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theme/themeOverride6.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7.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theme/themeOverride8.xml" ContentType="application/vnd.openxmlformats-officedocument.themeOverride+xml"/>
  <Override PartName="/ppt/notesSlides/notesSlide28.xml" ContentType="application/vnd.openxmlformats-officedocument.presentationml.notesSlide+xml"/>
  <Override PartName="/ppt/charts/chart2.xml" ContentType="application/vnd.openxmlformats-officedocument.drawingml.chart+xml"/>
  <Override PartName="/ppt/theme/themeOverride9.xml" ContentType="application/vnd.openxmlformats-officedocument.themeOverride+xml"/>
  <Override PartName="/ppt/notesSlides/notesSlide29.xml" ContentType="application/vnd.openxmlformats-officedocument.presentationml.notesSlide+xml"/>
  <Override PartName="/ppt/charts/chart3.xml" ContentType="application/vnd.openxmlformats-officedocument.drawingml.chart+xml"/>
  <Override PartName="/ppt/theme/themeOverride10.xml" ContentType="application/vnd.openxmlformats-officedocument.themeOverride+xml"/>
  <Override PartName="/ppt/notesSlides/notesSlide30.xml" ContentType="application/vnd.openxmlformats-officedocument.presentationml.notesSlide+xml"/>
  <Override PartName="/ppt/theme/themeOverride1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3.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14.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5.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6.xml" ContentType="application/vnd.openxmlformats-officedocument.themeOverride+xml"/>
  <Override PartName="/ppt/notesSlides/notesSlide68.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17.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heme/themeOverride18.xml" ContentType="application/vnd.openxmlformats-officedocument.themeOverride+xml"/>
  <Override PartName="/ppt/notesSlides/notesSlide104.xml" ContentType="application/vnd.openxmlformats-officedocument.presentationml.notesSlide+xml"/>
  <Override PartName="/ppt/theme/themeOverride19.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heme/themeOverride20.xml" ContentType="application/vnd.openxmlformats-officedocument.themeOverr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notesSlides/notesSlide110.xml" ContentType="application/vnd.openxmlformats-officedocument.presentationml.notesSlide+xml"/>
  <Override PartName="/ppt/theme/themeOverride24.xml" ContentType="application/vnd.openxmlformats-officedocument.themeOverride+xml"/>
  <Override PartName="/ppt/notesSlides/notesSlide111.xml" ContentType="application/vnd.openxmlformats-officedocument.presentationml.notesSlide+xml"/>
  <Override PartName="/ppt/theme/themeOverride25.xml" ContentType="application/vnd.openxmlformats-officedocument.themeOverride+xml"/>
  <Override PartName="/ppt/notesSlides/notesSlide112.xml" ContentType="application/vnd.openxmlformats-officedocument.presentationml.notesSlide+xml"/>
  <Override PartName="/ppt/theme/themeOverride26.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7" r:id="rId2"/>
    <p:sldMasterId id="2147483649" r:id="rId3"/>
    <p:sldMasterId id="2147484725" r:id="rId4"/>
    <p:sldMasterId id="2147485007" r:id="rId5"/>
    <p:sldMasterId id="2147485033" r:id="rId6"/>
    <p:sldMasterId id="2147485045" r:id="rId7"/>
    <p:sldMasterId id="2147485048" r:id="rId8"/>
    <p:sldMasterId id="2147485072" r:id="rId9"/>
    <p:sldMasterId id="2147485085" r:id="rId10"/>
    <p:sldMasterId id="2147485097" r:id="rId11"/>
    <p:sldMasterId id="2147485109" r:id="rId12"/>
    <p:sldMasterId id="2147485121" r:id="rId13"/>
    <p:sldMasterId id="2147485135" r:id="rId14"/>
    <p:sldMasterId id="2147485147" r:id="rId15"/>
    <p:sldMasterId id="2147485159" r:id="rId16"/>
    <p:sldMasterId id="2147485171" r:id="rId17"/>
  </p:sldMasterIdLst>
  <p:notesMasterIdLst>
    <p:notesMasterId r:id="rId171"/>
  </p:notesMasterIdLst>
  <p:sldIdLst>
    <p:sldId id="256" r:id="rId18"/>
    <p:sldId id="520" r:id="rId19"/>
    <p:sldId id="4894" r:id="rId20"/>
    <p:sldId id="521" r:id="rId21"/>
    <p:sldId id="4893" r:id="rId22"/>
    <p:sldId id="4895" r:id="rId23"/>
    <p:sldId id="4896" r:id="rId24"/>
    <p:sldId id="4897" r:id="rId25"/>
    <p:sldId id="4898" r:id="rId26"/>
    <p:sldId id="4899" r:id="rId27"/>
    <p:sldId id="4900" r:id="rId28"/>
    <p:sldId id="4901" r:id="rId29"/>
    <p:sldId id="416" r:id="rId30"/>
    <p:sldId id="4139" r:id="rId31"/>
    <p:sldId id="4926" r:id="rId32"/>
    <p:sldId id="4141" r:id="rId33"/>
    <p:sldId id="415" r:id="rId34"/>
    <p:sldId id="4902" r:id="rId35"/>
    <p:sldId id="4929" r:id="rId36"/>
    <p:sldId id="1171" r:id="rId37"/>
    <p:sldId id="4903" r:id="rId38"/>
    <p:sldId id="4904" r:id="rId39"/>
    <p:sldId id="4905" r:id="rId40"/>
    <p:sldId id="4906" r:id="rId41"/>
    <p:sldId id="4907" r:id="rId42"/>
    <p:sldId id="4908" r:id="rId43"/>
    <p:sldId id="4909" r:id="rId44"/>
    <p:sldId id="4910" r:id="rId45"/>
    <p:sldId id="4911" r:id="rId46"/>
    <p:sldId id="4912" r:id="rId47"/>
    <p:sldId id="4913" r:id="rId48"/>
    <p:sldId id="390" r:id="rId49"/>
    <p:sldId id="4131" r:id="rId50"/>
    <p:sldId id="434" r:id="rId51"/>
    <p:sldId id="4132" r:id="rId52"/>
    <p:sldId id="4133" r:id="rId53"/>
    <p:sldId id="4134" r:id="rId54"/>
    <p:sldId id="391" r:id="rId55"/>
    <p:sldId id="4928" r:id="rId56"/>
    <p:sldId id="4135" r:id="rId57"/>
    <p:sldId id="4927" r:id="rId58"/>
    <p:sldId id="267" r:id="rId59"/>
    <p:sldId id="424" r:id="rId60"/>
    <p:sldId id="392" r:id="rId61"/>
    <p:sldId id="393" r:id="rId62"/>
    <p:sldId id="394" r:id="rId63"/>
    <p:sldId id="395" r:id="rId64"/>
    <p:sldId id="396" r:id="rId65"/>
    <p:sldId id="397" r:id="rId66"/>
    <p:sldId id="398" r:id="rId67"/>
    <p:sldId id="399" r:id="rId68"/>
    <p:sldId id="437" r:id="rId69"/>
    <p:sldId id="400" r:id="rId70"/>
    <p:sldId id="401" r:id="rId71"/>
    <p:sldId id="402" r:id="rId72"/>
    <p:sldId id="403" r:id="rId73"/>
    <p:sldId id="404" r:id="rId74"/>
    <p:sldId id="405" r:id="rId75"/>
    <p:sldId id="406" r:id="rId76"/>
    <p:sldId id="1154" r:id="rId77"/>
    <p:sldId id="4930" r:id="rId78"/>
    <p:sldId id="4925" r:id="rId79"/>
    <p:sldId id="348" r:id="rId80"/>
    <p:sldId id="268" r:id="rId81"/>
    <p:sldId id="269" r:id="rId82"/>
    <p:sldId id="329" r:id="rId83"/>
    <p:sldId id="270" r:id="rId84"/>
    <p:sldId id="358" r:id="rId85"/>
    <p:sldId id="359" r:id="rId86"/>
    <p:sldId id="360" r:id="rId87"/>
    <p:sldId id="273" r:id="rId88"/>
    <p:sldId id="4137" r:id="rId89"/>
    <p:sldId id="4924" r:id="rId90"/>
    <p:sldId id="1155" r:id="rId91"/>
    <p:sldId id="4921" r:id="rId92"/>
    <p:sldId id="361" r:id="rId93"/>
    <p:sldId id="410" r:id="rId94"/>
    <p:sldId id="436" r:id="rId95"/>
    <p:sldId id="417" r:id="rId96"/>
    <p:sldId id="420" r:id="rId97"/>
    <p:sldId id="423" r:id="rId98"/>
    <p:sldId id="482" r:id="rId99"/>
    <p:sldId id="328" r:id="rId100"/>
    <p:sldId id="330" r:id="rId101"/>
    <p:sldId id="4938" r:id="rId102"/>
    <p:sldId id="4939" r:id="rId103"/>
    <p:sldId id="275" r:id="rId104"/>
    <p:sldId id="376" r:id="rId105"/>
    <p:sldId id="332" r:id="rId106"/>
    <p:sldId id="425" r:id="rId107"/>
    <p:sldId id="426" r:id="rId108"/>
    <p:sldId id="4889" r:id="rId109"/>
    <p:sldId id="4890" r:id="rId110"/>
    <p:sldId id="4891" r:id="rId111"/>
    <p:sldId id="4892" r:id="rId112"/>
    <p:sldId id="412" r:id="rId113"/>
    <p:sldId id="372" r:id="rId114"/>
    <p:sldId id="427" r:id="rId115"/>
    <p:sldId id="422" r:id="rId116"/>
    <p:sldId id="428" r:id="rId117"/>
    <p:sldId id="285" r:id="rId118"/>
    <p:sldId id="429" r:id="rId119"/>
    <p:sldId id="379" r:id="rId120"/>
    <p:sldId id="381" r:id="rId121"/>
    <p:sldId id="278" r:id="rId122"/>
    <p:sldId id="4914" r:id="rId123"/>
    <p:sldId id="349" r:id="rId124"/>
    <p:sldId id="430" r:id="rId125"/>
    <p:sldId id="378" r:id="rId126"/>
    <p:sldId id="445" r:id="rId127"/>
    <p:sldId id="446" r:id="rId128"/>
    <p:sldId id="447" r:id="rId129"/>
    <p:sldId id="448" r:id="rId130"/>
    <p:sldId id="449" r:id="rId131"/>
    <p:sldId id="4885" r:id="rId132"/>
    <p:sldId id="432" r:id="rId133"/>
    <p:sldId id="4886" r:id="rId134"/>
    <p:sldId id="4922" r:id="rId135"/>
    <p:sldId id="4923" r:id="rId136"/>
    <p:sldId id="331" r:id="rId137"/>
    <p:sldId id="301" r:id="rId138"/>
    <p:sldId id="413" r:id="rId139"/>
    <p:sldId id="433" r:id="rId140"/>
    <p:sldId id="4887" r:id="rId141"/>
    <p:sldId id="435" r:id="rId142"/>
    <p:sldId id="438" r:id="rId143"/>
    <p:sldId id="4915" r:id="rId144"/>
    <p:sldId id="317" r:id="rId145"/>
    <p:sldId id="313" r:id="rId146"/>
    <p:sldId id="325" r:id="rId147"/>
    <p:sldId id="280" r:id="rId148"/>
    <p:sldId id="281" r:id="rId149"/>
    <p:sldId id="282" r:id="rId150"/>
    <p:sldId id="4941" r:id="rId151"/>
    <p:sldId id="284" r:id="rId152"/>
    <p:sldId id="4940" r:id="rId153"/>
    <p:sldId id="287" r:id="rId154"/>
    <p:sldId id="431" r:id="rId155"/>
    <p:sldId id="4931" r:id="rId156"/>
    <p:sldId id="4932" r:id="rId157"/>
    <p:sldId id="4933" r:id="rId158"/>
    <p:sldId id="327" r:id="rId159"/>
    <p:sldId id="326" r:id="rId160"/>
    <p:sldId id="4934" r:id="rId161"/>
    <p:sldId id="4935" r:id="rId162"/>
    <p:sldId id="4936" r:id="rId163"/>
    <p:sldId id="4937" r:id="rId164"/>
    <p:sldId id="318" r:id="rId165"/>
    <p:sldId id="303" r:id="rId166"/>
    <p:sldId id="305" r:id="rId167"/>
    <p:sldId id="4917" r:id="rId168"/>
    <p:sldId id="304" r:id="rId169"/>
    <p:sldId id="4045" r:id="rId17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06A6F792-D9BE-A446-A5E2-FF1F6D800F7C}">
          <p14:sldIdLst>
            <p14:sldId id="256"/>
            <p14:sldId id="520"/>
            <p14:sldId id="4894"/>
            <p14:sldId id="521"/>
            <p14:sldId id="4893"/>
            <p14:sldId id="4895"/>
            <p14:sldId id="4896"/>
            <p14:sldId id="4897"/>
            <p14:sldId id="4898"/>
            <p14:sldId id="4899"/>
            <p14:sldId id="4900"/>
            <p14:sldId id="4901"/>
            <p14:sldId id="416"/>
            <p14:sldId id="4139"/>
            <p14:sldId id="4926"/>
            <p14:sldId id="4141"/>
            <p14:sldId id="415"/>
            <p14:sldId id="4902"/>
            <p14:sldId id="4929"/>
            <p14:sldId id="1171"/>
          </p14:sldIdLst>
        </p14:section>
        <p14:section name="Introduction" id="{AD7D78F9-3C1F-6744-BB90-4478B1B2EBF0}">
          <p14:sldIdLst>
            <p14:sldId id="4903"/>
            <p14:sldId id="4904"/>
            <p14:sldId id="4905"/>
            <p14:sldId id="4906"/>
            <p14:sldId id="4907"/>
            <p14:sldId id="4908"/>
            <p14:sldId id="4909"/>
            <p14:sldId id="4910"/>
            <p14:sldId id="4911"/>
            <p14:sldId id="4912"/>
          </p14:sldIdLst>
        </p14:section>
        <p14:section name="Introduction" id="{F57FD7D4-DD90-124C-BAD1-5F665831F85A}">
          <p14:sldIdLst>
            <p14:sldId id="4913"/>
            <p14:sldId id="390"/>
            <p14:sldId id="4131"/>
            <p14:sldId id="434"/>
            <p14:sldId id="4132"/>
            <p14:sldId id="4133"/>
            <p14:sldId id="4134"/>
            <p14:sldId id="391"/>
            <p14:sldId id="4928"/>
            <p14:sldId id="4135"/>
            <p14:sldId id="4927"/>
            <p14:sldId id="267"/>
            <p14:sldId id="424"/>
            <p14:sldId id="392"/>
            <p14:sldId id="393"/>
            <p14:sldId id="394"/>
            <p14:sldId id="395"/>
            <p14:sldId id="396"/>
            <p14:sldId id="397"/>
            <p14:sldId id="398"/>
            <p14:sldId id="399"/>
            <p14:sldId id="437"/>
            <p14:sldId id="400"/>
            <p14:sldId id="401"/>
            <p14:sldId id="402"/>
            <p14:sldId id="403"/>
            <p14:sldId id="404"/>
            <p14:sldId id="405"/>
            <p14:sldId id="406"/>
          </p14:sldIdLst>
        </p14:section>
        <p14:section name="Verses" id="{881885E1-DF63-7C4C-A090-45ABDE5F2CE8}">
          <p14:sldIdLst>
            <p14:sldId id="1154"/>
            <p14:sldId id="4930"/>
            <p14:sldId id="4925"/>
            <p14:sldId id="348"/>
            <p14:sldId id="268"/>
            <p14:sldId id="269"/>
            <p14:sldId id="329"/>
            <p14:sldId id="270"/>
            <p14:sldId id="358"/>
            <p14:sldId id="359"/>
            <p14:sldId id="360"/>
            <p14:sldId id="273"/>
            <p14:sldId id="4137"/>
            <p14:sldId id="4924"/>
            <p14:sldId id="1155"/>
            <p14:sldId id="4921"/>
            <p14:sldId id="361"/>
            <p14:sldId id="410"/>
            <p14:sldId id="436"/>
            <p14:sldId id="417"/>
            <p14:sldId id="420"/>
            <p14:sldId id="423"/>
            <p14:sldId id="482"/>
            <p14:sldId id="328"/>
            <p14:sldId id="330"/>
            <p14:sldId id="4938"/>
            <p14:sldId id="4939"/>
            <p14:sldId id="275"/>
            <p14:sldId id="376"/>
            <p14:sldId id="332"/>
            <p14:sldId id="425"/>
            <p14:sldId id="426"/>
            <p14:sldId id="4889"/>
            <p14:sldId id="4890"/>
            <p14:sldId id="4891"/>
            <p14:sldId id="4892"/>
            <p14:sldId id="412"/>
            <p14:sldId id="372"/>
            <p14:sldId id="427"/>
            <p14:sldId id="422"/>
            <p14:sldId id="428"/>
            <p14:sldId id="285"/>
            <p14:sldId id="429"/>
            <p14:sldId id="379"/>
            <p14:sldId id="381"/>
            <p14:sldId id="278"/>
            <p14:sldId id="4914"/>
            <p14:sldId id="349"/>
            <p14:sldId id="430"/>
            <p14:sldId id="378"/>
            <p14:sldId id="445"/>
            <p14:sldId id="446"/>
            <p14:sldId id="447"/>
            <p14:sldId id="448"/>
            <p14:sldId id="449"/>
            <p14:sldId id="4885"/>
          </p14:sldIdLst>
        </p14:section>
        <p14:section name="Conclusion" id="{BB6CAC2A-1633-D54E-99F1-37199C981C4F}">
          <p14:sldIdLst>
            <p14:sldId id="432"/>
            <p14:sldId id="4886"/>
            <p14:sldId id="4922"/>
            <p14:sldId id="4923"/>
            <p14:sldId id="331"/>
            <p14:sldId id="301"/>
            <p14:sldId id="413"/>
            <p14:sldId id="433"/>
            <p14:sldId id="4887"/>
            <p14:sldId id="435"/>
            <p14:sldId id="438"/>
          </p14:sldIdLst>
        </p14:section>
        <p14:section name="Supplements" id="{48665F6F-5478-574C-B187-91E7AF6BBB35}">
          <p14:sldIdLst>
            <p14:sldId id="4915"/>
            <p14:sldId id="317"/>
            <p14:sldId id="313"/>
            <p14:sldId id="325"/>
            <p14:sldId id="280"/>
            <p14:sldId id="281"/>
            <p14:sldId id="282"/>
            <p14:sldId id="4941"/>
            <p14:sldId id="284"/>
            <p14:sldId id="4940"/>
            <p14:sldId id="287"/>
            <p14:sldId id="431"/>
            <p14:sldId id="4931"/>
            <p14:sldId id="4932"/>
            <p14:sldId id="4933"/>
            <p14:sldId id="327"/>
            <p14:sldId id="326"/>
            <p14:sldId id="4934"/>
            <p14:sldId id="4935"/>
            <p14:sldId id="4936"/>
            <p14:sldId id="4937"/>
            <p14:sldId id="318"/>
            <p14:sldId id="303"/>
            <p14:sldId id="305"/>
            <p14:sldId id="4917"/>
            <p14:sldId id="304"/>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BF1"/>
    <a:srgbClr val="E2C877"/>
    <a:srgbClr val="D3ADFF"/>
    <a:srgbClr val="0067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0687" autoAdjust="0"/>
    <p:restoredTop sz="89442" autoAdjust="0"/>
  </p:normalViewPr>
  <p:slideViewPr>
    <p:cSldViewPr>
      <p:cViewPr varScale="1">
        <p:scale>
          <a:sx n="53" d="100"/>
          <a:sy n="53" d="100"/>
        </p:scale>
        <p:origin x="176" y="2128"/>
      </p:cViewPr>
      <p:guideLst>
        <p:guide orient="horz" pos="2160"/>
        <p:guide pos="2880"/>
      </p:guideLst>
    </p:cSldViewPr>
  </p:slideViewPr>
  <p:outlineViewPr>
    <p:cViewPr>
      <p:scale>
        <a:sx n="33" d="100"/>
        <a:sy n="33" d="100"/>
      </p:scale>
      <p:origin x="0" y="2172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72"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viewProps" Target="viewProps.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8.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9.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269988224"/>
        <c:axId val="269989760"/>
        <c:axId val="0"/>
      </c:bar3DChart>
      <c:catAx>
        <c:axId val="269988224"/>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69989760"/>
        <c:crosses val="autoZero"/>
        <c:auto val="1"/>
        <c:lblAlgn val="ctr"/>
        <c:lblOffset val="100"/>
        <c:noMultiLvlLbl val="0"/>
      </c:catAx>
      <c:valAx>
        <c:axId val="269989760"/>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269988224"/>
        <c:crosses val="autoZero"/>
        <c:crossBetween val="between"/>
      </c:valAx>
      <c:spPr>
        <a:ln>
          <a:no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r>
              <a:rPr lang="ar-JO" sz="2400" b="1" i="0" dirty="0">
                <a:solidFill>
                  <a:schemeClr val="bg2"/>
                </a:solidFill>
                <a:latin typeface="Arial" panose="020B0604020202020204" pitchFamily="34" charset="0"/>
                <a:cs typeface="Arial" panose="020B0604020202020204" pitchFamily="34" charset="0"/>
              </a:rPr>
              <a:t>غير</a:t>
            </a:r>
            <a:r>
              <a:rPr lang="ar-JO" sz="2400" b="1" i="0" baseline="0" dirty="0">
                <a:solidFill>
                  <a:schemeClr val="bg2"/>
                </a:solidFill>
                <a:latin typeface="Arial" panose="020B0604020202020204" pitchFamily="34" charset="0"/>
                <a:cs typeface="Arial" panose="020B0604020202020204" pitchFamily="34" charset="0"/>
              </a:rPr>
              <a:t> المواطنين</a:t>
            </a:r>
            <a:endParaRPr lang="en-US" sz="2400" b="1" i="0" dirty="0">
              <a:solidFill>
                <a:schemeClr val="bg2"/>
              </a:solidFill>
              <a:latin typeface="Arial" panose="020B0604020202020204" pitchFamily="34" charset="0"/>
              <a:cs typeface="Arial" panose="020B0604020202020204" pitchFamily="34" charset="0"/>
            </a:endParaRPr>
          </a:p>
        </c:rich>
      </c:tx>
      <c:layout>
        <c:manualLayout>
          <c:xMode val="edge"/>
          <c:yMode val="edge"/>
          <c:x val="0.46979094368523078"/>
          <c:y val="0.57159653630390905"/>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endParaRPr lang="en-US"/>
        </a:p>
      </c:txPr>
    </c:title>
    <c:autoTitleDeleted val="0"/>
    <c:plotArea>
      <c:layout/>
      <c:pieChart>
        <c:varyColors val="1"/>
        <c:ser>
          <c:idx val="0"/>
          <c:order val="0"/>
          <c:tx>
            <c:strRef>
              <c:f>Sheet1!$A$1</c:f>
              <c:strCache>
                <c:ptCount val="1"/>
                <c:pt idx="0">
                  <c:v>Citizens</c:v>
                </c:pt>
              </c:strCache>
            </c:strRef>
          </c:tx>
          <c:dPt>
            <c:idx val="0"/>
            <c:bubble3D val="0"/>
            <c:spPr>
              <a:solidFill>
                <a:schemeClr val="accent2"/>
              </a:solidFill>
              <a:ln>
                <a:noFill/>
              </a:ln>
              <a:effectLst/>
            </c:spPr>
            <c:extLst>
              <c:ext xmlns:c16="http://schemas.microsoft.com/office/drawing/2014/chart" uri="{C3380CC4-5D6E-409C-BE32-E72D297353CC}">
                <c16:uniqueId val="{00000003-73BC-FE4C-8483-4175CFA19B98}"/>
              </c:ext>
            </c:extLst>
          </c:dPt>
          <c:dPt>
            <c:idx val="1"/>
            <c:bubble3D val="0"/>
            <c:spPr>
              <a:solidFill>
                <a:schemeClr val="accent4"/>
              </a:solidFill>
              <a:ln>
                <a:noFill/>
              </a:ln>
              <a:effectLst/>
            </c:spPr>
            <c:extLst>
              <c:ext xmlns:c16="http://schemas.microsoft.com/office/drawing/2014/chart" uri="{C3380CC4-5D6E-409C-BE32-E72D297353CC}">
                <c16:uniqueId val="{00000004-73BC-FE4C-8483-4175CFA19B98}"/>
              </c:ext>
            </c:extLst>
          </c:dPt>
          <c:dPt>
            <c:idx val="2"/>
            <c:bubble3D val="0"/>
            <c:spPr>
              <a:solidFill>
                <a:schemeClr val="accent6"/>
              </a:solidFill>
              <a:ln>
                <a:noFill/>
              </a:ln>
              <a:effectLst/>
            </c:spPr>
            <c:extLst>
              <c:ext xmlns:c16="http://schemas.microsoft.com/office/drawing/2014/chart" uri="{C3380CC4-5D6E-409C-BE32-E72D297353CC}">
                <c16:uniqueId val="{00000002-233A-674B-BD80-E03F3D7B50A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3-233A-674B-BD80-E03F3D7B50A6}"/>
              </c:ext>
            </c:extLst>
          </c:dPt>
          <c:dPt>
            <c:idx val="4"/>
            <c:bubble3D val="0"/>
            <c:spPr>
              <a:solidFill>
                <a:schemeClr val="accent4">
                  <a:lumMod val="60000"/>
                </a:schemeClr>
              </a:solidFill>
              <a:ln>
                <a:noFill/>
              </a:ln>
              <a:effectLst/>
            </c:spPr>
            <c:extLst>
              <c:ext xmlns:c16="http://schemas.microsoft.com/office/drawing/2014/chart" uri="{C3380CC4-5D6E-409C-BE32-E72D297353CC}">
                <c16:uniqueId val="{00000004-233A-674B-BD80-E03F3D7B50A6}"/>
              </c:ext>
            </c:extLst>
          </c:dPt>
          <c:dLbls>
            <c:dLbl>
              <c:idx val="0"/>
              <c:tx>
                <c:rich>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r>
                      <a:rPr lang="ar-JO" b="1" i="0" baseline="0" dirty="0">
                        <a:latin typeface="Arial" panose="020B0604020202020204" pitchFamily="34" charset="0"/>
                        <a:cs typeface="Arial" panose="020B0604020202020204" pitchFamily="34" charset="0"/>
                      </a:rPr>
                      <a:t>المواطنين
نسبة السن</a:t>
                    </a:r>
                  </a:p>
                </c:rich>
              </c:tx>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73BC-FE4C-8483-4175CFA19B98}"/>
                </c:ext>
              </c:extLst>
            </c:dLbl>
            <c:dLbl>
              <c:idx val="1"/>
              <c:delete val="1"/>
              <c:extLst>
                <c:ext xmlns:c15="http://schemas.microsoft.com/office/drawing/2012/chart" uri="{CE6537A1-D6FC-4f65-9D91-7224C49458BB}">
                  <c15:layout>
                    <c:manualLayout>
                      <c:w val="0.10732522796352585"/>
                      <c:h val="7.7436041049895835E-2"/>
                    </c:manualLayout>
                  </c15:layout>
                </c:ext>
                <c:ext xmlns:c16="http://schemas.microsoft.com/office/drawing/2014/chart" uri="{C3380CC4-5D6E-409C-BE32-E72D297353CC}">
                  <c16:uniqueId val="{00000004-73BC-FE4C-8483-4175CFA19B98}"/>
                </c:ext>
              </c:extLst>
            </c:dLbl>
            <c:dLbl>
              <c:idx val="2"/>
              <c:delete val="1"/>
              <c:extLst>
                <c:ext xmlns:c15="http://schemas.microsoft.com/office/drawing/2012/chart" uri="{CE6537A1-D6FC-4f65-9D91-7224C49458BB}"/>
                <c:ext xmlns:c16="http://schemas.microsoft.com/office/drawing/2014/chart" uri="{C3380CC4-5D6E-409C-BE32-E72D297353CC}">
                  <c16:uniqueId val="{00000002-233A-674B-BD80-E03F3D7B50A6}"/>
                </c:ext>
              </c:extLst>
            </c:dLbl>
            <c:dLbl>
              <c:idx val="3"/>
              <c:delete val="1"/>
              <c:extLst>
                <c:ext xmlns:c15="http://schemas.microsoft.com/office/drawing/2012/chart" uri="{CE6537A1-D6FC-4f65-9D91-7224C49458BB}"/>
                <c:ext xmlns:c16="http://schemas.microsoft.com/office/drawing/2014/chart" uri="{C3380CC4-5D6E-409C-BE32-E72D297353CC}">
                  <c16:uniqueId val="{00000003-233A-674B-BD80-E03F3D7B50A6}"/>
                </c:ext>
              </c:extLst>
            </c:dLbl>
            <c:dLbl>
              <c:idx val="4"/>
              <c:delete val="1"/>
              <c:extLst>
                <c:ext xmlns:c15="http://schemas.microsoft.com/office/drawing/2012/chart" uri="{CE6537A1-D6FC-4f65-9D91-7224C49458BB}"/>
                <c:ext xmlns:c16="http://schemas.microsoft.com/office/drawing/2014/chart" uri="{C3380CC4-5D6E-409C-BE32-E72D297353CC}">
                  <c16:uniqueId val="{00000004-233A-674B-BD80-E03F3D7B50A6}"/>
                </c:ext>
              </c:extLst>
            </c:dLbl>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Sheet1!$A$2:$E$2</c:f>
              <c:numCache>
                <c:formatCode>0%</c:formatCode>
                <c:ptCount val="5"/>
                <c:pt idx="0">
                  <c:v>7.0000000000000021E-2</c:v>
                </c:pt>
                <c:pt idx="1">
                  <c:v>0.93</c:v>
                </c:pt>
              </c:numCache>
            </c:numRef>
          </c:val>
          <c:extLst>
            <c:ext xmlns:c16="http://schemas.microsoft.com/office/drawing/2014/chart" uri="{C3380CC4-5D6E-409C-BE32-E72D297353CC}">
              <c16:uniqueId val="{00000000-4BAE-4549-A47A-26CEFD17B34F}"/>
            </c:ext>
          </c:extLst>
        </c:ser>
        <c:ser>
          <c:idx val="1"/>
          <c:order val="1"/>
          <c:tx>
            <c:strRef>
              <c:f>Sheet1!$B$1</c:f>
              <c:strCache>
                <c:ptCount val="1"/>
                <c:pt idx="0">
                  <c:v>Non-Citizens</c:v>
                </c:pt>
              </c:strCache>
            </c:strRef>
          </c:tx>
          <c:dPt>
            <c:idx val="0"/>
            <c:bubble3D val="0"/>
            <c:spPr>
              <a:solidFill>
                <a:schemeClr val="accent2"/>
              </a:solidFill>
              <a:ln>
                <a:noFill/>
              </a:ln>
              <a:effectLst/>
            </c:spPr>
            <c:extLst>
              <c:ext xmlns:c16="http://schemas.microsoft.com/office/drawing/2014/chart" uri="{C3380CC4-5D6E-409C-BE32-E72D297353CC}">
                <c16:uniqueId val="{00000005-233A-674B-BD80-E03F3D7B50A6}"/>
              </c:ext>
            </c:extLst>
          </c:dPt>
          <c:dPt>
            <c:idx val="1"/>
            <c:bubble3D val="0"/>
            <c:spPr>
              <a:solidFill>
                <a:schemeClr val="accent4"/>
              </a:solidFill>
              <a:ln>
                <a:noFill/>
              </a:ln>
              <a:effectLst/>
            </c:spPr>
            <c:extLst>
              <c:ext xmlns:c16="http://schemas.microsoft.com/office/drawing/2014/chart" uri="{C3380CC4-5D6E-409C-BE32-E72D297353CC}">
                <c16:uniqueId val="{00000006-233A-674B-BD80-E03F3D7B50A6}"/>
              </c:ext>
            </c:extLst>
          </c:dPt>
          <c:dPt>
            <c:idx val="2"/>
            <c:bubble3D val="0"/>
            <c:spPr>
              <a:solidFill>
                <a:schemeClr val="accent6"/>
              </a:solidFill>
              <a:ln>
                <a:noFill/>
              </a:ln>
              <a:effectLst/>
            </c:spPr>
            <c:extLst>
              <c:ext xmlns:c16="http://schemas.microsoft.com/office/drawing/2014/chart" uri="{C3380CC4-5D6E-409C-BE32-E72D297353CC}">
                <c16:uniqueId val="{00000007-233A-674B-BD80-E03F3D7B50A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8-233A-674B-BD80-E03F3D7B50A6}"/>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Sheet1!$B$3:$E$3</c:f>
              <c:numCache>
                <c:formatCode>General</c:formatCode>
                <c:ptCount val="4"/>
              </c:numCache>
            </c:numRef>
          </c:val>
          <c:extLst>
            <c:ext xmlns:c16="http://schemas.microsoft.com/office/drawing/2014/chart" uri="{C3380CC4-5D6E-409C-BE32-E72D297353CC}">
              <c16:uniqueId val="{00000001-4BAE-4549-A47A-26CEFD17B34F}"/>
            </c:ext>
          </c:extLst>
        </c:ser>
        <c:ser>
          <c:idx val="2"/>
          <c:order val="2"/>
          <c:tx>
            <c:strRef>
              <c:f>Sheet1!$A$4</c:f>
              <c:strCache>
                <c:ptCount val="1"/>
              </c:strCache>
            </c:strRef>
          </c:tx>
          <c:dPt>
            <c:idx val="0"/>
            <c:bubble3D val="0"/>
            <c:spPr>
              <a:solidFill>
                <a:schemeClr val="accent2"/>
              </a:solidFill>
              <a:ln>
                <a:noFill/>
              </a:ln>
              <a:effectLst/>
            </c:spPr>
            <c:extLst>
              <c:ext xmlns:c16="http://schemas.microsoft.com/office/drawing/2014/chart" uri="{C3380CC4-5D6E-409C-BE32-E72D297353CC}">
                <c16:uniqueId val="{00000009-233A-674B-BD80-E03F3D7B50A6}"/>
              </c:ext>
            </c:extLst>
          </c:dPt>
          <c:dPt>
            <c:idx val="1"/>
            <c:bubble3D val="0"/>
            <c:spPr>
              <a:solidFill>
                <a:schemeClr val="accent4"/>
              </a:solidFill>
              <a:ln>
                <a:noFill/>
              </a:ln>
              <a:effectLst/>
            </c:spPr>
            <c:extLst>
              <c:ext xmlns:c16="http://schemas.microsoft.com/office/drawing/2014/chart" uri="{C3380CC4-5D6E-409C-BE32-E72D297353CC}">
                <c16:uniqueId val="{0000000A-233A-674B-BD80-E03F3D7B50A6}"/>
              </c:ext>
            </c:extLst>
          </c:dPt>
          <c:dPt>
            <c:idx val="2"/>
            <c:bubble3D val="0"/>
            <c:spPr>
              <a:solidFill>
                <a:schemeClr val="accent6"/>
              </a:solidFill>
              <a:ln>
                <a:noFill/>
              </a:ln>
              <a:effectLst/>
            </c:spPr>
            <c:extLst>
              <c:ext xmlns:c16="http://schemas.microsoft.com/office/drawing/2014/chart" uri="{C3380CC4-5D6E-409C-BE32-E72D297353CC}">
                <c16:uniqueId val="{0000000B-233A-674B-BD80-E03F3D7B50A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C-233A-674B-BD80-E03F3D7B50A6}"/>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Sheet1!$B$4:$E$4</c:f>
              <c:numCache>
                <c:formatCode>General</c:formatCode>
                <c:ptCount val="4"/>
              </c:numCache>
            </c:numRef>
          </c:val>
          <c:extLst>
            <c:ext xmlns:c16="http://schemas.microsoft.com/office/drawing/2014/chart" uri="{C3380CC4-5D6E-409C-BE32-E72D297353CC}">
              <c16:uniqueId val="{00000002-4BAE-4549-A47A-26CEFD17B34F}"/>
            </c:ext>
          </c:extLst>
        </c:ser>
        <c:dLbls>
          <c:showLegendKey val="0"/>
          <c:showVal val="0"/>
          <c:showCatName val="1"/>
          <c:showSerName val="0"/>
          <c:showPercent val="1"/>
          <c:showBubbleSize val="0"/>
          <c:showLeaderLines val="1"/>
        </c:dLbls>
        <c:firstSliceAng val="0"/>
      </c:pieChart>
      <c:spPr>
        <a:gradFill rotWithShape="0">
          <a:gsLst>
            <a:gs pos="0">
              <a:srgbClr val="000000">
                <a:gamma/>
                <a:shade val="46275"/>
                <a:invGamma/>
              </a:srgbClr>
            </a:gs>
            <a:gs pos="100000">
              <a:srgbClr val="008080"/>
            </a:gs>
          </a:gsLst>
          <a:lin ang="5400000" scaled="1"/>
        </a:gradFill>
        <a:ln w="12700">
          <a:solidFill>
            <a:srgbClr val="000000"/>
          </a:solidFill>
          <a:prstDash val="solid"/>
        </a:ln>
        <a:effectLst/>
      </c:spPr>
    </c:plotArea>
    <c:plotVisOnly val="1"/>
    <c:dispBlanksAs val="zero"/>
    <c:showDLblsOverMax val="0"/>
  </c:chart>
  <c:spPr>
    <a:solidFill>
      <a:srgbClr val="000080"/>
    </a:solidFill>
    <a:ln w="51408" cap="flat" cmpd="sng" algn="ctr">
      <a:solidFill>
        <a:srgbClr val="000000"/>
      </a:solidFill>
      <a:prstDash val="solid"/>
    </a:ln>
    <a:effectLst/>
  </c:spPr>
  <c:txPr>
    <a:bodyPr/>
    <a:lstStyle/>
    <a:p>
      <a:pPr>
        <a:defRPr sz="2429" b="1" i="0" u="none" strike="noStrike" baseline="0">
          <a:solidFill>
            <a:srgbClr val="000000"/>
          </a:solidFill>
          <a:latin typeface="Garamond"/>
          <a:ea typeface="Garamond"/>
          <a:cs typeface="Garamond"/>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71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B5240D20-2ADB-B249-9347-DAEFFA89E530}" type="slidenum">
              <a:rPr lang="en-US" smtClean="0"/>
              <a:pPr>
                <a:defRPr/>
              </a:pPr>
              <a:t>‹#›</a:t>
            </a:fld>
            <a:endParaRPr lang="en-US" dirty="0"/>
          </a:p>
        </p:txBody>
      </p:sp>
    </p:spTree>
    <p:extLst>
      <p:ext uri="{BB962C8B-B14F-4D97-AF65-F5344CB8AC3E}">
        <p14:creationId xmlns:p14="http://schemas.microsoft.com/office/powerpoint/2010/main" val="15763815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latin typeface="Arial" panose="020B0604020202020204" pitchFamily="34" charset="0"/>
              </a:rPr>
              <a:pPr/>
              <a:t>1</a:t>
            </a:fld>
            <a:endParaRPr lang="en-US" sz="1200" dirty="0">
              <a:latin typeface="Arial" panose="020B0604020202020204" pitchFamily="34"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reconcilation fairly directly.</a:t>
            </a:r>
            <a:endParaRPr lang="en-US" dirty="0"/>
          </a:p>
        </p:txBody>
      </p:sp>
    </p:spTree>
    <p:extLst>
      <p:ext uri="{BB962C8B-B14F-4D97-AF65-F5344CB8AC3E}">
        <p14:creationId xmlns:p14="http://schemas.microsoft.com/office/powerpoint/2010/main" val="36591725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but the father welcomed him home, threw a feast, put the ring on his hand and celebrated</a:t>
            </a:r>
            <a:r>
              <a:rPr lang="en-SG" sz="1200" b="0" kern="1200" dirty="0">
                <a:solidFill>
                  <a:schemeClr val="tx1"/>
                </a:solidFill>
                <a:effectLst/>
                <a:ea typeface="ＭＳ Ｐゴシック" charset="-128"/>
                <a:cs typeface="ＭＳ Ｐゴシック" charset="-128"/>
              </a:rPr>
              <a:t>!</a:t>
            </a:r>
          </a:p>
          <a:p>
            <a:r>
              <a:rPr lang="en-US" sz="1200" b="0" kern="1200" dirty="0">
                <a:solidFill>
                  <a:schemeClr val="tx1"/>
                </a:solidFill>
                <a:effectLst/>
                <a:ea typeface="ＭＳ Ｐゴシック" charset="-128"/>
                <a:cs typeface="ＭＳ Ｐゴシック" charset="-128"/>
              </a:rPr>
              <a:t>Maybe you need to go the second mile by inviting that person you've forgiven over for dinner, praising that person before others or manifesting that "second mile spirit" in another creative way.</a:t>
            </a:r>
            <a:r>
              <a:rPr lang="en-SG" b="0" dirty="0">
                <a:effectLst/>
              </a:rPr>
              <a:t>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8412298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We began by asking the question, “How can we forgive those who offend us?” The key is really in verse 17 in the example of Christ taking our sins on himself. This means…</a:t>
            </a:r>
            <a:endParaRPr lang="en-US" b="0"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It was clearly God's will that </a:t>
            </a:r>
            <a:r>
              <a:rPr lang="ar-SA" sz="1200" b="0" kern="1200" dirty="0">
                <a:solidFill>
                  <a:schemeClr val="tx1"/>
                </a:solidFill>
                <a:effectLst/>
                <a:ea typeface="ＭＳ Ｐゴシック" charset="-128"/>
                <a:cs typeface="ＭＳ Ｐゴシック" charset="-128"/>
              </a:rPr>
              <a:t>فلي</a:t>
            </a:r>
            <a:r>
              <a:rPr lang="en-US" sz="1200" b="0" kern="1200" dirty="0">
                <a:solidFill>
                  <a:schemeClr val="tx1"/>
                </a:solidFill>
                <a:effectLst/>
                <a:ea typeface="ＭＳ Ｐゴシック" charset="-128"/>
                <a:cs typeface="ＭＳ Ｐゴシック" charset="-128"/>
              </a:rPr>
              <a:t> forgive his repentant, runaway slave who had become a brother in Christ. Why? God forgave </a:t>
            </a:r>
            <a:r>
              <a:rPr lang="ar-SA" sz="1200" b="0" kern="1200" dirty="0">
                <a:solidFill>
                  <a:schemeClr val="tx1"/>
                </a:solidFill>
                <a:effectLst/>
                <a:ea typeface="ＭＳ Ｐゴシック" charset="-128"/>
                <a:cs typeface="ＭＳ Ｐゴシック" charset="-128"/>
              </a:rPr>
              <a:t>فلي</a:t>
            </a:r>
            <a:r>
              <a:rPr lang="en-US" sz="1200" b="0" kern="1200" dirty="0">
                <a:solidFill>
                  <a:schemeClr val="tx1"/>
                </a:solidFill>
                <a:effectLst/>
                <a:ea typeface="ＭＳ Ｐゴシック" charset="-128"/>
                <a:cs typeface="ＭＳ Ｐゴシック" charset="-128"/>
              </a:rPr>
              <a:t> of even a greater debt.</a:t>
            </a:r>
            <a:r>
              <a:rPr lang="en-SG" b="0" dirty="0">
                <a:effectLst/>
              </a:rPr>
              <a:t> </a:t>
            </a:r>
            <a:endParaRPr lang="en-US" b="0"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a:t>
            </a:r>
            <a:r>
              <a:rPr lang="ar-SA" dirty="0"/>
              <a:t>فلي</a:t>
            </a:r>
            <a:r>
              <a:rPr lang="en-US" dirty="0"/>
              <a:t> on a very positive note (1-7). </a:t>
            </a:r>
          </a:p>
        </p:txBody>
      </p:sp>
    </p:spTree>
    <p:extLst>
      <p:ext uri="{BB962C8B-B14F-4D97-AF65-F5344CB8AC3E}">
        <p14:creationId xmlns:p14="http://schemas.microsoft.com/office/powerpoint/2010/main" val="2445347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reconcilation fairly directly.</a:t>
            </a:r>
            <a:endParaRPr lang="en-US" dirty="0"/>
          </a:p>
        </p:txBody>
      </p:sp>
    </p:spTree>
    <p:extLst>
      <p:ext uri="{BB962C8B-B14F-4D97-AF65-F5344CB8AC3E}">
        <p14:creationId xmlns:p14="http://schemas.microsoft.com/office/powerpoint/2010/main" val="35014062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96C59A-CE63-784D-8534-2FE5380A3F4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ea typeface="ＭＳ Ｐゴシック" charset="-128"/>
                <a:cs typeface="ＭＳ Ｐゴシック" charset="-128"/>
              </a:rPr>
              <a:t>Scripture is silent here, but </a:t>
            </a:r>
          </a:p>
          <a:p>
            <a:pPr marL="228600" indent="-228600" eaLnBrk="1" hangingPunct="1">
              <a:buAutoNum type="arabicPeriod"/>
            </a:pPr>
            <a:r>
              <a:rPr lang="en-US" sz="1200" kern="1200" dirty="0">
                <a:solidFill>
                  <a:schemeClr val="tx1"/>
                </a:solidFill>
                <a:effectLst/>
                <a:ea typeface="ＭＳ Ｐゴシック" charset="-128"/>
                <a:cs typeface="ＭＳ Ｐゴシック" charset="-128"/>
              </a:rPr>
              <a:t>Since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preserved this epistle and it was included within the New Testament it's reasonable to assume that the letter accomplished its purpose.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did forgive Onesimus and accept him back.</a:t>
            </a:r>
            <a:r>
              <a:rPr lang="en-SG" dirty="0">
                <a:effectLst/>
              </a:rPr>
              <a:t> </a:t>
            </a:r>
          </a:p>
          <a:p>
            <a:pPr marL="228600" indent="-228600" eaLnBrk="1" hangingPunct="1">
              <a:buAutoNum type="arabicPeriod"/>
            </a:pPr>
            <a:r>
              <a:rPr lang="en-US" sz="1200" kern="1200" dirty="0">
                <a:solidFill>
                  <a:schemeClr val="tx1"/>
                </a:solidFill>
                <a:effectLst/>
                <a:ea typeface="ＭＳ Ｐゴシック" charset="-128"/>
                <a:cs typeface="ＭＳ Ｐゴシック" charset="-128"/>
              </a:rPr>
              <a:t>Paul expressed confidence that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would do even more than he asked (v. 21)—perhaps even free Onesimus?</a:t>
            </a:r>
            <a:r>
              <a:rPr lang="en-SG" dirty="0">
                <a:effectLst/>
              </a:rPr>
              <a:t> </a:t>
            </a:r>
          </a:p>
          <a:p>
            <a:pPr eaLnBrk="1" hangingPunct="1"/>
            <a:r>
              <a:rPr lang="en-SG" dirty="0">
                <a:effectLst/>
                <a:ea typeface="ＭＳ Ｐゴシック" charset="0"/>
                <a:cs typeface="ＭＳ Ｐゴシック" charset="0"/>
              </a:rPr>
              <a:t>3.</a:t>
            </a:r>
            <a:r>
              <a:rPr lang="en-SG" baseline="0" dirty="0">
                <a:effectLst/>
                <a:ea typeface="ＭＳ Ｐゴシック" charset="0"/>
                <a:cs typeface="ＭＳ Ｐゴシック" charset="0"/>
              </a:rPr>
              <a:t> </a:t>
            </a:r>
            <a:r>
              <a:rPr lang="en-US" sz="1200" kern="1200" dirty="0">
                <a:solidFill>
                  <a:schemeClr val="tx1"/>
                </a:solidFill>
                <a:effectLst/>
                <a:ea typeface="ＭＳ Ｐゴシック" charset="-128"/>
                <a:cs typeface="ＭＳ Ｐゴシック" charset="-128"/>
              </a:rPr>
              <a:t>Tradition holds that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welcomed Onesimus home, but then sent him back to serve Paul.  And get this—over 50 years later the church father Ignatius records that a man named Onesimus was the first Bishop of the church at nearby Ephesus</a:t>
            </a:r>
            <a:r>
              <a:rPr lang="en-SG" sz="1200" kern="1200" dirty="0">
                <a:solidFill>
                  <a:schemeClr val="tx1"/>
                </a:solidFill>
                <a:effectLst/>
                <a:ea typeface="ＭＳ Ｐゴシック" charset="-128"/>
                <a:cs typeface="ＭＳ Ｐゴシック" charset="-128"/>
              </a:rPr>
              <a:t>!</a:t>
            </a:r>
            <a:endParaRPr lang="en-US" dirty="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Ephesus</a:t>
            </a:r>
            <a:r>
              <a:rPr lang="en-US" sz="1200" b="0" kern="1200" baseline="0" dirty="0">
                <a:solidFill>
                  <a:schemeClr val="tx1"/>
                </a:solidFill>
                <a:effectLst/>
                <a:ea typeface="ＭＳ Ｐゴシック" charset="-128"/>
                <a:cs typeface="ＭＳ Ｐゴシック" charset="-128"/>
              </a:rPr>
              <a:t> was</a:t>
            </a:r>
            <a:r>
              <a:rPr lang="en-US" sz="1200" b="0" kern="1200" dirty="0">
                <a:solidFill>
                  <a:schemeClr val="tx1"/>
                </a:solidFill>
                <a:effectLst/>
                <a:ea typeface="ＭＳ Ｐゴシック" charset="-128"/>
                <a:cs typeface="ＭＳ Ｐゴシック" charset="-128"/>
              </a:rPr>
              <a:t> the city which probably was the first place to collect the books of our New Testament!   Who knows what God may do in our situations if we, too, are willing to forgive?</a:t>
            </a:r>
            <a:r>
              <a:rPr lang="en-SG" b="0" dirty="0">
                <a:effectLst/>
              </a:rPr>
              <a:t> </a:t>
            </a:r>
            <a:endParaRPr lang="en-US" b="0"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Well, we left Corrie ten Boom before her former persecutor who was saying, "I know God has forgiven me for the cruel things I did at Ravensbruck…"  The question was whether she would forgive him—whether she would shake that outstretched hand. Humanly speaking, she couldn’t do it, but, by faith, she sought to see this guard as God would. Although hand arm started stiff and cold, she felt a warmth starting at her heart, running to her shoulder, and down her arm into her hand—both hands, in fact. She grasped his hand with both hands, smiled, and said, “Yes, I forgive you! I forgive you!” (Tramp for the Lord, 56-57).</a:t>
            </a:r>
            <a:r>
              <a:rPr lang="en-SG" dirty="0">
                <a:effectLst/>
              </a:rPr>
              <a:t> </a:t>
            </a:r>
          </a:p>
          <a:p>
            <a:r>
              <a:rPr lang="en-SG" dirty="0">
                <a:effectLst/>
              </a:rPr>
              <a:t>• </a:t>
            </a:r>
            <a:r>
              <a:rPr lang="en-US" sz="1200" kern="1200" dirty="0">
                <a:solidFill>
                  <a:schemeClr val="tx1"/>
                </a:solidFill>
                <a:effectLst/>
                <a:ea typeface="ＭＳ Ｐゴシック" charset="-128"/>
                <a:cs typeface="ＭＳ Ｐゴシック" charset="-128"/>
              </a:rPr>
              <a:t>She later defined forgiveness: “Forgiveness is setting the prisoner free, only to find out that the prisoner was me.”</a:t>
            </a:r>
            <a:r>
              <a:rPr lang="en-SG" dirty="0">
                <a:effectLst/>
              </a:rPr>
              <a:t> </a:t>
            </a:r>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F004D-7600-1341-A911-B49B76C32DB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endParaRPr lang="en-US" dirty="0">
              <a:ea typeface="ＭＳ Ｐゴシック" charset="0"/>
              <a:cs typeface="ＭＳ Ｐゴシック" charset="0"/>
            </a:endParaRPr>
          </a:p>
          <a:p>
            <a:pPr marL="228600" indent="-228600" eaLnBrk="1" hangingPunct="1"/>
            <a:r>
              <a:rPr lang="en-US" dirty="0">
                <a:ea typeface="ＭＳ Ｐゴシック" charset="0"/>
                <a:cs typeface="ＭＳ Ｐゴシック" charset="0"/>
              </a:rPr>
              <a:t>With which person in this letter do you best relate to now?</a:t>
            </a:r>
          </a:p>
          <a:p>
            <a:r>
              <a:rPr lang="en-US" sz="1200" kern="1200" dirty="0">
                <a:solidFill>
                  <a:schemeClr val="tx1"/>
                </a:solidFill>
                <a:effectLst/>
                <a:ea typeface="ＭＳ Ｐゴシック" charset="-128"/>
                <a:cs typeface="ＭＳ Ｐゴシック" charset="-128"/>
              </a:rPr>
              <a:t>Let's humble ourselves before our great God…  If Paul were writing a similar letter to you as if you were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whom would he ask you to forgive?</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a)</a:t>
            </a:r>
            <a:r>
              <a:rPr lang="en-US" sz="1200" kern="1200" baseline="0" dirty="0">
                <a:solidFill>
                  <a:schemeClr val="tx1"/>
                </a:solidFill>
                <a:effectLst/>
                <a:ea typeface="ＭＳ Ｐゴシック" charset="-128"/>
                <a:cs typeface="ＭＳ Ｐゴシック" charset="-128"/>
              </a:rPr>
              <a:t> </a:t>
            </a:r>
            <a:r>
              <a:rPr lang="en-US" sz="1200" kern="1200" dirty="0">
                <a:solidFill>
                  <a:schemeClr val="tx1"/>
                </a:solidFill>
                <a:effectLst/>
                <a:ea typeface="ＭＳ Ｐゴシック" charset="-128"/>
                <a:cs typeface="ＭＳ Ｐゴシック" charset="-128"/>
              </a:rPr>
              <a:t>Would he request you to forgive a former friend who hurt you deeply?</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b)</a:t>
            </a:r>
            <a:r>
              <a:rPr lang="en-US" sz="1200" kern="1200" baseline="0" dirty="0">
                <a:solidFill>
                  <a:schemeClr val="tx1"/>
                </a:solidFill>
                <a:effectLst/>
                <a:ea typeface="ＭＳ Ｐゴシック" charset="-128"/>
                <a:cs typeface="ＭＳ Ｐゴシック" charset="-128"/>
              </a:rPr>
              <a:t> </a:t>
            </a:r>
            <a:r>
              <a:rPr lang="en-US" sz="1200" kern="1200" dirty="0">
                <a:solidFill>
                  <a:schemeClr val="tx1"/>
                </a:solidFill>
                <a:effectLst/>
                <a:ea typeface="ＭＳ Ｐゴシック" charset="-128"/>
                <a:cs typeface="ＭＳ Ｐゴシック" charset="-128"/>
              </a:rPr>
              <a:t>Would Paul say, "Hey, credit to my account all the money lost in the bad business deal because ___ (you fill in the name) still owes me big bucks?"</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c)</a:t>
            </a:r>
            <a:r>
              <a:rPr lang="en-US" sz="1200" kern="1200" baseline="0" dirty="0">
                <a:solidFill>
                  <a:schemeClr val="tx1"/>
                </a:solidFill>
                <a:effectLst/>
                <a:ea typeface="ＭＳ Ｐゴシック" charset="-128"/>
                <a:cs typeface="ＭＳ Ｐゴシック" charset="-128"/>
              </a:rPr>
              <a:t> </a:t>
            </a:r>
            <a:r>
              <a:rPr lang="en-US" sz="1200" kern="1200" dirty="0">
                <a:solidFill>
                  <a:schemeClr val="tx1"/>
                </a:solidFill>
                <a:effectLst/>
                <a:ea typeface="ＭＳ Ｐゴシック" charset="-128"/>
                <a:cs typeface="ＭＳ Ｐゴシック" charset="-128"/>
              </a:rPr>
              <a:t>Would he ask you, plead with you, implore you to forgive your spouse who has really blown it? Or some believers who really did you wrong?</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d)	Will you, as an act of the will (not the emotions), grant forgiveness unconditionally even if your offender never requests it?</a:t>
            </a:r>
            <a:r>
              <a:rPr lang="en-SG" dirty="0">
                <a:effectLst/>
              </a:rPr>
              <a:t> </a:t>
            </a:r>
            <a:endParaRPr lang="en-US" dirty="0">
              <a:ea typeface="ＭＳ Ｐゴシック" charset="0"/>
              <a:cs typeface="ＭＳ Ｐゴシック" charset="0"/>
            </a:endParaRPr>
          </a:p>
          <a:p>
            <a:pPr marL="228600" indent="-228600" eaLnBrk="1" hangingPunct="1"/>
            <a:endParaRPr lang="en-US" dirty="0">
              <a:ea typeface="ＭＳ Ｐゴシック" charset="0"/>
              <a:cs typeface="ＭＳ Ｐゴシック" charset="0"/>
            </a:endParaRPr>
          </a:p>
          <a:p>
            <a:pPr marL="228600" indent="-228600" eaLnBrk="1" hangingPunct="1"/>
            <a:r>
              <a:rPr lang="ar-SA" dirty="0">
                <a:ea typeface="ＭＳ Ｐゴシック" charset="0"/>
                <a:cs typeface="ＭＳ Ｐゴシック" charset="0"/>
              </a:rPr>
              <a:t>فلي</a:t>
            </a:r>
            <a:r>
              <a:rPr lang="en-US" dirty="0">
                <a:ea typeface="ＭＳ Ｐゴシック" charset="0"/>
                <a:cs typeface="ＭＳ Ｐゴシック" charset="0"/>
              </a:rPr>
              <a:t>: Whom do you need to forgive a wrong done to you?</a:t>
            </a:r>
          </a:p>
          <a:p>
            <a:pPr marL="228600" indent="-228600" eaLnBrk="1" hangingPunct="1"/>
            <a:r>
              <a:rPr lang="en-US" dirty="0">
                <a:ea typeface="ＭＳ Ｐゴシック" charset="0"/>
                <a:cs typeface="ＭＳ Ｐゴシック" charset="0"/>
              </a:rPr>
              <a:t>Onesimus: Whose forgiveness do you need to request?</a:t>
            </a:r>
          </a:p>
          <a:p>
            <a:pPr marL="228600" indent="-228600" eaLnBrk="1" hangingPunct="1"/>
            <a:r>
              <a:rPr lang="en-US" sz="1200" kern="1200" dirty="0">
                <a:solidFill>
                  <a:schemeClr val="tx1"/>
                </a:solidFill>
                <a:effectLst/>
                <a:ea typeface="ＭＳ Ｐゴシック" charset="-128"/>
                <a:cs typeface="ＭＳ Ｐゴシック" charset="-128"/>
              </a:rPr>
              <a:t>Maybe you're not in the position of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needing to grant forgiveness, but perhaps you're where Onesimus was, needing to ask forgiveness.  Onesimus risked his very life to make things right.  Certainly your risk is not greater than his.  How will you respond to God's desire for you?  Will you take the risk of rejection to restore your walk with God by forgiving your offender?</a:t>
            </a:r>
            <a:r>
              <a:rPr lang="en-SG" dirty="0">
                <a:effectLst/>
              </a:rPr>
              <a:t> </a:t>
            </a:r>
            <a:endParaRPr lang="en-US" dirty="0">
              <a:ea typeface="ＭＳ Ｐゴシック" charset="0"/>
              <a:cs typeface="ＭＳ Ｐゴシック" charset="0"/>
            </a:endParaRPr>
          </a:p>
          <a:p>
            <a:pPr marL="228600" indent="-228600" eaLnBrk="1" hangingPunct="1"/>
            <a:r>
              <a:rPr lang="en-US" dirty="0">
                <a:ea typeface="ＭＳ Ｐゴシック" charset="0"/>
                <a:cs typeface="ＭＳ Ｐゴシック" charset="0"/>
              </a:rPr>
              <a:t>Paul: How can you help two others reconcile?</a:t>
            </a:r>
          </a:p>
          <a:p>
            <a:pPr marL="228600" indent="-228600" eaLnBrk="1" hangingPunct="1"/>
            <a:r>
              <a:rPr lang="en-US" dirty="0">
                <a:ea typeface="ＭＳ Ｐゴシック" charset="0"/>
                <a:cs typeface="ＭＳ Ｐゴシック" charset="0"/>
              </a:rPr>
              <a:t>The Church: How can you affirm the reconciliation of others?</a:t>
            </a:r>
          </a:p>
          <a:p>
            <a:pPr marL="228600" indent="-228600" eaLnBrk="1" hangingPunct="1"/>
            <a:endParaRPr lang="en-US" dirty="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NT Preaching (</a:t>
            </a:r>
            <a:r>
              <a:rPr lang="en-US" dirty="0" err="1">
                <a:ea typeface="ＭＳ Ｐゴシック" charset="0"/>
                <a:cs typeface="ＭＳ Ｐゴシック" charset="0"/>
              </a:rPr>
              <a:t>np</a:t>
            </a:r>
            <a:r>
              <a:rPr lang="en-US" dirty="0">
                <a:ea typeface="ＭＳ Ｐゴシック" charset="0"/>
                <a:cs typeface="ＭＳ Ｐゴシック" charset="0"/>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It was clearly God's will that Philemon forgive his repentant, runaway slave who had become a brother in Christ. Why? God forgave </a:t>
            </a:r>
            <a:r>
              <a:rPr lang="ar-SA" sz="1200" b="0" kern="1200" dirty="0">
                <a:solidFill>
                  <a:schemeClr val="tx1"/>
                </a:solidFill>
                <a:effectLst/>
                <a:ea typeface="ＭＳ Ｐゴシック" charset="-128"/>
                <a:cs typeface="ＭＳ Ｐゴシック" charset="-128"/>
              </a:rPr>
              <a:t>فلي</a:t>
            </a:r>
            <a:r>
              <a:rPr lang="en-US" sz="1200" b="0" kern="1200" dirty="0">
                <a:solidFill>
                  <a:schemeClr val="tx1"/>
                </a:solidFill>
                <a:effectLst/>
                <a:ea typeface="ＭＳ Ｐゴシック" charset="-128"/>
                <a:cs typeface="ＭＳ Ｐゴシック" charset="-128"/>
              </a:rPr>
              <a:t> of even a greater debt.</a:t>
            </a:r>
            <a:r>
              <a:rPr lang="en-SG" b="0" dirty="0">
                <a:effectLst/>
              </a:rPr>
              <a:t> </a:t>
            </a:r>
            <a:endParaRPr lang="en-US" b="0"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26CD67-163B-A342-98FA-9EDF13EFB2CF}" type="slidenum">
              <a:rPr lang="en-US" sz="1200">
                <a:latin typeface="Arial" panose="020B0604020202020204" pitchFamily="34" charset="0"/>
              </a:rPr>
              <a:pPr/>
              <a:t>132</a:t>
            </a:fld>
            <a:endParaRPr lang="en-US" sz="1200" dirty="0">
              <a:latin typeface="Arial" panose="020B0604020202020204" pitchFamily="34"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FD831D-12AF-9244-9654-FCA842CFEA28}" type="slidenum">
              <a:rPr lang="en-US" sz="1200">
                <a:latin typeface="Arial" panose="020B0604020202020204" pitchFamily="34" charset="0"/>
              </a:rPr>
              <a:pPr/>
              <a:t>133</a:t>
            </a:fld>
            <a:endParaRPr lang="en-US" sz="1200" dirty="0">
              <a:latin typeface="Arial" panose="020B0604020202020204" pitchFamily="34"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81A7AB-B93E-834B-862B-D4ABAAD5BAB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AE805-E0AB-8DF3-A131-5E156727F6E1}"/>
            </a:ext>
          </a:extLst>
        </p:cNvPr>
        <p:cNvGrpSpPr/>
        <p:nvPr/>
      </p:nvGrpSpPr>
      <p:grpSpPr>
        <a:xfrm>
          <a:off x="0" y="0"/>
          <a:ext cx="0" cy="0"/>
          <a:chOff x="0" y="0"/>
          <a:chExt cx="0" cy="0"/>
        </a:xfrm>
      </p:grpSpPr>
      <p:sp>
        <p:nvSpPr>
          <p:cNvPr id="114689" name="Rectangle 7">
            <a:extLst>
              <a:ext uri="{FF2B5EF4-FFF2-40B4-BE49-F238E27FC236}">
                <a16:creationId xmlns:a16="http://schemas.microsoft.com/office/drawing/2014/main" id="{CF572AF2-9A92-2EBB-553D-EB99C46854D0}"/>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B26123-EA5A-CB4A-A38C-141AE450061F}"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4690" name="Rectangle 2">
            <a:extLst>
              <a:ext uri="{FF2B5EF4-FFF2-40B4-BE49-F238E27FC236}">
                <a16:creationId xmlns:a16="http://schemas.microsoft.com/office/drawing/2014/main" id="{DFB3C5D9-5810-73B5-7749-C5F9B61680B1}"/>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56E481C9-7B76-9E82-C908-643047E24332}"/>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endParaRPr lang="en-US" dirty="0">
              <a:ea typeface="ＭＳ Ｐゴシック" charset="0"/>
              <a:cs typeface="ＭＳ Ｐゴシック" charset="0"/>
            </a:endParaRPr>
          </a:p>
        </p:txBody>
      </p:sp>
    </p:spTree>
    <p:extLst>
      <p:ext uri="{BB962C8B-B14F-4D97-AF65-F5344CB8AC3E}">
        <p14:creationId xmlns:p14="http://schemas.microsoft.com/office/powerpoint/2010/main" val="6524899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CA4006-0F64-AF4B-9938-7E4E642AA27A}" type="slidenum">
              <a:rPr lang="en-US" sz="1200">
                <a:latin typeface="Arial" panose="020B0604020202020204" pitchFamily="34" charset="0"/>
              </a:rPr>
              <a:pPr/>
              <a:t>137</a:t>
            </a:fld>
            <a:endParaRPr lang="en-US" sz="1200" dirty="0">
              <a:latin typeface="Arial" panose="020B0604020202020204" pitchFamily="34"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94637E-F27C-224F-9ECA-3C893806904E}"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A301C6-8E0C-974B-AD90-57AAFAB86AE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8418" name="Rectangle 2"/>
          <p:cNvSpPr>
            <a:spLocks noGrp="1" noRot="1" noChangeAspect="1" noChangeArrowheads="1" noTextEdit="1"/>
          </p:cNvSpPr>
          <p:nvPr>
            <p:ph type="sldImg"/>
          </p:nvPr>
        </p:nvSpPr>
        <p:spPr>
          <a:solidFill>
            <a:srgbClr val="FFFFFF"/>
          </a:solidFill>
          <a:ln/>
        </p:spPr>
      </p:sp>
      <p:sp>
        <p:nvSpPr>
          <p:cNvPr id="1884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183D01-8E2B-CA47-A6AC-4E0494E154CE}"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0466" name="Rectangle 2"/>
          <p:cNvSpPr>
            <a:spLocks noGrp="1" noRot="1" noChangeAspect="1" noChangeArrowheads="1" noTextEdit="1"/>
          </p:cNvSpPr>
          <p:nvPr>
            <p:ph type="sldImg"/>
          </p:nvPr>
        </p:nvSpPr>
        <p:spPr>
          <a:solidFill>
            <a:srgbClr val="FFFFFF"/>
          </a:solidFill>
          <a:ln/>
        </p:spPr>
      </p:sp>
      <p:sp>
        <p:nvSpPr>
          <p:cNvPr id="1904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E381F1-E6F0-A747-9208-AD500925FF98}" type="slidenum">
              <a:rPr lang="en-US" sz="1200">
                <a:latin typeface="Arial" panose="020B0604020202020204" pitchFamily="34" charset="0"/>
              </a:rPr>
              <a:pPr/>
              <a:t>142</a:t>
            </a:fld>
            <a:endParaRPr lang="en-US" sz="1200" dirty="0">
              <a:latin typeface="Arial" panose="020B0604020202020204" pitchFamily="34" charset="0"/>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F004D-7600-1341-A911-B49B76C32DB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r>
              <a:rPr lang="en-US" dirty="0">
                <a:ea typeface="ＭＳ Ｐゴシック" charset="0"/>
                <a:cs typeface="ＭＳ Ｐゴシック" charset="0"/>
              </a:rPr>
              <a:t>With which person in this letter do you best relate to now?</a:t>
            </a:r>
          </a:p>
          <a:p>
            <a:r>
              <a:rPr lang="en-US" sz="1200" kern="1200" dirty="0">
                <a:solidFill>
                  <a:schemeClr val="tx1"/>
                </a:solidFill>
                <a:effectLst/>
                <a:ea typeface="ＭＳ Ｐゴシック" charset="-128"/>
                <a:cs typeface="ＭＳ Ｐゴシック" charset="-128"/>
              </a:rPr>
              <a:t>Let's humble ourselves before our great God…  If Paul were writing a similar letter to you as if you were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whom would he ask you to forgive?</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a)</a:t>
            </a:r>
            <a:r>
              <a:rPr lang="en-US" sz="1200" kern="1200" baseline="0" dirty="0">
                <a:solidFill>
                  <a:schemeClr val="tx1"/>
                </a:solidFill>
                <a:effectLst/>
                <a:ea typeface="ＭＳ Ｐゴシック" charset="-128"/>
                <a:cs typeface="ＭＳ Ｐゴシック" charset="-128"/>
              </a:rPr>
              <a:t> </a:t>
            </a:r>
            <a:r>
              <a:rPr lang="en-US" sz="1200" kern="1200" dirty="0">
                <a:solidFill>
                  <a:schemeClr val="tx1"/>
                </a:solidFill>
                <a:effectLst/>
                <a:ea typeface="ＭＳ Ｐゴシック" charset="-128"/>
                <a:cs typeface="ＭＳ Ｐゴシック" charset="-128"/>
              </a:rPr>
              <a:t>Would he request you to forgive a former friend who hurt you deeply?</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b)</a:t>
            </a:r>
            <a:r>
              <a:rPr lang="en-US" sz="1200" kern="1200" baseline="0" dirty="0">
                <a:solidFill>
                  <a:schemeClr val="tx1"/>
                </a:solidFill>
                <a:effectLst/>
                <a:ea typeface="ＭＳ Ｐゴシック" charset="-128"/>
                <a:cs typeface="ＭＳ Ｐゴシック" charset="-128"/>
              </a:rPr>
              <a:t> </a:t>
            </a:r>
            <a:r>
              <a:rPr lang="en-US" sz="1200" kern="1200" dirty="0">
                <a:solidFill>
                  <a:schemeClr val="tx1"/>
                </a:solidFill>
                <a:effectLst/>
                <a:ea typeface="ＭＳ Ｐゴシック" charset="-128"/>
                <a:cs typeface="ＭＳ Ｐゴシック" charset="-128"/>
              </a:rPr>
              <a:t>Would Paul say, "Hey, credit to my account all the money lost in the bad business deal because ___ (you fill in the name) still owes me big bucks?"</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c)</a:t>
            </a:r>
            <a:r>
              <a:rPr lang="en-US" sz="1200" kern="1200" baseline="0" dirty="0">
                <a:solidFill>
                  <a:schemeClr val="tx1"/>
                </a:solidFill>
                <a:effectLst/>
                <a:ea typeface="ＭＳ Ｐゴシック" charset="-128"/>
                <a:cs typeface="ＭＳ Ｐゴシック" charset="-128"/>
              </a:rPr>
              <a:t> </a:t>
            </a:r>
            <a:r>
              <a:rPr lang="en-US" sz="1200" kern="1200" dirty="0">
                <a:solidFill>
                  <a:schemeClr val="tx1"/>
                </a:solidFill>
                <a:effectLst/>
                <a:ea typeface="ＭＳ Ｐゴシック" charset="-128"/>
                <a:cs typeface="ＭＳ Ｐゴシック" charset="-128"/>
              </a:rPr>
              <a:t>Would he ask you, plead with you, implore you to forgive your spouse who has really blown it? Or some believers who really did you wrong?</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d)	Will you, as an act of the will (not the emotions), grant forgiveness unconditionally even if your offender never requests it?</a:t>
            </a:r>
            <a:r>
              <a:rPr lang="en-SG" dirty="0">
                <a:effectLst/>
              </a:rPr>
              <a:t> </a:t>
            </a:r>
            <a:endParaRPr lang="en-US" dirty="0">
              <a:ea typeface="ＭＳ Ｐゴシック" charset="0"/>
              <a:cs typeface="ＭＳ Ｐゴシック" charset="0"/>
            </a:endParaRPr>
          </a:p>
          <a:p>
            <a:pPr marL="228600" indent="-228600" eaLnBrk="1" hangingPunct="1"/>
            <a:endParaRPr lang="en-US" dirty="0">
              <a:ea typeface="ＭＳ Ｐゴシック" charset="0"/>
              <a:cs typeface="ＭＳ Ｐゴシック" charset="0"/>
            </a:endParaRPr>
          </a:p>
          <a:p>
            <a:pPr marL="228600" indent="-228600" eaLnBrk="1" hangingPunct="1"/>
            <a:r>
              <a:rPr lang="ar-SA" dirty="0">
                <a:ea typeface="ＭＳ Ｐゴシック" charset="0"/>
                <a:cs typeface="ＭＳ Ｐゴシック" charset="0"/>
              </a:rPr>
              <a:t>فلي</a:t>
            </a:r>
            <a:r>
              <a:rPr lang="en-US" dirty="0">
                <a:ea typeface="ＭＳ Ｐゴシック" charset="0"/>
                <a:cs typeface="ＭＳ Ｐゴシック" charset="0"/>
              </a:rPr>
              <a:t>: Whom do you need to forgive a wrong done to you?</a:t>
            </a:r>
          </a:p>
          <a:p>
            <a:pPr marL="228600" indent="-228600" eaLnBrk="1" hangingPunct="1"/>
            <a:r>
              <a:rPr lang="en-US" dirty="0">
                <a:ea typeface="ＭＳ Ｐゴシック" charset="0"/>
                <a:cs typeface="ＭＳ Ｐゴシック" charset="0"/>
              </a:rPr>
              <a:t>Onesimus: Whose forgiveness do you need to request?</a:t>
            </a:r>
          </a:p>
          <a:p>
            <a:pPr marL="228600" indent="-228600" eaLnBrk="1" hangingPunct="1"/>
            <a:r>
              <a:rPr lang="en-US" sz="1200" kern="1200" dirty="0">
                <a:solidFill>
                  <a:schemeClr val="tx1"/>
                </a:solidFill>
                <a:effectLst/>
                <a:ea typeface="ＭＳ Ｐゴシック" charset="-128"/>
                <a:cs typeface="ＭＳ Ｐゴシック" charset="-128"/>
              </a:rPr>
              <a:t>Maybe you're not in the position of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needing to grant forgiveness, but perhaps you're where Onesimus was, needing to ask forgiveness.  Onesimus risked his very life to make things right.  Certainly your risk is not greater than his.  How will you respond to God's desire for you?  Will you take the risk of rejection to restore your walk with God by forgiving your offender?</a:t>
            </a:r>
            <a:r>
              <a:rPr lang="en-SG" dirty="0">
                <a:effectLst/>
              </a:rPr>
              <a:t> </a:t>
            </a:r>
            <a:endParaRPr lang="en-US" dirty="0">
              <a:ea typeface="ＭＳ Ｐゴシック" charset="0"/>
              <a:cs typeface="ＭＳ Ｐゴシック" charset="0"/>
            </a:endParaRPr>
          </a:p>
          <a:p>
            <a:pPr marL="228600" indent="-228600" eaLnBrk="1" hangingPunct="1"/>
            <a:r>
              <a:rPr lang="en-US" dirty="0">
                <a:ea typeface="ＭＳ Ｐゴシック" charset="0"/>
                <a:cs typeface="ＭＳ Ｐゴシック" charset="0"/>
              </a:rPr>
              <a:t>Paul: How can you help two others reconcile?</a:t>
            </a:r>
          </a:p>
          <a:p>
            <a:pPr marL="228600" indent="-228600" eaLnBrk="1" hangingPunct="1"/>
            <a:r>
              <a:rPr lang="en-US" dirty="0">
                <a:ea typeface="ＭＳ Ｐゴシック" charset="0"/>
                <a:cs typeface="ＭＳ Ｐゴシック" charset="0"/>
              </a:rPr>
              <a:t>The Church: How can you affirm the reconciliation of others?</a:t>
            </a:r>
          </a:p>
          <a:p>
            <a:pPr marL="228600" indent="-228600" eaLnBrk="1" hangingPunct="1"/>
            <a:endParaRPr lang="en-US" dirty="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BD128E-17CB-F347-AE3F-E35F189A829C}" type="slidenum">
              <a:rPr lang="en-US" sz="1200">
                <a:latin typeface="Arial" panose="020B0604020202020204" pitchFamily="34" charset="0"/>
              </a:rPr>
              <a:pPr/>
              <a:t>143</a:t>
            </a:fld>
            <a:endParaRPr lang="en-US" sz="1200" dirty="0">
              <a:latin typeface="Arial" panose="020B0604020202020204" pitchFamily="34" charset="0"/>
            </a:endParaRPr>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57D303-B05E-6948-92A1-3703382E6F0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A57B71-199B-C646-AEDF-33C61D7399A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DF1299-7607-E940-A7D3-BE573BA4DD8F}"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0706" name="Rectangle 2"/>
          <p:cNvSpPr>
            <a:spLocks noGrp="1" noRot="1" noChangeAspect="1" noChangeArrowheads="1" noTextEdit="1"/>
          </p:cNvSpPr>
          <p:nvPr>
            <p:ph type="sldImg"/>
          </p:nvPr>
        </p:nvSpPr>
        <p:spPr>
          <a:solidFill>
            <a:srgbClr val="FFFFFF"/>
          </a:solidFill>
          <a:ln/>
        </p:spPr>
      </p:sp>
      <p:sp>
        <p:nvSpPr>
          <p:cNvPr id="2007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50E7EE-CA92-6941-AE2C-CF108F630BF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What does the Bible have to say…. </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E17BE4-BFA2-4149-9AD5-97580EFB8B74}" type="slidenum">
              <a:rPr lang="en-US" sz="1200">
                <a:latin typeface="Arial" panose="020B0604020202020204" pitchFamily="34" charset="0"/>
              </a:rPr>
              <a:pPr/>
              <a:t>148</a:t>
            </a:fld>
            <a:endParaRPr lang="en-US" sz="1200" dirty="0">
              <a:latin typeface="Arial" panose="020B0604020202020204" pitchFamily="34" charset="0"/>
            </a:endParaRPr>
          </a:p>
        </p:txBody>
      </p:sp>
      <p:sp>
        <p:nvSpPr>
          <p:cNvPr id="204802" name="Rectangle 2"/>
          <p:cNvSpPr>
            <a:spLocks noGrp="1" noRot="1" noChangeAspect="1" noChangeArrowheads="1" noTextEdit="1"/>
          </p:cNvSpPr>
          <p:nvPr>
            <p:ph type="sldImg"/>
          </p:nvPr>
        </p:nvSpPr>
        <p:spPr>
          <a:solidFill>
            <a:srgbClr val="FFFFFF"/>
          </a:solidFill>
          <a:ln/>
        </p:spPr>
      </p:sp>
      <p:sp>
        <p:nvSpPr>
          <p:cNvPr id="2048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What does the Bible have to say…. </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CE6CF2-9ED5-A44D-9C68-635300F2A21F}" type="slidenum">
              <a:rPr lang="en-US" sz="1200">
                <a:latin typeface="Arial" panose="020B0604020202020204" pitchFamily="34" charset="0"/>
              </a:rPr>
              <a:pPr/>
              <a:t>149</a:t>
            </a:fld>
            <a:endParaRPr lang="en-US" sz="1200" dirty="0">
              <a:latin typeface="Arial" panose="020B0604020202020204" pitchFamily="34"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59110541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dirty="0">
                <a:solidFill>
                  <a:srgbClr val="FFFFFF"/>
                </a:solidFill>
                <a:ea typeface="ＭＳ Ｐゴシック" charset="0"/>
              </a:rPr>
              <a:t>NT Survey (ns)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997157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DB47AA-165C-E145-9089-80D1C388E0B2}"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31437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C4F3B6-F51C-F647-BBE1-80D7B6828BC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48803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BAA5D9-AA29-2D4D-BEF2-B6F9862FD1D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162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F9A520-D0D7-4842-A8CB-5C1910F4D86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451853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D96608-0740-004A-8C8D-5460F06F976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12313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183731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Corrie ten Boom was a Dutch believer famous for her courageous efforts to help Jews escape the Nazi persecutions during World War II. </a:t>
            </a:r>
            <a:endParaRPr lang="en-US" dirty="0"/>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She hid Jews in </a:t>
            </a:r>
            <a:r>
              <a:rPr lang="ru-RU" sz="1200" kern="1200" dirty="0">
                <a:solidFill>
                  <a:schemeClr val="tx1"/>
                </a:solidFill>
                <a:effectLst/>
                <a:ea typeface="ＭＳ Ｐゴシック" charset="-128"/>
                <a:cs typeface="ＭＳ Ｐゴシック" charset="-128"/>
              </a:rPr>
              <a:t>"</a:t>
            </a:r>
            <a:r>
              <a:rPr lang="en-US" sz="1200" kern="1200" dirty="0">
                <a:solidFill>
                  <a:schemeClr val="tx1"/>
                </a:solidFill>
                <a:effectLst/>
                <a:ea typeface="ＭＳ Ｐゴシック" charset="-128"/>
                <a:cs typeface="ＭＳ Ｐゴシック" charset="-128"/>
              </a:rPr>
              <a:t>The Hiding Place</a:t>
            </a:r>
            <a:r>
              <a:rPr lang="ru-RU" sz="1200" kern="1200" dirty="0">
                <a:solidFill>
                  <a:schemeClr val="tx1"/>
                </a:solidFill>
                <a:effectLst/>
                <a:ea typeface="ＭＳ Ｐゴシック" charset="-128"/>
                <a:cs typeface="ＭＳ Ｐゴシック" charset="-128"/>
              </a:rPr>
              <a:t>"</a:t>
            </a:r>
            <a:r>
              <a:rPr lang="en-US" sz="1200" kern="1200" dirty="0">
                <a:solidFill>
                  <a:schemeClr val="tx1"/>
                </a:solidFill>
                <a:effectLst/>
                <a:ea typeface="ＭＳ Ｐゴシック" charset="-128"/>
                <a:cs typeface="ＭＳ Ｐゴシック" charset="-128"/>
              </a:rPr>
              <a:t> in her home until they could be secretly sent out of the country.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For this she was sent to a concentration camp with her sister Betsy. </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After the war she traveled extensively sharing her experiences and recorded a very interesting account of one of these speaking engagements. At a city called Ravensbruck she spoke one night about forgiveness and afterwards a man came forward to talk to her. </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ea typeface="ＭＳ Ｐゴシック" charset="-128"/>
                <a:cs typeface="ＭＳ Ｐゴシック" charset="-128"/>
              </a:rPr>
              <a:t>Corrie immediately recognized him as one of the guards in her concentration camp—one of the cruelest of all the guards! He was one responsible for the death of Corrie’s sister Betsy.</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“Nice sermon, Frauline,</a:t>
            </a:r>
            <a:r>
              <a:rPr lang="ru-RU" sz="1200" kern="1200" dirty="0">
                <a:solidFill>
                  <a:schemeClr val="tx1"/>
                </a:solidFill>
                <a:effectLst/>
                <a:ea typeface="ＭＳ Ｐゴシック" charset="-128"/>
                <a:cs typeface="ＭＳ Ｐゴシック" charset="-128"/>
              </a:rPr>
              <a:t>"</a:t>
            </a:r>
            <a:r>
              <a:rPr lang="en-US" sz="1200" kern="1200" dirty="0">
                <a:solidFill>
                  <a:schemeClr val="tx1"/>
                </a:solidFill>
                <a:effectLst/>
                <a:ea typeface="ＭＳ Ｐゴシック" charset="-128"/>
                <a:cs typeface="ＭＳ Ｐゴシック" charset="-128"/>
              </a:rPr>
              <a:t> he said. </a:t>
            </a:r>
            <a:r>
              <a:rPr lang="ru-RU" sz="1200" kern="1200" dirty="0">
                <a:solidFill>
                  <a:schemeClr val="tx1"/>
                </a:solidFill>
                <a:effectLst/>
                <a:ea typeface="ＭＳ Ｐゴシック" charset="-128"/>
                <a:cs typeface="ＭＳ Ｐゴシック" charset="-128"/>
              </a:rPr>
              <a:t>"</a:t>
            </a:r>
            <a:r>
              <a:rPr lang="en-US" sz="1200" kern="1200" dirty="0">
                <a:solidFill>
                  <a:schemeClr val="tx1"/>
                </a:solidFill>
                <a:effectLst/>
                <a:ea typeface="ＭＳ Ｐゴシック" charset="-128"/>
                <a:cs typeface="ＭＳ Ｐゴシック" charset="-128"/>
              </a:rPr>
              <a:t>I want to experience that forgiveness God gives us, but it starts with asking you to forgive me. Will you forgive me?</a:t>
            </a:r>
            <a:r>
              <a:rPr lang="ru-RU" sz="1200" kern="1200" dirty="0">
                <a:solidFill>
                  <a:schemeClr val="tx1"/>
                </a:solidFill>
                <a:effectLst/>
                <a:ea typeface="ＭＳ Ｐゴシック" charset="-128"/>
                <a:cs typeface="ＭＳ Ｐゴシック" charset="-128"/>
              </a:rPr>
              <a:t>"</a:t>
            </a:r>
            <a:r>
              <a:rPr lang="en-US" sz="1200" kern="1200" dirty="0">
                <a:solidFill>
                  <a:schemeClr val="tx1"/>
                </a:solidFill>
                <a:effectLst/>
                <a:ea typeface="ＭＳ Ｐゴシック" charset="-128"/>
                <a:cs typeface="ＭＳ Ｐゴシック" charset="-128"/>
              </a:rPr>
              <a:t> He stuck out his hand for her to shake, but she froze (Tramp for the Lord, 55-56).</a:t>
            </a:r>
            <a:r>
              <a:rPr lang="en-SG" dirty="0">
                <a:effectLst/>
              </a:rPr>
              <a:t>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Today we will see a very active step, that of how to forgive those who offend us.  We'll look at a scriptural example of one who was strongly urged to forgive an offender</a:t>
            </a:r>
            <a:r>
              <a:rPr lang="en-SG" sz="1200" kern="1200" dirty="0">
                <a:solidFill>
                  <a:schemeClr val="tx1"/>
                </a:solidFill>
                <a:effectLst/>
                <a:ea typeface="ＭＳ Ｐゴシック" charset="-128"/>
                <a:cs typeface="ＭＳ Ｐゴシック" charset="-128"/>
              </a:rPr>
              <a:t>.</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We know that most of the NT books are longer books or letters.  But in</a:t>
            </a:r>
            <a:r>
              <a:rPr lang="en-US" sz="1200" kern="1200" baseline="0" dirty="0">
                <a:solidFill>
                  <a:schemeClr val="tx1"/>
                </a:solidFill>
                <a:effectLst/>
                <a:ea typeface="ＭＳ Ｐゴシック" charset="-128"/>
                <a:cs typeface="ＭＳ Ｐゴシック" charset="-128"/>
              </a:rPr>
              <a:t> the next four weeks that I preach, we </a:t>
            </a:r>
            <a:r>
              <a:rPr lang="en-US" sz="1200" kern="1200" dirty="0">
                <a:solidFill>
                  <a:schemeClr val="tx1"/>
                </a:solidFill>
                <a:effectLst/>
                <a:ea typeface="ＭＳ Ｐゴシック" charset="-128"/>
                <a:cs typeface="ＭＳ Ｐゴシック" charset="-128"/>
              </a:rPr>
              <a:t>will study the four shortest ones as they are too often neglected</a:t>
            </a:r>
            <a:r>
              <a:rPr lang="en-SG" sz="1200" kern="1200" dirty="0">
                <a:solidFill>
                  <a:schemeClr val="tx1"/>
                </a:solidFill>
                <a:effectLst/>
                <a:ea typeface="ＭＳ Ｐゴシック" charset="-128"/>
                <a:cs typeface="ＭＳ Ｐゴシック" charset="-128"/>
              </a:rPr>
              <a:t>.</a:t>
            </a:r>
          </a:p>
          <a:p>
            <a:r>
              <a:rPr lang="en-US" baseline="0" dirty="0">
                <a:cs typeface="Arial" panose="020B0604020202020204" pitchFamily="34" charset="0"/>
              </a:rPr>
              <a:t>____________</a:t>
            </a:r>
          </a:p>
          <a:p>
            <a:r>
              <a:rPr lang="en-US" baseline="0" dirty="0">
                <a:cs typeface="Arial" panose="020B0604020202020204" pitchFamily="34" charset="0"/>
              </a:rPr>
              <a:t>NS-18-Philemon-39</a:t>
            </a:r>
          </a:p>
          <a:p>
            <a:r>
              <a:rPr lang="en-US" baseline="0" dirty="0">
                <a:cs typeface="Arial" panose="020B0604020202020204" pitchFamily="34" charset="0"/>
              </a:rPr>
              <a:t>NS-24-2 John-61</a:t>
            </a:r>
          </a:p>
          <a:p>
            <a:r>
              <a:rPr lang="en-US" baseline="0" dirty="0">
                <a:cs typeface="Arial" panose="020B0604020202020204" pitchFamily="34" charset="0"/>
              </a:rPr>
              <a:t>NS-25-3 John-45</a:t>
            </a:r>
          </a:p>
          <a:p>
            <a:r>
              <a:rPr lang="en-US" baseline="0" dirty="0">
                <a:cs typeface="Arial" panose="020B0604020202020204" pitchFamily="34" charset="0"/>
              </a:rPr>
              <a:t>NS-26-Jude-66</a:t>
            </a:r>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kern="1200" dirty="0">
                <a:solidFill>
                  <a:schemeClr val="tx1"/>
                </a:solidFill>
                <a:effectLst/>
                <a:ea typeface="ＭＳ Ｐゴシック" charset="-128"/>
                <a:cs typeface="ＭＳ Ｐゴシック" charset="-128"/>
              </a:rPr>
              <a:t> These short letters are only 13</a:t>
            </a:r>
            <a:r>
              <a:rPr lang="en-SG" sz="1200" kern="1200" baseline="0" dirty="0">
                <a:solidFill>
                  <a:schemeClr val="tx1"/>
                </a:solidFill>
                <a:effectLst/>
                <a:ea typeface="ＭＳ Ｐゴシック" charset="-128"/>
                <a:cs typeface="ＭＳ Ｐゴシック" charset="-128"/>
              </a:rPr>
              <a:t> to 25 verses long, so we can cover one each week</a:t>
            </a:r>
            <a:r>
              <a:rPr lang="en-SG" sz="1200" kern="1200" dirty="0">
                <a:solidFill>
                  <a:schemeClr val="tx1"/>
                </a:solidFill>
                <a:effectLst/>
                <a:ea typeface="ＭＳ Ｐゴシック" charset="-128"/>
                <a:cs typeface="ＭＳ Ｐゴシック" charset="-128"/>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Each is about the length</a:t>
            </a:r>
            <a:r>
              <a:rPr lang="en-US" baseline="0" dirty="0">
                <a:cs typeface="Arial" panose="020B0604020202020204" pitchFamily="34" charset="0"/>
              </a:rPr>
              <a:t> of an email, so I call them "NT Emails." The "E" is not for "electronic" but for "encouragement."</a:t>
            </a:r>
          </a:p>
          <a:p>
            <a:r>
              <a:rPr lang="en-US" baseline="0" dirty="0">
                <a:cs typeface="Arial" panose="020B0604020202020204" pitchFamily="34" charset="0"/>
              </a:rPr>
              <a:t>____________</a:t>
            </a:r>
          </a:p>
          <a:p>
            <a:r>
              <a:rPr lang="en-US" baseline="0" dirty="0">
                <a:cs typeface="Arial" panose="020B0604020202020204" pitchFamily="34" charset="0"/>
              </a:rPr>
              <a:t>NS-18-Philemon-40</a:t>
            </a:r>
          </a:p>
          <a:p>
            <a:r>
              <a:rPr lang="en-US" baseline="0" dirty="0">
                <a:cs typeface="Arial" panose="020B0604020202020204" pitchFamily="34" charset="0"/>
              </a:rPr>
              <a:t>NS-24-2 John-62</a:t>
            </a:r>
          </a:p>
          <a:p>
            <a:r>
              <a:rPr lang="en-US" baseline="0" dirty="0">
                <a:cs typeface="Arial" panose="020B0604020202020204" pitchFamily="34" charset="0"/>
              </a:rPr>
              <a:t>NS-25-3 John-46</a:t>
            </a:r>
          </a:p>
          <a:p>
            <a:r>
              <a:rPr lang="en-US" baseline="0" dirty="0">
                <a:cs typeface="Arial" panose="020B0604020202020204" pitchFamily="34" charset="0"/>
              </a:rPr>
              <a:t>NS-26-Jude-67</a:t>
            </a: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Please turn in your Bible to the book of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It's just before Hebrews near the back of your New Testament.  The book of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is between Titus and Hebrews. It’s about the length of a postcard.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601110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In fact, you can put the entire letter on a postcard! It is the shortest of Paul’s epistles in the NT.</a:t>
            </a:r>
            <a:r>
              <a:rPr lang="en-SG" b="0" dirty="0">
                <a:effectLst/>
              </a:rPr>
              <a:t>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892526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Let’s read the entire letter to </a:t>
            </a:r>
            <a:r>
              <a:rPr lang="ar-SA" sz="1200" kern="1200" dirty="0">
                <a:solidFill>
                  <a:schemeClr val="tx1"/>
                </a:solidFill>
                <a:effectLst/>
                <a:ea typeface="ＭＳ Ｐゴシック" charset="-128"/>
                <a:cs typeface="ＭＳ Ｐゴシック" charset="-128"/>
              </a:rPr>
              <a:t>فلي</a:t>
            </a:r>
            <a:r>
              <a:rPr lang="is-IS" sz="1200" kern="1200" dirty="0">
                <a:solidFill>
                  <a:schemeClr val="tx1"/>
                </a:solidFill>
                <a:effectLst/>
                <a:ea typeface="ＭＳ Ｐゴシック" charset="-128"/>
                <a:cs typeface="ＭＳ Ｐゴシック" charset="-128"/>
              </a:rPr>
              <a:t>…</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solidFill>
                  <a:prstClr val="black"/>
                </a:solidFill>
                <a:latin typeface="Arial" panose="020B0604020202020204" pitchFamily="34" charset="0"/>
              </a:rPr>
              <a:pPr/>
              <a:t>10</a:t>
            </a:fld>
            <a:endParaRPr lang="en-US" sz="1200" dirty="0">
              <a:solidFill>
                <a:prstClr val="black"/>
              </a:solidFill>
              <a:latin typeface="Arial" panose="020B0604020202020204" pitchFamily="34"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endParaRPr lang="en-US" dirty="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481448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E5E401-A11A-7E4C-939E-68FB5CFC312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How do we apply this short letter in its context? And what does it mean for us today in terms of authority structures?</a:t>
            </a:r>
          </a:p>
          <a:p>
            <a:pPr eaLnBrk="1" hangingPunct="1"/>
            <a:r>
              <a:rPr lang="en-US" dirty="0">
                <a:ea typeface="ＭＳ Ｐゴシック" charset="0"/>
                <a:cs typeface="ＭＳ Ｐゴシック" charset="0"/>
              </a:rPr>
              <a:t>_________</a:t>
            </a:r>
          </a:p>
          <a:p>
            <a:pPr eaLnBrk="1" hangingPunct="1"/>
            <a:r>
              <a:rPr lang="en-US" dirty="0">
                <a:ea typeface="ＭＳ Ｐゴシック" charset="0"/>
                <a:cs typeface="ＭＳ Ｐゴシック" charset="0"/>
              </a:rPr>
              <a:t>NB-09-Soc-Econ 2- Jew-Gentile Prejudice-54</a:t>
            </a:r>
          </a:p>
          <a:p>
            <a:pPr eaLnBrk="1" hangingPunct="1"/>
            <a:r>
              <a:rPr lang="en-US" dirty="0">
                <a:ea typeface="ＭＳ Ｐゴシック" charset="0"/>
                <a:cs typeface="ＭＳ Ｐゴシック" charset="0"/>
              </a:rPr>
              <a:t>NS-18-Philemon-61</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a:t>
            </a:r>
            <a:r>
              <a:rPr lang="ar-SA" dirty="0"/>
              <a:t>فلي</a:t>
            </a:r>
            <a:r>
              <a:rPr lang="en-US" dirty="0"/>
              <a:t> on a very positive note (1-7). </a:t>
            </a:r>
          </a:p>
        </p:txBody>
      </p:sp>
    </p:spTree>
    <p:extLst>
      <p:ext uri="{BB962C8B-B14F-4D97-AF65-F5344CB8AC3E}">
        <p14:creationId xmlns:p14="http://schemas.microsoft.com/office/powerpoint/2010/main" val="2500007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x-none" dirty="0"/>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11</a:t>
            </a:fld>
            <a:endParaRPr lang="en-US" dirty="0"/>
          </a:p>
        </p:txBody>
      </p:sp>
    </p:spTree>
    <p:extLst>
      <p:ext uri="{BB962C8B-B14F-4D97-AF65-F5344CB8AC3E}">
        <p14:creationId xmlns:p14="http://schemas.microsoft.com/office/powerpoint/2010/main" val="17419328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Paul presents himself in a good light as imprisoned for Christ (1a).</a:t>
            </a:r>
            <a:r>
              <a:rPr lang="en-SG" dirty="0">
                <a:effectLst/>
              </a:rPr>
              <a:t> </a:t>
            </a:r>
          </a:p>
          <a:p>
            <a:r>
              <a:rPr lang="en-US" sz="1200" kern="1200" dirty="0">
                <a:solidFill>
                  <a:schemeClr val="tx1"/>
                </a:solidFill>
                <a:effectLst/>
                <a:ea typeface="ＭＳ Ｐゴシック" charset="-128"/>
                <a:cs typeface="ＭＳ Ｐゴシック" charset="-128"/>
              </a:rPr>
              <a:t>He is mentioned three times as the sender of the letter (1a, 9, 19).</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1842166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He wrote this personal letter from prison in Rome in AD 61.</a:t>
            </a:r>
            <a:r>
              <a:rPr lang="en-SG" dirty="0">
                <a:effectLst/>
              </a:rPr>
              <a:t> </a:t>
            </a:r>
            <a:endParaRPr lang="en-SG" sz="1200" kern="1200" dirty="0">
              <a:solidFill>
                <a:schemeClr val="tx1"/>
              </a:solidFill>
              <a:effectLst/>
              <a:ea typeface="ＭＳ Ｐゴシック" charset="-128"/>
              <a:cs typeface="ＭＳ Ｐゴシック" charset="-128"/>
            </a:endParaRPr>
          </a:p>
          <a:p>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The names in verse 24 match those in Colossians 4 exactly, indicating that this letter was sent along with Tychicus from Rome to the city of Colossae along with the letter to the Colossian church.</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235411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Paul presents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in a good light with many good virtues (1b-7).</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42045317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dirty="0">
                <a:effectLst/>
                <a:latin typeface="Times New Roman"/>
                <a:ea typeface="Times New Roman"/>
              </a:rPr>
              <a:t>He was a Christian who had been involved in ministry with Paul (1b).</a:t>
            </a:r>
            <a:endParaRPr lang="en-SG" sz="1200" dirty="0">
              <a:effectLst/>
              <a:latin typeface="Times New Roman"/>
              <a:ea typeface="Times New Roman"/>
            </a:endParaRPr>
          </a:p>
          <a:p>
            <a:pPr>
              <a:spcAft>
                <a:spcPts val="0"/>
              </a:spcAft>
            </a:pPr>
            <a:r>
              <a:rPr lang="en-US" sz="1800" dirty="0">
                <a:effectLst/>
                <a:latin typeface="Times New Roman"/>
                <a:ea typeface="Times New Roman"/>
              </a:rPr>
              <a:t> </a:t>
            </a:r>
            <a:endParaRPr lang="en-SG" sz="1200" dirty="0">
              <a:effectLst/>
              <a:latin typeface="Times New Roman"/>
              <a:ea typeface="Times New Roman"/>
            </a:endParaRPr>
          </a:p>
          <a:p>
            <a:pPr>
              <a:spcAft>
                <a:spcPts val="0"/>
              </a:spcAft>
            </a:pPr>
            <a:r>
              <a:rPr lang="en-US" sz="1200" dirty="0">
                <a:effectLst/>
                <a:latin typeface="Times New Roman"/>
                <a:ea typeface="Times New Roman"/>
              </a:rPr>
              <a:t>He was a wealthy convert of the Apostle Paul (19b), probably during Paul's third missionary journey almost ten years earlier.</a:t>
            </a:r>
            <a:endParaRPr lang="en-SG" sz="1200" dirty="0">
              <a:effectLst/>
              <a:latin typeface="Times New Roman"/>
              <a:ea typeface="Times New Roman"/>
            </a:endParaRPr>
          </a:p>
          <a:p>
            <a:pPr>
              <a:spcAft>
                <a:spcPts val="0"/>
              </a:spcAft>
            </a:pPr>
            <a:r>
              <a:rPr lang="en-US" sz="1800" dirty="0">
                <a:effectLst/>
                <a:latin typeface="Times New Roman"/>
                <a:ea typeface="Times New Roman"/>
              </a:rPr>
              <a:t> </a:t>
            </a:r>
            <a:endParaRPr lang="en-SG" sz="1200" dirty="0">
              <a:effectLst/>
              <a:latin typeface="Times New Roman"/>
              <a:ea typeface="Times New Roman"/>
            </a:endParaRPr>
          </a:p>
          <a:p>
            <a:pPr>
              <a:spcAft>
                <a:spcPts val="0"/>
              </a:spcAft>
            </a:pPr>
            <a:r>
              <a:rPr lang="en-US" sz="1200" dirty="0">
                <a:effectLst/>
                <a:latin typeface="Times New Roman"/>
                <a:ea typeface="Times New Roman"/>
              </a:rPr>
              <a:t>The two men didn't necessarily work together in the same city since Paul was in Ephesus while </a:t>
            </a:r>
            <a:r>
              <a:rPr lang="ar-SA" sz="1200" dirty="0">
                <a:effectLst/>
                <a:latin typeface="Times New Roman"/>
                <a:ea typeface="Times New Roman"/>
              </a:rPr>
              <a:t>فلي</a:t>
            </a:r>
            <a:r>
              <a:rPr lang="en-US" sz="1200" dirty="0">
                <a:effectLst/>
                <a:latin typeface="Times New Roman"/>
                <a:ea typeface="Times New Roman"/>
              </a:rPr>
              <a:t> served in nearby Colossae.  Interestingly, Paul had never even been to Colossae.</a:t>
            </a:r>
          </a:p>
          <a:p>
            <a:pPr>
              <a:spcAft>
                <a:spcPts val="0"/>
              </a:spcAft>
            </a:pPr>
            <a:endParaRPr lang="en-US" sz="1200" dirty="0">
              <a:effectLst/>
              <a:latin typeface="Times New Roman"/>
              <a:ea typeface="Times New Roman"/>
            </a:endParaRPr>
          </a:p>
          <a:p>
            <a:pPr>
              <a:spcAft>
                <a:spcPts val="0"/>
              </a:spcAft>
            </a:pPr>
            <a:r>
              <a:rPr lang="en-US" sz="1200" kern="1200" dirty="0">
                <a:solidFill>
                  <a:schemeClr val="tx1"/>
                </a:solidFill>
                <a:effectLst/>
                <a:ea typeface="ＭＳ Ｐゴシック" charset="-128"/>
                <a:cs typeface="ＭＳ Ｐゴシック" charset="-128"/>
              </a:rPr>
              <a:t>Apphia (his wife?) is “our sister” and Archippus (his son?) is “our fellows soldier” (2a)—probably a leader in the church, possibly the pastor (Col 4:17).</a:t>
            </a:r>
            <a:r>
              <a:rPr lang="en-SG" dirty="0">
                <a:effectLst/>
              </a:rPr>
              <a:t> </a:t>
            </a:r>
            <a:endParaRPr lang="en-SG" sz="1200" dirty="0">
              <a:effectLst/>
              <a:latin typeface="Times New Roman"/>
              <a:ea typeface="Times New Roman"/>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650121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Paul wished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God’s grace and peace (3).</a:t>
            </a:r>
            <a:r>
              <a:rPr lang="en-SG" dirty="0">
                <a:effectLst/>
              </a:rPr>
              <a:t> </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Paul called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a man of love and faith (5).</a:t>
            </a:r>
            <a:r>
              <a:rPr lang="en-SG" dirty="0">
                <a:effectLst/>
              </a:rPr>
              <a:t> </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greatly encouraged people's faith in Christ (7).</a:t>
            </a:r>
            <a:r>
              <a:rPr lang="en-SG" dirty="0">
                <a:effectLst/>
              </a:rPr>
              <a:t> </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Verses 1-7 have introduced us to two very important people—Paul and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Now in verses 8-21 we'll see the third important character in the story, the runaway slave, Onesimus. At this point the story really gets interesting because…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5622211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5632875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a:t>
            </a:r>
            <a:r>
              <a:rPr lang="ar-SA" dirty="0"/>
              <a:t>فلي</a:t>
            </a:r>
            <a:r>
              <a:rPr lang="en-US" dirty="0"/>
              <a:t> on a very positive note (1-7). </a:t>
            </a:r>
          </a:p>
        </p:txBody>
      </p:sp>
    </p:spTree>
    <p:extLst>
      <p:ext uri="{BB962C8B-B14F-4D97-AF65-F5344CB8AC3E}">
        <p14:creationId xmlns:p14="http://schemas.microsoft.com/office/powerpoint/2010/main" val="30866999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5185153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reconcilation fairly directly.</a:t>
            </a:r>
            <a:endParaRPr lang="en-US" dirty="0"/>
          </a:p>
        </p:txBody>
      </p:sp>
    </p:spTree>
    <p:extLst>
      <p:ext uri="{BB962C8B-B14F-4D97-AF65-F5344CB8AC3E}">
        <p14:creationId xmlns:p14="http://schemas.microsoft.com/office/powerpoint/2010/main" val="25155374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O</a:t>
            </a:r>
            <a:r>
              <a:rPr lang="en-US" sz="1200" kern="1200" dirty="0">
                <a:solidFill>
                  <a:schemeClr val="tx1"/>
                </a:solidFill>
                <a:effectLst/>
                <a:ea typeface="ＭＳ Ｐゴシック" charset="-128"/>
                <a:cs typeface="ＭＳ Ｐゴシック" charset="-128"/>
              </a:rPr>
              <a:t>nesimus was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's slave that ran away from his master in Colossae to Rome.</a:t>
            </a:r>
            <a:r>
              <a:rPr lang="en-SG" dirty="0">
                <a:effectLst/>
              </a:rPr>
              <a:t> </a:t>
            </a:r>
            <a:endParaRPr lang="en-US" dirty="0"/>
          </a:p>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He had wronged his master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possibly robbed him (18).</a:t>
            </a:r>
            <a:r>
              <a:rPr lang="en-SG" dirty="0">
                <a:effectLst/>
              </a:rPr>
              <a:t> </a:t>
            </a:r>
          </a:p>
          <a:p>
            <a:r>
              <a:rPr lang="en-US" sz="1200" kern="1200" dirty="0">
                <a:solidFill>
                  <a:schemeClr val="tx1"/>
                </a:solidFill>
                <a:effectLst/>
                <a:ea typeface="ＭＳ Ｐゴシック" charset="-128"/>
                <a:cs typeface="ＭＳ Ｐゴシック" charset="-128"/>
              </a:rPr>
              <a:t>He then ran away to avoid punishment (15).</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6754575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Slaves were considered property in the Roman world and had no rights.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4853347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B333441-C4C7-5E47-87EE-08F1614C25A8}"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5A4436-7912-2643-A438-E19FC7C5B396}"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The Empire had 55 million people:</a:t>
            </a:r>
          </a:p>
          <a:p>
            <a:pPr eaLnBrk="1" hangingPunct="1"/>
            <a:r>
              <a:rPr lang="en-US" dirty="0">
                <a:ea typeface="ＭＳ Ｐゴシック" charset="0"/>
                <a:cs typeface="ＭＳ Ｐゴシック" charset="0"/>
              </a:rPr>
              <a:t>4 million were citizens (=7%)</a:t>
            </a:r>
          </a:p>
          <a:p>
            <a:pPr eaLnBrk="1" hangingPunct="1"/>
            <a:r>
              <a:rPr lang="en-US" dirty="0">
                <a:ea typeface="ＭＳ Ｐゴシック" charset="0"/>
                <a:cs typeface="ＭＳ Ｐゴシック" charset="0"/>
              </a:rPr>
              <a:t>55 million were non-citizens (=93%)</a:t>
            </a:r>
          </a:p>
          <a:p>
            <a:pPr eaLnBrk="1" hangingPunct="1"/>
            <a:r>
              <a:rPr lang="en-US" dirty="0">
                <a:ea typeface="ＭＳ Ｐゴシック" charset="0"/>
                <a:cs typeface="ＭＳ Ｐゴシック" charset="0"/>
              </a:rPr>
              <a:t>27.5 million were slaves (=50%)</a:t>
            </a:r>
          </a:p>
          <a:p>
            <a:pPr eaLnBrk="1" hangingPunct="1"/>
            <a:r>
              <a:rPr lang="en-US" dirty="0">
                <a:ea typeface="ＭＳ Ｐゴシック" charset="0"/>
                <a:cs typeface="ＭＳ Ｐゴシック" charset="0"/>
              </a:rPr>
              <a:t>———————</a:t>
            </a:r>
          </a:p>
          <a:p>
            <a:pPr eaLnBrk="1" hangingPunct="1"/>
            <a:r>
              <a:rPr lang="en-US" dirty="0">
                <a:ea typeface="ＭＳ Ｐゴシック" charset="0"/>
                <a:cs typeface="ＭＳ Ｐゴシック" charset="0"/>
              </a:rPr>
              <a:t>BE-57-Philemon-47</a:t>
            </a:r>
          </a:p>
          <a:p>
            <a:pPr eaLnBrk="1" hangingPunct="1"/>
            <a:r>
              <a:rPr lang="en-US" dirty="0">
                <a:ea typeface="ＭＳ Ｐゴシック" charset="0"/>
                <a:cs typeface="ＭＳ Ｐゴシック" charset="0"/>
              </a:rPr>
              <a:t>OS-18-Philemon-81</a:t>
            </a:r>
          </a:p>
        </p:txBody>
      </p:sp>
    </p:spTree>
    <p:extLst>
      <p:ext uri="{BB962C8B-B14F-4D97-AF65-F5344CB8AC3E}">
        <p14:creationId xmlns:p14="http://schemas.microsoft.com/office/powerpoint/2010/main" val="16847130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At Rome Paul met Onesimus by God's design and led him to faith in Christ.</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This is why Paul referred to him as his "my child whom I have begotten in my imprisonment" (10).</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817458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How do you know when forgiveness is not unconditional?  When you say</a:t>
            </a:r>
            <a:r>
              <a:rPr lang="is-IS" sz="1200" kern="1200" dirty="0">
                <a:solidFill>
                  <a:schemeClr val="tx1"/>
                </a:solidFill>
                <a:effectLst/>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0431000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Notice that Onesimus' name is mentioned here in verse 10 for the first time when Paul is almost halfway through the letter!  He's using a little tact here by having prepared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in the preceding comments before he mentions the name of his unfaithful servant.  In the Greek "Onesimus" is the last word in the sentence.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2063398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754AA-4187-862D-2EBF-0A41E831E219}"/>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11A8E95E-0D4C-632B-B0C7-C63C0EA7DE2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35FDB48C-E038-BCA6-F31F-5C723C43C45F}"/>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9075A0C0-4EBF-2E63-361D-CE4CAF5A4872}"/>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2045079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B6CE3-02C2-A022-D1C1-541BA8CA7DD5}"/>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A41A1CB8-1841-E887-498A-1572FAF5955C}"/>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7F4B9FD7-B3B3-5532-3077-75E9FA044E5C}"/>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FE010D54-1102-5528-47FD-48C370A327E2}"/>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7535782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Paul wrote the epistle to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explaining the situation and urging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to take Onesimus back as a brother in Christ.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9937449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Paul urged the wealthy man to begin a new kind of relationship with Onesimus (15-16).  (This doesn't necessarily mean to grant him his freedom, but only to treat him with Christian love as an equal brother in Christ so that all three men were on the same level.)</a:t>
            </a:r>
            <a:r>
              <a:rPr lang="en-SG" b="0" dirty="0">
                <a:effectLst/>
              </a:rPr>
              <a:t> </a:t>
            </a:r>
            <a:endParaRPr lang="en-US" b="0"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Paul asked that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accept Onesimus back without any debts (17-19a).</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5569451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Here we see a picture of God's love for the world by offering to pay the debt Himself!  Paul says, "Charge it to my account" just like Christ in essence, said on the cross, "Father, forgive their sins by accepting me as their sacrifice."</a:t>
            </a:r>
            <a:r>
              <a:rPr lang="en-SG" dirty="0">
                <a:effectLst/>
              </a:rPr>
              <a:t> </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Paul reminds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that he was responsible for his salvation (19b).</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(Now that we're introduced to the key people and the basic idea of the book of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let's take a closer look at some principles about forgiveness found in the book.  I've discovered four key truths from the book that will help us know the real character of true forgiveness…)</a:t>
            </a:r>
            <a:r>
              <a:rPr lang="en-SG" dirty="0">
                <a:effectLst/>
              </a:rPr>
              <a:t> </a:t>
            </a:r>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We can gain four insights about true forgiveness here—what are its traits?</a:t>
            </a:r>
            <a:r>
              <a:rPr lang="en-SG" dirty="0">
                <a:effectLst/>
              </a:rPr>
              <a:t> </a:t>
            </a:r>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If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responded out of obligation it would be good, but</a:t>
            </a:r>
            <a:br>
              <a:rPr lang="en-SG" sz="1200" kern="1200" dirty="0">
                <a:solidFill>
                  <a:schemeClr val="tx1"/>
                </a:solidFill>
                <a:effectLst/>
                <a:ea typeface="ＭＳ Ｐゴシック" charset="-128"/>
                <a:cs typeface="ＭＳ Ｐゴシック" charset="-128"/>
              </a:rPr>
            </a:br>
            <a:r>
              <a:rPr lang="en-US" sz="1200" kern="1200" dirty="0">
                <a:solidFill>
                  <a:schemeClr val="tx1"/>
                </a:solidFill>
                <a:effectLst/>
                <a:ea typeface="ＭＳ Ｐゴシック" charset="-128"/>
                <a:cs typeface="ＭＳ Ｐゴシック" charset="-128"/>
              </a:rPr>
              <a:t>if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responded out of free will it would be best.</a:t>
            </a:r>
            <a:r>
              <a:rPr lang="en-SG" dirty="0">
                <a:effectLst/>
              </a:rPr>
              <a:t> </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How freely has God forgiven us?  Totally!  And He wants us to imitate His example!  Her is the clearest example of the need to show forgiveness in the NT.</a:t>
            </a:r>
            <a:r>
              <a:rPr lang="en-SG" b="0" dirty="0">
                <a:effectLst/>
              </a:rPr>
              <a:t>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7868838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Consider how freely God has forgiven us:  If you sin only 3 times a day (which is a standard few would ever claim!)</a:t>
            </a:r>
            <a:br>
              <a:rPr lang="en-US" sz="1200" b="0" kern="1200" dirty="0">
                <a:solidFill>
                  <a:schemeClr val="tx1"/>
                </a:solidFill>
                <a:effectLst/>
                <a:ea typeface="ＭＳ Ｐゴシック" charset="-128"/>
                <a:cs typeface="ＭＳ Ｐゴシック" charset="-128"/>
              </a:rPr>
            </a:br>
            <a:r>
              <a:rPr lang="en-US" sz="1200" b="0" kern="1200" dirty="0">
                <a:solidFill>
                  <a:schemeClr val="tx1"/>
                </a:solidFill>
                <a:effectLst/>
                <a:ea typeface="ＭＳ Ｐゴシック" charset="-128"/>
                <a:cs typeface="ＭＳ Ｐゴシック" charset="-128"/>
              </a:rPr>
              <a:t>•  that's over 1,000 sins each year!  </a:t>
            </a:r>
          </a:p>
          <a:p>
            <a:r>
              <a:rPr lang="en-US" sz="1200" b="0" kern="1200" dirty="0">
                <a:solidFill>
                  <a:schemeClr val="tx1"/>
                </a:solidFill>
                <a:effectLst/>
                <a:ea typeface="ＭＳ Ｐゴシック" charset="-128"/>
                <a:cs typeface="ＭＳ Ｐゴシック" charset="-128"/>
              </a:rPr>
              <a:t>• Multiply that times the number of years you've been sinning.  </a:t>
            </a:r>
          </a:p>
          <a:p>
            <a:r>
              <a:rPr lang="en-US" sz="1200" b="0" kern="1200" dirty="0">
                <a:solidFill>
                  <a:schemeClr val="tx1"/>
                </a:solidFill>
                <a:effectLst/>
                <a:ea typeface="ＭＳ Ｐゴシック" charset="-128"/>
                <a:cs typeface="ＭＳ Ｐゴシック" charset="-128"/>
              </a:rPr>
              <a:t>• For me that's over 40,000 sins that God has freely forgiven me!  How could I do any less than freely forgive anyone else?</a:t>
            </a:r>
            <a:r>
              <a:rPr lang="en-SG" b="0" dirty="0">
                <a:effectLst/>
              </a:rPr>
              <a:t> </a:t>
            </a:r>
            <a:endParaRPr lang="en-US" b="0"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b="0" dirty="0">
                <a:effectLst/>
              </a:rPr>
              <a:t>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7085749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b="0" dirty="0">
                <a:effectLst/>
              </a:rPr>
              <a:t> </a:t>
            </a:r>
            <a:endParaRPr lang="en-US" b="0"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Verse 22 has the word "your" in the plural, showing this letter would be read publicly.</a:t>
            </a:r>
            <a:r>
              <a:rPr lang="en-SG" dirty="0">
                <a:effectLst/>
              </a:rPr>
              <a:t>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a:t>
            </a:r>
            <a:r>
              <a:rPr lang="ar-SA" dirty="0"/>
              <a:t>فلي</a:t>
            </a:r>
            <a:r>
              <a:rPr lang="en-US" dirty="0"/>
              <a:t> on a very positive note (1-7). </a:t>
            </a:r>
          </a:p>
        </p:txBody>
      </p:sp>
    </p:spTree>
    <p:extLst>
      <p:ext uri="{BB962C8B-B14F-4D97-AF65-F5344CB8AC3E}">
        <p14:creationId xmlns:p14="http://schemas.microsoft.com/office/powerpoint/2010/main" val="7566276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Verse</a:t>
            </a:r>
            <a:r>
              <a:rPr lang="en-US" sz="1200" b="0" kern="1200" baseline="0" dirty="0">
                <a:solidFill>
                  <a:schemeClr val="tx1"/>
                </a:solidFill>
                <a:effectLst/>
                <a:ea typeface="ＭＳ Ｐゴシック" charset="-128"/>
                <a:cs typeface="ＭＳ Ｐゴシック" charset="-128"/>
              </a:rPr>
              <a:t> </a:t>
            </a:r>
            <a:r>
              <a:rPr lang="en-US" sz="1200" b="0" kern="1200" dirty="0">
                <a:solidFill>
                  <a:schemeClr val="tx1"/>
                </a:solidFill>
                <a:effectLst/>
                <a:ea typeface="ＭＳ Ｐゴシック" charset="-128"/>
                <a:cs typeface="ＭＳ Ｐゴシック" charset="-128"/>
              </a:rPr>
              <a:t>25 also has the word "your" in the plural, further emphasizing how forgiveness was a church-wide issue.</a:t>
            </a:r>
            <a:r>
              <a:rPr lang="en-SG" b="0" dirty="0">
                <a:effectLst/>
              </a:rPr>
              <a:t> </a:t>
            </a:r>
            <a:endParaRPr lang="en-US" b="0"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Paul says to charge the debts of Onesimus to him! Just forgive—with no strings attached—like God does for us. Conditional “forgiveness” is not true forgiveness.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2345546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How do you know when forgiveness is not unconditional?  When you say</a:t>
            </a:r>
            <a:r>
              <a:rPr lang="is-IS" sz="1200" kern="1200" dirty="0">
                <a:solidFill>
                  <a:schemeClr val="tx1"/>
                </a:solidFill>
                <a:effectLst/>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2809727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Paul may have had in mind here that Onesimus should be returned to Paul or be granted his freedom, perhaps indicated in verse 16 where Paul encourages </a:t>
            </a:r>
            <a:r>
              <a:rPr lang="ar-SA" sz="1200" b="0" kern="1200" dirty="0">
                <a:solidFill>
                  <a:schemeClr val="tx1"/>
                </a:solidFill>
                <a:effectLst/>
                <a:ea typeface="ＭＳ Ｐゴシック" charset="-128"/>
                <a:cs typeface="ＭＳ Ｐゴシック" charset="-128"/>
              </a:rPr>
              <a:t>فلي</a:t>
            </a:r>
            <a:r>
              <a:rPr lang="en-US" sz="1200" b="0" kern="1200" dirty="0">
                <a:solidFill>
                  <a:schemeClr val="tx1"/>
                </a:solidFill>
                <a:effectLst/>
                <a:ea typeface="ＭＳ Ｐゴシック" charset="-128"/>
                <a:cs typeface="ＭＳ Ｐゴシック" charset="-128"/>
              </a:rPr>
              <a:t> to take him back "no longer as a slave."</a:t>
            </a:r>
            <a:r>
              <a:rPr lang="en-SG" b="0" dirty="0">
                <a:effectLst/>
              </a:rPr>
              <a:t> </a:t>
            </a:r>
            <a:endParaRPr lang="en-US" b="0"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The father of the prodigal son was deeply hurt</a:t>
            </a:r>
            <a:r>
              <a:rPr lang="is-IS" sz="1200" b="0" kern="1200" dirty="0">
                <a:solidFill>
                  <a:schemeClr val="tx1"/>
                </a:solidFill>
                <a:effectLst/>
                <a:ea typeface="ＭＳ Ｐゴシック" charset="-128"/>
                <a:cs typeface="ＭＳ Ｐゴシック" charset="-128"/>
              </a:rPr>
              <a: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6876588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0" dirty="0"/>
              <a:t>…</a:t>
            </a:r>
            <a:r>
              <a:rPr lang="en-US" sz="1200" b="0" kern="1200" dirty="0">
                <a:solidFill>
                  <a:schemeClr val="tx1"/>
                </a:solidFill>
                <a:effectLst/>
                <a:ea typeface="ＭＳ Ｐゴシック" charset="-128"/>
                <a:cs typeface="ＭＳ Ｐゴシック" charset="-128"/>
              </a:rPr>
              <a:t>over his son squandering his wealth.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5044089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Yet, when the son got to his lowest point and then</a:t>
            </a:r>
            <a:r>
              <a:rPr lang="is-IS" sz="1200" b="0" kern="1200" dirty="0">
                <a:solidFill>
                  <a:schemeClr val="tx1"/>
                </a:solidFill>
                <a:effectLst/>
                <a:ea typeface="ＭＳ Ｐゴシック" charset="-128"/>
                <a:cs typeface="ＭＳ Ｐゴシック" charset="-128"/>
              </a:rPr>
              <a: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0174667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0" kern="1200" dirty="0">
                <a:solidFill>
                  <a:schemeClr val="tx1"/>
                </a:solidFill>
                <a:effectLst/>
                <a:ea typeface="ＭＳ Ｐゴシック" charset="-128"/>
                <a:cs typeface="ＭＳ Ｐゴシック" charset="-128"/>
              </a:rPr>
              <a:t>…</a:t>
            </a:r>
            <a:r>
              <a:rPr lang="en-US" sz="1200" b="0" kern="1200" dirty="0">
                <a:solidFill>
                  <a:schemeClr val="tx1"/>
                </a:solidFill>
                <a:effectLst/>
                <a:ea typeface="ＭＳ Ｐゴシック" charset="-128"/>
                <a:cs typeface="ＭＳ Ｐゴシック" charset="-128"/>
              </a:rPr>
              <a:t>returned home to ask forgiveness, the father not only forgave him for his foolishness</a:t>
            </a:r>
            <a:r>
              <a:rPr lang="is-IS" sz="1200" b="0" kern="1200" dirty="0">
                <a:solidFill>
                  <a:schemeClr val="tx1"/>
                </a:solidFill>
                <a:effectLst/>
                <a:ea typeface="ＭＳ Ｐゴシック" charset="-128"/>
                <a:cs typeface="ＭＳ Ｐゴシック" charset="-128"/>
              </a:rPr>
              <a: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400661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8D550F-51D4-5E47-8CBA-0BF20D4411F8}" type="slidenum">
              <a:rPr lang="en-US" smtClean="0"/>
              <a:pPr>
                <a:defRPr/>
              </a:pPr>
              <a:t>‹#›</a:t>
            </a:fld>
            <a:endParaRPr lang="en-US" dirty="0"/>
          </a:p>
        </p:txBody>
      </p:sp>
    </p:spTree>
    <p:extLst>
      <p:ext uri="{BB962C8B-B14F-4D97-AF65-F5344CB8AC3E}">
        <p14:creationId xmlns:p14="http://schemas.microsoft.com/office/powerpoint/2010/main" val="13836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AC06B2-E636-1044-8805-2F750F5F28A8}" type="slidenum">
              <a:rPr lang="en-US" smtClean="0"/>
              <a:pPr>
                <a:defRPr/>
              </a:pPr>
              <a:t>‹#›</a:t>
            </a:fld>
            <a:endParaRPr lang="en-US" dirty="0"/>
          </a:p>
        </p:txBody>
      </p:sp>
    </p:spTree>
    <p:extLst>
      <p:ext uri="{BB962C8B-B14F-4D97-AF65-F5344CB8AC3E}">
        <p14:creationId xmlns:p14="http://schemas.microsoft.com/office/powerpoint/2010/main" val="35741720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23237F27-C42A-1C4C-B3ED-ACCFC03BE24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708814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0B901A9D-5DCC-8E4D-B8A2-ECB3B598720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082685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9CED652C-B65B-D541-B56F-E8DC95AECC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97727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9270237-B254-9A40-A8D7-CF771F7852F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487464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5FA92530-6234-FE46-AF72-EC1D8177975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275357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1AFE3162-A8FD-3547-91B3-6B5AFD26CC08}" type="slidenum">
              <a:rPr lang="en-US" smtClean="0"/>
              <a:pPr>
                <a:defRPr/>
              </a:pPr>
              <a:t>‹#›</a:t>
            </a:fld>
            <a:endParaRPr lang="en-US" dirty="0"/>
          </a:p>
        </p:txBody>
      </p:sp>
    </p:spTree>
    <p:extLst>
      <p:ext uri="{BB962C8B-B14F-4D97-AF65-F5344CB8AC3E}">
        <p14:creationId xmlns:p14="http://schemas.microsoft.com/office/powerpoint/2010/main" val="29903281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18AAB6B-FCDC-CA4F-9BF6-3CD93DD5A3D0}" type="slidenum">
              <a:rPr lang="en-US" smtClean="0"/>
              <a:pPr>
                <a:defRPr/>
              </a:pPr>
              <a:t>‹#›</a:t>
            </a:fld>
            <a:endParaRPr lang="en-US" dirty="0"/>
          </a:p>
        </p:txBody>
      </p:sp>
    </p:spTree>
    <p:extLst>
      <p:ext uri="{BB962C8B-B14F-4D97-AF65-F5344CB8AC3E}">
        <p14:creationId xmlns:p14="http://schemas.microsoft.com/office/powerpoint/2010/main" val="35760142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D85BD33-AF5D-9442-9464-D2C745EA8377}" type="slidenum">
              <a:rPr lang="en-US" smtClean="0"/>
              <a:pPr>
                <a:defRPr/>
              </a:pPr>
              <a:t>‹#›</a:t>
            </a:fld>
            <a:endParaRPr lang="en-US" dirty="0"/>
          </a:p>
        </p:txBody>
      </p:sp>
    </p:spTree>
    <p:extLst>
      <p:ext uri="{BB962C8B-B14F-4D97-AF65-F5344CB8AC3E}">
        <p14:creationId xmlns:p14="http://schemas.microsoft.com/office/powerpoint/2010/main" val="13322743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3301A84-E065-124C-94E3-42362E13BE6C}" type="slidenum">
              <a:rPr lang="en-US" smtClean="0"/>
              <a:pPr>
                <a:defRPr/>
              </a:pPr>
              <a:t>‹#›</a:t>
            </a:fld>
            <a:endParaRPr lang="en-US" dirty="0"/>
          </a:p>
        </p:txBody>
      </p:sp>
    </p:spTree>
    <p:extLst>
      <p:ext uri="{BB962C8B-B14F-4D97-AF65-F5344CB8AC3E}">
        <p14:creationId xmlns:p14="http://schemas.microsoft.com/office/powerpoint/2010/main" val="8922923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CFB0484F-A4A1-0649-B63D-C32DFDCD4A1F}" type="slidenum">
              <a:rPr lang="en-US" smtClean="0"/>
              <a:pPr>
                <a:defRPr/>
              </a:pPr>
              <a:t>‹#›</a:t>
            </a:fld>
            <a:endParaRPr lang="en-US" dirty="0"/>
          </a:p>
        </p:txBody>
      </p:sp>
    </p:spTree>
    <p:extLst>
      <p:ext uri="{BB962C8B-B14F-4D97-AF65-F5344CB8AC3E}">
        <p14:creationId xmlns:p14="http://schemas.microsoft.com/office/powerpoint/2010/main" val="2229600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F4D05E-93BC-AC4C-BDDB-0604736EB1E8}" type="slidenum">
              <a:rPr lang="en-US" smtClean="0"/>
              <a:pPr>
                <a:defRPr/>
              </a:pPr>
              <a:t>‹#›</a:t>
            </a:fld>
            <a:endParaRPr lang="en-US" dirty="0"/>
          </a:p>
        </p:txBody>
      </p:sp>
    </p:spTree>
    <p:extLst>
      <p:ext uri="{BB962C8B-B14F-4D97-AF65-F5344CB8AC3E}">
        <p14:creationId xmlns:p14="http://schemas.microsoft.com/office/powerpoint/2010/main" val="2234561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92F6F1C-88FB-AB44-88BF-88BEACB7C6D4}" type="slidenum">
              <a:rPr lang="en-US" smtClean="0"/>
              <a:pPr>
                <a:defRPr/>
              </a:pPr>
              <a:t>‹#›</a:t>
            </a:fld>
            <a:endParaRPr lang="en-US" dirty="0"/>
          </a:p>
        </p:txBody>
      </p:sp>
    </p:spTree>
    <p:extLst>
      <p:ext uri="{BB962C8B-B14F-4D97-AF65-F5344CB8AC3E}">
        <p14:creationId xmlns:p14="http://schemas.microsoft.com/office/powerpoint/2010/main" val="9631134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5DBEF1F7-29C4-9642-83BB-5CDB5A7474D3}" type="slidenum">
              <a:rPr lang="en-US" smtClean="0"/>
              <a:pPr>
                <a:defRPr/>
              </a:pPr>
              <a:t>‹#›</a:t>
            </a:fld>
            <a:endParaRPr lang="en-US" dirty="0"/>
          </a:p>
        </p:txBody>
      </p:sp>
    </p:spTree>
    <p:extLst>
      <p:ext uri="{BB962C8B-B14F-4D97-AF65-F5344CB8AC3E}">
        <p14:creationId xmlns:p14="http://schemas.microsoft.com/office/powerpoint/2010/main" val="35474016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23E6AF3-10E8-C44C-9196-6E0B7AEA4EEF}" type="slidenum">
              <a:rPr lang="en-US" smtClean="0"/>
              <a:pPr>
                <a:defRPr/>
              </a:pPr>
              <a:t>‹#›</a:t>
            </a:fld>
            <a:endParaRPr lang="en-US" dirty="0"/>
          </a:p>
        </p:txBody>
      </p:sp>
    </p:spTree>
    <p:extLst>
      <p:ext uri="{BB962C8B-B14F-4D97-AF65-F5344CB8AC3E}">
        <p14:creationId xmlns:p14="http://schemas.microsoft.com/office/powerpoint/2010/main" val="9559296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507BA99-DDCE-7C4D-A49C-277D10DA9005}" type="slidenum">
              <a:rPr lang="en-US" smtClean="0"/>
              <a:pPr>
                <a:defRPr/>
              </a:pPr>
              <a:t>‹#›</a:t>
            </a:fld>
            <a:endParaRPr lang="en-US" dirty="0"/>
          </a:p>
        </p:txBody>
      </p:sp>
    </p:spTree>
    <p:extLst>
      <p:ext uri="{BB962C8B-B14F-4D97-AF65-F5344CB8AC3E}">
        <p14:creationId xmlns:p14="http://schemas.microsoft.com/office/powerpoint/2010/main" val="7186989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C0CE02AE-3B72-8B4B-B520-2264458710EE}" type="slidenum">
              <a:rPr lang="en-US" smtClean="0"/>
              <a:pPr>
                <a:defRPr/>
              </a:pPr>
              <a:t>‹#›</a:t>
            </a:fld>
            <a:endParaRPr lang="en-US" dirty="0"/>
          </a:p>
        </p:txBody>
      </p:sp>
    </p:spTree>
    <p:extLst>
      <p:ext uri="{BB962C8B-B14F-4D97-AF65-F5344CB8AC3E}">
        <p14:creationId xmlns:p14="http://schemas.microsoft.com/office/powerpoint/2010/main" val="29813005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AACD37D8-36E9-4444-875C-7E10D29C401B}" type="slidenum">
              <a:rPr lang="en-US" smtClean="0"/>
              <a:pPr>
                <a:defRPr/>
              </a:pPr>
              <a:t>‹#›</a:t>
            </a:fld>
            <a:endParaRPr lang="en-US" dirty="0"/>
          </a:p>
        </p:txBody>
      </p:sp>
    </p:spTree>
    <p:extLst>
      <p:ext uri="{BB962C8B-B14F-4D97-AF65-F5344CB8AC3E}">
        <p14:creationId xmlns:p14="http://schemas.microsoft.com/office/powerpoint/2010/main" val="18667075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3/12/24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1339706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3/12/24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3174808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3/12/24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8537835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3/12/24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1784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C7F3D48-64D1-A640-A39B-A68EF1371FAF}" type="slidenum">
              <a:rPr lang="en-US" smtClean="0"/>
              <a:pPr>
                <a:defRPr/>
              </a:pPr>
              <a:t>‹#›</a:t>
            </a:fld>
            <a:endParaRPr lang="en-US" dirty="0"/>
          </a:p>
        </p:txBody>
      </p:sp>
    </p:spTree>
    <p:extLst>
      <p:ext uri="{BB962C8B-B14F-4D97-AF65-F5344CB8AC3E}">
        <p14:creationId xmlns:p14="http://schemas.microsoft.com/office/powerpoint/2010/main" val="15102350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3/12/24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554374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3/12/24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669200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3/12/24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9920669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3/12/24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150268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3/12/24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832918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3/12/24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6663233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3/12/24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0694622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225807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452159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94717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EA4878F-EE05-C740-9051-AF431520557C}" type="slidenum">
              <a:rPr lang="en-US" smtClean="0"/>
              <a:pPr>
                <a:defRPr/>
              </a:pPr>
              <a:t>‹#›</a:t>
            </a:fld>
            <a:endParaRPr lang="en-US" dirty="0"/>
          </a:p>
        </p:txBody>
      </p:sp>
    </p:spTree>
    <p:extLst>
      <p:ext uri="{BB962C8B-B14F-4D97-AF65-F5344CB8AC3E}">
        <p14:creationId xmlns:p14="http://schemas.microsoft.com/office/powerpoint/2010/main" val="6257502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94274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76820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311937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702753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773242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53788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335496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188416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8168656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14618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8CFA707-6904-1D47-881A-499609A74886}" type="slidenum">
              <a:rPr lang="en-US" smtClean="0"/>
              <a:pPr>
                <a:defRPr/>
              </a:pPr>
              <a:t>‹#›</a:t>
            </a:fld>
            <a:endParaRPr lang="en-US" dirty="0"/>
          </a:p>
        </p:txBody>
      </p:sp>
    </p:spTree>
    <p:extLst>
      <p:ext uri="{BB962C8B-B14F-4D97-AF65-F5344CB8AC3E}">
        <p14:creationId xmlns:p14="http://schemas.microsoft.com/office/powerpoint/2010/main" val="11177124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8D550F-51D4-5E47-8CBA-0BF20D4411F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65910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32B873-EF25-784B-8994-47C9CD1FF2B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422709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9918EC-E0EE-AE4B-BA03-243A3B6FD0E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56085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D84FEE-9CCB-AC49-9BD5-6AF4372C2AD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12055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59282F-1E9B-4B4E-8086-C5AF6D9081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53226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FA5E10-0DC3-B148-9054-720937B9613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19316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1EB2D5-B527-A240-AF63-6F1B59325F2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52940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CCABD42-B76D-FF48-B2C5-55AE42A49B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176173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A1803C-8C76-9C48-ADF9-E01DBC0BAB7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550713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AC06B2-E636-1044-8805-2F750F5F28A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6455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24B906D-AC54-BF47-967E-7999714983F5}" type="slidenum">
              <a:rPr lang="en-US" smtClean="0"/>
              <a:pPr>
                <a:defRPr/>
              </a:pPr>
              <a:t>‹#›</a:t>
            </a:fld>
            <a:endParaRPr lang="en-US" dirty="0"/>
          </a:p>
        </p:txBody>
      </p:sp>
    </p:spTree>
    <p:extLst>
      <p:ext uri="{BB962C8B-B14F-4D97-AF65-F5344CB8AC3E}">
        <p14:creationId xmlns:p14="http://schemas.microsoft.com/office/powerpoint/2010/main" val="13516480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F4D05E-93BC-AC4C-BDDB-0604736EB1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643475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60564772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68988816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24673471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133043080"/>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40127498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207718240"/>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22344194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28291979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98225730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D5A1274-BFC9-1E46-9BC8-F6459F7C4D7B}" type="slidenum">
              <a:rPr lang="en-US" smtClean="0"/>
              <a:pPr>
                <a:defRPr/>
              </a:pPr>
              <a:t>‹#›</a:t>
            </a:fld>
            <a:endParaRPr lang="en-US" dirty="0"/>
          </a:p>
        </p:txBody>
      </p:sp>
    </p:spTree>
    <p:extLst>
      <p:ext uri="{BB962C8B-B14F-4D97-AF65-F5344CB8AC3E}">
        <p14:creationId xmlns:p14="http://schemas.microsoft.com/office/powerpoint/2010/main" val="39664139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19263923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eaLnBrk="1" fontAlgn="auto" hangingPunct="1">
              <a:spcBef>
                <a:spcPts val="0"/>
              </a:spcBef>
              <a:spcAft>
                <a:spcPts val="0"/>
              </a:spcAft>
              <a:defRPr/>
            </a:pPr>
            <a:fld id="{AC0D556E-1B47-E145-B343-9708077C202E}" type="slidenum">
              <a:rPr lang="en-US" smtClean="0"/>
              <a:pPr defTabSz="457150" eaLnBrk="1" fontAlgn="auto" hangingPunct="1">
                <a:spcBef>
                  <a:spcPts val="0"/>
                </a:spcBef>
                <a:spcAft>
                  <a:spcPts val="0"/>
                </a:spcAft>
                <a:defRPr/>
              </a:pPr>
              <a:t>‹#›</a:t>
            </a:fld>
            <a:endParaRPr lang="en-US" dirty="0"/>
          </a:p>
        </p:txBody>
      </p:sp>
    </p:spTree>
    <p:extLst>
      <p:ext uri="{BB962C8B-B14F-4D97-AF65-F5344CB8AC3E}">
        <p14:creationId xmlns:p14="http://schemas.microsoft.com/office/powerpoint/2010/main" val="1450172990"/>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E9070D0-F3F8-884E-8820-42F6C6B6DA35}" type="slidenum">
              <a:rPr lang="en-US" smtClean="0"/>
              <a:pPr>
                <a:defRPr/>
              </a:pPr>
              <a:t>‹#›</a:t>
            </a:fld>
            <a:endParaRPr lang="en-US" dirty="0"/>
          </a:p>
        </p:txBody>
      </p:sp>
    </p:spTree>
    <p:extLst>
      <p:ext uri="{BB962C8B-B14F-4D97-AF65-F5344CB8AC3E}">
        <p14:creationId xmlns:p14="http://schemas.microsoft.com/office/powerpoint/2010/main" val="20612589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42A8E7F-1319-DB43-A095-EDBF3625DABC}" type="slidenum">
              <a:rPr lang="en-US" smtClean="0"/>
              <a:pPr>
                <a:defRPr/>
              </a:pPr>
              <a:t>‹#›</a:t>
            </a:fld>
            <a:endParaRPr lang="en-US" dirty="0"/>
          </a:p>
        </p:txBody>
      </p:sp>
    </p:spTree>
    <p:extLst>
      <p:ext uri="{BB962C8B-B14F-4D97-AF65-F5344CB8AC3E}">
        <p14:creationId xmlns:p14="http://schemas.microsoft.com/office/powerpoint/2010/main" val="31513085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521303-B852-7B44-AE2A-5B900B0D392A}" type="slidenum">
              <a:rPr lang="en-US" smtClean="0"/>
              <a:pPr>
                <a:defRPr/>
              </a:pPr>
              <a:t>‹#›</a:t>
            </a:fld>
            <a:endParaRPr lang="en-US" dirty="0"/>
          </a:p>
        </p:txBody>
      </p:sp>
    </p:spTree>
    <p:extLst>
      <p:ext uri="{BB962C8B-B14F-4D97-AF65-F5344CB8AC3E}">
        <p14:creationId xmlns:p14="http://schemas.microsoft.com/office/powerpoint/2010/main" val="19275685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09688-D087-5543-AE8F-EB257578A786}" type="slidenum">
              <a:rPr lang="en-US" smtClean="0"/>
              <a:pPr>
                <a:defRPr/>
              </a:pPr>
              <a:t>‹#›</a:t>
            </a:fld>
            <a:endParaRPr lang="en-US" dirty="0"/>
          </a:p>
        </p:txBody>
      </p:sp>
    </p:spTree>
    <p:extLst>
      <p:ext uri="{BB962C8B-B14F-4D97-AF65-F5344CB8AC3E}">
        <p14:creationId xmlns:p14="http://schemas.microsoft.com/office/powerpoint/2010/main" val="6927874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6EFB0D-43BB-5844-9193-0E248B9AB550}" type="slidenum">
              <a:rPr lang="en-US" smtClean="0"/>
              <a:pPr>
                <a:defRPr/>
              </a:pPr>
              <a:t>‹#›</a:t>
            </a:fld>
            <a:endParaRPr lang="en-US" dirty="0"/>
          </a:p>
        </p:txBody>
      </p:sp>
    </p:spTree>
    <p:extLst>
      <p:ext uri="{BB962C8B-B14F-4D97-AF65-F5344CB8AC3E}">
        <p14:creationId xmlns:p14="http://schemas.microsoft.com/office/powerpoint/2010/main" val="3822645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077A2E-6BE6-F240-9E0C-DE33B7ECF2D0}" type="slidenum">
              <a:rPr lang="en-US" smtClean="0"/>
              <a:pPr>
                <a:defRPr/>
              </a:pPr>
              <a:t>‹#›</a:t>
            </a:fld>
            <a:endParaRPr lang="en-US" dirty="0"/>
          </a:p>
        </p:txBody>
      </p:sp>
    </p:spTree>
    <p:extLst>
      <p:ext uri="{BB962C8B-B14F-4D97-AF65-F5344CB8AC3E}">
        <p14:creationId xmlns:p14="http://schemas.microsoft.com/office/powerpoint/2010/main" val="14365655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512E15-FEAF-F641-9B1F-E49EFE8A5A7F}" type="slidenum">
              <a:rPr lang="en-US" smtClean="0"/>
              <a:pPr>
                <a:defRPr/>
              </a:pPr>
              <a:t>‹#›</a:t>
            </a:fld>
            <a:endParaRPr lang="en-US" dirty="0"/>
          </a:p>
        </p:txBody>
      </p:sp>
    </p:spTree>
    <p:extLst>
      <p:ext uri="{BB962C8B-B14F-4D97-AF65-F5344CB8AC3E}">
        <p14:creationId xmlns:p14="http://schemas.microsoft.com/office/powerpoint/2010/main" val="37410682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82078FC-C858-3B47-8288-47D4B9728AE4}" type="slidenum">
              <a:rPr lang="en-US" smtClean="0"/>
              <a:pPr>
                <a:defRPr/>
              </a:pPr>
              <a:t>‹#›</a:t>
            </a:fld>
            <a:endParaRPr lang="en-US" dirty="0"/>
          </a:p>
        </p:txBody>
      </p:sp>
    </p:spTree>
    <p:extLst>
      <p:ext uri="{BB962C8B-B14F-4D97-AF65-F5344CB8AC3E}">
        <p14:creationId xmlns:p14="http://schemas.microsoft.com/office/powerpoint/2010/main" val="4000565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54BF215-9E63-304D-9B7B-C89B79E2EA39}" type="slidenum">
              <a:rPr lang="en-US" smtClean="0"/>
              <a:pPr>
                <a:defRPr/>
              </a:pPr>
              <a:t>‹#›</a:t>
            </a:fld>
            <a:endParaRPr lang="en-US" dirty="0"/>
          </a:p>
        </p:txBody>
      </p:sp>
    </p:spTree>
    <p:extLst>
      <p:ext uri="{BB962C8B-B14F-4D97-AF65-F5344CB8AC3E}">
        <p14:creationId xmlns:p14="http://schemas.microsoft.com/office/powerpoint/2010/main" val="12581201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1BBB6D0-247F-034D-AFAF-DD19A660DDC3}" type="slidenum">
              <a:rPr lang="en-US" smtClean="0"/>
              <a:pPr>
                <a:defRPr/>
              </a:pPr>
              <a:t>‹#›</a:t>
            </a:fld>
            <a:endParaRPr lang="en-US" dirty="0"/>
          </a:p>
        </p:txBody>
      </p:sp>
    </p:spTree>
    <p:extLst>
      <p:ext uri="{BB962C8B-B14F-4D97-AF65-F5344CB8AC3E}">
        <p14:creationId xmlns:p14="http://schemas.microsoft.com/office/powerpoint/2010/main" val="8607343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971AA1-AFDC-6645-B981-A3FAABECBA78}" type="slidenum">
              <a:rPr lang="en-US" smtClean="0"/>
              <a:pPr>
                <a:defRPr/>
              </a:pPr>
              <a:t>‹#›</a:t>
            </a:fld>
            <a:endParaRPr lang="en-US" dirty="0"/>
          </a:p>
        </p:txBody>
      </p:sp>
    </p:spTree>
    <p:extLst>
      <p:ext uri="{BB962C8B-B14F-4D97-AF65-F5344CB8AC3E}">
        <p14:creationId xmlns:p14="http://schemas.microsoft.com/office/powerpoint/2010/main" val="5542207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765F62-06EE-7F42-82E5-2195132A9374}" type="slidenum">
              <a:rPr lang="en-US" smtClean="0"/>
              <a:pPr>
                <a:defRPr/>
              </a:pPr>
              <a:t>‹#›</a:t>
            </a:fld>
            <a:endParaRPr lang="en-US" dirty="0"/>
          </a:p>
        </p:txBody>
      </p:sp>
    </p:spTree>
    <p:extLst>
      <p:ext uri="{BB962C8B-B14F-4D97-AF65-F5344CB8AC3E}">
        <p14:creationId xmlns:p14="http://schemas.microsoft.com/office/powerpoint/2010/main" val="11497152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pPr>
                <a:defRPr/>
              </a:pPr>
              <a:t>‹#›</a:t>
            </a:fld>
            <a:endParaRPr lang="en-US"/>
          </a:p>
        </p:txBody>
      </p:sp>
    </p:spTree>
    <p:extLst>
      <p:ext uri="{BB962C8B-B14F-4D97-AF65-F5344CB8AC3E}">
        <p14:creationId xmlns:p14="http://schemas.microsoft.com/office/powerpoint/2010/main" val="16651236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pPr>
                <a:defRPr/>
              </a:pPr>
              <a:t>‹#›</a:t>
            </a:fld>
            <a:endParaRPr lang="en-US"/>
          </a:p>
        </p:txBody>
      </p:sp>
    </p:spTree>
    <p:extLst>
      <p:ext uri="{BB962C8B-B14F-4D97-AF65-F5344CB8AC3E}">
        <p14:creationId xmlns:p14="http://schemas.microsoft.com/office/powerpoint/2010/main" val="6941609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pPr>
                <a:defRPr/>
              </a:pPr>
              <a:t>‹#›</a:t>
            </a:fld>
            <a:endParaRPr lang="en-US"/>
          </a:p>
        </p:txBody>
      </p:sp>
    </p:spTree>
    <p:extLst>
      <p:ext uri="{BB962C8B-B14F-4D97-AF65-F5344CB8AC3E}">
        <p14:creationId xmlns:p14="http://schemas.microsoft.com/office/powerpoint/2010/main" val="22762803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pPr>
                <a:defRPr/>
              </a:pPr>
              <a:t>‹#›</a:t>
            </a:fld>
            <a:endParaRPr lang="en-US"/>
          </a:p>
        </p:txBody>
      </p:sp>
    </p:spTree>
    <p:extLst>
      <p:ext uri="{BB962C8B-B14F-4D97-AF65-F5344CB8AC3E}">
        <p14:creationId xmlns:p14="http://schemas.microsoft.com/office/powerpoint/2010/main" val="13697614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pPr>
                <a:defRPr/>
              </a:pPr>
              <a:t>‹#›</a:t>
            </a:fld>
            <a:endParaRPr lang="en-US"/>
          </a:p>
        </p:txBody>
      </p:sp>
    </p:spTree>
    <p:extLst>
      <p:ext uri="{BB962C8B-B14F-4D97-AF65-F5344CB8AC3E}">
        <p14:creationId xmlns:p14="http://schemas.microsoft.com/office/powerpoint/2010/main" val="25288127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pPr>
                <a:defRPr/>
              </a:pPr>
              <a:t>‹#›</a:t>
            </a:fld>
            <a:endParaRPr lang="en-US"/>
          </a:p>
        </p:txBody>
      </p:sp>
    </p:spTree>
    <p:extLst>
      <p:ext uri="{BB962C8B-B14F-4D97-AF65-F5344CB8AC3E}">
        <p14:creationId xmlns:p14="http://schemas.microsoft.com/office/powerpoint/2010/main" val="16090138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pPr>
                <a:defRPr/>
              </a:pPr>
              <a:t>‹#›</a:t>
            </a:fld>
            <a:endParaRPr lang="en-US"/>
          </a:p>
        </p:txBody>
      </p:sp>
    </p:spTree>
    <p:extLst>
      <p:ext uri="{BB962C8B-B14F-4D97-AF65-F5344CB8AC3E}">
        <p14:creationId xmlns:p14="http://schemas.microsoft.com/office/powerpoint/2010/main" val="3138183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74758BB-EC7F-3B4D-ABA8-9094355F4E71}" type="slidenum">
              <a:rPr lang="en-US" smtClean="0"/>
              <a:pPr>
                <a:defRPr/>
              </a:pPr>
              <a:t>‹#›</a:t>
            </a:fld>
            <a:endParaRPr lang="en-US" dirty="0"/>
          </a:p>
        </p:txBody>
      </p:sp>
    </p:spTree>
    <p:extLst>
      <p:ext uri="{BB962C8B-B14F-4D97-AF65-F5344CB8AC3E}">
        <p14:creationId xmlns:p14="http://schemas.microsoft.com/office/powerpoint/2010/main" val="259577126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pPr>
                <a:defRPr/>
              </a:pPr>
              <a:t>‹#›</a:t>
            </a:fld>
            <a:endParaRPr lang="en-US"/>
          </a:p>
        </p:txBody>
      </p:sp>
    </p:spTree>
    <p:extLst>
      <p:ext uri="{BB962C8B-B14F-4D97-AF65-F5344CB8AC3E}">
        <p14:creationId xmlns:p14="http://schemas.microsoft.com/office/powerpoint/2010/main" val="3224160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pPr>
                <a:defRPr/>
              </a:pPr>
              <a:t>‹#›</a:t>
            </a:fld>
            <a:endParaRPr lang="en-US"/>
          </a:p>
        </p:txBody>
      </p:sp>
    </p:spTree>
    <p:extLst>
      <p:ext uri="{BB962C8B-B14F-4D97-AF65-F5344CB8AC3E}">
        <p14:creationId xmlns:p14="http://schemas.microsoft.com/office/powerpoint/2010/main" val="25016545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pPr>
                <a:defRPr/>
              </a:pPr>
              <a:t>‹#›</a:t>
            </a:fld>
            <a:endParaRPr lang="en-US"/>
          </a:p>
        </p:txBody>
      </p:sp>
    </p:spTree>
    <p:extLst>
      <p:ext uri="{BB962C8B-B14F-4D97-AF65-F5344CB8AC3E}">
        <p14:creationId xmlns:p14="http://schemas.microsoft.com/office/powerpoint/2010/main" val="17019966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pPr>
                <a:defRPr/>
              </a:pPr>
              <a:t>‹#›</a:t>
            </a:fld>
            <a:endParaRPr lang="en-US"/>
          </a:p>
        </p:txBody>
      </p:sp>
    </p:spTree>
    <p:extLst>
      <p:ext uri="{BB962C8B-B14F-4D97-AF65-F5344CB8AC3E}">
        <p14:creationId xmlns:p14="http://schemas.microsoft.com/office/powerpoint/2010/main" val="2177697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98AADF4-2DB2-454A-948D-0A8EAA1323F9}" type="slidenum">
              <a:rPr lang="en-US" smtClean="0"/>
              <a:pPr>
                <a:defRPr/>
              </a:pPr>
              <a:t>‹#›</a:t>
            </a:fld>
            <a:endParaRPr lang="en-US" dirty="0"/>
          </a:p>
        </p:txBody>
      </p:sp>
    </p:spTree>
    <p:extLst>
      <p:ext uri="{BB962C8B-B14F-4D97-AF65-F5344CB8AC3E}">
        <p14:creationId xmlns:p14="http://schemas.microsoft.com/office/powerpoint/2010/main" val="345738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32B873-EF25-784B-8994-47C9CD1FF2B1}" type="slidenum">
              <a:rPr lang="en-US" smtClean="0"/>
              <a:pPr>
                <a:defRPr/>
              </a:pPr>
              <a:t>‹#›</a:t>
            </a:fld>
            <a:endParaRPr lang="en-US" dirty="0"/>
          </a:p>
        </p:txBody>
      </p:sp>
    </p:spTree>
    <p:extLst>
      <p:ext uri="{BB962C8B-B14F-4D97-AF65-F5344CB8AC3E}">
        <p14:creationId xmlns:p14="http://schemas.microsoft.com/office/powerpoint/2010/main" val="172628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C468323-83C1-0346-8C9A-F23989AE1355}" type="slidenum">
              <a:rPr lang="en-US" smtClean="0"/>
              <a:pPr>
                <a:defRPr/>
              </a:pPr>
              <a:t>‹#›</a:t>
            </a:fld>
            <a:endParaRPr lang="en-US" dirty="0"/>
          </a:p>
        </p:txBody>
      </p:sp>
    </p:spTree>
    <p:extLst>
      <p:ext uri="{BB962C8B-B14F-4D97-AF65-F5344CB8AC3E}">
        <p14:creationId xmlns:p14="http://schemas.microsoft.com/office/powerpoint/2010/main" val="4143756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A74D50B-4326-C044-8AA3-67609A624E39}" type="slidenum">
              <a:rPr lang="en-US" smtClean="0"/>
              <a:pPr>
                <a:defRPr/>
              </a:pPr>
              <a:t>‹#›</a:t>
            </a:fld>
            <a:endParaRPr lang="en-US" dirty="0"/>
          </a:p>
        </p:txBody>
      </p:sp>
    </p:spTree>
    <p:extLst>
      <p:ext uri="{BB962C8B-B14F-4D97-AF65-F5344CB8AC3E}">
        <p14:creationId xmlns:p14="http://schemas.microsoft.com/office/powerpoint/2010/main" val="3096359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DDBBBB4-98D6-394F-A3E2-F57F05C9EA9A}" type="slidenum">
              <a:rPr lang="en-US" smtClean="0"/>
              <a:pPr>
                <a:defRPr/>
              </a:pPr>
              <a:t>‹#›</a:t>
            </a:fld>
            <a:endParaRPr lang="en-US" dirty="0"/>
          </a:p>
        </p:txBody>
      </p:sp>
    </p:spTree>
    <p:extLst>
      <p:ext uri="{BB962C8B-B14F-4D97-AF65-F5344CB8AC3E}">
        <p14:creationId xmlns:p14="http://schemas.microsoft.com/office/powerpoint/2010/main" val="361399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b="1" i="0" dirty="0">
                <a:latin typeface="Arial" panose="020B0604020202020204" pitchFamily="34" charset="0"/>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CEB03B29-E359-1246-AB1B-AADDF4BD6BAB}" type="slidenum">
              <a:rPr lang="en-US" smtClean="0"/>
              <a:pPr>
                <a:defRPr/>
              </a:pPr>
              <a:t>‹#›</a:t>
            </a:fld>
            <a:endParaRPr lang="en-US" dirty="0"/>
          </a:p>
        </p:txBody>
      </p:sp>
    </p:spTree>
    <p:extLst>
      <p:ext uri="{BB962C8B-B14F-4D97-AF65-F5344CB8AC3E}">
        <p14:creationId xmlns:p14="http://schemas.microsoft.com/office/powerpoint/2010/main" val="2905791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F04E4E-B7B1-1C44-8F0B-0A491CB39FB5}" type="slidenum">
              <a:rPr lang="en-US" smtClean="0"/>
              <a:pPr>
                <a:defRPr/>
              </a:pPr>
              <a:t>‹#›</a:t>
            </a:fld>
            <a:endParaRPr lang="en-US" dirty="0"/>
          </a:p>
        </p:txBody>
      </p:sp>
    </p:spTree>
    <p:extLst>
      <p:ext uri="{BB962C8B-B14F-4D97-AF65-F5344CB8AC3E}">
        <p14:creationId xmlns:p14="http://schemas.microsoft.com/office/powerpoint/2010/main" val="3086890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9B4F69-8263-754A-B074-0E2CAFF0B35A}" type="slidenum">
              <a:rPr lang="en-US" smtClean="0"/>
              <a:pPr>
                <a:defRPr/>
              </a:pPr>
              <a:t>‹#›</a:t>
            </a:fld>
            <a:endParaRPr lang="en-US" dirty="0"/>
          </a:p>
        </p:txBody>
      </p:sp>
    </p:spTree>
    <p:extLst>
      <p:ext uri="{BB962C8B-B14F-4D97-AF65-F5344CB8AC3E}">
        <p14:creationId xmlns:p14="http://schemas.microsoft.com/office/powerpoint/2010/main" val="3652761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50DA79-52E3-DE46-B51B-543CAC550AAE}" type="slidenum">
              <a:rPr lang="en-US" smtClean="0"/>
              <a:pPr>
                <a:defRPr/>
              </a:pPr>
              <a:t>‹#›</a:t>
            </a:fld>
            <a:endParaRPr lang="en-US" dirty="0"/>
          </a:p>
        </p:txBody>
      </p:sp>
    </p:spTree>
    <p:extLst>
      <p:ext uri="{BB962C8B-B14F-4D97-AF65-F5344CB8AC3E}">
        <p14:creationId xmlns:p14="http://schemas.microsoft.com/office/powerpoint/2010/main" val="424440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066373-CB87-984C-8943-1FF129C9B0D3}" type="slidenum">
              <a:rPr lang="en-US" smtClean="0"/>
              <a:pPr>
                <a:defRPr/>
              </a:pPr>
              <a:t>‹#›</a:t>
            </a:fld>
            <a:endParaRPr lang="en-US" dirty="0"/>
          </a:p>
        </p:txBody>
      </p:sp>
    </p:spTree>
    <p:extLst>
      <p:ext uri="{BB962C8B-B14F-4D97-AF65-F5344CB8AC3E}">
        <p14:creationId xmlns:p14="http://schemas.microsoft.com/office/powerpoint/2010/main" val="2937850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AAC422-FC9C-8640-9A7E-C86733F81376}" type="slidenum">
              <a:rPr lang="en-US" smtClean="0"/>
              <a:pPr>
                <a:defRPr/>
              </a:pPr>
              <a:t>‹#›</a:t>
            </a:fld>
            <a:endParaRPr lang="en-US" dirty="0"/>
          </a:p>
        </p:txBody>
      </p:sp>
    </p:spTree>
    <p:extLst>
      <p:ext uri="{BB962C8B-B14F-4D97-AF65-F5344CB8AC3E}">
        <p14:creationId xmlns:p14="http://schemas.microsoft.com/office/powerpoint/2010/main" val="544080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783E5E-91A4-A041-9326-958BAC0E758C}" type="slidenum">
              <a:rPr lang="en-US" smtClean="0"/>
              <a:pPr>
                <a:defRPr/>
              </a:pPr>
              <a:t>‹#›</a:t>
            </a:fld>
            <a:endParaRPr lang="en-US" dirty="0"/>
          </a:p>
        </p:txBody>
      </p:sp>
    </p:spTree>
    <p:extLst>
      <p:ext uri="{BB962C8B-B14F-4D97-AF65-F5344CB8AC3E}">
        <p14:creationId xmlns:p14="http://schemas.microsoft.com/office/powerpoint/2010/main" val="112488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9918EC-E0EE-AE4B-BA03-243A3B6FD0EE}" type="slidenum">
              <a:rPr lang="en-US" smtClean="0"/>
              <a:pPr>
                <a:defRPr/>
              </a:pPr>
              <a:t>‹#›</a:t>
            </a:fld>
            <a:endParaRPr lang="en-US" dirty="0"/>
          </a:p>
        </p:txBody>
      </p:sp>
    </p:spTree>
    <p:extLst>
      <p:ext uri="{BB962C8B-B14F-4D97-AF65-F5344CB8AC3E}">
        <p14:creationId xmlns:p14="http://schemas.microsoft.com/office/powerpoint/2010/main" val="1822012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406770-2033-D040-BE3A-777DE0AB983C}" type="slidenum">
              <a:rPr lang="en-US" smtClean="0"/>
              <a:pPr>
                <a:defRPr/>
              </a:pPr>
              <a:t>‹#›</a:t>
            </a:fld>
            <a:endParaRPr lang="en-US" dirty="0"/>
          </a:p>
        </p:txBody>
      </p:sp>
    </p:spTree>
    <p:extLst>
      <p:ext uri="{BB962C8B-B14F-4D97-AF65-F5344CB8AC3E}">
        <p14:creationId xmlns:p14="http://schemas.microsoft.com/office/powerpoint/2010/main" val="2309990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EC3BD-E2FE-1648-A11F-BF612C2FC07E}" type="slidenum">
              <a:rPr lang="en-US" smtClean="0"/>
              <a:pPr>
                <a:defRPr/>
              </a:pPr>
              <a:t>‹#›</a:t>
            </a:fld>
            <a:endParaRPr lang="en-US" dirty="0"/>
          </a:p>
        </p:txBody>
      </p:sp>
    </p:spTree>
    <p:extLst>
      <p:ext uri="{BB962C8B-B14F-4D97-AF65-F5344CB8AC3E}">
        <p14:creationId xmlns:p14="http://schemas.microsoft.com/office/powerpoint/2010/main" val="3894035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CDF20F8-93B7-804D-AFD0-99C92878FDC5}" type="slidenum">
              <a:rPr lang="en-US" smtClean="0"/>
              <a:pPr>
                <a:defRPr/>
              </a:pPr>
              <a:t>‹#›</a:t>
            </a:fld>
            <a:endParaRPr lang="en-US" dirty="0"/>
          </a:p>
        </p:txBody>
      </p:sp>
    </p:spTree>
    <p:extLst>
      <p:ext uri="{BB962C8B-B14F-4D97-AF65-F5344CB8AC3E}">
        <p14:creationId xmlns:p14="http://schemas.microsoft.com/office/powerpoint/2010/main" val="411074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301904-FD1C-2D46-93D6-D2CD25E3DC1B}" type="slidenum">
              <a:rPr lang="en-US" smtClean="0"/>
              <a:pPr>
                <a:defRPr/>
              </a:pPr>
              <a:t>‹#›</a:t>
            </a:fld>
            <a:endParaRPr lang="en-US" dirty="0"/>
          </a:p>
        </p:txBody>
      </p:sp>
    </p:spTree>
    <p:extLst>
      <p:ext uri="{BB962C8B-B14F-4D97-AF65-F5344CB8AC3E}">
        <p14:creationId xmlns:p14="http://schemas.microsoft.com/office/powerpoint/2010/main" val="236710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2DDA6D14-D0CC-2D44-AFEF-798D3B6851A1}" type="slidenum">
              <a:rPr lang="en-US" smtClean="0"/>
              <a:pPr>
                <a:defRPr/>
              </a:pPr>
              <a:t>‹#›</a:t>
            </a:fld>
            <a:endParaRPr lang="en-US" dirty="0"/>
          </a:p>
        </p:txBody>
      </p:sp>
    </p:spTree>
    <p:extLst>
      <p:ext uri="{BB962C8B-B14F-4D97-AF65-F5344CB8AC3E}">
        <p14:creationId xmlns:p14="http://schemas.microsoft.com/office/powerpoint/2010/main" val="6974487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44907301-DADE-224C-85F9-0339FAB2C091}" type="slidenum">
              <a:rPr lang="en-US" smtClean="0"/>
              <a:pPr>
                <a:defRPr/>
              </a:pPr>
              <a:t>‹#›</a:t>
            </a:fld>
            <a:endParaRPr lang="en-US" dirty="0"/>
          </a:p>
        </p:txBody>
      </p:sp>
    </p:spTree>
    <p:extLst>
      <p:ext uri="{BB962C8B-B14F-4D97-AF65-F5344CB8AC3E}">
        <p14:creationId xmlns:p14="http://schemas.microsoft.com/office/powerpoint/2010/main" val="198568899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C4AA3823-0EA3-8943-BB85-002670C4551D}" type="slidenum">
              <a:rPr lang="en-US" smtClean="0"/>
              <a:pPr>
                <a:defRPr/>
              </a:pPr>
              <a:t>‹#›</a:t>
            </a:fld>
            <a:endParaRPr lang="en-US" dirty="0"/>
          </a:p>
        </p:txBody>
      </p:sp>
    </p:spTree>
    <p:extLst>
      <p:ext uri="{BB962C8B-B14F-4D97-AF65-F5344CB8AC3E}">
        <p14:creationId xmlns:p14="http://schemas.microsoft.com/office/powerpoint/2010/main" val="419558692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B27F5613-22FF-1742-90CB-ACCF538F9F0E}" type="slidenum">
              <a:rPr lang="en-US" smtClean="0"/>
              <a:pPr>
                <a:defRPr/>
              </a:pPr>
              <a:t>‹#›</a:t>
            </a:fld>
            <a:endParaRPr lang="en-US" dirty="0"/>
          </a:p>
        </p:txBody>
      </p:sp>
    </p:spTree>
    <p:extLst>
      <p:ext uri="{BB962C8B-B14F-4D97-AF65-F5344CB8AC3E}">
        <p14:creationId xmlns:p14="http://schemas.microsoft.com/office/powerpoint/2010/main" val="343598845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751022B9-DFC7-9248-8CCD-1D5C892DDA4D}" type="slidenum">
              <a:rPr lang="en-US" smtClean="0"/>
              <a:pPr>
                <a:defRPr/>
              </a:pPr>
              <a:t>‹#›</a:t>
            </a:fld>
            <a:endParaRPr lang="en-US" dirty="0"/>
          </a:p>
        </p:txBody>
      </p:sp>
    </p:spTree>
    <p:extLst>
      <p:ext uri="{BB962C8B-B14F-4D97-AF65-F5344CB8AC3E}">
        <p14:creationId xmlns:p14="http://schemas.microsoft.com/office/powerpoint/2010/main" val="3922707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ABA10BB2-A608-C544-AC46-3E26C2738759}" type="slidenum">
              <a:rPr lang="en-US" smtClean="0"/>
              <a:pPr>
                <a:defRPr/>
              </a:pPr>
              <a:t>‹#›</a:t>
            </a:fld>
            <a:endParaRPr lang="en-US" dirty="0"/>
          </a:p>
        </p:txBody>
      </p:sp>
    </p:spTree>
    <p:extLst>
      <p:ext uri="{BB962C8B-B14F-4D97-AF65-F5344CB8AC3E}">
        <p14:creationId xmlns:p14="http://schemas.microsoft.com/office/powerpoint/2010/main" val="39789450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D84FEE-9CCB-AC49-9BD5-6AF4372C2AD8}" type="slidenum">
              <a:rPr lang="en-US" smtClean="0"/>
              <a:pPr>
                <a:defRPr/>
              </a:pPr>
              <a:t>‹#›</a:t>
            </a:fld>
            <a:endParaRPr lang="en-US" dirty="0"/>
          </a:p>
        </p:txBody>
      </p:sp>
    </p:spTree>
    <p:extLst>
      <p:ext uri="{BB962C8B-B14F-4D97-AF65-F5344CB8AC3E}">
        <p14:creationId xmlns:p14="http://schemas.microsoft.com/office/powerpoint/2010/main" val="1263561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ECE22325-0364-034C-A34D-F7245D27852F}" type="slidenum">
              <a:rPr lang="en-US" smtClean="0"/>
              <a:pPr>
                <a:defRPr/>
              </a:pPr>
              <a:t>‹#›</a:t>
            </a:fld>
            <a:endParaRPr lang="en-US" dirty="0"/>
          </a:p>
        </p:txBody>
      </p:sp>
    </p:spTree>
    <p:extLst>
      <p:ext uri="{BB962C8B-B14F-4D97-AF65-F5344CB8AC3E}">
        <p14:creationId xmlns:p14="http://schemas.microsoft.com/office/powerpoint/2010/main" val="37393240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D21E6A4E-0F40-C943-8FD4-C0D1B1A665D9}" type="slidenum">
              <a:rPr lang="en-US" smtClean="0"/>
              <a:pPr>
                <a:defRPr/>
              </a:pPr>
              <a:t>‹#›</a:t>
            </a:fld>
            <a:endParaRPr lang="en-US" dirty="0"/>
          </a:p>
        </p:txBody>
      </p:sp>
    </p:spTree>
    <p:extLst>
      <p:ext uri="{BB962C8B-B14F-4D97-AF65-F5344CB8AC3E}">
        <p14:creationId xmlns:p14="http://schemas.microsoft.com/office/powerpoint/2010/main" val="1413050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81309A25-FA88-C34C-9890-FFE95AAB18BE}" type="slidenum">
              <a:rPr lang="en-US" smtClean="0"/>
              <a:pPr>
                <a:defRPr/>
              </a:pPr>
              <a:t>‹#›</a:t>
            </a:fld>
            <a:endParaRPr lang="en-US" dirty="0"/>
          </a:p>
        </p:txBody>
      </p:sp>
    </p:spTree>
    <p:extLst>
      <p:ext uri="{BB962C8B-B14F-4D97-AF65-F5344CB8AC3E}">
        <p14:creationId xmlns:p14="http://schemas.microsoft.com/office/powerpoint/2010/main" val="90849806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A41E6253-BA10-1841-97C5-99C09B9A6C5E}" type="slidenum">
              <a:rPr lang="en-US" smtClean="0"/>
              <a:pPr>
                <a:defRPr/>
              </a:pPr>
              <a:t>‹#›</a:t>
            </a:fld>
            <a:endParaRPr lang="en-US" dirty="0"/>
          </a:p>
        </p:txBody>
      </p:sp>
    </p:spTree>
    <p:extLst>
      <p:ext uri="{BB962C8B-B14F-4D97-AF65-F5344CB8AC3E}">
        <p14:creationId xmlns:p14="http://schemas.microsoft.com/office/powerpoint/2010/main" val="313423975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C9C72472-7C96-9545-B1C7-B84BDF176180}" type="slidenum">
              <a:rPr lang="en-US" smtClean="0"/>
              <a:pPr>
                <a:defRPr/>
              </a:pPr>
              <a:t>‹#›</a:t>
            </a:fld>
            <a:endParaRPr lang="en-US" dirty="0"/>
          </a:p>
        </p:txBody>
      </p:sp>
    </p:spTree>
    <p:extLst>
      <p:ext uri="{BB962C8B-B14F-4D97-AF65-F5344CB8AC3E}">
        <p14:creationId xmlns:p14="http://schemas.microsoft.com/office/powerpoint/2010/main" val="4604801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47370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07238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04092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21837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1786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59282F-1E9B-4B4E-8086-C5AF6D908145}" type="slidenum">
              <a:rPr lang="en-US" smtClean="0"/>
              <a:pPr>
                <a:defRPr/>
              </a:pPr>
              <a:t>‹#›</a:t>
            </a:fld>
            <a:endParaRPr lang="en-US" dirty="0"/>
          </a:p>
        </p:txBody>
      </p:sp>
    </p:spTree>
    <p:extLst>
      <p:ext uri="{BB962C8B-B14F-4D97-AF65-F5344CB8AC3E}">
        <p14:creationId xmlns:p14="http://schemas.microsoft.com/office/powerpoint/2010/main" val="3000139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2864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23684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207434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848121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01487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576006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634344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80482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b="1" i="0" dirty="0">
                <a:solidFill>
                  <a:srgbClr val="000000"/>
                </a:solidFill>
                <a:latin typeface="Arial" panose="020B0604020202020204" pitchFamily="34"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CEB03B29-E359-1246-AB1B-AADDF4BD6BAB}" type="slidenum">
              <a:rPr lang="en-US" smtClean="0"/>
              <a:pPr>
                <a:defRPr/>
              </a:pPr>
              <a:t>‹#›</a:t>
            </a:fld>
            <a:endParaRPr lang="en-US" dirty="0"/>
          </a:p>
        </p:txBody>
      </p:sp>
    </p:spTree>
    <p:extLst>
      <p:ext uri="{BB962C8B-B14F-4D97-AF65-F5344CB8AC3E}">
        <p14:creationId xmlns:p14="http://schemas.microsoft.com/office/powerpoint/2010/main" val="30499901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F04E4E-B7B1-1C44-8F0B-0A491CB39FB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66231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FA5E10-0DC3-B148-9054-720937B96138}" type="slidenum">
              <a:rPr lang="en-US" smtClean="0"/>
              <a:pPr>
                <a:defRPr/>
              </a:pPr>
              <a:t>‹#›</a:t>
            </a:fld>
            <a:endParaRPr lang="en-US" dirty="0"/>
          </a:p>
        </p:txBody>
      </p:sp>
    </p:spTree>
    <p:extLst>
      <p:ext uri="{BB962C8B-B14F-4D97-AF65-F5344CB8AC3E}">
        <p14:creationId xmlns:p14="http://schemas.microsoft.com/office/powerpoint/2010/main" val="1055213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9B4F69-8263-754A-B074-0E2CAFF0B35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024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50DA79-52E3-DE46-B51B-543CAC550AA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32431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066373-CB87-984C-8943-1FF129C9B0D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27174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AAC422-FC9C-8640-9A7E-C86733F813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05250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783E5E-91A4-A041-9326-958BAC0E758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91650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406770-2033-D040-BE3A-777DE0AB983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47140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EC3BD-E2FE-1648-A11F-BF612C2FC07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41803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CDF20F8-93B7-804D-AFD0-99C92878FD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25786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301904-FD1C-2D46-93D6-D2CD25E3DC1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92856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0CDA279-BC1D-9B41-BB13-6BEC9CD73B7C}" type="slidenum">
              <a:rPr lang="en-US" smtClean="0"/>
              <a:pPr>
                <a:defRPr/>
              </a:pPr>
              <a:t>‹#›</a:t>
            </a:fld>
            <a:endParaRPr lang="en-US" dirty="0"/>
          </a:p>
        </p:txBody>
      </p:sp>
    </p:spTree>
    <p:extLst>
      <p:ext uri="{BB962C8B-B14F-4D97-AF65-F5344CB8AC3E}">
        <p14:creationId xmlns:p14="http://schemas.microsoft.com/office/powerpoint/2010/main" val="2524970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1EB2D5-B527-A240-AF63-6F1B59325F20}" type="slidenum">
              <a:rPr lang="en-US" smtClean="0"/>
              <a:pPr>
                <a:defRPr/>
              </a:pPr>
              <a:t>‹#›</a:t>
            </a:fld>
            <a:endParaRPr lang="en-US" dirty="0"/>
          </a:p>
        </p:txBody>
      </p:sp>
    </p:spTree>
    <p:extLst>
      <p:ext uri="{BB962C8B-B14F-4D97-AF65-F5344CB8AC3E}">
        <p14:creationId xmlns:p14="http://schemas.microsoft.com/office/powerpoint/2010/main" val="263512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A25E009-8D3E-6A4A-AEEA-FF8730757612}" type="slidenum">
              <a:rPr lang="en-US" smtClean="0"/>
              <a:pPr>
                <a:defRPr/>
              </a:pPr>
              <a:t>‹#›</a:t>
            </a:fld>
            <a:endParaRPr lang="en-US" dirty="0"/>
          </a:p>
        </p:txBody>
      </p:sp>
    </p:spTree>
    <p:extLst>
      <p:ext uri="{BB962C8B-B14F-4D97-AF65-F5344CB8AC3E}">
        <p14:creationId xmlns:p14="http://schemas.microsoft.com/office/powerpoint/2010/main" val="5274334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C7F3D48-64D1-A640-A39B-A68EF1371F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83568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EA4878F-EE05-C740-9051-AF431520557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510683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8CFA707-6904-1D47-881A-499609A7488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28015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24B906D-AC54-BF47-967E-7999714983F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01330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D5A1274-BFC9-1E46-9BC8-F6459F7C4D7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342024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54BF215-9E63-304D-9B7B-C89B79E2EA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007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74758BB-EC7F-3B4D-ABA8-9094355F4E7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09167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98AADF4-2DB2-454A-948D-0A8EAA1323F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02224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C468323-83C1-0346-8C9A-F23989AE135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5200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CCABD42-B76D-FF48-B2C5-55AE42A49B2A}" type="slidenum">
              <a:rPr lang="en-US" smtClean="0"/>
              <a:pPr>
                <a:defRPr/>
              </a:pPr>
              <a:t>‹#›</a:t>
            </a:fld>
            <a:endParaRPr lang="en-US" dirty="0"/>
          </a:p>
        </p:txBody>
      </p:sp>
    </p:spTree>
    <p:extLst>
      <p:ext uri="{BB962C8B-B14F-4D97-AF65-F5344CB8AC3E}">
        <p14:creationId xmlns:p14="http://schemas.microsoft.com/office/powerpoint/2010/main" val="28561464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A74D50B-4326-C044-8AA3-67609A624E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2279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DDBBBB4-98D6-394F-A3E2-F57F05C9EA9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706107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91AA4A9-1152-BB42-98AE-0742EF09CC1E}" type="slidenum">
              <a:rPr lang="en-US"/>
              <a:pPr>
                <a:defRPr/>
              </a:pPr>
              <a:t>‹#›</a:t>
            </a:fld>
            <a:endParaRPr lang="en-US"/>
          </a:p>
        </p:txBody>
      </p:sp>
    </p:spTree>
    <p:extLst>
      <p:ext uri="{BB962C8B-B14F-4D97-AF65-F5344CB8AC3E}">
        <p14:creationId xmlns:p14="http://schemas.microsoft.com/office/powerpoint/2010/main" val="131293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3E289A69-3209-494A-9375-A7FAC37E92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5478950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91F0175F-7BAE-C245-BA08-98324AAEB7F8}"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6817444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C8F16C9F-9638-4345-8032-D49A90F46F9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3606023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247338C2-6072-8141-AD29-9C82C481BE28}"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3558957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E158A4-AF6A-6D4A-B433-698D916885CE}"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490347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604A371F-012B-6149-8014-5663E2D63738}"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3243121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69AD5FF-295C-7741-B4DB-3E18DD15345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14402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A1803C-8C76-9C48-ADF9-E01DBC0BAB79}" type="slidenum">
              <a:rPr lang="en-US" smtClean="0"/>
              <a:pPr>
                <a:defRPr/>
              </a:pPr>
              <a:t>‹#›</a:t>
            </a:fld>
            <a:endParaRPr lang="en-US" dirty="0"/>
          </a:p>
        </p:txBody>
      </p:sp>
    </p:spTree>
    <p:extLst>
      <p:ext uri="{BB962C8B-B14F-4D97-AF65-F5344CB8AC3E}">
        <p14:creationId xmlns:p14="http://schemas.microsoft.com/office/powerpoint/2010/main" val="1727691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144ACC-E5C4-8B44-A6C4-B838783B0B0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5987653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B6E2DB41-82C0-E248-88DF-C8429C8BA29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5933260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12C2726C-C853-D445-9E1B-95D79C10F7E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0158406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hart Placeholder 2"/>
          <p:cNvSpPr>
            <a:spLocks noGrp="1"/>
          </p:cNvSpPr>
          <p:nvPr>
            <p:ph type="chart" idx="1"/>
          </p:nvPr>
        </p:nvSpPr>
        <p:spPr>
          <a:xfrm>
            <a:off x="457200" y="1600200"/>
            <a:ext cx="8229600" cy="45259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82B7C77-5552-174F-BBE1-3EFFD3B08729}"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0499568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B0D0F1F-C09E-D04A-9F68-5525B9C1B24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47983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6442F7F-5327-1D4A-A82D-1DA7FCA6845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01207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BE242FD-081A-5D4A-B8A6-D95EB17AAED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0789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487CEBE7-825D-9747-8DD3-28EE17F033C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111863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0C23D07B-D4C7-194D-918D-5C86CB4EBD0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822378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E612CF2D-EEF6-AB44-9F70-9FF61BB6C21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7232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5.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7.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528BF5FF-47F4-FB4E-9BDF-2D98277AA23B}"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dirty="0">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dirty="0">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44C0598C-A58F-E448-B4CF-D3D59A859C8C}" type="slidenum">
              <a:rPr lang="en-US" smtClean="0">
                <a:solidFill>
                  <a:srgbClr val="000000"/>
                </a:solidFill>
                <a:ea typeface="ヒラギノ角ゴ Pro W3" charset="0"/>
                <a:cs typeface="ヒラギノ角ゴ Pro W3" charset="0"/>
              </a:rPr>
              <a:pPr/>
              <a:t>‹#›</a:t>
            </a:fld>
            <a:endParaRPr lang="en-US" dirty="0">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2608121864"/>
      </p:ext>
    </p:extLst>
  </p:cSld>
  <p:clrMap bg1="lt1" tx1="dk1" bg2="lt2" tx2="dk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cs typeface="+mn-cs"/>
              </a:defRPr>
            </a:lvl1pPr>
          </a:lstStyle>
          <a:p>
            <a:pPr>
              <a:defRPr/>
            </a:pPr>
            <a:fld id="{0C83147D-F505-FF4B-9472-C020D191186C}" type="slidenum">
              <a:rPr lang="en-US"/>
              <a:pPr>
                <a:defRPr/>
              </a:pPr>
              <a:t>‹#›</a:t>
            </a:fld>
            <a:endParaRPr lang="en-US"/>
          </a:p>
        </p:txBody>
      </p:sp>
    </p:spTree>
    <p:extLst>
      <p:ext uri="{BB962C8B-B14F-4D97-AF65-F5344CB8AC3E}">
        <p14:creationId xmlns:p14="http://schemas.microsoft.com/office/powerpoint/2010/main" val="974443905"/>
      </p:ext>
    </p:extLst>
  </p:cSld>
  <p:clrMap bg1="lt1" tx1="dk1" bg2="lt2" tx2="dk2" accent1="accent1" accent2="accent2" accent3="accent3" accent4="accent4" accent5="accent5" accent6="accent6" hlink="hlink" folHlink="folHlink"/>
  <p:sldLayoutIdLst>
    <p:sldLayoutId id="2147485098" r:id="rId1"/>
    <p:sldLayoutId id="2147485099" r:id="rId2"/>
    <p:sldLayoutId id="2147485100" r:id="rId3"/>
    <p:sldLayoutId id="2147485101" r:id="rId4"/>
    <p:sldLayoutId id="2147485102" r:id="rId5"/>
    <p:sldLayoutId id="2147485103" r:id="rId6"/>
    <p:sldLayoutId id="2147485104" r:id="rId7"/>
    <p:sldLayoutId id="2147485105" r:id="rId8"/>
    <p:sldLayoutId id="2147485106" r:id="rId9"/>
    <p:sldLayoutId id="2147485107" r:id="rId10"/>
    <p:sldLayoutId id="214748510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eaLnBrk="1" hangingPunct="1">
              <a:defRPr/>
            </a:pPr>
            <a:fld id="{C16A198B-9034-4749-8A8D-B90A5F5B90A3}" type="datetimeFigureOut">
              <a:rPr lang="en-US" smtClean="0">
                <a:latin typeface="Calibri" charset="0"/>
              </a:rPr>
              <a:pPr eaLnBrk="1" hangingPunct="1">
                <a:defRPr/>
              </a:pPr>
              <a:t>3/12/24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eaLnBrk="1" hangingPunct="1">
              <a:defRPr/>
            </a:pPr>
            <a:fld id="{FA356419-7718-C74B-9C0F-E2D2C7D5AD85}" type="slidenum">
              <a:rPr lang="en-US" smtClean="0">
                <a:latin typeface="Calibri" charset="0"/>
              </a:rPr>
              <a:pPr eaLnBrk="1" hangingPunct="1">
                <a:defRPr/>
              </a:pPr>
              <a:t>‹#›</a:t>
            </a:fld>
            <a:endParaRPr lang="en-US" dirty="0">
              <a:latin typeface="Calibri" charset="0"/>
            </a:endParaRPr>
          </a:p>
        </p:txBody>
      </p:sp>
    </p:spTree>
    <p:extLst>
      <p:ext uri="{BB962C8B-B14F-4D97-AF65-F5344CB8AC3E}">
        <p14:creationId xmlns:p14="http://schemas.microsoft.com/office/powerpoint/2010/main" val="755757111"/>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55120408"/>
      </p:ext>
    </p:extLst>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 id="2147485130" r:id="rId9"/>
    <p:sldLayoutId id="2147485131" r:id="rId10"/>
    <p:sldLayoutId id="2147485132" r:id="rId11"/>
    <p:sldLayoutId id="2147485133" r:id="rId12"/>
    <p:sldLayoutId id="214748513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528BF5FF-47F4-FB4E-9BDF-2D98277AA23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7794799"/>
      </p:ext>
    </p:extLst>
  </p:cSld>
  <p:clrMap bg1="lt1" tx1="dk1" bg2="lt2" tx2="dk2" accent1="accent1" accent2="accent2" accent3="accent3" accent4="accent4" accent5="accent5" accent6="accent6" hlink="hlink" folHlink="folHlink"/>
  <p:sldLayoutIdLst>
    <p:sldLayoutId id="2147485136" r:id="rId1"/>
    <p:sldLayoutId id="2147485137" r:id="rId2"/>
    <p:sldLayoutId id="2147485138" r:id="rId3"/>
    <p:sldLayoutId id="2147485139" r:id="rId4"/>
    <p:sldLayoutId id="2147485140" r:id="rId5"/>
    <p:sldLayoutId id="2147485141" r:id="rId6"/>
    <p:sldLayoutId id="2147485142" r:id="rId7"/>
    <p:sldLayoutId id="2147485143" r:id="rId8"/>
    <p:sldLayoutId id="2147485144" r:id="rId9"/>
    <p:sldLayoutId id="2147485145" r:id="rId10"/>
    <p:sldLayoutId id="214748514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300475733"/>
      </p:ext>
    </p:extLst>
  </p:cSld>
  <p:clrMap bg1="dk2" tx1="lt1" bg2="dk1" tx2="lt2" accent1="accent1" accent2="accent2" accent3="accent3" accent4="accent4" accent5="accent5" accent6="accent6" hlink="hlink" folHlink="folHlink"/>
  <p:sldLayoutIdLst>
    <p:sldLayoutId id="2147485148" r:id="rId1"/>
    <p:sldLayoutId id="2147485149" r:id="rId2"/>
    <p:sldLayoutId id="2147485150" r:id="rId3"/>
    <p:sldLayoutId id="2147485151" r:id="rId4"/>
    <p:sldLayoutId id="2147485152" r:id="rId5"/>
    <p:sldLayoutId id="2147485153" r:id="rId6"/>
    <p:sldLayoutId id="2147485154" r:id="rId7"/>
    <p:sldLayoutId id="2147485155" r:id="rId8"/>
    <p:sldLayoutId id="2147485156" r:id="rId9"/>
    <p:sldLayoutId id="2147485157" r:id="rId10"/>
    <p:sldLayoutId id="2147485158"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a:defRPr/>
            </a:pPr>
            <a:fld id="{C6CDC40E-B97B-C04E-9632-E1C110889C35}" type="slidenum">
              <a:rPr lang="en-US" smtClean="0"/>
              <a:pPr>
                <a:defRPr/>
              </a:pPr>
              <a:t>‹#›</a:t>
            </a:fld>
            <a:endParaRPr lang="en-US" dirty="0"/>
          </a:p>
        </p:txBody>
      </p:sp>
    </p:spTree>
    <p:extLst>
      <p:ext uri="{BB962C8B-B14F-4D97-AF65-F5344CB8AC3E}">
        <p14:creationId xmlns:p14="http://schemas.microsoft.com/office/powerpoint/2010/main" val="2295891562"/>
      </p:ext>
    </p:extLst>
  </p:cSld>
  <p:clrMap bg1="dk2" tx1="lt1" bg2="dk1" tx2="lt2" accent1="accent1" accent2="accent2" accent3="accent3" accent4="accent4" accent5="accent5" accent6="accent6" hlink="hlink" folHlink="folHlink"/>
  <p:sldLayoutIdLst>
    <p:sldLayoutId id="2147485160" r:id="rId1"/>
    <p:sldLayoutId id="2147485161" r:id="rId2"/>
    <p:sldLayoutId id="2147485162" r:id="rId3"/>
    <p:sldLayoutId id="2147485163" r:id="rId4"/>
    <p:sldLayoutId id="2147485164" r:id="rId5"/>
    <p:sldLayoutId id="2147485165" r:id="rId6"/>
    <p:sldLayoutId id="2147485166" r:id="rId7"/>
    <p:sldLayoutId id="2147485167" r:id="rId8"/>
    <p:sldLayoutId id="2147485168" r:id="rId9"/>
    <p:sldLayoutId id="2147485169" r:id="rId10"/>
    <p:sldLayoutId id="2147485170"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pPr>
                <a:defRPr/>
              </a:pPr>
              <a:t>‹#›</a:t>
            </a:fld>
            <a:endParaRPr lang="en-US"/>
          </a:p>
        </p:txBody>
      </p:sp>
    </p:spTree>
    <p:extLst>
      <p:ext uri="{BB962C8B-B14F-4D97-AF65-F5344CB8AC3E}">
        <p14:creationId xmlns:p14="http://schemas.microsoft.com/office/powerpoint/2010/main" val="1246788428"/>
      </p:ext>
    </p:extLst>
  </p:cSld>
  <p:clrMap bg1="lt1" tx1="dk1" bg2="lt2" tx2="dk2" accent1="accent1" accent2="accent2" accent3="accent3" accent4="accent4" accent5="accent5" accent6="accent6" hlink="hlink" folHlink="folHlink"/>
  <p:sldLayoutIdLst>
    <p:sldLayoutId id="2147485172" r:id="rId1"/>
    <p:sldLayoutId id="2147485173" r:id="rId2"/>
    <p:sldLayoutId id="2147485174" r:id="rId3"/>
    <p:sldLayoutId id="2147485175" r:id="rId4"/>
    <p:sldLayoutId id="2147485176" r:id="rId5"/>
    <p:sldLayoutId id="2147485177" r:id="rId6"/>
    <p:sldLayoutId id="2147485178" r:id="rId7"/>
    <p:sldLayoutId id="2147485179" r:id="rId8"/>
    <p:sldLayoutId id="2147485180" r:id="rId9"/>
    <p:sldLayoutId id="2147485181" r:id="rId10"/>
    <p:sldLayoutId id="2147485182"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mn-ea"/>
                <a:cs typeface="Arial" panose="020B0604020202020204" pitchFamily="34" charset="0"/>
              </a:defRPr>
            </a:lvl1pPr>
          </a:lstStyle>
          <a:p>
            <a:pPr>
              <a:defRPr/>
            </a:pPr>
            <a:endParaRPr lang="en-US" dirty="0"/>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mn-ea"/>
                <a:cs typeface="Arial" panose="020B0604020202020204" pitchFamily="34" charset="0"/>
              </a:defRPr>
            </a:lvl1pPr>
          </a:lstStyle>
          <a:p>
            <a:pPr>
              <a:defRPr/>
            </a:pPr>
            <a:endParaRPr lang="en-US" dirty="0"/>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pPr>
              <a:defRPr/>
            </a:pPr>
            <a:fld id="{0F5BE17E-529B-9741-B837-5CEE87C4EA3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000" b="1" i="0">
          <a:solidFill>
            <a:schemeClr val="tx2"/>
          </a:solidFill>
          <a:latin typeface="+mj-lt"/>
          <a:ea typeface="ＭＳ Ｐゴシック" charset="0"/>
          <a:cs typeface="Arial" panose="020B0604020202020204" pitchFamily="34" charset="0"/>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b="1" i="0">
                <a:latin typeface="Arial" panose="020B0604020202020204" pitchFamily="34" charset="0"/>
              </a:defRPr>
            </a:lvl1pPr>
          </a:lstStyle>
          <a:p>
            <a:pPr>
              <a:defRPr/>
            </a:pPr>
            <a:fld id="{F57BFD79-AA9E-E944-A6ED-E8B1F449721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966"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8398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AF57BF51-710C-E141-9D73-46A7A6850033}"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905217727"/>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b="1" i="0" dirty="0">
                <a:solidFill>
                  <a:srgbClr val="000000"/>
                </a:solidFill>
                <a:latin typeface="Arial" panose="020B0604020202020204" pitchFamily="34" charset="0"/>
              </a:endParaRPr>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b="1" i="0">
                <a:latin typeface="Arial" panose="020B0604020202020204" pitchFamily="34" charset="0"/>
              </a:defRPr>
            </a:lvl1pPr>
          </a:lstStyle>
          <a:p>
            <a:pPr>
              <a:defRPr/>
            </a:pPr>
            <a:fld id="{F57BFD79-AA9E-E944-A6ED-E8B1F449721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0298231"/>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681373C7-76C4-9548-85CB-2DAF828CCF3A}" type="slidenum">
              <a:rPr lang="en-US" smtClean="0"/>
              <a:pPr>
                <a:defRPr/>
              </a:pPr>
              <a:t>‹#›</a:t>
            </a:fld>
            <a:endParaRPr lang="en-US" dirty="0"/>
          </a:p>
        </p:txBody>
      </p:sp>
    </p:spTree>
    <p:extLst>
      <p:ext uri="{BB962C8B-B14F-4D97-AF65-F5344CB8AC3E}">
        <p14:creationId xmlns:p14="http://schemas.microsoft.com/office/powerpoint/2010/main" val="4149325598"/>
      </p:ext>
    </p:extLst>
  </p:cSld>
  <p:clrMap bg1="lt1" tx1="dk1" bg2="lt2" tx2="dk2" accent1="accent1" accent2="accent2" accent3="accent3" accent4="accent4" accent5="accent5" accent6="accent6" hlink="hlink" folHlink="folHlink"/>
  <p:sldLayoutIdLst>
    <p:sldLayoutId id="2147485046" r:id="rId1"/>
    <p:sldLayoutId id="2147485047"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mn-ea"/>
                <a:cs typeface="Arial" panose="020B0604020202020204" pitchFamily="34" charset="0"/>
              </a:defRPr>
            </a:lvl1pPr>
          </a:lstStyle>
          <a:p>
            <a:pPr>
              <a:defRPr/>
            </a:pPr>
            <a:endParaRPr lang="en-US" dirty="0">
              <a:solidFill>
                <a:srgbClr val="000000"/>
              </a:solidFil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mn-ea"/>
                <a:cs typeface="Arial" panose="020B0604020202020204" pitchFamily="34" charset="0"/>
              </a:defRPr>
            </a:lvl1pPr>
          </a:lstStyle>
          <a:p>
            <a:pPr>
              <a:defRPr/>
            </a:pPr>
            <a:endParaRPr lang="en-US" dirty="0">
              <a:solidFill>
                <a:srgbClr val="000000"/>
              </a:solidFil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pPr>
              <a:defRPr/>
            </a:pPr>
            <a:fld id="{0F5BE17E-529B-9741-B837-5CEE87C4EA3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99085571"/>
      </p:ext>
    </p:extLst>
  </p:cSld>
  <p:clrMap bg1="lt1" tx1="dk1" bg2="lt2" tx2="dk2" accent1="accent1" accent2="accent2" accent3="accent3" accent4="accent4" accent5="accent5" accent6="accent6" hlink="hlink" folHlink="folHlink"/>
  <p:sldLayoutIdLst>
    <p:sldLayoutId id="2147485049" r:id="rId1"/>
    <p:sldLayoutId id="2147485050" r:id="rId2"/>
    <p:sldLayoutId id="2147485051" r:id="rId3"/>
    <p:sldLayoutId id="2147485052" r:id="rId4"/>
    <p:sldLayoutId id="2147485053" r:id="rId5"/>
    <p:sldLayoutId id="2147485054" r:id="rId6"/>
    <p:sldLayoutId id="2147485055" r:id="rId7"/>
    <p:sldLayoutId id="2147485056" r:id="rId8"/>
    <p:sldLayoutId id="2147485057" r:id="rId9"/>
    <p:sldLayoutId id="2147485058" r:id="rId10"/>
    <p:sldLayoutId id="2147485059" r:id="rId11"/>
  </p:sldLayoutIdLst>
  <p:txStyles>
    <p:titleStyle>
      <a:lvl1pPr algn="ctr" rtl="0" eaLnBrk="0" fontAlgn="base" hangingPunct="0">
        <a:spcBef>
          <a:spcPct val="0"/>
        </a:spcBef>
        <a:spcAft>
          <a:spcPct val="0"/>
        </a:spcAft>
        <a:defRPr sz="4000" b="1" i="0">
          <a:solidFill>
            <a:schemeClr val="tx2"/>
          </a:solidFill>
          <a:latin typeface="+mj-lt"/>
          <a:ea typeface="ＭＳ Ｐゴシック" charset="0"/>
          <a:cs typeface="Arial" panose="020B0604020202020204" pitchFamily="34" charset="0"/>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4"/>
          <p:cNvGrpSpPr>
            <a:grpSpLocks/>
          </p:cNvGrpSpPr>
          <p:nvPr/>
        </p:nvGrpSpPr>
        <p:grpSpPr bwMode="auto">
          <a:xfrm>
            <a:off x="0" y="0"/>
            <a:ext cx="9140825" cy="6850063"/>
            <a:chOff x="0" y="0"/>
            <a:chExt cx="5758" cy="4315"/>
          </a:xfrm>
        </p:grpSpPr>
        <p:grpSp>
          <p:nvGrpSpPr>
            <p:cNvPr id="99333"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5"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2379830"/>
      </p:ext>
    </p:extLst>
  </p:cSld>
  <p:clrMap bg1="dk2" tx1="lt1" bg2="dk1" tx2="lt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 id="214748508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8.xml"/><Relationship Id="rId1" Type="http://schemas.openxmlformats.org/officeDocument/2006/relationships/slideLayout" Target="../slideLayouts/slideLayout45.xml"/><Relationship Id="rId4" Type="http://schemas.openxmlformats.org/officeDocument/2006/relationships/image" Target="../media/image30.png"/></Relationships>
</file>

<file path=ppt/slides/_rels/slide10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9.xml"/><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0.xml"/><Relationship Id="rId1" Type="http://schemas.openxmlformats.org/officeDocument/2006/relationships/slideLayout" Target="../slideLayouts/slideLayout45.xml"/></Relationships>
</file>

<file path=ppt/slides/_rels/slide10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2.xml"/><Relationship Id="rId1" Type="http://schemas.openxmlformats.org/officeDocument/2006/relationships/slideLayout" Target="../slideLayouts/slideLayout94.xml"/></Relationships>
</file>

<file path=ppt/slides/_rels/slide10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3.xml"/><Relationship Id="rId1" Type="http://schemas.openxmlformats.org/officeDocument/2006/relationships/slideLayout" Target="../slideLayouts/slideLayout45.xml"/></Relationships>
</file>

<file path=ppt/slides/_rels/slide10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4.xml"/><Relationship Id="rId1" Type="http://schemas.openxmlformats.org/officeDocument/2006/relationships/slideLayout" Target="../slideLayouts/slideLayout45.xml"/></Relationships>
</file>

<file path=ppt/slides/_rels/slide10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5.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2.xml"/></Relationships>
</file>

<file path=ppt/slides/_rels/slide11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6.xml"/><Relationship Id="rId1" Type="http://schemas.openxmlformats.org/officeDocument/2006/relationships/slideLayout" Target="../slideLayouts/slideLayout111.xml"/></Relationships>
</file>

<file path=ppt/slides/_rels/slide11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7.xml"/><Relationship Id="rId1" Type="http://schemas.openxmlformats.org/officeDocument/2006/relationships/slideLayout" Target="../slideLayouts/slideLayout111.xml"/></Relationships>
</file>

<file path=ppt/slides/_rels/slide11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8.xml"/><Relationship Id="rId1" Type="http://schemas.openxmlformats.org/officeDocument/2006/relationships/slideLayout" Target="../slideLayouts/slideLayout111.xml"/></Relationships>
</file>

<file path=ppt/slides/_rels/slide1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9.xml"/><Relationship Id="rId1" Type="http://schemas.openxmlformats.org/officeDocument/2006/relationships/slideLayout" Target="../slideLayouts/slideLayout111.xml"/></Relationships>
</file>

<file path=ppt/slides/_rels/slide1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0.xml"/><Relationship Id="rId1" Type="http://schemas.openxmlformats.org/officeDocument/2006/relationships/slideLayout" Target="../slideLayouts/slideLayout111.xml"/></Relationships>
</file>

<file path=ppt/slides/_rels/slide11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5.xml"/></Relationships>
</file>

<file path=ppt/slides/_rels/slide1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1.xml"/><Relationship Id="rId1" Type="http://schemas.openxmlformats.org/officeDocument/2006/relationships/slideLayout" Target="../slideLayouts/slideLayout45.xml"/></Relationships>
</file>

<file path=ppt/slides/_rels/slide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2.xml"/><Relationship Id="rId1" Type="http://schemas.openxmlformats.org/officeDocument/2006/relationships/slideLayout" Target="../slideLayouts/slideLayout45.xml"/></Relationships>
</file>

<file path=ppt/slides/_rels/slide1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3.xml"/><Relationship Id="rId1" Type="http://schemas.openxmlformats.org/officeDocument/2006/relationships/slideLayout" Target="../slideLayouts/slideLayout4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45.xml"/><Relationship Id="rId1" Type="http://schemas.openxmlformats.org/officeDocument/2006/relationships/themeOverride" Target="../theme/themeOverride1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7.xml"/></Relationships>
</file>

<file path=ppt/slides/_rels/slide1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46.xml"/><Relationship Id="rId1" Type="http://schemas.openxmlformats.org/officeDocument/2006/relationships/themeOverride" Target="../theme/themeOverride1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6.xml"/><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7.xml"/><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34.xml"/><Relationship Id="rId1" Type="http://schemas.openxmlformats.org/officeDocument/2006/relationships/themeOverride" Target="../theme/themeOverride20.xml"/><Relationship Id="rId4" Type="http://schemas.openxmlformats.org/officeDocument/2006/relationships/image" Target="../media/image1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9.xml"/><Relationship Id="rId1" Type="http://schemas.openxmlformats.org/officeDocument/2006/relationships/slideLayout" Target="../slideLayouts/slideLayout44.xml"/><Relationship Id="rId4" Type="http://schemas.openxmlformats.org/officeDocument/2006/relationships/image" Target="../media/image75.png"/></Relationships>
</file>

<file path=ppt/slides/_rels/slide127.xml.rels><?xml version="1.0" encoding="UTF-8" standalone="yes"?>
<Relationships xmlns="http://schemas.openxmlformats.org/package/2006/relationships"><Relationship Id="rId3" Type="http://schemas.openxmlformats.org/officeDocument/2006/relationships/hyperlink" Target="http://www.hankinsphotography.com/detail/45/index.php?PHPSESSID=83d5186105535c3c971e44b1951fe87e" TargetMode="External"/><Relationship Id="rId2" Type="http://schemas.openxmlformats.org/officeDocument/2006/relationships/slideLayout" Target="../slideLayouts/slideLayout13.xml"/><Relationship Id="rId1" Type="http://schemas.openxmlformats.org/officeDocument/2006/relationships/themeOverride" Target="../theme/themeOverride21.xml"/><Relationship Id="rId4" Type="http://schemas.openxmlformats.org/officeDocument/2006/relationships/image" Target="../media/image14.jpeg"/></Relationships>
</file>

<file path=ppt/slides/_rels/slide1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94.xml"/></Relationships>
</file>

<file path=ppt/slides/_rels/slide1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34.xml"/><Relationship Id="rId1" Type="http://schemas.openxmlformats.org/officeDocument/2006/relationships/themeOverride" Target="../theme/themeOverride2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39.xml"/><Relationship Id="rId1" Type="http://schemas.openxmlformats.org/officeDocument/2006/relationships/themeOverride" Target="../theme/themeOverride23.xml"/><Relationship Id="rId4" Type="http://schemas.openxmlformats.org/officeDocument/2006/relationships/image" Target="../media/image80.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39.xml"/><Relationship Id="rId1" Type="http://schemas.openxmlformats.org/officeDocument/2006/relationships/themeOverride" Target="../theme/themeOverride24.xml"/><Relationship Id="rId4" Type="http://schemas.openxmlformats.org/officeDocument/2006/relationships/image" Target="../media/image80.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79.xml"/><Relationship Id="rId1" Type="http://schemas.openxmlformats.org/officeDocument/2006/relationships/themeOverride" Target="../theme/themeOverride25.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1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themeOverride" Target="../theme/themeOverride26.xml"/></Relationships>
</file>

<file path=ppt/slides/_rels/slide1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3.xml"/><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4.xml"/><Relationship Id="rId1" Type="http://schemas.openxmlformats.org/officeDocument/2006/relationships/slideLayout" Target="../slideLayouts/slideLayout29.xml"/><Relationship Id="rId4" Type="http://schemas.openxmlformats.org/officeDocument/2006/relationships/image" Target="../media/image85.jpeg"/></Relationships>
</file>

<file path=ppt/slides/_rels/slide1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5.xml"/><Relationship Id="rId1" Type="http://schemas.openxmlformats.org/officeDocument/2006/relationships/slideLayout" Target="../slideLayouts/slideLayout45.xml"/></Relationships>
</file>

<file path=ppt/slides/_rels/slide1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6.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7.xml"/><Relationship Id="rId1" Type="http://schemas.openxmlformats.org/officeDocument/2006/relationships/slideLayout" Target="../slideLayouts/slideLayout13.xml"/><Relationship Id="rId4" Type="http://schemas.openxmlformats.org/officeDocument/2006/relationships/image" Target="../media/image89.jpeg"/></Relationships>
</file>

<file path=ppt/slides/_rels/slide1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1.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1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7.xml"/><Relationship Id="rId1" Type="http://schemas.openxmlformats.org/officeDocument/2006/relationships/slideLayout" Target="../slideLayouts/slideLayout12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8.xml"/><Relationship Id="rId1" Type="http://schemas.openxmlformats.org/officeDocument/2006/relationships/slideLayout" Target="../slideLayouts/slideLayout161.xml"/><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5.xml"/><Relationship Id="rId1" Type="http://schemas.openxmlformats.org/officeDocument/2006/relationships/themeOverride" Target="../theme/themeOverride3.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hyperlink" Target="http://www.hankinsphotography.com/detail/45/index.php?PHPSESSID=83d5186105535c3c971e44b1951fe87e" TargetMode="External"/><Relationship Id="rId2" Type="http://schemas.openxmlformats.org/officeDocument/2006/relationships/slideLayout" Target="../slideLayouts/slideLayout13.xml"/><Relationship Id="rId1" Type="http://schemas.openxmlformats.org/officeDocument/2006/relationships/themeOverride" Target="../theme/themeOverride4.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9.xml"/><Relationship Id="rId1" Type="http://schemas.openxmlformats.org/officeDocument/2006/relationships/themeOverride" Target="../theme/themeOverride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9.xml"/><Relationship Id="rId1" Type="http://schemas.openxmlformats.org/officeDocument/2006/relationships/themeOverride" Target="../theme/themeOverride6.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7.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9.xml"/><Relationship Id="rId1" Type="http://schemas.openxmlformats.org/officeDocument/2006/relationships/themeOverride" Target="../theme/themeOverride7.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12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5.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0.xml"/><Relationship Id="rId4" Type="http://schemas.openxmlformats.org/officeDocument/2006/relationships/chart" Target="../charts/char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0.xml"/><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45.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5.xml"/><Relationship Id="rId1" Type="http://schemas.openxmlformats.org/officeDocument/2006/relationships/themeOverride" Target="../theme/themeOverride1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45.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16.xml"/><Relationship Id="rId1" Type="http://schemas.openxmlformats.org/officeDocument/2006/relationships/themeOverride" Target="../theme/themeOverride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7.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163.xml"/></Relationships>
</file>

<file path=ppt/slides/_rels/slide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45.xml"/><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themeOverride" Target="../theme/themeOverride13.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5.xml"/><Relationship Id="rId1" Type="http://schemas.openxmlformats.org/officeDocument/2006/relationships/themeOverride" Target="../theme/themeOverride14.xml"/><Relationship Id="rId4" Type="http://schemas.openxmlformats.org/officeDocument/2006/relationships/image" Target="../media/image31.png"/></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16.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9.xml"/><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0.xml"/><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5.xml"/><Relationship Id="rId1" Type="http://schemas.openxmlformats.org/officeDocument/2006/relationships/themeOverride" Target="../theme/themeOverride15.xml"/><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145.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145.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6.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7.xml"/><Relationship Id="rId1" Type="http://schemas.openxmlformats.org/officeDocument/2006/relationships/slideLayout" Target="../slideLayouts/slideLayout83.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38.xml"/><Relationship Id="rId1" Type="http://schemas.openxmlformats.org/officeDocument/2006/relationships/themeOverride" Target="../theme/themeOverride16.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93.xml"/><Relationship Id="rId4" Type="http://schemas.openxmlformats.org/officeDocument/2006/relationships/chart" Target="../charts/chart4.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8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1.xml"/><Relationship Id="rId1" Type="http://schemas.openxmlformats.org/officeDocument/2006/relationships/slideLayout" Target="../slideLayouts/slideLayout45.xml"/><Relationship Id="rId4" Type="http://schemas.openxmlformats.org/officeDocument/2006/relationships/image" Target="../media/image35.png"/></Relationships>
</file>

<file path=ppt/slides/_rels/slide8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2.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4.xml"/><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6.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6.xml"/><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8.xml"/><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9.xml"/><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0.xml"/><Relationship Id="rId1" Type="http://schemas.openxmlformats.org/officeDocument/2006/relationships/slideLayout" Target="../slideLayouts/slideLayout45.xml"/></Relationships>
</file>

<file path=ppt/slides/_rels/slide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1.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2.xml"/><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3.xml"/><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4.xml"/><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2.xml"/><Relationship Id="rId1" Type="http://schemas.openxmlformats.org/officeDocument/2006/relationships/themeOverride" Target="../theme/themeOverride17.xml"/><Relationship Id="rId5" Type="http://schemas.openxmlformats.org/officeDocument/2006/relationships/image" Target="../media/image59.emf"/><Relationship Id="rId4" Type="http://schemas.openxmlformats.org/officeDocument/2006/relationships/image" Target="../media/image6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6" name="Rectangle 7"/>
          <p:cNvSpPr>
            <a:spLocks noGrp="1" noChangeArrowheads="1"/>
          </p:cNvSpPr>
          <p:nvPr>
            <p:ph type="title" idx="4294967295"/>
          </p:nvPr>
        </p:nvSpPr>
        <p:spPr>
          <a:xfrm>
            <a:off x="5004048" y="2636912"/>
            <a:ext cx="3573091" cy="2757264"/>
          </a:xfrm>
        </p:spPr>
        <p:txBody>
          <a:bodyPr/>
          <a:lstStyle/>
          <a:p>
            <a:pPr algn="ctr" eaLnBrk="1" hangingPunct="1"/>
            <a:r>
              <a:rPr lang="ar-JO" sz="6600" b="1" dirty="0">
                <a:solidFill>
                  <a:schemeClr val="bg1"/>
                </a:solidFill>
                <a:latin typeface="Arial" panose="020B0604020202020204" pitchFamily="34" charset="0"/>
                <a:ea typeface="ＭＳ Ｐゴシック" charset="0"/>
                <a:cs typeface="Arial" panose="020B0604020202020204" pitchFamily="34" charset="0"/>
              </a:rPr>
              <a:t>تغفر</a:t>
            </a:r>
            <a:br>
              <a:rPr lang="ar-JO" sz="6600" b="1" dirty="0">
                <a:solidFill>
                  <a:schemeClr val="bg1"/>
                </a:solidFill>
                <a:latin typeface="Arial" panose="020B0604020202020204" pitchFamily="34" charset="0"/>
                <a:ea typeface="ＭＳ Ｐゴシック" charset="0"/>
                <a:cs typeface="Arial" panose="020B0604020202020204" pitchFamily="34" charset="0"/>
              </a:rPr>
            </a:br>
            <a:r>
              <a:rPr lang="ar-JO" sz="6600" b="1" dirty="0">
                <a:solidFill>
                  <a:schemeClr val="bg1"/>
                </a:solidFill>
                <a:latin typeface="Arial" panose="020B0604020202020204" pitchFamily="34" charset="0"/>
                <a:ea typeface="ＭＳ Ｐゴシック" charset="0"/>
                <a:cs typeface="Arial" panose="020B0604020202020204" pitchFamily="34" charset="0"/>
              </a:rPr>
              <a:t>أو </a:t>
            </a:r>
            <a:br>
              <a:rPr lang="ar-JO" sz="6600" b="1" dirty="0">
                <a:solidFill>
                  <a:schemeClr val="bg1"/>
                </a:solidFill>
                <a:latin typeface="Arial" panose="020B0604020202020204" pitchFamily="34" charset="0"/>
                <a:ea typeface="ＭＳ Ｐゴシック" charset="0"/>
                <a:cs typeface="Arial" panose="020B0604020202020204" pitchFamily="34" charset="0"/>
              </a:rPr>
            </a:br>
            <a:r>
              <a:rPr lang="ar-JO" sz="6600" b="1" dirty="0">
                <a:solidFill>
                  <a:schemeClr val="bg1"/>
                </a:solidFill>
                <a:latin typeface="Arial" panose="020B0604020202020204" pitchFamily="34" charset="0"/>
                <a:ea typeface="ＭＳ Ｐゴシック" charset="0"/>
                <a:cs typeface="Arial" panose="020B0604020202020204" pitchFamily="34" charset="0"/>
              </a:rPr>
              <a:t>لا تغفر</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13667" name="WordArt 5"/>
          <p:cNvSpPr>
            <a:spLocks noChangeArrowheads="1" noChangeShapeType="1" noTextEdit="1"/>
          </p:cNvSpPr>
          <p:nvPr/>
        </p:nvSpPr>
        <p:spPr bwMode="auto">
          <a:xfrm>
            <a:off x="755576" y="908720"/>
            <a:ext cx="3888432" cy="1206624"/>
          </a:xfrm>
          <a:prstGeom prst="rect">
            <a:avLst/>
          </a:prstGeom>
        </p:spPr>
        <p:txBody>
          <a:bodyPr wrap="none" fromWordArt="1">
            <a:prstTxWarp prst="textPlain">
              <a:avLst>
                <a:gd name="adj" fmla="val 50000"/>
              </a:avLst>
            </a:prstTxWarp>
          </a:bodyPr>
          <a:lstStyle/>
          <a:p>
            <a:pPr algn="ctr"/>
            <a:r>
              <a:rPr lang="ar-JO"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فليمون</a:t>
            </a:r>
            <a:endPar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endParaRP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&amp;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linds(horizontal)">
                                      <p:cBhvr>
                                        <p:cTn id="7" dur="500"/>
                                        <p:tgtEl>
                                          <p:spTgt spid="11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7" name="WordArt 5"/>
          <p:cNvSpPr>
            <a:spLocks noChangeArrowheads="1" noChangeShapeType="1" noTextEdit="1"/>
          </p:cNvSpPr>
          <p:nvPr/>
        </p:nvSpPr>
        <p:spPr bwMode="auto">
          <a:xfrm>
            <a:off x="152399" y="76200"/>
            <a:ext cx="3139273" cy="542127"/>
          </a:xfrm>
          <a:prstGeom prst="rect">
            <a:avLst/>
          </a:prstGeom>
          <a:noFill/>
          <a:ln>
            <a:noFill/>
          </a:ln>
          <a:effectLst>
            <a:outerShdw blurRad="63500" dist="35921" dir="2700000" algn="ctr" rotWithShape="0">
              <a:schemeClr val="tx2">
                <a:alpha val="74998"/>
              </a:schemeClr>
            </a:outerShdw>
          </a:effectLst>
        </p:spPr>
        <p:txBody>
          <a:bodyPr wrap="none" fromWordArt="1">
            <a:prstTxWarp prst="textPlain">
              <a:avLst>
                <a:gd name="adj" fmla="val 50000"/>
              </a:avLst>
            </a:prstTxWarp>
          </a:bodyPr>
          <a:lstStyle/>
          <a:p>
            <a:pPr algn="r" defTabSz="457200"/>
            <a:r>
              <a:rPr lang="ar-SA" sz="4800" b="1" dirty="0">
                <a:solidFill>
                  <a:srgbClr val="FFFFFF"/>
                </a:solidFill>
                <a:effectLst>
                  <a:glow rad="127000">
                    <a:srgbClr val="000000"/>
                  </a:glow>
                </a:effectLst>
                <a:latin typeface="Arial" panose="020B0604020202020204" pitchFamily="34" charset="0"/>
              </a:rPr>
              <a:t>الخطوط الأساسية</a:t>
            </a:r>
            <a:endParaRPr lang="en-US" sz="4800" b="1" dirty="0">
              <a:solidFill>
                <a:srgbClr val="FFFFFF"/>
              </a:solidFill>
              <a:effectLst>
                <a:glow rad="127000">
                  <a:srgbClr val="000000"/>
                </a:glow>
              </a:effectLst>
              <a:latin typeface="Arial" panose="020B0604020202020204" pitchFamily="34" charset="0"/>
            </a:endParaRP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rtl="1">
              <a:spcBef>
                <a:spcPct val="20000"/>
              </a:spcBef>
              <a:spcAft>
                <a:spcPts val="0"/>
              </a:spcAft>
              <a:buClr>
                <a:srgbClr val="FFCC00"/>
              </a:buClr>
              <a:buSzPct val="70000"/>
              <a:buFont typeface="Wingdings" charset="0"/>
              <a:buNone/>
              <a:defRPr/>
            </a:pPr>
            <a:r>
              <a:rPr lang="ar-EG" sz="2000" b="1" dirty="0">
                <a:solidFill>
                  <a:schemeClr val="bg1"/>
                </a:solidFill>
                <a:latin typeface="Arial" panose="020B0604020202020204" pitchFamily="34" charset="0"/>
                <a:cs typeface="Arial" panose="020B0604020202020204" pitchFamily="34" charset="0"/>
              </a:rPr>
              <a:t>د. ريك جريفيث . مؤسسة الدراسات اللاهوتية الأردنية</a:t>
            </a:r>
            <a:br>
              <a:rPr lang="en-US" sz="2000" b="1" dirty="0">
                <a:solidFill>
                  <a:schemeClr val="bg1"/>
                </a:solidFill>
                <a:latin typeface="Arial" panose="020B0604020202020204" pitchFamily="34" charset="0"/>
                <a:cs typeface="Arial" panose="020B0604020202020204" pitchFamily="34" charset="0"/>
              </a:rPr>
            </a:br>
            <a:r>
              <a:rPr lang="ar-EG" sz="2000" b="1" dirty="0">
                <a:solidFill>
                  <a:schemeClr val="bg1"/>
                </a:solidFill>
                <a:latin typeface="Arial" panose="020B0604020202020204" pitchFamily="34" charset="0"/>
                <a:cs typeface="Arial" panose="020B0604020202020204" pitchFamily="34" charset="0"/>
              </a:rPr>
              <a:t>     </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a:t>
            </a:r>
            <a:r>
              <a:rPr lang="ar-SA"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EG"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&amp; </a:t>
            </a:r>
            <a:r>
              <a:rPr lang="en-US" sz="20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704614838"/>
              </p:ext>
            </p:extLst>
          </p:nvPr>
        </p:nvGraphicFramePr>
        <p:xfrm>
          <a:off x="1" y="738977"/>
          <a:ext cx="9143999" cy="5353848"/>
        </p:xfrm>
        <a:graphic>
          <a:graphicData uri="http://schemas.openxmlformats.org/drawingml/2006/table">
            <a:tbl>
              <a:tblPr firstRow="1" bandRow="1">
                <a:tableStyleId>{35758FB7-9AC5-4552-8A53-C91805E547FA}</a:tableStyleId>
              </a:tblPr>
              <a:tblGrid>
                <a:gridCol w="920458">
                  <a:extLst>
                    <a:ext uri="{9D8B030D-6E8A-4147-A177-3AD203B41FA5}">
                      <a16:colId xmlns:a16="http://schemas.microsoft.com/office/drawing/2014/main" val="20000"/>
                    </a:ext>
                  </a:extLst>
                </a:gridCol>
                <a:gridCol w="920458">
                  <a:extLst>
                    <a:ext uri="{9D8B030D-6E8A-4147-A177-3AD203B41FA5}">
                      <a16:colId xmlns:a16="http://schemas.microsoft.com/office/drawing/2014/main" val="20001"/>
                    </a:ext>
                  </a:extLst>
                </a:gridCol>
                <a:gridCol w="1102352">
                  <a:extLst>
                    <a:ext uri="{9D8B030D-6E8A-4147-A177-3AD203B41FA5}">
                      <a16:colId xmlns:a16="http://schemas.microsoft.com/office/drawing/2014/main" val="20002"/>
                    </a:ext>
                  </a:extLst>
                </a:gridCol>
                <a:gridCol w="1102352">
                  <a:extLst>
                    <a:ext uri="{9D8B030D-6E8A-4147-A177-3AD203B41FA5}">
                      <a16:colId xmlns:a16="http://schemas.microsoft.com/office/drawing/2014/main" val="20003"/>
                    </a:ext>
                  </a:extLst>
                </a:gridCol>
                <a:gridCol w="1136801">
                  <a:extLst>
                    <a:ext uri="{9D8B030D-6E8A-4147-A177-3AD203B41FA5}">
                      <a16:colId xmlns:a16="http://schemas.microsoft.com/office/drawing/2014/main" val="20004"/>
                    </a:ext>
                  </a:extLst>
                </a:gridCol>
                <a:gridCol w="1136801">
                  <a:extLst>
                    <a:ext uri="{9D8B030D-6E8A-4147-A177-3AD203B41FA5}">
                      <a16:colId xmlns:a16="http://schemas.microsoft.com/office/drawing/2014/main" val="20005"/>
                    </a:ext>
                  </a:extLst>
                </a:gridCol>
                <a:gridCol w="1136801">
                  <a:extLst>
                    <a:ext uri="{9D8B030D-6E8A-4147-A177-3AD203B41FA5}">
                      <a16:colId xmlns:a16="http://schemas.microsoft.com/office/drawing/2014/main" val="20006"/>
                    </a:ext>
                  </a:extLst>
                </a:gridCol>
                <a:gridCol w="1687976">
                  <a:extLst>
                    <a:ext uri="{9D8B030D-6E8A-4147-A177-3AD203B41FA5}">
                      <a16:colId xmlns:a16="http://schemas.microsoft.com/office/drawing/2014/main" val="20007"/>
                    </a:ext>
                  </a:extLst>
                </a:gridCol>
              </a:tblGrid>
              <a:tr h="756092">
                <a:tc gridSpan="8">
                  <a:txBody>
                    <a:bodyPr/>
                    <a:lstStyle/>
                    <a:p>
                      <a:pPr algn="ctr">
                        <a:lnSpc>
                          <a:spcPct val="90000"/>
                        </a:lnSpc>
                      </a:pPr>
                      <a:r>
                        <a:rPr lang="ar-EG" sz="4000" b="1" i="0" dirty="0">
                          <a:solidFill>
                            <a:schemeClr val="tx1"/>
                          </a:solidFill>
                          <a:latin typeface="Arial" panose="020B0604020202020204" pitchFamily="34" charset="0"/>
                          <a:cs typeface="Arial" panose="020B0604020202020204" pitchFamily="34" charset="0"/>
                        </a:rPr>
                        <a:t>اغفر للآخرين واطلب الغفران</a:t>
                      </a:r>
                      <a:endParaRPr lang="en-US" sz="4000" b="1" i="0" dirty="0">
                        <a:solidFill>
                          <a:schemeClr val="tx1"/>
                        </a:solidFill>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777694">
                <a:tc gridSpan="2">
                  <a:txBody>
                    <a:bodyPr/>
                    <a:lstStyle/>
                    <a:p>
                      <a:pPr algn="ctr">
                        <a:lnSpc>
                          <a:spcPct val="90000"/>
                        </a:lnSpc>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تحية</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1-3</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الصلاة والثناء</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4-7</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90000"/>
                        </a:lnSpc>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تظلم لأجل أنسيمس</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8-21</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الخاتمة</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22-25</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1"/>
                  </a:ext>
                </a:extLst>
              </a:tr>
              <a:tr h="438053">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مقدمة</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مديح</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a:t>
                      </a:r>
                      <a:r>
                        <a:rPr lang="ar-JO" sz="2400" b="1" i="0" dirty="0">
                          <a:solidFill>
                            <a:schemeClr val="tx1"/>
                          </a:solidFill>
                          <a:effectLst/>
                          <a:latin typeface="Arial" panose="020B0604020202020204" pitchFamily="34" charset="0"/>
                          <a:ea typeface="Times New Roman"/>
                          <a:cs typeface="Arial" panose="020B0604020202020204" pitchFamily="34" charset="0"/>
                        </a:rPr>
                        <a:t>إل</a:t>
                      </a:r>
                      <a:r>
                        <a:rPr lang="ar-EG" sz="2400" b="1" i="0" dirty="0">
                          <a:solidFill>
                            <a:schemeClr val="tx1"/>
                          </a:solidFill>
                          <a:effectLst/>
                          <a:latin typeface="Arial" panose="020B0604020202020204" pitchFamily="34" charset="0"/>
                          <a:ea typeface="Times New Roman"/>
                          <a:cs typeface="Arial" panose="020B0604020202020204" pitchFamily="34" charset="0"/>
                        </a:rPr>
                        <a:t>تماس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الحواشي</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2"/>
                  </a:ext>
                </a:extLst>
              </a:tr>
              <a:tr h="777694">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الاشخاص</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المعني</a:t>
                      </a:r>
                      <a:r>
                        <a:rPr lang="ar-JO" sz="2400" b="1" i="0" dirty="0">
                          <a:solidFill>
                            <a:schemeClr val="tx1"/>
                          </a:solidFill>
                          <a:effectLst/>
                          <a:latin typeface="Arial" panose="020B0604020202020204" pitchFamily="34" charset="0"/>
                          <a:ea typeface="Times New Roman"/>
                          <a:cs typeface="Arial" panose="020B0604020202020204" pitchFamily="34" charset="0"/>
                        </a:rPr>
                        <a:t>ون</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شخصية فليمون</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ar-EG" sz="2400" b="1" i="0" dirty="0">
                          <a:solidFill>
                            <a:schemeClr val="tx1"/>
                          </a:solidFill>
                          <a:effectLst/>
                          <a:latin typeface="Arial" panose="020B0604020202020204" pitchFamily="34" charset="0"/>
                          <a:ea typeface="Times New Roman"/>
                          <a:cs typeface="Arial" panose="020B0604020202020204" pitchFamily="34" charset="0"/>
                        </a:rPr>
                        <a:t>تحول أنسيمس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شركاء بولس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3"/>
                  </a:ext>
                </a:extLst>
              </a:tr>
              <a:tr h="1728209">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الكاتب</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1أ- ب</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المستلم</a:t>
                      </a:r>
                      <a:endParaRPr lang="ar-EG" sz="2400" b="1" i="0" dirty="0">
                        <a:solidFill>
                          <a:schemeClr val="tx1"/>
                        </a:solidFill>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1ت-3</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شكر</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4-5</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العلاقات</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6-7</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تظلم عام</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8-11</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أسباب العودة</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12-16</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EG" sz="2400" b="1" i="0" dirty="0">
                          <a:solidFill>
                            <a:schemeClr val="tx1"/>
                          </a:solidFill>
                          <a:effectLst/>
                          <a:latin typeface="Arial" panose="020B0604020202020204" pitchFamily="34" charset="0"/>
                          <a:ea typeface="Times New Roman"/>
                          <a:cs typeface="Arial" panose="020B0604020202020204" pitchFamily="34" charset="0"/>
                        </a:rPr>
                        <a:t>تظام محدد</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17-21</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a:t>
                      </a:r>
                      <a:r>
                        <a:rPr lang="ar-JO" sz="2400" b="1" i="0" dirty="0">
                          <a:solidFill>
                            <a:schemeClr val="tx1"/>
                          </a:solidFill>
                          <a:effectLst/>
                          <a:latin typeface="Arial" panose="020B0604020202020204" pitchFamily="34" charset="0"/>
                          <a:ea typeface="Times New Roman"/>
                          <a:cs typeface="Arial" panose="020B0604020202020204" pitchFamily="34" charset="0"/>
                        </a:rPr>
                        <a:t>إ</a:t>
                      </a:r>
                      <a:r>
                        <a:rPr lang="ar-EG" sz="2400" b="1" i="0" dirty="0">
                          <a:solidFill>
                            <a:schemeClr val="tx1"/>
                          </a:solidFill>
                          <a:effectLst/>
                          <a:latin typeface="Arial" panose="020B0604020202020204" pitchFamily="34" charset="0"/>
                          <a:ea typeface="Times New Roman"/>
                          <a:cs typeface="Arial" panose="020B0604020202020204" pitchFamily="34" charset="0"/>
                        </a:rPr>
                        <a:t>ستعدادات</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التحيات</a:t>
                      </a: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البركة</a:t>
                      </a: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22-25</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4"/>
                  </a:ext>
                </a:extLst>
              </a:tr>
              <a:tr h="438053">
                <a:tc gridSpan="8">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من روما إلى كولوسي</a:t>
                      </a:r>
                      <a:endParaRPr lang="en-US" sz="24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5"/>
                  </a:ext>
                </a:extLst>
              </a:tr>
              <a:tr h="438053">
                <a:tc gridSpan="8">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خريف 61 م</a:t>
                      </a:r>
                      <a:endParaRPr lang="en-US" sz="24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245</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63CCA64B-0A3A-8246-B64E-3F8DBCE5671D}"/>
              </a:ext>
            </a:extLst>
          </p:cNvPr>
          <p:cNvSpPr txBox="1">
            <a:spLocks noChangeArrowheads="1"/>
          </p:cNvSpPr>
          <p:nvPr/>
        </p:nvSpPr>
        <p:spPr bwMode="auto">
          <a:xfrm>
            <a:off x="5743455" y="6092825"/>
            <a:ext cx="3427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63238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إذا أخطأت 3 مرات في اليوم</a:t>
            </a:r>
            <a:endParaRPr lang="en-US" sz="48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4823" y="1628800"/>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1000 خطية كل سنة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92494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عدد السنوات (40 مثلاً)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22108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40000 خطية على الأقل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3" name="Straight Connector 2"/>
          <p:cNvCxnSpPr/>
          <p:nvPr/>
        </p:nvCxnSpPr>
        <p:spPr bwMode="auto">
          <a:xfrm>
            <a:off x="611560" y="4005064"/>
            <a:ext cx="7848872" cy="0"/>
          </a:xfrm>
          <a:prstGeom prst="line">
            <a:avLst/>
          </a:prstGeom>
          <a:solidFill>
            <a:schemeClr val="accent1"/>
          </a:solidFill>
          <a:ln w="76200" cap="flat" cmpd="sng" algn="ctr">
            <a:solidFill>
              <a:schemeClr val="accent3"/>
            </a:solidFill>
            <a:prstDash val="solid"/>
            <a:round/>
            <a:headEnd type="none" w="med" len="med"/>
            <a:tailEnd type="none" w="lg" len="lg"/>
          </a:ln>
          <a:effectLst/>
        </p:spPr>
      </p:cxnSp>
    </p:spTree>
    <p:extLst>
      <p:ext uri="{BB962C8B-B14F-4D97-AF65-F5344CB8AC3E}">
        <p14:creationId xmlns:p14="http://schemas.microsoft.com/office/powerpoint/2010/main" val="342609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4" name="Rectangle 3"/>
          <p:cNvSpPr>
            <a:spLocks noGrp="1" noChangeArrowheads="1"/>
          </p:cNvSpPr>
          <p:nvPr>
            <p:ph type="title"/>
          </p:nvPr>
        </p:nvSpPr>
        <p:spPr>
          <a:xfrm>
            <a:off x="0" y="0"/>
            <a:ext cx="7740352" cy="1700808"/>
          </a:xfrm>
          <a:solidFill>
            <a:srgbClr val="000000"/>
          </a:solidFill>
        </p:spPr>
        <p:txBody>
          <a:bodyPr/>
          <a:lstStyle/>
          <a:p>
            <a:pPr eaLnBrk="1" hangingPunct="1"/>
            <a:r>
              <a:rPr lang="ar-JO" sz="3200" dirty="0">
                <a:solidFill>
                  <a:schemeClr val="bg1"/>
                </a:solidFill>
                <a:latin typeface="Arial" panose="020B0604020202020204" pitchFamily="34" charset="0"/>
              </a:rPr>
              <a:t>ب. الغفران الحقيقي هو الإظهار </a:t>
            </a:r>
            <a:r>
              <a:rPr lang="ar-JO" sz="3200" dirty="0">
                <a:solidFill>
                  <a:srgbClr val="FFFF00"/>
                </a:solidFill>
                <a:latin typeface="Arial" panose="020B0604020202020204" pitchFamily="34" charset="0"/>
              </a:rPr>
              <a:t>الطبيعي</a:t>
            </a:r>
            <a:r>
              <a:rPr lang="ar-JO" sz="3200" dirty="0">
                <a:solidFill>
                  <a:schemeClr val="bg1"/>
                </a:solidFill>
                <a:latin typeface="Arial" panose="020B0604020202020204" pitchFamily="34" charset="0"/>
              </a:rPr>
              <a:t> لشراكتنا في الإنجيل (17)</a:t>
            </a:r>
            <a:r>
              <a:rPr lang="en-US" sz="3200" dirty="0">
                <a:solidFill>
                  <a:schemeClr val="bg1"/>
                </a:solidFill>
                <a:latin typeface="Arial" panose="020B0604020202020204" pitchFamily="34" charset="0"/>
              </a:rPr>
              <a:t> </a:t>
            </a:r>
          </a:p>
        </p:txBody>
      </p:sp>
      <p:sp>
        <p:nvSpPr>
          <p:cNvPr id="41988" name="Text Box 4"/>
          <p:cNvSpPr txBox="1">
            <a:spLocks noChangeArrowheads="1"/>
          </p:cNvSpPr>
          <p:nvPr/>
        </p:nvSpPr>
        <p:spPr bwMode="auto">
          <a:xfrm>
            <a:off x="395536" y="3645024"/>
            <a:ext cx="6797675" cy="1384995"/>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عدد 17-18</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17 فإن كنت تحسبني </a:t>
            </a:r>
            <a:r>
              <a:rPr lang="ar-JO" sz="2800" b="1" dirty="0">
                <a:solidFill>
                  <a:schemeClr val="accent6">
                    <a:lumMod val="75000"/>
                  </a:schemeClr>
                </a:solidFill>
                <a:latin typeface="Arial" panose="020B0604020202020204" pitchFamily="34" charset="0"/>
                <a:cs typeface="Arial" panose="020B0604020202020204" pitchFamily="34" charset="0"/>
              </a:rPr>
              <a:t>شريكاً </a:t>
            </a:r>
            <a:r>
              <a:rPr lang="ar-JO" sz="2800" b="1" dirty="0">
                <a:solidFill>
                  <a:srgbClr val="000000"/>
                </a:solidFill>
                <a:latin typeface="Arial" panose="020B0604020202020204" pitchFamily="34" charset="0"/>
                <a:cs typeface="Arial" panose="020B0604020202020204" pitchFamily="34" charset="0"/>
              </a:rPr>
              <a:t>فاقبله نظيري 18 ثم إن كان قد ظلمك بشيء أو لك عليه دين فاحسب ذلك علي.</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7156" name="Text Box 5"/>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0" y="5877272"/>
            <a:ext cx="7740352" cy="98072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الآية المفتاحية</a:t>
            </a:r>
            <a:endParaRPr kumimoji="0" lang="en-US" sz="4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707904" y="29469"/>
            <a:ext cx="5436096" cy="6828531"/>
          </a:xfrm>
          <a:effectLst>
            <a:outerShdw blurRad="63500" dist="35921" dir="2700000" algn="ctr" rotWithShape="0">
              <a:schemeClr val="tx2">
                <a:alpha val="74998"/>
              </a:schemeClr>
            </a:outerShdw>
          </a:effectLst>
        </p:spPr>
        <p:txBody>
          <a:bodyPr anchor="ctr"/>
          <a:lstStyle/>
          <a:p>
            <a:pPr>
              <a:defRPr/>
            </a:pPr>
            <a:r>
              <a:rPr lang="ar-JO" sz="3600" dirty="0">
                <a:effectLst>
                  <a:glow rad="228600">
                    <a:schemeClr val="accent4">
                      <a:satMod val="175000"/>
                      <a:alpha val="96000"/>
                    </a:schemeClr>
                  </a:glow>
                </a:effectLst>
              </a:rPr>
              <a:t>1 بولس، أسير يسوع المسيح، وتيموثاوس الأخ، إلى </a:t>
            </a:r>
            <a:r>
              <a:rPr lang="ar-JO" sz="3600" dirty="0">
                <a:solidFill>
                  <a:srgbClr val="FFFF00"/>
                </a:solidFill>
                <a:effectLst>
                  <a:glow rad="228600">
                    <a:schemeClr val="accent4">
                      <a:satMod val="175000"/>
                      <a:alpha val="96000"/>
                    </a:schemeClr>
                  </a:glow>
                </a:effectLst>
              </a:rPr>
              <a:t>فليمون</a:t>
            </a:r>
            <a:r>
              <a:rPr lang="ar-JO" sz="3600" dirty="0">
                <a:effectLst>
                  <a:glow rad="228600">
                    <a:schemeClr val="accent4">
                      <a:satMod val="175000"/>
                      <a:alpha val="96000"/>
                    </a:schemeClr>
                  </a:glow>
                </a:effectLst>
              </a:rPr>
              <a:t> المحبوب والعامل معنا 2 وإلى </a:t>
            </a:r>
            <a:r>
              <a:rPr lang="ar-JO" sz="3600" dirty="0">
                <a:solidFill>
                  <a:srgbClr val="FFFF00"/>
                </a:solidFill>
                <a:effectLst>
                  <a:glow rad="228600">
                    <a:schemeClr val="accent4">
                      <a:satMod val="175000"/>
                      <a:alpha val="96000"/>
                    </a:schemeClr>
                  </a:glow>
                </a:effectLst>
              </a:rPr>
              <a:t>أبفية</a:t>
            </a:r>
            <a:r>
              <a:rPr lang="ar-JO" sz="3600" dirty="0">
                <a:effectLst>
                  <a:glow rad="228600">
                    <a:schemeClr val="accent4">
                      <a:satMod val="175000"/>
                      <a:alpha val="96000"/>
                    </a:schemeClr>
                  </a:glow>
                </a:effectLst>
              </a:rPr>
              <a:t> المحبوبة، و</a:t>
            </a:r>
            <a:r>
              <a:rPr lang="ar-JO" sz="3600" dirty="0">
                <a:solidFill>
                  <a:srgbClr val="FFFF00"/>
                </a:solidFill>
                <a:effectLst>
                  <a:glow rad="228600">
                    <a:schemeClr val="accent4">
                      <a:satMod val="175000"/>
                      <a:alpha val="96000"/>
                    </a:schemeClr>
                  </a:glow>
                </a:effectLst>
              </a:rPr>
              <a:t>أرخبس</a:t>
            </a:r>
            <a:r>
              <a:rPr lang="ar-JO" sz="3600" dirty="0">
                <a:effectLst>
                  <a:glow rad="228600">
                    <a:schemeClr val="accent4">
                      <a:satMod val="175000"/>
                      <a:alpha val="96000"/>
                    </a:schemeClr>
                  </a:glow>
                </a:effectLst>
              </a:rPr>
              <a:t> المتجند معنا، وإلى </a:t>
            </a:r>
            <a:r>
              <a:rPr lang="ar-JO" sz="3600" dirty="0">
                <a:solidFill>
                  <a:srgbClr val="FFFF00"/>
                </a:solidFill>
                <a:effectLst>
                  <a:glow rad="228600">
                    <a:schemeClr val="accent4">
                      <a:satMod val="175000"/>
                      <a:alpha val="96000"/>
                    </a:schemeClr>
                  </a:glow>
                </a:effectLst>
              </a:rPr>
              <a:t>الكنيسة</a:t>
            </a:r>
            <a:r>
              <a:rPr lang="ar-JO" sz="3600" dirty="0">
                <a:effectLst>
                  <a:glow rad="228600">
                    <a:schemeClr val="accent4">
                      <a:satMod val="175000"/>
                      <a:alpha val="96000"/>
                    </a:schemeClr>
                  </a:glow>
                </a:effectLst>
              </a:rPr>
              <a:t> التي في بيتك:</a:t>
            </a:r>
            <a:br>
              <a:rPr lang="en-US" sz="3600" dirty="0">
                <a:effectLst>
                  <a:glow rad="228600">
                    <a:schemeClr val="accent4">
                      <a:satMod val="175000"/>
                      <a:alpha val="96000"/>
                    </a:schemeClr>
                  </a:glow>
                </a:effectLst>
                <a:ea typeface="ＭＳ Ｐゴシック" charset="0"/>
              </a:rPr>
            </a:br>
            <a:r>
              <a:rPr lang="en-US" sz="3600" dirty="0">
                <a:effectLst>
                  <a:glow rad="228600">
                    <a:schemeClr val="accent4">
                      <a:satMod val="175000"/>
                      <a:alpha val="96000"/>
                    </a:schemeClr>
                  </a:glow>
                </a:effectLst>
                <a:ea typeface="ＭＳ Ｐゴシック" charset="0"/>
              </a:rPr>
              <a:t>(</a:t>
            </a:r>
            <a:r>
              <a:rPr lang="ar-JO" sz="3600" dirty="0">
                <a:effectLst>
                  <a:glow rad="228600">
                    <a:schemeClr val="accent4">
                      <a:satMod val="175000"/>
                      <a:alpha val="96000"/>
                    </a:schemeClr>
                  </a:glow>
                </a:effectLst>
                <a:ea typeface="ＭＳ Ｐゴシック" charset="0"/>
              </a:rPr>
              <a:t>فيل 1-2</a:t>
            </a:r>
            <a:r>
              <a:rPr lang="en-US" sz="3600" dirty="0">
                <a:effectLst>
                  <a:glow rad="228600">
                    <a:schemeClr val="accent4">
                      <a:satMod val="175000"/>
                      <a:alpha val="96000"/>
                    </a:schemeClr>
                  </a:glow>
                </a:effectLst>
                <a:ea typeface="ＭＳ Ｐゴシック" charset="0"/>
              </a:rPr>
              <a:t>)</a:t>
            </a:r>
          </a:p>
        </p:txBody>
      </p:sp>
    </p:spTree>
    <p:extLst>
      <p:ext uri="{BB962C8B-B14F-4D97-AF65-F5344CB8AC3E}">
        <p14:creationId xmlns:p14="http://schemas.microsoft.com/office/powerpoint/2010/main" val="3386054255"/>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703787"/>
          </a:xfrm>
          <a:effectLst>
            <a:outerShdw blurRad="63500" dist="35921" dir="2700000" algn="ctr" rotWithShape="0">
              <a:schemeClr val="tx2">
                <a:alpha val="74998"/>
              </a:schemeClr>
            </a:outerShdw>
          </a:effectLst>
        </p:spPr>
        <p:txBody>
          <a:bodyPr anchor="ctr"/>
          <a:lstStyle/>
          <a:p>
            <a:pPr>
              <a:defRPr/>
            </a:pPr>
            <a:br>
              <a:rPr lang="en-US"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ar-JO" sz="4000" dirty="0">
                <a:effectLst>
                  <a:glow rad="127000">
                    <a:schemeClr val="tx1"/>
                  </a:glow>
                </a:effectLst>
                <a:ea typeface="ＭＳ Ｐゴシック" charset="0"/>
              </a:rPr>
              <a:t>22 ومع هذا أعدد لي أيضاً منزلاً، لأني أرجو أنني </a:t>
            </a:r>
            <a:r>
              <a:rPr lang="ar-JO" sz="4000" dirty="0">
                <a:solidFill>
                  <a:srgbClr val="FFFF00"/>
                </a:solidFill>
                <a:effectLst>
                  <a:glow rad="127000">
                    <a:schemeClr val="tx1"/>
                  </a:glow>
                </a:effectLst>
                <a:ea typeface="ＭＳ Ｐゴシック" charset="0"/>
              </a:rPr>
              <a:t>بصلواتكم سأوهب لكم.</a:t>
            </a:r>
            <a:br>
              <a:rPr lang="en-US" sz="4000" dirty="0"/>
            </a:br>
            <a:r>
              <a:rPr lang="en-US" sz="4000" dirty="0">
                <a:effectLst>
                  <a:glow rad="127000">
                    <a:schemeClr val="tx1"/>
                  </a:glow>
                </a:effectLst>
                <a:ea typeface="ＭＳ Ｐゴシック" charset="0"/>
              </a:rPr>
              <a:t> </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22</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317221444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ar-JO" sz="3600" dirty="0"/>
              <a:t>25 نعمة ربنا يسوع المسيح مع </a:t>
            </a:r>
            <a:r>
              <a:rPr lang="ar-JO" sz="3600" dirty="0">
                <a:solidFill>
                  <a:srgbClr val="FFFF00"/>
                </a:solidFill>
              </a:rPr>
              <a:t>روحكم</a:t>
            </a:r>
            <a:r>
              <a:rPr lang="ar-JO" sz="3600" dirty="0"/>
              <a:t>. آمين.</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فيل 25</a:t>
            </a:r>
            <a:r>
              <a:rPr lang="en-US" sz="3600" dirty="0">
                <a:effectLst>
                  <a:glow rad="127000">
                    <a:schemeClr val="tx1"/>
                  </a:glow>
                </a:effectLst>
                <a:ea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195778662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0494" r="10494"/>
          <a:stretch/>
        </p:blipFill>
        <p:spPr>
          <a:xfrm>
            <a:off x="0" y="0"/>
            <a:ext cx="9144000" cy="5146766"/>
          </a:xfrm>
          <a:prstGeom prst="rect">
            <a:avLst/>
          </a:prstGeom>
        </p:spPr>
      </p:pic>
      <p:sp>
        <p:nvSpPr>
          <p:cNvPr id="164865" name="Rectangle 2"/>
          <p:cNvSpPr>
            <a:spLocks noGrp="1" noChangeArrowheads="1"/>
          </p:cNvSpPr>
          <p:nvPr>
            <p:ph type="title"/>
          </p:nvPr>
        </p:nvSpPr>
        <p:spPr>
          <a:xfrm>
            <a:off x="0" y="-27384"/>
            <a:ext cx="8172400" cy="1584176"/>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ar-JO" sz="3200" dirty="0">
                <a:solidFill>
                  <a:schemeClr val="bg1"/>
                </a:solidFill>
                <a:latin typeface="Arial" panose="020B0604020202020204" pitchFamily="34" charset="0"/>
              </a:rPr>
              <a:t>ت- الغفران الحقيقي </a:t>
            </a:r>
            <a:r>
              <a:rPr lang="ar-JO" sz="3200" dirty="0">
                <a:solidFill>
                  <a:srgbClr val="FFFF00"/>
                </a:solidFill>
                <a:latin typeface="Arial" panose="020B0604020202020204" pitchFamily="34" charset="0"/>
              </a:rPr>
              <a:t>غير مشروط </a:t>
            </a:r>
            <a:r>
              <a:rPr lang="ar-JO" sz="3200" dirty="0">
                <a:solidFill>
                  <a:schemeClr val="bg1"/>
                </a:solidFill>
                <a:latin typeface="Arial" panose="020B0604020202020204" pitchFamily="34" charset="0"/>
              </a:rPr>
              <a:t>بفرض متطلبات على الشخص الآخر (18-19).</a:t>
            </a:r>
            <a:endParaRPr lang="en-US" sz="3200" dirty="0">
              <a:solidFill>
                <a:schemeClr val="bg1"/>
              </a:solidFill>
              <a:latin typeface="Arial" panose="020B0604020202020204" pitchFamily="34" charset="0"/>
            </a:endParaRPr>
          </a:p>
        </p:txBody>
      </p:sp>
      <p:sp>
        <p:nvSpPr>
          <p:cNvPr id="164866" name="Text Box 3"/>
          <p:cNvSpPr txBox="1">
            <a:spLocks noChangeArrowheads="1"/>
          </p:cNvSpPr>
          <p:nvPr/>
        </p:nvSpPr>
        <p:spPr bwMode="auto">
          <a:xfrm>
            <a:off x="0" y="1609636"/>
            <a:ext cx="450056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يوضح التضمين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4868" name="Text Box 5"/>
          <p:cNvSpPr txBox="1">
            <a:spLocks noChangeArrowheads="1"/>
          </p:cNvSpPr>
          <p:nvPr/>
        </p:nvSpPr>
        <p:spPr bwMode="auto">
          <a:xfrm>
            <a:off x="0" y="4955684"/>
            <a:ext cx="8820472"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عدد 18</a:t>
            </a:r>
          </a:p>
          <a:p>
            <a:pPr marL="0" marR="0" lvl="0" indent="0" algn="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18 ثم إن كان قد ظلمك بشيء أو لك عليه دين فاحسب ذلك علي.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4869" name="Text Box 6"/>
          <p:cNvSpPr txBox="1">
            <a:spLocks noChangeArrowheads="1"/>
          </p:cNvSpPr>
          <p:nvPr/>
        </p:nvSpPr>
        <p:spPr bwMode="auto">
          <a:xfrm>
            <a:off x="8273479"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3"/>
          <p:cNvSpPr txBox="1">
            <a:spLocks noChangeArrowheads="1"/>
          </p:cNvSpPr>
          <p:nvPr/>
        </p:nvSpPr>
        <p:spPr bwMode="auto">
          <a:xfrm>
            <a:off x="27515" y="2060848"/>
            <a:ext cx="3995936"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يطلب بولس أن كل خطية أنسيمس توضع عليه هو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r>
              <a:rPr lang="ar-JO" dirty="0">
                <a:cs typeface="Arial" panose="020B0604020202020204" pitchFamily="34" charset="0"/>
              </a:rPr>
              <a:t>الغفران المشروط</a:t>
            </a:r>
            <a:endParaRPr lang="en-US" dirty="0">
              <a:cs typeface="Arial" panose="020B0604020202020204" pitchFamily="34" charset="0"/>
            </a:endParaRPr>
          </a:p>
        </p:txBody>
      </p:sp>
      <p:sp>
        <p:nvSpPr>
          <p:cNvPr id="3" name="Title 1"/>
          <p:cNvSpPr txBox="1">
            <a:spLocks/>
          </p:cNvSpPr>
          <p:nvPr/>
        </p:nvSpPr>
        <p:spPr bwMode="auto">
          <a:xfrm rot="21442894">
            <a:off x="502762" y="1782018"/>
            <a:ext cx="6886227" cy="42629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574675" marR="0" lvl="0" indent="-574675" algn="r" defTabSz="914400" rtl="1" eaLnBrk="0" fontAlgn="base" latinLnBrk="0" hangingPunct="0">
              <a:lnSpc>
                <a:spcPct val="100000"/>
              </a:lnSpc>
              <a:spcBef>
                <a:spcPct val="0"/>
              </a:spcBef>
              <a:spcAft>
                <a:spcPct val="0"/>
              </a:spcAft>
              <a:buClrTx/>
              <a:buSzTx/>
              <a:buFontTx/>
              <a:buNone/>
              <a:tabLst/>
              <a:defRPr/>
            </a:pPr>
            <a:endPar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أ. سأسامحك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إذا</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endParaRPr kumimoji="0" lang="en-SG"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p>
          <a:p>
            <a:pPr marL="574675" marR="0" lvl="0" indent="-574675"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ب. سأسامحك لكني لن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أنسى</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أبداً</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p>
          <a:p>
            <a:pPr marL="574675" marR="0" lvl="0" indent="-574675"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ت. سأسامحك لكن لا تتوقع مني أن أغير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موقفي</a:t>
            </a:r>
            <a:endParaRPr kumimoji="0" lang="en-SG"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endParaRPr>
          </a:p>
        </p:txBody>
      </p:sp>
      <p:sp>
        <p:nvSpPr>
          <p:cNvPr id="4" name="Rectangle 2">
            <a:extLst>
              <a:ext uri="{FF2B5EF4-FFF2-40B4-BE49-F238E27FC236}">
                <a16:creationId xmlns:a16="http://schemas.microsoft.com/office/drawing/2014/main" id="{5CB7E411-6886-D14A-801E-8B41C70D3F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572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5945" y="1340768"/>
            <a:ext cx="9144000" cy="3759571"/>
          </a:xfrm>
          <a:effectLst>
            <a:outerShdw blurRad="63500" dist="35921" dir="2700000" algn="ctr" rotWithShape="0">
              <a:schemeClr val="tx2">
                <a:alpha val="74998"/>
              </a:schemeClr>
            </a:outerShdw>
          </a:effectLst>
        </p:spPr>
        <p:txBody>
          <a:bodyPr anchor="t"/>
          <a:lstStyle/>
          <a:p>
            <a:pPr>
              <a:defRPr/>
            </a:pPr>
            <a:br>
              <a:rPr lang="en-US" dirty="0">
                <a:effectLst>
                  <a:glow rad="127000">
                    <a:schemeClr val="tx1"/>
                  </a:glow>
                </a:effectLst>
                <a:ea typeface="ＭＳ Ｐゴシック" charset="0"/>
              </a:rPr>
            </a:br>
            <a:r>
              <a:rPr lang="ar-JO" dirty="0">
                <a:effectLst>
                  <a:glow rad="127000">
                    <a:schemeClr val="tx1"/>
                  </a:glow>
                </a:effectLst>
                <a:ea typeface="ＭＳ Ｐゴシック" charset="0"/>
              </a:rPr>
              <a:t>الغفران هو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التنازل عن حقي في إيذائك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لأنك آذيتني</a:t>
            </a:r>
            <a:br>
              <a:rPr lang="en-US" dirty="0">
                <a:effectLst>
                  <a:glow rad="127000">
                    <a:schemeClr val="tx1"/>
                  </a:glow>
                </a:effectLst>
                <a:ea typeface="ＭＳ Ｐゴシック" charset="0"/>
              </a:rPr>
            </a:br>
            <a:r>
              <a:rPr lang="en-US" sz="3600" dirty="0">
                <a:effectLst>
                  <a:glow rad="127000">
                    <a:schemeClr val="tx1"/>
                  </a:glow>
                </a:effectLst>
                <a:ea typeface="ＭＳ Ｐゴシック" charset="0"/>
              </a:rPr>
              <a:t>				</a:t>
            </a: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عالم النفس آرشيبالد هانت</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414685008"/>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3"/>
            <a:ext cx="9144000" cy="1512168"/>
          </a:xfrm>
          <a:solidFill>
            <a:srgbClr val="000000"/>
          </a:solidFill>
          <a:effectLst>
            <a:outerShdw blurRad="63500" dist="35921" dir="2700000" algn="ctr" rotWithShape="0">
              <a:schemeClr val="tx2">
                <a:alpha val="74998"/>
              </a:schemeClr>
            </a:outerShdw>
          </a:effectLst>
        </p:spPr>
        <p:txBody>
          <a:bodyPr anchor="ctr"/>
          <a:lstStyle/>
          <a:p>
            <a:pPr marL="715963" indent="-715963">
              <a:defRPr/>
            </a:pPr>
            <a:r>
              <a:rPr lang="ar-JO" sz="3600" dirty="0">
                <a:effectLst>
                  <a:glow rad="127000">
                    <a:schemeClr val="tx1"/>
                  </a:glow>
                </a:effectLst>
                <a:ea typeface="ＭＳ Ｐゴシック" charset="0"/>
              </a:rPr>
              <a:t>ث. الغفران الحقيقي </a:t>
            </a:r>
            <a:r>
              <a:rPr lang="ar-JO" sz="3600" dirty="0">
                <a:solidFill>
                  <a:srgbClr val="FFFF00"/>
                </a:solidFill>
                <a:effectLst>
                  <a:glow rad="127000">
                    <a:schemeClr val="tx1"/>
                  </a:glow>
                </a:effectLst>
                <a:ea typeface="ＭＳ Ｐゴシック" charset="0"/>
              </a:rPr>
              <a:t>يمشي الميل التالي </a:t>
            </a:r>
            <a:r>
              <a:rPr lang="ar-JO" sz="3600" dirty="0">
                <a:effectLst>
                  <a:glow rad="127000">
                    <a:schemeClr val="tx1"/>
                  </a:glow>
                </a:effectLst>
                <a:ea typeface="ＭＳ Ｐゴシック" charset="0"/>
              </a:rPr>
              <a:t>(21)</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566620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a:srcRect l="8306"/>
            <a:stretch/>
          </p:blipFill>
          <p:spPr>
            <a:xfrm>
              <a:off x="0" y="0"/>
              <a:ext cx="9144000" cy="6858000"/>
            </a:xfrm>
            <a:prstGeom prst="rect">
              <a:avLst/>
            </a:prstGeom>
          </p:spPr>
        </p:pic>
        <p:pic>
          <p:nvPicPr>
            <p:cNvPr id="6" name="Picture 5"/>
            <p:cNvPicPr>
              <a:picLocks noChangeAspect="1"/>
            </p:cNvPicPr>
            <p:nvPr/>
          </p:nvPicPr>
          <p:blipFill rotWithShape="1">
            <a:blip r:embed="rId3"/>
            <a:srcRect l="9110" r="55875" b="87464"/>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ctr"/>
          <a:lstStyle/>
          <a:p>
            <a:pPr>
              <a:defRPr/>
            </a:pPr>
            <a:r>
              <a:rPr lang="ar-SA" sz="3600" baseline="30000" dirty="0">
                <a:effectLst>
                  <a:glow rad="228600">
                    <a:schemeClr val="accent4">
                      <a:satMod val="175000"/>
                      <a:alpha val="83000"/>
                    </a:schemeClr>
                  </a:glow>
                </a:effectLst>
              </a:rPr>
              <a:t> </a:t>
            </a:r>
            <a:r>
              <a:rPr lang="ar-JO" sz="3600" dirty="0">
                <a:effectLst>
                  <a:glow rad="228600">
                    <a:schemeClr val="accent4">
                      <a:satMod val="175000"/>
                      <a:alpha val="83000"/>
                    </a:schemeClr>
                  </a:glow>
                </a:effectLst>
              </a:rPr>
              <a:t>20 نعم أيها الأخ ليكن لي فرح بك في الرب. أرح أحشائي في الرب 21 إذ أنا واثق بإطاعتك كتبت إليك، عالماً </a:t>
            </a:r>
            <a:r>
              <a:rPr lang="ar-JO" sz="3600" dirty="0">
                <a:solidFill>
                  <a:srgbClr val="FFFF00"/>
                </a:solidFill>
                <a:effectLst>
                  <a:glow rad="228600">
                    <a:schemeClr val="accent4">
                      <a:satMod val="175000"/>
                      <a:alpha val="83000"/>
                    </a:schemeClr>
                  </a:glow>
                </a:effectLst>
              </a:rPr>
              <a:t>أنك تفعل أيضاً أكثر مما أقول.</a:t>
            </a:r>
            <a:br>
              <a:rPr lang="ar-JO" sz="3600" dirty="0">
                <a:solidFill>
                  <a:srgbClr val="FFFF00"/>
                </a:solidFill>
                <a:effectLst>
                  <a:glow rad="228600">
                    <a:schemeClr val="accent4">
                      <a:satMod val="175000"/>
                      <a:alpha val="83000"/>
                    </a:schemeClr>
                  </a:glow>
                </a:effectLst>
              </a:rPr>
            </a:br>
            <a:r>
              <a:rPr lang="ar-JO" sz="3600" dirty="0">
                <a:effectLst>
                  <a:glow rad="228600">
                    <a:schemeClr val="accent4">
                      <a:satMod val="175000"/>
                      <a:alpha val="83000"/>
                    </a:schemeClr>
                  </a:glow>
                </a:effectLst>
              </a:rPr>
              <a:t>(فيل 20-21)</a:t>
            </a:r>
            <a:endParaRPr lang="en-US" sz="3600" dirty="0">
              <a:effectLst>
                <a:glow rad="228600">
                  <a:schemeClr val="accent4">
                    <a:satMod val="175000"/>
                    <a:alpha val="83000"/>
                  </a:schemeClr>
                </a:glow>
              </a:effectLst>
              <a:ea typeface="ＭＳ Ｐゴシック" charset="0"/>
              <a:cs typeface="ＭＳ Ｐゴシック" charset="0"/>
            </a:endParaRPr>
          </a:p>
        </p:txBody>
      </p:sp>
    </p:spTree>
    <p:extLst>
      <p:ext uri="{BB962C8B-B14F-4D97-AF65-F5344CB8AC3E}">
        <p14:creationId xmlns:p14="http://schemas.microsoft.com/office/powerpoint/2010/main" val="127575984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t="32481" r="23968" b="6256"/>
          <a:stretch/>
        </p:blipFill>
        <p:spPr bwMode="auto">
          <a:xfrm>
            <a:off x="3396288" y="156671"/>
            <a:ext cx="5747712" cy="6544658"/>
          </a:xfrm>
          <a:prstGeom prst="rect">
            <a:avLst/>
          </a:prstGeom>
          <a:noFill/>
          <a:ln>
            <a:noFill/>
          </a:ln>
        </p:spPr>
      </p:pic>
      <p:sp>
        <p:nvSpPr>
          <p:cNvPr id="5"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ar-EG" sz="2400" b="1" kern="0" dirty="0">
                <a:solidFill>
                  <a:srgbClr val="FFFFFF"/>
                </a:solidFill>
                <a:latin typeface="Arial" panose="020B0604020202020204" pitchFamily="34" charset="0"/>
                <a:cs typeface="Arial" panose="020B0604020202020204" pitchFamily="34" charset="0"/>
              </a:rPr>
              <a:t>باري هدلستون ، الكتاب المقدس الأبجدي</a:t>
            </a:r>
            <a:endParaRPr lang="en-US" sz="2400" b="1" kern="0" dirty="0">
              <a:solidFill>
                <a:srgbClr val="FFFFFF"/>
              </a:solidFill>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0" y="638425"/>
            <a:ext cx="3396288" cy="2304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EG" sz="3200" b="1" dirty="0">
                <a:solidFill>
                  <a:srgbClr val="C00000"/>
                </a:solidFill>
                <a:latin typeface="Arial" panose="020B0604020202020204" pitchFamily="34" charset="0"/>
                <a:cs typeface="Arial" panose="020B0604020202020204" pitchFamily="34" charset="0"/>
              </a:rPr>
              <a:t>رسالة </a:t>
            </a:r>
            <a:r>
              <a:rPr lang="ar-JO" sz="3200" b="1" dirty="0">
                <a:solidFill>
                  <a:srgbClr val="C00000"/>
                </a:solidFill>
                <a:latin typeface="Arial" panose="020B0604020202020204" pitchFamily="34" charset="0"/>
                <a:cs typeface="Arial" panose="020B0604020202020204" pitchFamily="34" charset="0"/>
              </a:rPr>
              <a:t>محبة</a:t>
            </a:r>
            <a:r>
              <a:rPr lang="ar-EG" sz="3200" b="1" dirty="0">
                <a:solidFill>
                  <a:srgbClr val="C00000"/>
                </a:solidFill>
                <a:latin typeface="Arial" panose="020B0604020202020204" pitchFamily="34" charset="0"/>
                <a:cs typeface="Arial" panose="020B0604020202020204" pitchFamily="34" charset="0"/>
              </a:rPr>
              <a:t> لفليمون</a:t>
            </a:r>
          </a:p>
          <a:p>
            <a:pPr algn="r" eaLnBrk="1" hangingPunct="1"/>
            <a:r>
              <a:rPr lang="ar-EG" sz="3200" b="1" dirty="0">
                <a:solidFill>
                  <a:srgbClr val="C00000"/>
                </a:solidFill>
                <a:latin typeface="Arial" panose="020B0604020202020204" pitchFamily="34" charset="0"/>
                <a:cs typeface="Arial" panose="020B0604020202020204" pitchFamily="34" charset="0"/>
              </a:rPr>
              <a:t>أنسيمس يصبح مسيحيا</a:t>
            </a:r>
            <a:r>
              <a:rPr lang="ar-JO" sz="3200" b="1" dirty="0">
                <a:solidFill>
                  <a:srgbClr val="C00000"/>
                </a:solidFill>
                <a:latin typeface="Arial" panose="020B0604020202020204" pitchFamily="34" charset="0"/>
                <a:cs typeface="Arial" panose="020B0604020202020204" pitchFamily="34" charset="0"/>
              </a:rPr>
              <a:t>ً</a:t>
            </a:r>
            <a:endParaRPr lang="ar-EG" sz="3200" b="1" dirty="0">
              <a:solidFill>
                <a:srgbClr val="C00000"/>
              </a:solidFill>
              <a:latin typeface="Arial" panose="020B0604020202020204" pitchFamily="34" charset="0"/>
              <a:cs typeface="Arial" panose="020B0604020202020204" pitchFamily="34" charset="0"/>
            </a:endParaRPr>
          </a:p>
          <a:p>
            <a:pPr algn="r" eaLnBrk="1" hangingPunct="1"/>
            <a:r>
              <a:rPr lang="ar-EG" sz="3200" b="1" dirty="0">
                <a:solidFill>
                  <a:srgbClr val="C00000"/>
                </a:solidFill>
                <a:latin typeface="Arial" panose="020B0604020202020204" pitchFamily="34" charset="0"/>
                <a:cs typeface="Arial" panose="020B0604020202020204" pitchFamily="34" charset="0"/>
              </a:rPr>
              <a:t>طلب تبرئة أنسيمس</a:t>
            </a:r>
          </a:p>
          <a:p>
            <a:pPr algn="r" eaLnBrk="1" hangingPunct="1"/>
            <a:r>
              <a:rPr lang="ar-EG" sz="3200" b="1" dirty="0">
                <a:solidFill>
                  <a:srgbClr val="C00000"/>
                </a:solidFill>
                <a:latin typeface="Arial" panose="020B0604020202020204" pitchFamily="34" charset="0"/>
                <a:cs typeface="Arial" panose="020B0604020202020204" pitchFamily="34" charset="0"/>
              </a:rPr>
              <a:t>التوقع من قبل بولس</a:t>
            </a:r>
            <a:endParaRPr lang="en-US" sz="3200" b="1" dirty="0">
              <a:solidFill>
                <a:srgbClr val="C00000"/>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127306" y="4809192"/>
            <a:ext cx="4300538" cy="95385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eaLnBrk="1" hangingPunct="1">
              <a:defRPr/>
            </a:pPr>
            <a:r>
              <a:rPr lang="ar-SA" sz="6600" dirty="0">
                <a:solidFill>
                  <a:srgbClr val="070000"/>
                </a:solidFill>
                <a:latin typeface="Arial" panose="020B0604020202020204" pitchFamily="34" charset="0"/>
                <a:ea typeface="ＭＳ Ｐゴシック"/>
                <a:cs typeface="Arial" panose="020B0604020202020204" pitchFamily="34" charset="0"/>
              </a:rPr>
              <a:t>فليمون</a:t>
            </a:r>
            <a:endParaRPr lang="en-US" sz="13800" kern="0" dirty="0">
              <a:solidFill>
                <a:srgbClr val="070000"/>
              </a:solidFill>
              <a:latin typeface="Arial" panose="020B0604020202020204" pitchFamily="34" charset="0"/>
              <a:cs typeface="Arial" panose="020B0604020202020204" pitchFamily="34" charset="0"/>
            </a:endParaRPr>
          </a:p>
        </p:txBody>
      </p:sp>
      <p:sp>
        <p:nvSpPr>
          <p:cNvPr id="8" name="Text Box 6"/>
          <p:cNvSpPr txBox="1">
            <a:spLocks noChangeArrowheads="1"/>
          </p:cNvSpPr>
          <p:nvPr/>
        </p:nvSpPr>
        <p:spPr bwMode="auto">
          <a:xfrm>
            <a:off x="3203848" y="638425"/>
            <a:ext cx="1368152" cy="2070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200" b="1" dirty="0">
                <a:solidFill>
                  <a:srgbClr val="070000"/>
                </a:solidFill>
                <a:latin typeface="Arial" panose="020B0604020202020204" pitchFamily="34" charset="0"/>
                <a:cs typeface="Arial" panose="020B0604020202020204" pitchFamily="34" charset="0"/>
              </a:rPr>
              <a:t>1-7</a:t>
            </a:r>
            <a:endParaRPr lang="en-US" sz="3200" b="1" dirty="0">
              <a:solidFill>
                <a:srgbClr val="070000"/>
              </a:solidFill>
              <a:latin typeface="Arial" panose="020B0604020202020204" pitchFamily="34" charset="0"/>
              <a:cs typeface="Arial" panose="020B0604020202020204" pitchFamily="34" charset="0"/>
            </a:endParaRPr>
          </a:p>
          <a:p>
            <a:pPr algn="r" eaLnBrk="1" hangingPunct="1"/>
            <a:r>
              <a:rPr lang="ar-JO" sz="3200" b="1" dirty="0">
                <a:solidFill>
                  <a:srgbClr val="070000"/>
                </a:solidFill>
                <a:latin typeface="Arial" panose="020B0604020202020204" pitchFamily="34" charset="0"/>
                <a:cs typeface="Arial" panose="020B0604020202020204" pitchFamily="34" charset="0"/>
              </a:rPr>
              <a:t>8-14</a:t>
            </a:r>
            <a:endParaRPr lang="en-US" sz="3200" b="1" dirty="0">
              <a:solidFill>
                <a:srgbClr val="070000"/>
              </a:solidFill>
              <a:latin typeface="Arial" panose="020B0604020202020204" pitchFamily="34" charset="0"/>
              <a:cs typeface="Arial" panose="020B0604020202020204" pitchFamily="34" charset="0"/>
            </a:endParaRPr>
          </a:p>
          <a:p>
            <a:pPr algn="r" eaLnBrk="1" hangingPunct="1"/>
            <a:r>
              <a:rPr lang="ar-JO" sz="3200" b="1" dirty="0">
                <a:solidFill>
                  <a:srgbClr val="070000"/>
                </a:solidFill>
                <a:latin typeface="Arial" panose="020B0604020202020204" pitchFamily="34" charset="0"/>
                <a:cs typeface="Arial" panose="020B0604020202020204" pitchFamily="34" charset="0"/>
              </a:rPr>
              <a:t>15-20</a:t>
            </a:r>
            <a:endParaRPr lang="en-US" sz="3200" b="1" dirty="0">
              <a:solidFill>
                <a:srgbClr val="070000"/>
              </a:solidFill>
              <a:latin typeface="Arial" panose="020B0604020202020204" pitchFamily="34" charset="0"/>
              <a:cs typeface="Arial" panose="020B0604020202020204" pitchFamily="34" charset="0"/>
            </a:endParaRPr>
          </a:p>
          <a:p>
            <a:pPr algn="r" eaLnBrk="1" hangingPunct="1"/>
            <a:r>
              <a:rPr lang="ar-JO" sz="3200" b="1" dirty="0">
                <a:solidFill>
                  <a:srgbClr val="070000"/>
                </a:solidFill>
                <a:latin typeface="Arial" panose="020B0604020202020204" pitchFamily="34" charset="0"/>
                <a:cs typeface="Arial" panose="020B0604020202020204" pitchFamily="34" charset="0"/>
              </a:rPr>
              <a:t>21-25</a:t>
            </a:r>
            <a:endParaRPr lang="en-US" sz="3200" b="1" dirty="0">
              <a:solidFill>
                <a:srgbClr val="070000"/>
              </a:solidFill>
              <a:latin typeface="Arial" panose="020B0604020202020204" pitchFamily="34" charset="0"/>
              <a:cs typeface="Arial" panose="020B0604020202020204" pitchFamily="34" charset="0"/>
            </a:endParaRPr>
          </a:p>
        </p:txBody>
      </p:sp>
      <p:sp>
        <p:nvSpPr>
          <p:cNvPr id="9" name="Text Box 6"/>
          <p:cNvSpPr txBox="1">
            <a:spLocks noChangeArrowheads="1"/>
          </p:cNvSpPr>
          <p:nvPr/>
        </p:nvSpPr>
        <p:spPr bwMode="auto">
          <a:xfrm>
            <a:off x="51271" y="0"/>
            <a:ext cx="1522130" cy="615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EG" sz="3200" b="1" dirty="0">
                <a:solidFill>
                  <a:srgbClr val="070000"/>
                </a:solidFill>
                <a:latin typeface="Arial" panose="020B0604020202020204" pitchFamily="34" charset="0"/>
                <a:cs typeface="Arial" panose="020B0604020202020204" pitchFamily="34" charset="0"/>
              </a:rPr>
              <a:t>الأعداد</a:t>
            </a:r>
            <a:endParaRPr lang="en-US" sz="3200" b="1" dirty="0">
              <a:solidFill>
                <a:srgbClr val="07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1109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8923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5899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954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7491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9983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sz="7200"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6069661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6102" y="4437112"/>
            <a:ext cx="9144000" cy="93094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نغفر لمن يسيء إلينا؟</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18531759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نستطيع أن نغفر </a:t>
            </a:r>
            <a:r>
              <a:rPr kumimoji="0" lang="ar-JO" sz="48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للآخرين</a:t>
            </a: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عندما نرى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كيف يغفر </a:t>
            </a:r>
            <a:r>
              <a:rPr kumimoji="0" lang="ar-JO" sz="48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لنا</a:t>
            </a: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الفكرة الرئيسية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88646342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9784"/>
            <a:ext cx="4572000" cy="5539456"/>
          </a:xfrm>
          <a:effectLst/>
        </p:spPr>
        <p:txBody>
          <a:bodyPr anchor="t"/>
          <a:lstStyle/>
          <a:p>
            <a:pPr marL="622300" indent="-622300">
              <a:defRPr/>
            </a:pPr>
            <a:br>
              <a:rPr lang="en-US" sz="4800" dirty="0">
                <a:solidFill>
                  <a:schemeClr val="tx1"/>
                </a:solidFill>
                <a:effectLst/>
                <a:ea typeface="ＭＳ Ｐゴシック" charset="0"/>
              </a:rPr>
            </a:br>
            <a:r>
              <a:rPr lang="ar-JO" sz="4800" dirty="0">
                <a:solidFill>
                  <a:schemeClr val="tx1"/>
                </a:solidFill>
                <a:ea typeface="ＭＳ Ｐゴシック" charset="0"/>
              </a:rPr>
              <a:t>1. عامل الناس في أفضل </a:t>
            </a:r>
            <a:r>
              <a:rPr lang="ar-JO" sz="7200" dirty="0">
                <a:effectLst>
                  <a:glow rad="228600">
                    <a:schemeClr val="accent4">
                      <a:satMod val="175000"/>
                      <a:alpha val="94000"/>
                    </a:schemeClr>
                  </a:glow>
                </a:effectLst>
                <a:ea typeface="ＭＳ Ｐゴシック" charset="0"/>
              </a:rPr>
              <a:t>نور</a:t>
            </a:r>
            <a:r>
              <a:rPr lang="ar-JO" sz="4800" dirty="0">
                <a:solidFill>
                  <a:schemeClr val="tx1"/>
                </a:solidFill>
                <a:ea typeface="ＭＳ Ｐゴシック" charset="0"/>
              </a:rPr>
              <a:t> ممكن </a:t>
            </a:r>
            <a:br>
              <a:rPr lang="ar-JO" sz="4800" dirty="0">
                <a:solidFill>
                  <a:schemeClr val="tx1"/>
                </a:solidFill>
                <a:ea typeface="ＭＳ Ｐゴシック" charset="0"/>
              </a:rPr>
            </a:br>
            <a:r>
              <a:rPr lang="ar-JO" sz="4800" dirty="0">
                <a:solidFill>
                  <a:schemeClr val="tx1"/>
                </a:solidFill>
                <a:ea typeface="ＭＳ Ｐゴシック" charset="0"/>
              </a:rPr>
              <a:t>(1-7)</a:t>
            </a:r>
            <a:r>
              <a:rPr lang="en-US" sz="4800" dirty="0">
                <a:solidFill>
                  <a:schemeClr val="tx1"/>
                </a:solidFill>
                <a:effectLst/>
                <a:ea typeface="ＭＳ Ｐゴシック" charset="0"/>
              </a:rPr>
              <a:t> </a:t>
            </a:r>
          </a:p>
        </p:txBody>
      </p:sp>
      <p:sp>
        <p:nvSpPr>
          <p:cNvPr id="5" name="Rectangle 2">
            <a:extLst>
              <a:ext uri="{FF2B5EF4-FFF2-40B4-BE49-F238E27FC236}">
                <a16:creationId xmlns:a16="http://schemas.microsoft.com/office/drawing/2014/main" id="{25F6B239-95BC-FD4F-B372-70DFBF2F38D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8394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476672"/>
            <a:ext cx="5744169" cy="5688632"/>
          </a:xfrm>
          <a:prstGeom prst="rect">
            <a:avLst/>
          </a:prstGeom>
        </p:spPr>
      </p:pic>
      <p:sp>
        <p:nvSpPr>
          <p:cNvPr id="900098" name="Rectangle 2"/>
          <p:cNvSpPr>
            <a:spLocks noGrp="1" noChangeArrowheads="1"/>
          </p:cNvSpPr>
          <p:nvPr>
            <p:ph type="ctrTitle"/>
          </p:nvPr>
        </p:nvSpPr>
        <p:spPr>
          <a:xfrm>
            <a:off x="5364088" y="44624"/>
            <a:ext cx="3779911" cy="6813376"/>
          </a:xfrm>
          <a:effectLst/>
        </p:spPr>
        <p:txBody>
          <a:bodyPr anchor="t"/>
          <a:lstStyle/>
          <a:p>
            <a:pPr>
              <a:defRPr/>
            </a:pPr>
            <a:br>
              <a:rPr lang="en-US"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2. سامح حتى تتجاوز المصالحة كل العوائق الإجتماعية </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(8-21)</a:t>
            </a:r>
            <a:r>
              <a:rPr lang="en-US" dirty="0">
                <a:solidFill>
                  <a:schemeClr val="tx2"/>
                </a:solidFill>
                <a:effectLst>
                  <a:glow rad="127000">
                    <a:schemeClr val="bg1"/>
                  </a:glow>
                </a:effectLst>
                <a:ea typeface="ＭＳ Ｐゴシック" charset="0"/>
              </a:rPr>
              <a:t> </a:t>
            </a:r>
          </a:p>
        </p:txBody>
      </p:sp>
      <p:sp>
        <p:nvSpPr>
          <p:cNvPr id="5" name="Rectangle 2">
            <a:extLst>
              <a:ext uri="{FF2B5EF4-FFF2-40B4-BE49-F238E27FC236}">
                <a16:creationId xmlns:a16="http://schemas.microsoft.com/office/drawing/2014/main" id="{374149CC-AD28-3F43-9A21-9893FF1A9402}"/>
              </a:ext>
            </a:extLst>
          </p:cNvPr>
          <p:cNvSpPr txBox="1">
            <a:spLocks noChangeArrowheads="1"/>
          </p:cNvSpPr>
          <p:nvPr/>
        </p:nvSpPr>
        <p:spPr bwMode="auto">
          <a:xfrm>
            <a:off x="1279200" y="5920006"/>
            <a:ext cx="751202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833176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EG" sz="8000" dirty="0">
                <a:effectLst>
                  <a:glow rad="127000">
                    <a:schemeClr val="tx1"/>
                  </a:glow>
                </a:effectLst>
                <a:ea typeface="ＭＳ Ｐゴシック" charset="0"/>
              </a:rPr>
              <a:t>كن متسامحا</a:t>
            </a:r>
            <a:r>
              <a:rPr lang="ar-JO" sz="8000" dirty="0">
                <a:effectLst>
                  <a:glow rad="127000">
                    <a:schemeClr val="tx1"/>
                  </a:glow>
                </a:effectLst>
                <a:ea typeface="ＭＳ Ｐゴシック" charset="0"/>
              </a:rPr>
              <a:t>ً</a:t>
            </a:r>
            <a:endParaRPr lang="en-US" sz="80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lvl="0" algn="ctr" rtl="1" fontAlgn="auto">
              <a:spcBef>
                <a:spcPts val="0"/>
              </a:spcBef>
              <a:spcAft>
                <a:spcPts val="0"/>
              </a:spcAft>
              <a:defRPr/>
            </a:pPr>
            <a:r>
              <a:rPr lang="ar-EG" sz="2000" b="1" dirty="0">
                <a:solidFill>
                  <a:schemeClr val="bg1"/>
                </a:solidFill>
                <a:latin typeface="Arial" panose="020B0604020202020204" pitchFamily="34" charset="0"/>
                <a:cs typeface="Arial" panose="020B0604020202020204" pitchFamily="34" charset="0"/>
              </a:rPr>
              <a:t>  د. ريك جريفيث . مؤسسة الدراسات اللاهوتية الأردنية</a:t>
            </a:r>
            <a:br>
              <a:rPr lang="en-US" sz="2000" b="1" dirty="0">
                <a:solidFill>
                  <a:schemeClr val="bg1"/>
                </a:solidFill>
                <a:latin typeface="Arial" panose="020B0604020202020204" pitchFamily="34" charset="0"/>
                <a:cs typeface="Arial" panose="020B0604020202020204" pitchFamily="34" charset="0"/>
              </a:rPr>
            </a:br>
            <a:r>
              <a:rPr lang="ar-EG" sz="2000" b="1" dirty="0">
                <a:solidFill>
                  <a:schemeClr val="bg1"/>
                </a:solidFill>
                <a:latin typeface="Arial" panose="020B0604020202020204" pitchFamily="34" charset="0"/>
                <a:cs typeface="Arial" panose="020B0604020202020204" pitchFamily="34" charset="0"/>
              </a:rPr>
              <a:t> </a:t>
            </a:r>
            <a:r>
              <a:rPr lang="en-US" sz="20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0395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flipH="1">
            <a:off x="1907704" y="1368152"/>
            <a:ext cx="5267667" cy="5589240"/>
          </a:xfrm>
          <a:prstGeom prst="rect">
            <a:avLst/>
          </a:prstGeom>
        </p:spPr>
      </p:pic>
      <p:sp>
        <p:nvSpPr>
          <p:cNvPr id="120834" name="Rectangle 3"/>
          <p:cNvSpPr>
            <a:spLocks noGrp="1" noChangeArrowheads="1"/>
          </p:cNvSpPr>
          <p:nvPr>
            <p:ph type="title"/>
          </p:nvPr>
        </p:nvSpPr>
        <p:spPr>
          <a:xfrm>
            <a:off x="0" y="20829"/>
            <a:ext cx="7426325" cy="1463955"/>
          </a:xfrm>
          <a:effectLst/>
        </p:spPr>
        <p:txBody>
          <a:bodyPr/>
          <a:lstStyle/>
          <a:p>
            <a:pPr eaLnBrk="1" hangingPunct="1">
              <a:defRPr/>
            </a:pPr>
            <a:r>
              <a:rPr lang="ar-JO" sz="4800" dirty="0">
                <a:effectLst/>
              </a:rPr>
              <a:t>ماذا حدث لأنسيمس؟</a:t>
            </a:r>
            <a:endParaRPr lang="en-US" sz="4800" dirty="0">
              <a:effectLst/>
            </a:endParaRPr>
          </a:p>
        </p:txBody>
      </p:sp>
    </p:spTree>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8335199" y="152400"/>
            <a:ext cx="617477" cy="40011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6563" name="Text Box 3"/>
          <p:cNvSpPr txBox="1">
            <a:spLocks noChangeArrowheads="1"/>
          </p:cNvSpPr>
          <p:nvPr/>
        </p:nvSpPr>
        <p:spPr bwMode="auto">
          <a:xfrm>
            <a:off x="380999" y="1225550"/>
            <a:ext cx="8289987" cy="954107"/>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احتفظ فليمون بهذه الرسالة وسمح بتداولها ونسخها - سيكون هذا </a:t>
            </a:r>
          </a:p>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2800" b="1" dirty="0">
                <a:solidFill>
                  <a:srgbClr val="000000"/>
                </a:solidFill>
                <a:latin typeface="Arial" panose="020B0604020202020204" pitchFamily="34" charset="0"/>
                <a:cs typeface="Arial" panose="020B0604020202020204" pitchFamily="34" charset="0"/>
              </a:rPr>
              <a:t> </a:t>
            </a:r>
            <a:r>
              <a:rPr lang="ar-JO" sz="2800" b="1" dirty="0">
                <a:solidFill>
                  <a:srgbClr val="000000"/>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بعيد الإحتمال إذا لم يغفر لأنسيمس.</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6564" name="Text Box 4"/>
          <p:cNvSpPr txBox="1">
            <a:spLocks noChangeArrowheads="1"/>
          </p:cNvSpPr>
          <p:nvPr/>
        </p:nvSpPr>
        <p:spPr bwMode="auto">
          <a:xfrm>
            <a:off x="381000" y="3146945"/>
            <a:ext cx="8367464" cy="954107"/>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أعرب بولس عن ثقته الكبيرة في أن فليمون سيفعل أكثر من مجرد </a:t>
            </a:r>
          </a:p>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مسامحة أنسيمس (</a:t>
            </a:r>
            <a:r>
              <a:rPr lang="ar-JO" sz="2800" b="1" dirty="0">
                <a:solidFill>
                  <a:srgbClr val="000000"/>
                </a:solidFill>
                <a:latin typeface="Arial" panose="020B0604020202020204" pitchFamily="34" charset="0"/>
                <a:cs typeface="Arial" panose="020B0604020202020204" pitchFamily="34" charset="0"/>
              </a:rPr>
              <a:t>ع</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٢١) - ربما يطلق سراحه؟</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6565" name="Text Box 5"/>
          <p:cNvSpPr txBox="1">
            <a:spLocks noChangeArrowheads="1"/>
          </p:cNvSpPr>
          <p:nvPr/>
        </p:nvSpPr>
        <p:spPr bwMode="auto">
          <a:xfrm>
            <a:off x="381000" y="5068341"/>
            <a:ext cx="8367464" cy="954107"/>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خاطب إغناطيوس الأسقف في الكنيسة المجاورة في أفسس حوالي </a:t>
            </a:r>
          </a:p>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عام 115 بعد الميلاد - وكان اسمه أنسيمس!</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08902" name="Rectangle 6"/>
          <p:cNvSpPr>
            <a:spLocks noGrp="1" noChangeArrowheads="1"/>
          </p:cNvSpPr>
          <p:nvPr>
            <p:ph type="title" idx="4294967295"/>
          </p:nvPr>
        </p:nvSpPr>
        <p:spPr>
          <a:xfrm>
            <a:off x="395288" y="304800"/>
            <a:ext cx="7632700" cy="584776"/>
          </a:xfrm>
          <a:solidFill>
            <a:srgbClr val="000000"/>
          </a:solidFill>
        </p:spPr>
        <p:txBody>
          <a:bodyPr anchor="t">
            <a:spAutoFit/>
          </a:bodyPr>
          <a:lstStyle/>
          <a:p>
            <a:pPr algn="ctr" eaLnBrk="1" hangingPunct="1"/>
            <a:r>
              <a:rPr lang="ar-JO" altLang="zh-CN" sz="3200" b="1" dirty="0">
                <a:solidFill>
                  <a:srgbClr val="FFFFFF"/>
                </a:solidFill>
                <a:latin typeface="Arial" panose="020B0604020202020204" pitchFamily="34" charset="0"/>
                <a:ea typeface="SimSun" charset="0"/>
                <a:cs typeface="Arial" panose="020B0604020202020204" pitchFamily="34" charset="0"/>
              </a:rPr>
              <a:t>هل غفر فليمون لأنسيمس؟</a:t>
            </a:r>
            <a:endParaRPr lang="en-US" sz="32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additive="base">
                                        <p:cTn id="7" dur="500" fill="hold"/>
                                        <p:tgtEl>
                                          <p:spTgt spid="66563"/>
                                        </p:tgtEl>
                                        <p:attrNameLst>
                                          <p:attrName>ppt_x</p:attrName>
                                        </p:attrNameLst>
                                      </p:cBhvr>
                                      <p:tavLst>
                                        <p:tav tm="0">
                                          <p:val>
                                            <p:strVal val="#ppt_x"/>
                                          </p:val>
                                        </p:tav>
                                        <p:tav tm="100000">
                                          <p:val>
                                            <p:strVal val="#ppt_x"/>
                                          </p:val>
                                        </p:tav>
                                      </p:tavLst>
                                    </p:anim>
                                    <p:anim calcmode="lin" valueType="num">
                                      <p:cBhvr additive="base">
                                        <p:cTn id="8" dur="500" fill="hold"/>
                                        <p:tgtEl>
                                          <p:spTgt spid="665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64"/>
                                        </p:tgtEl>
                                        <p:attrNameLst>
                                          <p:attrName>style.visibility</p:attrName>
                                        </p:attrNameLst>
                                      </p:cBhvr>
                                      <p:to>
                                        <p:strVal val="visible"/>
                                      </p:to>
                                    </p:set>
                                    <p:anim calcmode="lin" valueType="num">
                                      <p:cBhvr additive="base">
                                        <p:cTn id="13" dur="500" fill="hold"/>
                                        <p:tgtEl>
                                          <p:spTgt spid="66564"/>
                                        </p:tgtEl>
                                        <p:attrNameLst>
                                          <p:attrName>ppt_x</p:attrName>
                                        </p:attrNameLst>
                                      </p:cBhvr>
                                      <p:tavLst>
                                        <p:tav tm="0">
                                          <p:val>
                                            <p:strVal val="#ppt_x"/>
                                          </p:val>
                                        </p:tav>
                                        <p:tav tm="100000">
                                          <p:val>
                                            <p:strVal val="#ppt_x"/>
                                          </p:val>
                                        </p:tav>
                                      </p:tavLst>
                                    </p:anim>
                                    <p:anim calcmode="lin" valueType="num">
                                      <p:cBhvr additive="base">
                                        <p:cTn id="14" dur="500" fill="hold"/>
                                        <p:tgtEl>
                                          <p:spTgt spid="6656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65"/>
                                        </p:tgtEl>
                                        <p:attrNameLst>
                                          <p:attrName>style.visibility</p:attrName>
                                        </p:attrNameLst>
                                      </p:cBhvr>
                                      <p:to>
                                        <p:strVal val="visible"/>
                                      </p:to>
                                    </p:set>
                                    <p:anim calcmode="lin" valueType="num">
                                      <p:cBhvr additive="base">
                                        <p:cTn id="19" dur="500" fill="hold"/>
                                        <p:tgtEl>
                                          <p:spTgt spid="66565"/>
                                        </p:tgtEl>
                                        <p:attrNameLst>
                                          <p:attrName>ppt_x</p:attrName>
                                        </p:attrNameLst>
                                      </p:cBhvr>
                                      <p:tavLst>
                                        <p:tav tm="0">
                                          <p:val>
                                            <p:strVal val="#ppt_x"/>
                                          </p:val>
                                        </p:tav>
                                        <p:tav tm="100000">
                                          <p:val>
                                            <p:strVal val="#ppt_x"/>
                                          </p:val>
                                        </p:tav>
                                      </p:tavLst>
                                    </p:anim>
                                    <p:anim calcmode="lin" valueType="num">
                                      <p:cBhvr additive="base">
                                        <p:cTn id="20" dur="500" fill="hold"/>
                                        <p:tgtEl>
                                          <p:spTgt spid="665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autoUpdateAnimBg="0"/>
      <p:bldP spid="66564" grpId="0" animBg="1" autoUpdateAnimBg="0"/>
      <p:bldP spid="66565" grpId="0" animBg="1"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الأسقف أنسيمس (115 م)</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a:srcRect l="1429" r="1558"/>
          <a:stretch/>
        </p:blipFill>
        <p:spPr>
          <a:xfrm>
            <a:off x="0" y="1144888"/>
            <a:ext cx="9144000" cy="4948408"/>
          </a:xfrm>
          <a:prstGeom prst="rect">
            <a:avLst/>
          </a:prstGeom>
        </p:spPr>
      </p:pic>
    </p:spTree>
    <p:extLst>
      <p:ext uri="{BB962C8B-B14F-4D97-AF65-F5344CB8AC3E}">
        <p14:creationId xmlns:p14="http://schemas.microsoft.com/office/powerpoint/2010/main" val="63676327"/>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76056" y="49784"/>
            <a:ext cx="4067944"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كوري تن بوم</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a:srcRect l="2985" r="3313"/>
          <a:stretch/>
        </p:blipFill>
        <p:spPr>
          <a:xfrm>
            <a:off x="-36512" y="0"/>
            <a:ext cx="5112337" cy="6858000"/>
          </a:xfrm>
          <a:prstGeom prst="rect">
            <a:avLst/>
          </a:prstGeom>
        </p:spPr>
      </p:pic>
      <p:sp>
        <p:nvSpPr>
          <p:cNvPr id="5" name="Rectangle 2"/>
          <p:cNvSpPr txBox="1">
            <a:spLocks noChangeArrowheads="1"/>
          </p:cNvSpPr>
          <p:nvPr/>
        </p:nvSpPr>
        <p:spPr bwMode="auto">
          <a:xfrm>
            <a:off x="5096688" y="1988840"/>
            <a:ext cx="4067944" cy="4869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الغفران هو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تحرير السجين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فقط ليكتشف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السجين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 أنا .</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63870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329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4913" y="5200650"/>
            <a:ext cx="7975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ar-JO" dirty="0">
                <a:cs typeface="Arial" panose="020B0604020202020204" pitchFamily="34" charset="0"/>
              </a:rPr>
              <a:t>التطبيق</a:t>
            </a:r>
            <a:endParaRPr lang="en-US" dirty="0">
              <a:cs typeface="Arial" panose="020B0604020202020204" pitchFamily="34" charset="0"/>
            </a:endParaRPr>
          </a:p>
        </p:txBody>
      </p:sp>
      <p:sp>
        <p:nvSpPr>
          <p:cNvPr id="46083" name="Text Box 3"/>
          <p:cNvSpPr txBox="1">
            <a:spLocks noChangeArrowheads="1"/>
          </p:cNvSpPr>
          <p:nvPr/>
        </p:nvSpPr>
        <p:spPr bwMode="auto">
          <a:xfrm>
            <a:off x="625475" y="1022350"/>
            <a:ext cx="6446855"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مع من تتصل الآن بشكل أفضل؟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فليمون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أنسيمس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بولس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83300" name="Group 4"/>
          <p:cNvGrpSpPr>
            <a:grpSpLocks noChangeAspect="1"/>
          </p:cNvGrpSpPr>
          <p:nvPr/>
        </p:nvGrpSpPr>
        <p:grpSpPr bwMode="auto">
          <a:xfrm>
            <a:off x="4587875" y="1679575"/>
            <a:ext cx="3962400"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183301" name="Text Box 22"/>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83302" name="Picture 23"/>
          <p:cNvPicPr>
            <a:picLocks noChangeAspect="1"/>
          </p:cNvPicPr>
          <p:nvPr/>
        </p:nvPicPr>
        <p:blipFill>
          <a:blip r:embed="rId4">
            <a:extLst>
              <a:ext uri="{28A0092B-C50C-407E-A947-70E740481C1C}">
                <a14:useLocalDpi xmlns:a14="http://schemas.microsoft.com/office/drawing/2010/main" val="0"/>
              </a:ext>
            </a:extLst>
          </a:blip>
          <a:srcRect l="38231"/>
          <a:stretch>
            <a:fillRect/>
          </a:stretch>
        </p:blipFill>
        <p:spPr bwMode="auto">
          <a:xfrm flipH="1">
            <a:off x="-36513" y="5211763"/>
            <a:ext cx="492601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dirty="0">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dirty="0"/>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endParaRPr>
          </a:p>
        </p:txBody>
      </p:sp>
    </p:spTree>
    <p:extLst>
      <p:ext uri="{BB962C8B-B14F-4D97-AF65-F5344CB8AC3E}">
        <p14:creationId xmlns:p14="http://schemas.microsoft.com/office/powerpoint/2010/main" val="28655281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وعظ العهد الجديد</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panose="020B0604020202020204" pitchFamily="34" charset="0"/>
                <a:cs typeface="Arial" panose="020B0604020202020204" pitchFamily="34" charset="0"/>
              </a:rPr>
              <a:t>أحصل على العرض التقديمي والنص مجاناً</a:t>
            </a:r>
            <a:endParaRPr lang="en-US" sz="11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27399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371600"/>
            <a:ext cx="9150350" cy="4985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يقدم بولس عدة أسباب لأهمية المغفرة:</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الغفران يقوي الصداقات (الآيات ٨-١١ ، ١٧-٢٠).١</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استعادة العلاقات تجعل الناس أكثر مساعده (العدد 11).٢</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الغفران يشمل قلب الفرد (الآية ١٢).٣</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إن التضحية التي يتطلبها الغفران مؤلمة لكنها جيدة لنا (الآيات ١٣ ، ١٨ - ١٩ أ).٤</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الغفران يظهر التواضع لأنه يجب أن يكون طواعياً وليس قسرياً (الآيات ١٤-٢١).٥</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الغفران  يذكر الفرد أن الله يتحكم في الأحداث المؤلمة (الآيات ١٥ ، ١٦).٦</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مسامحة الآخرين يذكرنا بمسامحة الله لنا (آية ١٩ ب)٧٠</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5843" name="Picture 3" descr=", pair,dual,two,hyacinth,violet,floral, Purple Hyacinth, Taken, at, the, Botanical, Gardens, in, Norfolk,, Virginia.">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1569492"/>
            <a:ext cx="8278676" cy="5283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4" name="Picture 4" descr=", pair,dual,two,hyacinth,violet,floral, Purple Hyacinth, Taken, at, the, Botanical, Gardens, in, Norfolk,, Virginia.">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1800" y="114300"/>
            <a:ext cx="2209800" cy="140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3" name="Rectangle 5"/>
          <p:cNvSpPr>
            <a:spLocks noGrp="1" noChangeArrowheads="1"/>
          </p:cNvSpPr>
          <p:nvPr>
            <p:ph type="title"/>
          </p:nvPr>
        </p:nvSpPr>
        <p:spPr>
          <a:xfrm>
            <a:off x="220663" y="4763"/>
            <a:ext cx="7375525" cy="831850"/>
          </a:xfrm>
        </p:spPr>
        <p:txBody>
          <a:bodyPr/>
          <a:lstStyle/>
          <a:p>
            <a:pPr eaLnBrk="1" hangingPunct="1"/>
            <a:r>
              <a:rPr lang="ar-EG" dirty="0">
                <a:latin typeface="Arial" panose="020B0604020202020204" pitchFamily="34" charset="0"/>
              </a:rPr>
              <a:t>. صفات .</a:t>
            </a:r>
            <a:endParaRPr lang="en-US" dirty="0">
              <a:latin typeface="Arial" panose="020B0604020202020204" pitchFamily="34" charset="0"/>
            </a:endParaRPr>
          </a:p>
        </p:txBody>
      </p:sp>
      <p:sp>
        <p:nvSpPr>
          <p:cNvPr id="165894" name="Text Box 7"/>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6"/>
          <p:cNvSpPr>
            <a:spLocks noChangeArrowheads="1"/>
          </p:cNvSpPr>
          <p:nvPr/>
        </p:nvSpPr>
        <p:spPr bwMode="auto">
          <a:xfrm>
            <a:off x="655638" y="849313"/>
            <a:ext cx="650716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معنى زهرة صفير الأرجواني: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 آسف ، أرجوك سامحني ، الأسف"</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20B8B01F-585D-DF4C-8AB0-48DBC1428D99}"/>
              </a:ext>
            </a:extLst>
          </p:cNvPr>
          <p:cNvSpPr txBox="1">
            <a:spLocks noChangeArrowheads="1"/>
          </p:cNvSpPr>
          <p:nvPr/>
        </p:nvSpPr>
        <p:spPr bwMode="auto">
          <a:xfrm rot="21222236">
            <a:off x="-701714" y="409983"/>
            <a:ext cx="437292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102853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2000"/>
                                        <p:tgtEl>
                                          <p:spTgt spid="3584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grpId="0" nodeType="click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5843"/>
                                        </p:tgtEl>
                                        <p:attrNameLst>
                                          <p:attrName>style.visibility</p:attrName>
                                        </p:attrNameLst>
                                      </p:cBhvr>
                                      <p:to>
                                        <p:strVal val="hidden"/>
                                      </p:to>
                                    </p:se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35844"/>
                                        </p:tgtEl>
                                        <p:attrNameLst>
                                          <p:attrName>style.visibility</p:attrName>
                                        </p:attrNameLst>
                                      </p:cBhvr>
                                      <p:to>
                                        <p:strVal val="visible"/>
                                      </p:to>
                                    </p:set>
                                    <p:animEffect transition="in" filter="fade">
                                      <p:cBhvr>
                                        <p:cTn id="22" dur="2000"/>
                                        <p:tgtEl>
                                          <p:spTgt spid="3584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956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4" name="Rectangle 3"/>
          <p:cNvSpPr>
            <a:spLocks noGrp="1" noChangeArrowheads="1"/>
          </p:cNvSpPr>
          <p:nvPr>
            <p:ph type="title"/>
          </p:nvPr>
        </p:nvSpPr>
        <p:spPr>
          <a:xfrm>
            <a:off x="827584" y="404664"/>
            <a:ext cx="7344816" cy="864096"/>
          </a:xfrm>
          <a:solidFill>
            <a:srgbClr val="000000"/>
          </a:solidFill>
        </p:spPr>
        <p:txBody>
          <a:bodyPr/>
          <a:lstStyle/>
          <a:p>
            <a:pPr eaLnBrk="1" hangingPunct="1"/>
            <a:r>
              <a:rPr lang="ar-JO" dirty="0">
                <a:solidFill>
                  <a:srgbClr val="FFFFFF"/>
                </a:solidFill>
                <a:latin typeface="Arial" panose="020B0604020202020204" pitchFamily="34" charset="0"/>
              </a:rPr>
              <a:t>البيان الموجز</a:t>
            </a:r>
            <a:endParaRPr lang="en-US" dirty="0">
              <a:solidFill>
                <a:srgbClr val="FFFFFF"/>
              </a:solidFill>
              <a:latin typeface="Arial" panose="020B0604020202020204" pitchFamily="34" charset="0"/>
            </a:endParaRPr>
          </a:p>
        </p:txBody>
      </p:sp>
      <p:sp>
        <p:nvSpPr>
          <p:cNvPr id="45060" name="Text Box 4"/>
          <p:cNvSpPr txBox="1">
            <a:spLocks noChangeArrowheads="1"/>
          </p:cNvSpPr>
          <p:nvPr/>
        </p:nvSpPr>
        <p:spPr bwMode="auto">
          <a:xfrm>
            <a:off x="152400" y="3962400"/>
            <a:ext cx="8915400" cy="2308324"/>
          </a:xfrm>
          <a:prstGeom prst="rect">
            <a:avLst/>
          </a:prstGeom>
          <a:solidFill>
            <a:srgbClr val="800000">
              <a:alpha val="70000"/>
            </a:srgb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SA"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يطلب بولس من مالك العبد المسيحي فليمون ، </a:t>
            </a:r>
            <a:r>
              <a:rPr lang="ar-SA"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المغفرة</a:t>
            </a:r>
            <a:r>
              <a:rPr lang="ar-SA"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لعبده الهارب ولكن التائب أنسيمس، الذي قاده بولس إلى المسيح وأرسله إلى فليمون لإعادة ذكره كأخ مسيحي ليعلمه </a:t>
            </a:r>
            <a:r>
              <a:rPr lang="ar-SA"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كيف يغفر ويغفر له</a:t>
            </a:r>
            <a:r>
              <a:rPr lang="ar-SA"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sp>
        <p:nvSpPr>
          <p:cNvPr id="182276" name="Text Box 5"/>
          <p:cNvSpPr txBox="1">
            <a:spLocks noChangeArrowheads="1"/>
          </p:cNvSpPr>
          <p:nvPr/>
        </p:nvSpPr>
        <p:spPr bwMode="auto">
          <a:xfrm>
            <a:off x="8410326" y="-27384"/>
            <a:ext cx="704039" cy="461665"/>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latin typeface="Arial" panose="020B0604020202020204" pitchFamily="34" charset="0"/>
                <a:cs typeface="Arial" panose="020B0604020202020204" pitchFamily="34" charset="0"/>
              </a:rPr>
              <a:t>245</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20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3" descr="chains on onesimu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73113"/>
            <a:ext cx="9148763" cy="610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phileomn onesim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76625" y="0"/>
            <a:ext cx="5689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5735638" cy="1368426"/>
          </a:xfrm>
          <a:solidFill>
            <a:srgbClr val="000514"/>
          </a:solidFill>
        </p:spPr>
        <p:txBody>
          <a:bodyPr/>
          <a:lstStyle/>
          <a:p>
            <a:pPr>
              <a:defRPr/>
            </a:pPr>
            <a:r>
              <a:rPr lang="ar-JO" dirty="0">
                <a:solidFill>
                  <a:srgbClr val="FFFFFF"/>
                </a:solidFill>
                <a:effectLst>
                  <a:outerShdw blurRad="38100" dist="38100" dir="2700000" algn="tl">
                    <a:srgbClr val="000000">
                      <a:alpha val="43137"/>
                    </a:srgbClr>
                  </a:outerShdw>
                </a:effectLst>
                <a:cs typeface="Arial" panose="020B0604020202020204" pitchFamily="34" charset="0"/>
              </a:rPr>
              <a:t>هل يحطم المسيح          القيود الإجتماعية؟</a:t>
            </a:r>
            <a:endParaRPr lang="en-US" dirty="0">
              <a:solidFill>
                <a:srgbClr val="FFFFFF"/>
              </a:solidFill>
              <a:effectLst>
                <a:outerShdw blurRad="38100" dist="38100" dir="2700000" algn="tl">
                  <a:srgbClr val="000000">
                    <a:alpha val="43137"/>
                  </a:srgbClr>
                </a:outerShdw>
              </a:effectLst>
              <a:cs typeface="Arial" panose="020B0604020202020204" pitchFamily="34" charset="0"/>
            </a:endParaRPr>
          </a:p>
        </p:txBody>
      </p:sp>
      <p:sp>
        <p:nvSpPr>
          <p:cNvPr id="5" name="Rectangle 4"/>
          <p:cNvSpPr/>
          <p:nvPr/>
        </p:nvSpPr>
        <p:spPr>
          <a:xfrm rot="20533725">
            <a:off x="5985811" y="4141755"/>
            <a:ext cx="3009229" cy="1446550"/>
          </a:xfrm>
          <a:prstGeom prst="rect">
            <a:avLst/>
          </a:prstGeom>
          <a:noFill/>
        </p:spPr>
        <p:txBody>
          <a:bodyPr>
            <a:spAutoFit/>
          </a:bodyPr>
          <a:lstStyle/>
          <a:p>
            <a:pPr algn="ctr">
              <a:defRPr/>
            </a:pPr>
            <a:r>
              <a:rPr lang="ar-JO" sz="8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rPr>
              <a:t>نعم</a:t>
            </a:r>
            <a:endParaRPr lang="en-US" sz="8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r>
              <a:rPr lang="ar-JO" dirty="0">
                <a:cs typeface="Arial" panose="020B0604020202020204" pitchFamily="34" charset="0"/>
              </a:rPr>
              <a:t>الغفران المشروط</a:t>
            </a:r>
            <a:endParaRPr lang="en-US" dirty="0">
              <a:cs typeface="Arial" panose="020B0604020202020204" pitchFamily="34" charset="0"/>
            </a:endParaRPr>
          </a:p>
        </p:txBody>
      </p:sp>
      <p:sp>
        <p:nvSpPr>
          <p:cNvPr id="3" name="Title 1"/>
          <p:cNvSpPr txBox="1">
            <a:spLocks/>
          </p:cNvSpPr>
          <p:nvPr/>
        </p:nvSpPr>
        <p:spPr bwMode="auto">
          <a:xfrm rot="21442894">
            <a:off x="502762" y="1782018"/>
            <a:ext cx="6886227" cy="42629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574675" marR="0" lvl="0" indent="-574675" algn="r" defTabSz="914400" rtl="1" eaLnBrk="0" fontAlgn="base" latinLnBrk="0" hangingPunct="0">
              <a:lnSpc>
                <a:spcPct val="100000"/>
              </a:lnSpc>
              <a:spcBef>
                <a:spcPct val="0"/>
              </a:spcBef>
              <a:spcAft>
                <a:spcPct val="0"/>
              </a:spcAft>
              <a:buClrTx/>
              <a:buSzTx/>
              <a:buFontTx/>
              <a:buNone/>
              <a:defRPr/>
            </a:pPr>
            <a:endPar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أ. سأسامحك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إذا</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endParaRPr kumimoji="0" lang="en-SG"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defRPr/>
            </a:pPr>
            <a: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p>
          <a:p>
            <a:pPr marL="574675" marR="0" lvl="0" indent="-574675" algn="r" defTabSz="914400" rtl="1" eaLnBrk="0" fontAlgn="base" latinLnBrk="0" hangingPunct="0">
              <a:lnSpc>
                <a:spcPct val="100000"/>
              </a:lnSpc>
              <a:spcBef>
                <a:spcPct val="0"/>
              </a:spcBef>
              <a:spcAft>
                <a:spcPct val="0"/>
              </a:spcAft>
              <a:buClrTx/>
              <a:buSzTx/>
              <a:buFontTx/>
              <a:buNone/>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ب. سأسامحك لكني لن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أنسى</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أبداً</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defRPr/>
            </a:pPr>
            <a: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p>
          <a:p>
            <a:pPr marL="574675" marR="0" lvl="0" indent="-574675" algn="r" defTabSz="914400" rtl="1" eaLnBrk="0" fontAlgn="base" latinLnBrk="0" hangingPunct="0">
              <a:lnSpc>
                <a:spcPct val="100000"/>
              </a:lnSpc>
              <a:spcBef>
                <a:spcPct val="0"/>
              </a:spcBef>
              <a:spcAft>
                <a:spcPct val="0"/>
              </a:spcAft>
              <a:buClrTx/>
              <a:buSzTx/>
              <a:buFontTx/>
              <a:buNone/>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ت. سأسامحك لكن لا تتوقع مني أن أغير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موقفي</a:t>
            </a:r>
            <a:endParaRPr kumimoji="0" lang="en-SG"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endParaRPr>
          </a:p>
        </p:txBody>
      </p:sp>
      <p:sp>
        <p:nvSpPr>
          <p:cNvPr id="4" name="Rectangle 2">
            <a:extLst>
              <a:ext uri="{FF2B5EF4-FFF2-40B4-BE49-F238E27FC236}">
                <a16:creationId xmlns:a16="http://schemas.microsoft.com/office/drawing/2014/main" id="{5CB7E411-6886-D14A-801E-8B41C70D3F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9451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59875"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368426"/>
          </a:xfrm>
          <a:solidFill>
            <a:srgbClr val="000514"/>
          </a:solidFill>
        </p:spPr>
        <p:txBody>
          <a:bodyPr/>
          <a:lstStyle/>
          <a:p>
            <a:pPr>
              <a:defRPr/>
            </a:pPr>
            <a:r>
              <a:rPr lang="ar-JO" sz="4000" dirty="0">
                <a:solidFill>
                  <a:srgbClr val="FFFFFF"/>
                </a:solidFill>
                <a:effectLst>
                  <a:outerShdw blurRad="38100" dist="38100" dir="2700000" algn="tl">
                    <a:srgbClr val="000000">
                      <a:alpha val="43137"/>
                    </a:srgbClr>
                  </a:outerShdw>
                </a:effectLst>
                <a:cs typeface="Arial" panose="020B0604020202020204" pitchFamily="34" charset="0"/>
              </a:rPr>
              <a:t>هل تعلم هذه الرسالة العبيد الإطاحة بمالكيهم</a:t>
            </a:r>
            <a:endParaRPr lang="en-US" sz="4000" dirty="0">
              <a:solidFill>
                <a:srgbClr val="FFFFFF"/>
              </a:solidFill>
              <a:effectLst>
                <a:outerShdw blurRad="38100" dist="38100" dir="2700000" algn="tl">
                  <a:srgbClr val="000000">
                    <a:alpha val="43137"/>
                  </a:srgbClr>
                </a:outerShdw>
              </a:effectLst>
              <a:cs typeface="Arial" panose="020B0604020202020204" pitchFamily="34"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4744"/>
            <a:ext cx="9144000" cy="5143500"/>
          </a:xfrm>
          <a:prstGeom prst="rect">
            <a:avLst/>
          </a:prstGeom>
        </p:spPr>
      </p:pic>
      <p:sp>
        <p:nvSpPr>
          <p:cNvPr id="168961" name="Rectangle 2"/>
          <p:cNvSpPr>
            <a:spLocks noGrp="1" noChangeArrowheads="1"/>
          </p:cNvSpPr>
          <p:nvPr>
            <p:ph type="title"/>
          </p:nvPr>
        </p:nvSpPr>
        <p:spPr>
          <a:xfrm>
            <a:off x="0" y="-24589"/>
            <a:ext cx="9144000" cy="1149333"/>
          </a:xfrm>
          <a:noFill/>
        </p:spPr>
        <p:txBody>
          <a:bodyPr/>
          <a:lstStyle/>
          <a:p>
            <a:pPr eaLnBrk="1" hangingPunct="1"/>
            <a:r>
              <a:rPr lang="ar-JO" b="1" dirty="0">
                <a:cs typeface="Arial" panose="020B0604020202020204" pitchFamily="34" charset="0"/>
              </a:rPr>
              <a:t>التطبيق المعتاد</a:t>
            </a:r>
            <a:endParaRPr lang="en-US" b="1" dirty="0">
              <a:cs typeface="Arial" panose="020B0604020202020204" pitchFamily="34" charset="0"/>
            </a:endParaRPr>
          </a:p>
        </p:txBody>
      </p:sp>
      <p:sp>
        <p:nvSpPr>
          <p:cNvPr id="36867" name="Rectangle 3"/>
          <p:cNvSpPr>
            <a:spLocks noChangeArrowheads="1"/>
          </p:cNvSpPr>
          <p:nvPr/>
        </p:nvSpPr>
        <p:spPr bwMode="auto">
          <a:xfrm>
            <a:off x="4267200" y="1524000"/>
            <a:ext cx="4419600" cy="2743200"/>
          </a:xfrm>
          <a:prstGeom prst="rect">
            <a:avLst/>
          </a:prstGeom>
          <a:solidFill>
            <a:srgbClr val="000080"/>
          </a:solidFill>
          <a:ln w="9525">
            <a:solidFill>
              <a:schemeClr val="tx1"/>
            </a:solidFill>
            <a:miter lim="800000"/>
            <a:headEnd/>
            <a:tailEnd/>
          </a:ln>
        </p:spPr>
        <p:txBody>
          <a:bodyPr wrap="none" anchor="ctr"/>
          <a:lstStyle/>
          <a:p>
            <a:pPr lvl="1" algn="ctr" eaLnBrk="1" hangingPunct="1"/>
            <a:r>
              <a:rPr lang="ar-JO" sz="3600" dirty="0">
                <a:latin typeface="Arial" panose="020B0604020202020204" pitchFamily="34" charset="0"/>
                <a:ea typeface="宋体" charset="0"/>
                <a:cs typeface="Arial" panose="020B0604020202020204" pitchFamily="34" charset="0"/>
              </a:rPr>
              <a:t>إنها تعلم </a:t>
            </a:r>
          </a:p>
          <a:p>
            <a:pPr lvl="1" algn="ctr" eaLnBrk="1" hangingPunct="1"/>
            <a:r>
              <a:rPr lang="ar-JO" sz="3600" dirty="0">
                <a:latin typeface="Arial" panose="020B0604020202020204" pitchFamily="34" charset="0"/>
                <a:ea typeface="宋体" charset="0"/>
                <a:cs typeface="Arial" panose="020B0604020202020204" pitchFamily="34" charset="0"/>
              </a:rPr>
              <a:t>واجب العبيد </a:t>
            </a:r>
          </a:p>
          <a:p>
            <a:pPr lvl="1" algn="ctr" eaLnBrk="1" hangingPunct="1"/>
            <a:r>
              <a:rPr lang="ar-JO" sz="3600" dirty="0">
                <a:latin typeface="Arial" panose="020B0604020202020204" pitchFamily="34" charset="0"/>
                <a:ea typeface="宋体" charset="0"/>
                <a:cs typeface="Arial" panose="020B0604020202020204" pitchFamily="34" charset="0"/>
              </a:rPr>
              <a:t>تجاه سادتهم </a:t>
            </a:r>
          </a:p>
          <a:p>
            <a:pPr lvl="1" algn="ctr" eaLnBrk="1" hangingPunct="1"/>
            <a:r>
              <a:rPr lang="ar-JO" sz="3600" dirty="0">
                <a:latin typeface="Arial" panose="020B0604020202020204" pitchFamily="34" charset="0"/>
                <a:ea typeface="宋体" charset="0"/>
                <a:cs typeface="Arial" panose="020B0604020202020204" pitchFamily="34" charset="0"/>
              </a:rPr>
              <a:t>وواجب السادة </a:t>
            </a:r>
          </a:p>
          <a:p>
            <a:pPr lvl="1" algn="ctr" eaLnBrk="1" hangingPunct="1"/>
            <a:r>
              <a:rPr lang="ar-JO" sz="3600" dirty="0">
                <a:latin typeface="Arial" panose="020B0604020202020204" pitchFamily="34" charset="0"/>
                <a:ea typeface="宋体" charset="0"/>
                <a:cs typeface="Arial" panose="020B0604020202020204" pitchFamily="34" charset="0"/>
              </a:rPr>
              <a:t>تجاه عبيدهم</a:t>
            </a:r>
            <a:endParaRPr lang="en-US" sz="3600" dirty="0">
              <a:latin typeface="Arial" panose="020B0604020202020204" pitchFamily="34" charset="0"/>
              <a:ea typeface="宋体" charset="0"/>
              <a:cs typeface="Arial" panose="020B0604020202020204" pitchFamily="34" charset="0"/>
            </a:endParaRPr>
          </a:p>
        </p:txBody>
      </p:sp>
      <p:sp>
        <p:nvSpPr>
          <p:cNvPr id="36868" name="AutoShape 4"/>
          <p:cNvSpPr>
            <a:spLocks noChangeArrowheads="1"/>
          </p:cNvSpPr>
          <p:nvPr/>
        </p:nvSpPr>
        <p:spPr bwMode="auto">
          <a:xfrm rot="-1500000">
            <a:off x="836613" y="3692525"/>
            <a:ext cx="4567237" cy="2895600"/>
          </a:xfrm>
          <a:prstGeom prst="rightArrow">
            <a:avLst>
              <a:gd name="adj1" fmla="val 56120"/>
              <a:gd name="adj2" fmla="val 70599"/>
            </a:avLst>
          </a:prstGeom>
          <a:solidFill>
            <a:srgbClr val="CCFFFF"/>
          </a:solidFill>
          <a:ln w="9525">
            <a:solidFill>
              <a:schemeClr val="tx1"/>
            </a:solidFill>
            <a:miter lim="800000"/>
            <a:headEnd/>
            <a:tailEnd/>
          </a:ln>
        </p:spPr>
        <p:txBody>
          <a:bodyPr wrap="none" anchor="ctr"/>
          <a:lstStyle/>
          <a:p>
            <a:pPr algn="ctr" eaLnBrk="1" hangingPunct="1"/>
            <a:r>
              <a:rPr lang="ar-JO" sz="3200" b="1" dirty="0">
                <a:solidFill>
                  <a:schemeClr val="bg2"/>
                </a:solidFill>
                <a:latin typeface="Arial" panose="020B0604020202020204" pitchFamily="34" charset="0"/>
                <a:cs typeface="Arial" panose="020B0604020202020204" pitchFamily="34" charset="0"/>
              </a:rPr>
              <a:t>النظرة التاريخية</a:t>
            </a:r>
            <a:endParaRPr lang="en-US" sz="3200" b="1" dirty="0">
              <a:solidFill>
                <a:schemeClr val="bg2"/>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0-#ppt_w/2"/>
                                          </p:val>
                                        </p:tav>
                                        <p:tav tm="100000">
                                          <p:val>
                                            <p:strVal val="#ppt_x"/>
                                          </p:val>
                                        </p:tav>
                                      </p:tavLst>
                                    </p:anim>
                                    <p:anim calcmode="lin" valueType="num">
                                      <p:cBhvr additive="base">
                                        <p:cTn id="8" dur="500" fill="hold"/>
                                        <p:tgtEl>
                                          <p:spTgt spid="3686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 presetClass="entr" presetSubtype="10" fill="hold" grpId="1" nodeType="after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blinds(horizontal)">
                                      <p:cBhvr>
                                        <p:cTn id="12"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1" animBg="1"/>
      <p:bldP spid="36868" grpId="0" animBg="1"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87500"/>
            <a:ext cx="9144000" cy="3681351"/>
          </a:xfrm>
          <a:prstGeom prst="rect">
            <a:avLst/>
          </a:prstGeom>
        </p:spPr>
      </p:pic>
      <p:sp>
        <p:nvSpPr>
          <p:cNvPr id="169985" name="Rectangle 2"/>
          <p:cNvSpPr>
            <a:spLocks noGrp="1" noChangeArrowheads="1"/>
          </p:cNvSpPr>
          <p:nvPr>
            <p:ph type="title" idx="4294967295"/>
          </p:nvPr>
        </p:nvSpPr>
        <p:spPr>
          <a:xfrm>
            <a:off x="0" y="274638"/>
            <a:ext cx="8229600" cy="1143000"/>
          </a:xfrm>
        </p:spPr>
        <p:txBody>
          <a:bodyPr/>
          <a:lstStyle/>
          <a:p>
            <a:pPr eaLnBrk="1" hangingPunct="1"/>
            <a:r>
              <a:rPr lang="ar-JO" dirty="0">
                <a:cs typeface="Arial" panose="020B0604020202020204" pitchFamily="34" charset="0"/>
              </a:rPr>
              <a:t>نهج جديد</a:t>
            </a:r>
            <a:endParaRPr lang="en-US" dirty="0">
              <a:cs typeface="Arial" panose="020B0604020202020204" pitchFamily="34" charset="0"/>
            </a:endParaRPr>
          </a:p>
        </p:txBody>
      </p:sp>
      <p:sp>
        <p:nvSpPr>
          <p:cNvPr id="37891" name="AutoShape 3"/>
          <p:cNvSpPr>
            <a:spLocks noChangeArrowheads="1"/>
          </p:cNvSpPr>
          <p:nvPr/>
        </p:nvSpPr>
        <p:spPr bwMode="auto">
          <a:xfrm>
            <a:off x="2195736" y="1412776"/>
            <a:ext cx="6455296" cy="1512168"/>
          </a:xfrm>
          <a:prstGeom prst="flowChartPreparation">
            <a:avLst/>
          </a:prstGeom>
          <a:noFill/>
          <a:ln w="9525">
            <a:noFill/>
            <a:miter lim="800000"/>
            <a:headEnd/>
            <a:tailEnd/>
          </a:ln>
        </p:spPr>
        <p:txBody>
          <a:bodyPr wrap="none" anchor="ctr"/>
          <a:lstStyle/>
          <a:p>
            <a:pPr algn="ctr" eaLnBrk="1" hangingPunct="1"/>
            <a:r>
              <a:rPr lang="ar-JO" altLang="zh-CN" sz="4000" b="1" dirty="0">
                <a:solidFill>
                  <a:schemeClr val="bg1"/>
                </a:solidFill>
                <a:latin typeface="Arial" panose="020B0604020202020204" pitchFamily="34" charset="0"/>
                <a:ea typeface="宋体" charset="0"/>
                <a:cs typeface="Arial" panose="020B0604020202020204" pitchFamily="34" charset="0"/>
              </a:rPr>
              <a:t>إنها تدمر العبودية</a:t>
            </a:r>
            <a:endParaRPr lang="en-US" sz="4000" b="1" dirty="0">
              <a:solidFill>
                <a:schemeClr val="bg1"/>
              </a:solidFill>
              <a:latin typeface="Arial" panose="020B0604020202020204" pitchFamily="34" charset="0"/>
              <a:ea typeface="宋体" charset="0"/>
              <a:cs typeface="Arial" panose="020B0604020202020204" pitchFamily="34" charset="0"/>
            </a:endParaRPr>
          </a:p>
        </p:txBody>
      </p:sp>
      <p:grpSp>
        <p:nvGrpSpPr>
          <p:cNvPr id="4" name="Group 3"/>
          <p:cNvGrpSpPr/>
          <p:nvPr/>
        </p:nvGrpSpPr>
        <p:grpSpPr>
          <a:xfrm>
            <a:off x="1475656" y="3501008"/>
            <a:ext cx="7543800" cy="2903984"/>
            <a:chOff x="1600200" y="3501008"/>
            <a:chExt cx="7543800" cy="2903984"/>
          </a:xfrm>
        </p:grpSpPr>
        <p:sp>
          <p:nvSpPr>
            <p:cNvPr id="37893" name="Oval 5"/>
            <p:cNvSpPr>
              <a:spLocks noChangeArrowheads="1"/>
            </p:cNvSpPr>
            <p:nvPr/>
          </p:nvSpPr>
          <p:spPr bwMode="auto">
            <a:xfrm>
              <a:off x="1600200" y="3501008"/>
              <a:ext cx="7543800" cy="2903984"/>
            </a:xfrm>
            <a:prstGeom prst="ellipse">
              <a:avLst/>
            </a:prstGeom>
            <a:solidFill>
              <a:srgbClr val="660066"/>
            </a:solidFill>
            <a:ln w="9525">
              <a:solidFill>
                <a:schemeClr val="tx1"/>
              </a:solidFill>
              <a:round/>
              <a:headEnd/>
              <a:tailEnd/>
            </a:ln>
          </p:spPr>
          <p:txBody>
            <a:bodyPr wrap="none" anchor="ctr"/>
            <a:lstStyle/>
            <a:p>
              <a:pPr algn="ctr" eaLnBrk="1" hangingPunct="1"/>
              <a:endParaRPr lang="en-US" sz="3200" b="1" dirty="0">
                <a:solidFill>
                  <a:srgbClr val="FFFFFF"/>
                </a:solidFill>
                <a:latin typeface="Arial" panose="020B0604020202020204" pitchFamily="34" charset="0"/>
                <a:ea typeface="宋体" charset="0"/>
                <a:cs typeface="Arial" panose="020B0604020202020204" pitchFamily="34" charset="0"/>
              </a:endParaRPr>
            </a:p>
          </p:txBody>
        </p:sp>
        <p:sp>
          <p:nvSpPr>
            <p:cNvPr id="3" name="TextBox 2"/>
            <p:cNvSpPr txBox="1"/>
            <p:nvPr/>
          </p:nvSpPr>
          <p:spPr>
            <a:xfrm>
              <a:off x="1997724" y="3933056"/>
              <a:ext cx="6678732" cy="1384995"/>
            </a:xfrm>
            <a:prstGeom prst="rect">
              <a:avLst/>
            </a:prstGeom>
            <a:noFill/>
          </p:spPr>
          <p:txBody>
            <a:bodyPr wrap="square" rtlCol="0">
              <a:spAutoFit/>
            </a:bodyPr>
            <a:lstStyle/>
            <a:p>
              <a:pPr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لكن بولس علم السادة أن يعاملوا العبيد </a:t>
              </a:r>
            </a:p>
            <a:p>
              <a:pPr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بطريقة تقية بدلاً من طلبه تدمير العبودية.</a:t>
              </a:r>
            </a:p>
            <a:p>
              <a:pPr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هذا يتناسب مع تعليمه في رسائله الأخرى</a:t>
              </a:r>
              <a:r>
                <a:rPr lang="en-US" altLang="zh-CN" sz="2800" b="1" dirty="0">
                  <a:solidFill>
                    <a:srgbClr val="FFFFFF"/>
                  </a:solidFill>
                  <a:latin typeface="Arial" panose="020B0604020202020204" pitchFamily="34" charset="0"/>
                  <a:ea typeface="宋体" charset="0"/>
                  <a:cs typeface="Arial" panose="020B0604020202020204" pitchFamily="34" charset="0"/>
                </a:rPr>
                <a:t> </a:t>
              </a:r>
              <a:endParaRPr lang="en-US" sz="2800" b="1" dirty="0">
                <a:solidFill>
                  <a:srgbClr val="FFFFFF"/>
                </a:solidFill>
                <a:latin typeface="Arial" panose="020B0604020202020204" pitchFamily="34" charset="0"/>
                <a:ea typeface="宋体" charset="0"/>
                <a:cs typeface="Arial" panose="020B0604020202020204" pitchFamily="34" charset="0"/>
              </a:endParaRPr>
            </a:p>
          </p:txBody>
        </p:sp>
      </p:gr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 calcmode="lin" valueType="num">
                                      <p:cBhvr additive="base">
                                        <p:cTn id="7" dur="500" fill="hold"/>
                                        <p:tgtEl>
                                          <p:spTgt spid="37891"/>
                                        </p:tgtEl>
                                        <p:attrNameLst>
                                          <p:attrName>ppt_x</p:attrName>
                                        </p:attrNameLst>
                                      </p:cBhvr>
                                      <p:tavLst>
                                        <p:tav tm="0">
                                          <p:val>
                                            <p:strVal val="1+#ppt_w/2"/>
                                          </p:val>
                                        </p:tav>
                                        <p:tav tm="100000">
                                          <p:val>
                                            <p:strVal val="#ppt_x"/>
                                          </p:val>
                                        </p:tav>
                                      </p:tavLst>
                                    </p:anim>
                                    <p:anim calcmode="lin" valueType="num">
                                      <p:cBhvr additive="base">
                                        <p:cTn id="8" dur="500" fill="hold"/>
                                        <p:tgtEl>
                                          <p:spTgt spid="3789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9144000" cy="6858000"/>
          </a:xfrm>
          <a:prstGeom prst="rect">
            <a:avLst/>
          </a:prstGeom>
        </p:spPr>
      </p:pic>
      <p:sp>
        <p:nvSpPr>
          <p:cNvPr id="38915" name="Rectangle 3"/>
          <p:cNvSpPr>
            <a:spLocks noChangeArrowheads="1"/>
          </p:cNvSpPr>
          <p:nvPr/>
        </p:nvSpPr>
        <p:spPr bwMode="auto">
          <a:xfrm>
            <a:off x="2483768" y="3573016"/>
            <a:ext cx="5040560" cy="3581400"/>
          </a:xfrm>
          <a:prstGeom prst="rect">
            <a:avLst/>
          </a:prstGeom>
          <a:noFill/>
          <a:ln w="9525">
            <a:noFill/>
            <a:miter lim="800000"/>
            <a:headEnd/>
            <a:tailEnd/>
          </a:ln>
        </p:spPr>
        <p:txBody>
          <a:bodyPr wrap="none" anchor="ctr"/>
          <a:lstStyle/>
          <a:p>
            <a:pPr algn="r" rtl="1" eaLnBrk="1" hangingPunct="1"/>
            <a:r>
              <a:rPr lang="ar-JO" b="1" dirty="0">
                <a:solidFill>
                  <a:srgbClr val="000000"/>
                </a:solidFill>
                <a:latin typeface="Arial" panose="020B0604020202020204" pitchFamily="34" charset="0"/>
                <a:cs typeface="Arial" panose="020B0604020202020204" pitchFamily="34" charset="0"/>
              </a:rPr>
              <a:t>نصيحة بولس للعبيد</a:t>
            </a:r>
            <a:endParaRPr lang="en-US" altLang="ja-JP"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ü"/>
            </a:pP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أف 6: 5-8</a:t>
            </a:r>
            <a:endParaRPr lang="en-US"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ü"/>
            </a:pP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كو 3: 22-25</a:t>
            </a:r>
            <a:endParaRPr lang="en-US"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ü"/>
            </a:pP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1 تي 6: 1-2</a:t>
            </a:r>
            <a:endParaRPr lang="en-US" b="1" dirty="0">
              <a:solidFill>
                <a:srgbClr val="000000"/>
              </a:solidFill>
              <a:latin typeface="Arial" panose="020B0604020202020204" pitchFamily="34" charset="0"/>
              <a:cs typeface="Arial" panose="020B0604020202020204" pitchFamily="34" charset="0"/>
            </a:endParaRPr>
          </a:p>
          <a:p>
            <a:pPr eaLnBrk="1" hangingPunct="1">
              <a:buFont typeface="Wingdings" charset="0"/>
              <a:buChar char="ü"/>
            </a:pPr>
            <a:endParaRPr lang="en-US"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None/>
            </a:pPr>
            <a:r>
              <a:rPr lang="ar-JO" b="1" dirty="0">
                <a:solidFill>
                  <a:srgbClr val="000000"/>
                </a:solidFill>
                <a:latin typeface="Arial" panose="020B0604020202020204" pitchFamily="34" charset="0"/>
                <a:cs typeface="Arial" panose="020B0604020202020204" pitchFamily="34" charset="0"/>
              </a:rPr>
              <a:t>نصيحة بولس للسادة</a:t>
            </a:r>
            <a:endParaRPr lang="en-US" altLang="ja-JP"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ü"/>
            </a:pP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أف 6: 19</a:t>
            </a:r>
            <a:endParaRPr lang="en-US"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ü"/>
            </a:pP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كو 4: 1</a:t>
            </a:r>
            <a:endParaRPr lang="en-US" b="1" dirty="0">
              <a:solidFill>
                <a:srgbClr val="000000"/>
              </a:solidFill>
              <a:latin typeface="Arial" panose="020B0604020202020204" pitchFamily="34" charset="0"/>
              <a:cs typeface="Arial" panose="020B0604020202020204" pitchFamily="34" charset="0"/>
            </a:endParaRPr>
          </a:p>
        </p:txBody>
      </p:sp>
      <p:sp>
        <p:nvSpPr>
          <p:cNvPr id="38916" name="Rectangle 4"/>
          <p:cNvSpPr>
            <a:spLocks noChangeArrowheads="1"/>
          </p:cNvSpPr>
          <p:nvPr/>
        </p:nvSpPr>
        <p:spPr bwMode="auto">
          <a:xfrm>
            <a:off x="3419872" y="2492896"/>
            <a:ext cx="4104456" cy="1296144"/>
          </a:xfrm>
          <a:prstGeom prst="rect">
            <a:avLst/>
          </a:prstGeom>
          <a:noFill/>
          <a:ln w="9525">
            <a:noFill/>
            <a:miter lim="800000"/>
            <a:headEnd/>
            <a:tailEnd/>
          </a:ln>
        </p:spPr>
        <p:txBody>
          <a:bodyPr wrap="none" anchor="ctr"/>
          <a:lstStyle/>
          <a:p>
            <a:pPr algn="r" eaLnBrk="1" hangingPunct="1"/>
            <a:r>
              <a:rPr lang="ar-JO" b="1" dirty="0">
                <a:solidFill>
                  <a:srgbClr val="000000"/>
                </a:solidFill>
                <a:latin typeface="Arial" panose="020B0604020202020204" pitchFamily="34" charset="0"/>
                <a:cs typeface="Arial" panose="020B0604020202020204" pitchFamily="34" charset="0"/>
              </a:rPr>
              <a:t>نصيحة بطرس عن العبودية</a:t>
            </a:r>
            <a:endParaRPr lang="en-US" altLang="ja-JP" b="1" dirty="0">
              <a:solidFill>
                <a:srgbClr val="000000"/>
              </a:solidFill>
              <a:latin typeface="Arial" panose="020B0604020202020204" pitchFamily="34" charset="0"/>
              <a:cs typeface="Arial" panose="020B0604020202020204" pitchFamily="34" charset="0"/>
            </a:endParaRPr>
          </a:p>
          <a:p>
            <a:pPr algn="r" eaLnBrk="1" hangingPunct="1">
              <a:buFont typeface="Wingdings" charset="0"/>
              <a:buChar char="ü"/>
            </a:pPr>
            <a:r>
              <a:rPr lang="ar-JO" b="1" dirty="0">
                <a:solidFill>
                  <a:srgbClr val="000000"/>
                </a:solidFill>
                <a:latin typeface="Arial" panose="020B0604020202020204" pitchFamily="34" charset="0"/>
                <a:cs typeface="Arial" panose="020B0604020202020204" pitchFamily="34" charset="0"/>
              </a:rPr>
              <a:t>1 بط 2: 18-25</a:t>
            </a:r>
            <a:endParaRPr lang="en-US" b="1" dirty="0">
              <a:solidFill>
                <a:srgbClr val="000000"/>
              </a:solidFill>
              <a:latin typeface="Arial" panose="020B0604020202020204" pitchFamily="34" charset="0"/>
              <a:cs typeface="Arial" panose="020B0604020202020204" pitchFamily="34" charset="0"/>
            </a:endParaRPr>
          </a:p>
        </p:txBody>
      </p:sp>
      <p:sp>
        <p:nvSpPr>
          <p:cNvPr id="172038" name="Rectangle 7"/>
          <p:cNvSpPr>
            <a:spLocks noGrp="1" noChangeArrowheads="1"/>
          </p:cNvSpPr>
          <p:nvPr>
            <p:ph type="title" idx="4294967295"/>
          </p:nvPr>
        </p:nvSpPr>
        <p:spPr>
          <a:xfrm>
            <a:off x="1763688" y="0"/>
            <a:ext cx="6465912" cy="1143000"/>
          </a:xfrm>
        </p:spPr>
        <p:txBody>
          <a:bodyPr/>
          <a:lstStyle/>
          <a:p>
            <a:pPr algn="l" eaLnBrk="1" hangingPunct="1"/>
            <a:r>
              <a:rPr lang="ar-JO" b="1" dirty="0">
                <a:solidFill>
                  <a:srgbClr val="000000"/>
                </a:solidFill>
                <a:cs typeface="Arial" panose="020B0604020202020204" pitchFamily="34" charset="0"/>
              </a:rPr>
              <a:t>الخصائص</a:t>
            </a:r>
            <a:endParaRPr lang="en-US" b="1" dirty="0">
              <a:solidFill>
                <a:srgbClr val="000000"/>
              </a:solidFill>
              <a:cs typeface="Arial" panose="020B0604020202020204" pitchFamily="34" charset="0"/>
            </a:endParaRPr>
          </a:p>
        </p:txBody>
      </p:sp>
      <p:sp>
        <p:nvSpPr>
          <p:cNvPr id="2" name="TextBox 1"/>
          <p:cNvSpPr txBox="1"/>
          <p:nvPr/>
        </p:nvSpPr>
        <p:spPr>
          <a:xfrm>
            <a:off x="3203848" y="1052736"/>
            <a:ext cx="4658218" cy="830997"/>
          </a:xfrm>
          <a:prstGeom prst="rect">
            <a:avLst/>
          </a:prstGeom>
          <a:noFill/>
        </p:spPr>
        <p:txBody>
          <a:bodyPr wrap="square" rtlCol="0">
            <a:spAutoFit/>
          </a:bodyPr>
          <a:lstStyle/>
          <a:p>
            <a:pPr algn="ctr" eaLnBrk="1" hangingPunct="1"/>
            <a:r>
              <a:rPr lang="ar-JO" b="1" dirty="0">
                <a:solidFill>
                  <a:srgbClr val="000000"/>
                </a:solidFill>
                <a:latin typeface="Arial" panose="020B0604020202020204" pitchFamily="34" charset="0"/>
                <a:cs typeface="Arial" panose="020B0604020202020204" pitchFamily="34" charset="0"/>
              </a:rPr>
              <a:t>يدرك بولس وكتاب العهد الجديد الآخرين وجود العلاقة بين العبد والسيد</a:t>
            </a:r>
            <a:endParaRPr lang="en-US" b="1" dirty="0">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1000" fill="hold"/>
                                        <p:tgtEl>
                                          <p:spTgt spid="38915"/>
                                        </p:tgtEl>
                                        <p:attrNameLst>
                                          <p:attrName>ppt_w</p:attrName>
                                        </p:attrNameLst>
                                      </p:cBhvr>
                                      <p:tavLst>
                                        <p:tav tm="0">
                                          <p:val>
                                            <p:fltVal val="0"/>
                                          </p:val>
                                        </p:tav>
                                        <p:tav tm="100000">
                                          <p:val>
                                            <p:strVal val="#ppt_w"/>
                                          </p:val>
                                        </p:tav>
                                      </p:tavLst>
                                    </p:anim>
                                    <p:anim calcmode="lin" valueType="num">
                                      <p:cBhvr>
                                        <p:cTn id="8" dur="1000" fill="hold"/>
                                        <p:tgtEl>
                                          <p:spTgt spid="38915"/>
                                        </p:tgtEl>
                                        <p:attrNameLst>
                                          <p:attrName>ppt_h</p:attrName>
                                        </p:attrNameLst>
                                      </p:cBhvr>
                                      <p:tavLst>
                                        <p:tav tm="0">
                                          <p:val>
                                            <p:fltVal val="0"/>
                                          </p:val>
                                        </p:tav>
                                        <p:tav tm="100000">
                                          <p:val>
                                            <p:strVal val="#ppt_h"/>
                                          </p:val>
                                        </p:tav>
                                      </p:tavLst>
                                    </p:anim>
                                    <p:anim calcmode="lin" valueType="num">
                                      <p:cBhvr>
                                        <p:cTn id="9" dur="1000" fill="hold"/>
                                        <p:tgtEl>
                                          <p:spTgt spid="389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8916"/>
                                        </p:tgtEl>
                                        <p:attrNameLst>
                                          <p:attrName>style.visibility</p:attrName>
                                        </p:attrNameLst>
                                      </p:cBhvr>
                                      <p:to>
                                        <p:strVal val="visible"/>
                                      </p:to>
                                    </p:set>
                                    <p:anim calcmode="lin" valueType="num">
                                      <p:cBhvr>
                                        <p:cTn id="15" dur="1000" fill="hold"/>
                                        <p:tgtEl>
                                          <p:spTgt spid="38916"/>
                                        </p:tgtEl>
                                        <p:attrNameLst>
                                          <p:attrName>ppt_w</p:attrName>
                                        </p:attrNameLst>
                                      </p:cBhvr>
                                      <p:tavLst>
                                        <p:tav tm="0">
                                          <p:val>
                                            <p:fltVal val="0"/>
                                          </p:val>
                                        </p:tav>
                                        <p:tav tm="100000">
                                          <p:val>
                                            <p:strVal val="#ppt_w"/>
                                          </p:val>
                                        </p:tav>
                                      </p:tavLst>
                                    </p:anim>
                                    <p:anim calcmode="lin" valueType="num">
                                      <p:cBhvr>
                                        <p:cTn id="16" dur="1000" fill="hold"/>
                                        <p:tgtEl>
                                          <p:spTgt spid="38916"/>
                                        </p:tgtEl>
                                        <p:attrNameLst>
                                          <p:attrName>ppt_h</p:attrName>
                                        </p:attrNameLst>
                                      </p:cBhvr>
                                      <p:tavLst>
                                        <p:tav tm="0">
                                          <p:val>
                                            <p:fltVal val="0"/>
                                          </p:val>
                                        </p:tav>
                                        <p:tav tm="100000">
                                          <p:val>
                                            <p:strVal val="#ppt_h"/>
                                          </p:val>
                                        </p:tav>
                                      </p:tavLst>
                                    </p:anim>
                                    <p:anim calcmode="lin" valueType="num">
                                      <p:cBhvr>
                                        <p:cTn id="17" dur="1000" fill="hold"/>
                                        <p:tgtEl>
                                          <p:spTgt spid="3891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9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38916"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74081" name="Rectangle 2"/>
          <p:cNvSpPr>
            <a:spLocks noGrp="1" noChangeArrowheads="1"/>
          </p:cNvSpPr>
          <p:nvPr>
            <p:ph type="title" idx="4294967295"/>
          </p:nvPr>
        </p:nvSpPr>
        <p:spPr>
          <a:xfrm>
            <a:off x="0" y="0"/>
            <a:ext cx="9144000" cy="1066800"/>
          </a:xfrm>
        </p:spPr>
        <p:txBody>
          <a:bodyPr/>
          <a:lstStyle/>
          <a:p>
            <a:pPr eaLnBrk="1" hangingPunct="1"/>
            <a:r>
              <a:rPr lang="en-US" dirty="0">
                <a:solidFill>
                  <a:schemeClr val="bg1"/>
                </a:solidFill>
                <a:latin typeface="Arial" panose="020B0604020202020204" pitchFamily="34" charset="0"/>
              </a:rPr>
              <a:t>. </a:t>
            </a:r>
            <a:r>
              <a:rPr lang="ar-JO" dirty="0">
                <a:solidFill>
                  <a:schemeClr val="bg1"/>
                </a:solidFill>
                <a:latin typeface="Arial" panose="020B0604020202020204" pitchFamily="34" charset="0"/>
              </a:rPr>
              <a:t>الخصائص</a:t>
            </a:r>
            <a:r>
              <a:rPr lang="en-US" dirty="0">
                <a:solidFill>
                  <a:schemeClr val="bg1"/>
                </a:solidFill>
                <a:latin typeface="Arial" panose="020B0604020202020204" pitchFamily="34" charset="0"/>
              </a:rPr>
              <a:t> .</a:t>
            </a:r>
            <a:endParaRPr lang="en-US" dirty="0">
              <a:solidFill>
                <a:schemeClr val="bg1"/>
              </a:solidFill>
              <a:latin typeface="Verdana" charset="0"/>
            </a:endParaRPr>
          </a:p>
        </p:txBody>
      </p:sp>
      <p:pic>
        <p:nvPicPr>
          <p:cNvPr id="39939" name="Picture 3" descr="slav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2362200"/>
            <a:ext cx="2819400" cy="205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0" name="Picture 4" descr="Paul%20writing%20an%20epist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6600" y="2362200"/>
            <a:ext cx="26670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AutoShape 5"/>
          <p:cNvSpPr>
            <a:spLocks noChangeArrowheads="1"/>
          </p:cNvSpPr>
          <p:nvPr/>
        </p:nvSpPr>
        <p:spPr bwMode="auto">
          <a:xfrm>
            <a:off x="2483768" y="2924944"/>
            <a:ext cx="1066800" cy="732656"/>
          </a:xfrm>
          <a:prstGeom prst="rightArrow">
            <a:avLst>
              <a:gd name="adj1" fmla="val 50000"/>
              <a:gd name="adj2" fmla="val 58333"/>
            </a:avLst>
          </a:prstGeom>
          <a:solidFill>
            <a:srgbClr val="FFFF00"/>
          </a:solidFill>
          <a:ln w="57150" cmpd="sng">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9942" name="Picture 6" descr="Epistlereadi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6000" y="2362200"/>
            <a:ext cx="2819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3" name="AutoShape 7"/>
          <p:cNvSpPr>
            <a:spLocks noChangeArrowheads="1"/>
          </p:cNvSpPr>
          <p:nvPr/>
        </p:nvSpPr>
        <p:spPr bwMode="auto">
          <a:xfrm>
            <a:off x="5531768" y="2924944"/>
            <a:ext cx="1066800" cy="732656"/>
          </a:xfrm>
          <a:prstGeom prst="rightArrow">
            <a:avLst>
              <a:gd name="adj1" fmla="val 50000"/>
              <a:gd name="adj2" fmla="val 58333"/>
            </a:avLst>
          </a:prstGeom>
          <a:solidFill>
            <a:srgbClr val="FFFF00"/>
          </a:solidFill>
          <a:ln w="57150" cmpd="sng">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Rectangle 8">
            <a:extLst>
              <a:ext uri="{FF2B5EF4-FFF2-40B4-BE49-F238E27FC236}">
                <a16:creationId xmlns:a16="http://schemas.microsoft.com/office/drawing/2014/main" id="{55F678C3-B506-CF8B-5397-226EB51497E9}"/>
              </a:ext>
            </a:extLst>
          </p:cNvPr>
          <p:cNvSpPr>
            <a:spLocks noChangeArrowheads="1"/>
          </p:cNvSpPr>
          <p:nvPr/>
        </p:nvSpPr>
        <p:spPr bwMode="auto">
          <a:xfrm>
            <a:off x="72008" y="1975480"/>
            <a:ext cx="8964488" cy="267765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eaLnBrk="1" hangingPunct="1"/>
            <a:r>
              <a:rPr lang="ar-JO" altLang="zh-CN" b="1" dirty="0">
                <a:solidFill>
                  <a:schemeClr val="bg1"/>
                </a:solidFill>
                <a:latin typeface="Arial" panose="020B0604020202020204" pitchFamily="34" charset="0"/>
                <a:ea typeface="Arial" charset="0"/>
                <a:cs typeface="Arial" panose="020B0604020202020204" pitchFamily="34" charset="0"/>
              </a:rPr>
              <a:t>يجب على المؤمنين أن يظهروا المحبة كأساس كل علاقاتهم:</a:t>
            </a:r>
            <a:endParaRPr lang="en-US" altLang="zh-CN" b="1" dirty="0">
              <a:solidFill>
                <a:schemeClr val="bg1"/>
              </a:solidFill>
              <a:latin typeface="Arial" panose="020B0604020202020204" pitchFamily="34" charset="0"/>
              <a:ea typeface="Arial" charset="0"/>
              <a:cs typeface="Arial" panose="020B0604020202020204" pitchFamily="34" charset="0"/>
            </a:endParaRPr>
          </a:p>
          <a:p>
            <a:pPr marL="452438" indent="-452438" eaLnBrk="1" hangingPunct="1"/>
            <a:endParaRPr lang="en-US" altLang="zh-CN" b="1" dirty="0">
              <a:solidFill>
                <a:schemeClr val="bg1"/>
              </a:solidFill>
              <a:latin typeface="Arial" panose="020B0604020202020204" pitchFamily="34" charset="0"/>
              <a:ea typeface="Arial" charset="0"/>
              <a:cs typeface="Arial" panose="020B0604020202020204" pitchFamily="34" charset="0"/>
            </a:endParaRPr>
          </a:p>
          <a:p>
            <a:pPr marL="452438" indent="-452438" algn="r" rtl="1" eaLnBrk="1" hangingPunct="1">
              <a:buFont typeface="Wingdings" charset="0"/>
              <a:buChar char="ü"/>
            </a:pPr>
            <a:r>
              <a:rPr lang="ar-JO" altLang="zh-CN" b="1" dirty="0">
                <a:solidFill>
                  <a:schemeClr val="bg1"/>
                </a:solidFill>
                <a:latin typeface="Arial" panose="020B0604020202020204" pitchFamily="34" charset="0"/>
                <a:ea typeface="Arial" charset="0"/>
                <a:cs typeface="Arial" panose="020B0604020202020204" pitchFamily="34" charset="0"/>
              </a:rPr>
              <a:t>المحبة بغض النظر عن الحالة المسيحية أو خلاف ذلك للطرف الآخر.</a:t>
            </a:r>
            <a:r>
              <a:rPr lang="en-US" altLang="zh-CN" b="1" dirty="0">
                <a:solidFill>
                  <a:schemeClr val="bg1"/>
                </a:solidFill>
                <a:latin typeface="Arial" panose="020B0604020202020204" pitchFamily="34" charset="0"/>
                <a:ea typeface="Arial" charset="0"/>
                <a:cs typeface="Arial" panose="020B0604020202020204" pitchFamily="34" charset="0"/>
              </a:rPr>
              <a:t> </a:t>
            </a:r>
          </a:p>
          <a:p>
            <a:pPr marL="452438" indent="-452438" eaLnBrk="1" hangingPunct="1">
              <a:buFont typeface="Wingdings" charset="0"/>
              <a:buChar char="ü"/>
            </a:pPr>
            <a:endParaRPr lang="en-US" altLang="zh-CN" b="1" dirty="0">
              <a:solidFill>
                <a:schemeClr val="bg1"/>
              </a:solidFill>
              <a:latin typeface="Arial" panose="020B0604020202020204" pitchFamily="34" charset="0"/>
              <a:ea typeface="Arial" charset="0"/>
              <a:cs typeface="Arial" panose="020B0604020202020204" pitchFamily="34" charset="0"/>
            </a:endParaRPr>
          </a:p>
          <a:p>
            <a:pPr marL="452438" indent="-452438" algn="r" rtl="1" eaLnBrk="1" hangingPunct="1">
              <a:buFont typeface="Wingdings" charset="0"/>
              <a:buChar char="ü"/>
            </a:pPr>
            <a:r>
              <a:rPr lang="ar-JO" altLang="zh-CN" b="1" dirty="0">
                <a:solidFill>
                  <a:schemeClr val="bg1"/>
                </a:solidFill>
                <a:latin typeface="Arial" panose="020B0604020202020204" pitchFamily="34" charset="0"/>
                <a:ea typeface="Arial" charset="0"/>
                <a:cs typeface="Arial" panose="020B0604020202020204" pitchFamily="34" charset="0"/>
              </a:rPr>
              <a:t>كل المؤمنين في الكنيسة هم أبناء وبنات الله ولهذا فهم إخوة وأخوات لبعضهم البعض.</a:t>
            </a:r>
            <a:endParaRPr lang="en-US" altLang="zh-CN" b="1" dirty="0">
              <a:solidFill>
                <a:schemeClr val="bg1"/>
              </a:solidFill>
              <a:latin typeface="Arial" panose="020B0604020202020204" pitchFamily="34" charset="0"/>
              <a:ea typeface="Arial" charset="0"/>
              <a:cs typeface="Arial" panose="020B0604020202020204" pitchFamily="34" charset="0"/>
            </a:endParaRPr>
          </a:p>
          <a:p>
            <a:pPr marL="452438" indent="-452438" eaLnBrk="1" hangingPunct="1">
              <a:buFont typeface="Wingdings" charset="0"/>
              <a:buNone/>
            </a:pPr>
            <a:endParaRPr lang="en-US" altLang="zh-CN" b="1" dirty="0">
              <a:solidFill>
                <a:schemeClr val="bg1"/>
              </a:solidFill>
              <a:latin typeface="Arial" panose="020B0604020202020204" pitchFamily="34" charset="0"/>
              <a:ea typeface="Arial" charset="0"/>
              <a:cs typeface="Arial" panose="020B0604020202020204" pitchFamily="34" charset="0"/>
            </a:endParaRPr>
          </a:p>
          <a:p>
            <a:pPr marL="452438" indent="-452438" algn="r" rtl="1" eaLnBrk="1" hangingPunct="1">
              <a:buFont typeface="Wingdings" charset="0"/>
              <a:buChar char="ü"/>
            </a:pPr>
            <a:r>
              <a:rPr lang="ar-JO" altLang="zh-CN" b="1" dirty="0">
                <a:solidFill>
                  <a:schemeClr val="bg1"/>
                </a:solidFill>
                <a:latin typeface="Arial" panose="020B0604020202020204" pitchFamily="34" charset="0"/>
                <a:ea typeface="Arial" charset="0"/>
                <a:cs typeface="Arial" panose="020B0604020202020204" pitchFamily="34" charset="0"/>
              </a:rPr>
              <a:t>تم رفع العبد من كونه عبداً إلى أكثر من عبد – أخاً محبوباً.</a:t>
            </a:r>
            <a:endParaRPr lang="en-US" altLang="zh-CN" b="1" dirty="0">
              <a:solidFill>
                <a:schemeClr val="bg1"/>
              </a:solidFill>
              <a:latin typeface="Arial" panose="020B0604020202020204" pitchFamily="34" charset="0"/>
              <a:ea typeface="Arial"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additive="base">
                                        <p:cTn id="7" dur="500" fill="hold"/>
                                        <p:tgtEl>
                                          <p:spTgt spid="39939"/>
                                        </p:tgtEl>
                                        <p:attrNameLst>
                                          <p:attrName>ppt_x</p:attrName>
                                        </p:attrNameLst>
                                      </p:cBhvr>
                                      <p:tavLst>
                                        <p:tav tm="0">
                                          <p:val>
                                            <p:strVal val="0-#ppt_w/2"/>
                                          </p:val>
                                        </p:tav>
                                        <p:tav tm="100000">
                                          <p:val>
                                            <p:strVal val="#ppt_x"/>
                                          </p:val>
                                        </p:tav>
                                      </p:tavLst>
                                    </p:anim>
                                    <p:anim calcmode="lin" valueType="num">
                                      <p:cBhvr additive="base">
                                        <p:cTn id="8" dur="500" fill="hold"/>
                                        <p:tgtEl>
                                          <p:spTgt spid="399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1" fill="hold" nodeType="clickEffect">
                                  <p:stCondLst>
                                    <p:cond delay="0"/>
                                  </p:stCondLst>
                                  <p:childTnLst>
                                    <p:set>
                                      <p:cBhvr>
                                        <p:cTn id="12" dur="1" fill="hold">
                                          <p:stCondLst>
                                            <p:cond delay="0"/>
                                          </p:stCondLst>
                                        </p:cTn>
                                        <p:tgtEl>
                                          <p:spTgt spid="39940"/>
                                        </p:tgtEl>
                                        <p:attrNameLst>
                                          <p:attrName>style.visibility</p:attrName>
                                        </p:attrNameLst>
                                      </p:cBhvr>
                                      <p:to>
                                        <p:strVal val="visible"/>
                                      </p:to>
                                    </p:set>
                                    <p:anim calcmode="lin" valueType="num">
                                      <p:cBhvr additive="base">
                                        <p:cTn id="13" dur="5000" fill="hold"/>
                                        <p:tgtEl>
                                          <p:spTgt spid="39940"/>
                                        </p:tgtEl>
                                        <p:attrNameLst>
                                          <p:attrName>ppt_x</p:attrName>
                                        </p:attrNameLst>
                                      </p:cBhvr>
                                      <p:tavLst>
                                        <p:tav tm="0">
                                          <p:val>
                                            <p:strVal val="#ppt_x"/>
                                          </p:val>
                                        </p:tav>
                                        <p:tav tm="100000">
                                          <p:val>
                                            <p:strVal val="#ppt_x"/>
                                          </p:val>
                                        </p:tav>
                                      </p:tavLst>
                                    </p:anim>
                                    <p:anim calcmode="lin" valueType="num">
                                      <p:cBhvr additive="base">
                                        <p:cTn id="14" dur="5000" fill="hold"/>
                                        <p:tgtEl>
                                          <p:spTgt spid="3994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2" fill="hold" nodeType="click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additive="base">
                                        <p:cTn id="19" dur="5000" fill="hold"/>
                                        <p:tgtEl>
                                          <p:spTgt spid="39942"/>
                                        </p:tgtEl>
                                        <p:attrNameLst>
                                          <p:attrName>ppt_x</p:attrName>
                                        </p:attrNameLst>
                                      </p:cBhvr>
                                      <p:tavLst>
                                        <p:tav tm="0">
                                          <p:val>
                                            <p:strVal val="1+#ppt_w/2"/>
                                          </p:val>
                                        </p:tav>
                                        <p:tav tm="100000">
                                          <p:val>
                                            <p:strVal val="#ppt_x"/>
                                          </p:val>
                                        </p:tav>
                                      </p:tavLst>
                                    </p:anim>
                                    <p:anim calcmode="lin" valueType="num">
                                      <p:cBhvr additive="base">
                                        <p:cTn id="20" dur="5000" fill="hold"/>
                                        <p:tgtEl>
                                          <p:spTgt spid="3994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41"/>
                                        </p:tgtEl>
                                        <p:attrNameLst>
                                          <p:attrName>style.visibility</p:attrName>
                                        </p:attrNameLst>
                                      </p:cBhvr>
                                      <p:to>
                                        <p:strVal val="visible"/>
                                      </p:to>
                                    </p:set>
                                    <p:anim calcmode="lin" valueType="num">
                                      <p:cBhvr additive="base">
                                        <p:cTn id="25" dur="500" fill="hold"/>
                                        <p:tgtEl>
                                          <p:spTgt spid="39941"/>
                                        </p:tgtEl>
                                        <p:attrNameLst>
                                          <p:attrName>ppt_x</p:attrName>
                                        </p:attrNameLst>
                                      </p:cBhvr>
                                      <p:tavLst>
                                        <p:tav tm="0">
                                          <p:val>
                                            <p:strVal val="0-#ppt_w/2"/>
                                          </p:val>
                                        </p:tav>
                                        <p:tav tm="100000">
                                          <p:val>
                                            <p:strVal val="#ppt_x"/>
                                          </p:val>
                                        </p:tav>
                                      </p:tavLst>
                                    </p:anim>
                                    <p:anim calcmode="lin" valueType="num">
                                      <p:cBhvr additive="base">
                                        <p:cTn id="26" dur="500" fill="hold"/>
                                        <p:tgtEl>
                                          <p:spTgt spid="3994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943"/>
                                        </p:tgtEl>
                                        <p:attrNameLst>
                                          <p:attrName>style.visibility</p:attrName>
                                        </p:attrNameLst>
                                      </p:cBhvr>
                                      <p:to>
                                        <p:strVal val="visible"/>
                                      </p:to>
                                    </p:set>
                                    <p:anim calcmode="lin" valueType="num">
                                      <p:cBhvr additive="base">
                                        <p:cTn id="31" dur="500" fill="hold"/>
                                        <p:tgtEl>
                                          <p:spTgt spid="39943"/>
                                        </p:tgtEl>
                                        <p:attrNameLst>
                                          <p:attrName>ppt_x</p:attrName>
                                        </p:attrNameLst>
                                      </p:cBhvr>
                                      <p:tavLst>
                                        <p:tav tm="0">
                                          <p:val>
                                            <p:strVal val="0-#ppt_w/2"/>
                                          </p:val>
                                        </p:tav>
                                        <p:tav tm="100000">
                                          <p:val>
                                            <p:strVal val="#ppt_x"/>
                                          </p:val>
                                        </p:tav>
                                      </p:tavLst>
                                    </p:anim>
                                    <p:anim calcmode="lin" valueType="num">
                                      <p:cBhvr additive="base">
                                        <p:cTn id="32" dur="500" fill="hold"/>
                                        <p:tgtEl>
                                          <p:spTgt spid="3994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2"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0964" name="Picture 4" descr=", pair,dual,two,hyacinth,violet,floral, Purple Hyacinth, Taken, at, the, Botanical, Gardens, in, Norfolk,, Virgin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1268760"/>
            <a:ext cx="5334000" cy="340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0" name="Rectangle 2"/>
          <p:cNvSpPr>
            <a:spLocks noGrp="1" noChangeArrowheads="1"/>
          </p:cNvSpPr>
          <p:nvPr>
            <p:ph type="title"/>
          </p:nvPr>
        </p:nvSpPr>
        <p:spPr>
          <a:xfrm>
            <a:off x="304800" y="152400"/>
            <a:ext cx="8229600" cy="1143000"/>
          </a:xfrm>
        </p:spPr>
        <p:txBody>
          <a:bodyPr/>
          <a:lstStyle/>
          <a:p>
            <a:pPr eaLnBrk="1" hangingPunct="1"/>
            <a:r>
              <a:rPr lang="en-US" dirty="0">
                <a:latin typeface="Arial" panose="020B0604020202020204" pitchFamily="34" charset="0"/>
              </a:rPr>
              <a:t>. </a:t>
            </a:r>
            <a:r>
              <a:rPr lang="ar-JO" dirty="0">
                <a:latin typeface="Arial" panose="020B0604020202020204" pitchFamily="34" charset="0"/>
              </a:rPr>
              <a:t>الكلمة المفتاحية</a:t>
            </a:r>
            <a:r>
              <a:rPr lang="en-US" dirty="0">
                <a:latin typeface="Arial" panose="020B0604020202020204" pitchFamily="34" charset="0"/>
              </a:rPr>
              <a:t> .</a:t>
            </a:r>
          </a:p>
        </p:txBody>
      </p:sp>
      <p:sp>
        <p:nvSpPr>
          <p:cNvPr id="40963" name="Text Box 3"/>
          <p:cNvSpPr txBox="1">
            <a:spLocks noChangeArrowheads="1"/>
          </p:cNvSpPr>
          <p:nvPr/>
        </p:nvSpPr>
        <p:spPr bwMode="auto">
          <a:xfrm>
            <a:off x="1828800" y="4589378"/>
            <a:ext cx="5333999"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6600" b="1" dirty="0">
                <a:latin typeface="Arial" panose="020B0604020202020204" pitchFamily="34" charset="0"/>
                <a:cs typeface="Arial" panose="020B0604020202020204" pitchFamily="34" charset="0"/>
              </a:rPr>
              <a:t>المغفرة</a:t>
            </a:r>
            <a:endParaRPr lang="en-US" sz="6600" b="1" dirty="0">
              <a:latin typeface="Arial" panose="020B0604020202020204" pitchFamily="34" charset="0"/>
              <a:cs typeface="Arial" panose="020B0604020202020204" pitchFamily="34" charset="0"/>
            </a:endParaRPr>
          </a:p>
        </p:txBody>
      </p:sp>
      <p:sp>
        <p:nvSpPr>
          <p:cNvPr id="40965" name="Rectangle 5"/>
          <p:cNvSpPr>
            <a:spLocks noChangeArrowheads="1"/>
          </p:cNvSpPr>
          <p:nvPr/>
        </p:nvSpPr>
        <p:spPr bwMode="auto">
          <a:xfrm>
            <a:off x="1907591" y="5562600"/>
            <a:ext cx="525520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lang="ar-JO" sz="3600" b="1" dirty="0">
                <a:latin typeface="Arial" panose="020B0604020202020204" pitchFamily="34" charset="0"/>
                <a:cs typeface="Arial" panose="020B0604020202020204" pitchFamily="34" charset="0"/>
              </a:rPr>
              <a:t>صفير الأرجواني</a:t>
            </a:r>
            <a:endParaRPr lang="en-US" sz="3600" b="1" dirty="0">
              <a:latin typeface="Arial" panose="020B0604020202020204" pitchFamily="34" charset="0"/>
              <a:cs typeface="Arial" panose="020B0604020202020204" pitchFamily="34" charset="0"/>
            </a:endParaRPr>
          </a:p>
        </p:txBody>
      </p:sp>
      <p:sp>
        <p:nvSpPr>
          <p:cNvPr id="176134"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245</a:t>
            </a:r>
            <a:endParaRPr lang="en-US" b="1" dirty="0">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2000"/>
                                        <p:tgtEl>
                                          <p:spTgt spid="409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65"/>
                                        </p:tgtEl>
                                        <p:attrNameLst>
                                          <p:attrName>style.visibility</p:attrName>
                                        </p:attrNameLst>
                                      </p:cBhvr>
                                      <p:to>
                                        <p:strVal val="visible"/>
                                      </p:to>
                                    </p:set>
                                    <p:animEffect transition="in" filter="fade">
                                      <p:cBhvr>
                                        <p:cTn id="10" dur="2000"/>
                                        <p:tgtEl>
                                          <p:spTgt spid="409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4096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0965"/>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40963"/>
                                        </p:tgtEl>
                                        <p:attrNameLst>
                                          <p:attrName>style.visibility</p:attrName>
                                        </p:attrNameLst>
                                      </p:cBhvr>
                                      <p:to>
                                        <p:strVal val="visible"/>
                                      </p:to>
                                    </p:set>
                                    <p:animEffect transition="in" filter="fade">
                                      <p:cBhvr>
                                        <p:cTn id="19" dur="2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40965" grpId="0"/>
      <p:bldP spid="40965" grpId="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858BA-6EAF-D21D-C54C-3E0E19E86C3A}"/>
            </a:ext>
          </a:extLst>
        </p:cNvPr>
        <p:cNvGrpSpPr/>
        <p:nvPr/>
      </p:nvGrpSpPr>
      <p:grpSpPr>
        <a:xfrm>
          <a:off x="0" y="0"/>
          <a:ext cx="0" cy="0"/>
          <a:chOff x="0" y="0"/>
          <a:chExt cx="0" cy="0"/>
        </a:xfrm>
      </p:grpSpPr>
      <p:pic>
        <p:nvPicPr>
          <p:cNvPr id="113665" name="Picture 8" descr="forgiveness copy.jpg">
            <a:extLst>
              <a:ext uri="{FF2B5EF4-FFF2-40B4-BE49-F238E27FC236}">
                <a16:creationId xmlns:a16="http://schemas.microsoft.com/office/drawing/2014/main" id="{C266D203-58E4-7DB7-609A-75E52CB8B3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7" name="WordArt 5">
            <a:extLst>
              <a:ext uri="{FF2B5EF4-FFF2-40B4-BE49-F238E27FC236}">
                <a16:creationId xmlns:a16="http://schemas.microsoft.com/office/drawing/2014/main" id="{3D2F9E92-49E3-BCEC-853C-43E4DD44EEA4}"/>
              </a:ext>
            </a:extLst>
          </p:cNvPr>
          <p:cNvSpPr>
            <a:spLocks noChangeArrowheads="1" noChangeShapeType="1" noTextEdit="1"/>
          </p:cNvSpPr>
          <p:nvPr/>
        </p:nvSpPr>
        <p:spPr bwMode="auto">
          <a:xfrm>
            <a:off x="152399" y="76200"/>
            <a:ext cx="3139273" cy="542127"/>
          </a:xfrm>
          <a:prstGeom prst="rect">
            <a:avLst/>
          </a:prstGeom>
          <a:noFill/>
          <a:ln>
            <a:noFill/>
          </a:ln>
          <a:effectLst>
            <a:outerShdw blurRad="63500" dist="35921" dir="2700000" algn="ctr" rotWithShape="0">
              <a:schemeClr val="tx2">
                <a:alpha val="74998"/>
              </a:schemeClr>
            </a:outerShdw>
          </a:effectLst>
        </p:spPr>
        <p:txBody>
          <a:bodyPr wrap="none" fromWordArt="1">
            <a:prstTxWarp prst="textPlain">
              <a:avLst>
                <a:gd name="adj" fmla="val 50000"/>
              </a:avLst>
            </a:prstTxWarp>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rPr>
              <a:t>الخطوط الأساسية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endParaRPr>
          </a:p>
        </p:txBody>
      </p:sp>
      <p:sp>
        <p:nvSpPr>
          <p:cNvPr id="6" name="Rectangle 5">
            <a:extLst>
              <a:ext uri="{FF2B5EF4-FFF2-40B4-BE49-F238E27FC236}">
                <a16:creationId xmlns:a16="http://schemas.microsoft.com/office/drawing/2014/main" id="{25E03412-B08C-0A92-1791-262DE064FBA1}"/>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1"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 ريك جريفيث . مؤسسة الدراسات اللاهوتية الأردنية</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&amp;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aphicFrame>
        <p:nvGraphicFramePr>
          <p:cNvPr id="2" name="Table 1">
            <a:extLst>
              <a:ext uri="{FF2B5EF4-FFF2-40B4-BE49-F238E27FC236}">
                <a16:creationId xmlns:a16="http://schemas.microsoft.com/office/drawing/2014/main" id="{229A75C5-EC88-2E64-D14D-D04A3CAA5590}"/>
              </a:ext>
            </a:extLst>
          </p:cNvPr>
          <p:cNvGraphicFramePr>
            <a:graphicFrameLocks noGrp="1"/>
          </p:cNvGraphicFramePr>
          <p:nvPr/>
        </p:nvGraphicFramePr>
        <p:xfrm>
          <a:off x="1" y="738977"/>
          <a:ext cx="9143999" cy="5353848"/>
        </p:xfrm>
        <a:graphic>
          <a:graphicData uri="http://schemas.openxmlformats.org/drawingml/2006/table">
            <a:tbl>
              <a:tblPr firstRow="1" bandRow="1">
                <a:tableStyleId>{35758FB7-9AC5-4552-8A53-C91805E547FA}</a:tableStyleId>
              </a:tblPr>
              <a:tblGrid>
                <a:gridCol w="920458">
                  <a:extLst>
                    <a:ext uri="{9D8B030D-6E8A-4147-A177-3AD203B41FA5}">
                      <a16:colId xmlns:a16="http://schemas.microsoft.com/office/drawing/2014/main" val="20000"/>
                    </a:ext>
                  </a:extLst>
                </a:gridCol>
                <a:gridCol w="920458">
                  <a:extLst>
                    <a:ext uri="{9D8B030D-6E8A-4147-A177-3AD203B41FA5}">
                      <a16:colId xmlns:a16="http://schemas.microsoft.com/office/drawing/2014/main" val="20001"/>
                    </a:ext>
                  </a:extLst>
                </a:gridCol>
                <a:gridCol w="1102352">
                  <a:extLst>
                    <a:ext uri="{9D8B030D-6E8A-4147-A177-3AD203B41FA5}">
                      <a16:colId xmlns:a16="http://schemas.microsoft.com/office/drawing/2014/main" val="20002"/>
                    </a:ext>
                  </a:extLst>
                </a:gridCol>
                <a:gridCol w="1102352">
                  <a:extLst>
                    <a:ext uri="{9D8B030D-6E8A-4147-A177-3AD203B41FA5}">
                      <a16:colId xmlns:a16="http://schemas.microsoft.com/office/drawing/2014/main" val="20003"/>
                    </a:ext>
                  </a:extLst>
                </a:gridCol>
                <a:gridCol w="1136801">
                  <a:extLst>
                    <a:ext uri="{9D8B030D-6E8A-4147-A177-3AD203B41FA5}">
                      <a16:colId xmlns:a16="http://schemas.microsoft.com/office/drawing/2014/main" val="20004"/>
                    </a:ext>
                  </a:extLst>
                </a:gridCol>
                <a:gridCol w="1136801">
                  <a:extLst>
                    <a:ext uri="{9D8B030D-6E8A-4147-A177-3AD203B41FA5}">
                      <a16:colId xmlns:a16="http://schemas.microsoft.com/office/drawing/2014/main" val="20005"/>
                    </a:ext>
                  </a:extLst>
                </a:gridCol>
                <a:gridCol w="1136801">
                  <a:extLst>
                    <a:ext uri="{9D8B030D-6E8A-4147-A177-3AD203B41FA5}">
                      <a16:colId xmlns:a16="http://schemas.microsoft.com/office/drawing/2014/main" val="20006"/>
                    </a:ext>
                  </a:extLst>
                </a:gridCol>
                <a:gridCol w="1687976">
                  <a:extLst>
                    <a:ext uri="{9D8B030D-6E8A-4147-A177-3AD203B41FA5}">
                      <a16:colId xmlns:a16="http://schemas.microsoft.com/office/drawing/2014/main" val="20007"/>
                    </a:ext>
                  </a:extLst>
                </a:gridCol>
              </a:tblGrid>
              <a:tr h="756092">
                <a:tc gridSpan="8">
                  <a:txBody>
                    <a:bodyPr/>
                    <a:lstStyle/>
                    <a:p>
                      <a:pPr algn="ctr">
                        <a:lnSpc>
                          <a:spcPct val="90000"/>
                        </a:lnSpc>
                      </a:pPr>
                      <a:r>
                        <a:rPr lang="ar-EG" sz="4000" b="1" i="0" dirty="0">
                          <a:solidFill>
                            <a:schemeClr val="tx1"/>
                          </a:solidFill>
                          <a:latin typeface="Arial" panose="020B0604020202020204" pitchFamily="34" charset="0"/>
                          <a:cs typeface="Arial" panose="020B0604020202020204" pitchFamily="34" charset="0"/>
                        </a:rPr>
                        <a:t>اغفر للآخرين واطلب الغفران</a:t>
                      </a:r>
                      <a:endParaRPr lang="en-US" sz="4000" b="1" i="0" dirty="0">
                        <a:solidFill>
                          <a:schemeClr val="tx1"/>
                        </a:solidFill>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777694">
                <a:tc gridSpan="2">
                  <a:txBody>
                    <a:bodyPr/>
                    <a:lstStyle/>
                    <a:p>
                      <a:pPr algn="ctr">
                        <a:lnSpc>
                          <a:spcPct val="90000"/>
                        </a:lnSpc>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تحية</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1-3</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الصلاة والثناء</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4-7</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90000"/>
                        </a:lnSpc>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تظلم لأجل أنسيمس</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8-21</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الخاتمة</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22-25</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1"/>
                  </a:ext>
                </a:extLst>
              </a:tr>
              <a:tr h="438053">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مقدمة</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مديح</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a:t>
                      </a:r>
                      <a:r>
                        <a:rPr lang="ar-JO" sz="2400" b="1" i="0" dirty="0">
                          <a:solidFill>
                            <a:schemeClr val="tx1"/>
                          </a:solidFill>
                          <a:effectLst/>
                          <a:latin typeface="Arial" panose="020B0604020202020204" pitchFamily="34" charset="0"/>
                          <a:ea typeface="Times New Roman"/>
                          <a:cs typeface="Arial" panose="020B0604020202020204" pitchFamily="34" charset="0"/>
                        </a:rPr>
                        <a:t>إل</a:t>
                      </a:r>
                      <a:r>
                        <a:rPr lang="ar-EG" sz="2400" b="1" i="0" dirty="0">
                          <a:solidFill>
                            <a:schemeClr val="tx1"/>
                          </a:solidFill>
                          <a:effectLst/>
                          <a:latin typeface="Arial" panose="020B0604020202020204" pitchFamily="34" charset="0"/>
                          <a:ea typeface="Times New Roman"/>
                          <a:cs typeface="Arial" panose="020B0604020202020204" pitchFamily="34" charset="0"/>
                        </a:rPr>
                        <a:t>تماس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الحواشي</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2"/>
                  </a:ext>
                </a:extLst>
              </a:tr>
              <a:tr h="777694">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الاشخاص</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المعني</a:t>
                      </a:r>
                      <a:r>
                        <a:rPr lang="ar-JO" sz="2400" b="1" i="0" dirty="0">
                          <a:solidFill>
                            <a:schemeClr val="tx1"/>
                          </a:solidFill>
                          <a:effectLst/>
                          <a:latin typeface="Arial" panose="020B0604020202020204" pitchFamily="34" charset="0"/>
                          <a:ea typeface="Times New Roman"/>
                          <a:cs typeface="Arial" panose="020B0604020202020204" pitchFamily="34" charset="0"/>
                        </a:rPr>
                        <a:t>ون</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شخصية فليمون</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ar-EG" sz="2400" b="1" i="0" dirty="0">
                          <a:solidFill>
                            <a:schemeClr val="tx1"/>
                          </a:solidFill>
                          <a:effectLst/>
                          <a:latin typeface="Arial" panose="020B0604020202020204" pitchFamily="34" charset="0"/>
                          <a:ea typeface="Times New Roman"/>
                          <a:cs typeface="Arial" panose="020B0604020202020204" pitchFamily="34" charset="0"/>
                        </a:rPr>
                        <a:t>تحول أنسيمس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شركاء بولس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3"/>
                  </a:ext>
                </a:extLst>
              </a:tr>
              <a:tr h="1728209">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الكاتب</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1أ- ب</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المستلم</a:t>
                      </a:r>
                      <a:endParaRPr lang="ar-EG" sz="2400" b="1" i="0" dirty="0">
                        <a:solidFill>
                          <a:schemeClr val="tx1"/>
                        </a:solidFill>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1ت-3</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شكر</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4-5</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العلاقات</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6-7</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تظلم عام</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8-11</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أسباب العودة</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12-16</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EG" sz="2400" b="1" i="0" dirty="0">
                          <a:solidFill>
                            <a:schemeClr val="tx1"/>
                          </a:solidFill>
                          <a:effectLst/>
                          <a:latin typeface="Arial" panose="020B0604020202020204" pitchFamily="34" charset="0"/>
                          <a:ea typeface="Times New Roman"/>
                          <a:cs typeface="Arial" panose="020B0604020202020204" pitchFamily="34" charset="0"/>
                        </a:rPr>
                        <a:t>تظام محدد</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17-21</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a:t>
                      </a:r>
                      <a:r>
                        <a:rPr lang="ar-JO" sz="2400" b="1" i="0" dirty="0">
                          <a:solidFill>
                            <a:schemeClr val="tx1"/>
                          </a:solidFill>
                          <a:effectLst/>
                          <a:latin typeface="Arial" panose="020B0604020202020204" pitchFamily="34" charset="0"/>
                          <a:ea typeface="Times New Roman"/>
                          <a:cs typeface="Arial" panose="020B0604020202020204" pitchFamily="34" charset="0"/>
                        </a:rPr>
                        <a:t>إ</a:t>
                      </a:r>
                      <a:r>
                        <a:rPr lang="ar-EG" sz="2400" b="1" i="0" dirty="0">
                          <a:solidFill>
                            <a:schemeClr val="tx1"/>
                          </a:solidFill>
                          <a:effectLst/>
                          <a:latin typeface="Arial" panose="020B0604020202020204" pitchFamily="34" charset="0"/>
                          <a:ea typeface="Times New Roman"/>
                          <a:cs typeface="Arial" panose="020B0604020202020204" pitchFamily="34" charset="0"/>
                        </a:rPr>
                        <a:t>ستعدادات</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التحيات</a:t>
                      </a: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البركة</a:t>
                      </a: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22-25</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4"/>
                  </a:ext>
                </a:extLst>
              </a:tr>
              <a:tr h="438053">
                <a:tc gridSpan="8">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من روما إلى كولوسي</a:t>
                      </a:r>
                      <a:endParaRPr lang="en-US" sz="24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5"/>
                  </a:ext>
                </a:extLst>
              </a:tr>
              <a:tr h="438053">
                <a:tc gridSpan="8">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خريف 61 م</a:t>
                      </a:r>
                      <a:endParaRPr lang="en-US" sz="24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Text Box 24">
            <a:extLst>
              <a:ext uri="{FF2B5EF4-FFF2-40B4-BE49-F238E27FC236}">
                <a16:creationId xmlns:a16="http://schemas.microsoft.com/office/drawing/2014/main" id="{BB82BC37-2E91-B460-EED4-0CABBA984FD7}"/>
              </a:ext>
            </a:extLst>
          </p:cNvPr>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245</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2243ACEA-4B02-D191-B48D-48F29756E281}"/>
              </a:ext>
            </a:extLst>
          </p:cNvPr>
          <p:cNvSpPr txBox="1">
            <a:spLocks noChangeArrowheads="1"/>
          </p:cNvSpPr>
          <p:nvPr/>
        </p:nvSpPr>
        <p:spPr bwMode="auto">
          <a:xfrm>
            <a:off x="5743455" y="6092825"/>
            <a:ext cx="3427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88264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4034" name="Picture 2" descr="j02849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2395538"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Text Box 3"/>
          <p:cNvSpPr txBox="1">
            <a:spLocks noChangeArrowheads="1"/>
          </p:cNvSpPr>
          <p:nvPr/>
        </p:nvSpPr>
        <p:spPr bwMode="auto">
          <a:xfrm>
            <a:off x="8299856" y="152400"/>
            <a:ext cx="704039"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247</a:t>
            </a:r>
            <a:endParaRPr lang="en-US" b="1" dirty="0">
              <a:solidFill>
                <a:schemeClr val="bg1"/>
              </a:solidFill>
              <a:latin typeface="Arial" panose="020B0604020202020204" pitchFamily="34" charset="0"/>
              <a:cs typeface="Arial" panose="020B0604020202020204" pitchFamily="34" charset="0"/>
            </a:endParaRPr>
          </a:p>
        </p:txBody>
      </p:sp>
      <p:sp>
        <p:nvSpPr>
          <p:cNvPr id="44036" name="Text Box 4"/>
          <p:cNvSpPr txBox="1">
            <a:spLocks noChangeArrowheads="1"/>
          </p:cNvSpPr>
          <p:nvPr/>
        </p:nvSpPr>
        <p:spPr bwMode="auto">
          <a:xfrm>
            <a:off x="906463" y="2697163"/>
            <a:ext cx="5045075" cy="523220"/>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4-7   صلاة / مدح</a:t>
            </a:r>
            <a:endParaRPr lang="en-US" altLang="zh-CN" sz="2800" b="1" dirty="0">
              <a:latin typeface="Arial" panose="020B0604020202020204" pitchFamily="34" charset="0"/>
              <a:ea typeface="SimSun" charset="0"/>
              <a:cs typeface="Arial" panose="020B0604020202020204" pitchFamily="34" charset="0"/>
            </a:endParaRPr>
          </a:p>
        </p:txBody>
      </p:sp>
      <p:sp>
        <p:nvSpPr>
          <p:cNvPr id="44037" name="Text Box 5"/>
          <p:cNvSpPr txBox="1">
            <a:spLocks noChangeArrowheads="1"/>
          </p:cNvSpPr>
          <p:nvPr/>
        </p:nvSpPr>
        <p:spPr bwMode="auto">
          <a:xfrm>
            <a:off x="228600" y="995363"/>
            <a:ext cx="2743200" cy="528637"/>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1-3   تحيات</a:t>
            </a:r>
            <a:endParaRPr lang="en-US" altLang="zh-CN" sz="2800" b="1" dirty="0">
              <a:latin typeface="Arial" panose="020B0604020202020204" pitchFamily="34" charset="0"/>
              <a:ea typeface="SimSun" charset="0"/>
              <a:cs typeface="Arial" panose="020B0604020202020204" pitchFamily="34" charset="0"/>
            </a:endParaRPr>
          </a:p>
        </p:txBody>
      </p:sp>
      <p:sp>
        <p:nvSpPr>
          <p:cNvPr id="44038" name="Text Box 6"/>
          <p:cNvSpPr txBox="1">
            <a:spLocks noChangeArrowheads="1"/>
          </p:cNvSpPr>
          <p:nvPr/>
        </p:nvSpPr>
        <p:spPr bwMode="auto">
          <a:xfrm>
            <a:off x="3319463" y="4398963"/>
            <a:ext cx="4833937" cy="523220"/>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8-21   تظلم لأجل أنسيمس</a:t>
            </a:r>
            <a:endParaRPr lang="en-US" altLang="zh-CN" sz="2800" b="1" dirty="0">
              <a:latin typeface="Arial" panose="020B0604020202020204" pitchFamily="34" charset="0"/>
              <a:ea typeface="SimSun" charset="0"/>
              <a:cs typeface="Arial" panose="020B0604020202020204" pitchFamily="34" charset="0"/>
            </a:endParaRPr>
          </a:p>
        </p:txBody>
      </p:sp>
      <p:sp>
        <p:nvSpPr>
          <p:cNvPr id="44039" name="Text Box 7"/>
          <p:cNvSpPr txBox="1">
            <a:spLocks noChangeArrowheads="1"/>
          </p:cNvSpPr>
          <p:nvPr/>
        </p:nvSpPr>
        <p:spPr bwMode="auto">
          <a:xfrm>
            <a:off x="4953000" y="6100763"/>
            <a:ext cx="3962400" cy="528637"/>
          </a:xfrm>
          <a:prstGeom prst="rect">
            <a:avLst/>
          </a:prstGeom>
          <a:solidFill>
            <a:srgbClr val="B2B2B2"/>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22-25   خاتمة</a:t>
            </a:r>
            <a:endParaRPr lang="en-US" altLang="zh-CN" sz="2800" b="1" dirty="0">
              <a:latin typeface="Arial" panose="020B0604020202020204" pitchFamily="34" charset="0"/>
              <a:ea typeface="SimSun" charset="0"/>
              <a:cs typeface="Arial" panose="020B0604020202020204" pitchFamily="34" charset="0"/>
            </a:endParaRPr>
          </a:p>
        </p:txBody>
      </p:sp>
      <p:pic>
        <p:nvPicPr>
          <p:cNvPr id="44040" name="Picture 8" descr="j01778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91225" y="914400"/>
            <a:ext cx="16764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33" name="Rectangle 9"/>
          <p:cNvSpPr>
            <a:spLocks noGrp="1" noChangeArrowheads="1"/>
          </p:cNvSpPr>
          <p:nvPr>
            <p:ph type="title" idx="4294967295"/>
          </p:nvPr>
        </p:nvSpPr>
        <p:spPr>
          <a:xfrm>
            <a:off x="2971800" y="228600"/>
            <a:ext cx="2486025" cy="519113"/>
          </a:xfrm>
          <a:solidFill>
            <a:srgbClr val="000000"/>
          </a:solidFill>
        </p:spPr>
        <p:txBody>
          <a:bodyPr anchor="t">
            <a:spAutoFit/>
          </a:bodyPr>
          <a:lstStyle/>
          <a:p>
            <a:pPr algn="ctr" eaLnBrk="1" hangingPunct="1"/>
            <a:r>
              <a:rPr lang="ar-JO" sz="2800" b="1" dirty="0">
                <a:solidFill>
                  <a:srgbClr val="FFFFFF"/>
                </a:solidFill>
                <a:latin typeface="Arial" panose="020B0604020202020204" pitchFamily="34" charset="0"/>
                <a:ea typeface="SimSun" charset="0"/>
                <a:cs typeface="Arial" panose="020B0604020202020204" pitchFamily="34" charset="0"/>
              </a:rPr>
              <a:t>الفرضية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0-#ppt_w/2"/>
                                          </p:val>
                                        </p:tav>
                                        <p:tav tm="100000">
                                          <p:val>
                                            <p:strVal val="#ppt_x"/>
                                          </p:val>
                                        </p:tav>
                                      </p:tavLst>
                                    </p:anim>
                                    <p:anim calcmode="lin" valueType="num">
                                      <p:cBhvr additive="base">
                                        <p:cTn id="8" dur="500" fill="hold"/>
                                        <p:tgtEl>
                                          <p:spTgt spid="44037"/>
                                        </p:tgtEl>
                                        <p:attrNameLst>
                                          <p:attrName>ppt_y</p:attrName>
                                        </p:attrNameLst>
                                      </p:cBhvr>
                                      <p:tavLst>
                                        <p:tav tm="0">
                                          <p:val>
                                            <p:strVal val="#ppt_y"/>
                                          </p:val>
                                        </p:tav>
                                        <p:tav tm="100000">
                                          <p:val>
                                            <p:strVal val="#ppt_y"/>
                                          </p:val>
                                        </p:tav>
                                      </p:tavLst>
                                    </p:anim>
                                  </p:childTnLst>
                                </p:cTn>
                              </p:par>
                              <p:par>
                                <p:cTn id="9" presetID="15" presetClass="entr" presetSubtype="0" fill="hold" nodeType="withEffect">
                                  <p:stCondLst>
                                    <p:cond delay="0"/>
                                  </p:stCondLst>
                                  <p:childTnLst>
                                    <p:set>
                                      <p:cBhvr>
                                        <p:cTn id="10" dur="1" fill="hold">
                                          <p:stCondLst>
                                            <p:cond delay="0"/>
                                          </p:stCondLst>
                                        </p:cTn>
                                        <p:tgtEl>
                                          <p:spTgt spid="44034"/>
                                        </p:tgtEl>
                                        <p:attrNameLst>
                                          <p:attrName>style.visibility</p:attrName>
                                        </p:attrNameLst>
                                      </p:cBhvr>
                                      <p:to>
                                        <p:strVal val="visible"/>
                                      </p:to>
                                    </p:set>
                                    <p:anim calcmode="lin" valueType="num">
                                      <p:cBhvr>
                                        <p:cTn id="11" dur="1000" fill="hold"/>
                                        <p:tgtEl>
                                          <p:spTgt spid="44034"/>
                                        </p:tgtEl>
                                        <p:attrNameLst>
                                          <p:attrName>ppt_w</p:attrName>
                                        </p:attrNameLst>
                                      </p:cBhvr>
                                      <p:tavLst>
                                        <p:tav tm="0">
                                          <p:val>
                                            <p:fltVal val="0"/>
                                          </p:val>
                                        </p:tav>
                                        <p:tav tm="100000">
                                          <p:val>
                                            <p:strVal val="#ppt_w"/>
                                          </p:val>
                                        </p:tav>
                                      </p:tavLst>
                                    </p:anim>
                                    <p:anim calcmode="lin" valueType="num">
                                      <p:cBhvr>
                                        <p:cTn id="12" dur="1000" fill="hold"/>
                                        <p:tgtEl>
                                          <p:spTgt spid="44034"/>
                                        </p:tgtEl>
                                        <p:attrNameLst>
                                          <p:attrName>ppt_h</p:attrName>
                                        </p:attrNameLst>
                                      </p:cBhvr>
                                      <p:tavLst>
                                        <p:tav tm="0">
                                          <p:val>
                                            <p:fltVal val="0"/>
                                          </p:val>
                                        </p:tav>
                                        <p:tav tm="100000">
                                          <p:val>
                                            <p:strVal val="#ppt_h"/>
                                          </p:val>
                                        </p:tav>
                                      </p:tavLst>
                                    </p:anim>
                                    <p:anim calcmode="lin" valueType="num">
                                      <p:cBhvr>
                                        <p:cTn id="13" dur="1000" fill="hold"/>
                                        <p:tgtEl>
                                          <p:spTgt spid="4403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40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6"/>
                                        </p:tgtEl>
                                        <p:attrNameLst>
                                          <p:attrName>style.visibility</p:attrName>
                                        </p:attrNameLst>
                                      </p:cBhvr>
                                      <p:to>
                                        <p:strVal val="visible"/>
                                      </p:to>
                                    </p:set>
                                    <p:anim calcmode="lin" valueType="num">
                                      <p:cBhvr additive="base">
                                        <p:cTn id="19" dur="500" fill="hold"/>
                                        <p:tgtEl>
                                          <p:spTgt spid="44036"/>
                                        </p:tgtEl>
                                        <p:attrNameLst>
                                          <p:attrName>ppt_x</p:attrName>
                                        </p:attrNameLst>
                                      </p:cBhvr>
                                      <p:tavLst>
                                        <p:tav tm="0">
                                          <p:val>
                                            <p:strVal val="0-#ppt_w/2"/>
                                          </p:val>
                                        </p:tav>
                                        <p:tav tm="100000">
                                          <p:val>
                                            <p:strVal val="#ppt_x"/>
                                          </p:val>
                                        </p:tav>
                                      </p:tavLst>
                                    </p:anim>
                                    <p:anim calcmode="lin" valueType="num">
                                      <p:cBhvr additive="base">
                                        <p:cTn id="20" dur="500" fill="hold"/>
                                        <p:tgtEl>
                                          <p:spTgt spid="44036"/>
                                        </p:tgtEl>
                                        <p:attrNameLst>
                                          <p:attrName>ppt_y</p:attrName>
                                        </p:attrNameLst>
                                      </p:cBhvr>
                                      <p:tavLst>
                                        <p:tav tm="0">
                                          <p:val>
                                            <p:strVal val="#ppt_y"/>
                                          </p:val>
                                        </p:tav>
                                        <p:tav tm="100000">
                                          <p:val>
                                            <p:strVal val="#ppt_y"/>
                                          </p:val>
                                        </p:tav>
                                      </p:tavLst>
                                    </p:anim>
                                  </p:childTnLst>
                                </p:cTn>
                              </p:par>
                              <p:par>
                                <p:cTn id="21" presetID="15" presetClass="entr" presetSubtype="0" fill="hold" nodeType="withEffect">
                                  <p:stCondLst>
                                    <p:cond delay="0"/>
                                  </p:stCondLst>
                                  <p:childTnLst>
                                    <p:set>
                                      <p:cBhvr>
                                        <p:cTn id="22" dur="1" fill="hold">
                                          <p:stCondLst>
                                            <p:cond delay="0"/>
                                          </p:stCondLst>
                                        </p:cTn>
                                        <p:tgtEl>
                                          <p:spTgt spid="44040"/>
                                        </p:tgtEl>
                                        <p:attrNameLst>
                                          <p:attrName>style.visibility</p:attrName>
                                        </p:attrNameLst>
                                      </p:cBhvr>
                                      <p:to>
                                        <p:strVal val="visible"/>
                                      </p:to>
                                    </p:set>
                                    <p:anim calcmode="lin" valueType="num">
                                      <p:cBhvr>
                                        <p:cTn id="23" dur="1000" fill="hold"/>
                                        <p:tgtEl>
                                          <p:spTgt spid="44040"/>
                                        </p:tgtEl>
                                        <p:attrNameLst>
                                          <p:attrName>ppt_w</p:attrName>
                                        </p:attrNameLst>
                                      </p:cBhvr>
                                      <p:tavLst>
                                        <p:tav tm="0">
                                          <p:val>
                                            <p:fltVal val="0"/>
                                          </p:val>
                                        </p:tav>
                                        <p:tav tm="100000">
                                          <p:val>
                                            <p:strVal val="#ppt_w"/>
                                          </p:val>
                                        </p:tav>
                                      </p:tavLst>
                                    </p:anim>
                                    <p:anim calcmode="lin" valueType="num">
                                      <p:cBhvr>
                                        <p:cTn id="24" dur="1000" fill="hold"/>
                                        <p:tgtEl>
                                          <p:spTgt spid="44040"/>
                                        </p:tgtEl>
                                        <p:attrNameLst>
                                          <p:attrName>ppt_h</p:attrName>
                                        </p:attrNameLst>
                                      </p:cBhvr>
                                      <p:tavLst>
                                        <p:tav tm="0">
                                          <p:val>
                                            <p:fltVal val="0"/>
                                          </p:val>
                                        </p:tav>
                                        <p:tav tm="100000">
                                          <p:val>
                                            <p:strVal val="#ppt_h"/>
                                          </p:val>
                                        </p:tav>
                                      </p:tavLst>
                                    </p:anim>
                                    <p:anim calcmode="lin" valueType="num">
                                      <p:cBhvr>
                                        <p:cTn id="25" dur="1000" fill="hold"/>
                                        <p:tgtEl>
                                          <p:spTgt spid="4404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40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4038"/>
                                        </p:tgtEl>
                                        <p:attrNameLst>
                                          <p:attrName>style.visibility</p:attrName>
                                        </p:attrNameLst>
                                      </p:cBhvr>
                                      <p:to>
                                        <p:strVal val="visible"/>
                                      </p:to>
                                    </p:set>
                                    <p:anim calcmode="lin" valueType="num">
                                      <p:cBhvr additive="base">
                                        <p:cTn id="31" dur="500" fill="hold"/>
                                        <p:tgtEl>
                                          <p:spTgt spid="44038"/>
                                        </p:tgtEl>
                                        <p:attrNameLst>
                                          <p:attrName>ppt_x</p:attrName>
                                        </p:attrNameLst>
                                      </p:cBhvr>
                                      <p:tavLst>
                                        <p:tav tm="0">
                                          <p:val>
                                            <p:strVal val="0-#ppt_w/2"/>
                                          </p:val>
                                        </p:tav>
                                        <p:tav tm="100000">
                                          <p:val>
                                            <p:strVal val="#ppt_x"/>
                                          </p:val>
                                        </p:tav>
                                      </p:tavLst>
                                    </p:anim>
                                    <p:anim calcmode="lin" valueType="num">
                                      <p:cBhvr additive="base">
                                        <p:cTn id="32" dur="500" fill="hold"/>
                                        <p:tgtEl>
                                          <p:spTgt spid="4403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4039"/>
                                        </p:tgtEl>
                                        <p:attrNameLst>
                                          <p:attrName>style.visibility</p:attrName>
                                        </p:attrNameLst>
                                      </p:cBhvr>
                                      <p:to>
                                        <p:strVal val="visible"/>
                                      </p:to>
                                    </p:set>
                                    <p:anim calcmode="lin" valueType="num">
                                      <p:cBhvr additive="base">
                                        <p:cTn id="37" dur="500" fill="hold"/>
                                        <p:tgtEl>
                                          <p:spTgt spid="44039"/>
                                        </p:tgtEl>
                                        <p:attrNameLst>
                                          <p:attrName>ppt_x</p:attrName>
                                        </p:attrNameLst>
                                      </p:cBhvr>
                                      <p:tavLst>
                                        <p:tav tm="0">
                                          <p:val>
                                            <p:strVal val="0-#ppt_w/2"/>
                                          </p:val>
                                        </p:tav>
                                        <p:tav tm="100000">
                                          <p:val>
                                            <p:strVal val="#ppt_x"/>
                                          </p:val>
                                        </p:tav>
                                      </p:tavLst>
                                    </p:anim>
                                    <p:anim calcmode="lin" valueType="num">
                                      <p:cBhvr additive="base">
                                        <p:cTn id="38" dur="500" fill="hold"/>
                                        <p:tgtEl>
                                          <p:spTgt spid="440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autoUpdateAnimBg="0"/>
      <p:bldP spid="44037" grpId="0" animBg="1" autoUpdateAnimBg="0"/>
      <p:bldP spid="44038" grpId="0" animBg="1" autoUpdateAnimBg="0"/>
      <p:bldP spid="44039"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915816" y="29469"/>
            <a:ext cx="6228184" cy="2319411"/>
          </a:xfrm>
          <a:effectLst/>
        </p:spPr>
        <p:txBody>
          <a:bodyPr anchor="t"/>
          <a:lstStyle/>
          <a:p>
            <a:pPr>
              <a:defRPr/>
            </a:pPr>
            <a:r>
              <a:rPr lang="ar-JO" sz="4000" dirty="0">
                <a:solidFill>
                  <a:schemeClr val="tx1"/>
                </a:solidFill>
                <a:effectLst/>
                <a:ea typeface="ＭＳ Ｐゴシック" charset="0"/>
              </a:rPr>
              <a:t>ساعد بولس أنسيمس على رؤية مسؤوليته تجاه فليمون</a:t>
            </a:r>
            <a:endParaRPr lang="en-US" sz="4000" dirty="0">
              <a:solidFill>
                <a:schemeClr val="tx1"/>
              </a:solidFill>
              <a:effectLst/>
              <a:ea typeface="ＭＳ Ｐゴシック" charset="0"/>
            </a:endParaRPr>
          </a:p>
        </p:txBody>
      </p:sp>
    </p:spTree>
    <p:extLst>
      <p:ext uri="{BB962C8B-B14F-4D97-AF65-F5344CB8AC3E}">
        <p14:creationId xmlns:p14="http://schemas.microsoft.com/office/powerpoint/2010/main" val="12127469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8350250" y="152400"/>
            <a:ext cx="704039"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155" name="Text Box 3"/>
          <p:cNvSpPr txBox="1">
            <a:spLocks noChangeArrowheads="1"/>
          </p:cNvSpPr>
          <p:nvPr/>
        </p:nvSpPr>
        <p:spPr bwMode="auto">
          <a:xfrm>
            <a:off x="4151313" y="1133475"/>
            <a:ext cx="4992687" cy="1015663"/>
          </a:xfrm>
          <a:prstGeom prst="rect">
            <a:avLst/>
          </a:prstGeom>
          <a:solidFill>
            <a:srgbClr val="CCFFCC"/>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أدرك أن الله يعمل من خلال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تصرفات مضايقيك</a:t>
            </a:r>
          </a:p>
        </p:txBody>
      </p:sp>
      <p:sp>
        <p:nvSpPr>
          <p:cNvPr id="49156" name="Text Box 4"/>
          <p:cNvSpPr txBox="1">
            <a:spLocks noChangeArrowheads="1"/>
          </p:cNvSpPr>
          <p:nvPr/>
        </p:nvSpPr>
        <p:spPr bwMode="auto">
          <a:xfrm>
            <a:off x="4151313" y="2149138"/>
            <a:ext cx="4992687" cy="1015663"/>
          </a:xfrm>
          <a:prstGeom prst="rect">
            <a:avLst/>
          </a:prstGeom>
          <a:solidFill>
            <a:srgbClr val="CCFFCC"/>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أشكر الله من أجل الفائدة التي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يخطط لها من خلال كل إساءة</a:t>
            </a:r>
            <a:endParaRPr kumimoji="0" lang="en-US"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157" name="Text Box 5"/>
          <p:cNvSpPr txBox="1">
            <a:spLocks noChangeArrowheads="1"/>
          </p:cNvSpPr>
          <p:nvPr/>
        </p:nvSpPr>
        <p:spPr bwMode="auto">
          <a:xfrm>
            <a:off x="4127499" y="3164801"/>
            <a:ext cx="4992687" cy="1477328"/>
          </a:xfrm>
          <a:prstGeom prst="rect">
            <a:avLst/>
          </a:prstGeom>
          <a:solidFill>
            <a:srgbClr val="CCFFCC"/>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ميّز ما هي الصفات الشخصية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التي يريد الله أن يطورها فيك من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خلال الإساءات</a:t>
            </a:r>
          </a:p>
        </p:txBody>
      </p:sp>
      <p:sp>
        <p:nvSpPr>
          <p:cNvPr id="49158" name="Text Box 6"/>
          <p:cNvSpPr txBox="1">
            <a:spLocks noChangeArrowheads="1"/>
          </p:cNvSpPr>
          <p:nvPr/>
        </p:nvSpPr>
        <p:spPr bwMode="auto">
          <a:xfrm>
            <a:off x="4151313" y="4642129"/>
            <a:ext cx="4992687" cy="1015663"/>
          </a:xfrm>
          <a:prstGeom prst="rect">
            <a:avLst/>
          </a:prstGeom>
          <a:solidFill>
            <a:srgbClr val="CCFFCC"/>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توقع الألم بسبب فعل الصواب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كجزء طبيعي من الحياة المسيحية</a:t>
            </a:r>
            <a:endParaRPr kumimoji="0" lang="en-US"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85351" name="Picture 7" descr="Via App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151313" cy="451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52" name="Text Box 8"/>
          <p:cNvSpPr txBox="1">
            <a:spLocks noChangeArrowheads="1"/>
          </p:cNvSpPr>
          <p:nvPr/>
        </p:nvSpPr>
        <p:spPr bwMode="auto">
          <a:xfrm>
            <a:off x="0" y="5105400"/>
            <a:ext cx="4191000" cy="101566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طريق أبيا، ملكة الطرق الرومانية وهو الطريق من روما الذي أخذه أنسيمس عائداً إلى كولوسي طلباً لمغفرة فليمون.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6441" name="Text Box 9"/>
          <p:cNvSpPr txBox="1">
            <a:spLocks noChangeArrowheads="1"/>
          </p:cNvSpPr>
          <p:nvPr/>
        </p:nvSpPr>
        <p:spPr bwMode="auto">
          <a:xfrm>
            <a:off x="5219700" y="6156325"/>
            <a:ext cx="3552576" cy="584775"/>
          </a:xfrm>
          <a:prstGeom prst="rect">
            <a:avLst/>
          </a:prstGeom>
          <a:solidFill>
            <a:schemeClr val="accent5">
              <a:lumMod val="60000"/>
              <a:lumOff val="40000"/>
            </a:schemeClr>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بيل جوثارد، أي بي إل بي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5354" name="Rectangle 10"/>
          <p:cNvSpPr>
            <a:spLocks noGrp="1" noChangeArrowheads="1"/>
          </p:cNvSpPr>
          <p:nvPr>
            <p:ph type="title" idx="4294967295"/>
          </p:nvPr>
        </p:nvSpPr>
        <p:spPr>
          <a:xfrm>
            <a:off x="685800" y="304800"/>
            <a:ext cx="7239000" cy="523220"/>
          </a:xfrm>
          <a:solidFill>
            <a:schemeClr val="tx1"/>
          </a:solidFill>
        </p:spPr>
        <p:txBody>
          <a:bodyPr anchor="t">
            <a:spAutoFit/>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خطوات أساسية للحصول على روح غافر</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box(in)">
                                      <p:cBhvr>
                                        <p:cTn id="7" dur="5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9156"/>
                                        </p:tgtEl>
                                        <p:attrNameLst>
                                          <p:attrName>style.visibility</p:attrName>
                                        </p:attrNameLst>
                                      </p:cBhvr>
                                      <p:to>
                                        <p:strVal val="visible"/>
                                      </p:to>
                                    </p:set>
                                    <p:animEffect transition="in" filter="box(in)">
                                      <p:cBhvr>
                                        <p:cTn id="12" dur="500"/>
                                        <p:tgtEl>
                                          <p:spTgt spid="491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box(in)">
                                      <p:cBhvr>
                                        <p:cTn id="17" dur="500"/>
                                        <p:tgtEl>
                                          <p:spTgt spid="491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9158"/>
                                        </p:tgtEl>
                                        <p:attrNameLst>
                                          <p:attrName>style.visibility</p:attrName>
                                        </p:attrNameLst>
                                      </p:cBhvr>
                                      <p:to>
                                        <p:strVal val="visible"/>
                                      </p:to>
                                    </p:set>
                                    <p:animEffect transition="in" filter="box(in)">
                                      <p:cBhvr>
                                        <p:cTn id="22" dur="5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autoUpdateAnimBg="0"/>
      <p:bldP spid="49156" grpId="0" animBg="1" autoUpdateAnimBg="0"/>
      <p:bldP spid="49157" grpId="0" animBg="1" autoUpdateAnimBg="0"/>
      <p:bldP spid="4915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6102" y="436510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نغفر</a:t>
            </a:r>
            <a:r>
              <a:rPr lang="ar-JO" sz="4800" dirty="0">
                <a:effectLst>
                  <a:glow rad="127000">
                    <a:schemeClr val="tx1"/>
                  </a:glow>
                </a:effectLst>
                <a:ea typeface="ＭＳ Ｐゴシック" charset="0"/>
              </a:rPr>
              <a:t> لمن يسيء إلينا؟</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477D937B-ACF5-5E4D-929F-D717C61196F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94082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457200" y="457200"/>
            <a:ext cx="8229600" cy="1143000"/>
          </a:xfrm>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50179" name="Text Box 3"/>
          <p:cNvSpPr txBox="1">
            <a:spLocks noChangeArrowheads="1"/>
          </p:cNvSpPr>
          <p:nvPr/>
        </p:nvSpPr>
        <p:spPr bwMode="auto">
          <a:xfrm>
            <a:off x="304800" y="1828800"/>
            <a:ext cx="5257800" cy="3022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تقل أبداً أنا آسف</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(مسافة/نقطة)</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قل هل يمكن أن تسامحني بسبب ـــــــــــــــــــ</a:t>
            </a:r>
            <a:r>
              <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أذكر إساءتك</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فليمو</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 11، 18</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873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1828800"/>
            <a:ext cx="3157538"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0075" y="1828800"/>
            <a:ext cx="3159125" cy="442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7"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fade">
                                      <p:cBhvr>
                                        <p:cTn id="7" dur="1000"/>
                                        <p:tgtEl>
                                          <p:spTgt spid="50181"/>
                                        </p:tgtEl>
                                      </p:cBhvr>
                                    </p:animEffect>
                                  </p:childTnLst>
                                </p:cTn>
                              </p:par>
                              <p:par>
                                <p:cTn id="8" presetID="10" presetClass="entr" presetSubtype="0" fill="hold" nodeType="withEffect">
                                  <p:stCondLst>
                                    <p:cond delay="0"/>
                                  </p:stCondLst>
                                  <p:childTnLst>
                                    <p:set>
                                      <p:cBhvr>
                                        <p:cTn id="9" dur="1" fill="hold">
                                          <p:stCondLst>
                                            <p:cond delay="0"/>
                                          </p:stCondLst>
                                        </p:cTn>
                                        <p:tgtEl>
                                          <p:spTgt spid="50179">
                                            <p:txEl>
                                              <p:pRg st="3" end="3"/>
                                            </p:txEl>
                                          </p:spTgt>
                                        </p:tgtEl>
                                        <p:attrNameLst>
                                          <p:attrName>style.visibility</p:attrName>
                                        </p:attrNameLst>
                                      </p:cBhvr>
                                      <p:to>
                                        <p:strVal val="visible"/>
                                      </p:to>
                                    </p:set>
                                    <p:animEffect transition="in" filter="fade">
                                      <p:cBhvr>
                                        <p:cTn id="10" dur="1000"/>
                                        <p:tgtEl>
                                          <p:spTgt spid="50179">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0179">
                                            <p:txEl>
                                              <p:pRg st="4" end="4"/>
                                            </p:txEl>
                                          </p:spTgt>
                                        </p:tgtEl>
                                        <p:attrNameLst>
                                          <p:attrName>style.visibility</p:attrName>
                                        </p:attrNameLst>
                                      </p:cBhvr>
                                      <p:to>
                                        <p:strVal val="visible"/>
                                      </p:to>
                                    </p:set>
                                    <p:animEffect transition="in" filter="fade">
                                      <p:cBhvr>
                                        <p:cTn id="13" dur="2000"/>
                                        <p:tgtEl>
                                          <p:spTgt spid="501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1371600"/>
            <a:ext cx="369728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2" name="Rectangle 2"/>
          <p:cNvSpPr>
            <a:spLocks noGrp="1" noChangeArrowheads="1"/>
          </p:cNvSpPr>
          <p:nvPr>
            <p:ph type="title"/>
          </p:nvPr>
        </p:nvSpPr>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52227" name="Text Box 3"/>
          <p:cNvSpPr txBox="1">
            <a:spLocks noChangeArrowheads="1"/>
          </p:cNvSpPr>
          <p:nvPr/>
        </p:nvSpPr>
        <p:spPr bwMode="auto">
          <a:xfrm>
            <a:off x="304800" y="1447800"/>
            <a:ext cx="4495800" cy="4721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9388" indent="-1793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الهاتف</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رسالة</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الفاكس</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رسالة نصية</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الفيسبوك</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تويتر</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البريد الإلكتروني</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وسطاء</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9444"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up)">
                                      <p:cBhvr>
                                        <p:cTn id="7" dur="36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52227" name="Text Box 3"/>
          <p:cNvSpPr txBox="1">
            <a:spLocks noChangeArrowheads="1"/>
          </p:cNvSpPr>
          <p:nvPr/>
        </p:nvSpPr>
        <p:spPr bwMode="auto">
          <a:xfrm>
            <a:off x="304800" y="1447800"/>
            <a:ext cx="44958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pPr>
            <a:r>
              <a:rPr lang="ar-JO" sz="3200" b="1" dirty="0">
                <a:latin typeface="Arial" panose="020B0604020202020204" pitchFamily="34" charset="0"/>
                <a:cs typeface="Arial" panose="020B0604020202020204" pitchFamily="34" charset="0"/>
              </a:rPr>
              <a:t>من خلال كلمة واحدة بسيطة ...</a:t>
            </a:r>
            <a:endParaRPr lang="en-US" sz="3200" b="1" dirty="0">
              <a:latin typeface="Arial" panose="020B0604020202020204" pitchFamily="34" charset="0"/>
              <a:cs typeface="Arial" panose="020B0604020202020204" pitchFamily="34" charset="0"/>
            </a:endParaRPr>
          </a:p>
          <a:p>
            <a:pPr algn="ctr" eaLnBrk="1" hangingPunct="1">
              <a:spcBef>
                <a:spcPct val="20000"/>
              </a:spcBef>
            </a:pPr>
            <a:r>
              <a:rPr lang="ar-JO" sz="8000" b="1" dirty="0">
                <a:latin typeface="Arial" panose="020B0604020202020204" pitchFamily="34" charset="0"/>
                <a:cs typeface="Arial" panose="020B0604020202020204" pitchFamily="34" charset="0"/>
              </a:rPr>
              <a:t>اذهب</a:t>
            </a:r>
            <a:endParaRPr lang="en-US" sz="6600" b="1" dirty="0">
              <a:latin typeface="Arial" panose="020B0604020202020204" pitchFamily="34" charset="0"/>
              <a:cs typeface="Arial" panose="020B0604020202020204" pitchFamily="34" charset="0"/>
            </a:endParaRP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0475" y="1447800"/>
            <a:ext cx="3311525"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2"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253</a:t>
            </a:r>
            <a:endParaRPr lang="en-US"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up)">
                                      <p:cBhvr>
                                        <p:cTn id="7" dur="36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341438"/>
            <a:ext cx="7848600" cy="523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title"/>
          </p:nvPr>
        </p:nvSpPr>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52227" name="Text Box 3"/>
          <p:cNvSpPr txBox="1">
            <a:spLocks noChangeArrowheads="1"/>
          </p:cNvSpPr>
          <p:nvPr/>
        </p:nvSpPr>
        <p:spPr bwMode="auto">
          <a:xfrm>
            <a:off x="755576" y="4653136"/>
            <a:ext cx="4495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defRPr/>
            </a:pPr>
            <a:r>
              <a:rPr lang="ar-JO" sz="3200" b="1" dirty="0">
                <a:solidFill>
                  <a:srgbClr val="FFFFFF"/>
                </a:solidFill>
                <a:effectLst>
                  <a:glow rad="254000">
                    <a:schemeClr val="tx1"/>
                  </a:glow>
                </a:effectLst>
                <a:latin typeface="Arial" panose="020B0604020202020204" pitchFamily="34" charset="0"/>
                <a:cs typeface="Arial" panose="020B0604020202020204" pitchFamily="34" charset="0"/>
              </a:rPr>
              <a:t>سافر أنسيمس 1400 كم ليتكلم مع فليمون شخصياً</a:t>
            </a:r>
            <a:endParaRPr lang="en-US" sz="3200" b="1" dirty="0">
              <a:solidFill>
                <a:srgbClr val="FFFFFF"/>
              </a:solidFill>
              <a:effectLst>
                <a:glow rad="254000">
                  <a:schemeClr val="tx1"/>
                </a:glow>
              </a:effectLst>
              <a:latin typeface="Arial" panose="020B0604020202020204" pitchFamily="34" charset="0"/>
              <a:cs typeface="Arial" panose="020B0604020202020204" pitchFamily="34" charset="0"/>
            </a:endParaRPr>
          </a:p>
          <a:p>
            <a:pPr algn="r" eaLnBrk="1" hangingPunct="1">
              <a:defRPr/>
            </a:pPr>
            <a:endParaRPr lang="en-US" sz="3200" b="1" dirty="0">
              <a:solidFill>
                <a:srgbClr val="FFFFFF"/>
              </a:solidFill>
              <a:effectLst>
                <a:glow rad="254000">
                  <a:schemeClr val="tx1"/>
                </a:glow>
              </a:effectLst>
              <a:latin typeface="Arial" panose="020B0604020202020204" pitchFamily="34" charset="0"/>
              <a:cs typeface="Arial" panose="020B0604020202020204" pitchFamily="34" charset="0"/>
            </a:endParaRPr>
          </a:p>
        </p:txBody>
      </p:sp>
      <p:sp>
        <p:nvSpPr>
          <p:cNvPr id="193540"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253</a:t>
            </a:r>
            <a:endParaRPr lang="en-US"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1000"/>
                                        <p:tgtEl>
                                          <p:spTgt spid="522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4938" y="2133600"/>
            <a:ext cx="3090862"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29200" y="1905000"/>
            <a:ext cx="3570288" cy="437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7" name="Rectangle 4"/>
          <p:cNvSpPr>
            <a:spLocks noGrp="1" noChangeArrowheads="1"/>
          </p:cNvSpPr>
          <p:nvPr>
            <p:ph type="title"/>
          </p:nvPr>
        </p:nvSpPr>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195588" name="Text Box 5"/>
          <p:cNvSpPr txBox="1">
            <a:spLocks noChangeArrowheads="1"/>
          </p:cNvSpPr>
          <p:nvPr/>
        </p:nvSpPr>
        <p:spPr bwMode="auto">
          <a:xfrm>
            <a:off x="533400" y="1828800"/>
            <a:ext cx="4114800" cy="285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إظهار التواضع دون الإهتمام بحفظ ماء الوجه.</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فليمون 1، 8-9، 14 (أنظر غل 6: 1ب، 3-4)</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5589"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54275"/>
                                        </p:tgtEl>
                                        <p:attrNameLst>
                                          <p:attrName>ppt_x</p:attrName>
                                        </p:attrNameLst>
                                      </p:cBhvr>
                                      <p:tavLst>
                                        <p:tav tm="0">
                                          <p:val>
                                            <p:strVal val="ppt_x"/>
                                          </p:val>
                                        </p:tav>
                                        <p:tav tm="100000">
                                          <p:val>
                                            <p:strVal val="ppt_x"/>
                                          </p:val>
                                        </p:tav>
                                      </p:tavLst>
                                    </p:anim>
                                    <p:anim calcmode="lin" valueType="num">
                                      <p:cBhvr additive="base">
                                        <p:cTn id="7" dur="500"/>
                                        <p:tgtEl>
                                          <p:spTgt spid="54275"/>
                                        </p:tgtEl>
                                        <p:attrNameLst>
                                          <p:attrName>ppt_y</p:attrName>
                                        </p:attrNameLst>
                                      </p:cBhvr>
                                      <p:tavLst>
                                        <p:tav tm="0">
                                          <p:val>
                                            <p:strVal val="ppt_y"/>
                                          </p:val>
                                        </p:tav>
                                        <p:tav tm="100000">
                                          <p:val>
                                            <p:strVal val="1+ppt_h/2"/>
                                          </p:val>
                                        </p:tav>
                                      </p:tavLst>
                                    </p:anim>
                                    <p:set>
                                      <p:cBhvr>
                                        <p:cTn id="8" dur="1" fill="hold">
                                          <p:stCondLst>
                                            <p:cond delay="499"/>
                                          </p:stCondLst>
                                        </p:cTn>
                                        <p:tgtEl>
                                          <p:spTgt spid="54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 name="Rectangle 3"/>
          <p:cNvSpPr>
            <a:spLocks noGrp="1" noChangeArrowheads="1"/>
          </p:cNvSpPr>
          <p:nvPr>
            <p:ph type="title"/>
          </p:nvPr>
        </p:nvSpPr>
        <p:spPr/>
        <p:txBody>
          <a:bodyPr/>
          <a:lstStyle/>
          <a:p>
            <a:pPr eaLnBrk="1" hangingPunct="1"/>
            <a:r>
              <a:rPr lang="ar-JO" dirty="0">
                <a:solidFill>
                  <a:schemeClr val="bg1"/>
                </a:solidFill>
                <a:latin typeface="Arial" panose="020B0604020202020204" pitchFamily="34" charset="0"/>
              </a:rPr>
              <a:t>كيف أطلب الغفران؟</a:t>
            </a:r>
            <a:endParaRPr lang="en-US" dirty="0">
              <a:solidFill>
                <a:schemeClr val="bg1"/>
              </a:solidFill>
              <a:latin typeface="Arial" panose="020B0604020202020204" pitchFamily="34" charset="0"/>
            </a:endParaRPr>
          </a:p>
        </p:txBody>
      </p:sp>
      <p:sp>
        <p:nvSpPr>
          <p:cNvPr id="56324" name="Text Box 4"/>
          <p:cNvSpPr txBox="1">
            <a:spLocks noChangeArrowheads="1"/>
          </p:cNvSpPr>
          <p:nvPr/>
        </p:nvSpPr>
        <p:spPr bwMode="auto">
          <a:xfrm>
            <a:off x="533400" y="4724400"/>
            <a:ext cx="8077200" cy="1040285"/>
          </a:xfrm>
          <a:prstGeom prst="rect">
            <a:avLst/>
          </a:prstGeom>
          <a:solidFill>
            <a:schemeClr val="accent2">
              <a:alpha val="70000"/>
            </a:scheme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تذكر أن ردك ليس شأناً شخصياً لكن علنياً يتضمن أشخاصاً كثيرين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فليمون 1-2، 25 (جمع)</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6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199682" name="Text Box 3"/>
          <p:cNvSpPr txBox="1">
            <a:spLocks noChangeArrowheads="1"/>
          </p:cNvSpPr>
          <p:nvPr/>
        </p:nvSpPr>
        <p:spPr bwMode="auto">
          <a:xfrm>
            <a:off x="0" y="1600200"/>
            <a:ext cx="4724400"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اجعل طلب الغفران علنياً                 كما كانت الإساءة علنية</a:t>
            </a: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 الخطايا العلنية تتطلب اعتذاراً علنياً </a:t>
            </a:r>
            <a:r>
              <a:rPr lang="ar-JO" sz="2800" b="1" dirty="0">
                <a:solidFill>
                  <a:srgbClr val="000000"/>
                </a:solidFill>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 تي 5: 20)</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 الخطايا الشخصية تتطلب اعتذاراً </a:t>
            </a:r>
          </a:p>
          <a:p>
            <a:pPr marL="0" marR="0" lvl="0" indent="0" algn="r" defTabSz="914400" rtl="0" eaLnBrk="1" fontAlgn="base" latinLnBrk="0" hangingPunct="1">
              <a:lnSpc>
                <a:spcPct val="100000"/>
              </a:lnSpc>
              <a:spcBef>
                <a:spcPct val="20000"/>
              </a:spcBef>
              <a:spcAft>
                <a:spcPct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شخصياً (مت 18: 15)</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99683" name="Picture 4" descr="j015644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2057400"/>
            <a:ext cx="4192588" cy="434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4"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eaLnBrk="1" hangingPunct="1"/>
            <a:r>
              <a:rPr lang="ar-JO" sz="4400" dirty="0">
                <a:latin typeface="Arial" panose="020B0604020202020204" pitchFamily="34" charset="0"/>
              </a:rPr>
              <a:t>استرداد العلاقات</a:t>
            </a:r>
            <a:endParaRPr lang="en-US" sz="4400" dirty="0">
              <a:latin typeface="Arial" panose="020B0604020202020204" pitchFamily="34" charset="0"/>
            </a:endParaRPr>
          </a:p>
        </p:txBody>
      </p:sp>
      <p:sp>
        <p:nvSpPr>
          <p:cNvPr id="60419" name="Text Box 3"/>
          <p:cNvSpPr txBox="1">
            <a:spLocks noChangeArrowheads="1"/>
          </p:cNvSpPr>
          <p:nvPr/>
        </p:nvSpPr>
        <p:spPr bwMode="auto">
          <a:xfrm>
            <a:off x="1343245" y="1393825"/>
            <a:ext cx="6487673" cy="1569660"/>
          </a:xfrm>
          <a:prstGeom prst="rect">
            <a:avLst/>
          </a:prstGeom>
          <a:solidFill>
            <a:srgbClr val="660066"/>
          </a:solid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المبدأ العام</a:t>
            </a:r>
            <a:endParaRPr kumimoji="0" lang="en-US" sz="32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رومية 12: 18</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إن كان ممكناً فحسب طاقتكم سالموا جميع الناس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0420" name="Text Box 4"/>
          <p:cNvSpPr txBox="1">
            <a:spLocks noChangeArrowheads="1"/>
          </p:cNvSpPr>
          <p:nvPr/>
        </p:nvSpPr>
        <p:spPr bwMode="auto">
          <a:xfrm>
            <a:off x="0" y="3733800"/>
            <a:ext cx="3946525"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للمسيء: اذهب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5: 23-24</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يعقوب 5: 16</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0421" name="Text Box 5"/>
          <p:cNvSpPr txBox="1">
            <a:spLocks noChangeArrowheads="1"/>
          </p:cNvSpPr>
          <p:nvPr/>
        </p:nvSpPr>
        <p:spPr bwMode="auto">
          <a:xfrm>
            <a:off x="5257799" y="3705225"/>
            <a:ext cx="3854451"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للمساء إليه: اذهب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18: 15</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 6: 1</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042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6525" y="3505200"/>
            <a:ext cx="1311275" cy="277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4" name="Text Box 7"/>
          <p:cNvSpPr txBox="1">
            <a:spLocks noChangeArrowheads="1"/>
          </p:cNvSpPr>
          <p:nvPr/>
        </p:nvSpPr>
        <p:spPr bwMode="auto">
          <a:xfrm>
            <a:off x="8201025"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22"/>
                                        </p:tgtEl>
                                        <p:attrNameLst>
                                          <p:attrName>style.visibility</p:attrName>
                                        </p:attrNameLst>
                                      </p:cBhvr>
                                      <p:to>
                                        <p:strVal val="visible"/>
                                      </p:to>
                                    </p:set>
                                    <p:animEffect transition="in" filter="fade">
                                      <p:cBhvr>
                                        <p:cTn id="7" dur="2000"/>
                                        <p:tgtEl>
                                          <p:spTgt spid="60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dissolve">
                                      <p:cBhvr>
                                        <p:cTn id="12" dur="500"/>
                                        <p:tgtEl>
                                          <p:spTgt spid="604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421"/>
                                        </p:tgtEl>
                                        <p:attrNameLst>
                                          <p:attrName>style.visibility</p:attrName>
                                        </p:attrNameLst>
                                      </p:cBhvr>
                                      <p:to>
                                        <p:strVal val="visible"/>
                                      </p:to>
                                    </p:set>
                                    <p:animEffect transition="in" filter="dissolve">
                                      <p:cBhvr>
                                        <p:cTn id="17" dur="500"/>
                                        <p:tgtEl>
                                          <p:spTgt spid="604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0419"/>
                                        </p:tgtEl>
                                        <p:attrNameLst>
                                          <p:attrName>style.visibility</p:attrName>
                                        </p:attrNameLst>
                                      </p:cBhvr>
                                      <p:to>
                                        <p:strVal val="visible"/>
                                      </p:to>
                                    </p:set>
                                    <p:animEffect transition="in" filter="dissolve">
                                      <p:cBhvr>
                                        <p:cTn id="22"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P spid="60420" grpId="0"/>
      <p:bldP spid="60421"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0FBF3BB-4F86-514A-9F83-43F0D9D307DE}"/>
              </a:ext>
            </a:extLst>
          </p:cNvPr>
          <p:cNvGrpSpPr/>
          <p:nvPr/>
        </p:nvGrpSpPr>
        <p:grpSpPr>
          <a:xfrm>
            <a:off x="-26988" y="23813"/>
            <a:ext cx="6687220" cy="6834187"/>
            <a:chOff x="-26988" y="23813"/>
            <a:chExt cx="6687220" cy="6834187"/>
          </a:xfrm>
        </p:grpSpPr>
        <p:pic>
          <p:nvPicPr>
            <p:cNvPr id="203777" name="Picture 1" descr="Philemon Become like Those We Resen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8" y="23813"/>
              <a:ext cx="6288088" cy="683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96819B10-0DA5-844D-8E58-AC0A1C6AAC58}"/>
                </a:ext>
              </a:extLst>
            </p:cNvPr>
            <p:cNvSpPr/>
            <p:nvPr/>
          </p:nvSpPr>
          <p:spPr bwMode="auto">
            <a:xfrm>
              <a:off x="4393022" y="475228"/>
              <a:ext cx="1619138" cy="577508"/>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0" name="Rounded Rectangle 19">
              <a:extLst>
                <a:ext uri="{FF2B5EF4-FFF2-40B4-BE49-F238E27FC236}">
                  <a16:creationId xmlns:a16="http://schemas.microsoft.com/office/drawing/2014/main" id="{60B602E4-F8BC-B24A-B07F-6E7F3866E74B}"/>
                </a:ext>
              </a:extLst>
            </p:cNvPr>
            <p:cNvSpPr/>
            <p:nvPr/>
          </p:nvSpPr>
          <p:spPr bwMode="auto">
            <a:xfrm>
              <a:off x="1680829" y="274394"/>
              <a:ext cx="1004376" cy="791493"/>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1" name="Rounded Rectangle 20">
              <a:extLst>
                <a:ext uri="{FF2B5EF4-FFF2-40B4-BE49-F238E27FC236}">
                  <a16:creationId xmlns:a16="http://schemas.microsoft.com/office/drawing/2014/main" id="{8EEB48C0-0480-5B4E-B4C7-FFDCCA1A7981}"/>
                </a:ext>
              </a:extLst>
            </p:cNvPr>
            <p:cNvSpPr/>
            <p:nvPr/>
          </p:nvSpPr>
          <p:spPr bwMode="auto">
            <a:xfrm>
              <a:off x="58205" y="1433991"/>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2" name="Rounded Rectangle 21">
              <a:extLst>
                <a:ext uri="{FF2B5EF4-FFF2-40B4-BE49-F238E27FC236}">
                  <a16:creationId xmlns:a16="http://schemas.microsoft.com/office/drawing/2014/main" id="{C481C595-02AB-8345-86D8-3D7DD1FD7857}"/>
                </a:ext>
              </a:extLst>
            </p:cNvPr>
            <p:cNvSpPr/>
            <p:nvPr/>
          </p:nvSpPr>
          <p:spPr bwMode="auto">
            <a:xfrm>
              <a:off x="2451956" y="5025923"/>
              <a:ext cx="2029442" cy="57573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3" name="Rounded Rectangle 22">
              <a:extLst>
                <a:ext uri="{FF2B5EF4-FFF2-40B4-BE49-F238E27FC236}">
                  <a16:creationId xmlns:a16="http://schemas.microsoft.com/office/drawing/2014/main" id="{E9FA61A4-CAFC-AB49-BB5A-FDD24DF24804}"/>
                </a:ext>
              </a:extLst>
            </p:cNvPr>
            <p:cNvSpPr/>
            <p:nvPr/>
          </p:nvSpPr>
          <p:spPr bwMode="auto">
            <a:xfrm>
              <a:off x="4630790" y="4509452"/>
              <a:ext cx="2029442" cy="57573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4" name="Rounded Rectangle 23">
              <a:extLst>
                <a:ext uri="{FF2B5EF4-FFF2-40B4-BE49-F238E27FC236}">
                  <a16:creationId xmlns:a16="http://schemas.microsoft.com/office/drawing/2014/main" id="{537C871D-4323-9040-90E4-37E46DDC4A7A}"/>
                </a:ext>
              </a:extLst>
            </p:cNvPr>
            <p:cNvSpPr/>
            <p:nvPr/>
          </p:nvSpPr>
          <p:spPr bwMode="auto">
            <a:xfrm>
              <a:off x="2145642" y="1597957"/>
              <a:ext cx="2029442" cy="91184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5" name="Rounded Rectangle 24">
              <a:extLst>
                <a:ext uri="{FF2B5EF4-FFF2-40B4-BE49-F238E27FC236}">
                  <a16:creationId xmlns:a16="http://schemas.microsoft.com/office/drawing/2014/main" id="{70FCB2F3-D69E-074B-A90F-1F9558FF04C6}"/>
                </a:ext>
              </a:extLst>
            </p:cNvPr>
            <p:cNvSpPr/>
            <p:nvPr/>
          </p:nvSpPr>
          <p:spPr bwMode="auto">
            <a:xfrm>
              <a:off x="479527" y="2181378"/>
              <a:ext cx="1323600" cy="91184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7" name="Rounded Rectangle 26">
              <a:extLst>
                <a:ext uri="{FF2B5EF4-FFF2-40B4-BE49-F238E27FC236}">
                  <a16:creationId xmlns:a16="http://schemas.microsoft.com/office/drawing/2014/main" id="{100F4FDD-8DF4-6545-A9FA-ABEC94D0DD56}"/>
                </a:ext>
              </a:extLst>
            </p:cNvPr>
            <p:cNvSpPr/>
            <p:nvPr/>
          </p:nvSpPr>
          <p:spPr bwMode="auto">
            <a:xfrm rot="2736731">
              <a:off x="1951254" y="3727440"/>
              <a:ext cx="198640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8" name="Rounded Rectangle 27">
              <a:extLst>
                <a:ext uri="{FF2B5EF4-FFF2-40B4-BE49-F238E27FC236}">
                  <a16:creationId xmlns:a16="http://schemas.microsoft.com/office/drawing/2014/main" id="{69956A38-5572-964E-9812-D18C62C9ABC5}"/>
                </a:ext>
              </a:extLst>
            </p:cNvPr>
            <p:cNvSpPr/>
            <p:nvPr/>
          </p:nvSpPr>
          <p:spPr bwMode="auto">
            <a:xfrm rot="2736731">
              <a:off x="2601993" y="3295484"/>
              <a:ext cx="198640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9" name="Rounded Rectangle 28">
              <a:extLst>
                <a:ext uri="{FF2B5EF4-FFF2-40B4-BE49-F238E27FC236}">
                  <a16:creationId xmlns:a16="http://schemas.microsoft.com/office/drawing/2014/main" id="{EA6BA35D-7B0B-4246-B8D8-80144438D3DA}"/>
                </a:ext>
              </a:extLst>
            </p:cNvPr>
            <p:cNvSpPr/>
            <p:nvPr/>
          </p:nvSpPr>
          <p:spPr bwMode="auto">
            <a:xfrm rot="2787863">
              <a:off x="2866510" y="2930567"/>
              <a:ext cx="2990394"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30" name="Rounded Rectangle 29">
              <a:extLst>
                <a:ext uri="{FF2B5EF4-FFF2-40B4-BE49-F238E27FC236}">
                  <a16:creationId xmlns:a16="http://schemas.microsoft.com/office/drawing/2014/main" id="{31765E29-FFC9-6343-8CF4-795C9D2158ED}"/>
                </a:ext>
              </a:extLst>
            </p:cNvPr>
            <p:cNvSpPr/>
            <p:nvPr/>
          </p:nvSpPr>
          <p:spPr bwMode="auto">
            <a:xfrm>
              <a:off x="2097244" y="6237312"/>
              <a:ext cx="2690780" cy="32054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31" name="Rounded Rectangle 30">
              <a:extLst>
                <a:ext uri="{FF2B5EF4-FFF2-40B4-BE49-F238E27FC236}">
                  <a16:creationId xmlns:a16="http://schemas.microsoft.com/office/drawing/2014/main" id="{27D074F4-7E48-C840-BE31-EC5FF7CE5AC5}"/>
                </a:ext>
              </a:extLst>
            </p:cNvPr>
            <p:cNvSpPr/>
            <p:nvPr/>
          </p:nvSpPr>
          <p:spPr bwMode="auto">
            <a:xfrm>
              <a:off x="5078721" y="6126344"/>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6" name="Rounded Rectangle 25">
              <a:extLst>
                <a:ext uri="{FF2B5EF4-FFF2-40B4-BE49-F238E27FC236}">
                  <a16:creationId xmlns:a16="http://schemas.microsoft.com/office/drawing/2014/main" id="{72CAF0C5-F296-874B-A31C-62212608E2D2}"/>
                </a:ext>
              </a:extLst>
            </p:cNvPr>
            <p:cNvSpPr/>
            <p:nvPr/>
          </p:nvSpPr>
          <p:spPr bwMode="auto">
            <a:xfrm>
              <a:off x="1264315" y="2398879"/>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grpSp>
      <p:sp>
        <p:nvSpPr>
          <p:cNvPr id="203778" name="Text Box 7"/>
          <p:cNvSpPr txBox="1">
            <a:spLocks noChangeArrowheads="1"/>
          </p:cNvSpPr>
          <p:nvPr/>
        </p:nvSpPr>
        <p:spPr bwMode="auto">
          <a:xfrm>
            <a:off x="8388350" y="873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251</a:t>
            </a:r>
            <a:endParaRPr lang="en-US" b="1" dirty="0">
              <a:latin typeface="Arial" panose="020B0604020202020204" pitchFamily="34" charset="0"/>
              <a:cs typeface="Arial" panose="020B0604020202020204" pitchFamily="34" charset="0"/>
            </a:endParaRPr>
          </a:p>
        </p:txBody>
      </p:sp>
      <p:sp>
        <p:nvSpPr>
          <p:cNvPr id="203779" name="Rectangle 2"/>
          <p:cNvSpPr>
            <a:spLocks noGrp="1" noChangeArrowheads="1"/>
          </p:cNvSpPr>
          <p:nvPr>
            <p:ph type="title"/>
          </p:nvPr>
        </p:nvSpPr>
        <p:spPr>
          <a:xfrm>
            <a:off x="5867400" y="404813"/>
            <a:ext cx="3276600" cy="3671887"/>
          </a:xfrm>
        </p:spPr>
        <p:txBody>
          <a:bodyPr/>
          <a:lstStyle/>
          <a:p>
            <a:pPr eaLnBrk="1" hangingPunct="1"/>
            <a:r>
              <a:rPr lang="ar-JO" dirty="0">
                <a:latin typeface="Arial" panose="020B0604020202020204" pitchFamily="34" charset="0"/>
              </a:rPr>
              <a:t>كيف نصبح مثل أولئك الذين نستاء منهم</a:t>
            </a:r>
            <a:endParaRPr lang="en-US" dirty="0">
              <a:latin typeface="Arial" panose="020B0604020202020204" pitchFamily="34" charset="0"/>
            </a:endParaRPr>
          </a:p>
        </p:txBody>
      </p:sp>
      <p:sp>
        <p:nvSpPr>
          <p:cNvPr id="203780" name="Rectangle 2"/>
          <p:cNvSpPr txBox="1">
            <a:spLocks noChangeArrowheads="1"/>
          </p:cNvSpPr>
          <p:nvPr/>
        </p:nvSpPr>
        <p:spPr bwMode="auto">
          <a:xfrm>
            <a:off x="5988050" y="5805488"/>
            <a:ext cx="3155950" cy="103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800" b="1" dirty="0">
                <a:solidFill>
                  <a:schemeClr val="tx2"/>
                </a:solidFill>
                <a:latin typeface="Arial" panose="020B0604020202020204" pitchFamily="34" charset="0"/>
                <a:cs typeface="Arial" panose="020B0604020202020204" pitchFamily="34" charset="0"/>
              </a:rPr>
              <a:t>بيل جوهارد، معهد مبادئ الحياة الأساسية</a:t>
            </a:r>
            <a:endParaRPr lang="en-US" sz="1800" b="1" dirty="0">
              <a:solidFill>
                <a:schemeClr val="tx2"/>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7AB8ED53-153D-DE4A-9751-D4ECF23F009D}"/>
              </a:ext>
            </a:extLst>
          </p:cNvPr>
          <p:cNvSpPr txBox="1">
            <a:spLocks noChangeArrowheads="1"/>
          </p:cNvSpPr>
          <p:nvPr/>
        </p:nvSpPr>
        <p:spPr bwMode="auto">
          <a:xfrm rot="2796338">
            <a:off x="1918906" y="3442689"/>
            <a:ext cx="3382037" cy="24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chemeClr val="tx2"/>
                </a:solidFill>
                <a:latin typeface="Arial" panose="020B0604020202020204" pitchFamily="34" charset="0"/>
                <a:cs typeface="Arial" panose="020B0604020202020204" pitchFamily="34" charset="0"/>
              </a:rPr>
              <a:t>الأعمال المنظورة</a:t>
            </a:r>
            <a:endParaRPr lang="en-US" sz="1600" b="1" dirty="0">
              <a:solidFill>
                <a:schemeClr val="tx2"/>
              </a:solidFill>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D650A8B5-DEA6-E64B-A451-612CF3FE27DA}"/>
              </a:ext>
            </a:extLst>
          </p:cNvPr>
          <p:cNvSpPr txBox="1">
            <a:spLocks noChangeArrowheads="1"/>
          </p:cNvSpPr>
          <p:nvPr/>
        </p:nvSpPr>
        <p:spPr bwMode="auto">
          <a:xfrm>
            <a:off x="-29641" y="1508940"/>
            <a:ext cx="1073250" cy="24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800" b="1" dirty="0">
                <a:solidFill>
                  <a:schemeClr val="tx2"/>
                </a:solidFill>
                <a:latin typeface="Arial" panose="020B0604020202020204" pitchFamily="34" charset="0"/>
                <a:cs typeface="Arial" panose="020B0604020202020204" pitchFamily="34" charset="0"/>
              </a:rPr>
              <a:t>الإبن</a:t>
            </a:r>
            <a:endParaRPr lang="en-US" sz="1800" b="1" dirty="0">
              <a:solidFill>
                <a:schemeClr val="tx2"/>
              </a:solidFill>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615F0DBE-F545-DB43-9CD6-1E05731EAB2F}"/>
              </a:ext>
            </a:extLst>
          </p:cNvPr>
          <p:cNvSpPr txBox="1">
            <a:spLocks noChangeArrowheads="1"/>
          </p:cNvSpPr>
          <p:nvPr/>
        </p:nvSpPr>
        <p:spPr bwMode="auto">
          <a:xfrm>
            <a:off x="4481398" y="6211568"/>
            <a:ext cx="2013885" cy="24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800" b="1" dirty="0">
                <a:solidFill>
                  <a:schemeClr val="tx2"/>
                </a:solidFill>
                <a:latin typeface="Arial" panose="020B0604020202020204" pitchFamily="34" charset="0"/>
                <a:cs typeface="Arial" panose="020B0604020202020204" pitchFamily="34" charset="0"/>
              </a:rPr>
              <a:t>الأب</a:t>
            </a:r>
            <a:endParaRPr lang="en-US" sz="1800" b="1" dirty="0">
              <a:solidFill>
                <a:schemeClr val="tx2"/>
              </a:solidFill>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E40FD9D2-FCE3-F04A-9F54-4DF0FC6A51BB}"/>
              </a:ext>
            </a:extLst>
          </p:cNvPr>
          <p:cNvSpPr txBox="1">
            <a:spLocks noChangeArrowheads="1"/>
          </p:cNvSpPr>
          <p:nvPr/>
        </p:nvSpPr>
        <p:spPr bwMode="auto">
          <a:xfrm>
            <a:off x="4308460" y="407171"/>
            <a:ext cx="1877855" cy="7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400" b="1" dirty="0">
                <a:solidFill>
                  <a:schemeClr val="tx2"/>
                </a:solidFill>
                <a:latin typeface="Arial" panose="020B0604020202020204" pitchFamily="34" charset="0"/>
                <a:cs typeface="Arial" panose="020B0604020202020204" pitchFamily="34" charset="0"/>
              </a:rPr>
              <a:t>أنت مثل والدك </a:t>
            </a:r>
          </a:p>
          <a:p>
            <a:pPr algn="ctr" eaLnBrk="1" hangingPunct="1"/>
            <a:r>
              <a:rPr lang="ar-JO" sz="1400" b="1" dirty="0">
                <a:solidFill>
                  <a:schemeClr val="tx2"/>
                </a:solidFill>
                <a:latin typeface="Arial" panose="020B0604020202020204" pitchFamily="34" charset="0"/>
                <a:cs typeface="Arial" panose="020B0604020202020204" pitchFamily="34" charset="0"/>
              </a:rPr>
              <a:t>(في المواقف)</a:t>
            </a:r>
            <a:endParaRPr lang="en-US" sz="1400" b="1" dirty="0">
              <a:solidFill>
                <a:schemeClr val="tx2"/>
              </a:solidFill>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77D509B5-906D-FB42-862D-A7E184A4A186}"/>
              </a:ext>
            </a:extLst>
          </p:cNvPr>
          <p:cNvSpPr txBox="1">
            <a:spLocks noChangeArrowheads="1"/>
          </p:cNvSpPr>
          <p:nvPr/>
        </p:nvSpPr>
        <p:spPr bwMode="auto">
          <a:xfrm>
            <a:off x="1146015" y="281031"/>
            <a:ext cx="2013885" cy="864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800" b="1" dirty="0">
                <a:solidFill>
                  <a:schemeClr val="tx2"/>
                </a:solidFill>
                <a:latin typeface="Arial" panose="020B0604020202020204" pitchFamily="34" charset="0"/>
                <a:cs typeface="Arial" panose="020B0604020202020204" pitchFamily="34" charset="0"/>
              </a:rPr>
              <a:t>لن أكون مثل </a:t>
            </a:r>
          </a:p>
          <a:p>
            <a:pPr algn="ctr" eaLnBrk="1" hangingPunct="1"/>
            <a:r>
              <a:rPr lang="ar-JO" sz="1800" b="1" dirty="0">
                <a:solidFill>
                  <a:schemeClr val="tx2"/>
                </a:solidFill>
                <a:latin typeface="Arial" panose="020B0604020202020204" pitchFamily="34" charset="0"/>
                <a:cs typeface="Arial" panose="020B0604020202020204" pitchFamily="34" charset="0"/>
              </a:rPr>
              <a:t>أبي أبداً</a:t>
            </a:r>
            <a:endParaRPr lang="en-US" sz="1800" b="1" dirty="0">
              <a:solidFill>
                <a:schemeClr val="tx2"/>
              </a:solidFill>
              <a:latin typeface="Arial" panose="020B0604020202020204" pitchFamily="34" charset="0"/>
              <a:cs typeface="Arial" panose="020B0604020202020204" pitchFamily="34" charset="0"/>
            </a:endParaRPr>
          </a:p>
        </p:txBody>
      </p:sp>
      <p:sp>
        <p:nvSpPr>
          <p:cNvPr id="12" name="Rectangle 2">
            <a:extLst>
              <a:ext uri="{FF2B5EF4-FFF2-40B4-BE49-F238E27FC236}">
                <a16:creationId xmlns:a16="http://schemas.microsoft.com/office/drawing/2014/main" id="{812C2FAD-2262-A142-A6E8-59D058768363}"/>
              </a:ext>
            </a:extLst>
          </p:cNvPr>
          <p:cNvSpPr txBox="1">
            <a:spLocks noChangeArrowheads="1"/>
          </p:cNvSpPr>
          <p:nvPr/>
        </p:nvSpPr>
        <p:spPr bwMode="auto">
          <a:xfrm>
            <a:off x="4629444" y="4365104"/>
            <a:ext cx="1863573" cy="864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chemeClr val="tx2"/>
                </a:solidFill>
                <a:latin typeface="Arial" panose="020B0604020202020204" pitchFamily="34" charset="0"/>
                <a:cs typeface="Arial" panose="020B0604020202020204" pitchFamily="34" charset="0"/>
              </a:rPr>
              <a:t>(الشرب والإهمال والخيانة، وما إلى ذلك)</a:t>
            </a:r>
            <a:endParaRPr lang="en-US" sz="1600" b="1" dirty="0">
              <a:solidFill>
                <a:schemeClr val="tx2"/>
              </a:solidFill>
              <a:latin typeface="Arial" panose="020B0604020202020204" pitchFamily="34" charset="0"/>
              <a:cs typeface="Arial" panose="020B0604020202020204" pitchFamily="34" charset="0"/>
            </a:endParaRPr>
          </a:p>
        </p:txBody>
      </p:sp>
      <p:sp>
        <p:nvSpPr>
          <p:cNvPr id="13" name="Rectangle 2">
            <a:extLst>
              <a:ext uri="{FF2B5EF4-FFF2-40B4-BE49-F238E27FC236}">
                <a16:creationId xmlns:a16="http://schemas.microsoft.com/office/drawing/2014/main" id="{A1A54EB3-FBE1-AC46-AFB4-877D87A6C9C3}"/>
              </a:ext>
            </a:extLst>
          </p:cNvPr>
          <p:cNvSpPr txBox="1">
            <a:spLocks noChangeArrowheads="1"/>
          </p:cNvSpPr>
          <p:nvPr/>
        </p:nvSpPr>
        <p:spPr bwMode="auto">
          <a:xfrm>
            <a:off x="2165325" y="1412776"/>
            <a:ext cx="1830611" cy="1131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400" b="1" dirty="0">
                <a:solidFill>
                  <a:schemeClr val="tx2"/>
                </a:solidFill>
                <a:latin typeface="Arial" panose="020B0604020202020204" pitchFamily="34" charset="0"/>
                <a:cs typeface="Arial" panose="020B0604020202020204" pitchFamily="34" charset="0"/>
              </a:rPr>
              <a:t>كان يركز على جانب واحد من التركيز العاطفي</a:t>
            </a:r>
            <a:endParaRPr lang="en-US" sz="1400" b="1" dirty="0">
              <a:solidFill>
                <a:schemeClr val="tx2"/>
              </a:solidFill>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57FEF238-1F43-3B47-BD9A-4112E66AF514}"/>
              </a:ext>
            </a:extLst>
          </p:cNvPr>
          <p:cNvSpPr txBox="1">
            <a:spLocks noChangeArrowheads="1"/>
          </p:cNvSpPr>
          <p:nvPr/>
        </p:nvSpPr>
        <p:spPr bwMode="auto">
          <a:xfrm>
            <a:off x="395536" y="2081436"/>
            <a:ext cx="1517889" cy="1131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400" b="1" dirty="0">
                <a:solidFill>
                  <a:schemeClr val="tx2"/>
                </a:solidFill>
                <a:latin typeface="Arial" panose="020B0604020202020204" pitchFamily="34" charset="0"/>
                <a:cs typeface="Arial" panose="020B0604020202020204" pitchFamily="34" charset="0"/>
              </a:rPr>
              <a:t>لم يدرك أن هناك جانباً آخر أيضاً</a:t>
            </a:r>
            <a:endParaRPr lang="en-US" sz="1400" b="1" dirty="0">
              <a:solidFill>
                <a:schemeClr val="tx2"/>
              </a:solidFill>
              <a:latin typeface="Arial" panose="020B0604020202020204" pitchFamily="34" charset="0"/>
              <a:cs typeface="Arial" panose="020B0604020202020204" pitchFamily="34" charset="0"/>
            </a:endParaRPr>
          </a:p>
        </p:txBody>
      </p:sp>
      <p:sp>
        <p:nvSpPr>
          <p:cNvPr id="15" name="Rectangle 2">
            <a:extLst>
              <a:ext uri="{FF2B5EF4-FFF2-40B4-BE49-F238E27FC236}">
                <a16:creationId xmlns:a16="http://schemas.microsoft.com/office/drawing/2014/main" id="{E98CB925-DA83-4240-901B-3291911363F6}"/>
              </a:ext>
            </a:extLst>
          </p:cNvPr>
          <p:cNvSpPr txBox="1">
            <a:spLocks noChangeArrowheads="1"/>
          </p:cNvSpPr>
          <p:nvPr/>
        </p:nvSpPr>
        <p:spPr bwMode="auto">
          <a:xfrm>
            <a:off x="2195736" y="4725144"/>
            <a:ext cx="2339752" cy="1131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400" b="1" dirty="0">
                <a:solidFill>
                  <a:schemeClr val="tx2"/>
                </a:solidFill>
                <a:latin typeface="Arial" panose="020B0604020202020204" pitchFamily="34" charset="0"/>
                <a:cs typeface="Arial" panose="020B0604020202020204" pitchFamily="34" charset="0"/>
              </a:rPr>
              <a:t>(المرارة، الأنانية، الكبرياء، التركيز على الذات، الخ.)</a:t>
            </a:r>
            <a:endParaRPr lang="en-US" sz="1400" b="1" dirty="0">
              <a:solidFill>
                <a:schemeClr val="tx2"/>
              </a:solidFill>
              <a:latin typeface="Arial" panose="020B0604020202020204" pitchFamily="34" charset="0"/>
              <a:cs typeface="Arial" panose="020B0604020202020204" pitchFamily="34" charset="0"/>
            </a:endParaRPr>
          </a:p>
        </p:txBody>
      </p:sp>
      <p:sp>
        <p:nvSpPr>
          <p:cNvPr id="16" name="Rectangle 2">
            <a:extLst>
              <a:ext uri="{FF2B5EF4-FFF2-40B4-BE49-F238E27FC236}">
                <a16:creationId xmlns:a16="http://schemas.microsoft.com/office/drawing/2014/main" id="{CC20D9FB-2BA3-E848-986A-A253353A76C4}"/>
              </a:ext>
            </a:extLst>
          </p:cNvPr>
          <p:cNvSpPr txBox="1">
            <a:spLocks noChangeArrowheads="1"/>
          </p:cNvSpPr>
          <p:nvPr/>
        </p:nvSpPr>
        <p:spPr bwMode="auto">
          <a:xfrm>
            <a:off x="1895550" y="6111403"/>
            <a:ext cx="3077384" cy="480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400" b="1" dirty="0">
                <a:solidFill>
                  <a:schemeClr val="tx2"/>
                </a:solidFill>
                <a:latin typeface="Arial" panose="020B0604020202020204" pitchFamily="34" charset="0"/>
                <a:cs typeface="Arial" panose="020B0604020202020204" pitchFamily="34" charset="0"/>
              </a:rPr>
              <a:t>مثل – مقياس المقارنة</a:t>
            </a:r>
            <a:endParaRPr lang="en-US" sz="1400" b="1" dirty="0">
              <a:solidFill>
                <a:schemeClr val="tx2"/>
              </a:solidFill>
              <a:latin typeface="Arial" panose="020B0604020202020204" pitchFamily="34" charset="0"/>
              <a:cs typeface="Arial" panose="020B0604020202020204" pitchFamily="34" charset="0"/>
            </a:endParaRPr>
          </a:p>
        </p:txBody>
      </p:sp>
      <p:sp>
        <p:nvSpPr>
          <p:cNvPr id="17" name="Rectangle 2">
            <a:extLst>
              <a:ext uri="{FF2B5EF4-FFF2-40B4-BE49-F238E27FC236}">
                <a16:creationId xmlns:a16="http://schemas.microsoft.com/office/drawing/2014/main" id="{063D62E7-11A5-0044-A4FD-DE27FD0C2B33}"/>
              </a:ext>
            </a:extLst>
          </p:cNvPr>
          <p:cNvSpPr txBox="1">
            <a:spLocks noChangeArrowheads="1"/>
          </p:cNvSpPr>
          <p:nvPr/>
        </p:nvSpPr>
        <p:spPr bwMode="auto">
          <a:xfrm rot="2796338">
            <a:off x="1396939" y="3826695"/>
            <a:ext cx="3382037" cy="24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chemeClr val="tx2"/>
                </a:solidFill>
                <a:latin typeface="Arial" panose="020B0604020202020204" pitchFamily="34" charset="0"/>
                <a:cs typeface="Arial" panose="020B0604020202020204" pitchFamily="34" charset="0"/>
              </a:rPr>
              <a:t>المواقف الجذرية</a:t>
            </a:r>
            <a:endParaRPr lang="en-US" sz="1600" b="1" dirty="0">
              <a:solidFill>
                <a:schemeClr val="tx2"/>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8447610E-3AD7-0B4C-932A-A0FFCF8304F6}"/>
              </a:ext>
            </a:extLst>
          </p:cNvPr>
          <p:cNvSpPr txBox="1">
            <a:spLocks noChangeArrowheads="1"/>
          </p:cNvSpPr>
          <p:nvPr/>
        </p:nvSpPr>
        <p:spPr bwMode="auto">
          <a:xfrm rot="2796338">
            <a:off x="2371996" y="3159891"/>
            <a:ext cx="4123254" cy="24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chemeClr val="tx2"/>
                </a:solidFill>
                <a:latin typeface="Arial" panose="020B0604020202020204" pitchFamily="34" charset="0"/>
                <a:cs typeface="Arial" panose="020B0604020202020204" pitchFamily="34" charset="0"/>
              </a:rPr>
              <a:t>التركيز العاطفي على الأب</a:t>
            </a:r>
            <a:endParaRPr lang="en-US" sz="1600" b="1" dirty="0">
              <a:solidFill>
                <a:schemeClr val="tx2"/>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7791450" y="152400"/>
            <a:ext cx="1326004"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latin typeface="Arial" panose="020B0604020202020204" pitchFamily="34" charset="0"/>
                <a:cs typeface="Arial" panose="020B0604020202020204" pitchFamily="34" charset="0"/>
              </a:rPr>
              <a:t>248-250</a:t>
            </a:r>
            <a:endParaRPr lang="en-US" b="1" dirty="0">
              <a:solidFill>
                <a:schemeClr val="bg1"/>
              </a:solidFill>
              <a:latin typeface="Arial" panose="020B0604020202020204" pitchFamily="34" charset="0"/>
              <a:cs typeface="Arial" panose="020B0604020202020204" pitchFamily="34" charset="0"/>
            </a:endParaRPr>
          </a:p>
        </p:txBody>
      </p:sp>
      <p:sp>
        <p:nvSpPr>
          <p:cNvPr id="68611" name="Text Box 3"/>
          <p:cNvSpPr txBox="1">
            <a:spLocks noChangeArrowheads="1"/>
          </p:cNvSpPr>
          <p:nvPr/>
        </p:nvSpPr>
        <p:spPr bwMode="auto">
          <a:xfrm>
            <a:off x="457200" y="1105545"/>
            <a:ext cx="8153400" cy="1107996"/>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zh-CN" sz="2200" b="1" dirty="0">
                <a:solidFill>
                  <a:srgbClr val="000000"/>
                </a:solidFill>
                <a:latin typeface="Arial" panose="020B0604020202020204" pitchFamily="34" charset="0"/>
                <a:ea typeface="SimSun" charset="0"/>
                <a:cs typeface="Arial" panose="020B0604020202020204" pitchFamily="34" charset="0"/>
              </a:rPr>
              <a:t>(1-3) يقدم بولس نفسه ككاتب مع تيموثاوس، مخاطباً فليمون وزوجته وابنه وكنيسته البيتية، ويتمنى لهم نعمة وسلام الله ليضع النغمة التي سيتبعها في طلبه القادم من أجل أنسيمس.</a:t>
            </a:r>
            <a:endParaRPr lang="en-US" altLang="zh-CN" sz="2200" b="1" dirty="0">
              <a:solidFill>
                <a:srgbClr val="000000"/>
              </a:solidFill>
              <a:latin typeface="Arial" panose="020B0604020202020204" pitchFamily="34" charset="0"/>
              <a:ea typeface="SimSun" charset="0"/>
              <a:cs typeface="Arial" panose="020B0604020202020204" pitchFamily="34" charset="0"/>
            </a:endParaRPr>
          </a:p>
        </p:txBody>
      </p:sp>
      <p:sp>
        <p:nvSpPr>
          <p:cNvPr id="68612" name="Text Box 4"/>
          <p:cNvSpPr txBox="1">
            <a:spLocks noChangeArrowheads="1"/>
          </p:cNvSpPr>
          <p:nvPr/>
        </p:nvSpPr>
        <p:spPr bwMode="auto">
          <a:xfrm>
            <a:off x="457200" y="2857365"/>
            <a:ext cx="8229600" cy="769441"/>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200" b="1" dirty="0">
                <a:solidFill>
                  <a:srgbClr val="000000"/>
                </a:solidFill>
                <a:latin typeface="Arial" panose="020B0604020202020204" pitchFamily="34" charset="0"/>
                <a:ea typeface="SimSun" charset="0"/>
                <a:cs typeface="Arial" panose="020B0604020202020204" pitchFamily="34" charset="0"/>
              </a:rPr>
              <a:t>(4-7) يصلي بولس ويثني على محبة وإيمان فليمون في شكر حقيقي ليشجع فليمون على إظهار نفس هذه الصفات تجاه أنسيمس، عبده الهارب ولكنه صار التائب.</a:t>
            </a:r>
            <a:endParaRPr lang="en-US" sz="2200" dirty="0">
              <a:solidFill>
                <a:srgbClr val="000000"/>
              </a:solidFill>
              <a:latin typeface="Arial" panose="020B0604020202020204" pitchFamily="34" charset="0"/>
              <a:ea typeface="SimSun" charset="0"/>
              <a:cs typeface="Arial" panose="020B0604020202020204" pitchFamily="34" charset="0"/>
            </a:endParaRPr>
          </a:p>
        </p:txBody>
      </p:sp>
      <p:sp>
        <p:nvSpPr>
          <p:cNvPr id="68613" name="Text Box 5"/>
          <p:cNvSpPr txBox="1">
            <a:spLocks noChangeArrowheads="1"/>
          </p:cNvSpPr>
          <p:nvPr/>
        </p:nvSpPr>
        <p:spPr bwMode="auto">
          <a:xfrm>
            <a:off x="457200" y="4270630"/>
            <a:ext cx="8229600" cy="769441"/>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200" b="1" dirty="0">
                <a:solidFill>
                  <a:srgbClr val="000000"/>
                </a:solidFill>
                <a:latin typeface="Arial" panose="020B0604020202020204" pitchFamily="34" charset="0"/>
                <a:ea typeface="SimSun" charset="0"/>
                <a:cs typeface="Arial" panose="020B0604020202020204" pitchFamily="34" charset="0"/>
              </a:rPr>
              <a:t>(8-21) يقدم بولس مطالبة عامة إلى فليمون لتقديم الرحمة إلى أنسيمس، ويذكر الأسباب لإرساله إلى فليمون ويقدم طلباً خاصاً أن يتم مسامحة أنسيمس بالكامل لفعلته السيئة.</a:t>
            </a:r>
            <a:endParaRPr lang="en-US" sz="2200" dirty="0">
              <a:solidFill>
                <a:srgbClr val="000000"/>
              </a:solidFill>
              <a:latin typeface="Arial" panose="020B0604020202020204" pitchFamily="34" charset="0"/>
              <a:ea typeface="SimSun" charset="0"/>
              <a:cs typeface="Arial" panose="020B0604020202020204" pitchFamily="34" charset="0"/>
            </a:endParaRPr>
          </a:p>
        </p:txBody>
      </p:sp>
      <p:sp>
        <p:nvSpPr>
          <p:cNvPr id="68614" name="Text Box 6"/>
          <p:cNvSpPr txBox="1">
            <a:spLocks noChangeArrowheads="1"/>
          </p:cNvSpPr>
          <p:nvPr/>
        </p:nvSpPr>
        <p:spPr bwMode="auto">
          <a:xfrm>
            <a:off x="457200" y="5683895"/>
            <a:ext cx="8229600" cy="769441"/>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zh-CN" sz="2200" b="1" dirty="0">
                <a:solidFill>
                  <a:srgbClr val="000000"/>
                </a:solidFill>
                <a:latin typeface="Arial" panose="020B0604020202020204" pitchFamily="34" charset="0"/>
                <a:ea typeface="SimSun" charset="0"/>
                <a:cs typeface="Arial" panose="020B0604020202020204" pitchFamily="34" charset="0"/>
              </a:rPr>
              <a:t>(22-25) يطلب بولس التحضير لزيارته المرتقبة، ويرسل التحيات من شركائه ويبارك الكنيسة  لتعزيز الطبيعة العامة لقرار فليمون والتذكير بقدرة الله على تلبية نداءه.</a:t>
            </a:r>
            <a:endParaRPr lang="en-US" altLang="zh-CN" sz="2200" b="1" dirty="0">
              <a:solidFill>
                <a:srgbClr val="000000"/>
              </a:solidFill>
              <a:latin typeface="Arial" panose="020B0604020202020204" pitchFamily="34" charset="0"/>
              <a:ea typeface="SimSun" charset="0"/>
              <a:cs typeface="Arial" panose="020B0604020202020204" pitchFamily="34" charset="0"/>
            </a:endParaRPr>
          </a:p>
        </p:txBody>
      </p:sp>
      <p:sp>
        <p:nvSpPr>
          <p:cNvPr id="220167" name="Rectangle 7"/>
          <p:cNvSpPr>
            <a:spLocks noGrp="1" noChangeArrowheads="1"/>
          </p:cNvSpPr>
          <p:nvPr>
            <p:ph type="title" idx="4294967295"/>
          </p:nvPr>
        </p:nvSpPr>
        <p:spPr>
          <a:xfrm>
            <a:off x="2971800" y="90488"/>
            <a:ext cx="2362200" cy="519112"/>
          </a:xfrm>
          <a:solidFill>
            <a:schemeClr val="tx1"/>
          </a:solidFill>
        </p:spPr>
        <p:txBody>
          <a:bodyPr anchor="t">
            <a:spAutoFit/>
          </a:bodyPr>
          <a:lstStyle/>
          <a:p>
            <a:pPr algn="ct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الملخص</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ppt_x"/>
                                          </p:val>
                                        </p:tav>
                                        <p:tav tm="100000">
                                          <p:val>
                                            <p:strVal val="#ppt_x"/>
                                          </p:val>
                                        </p:tav>
                                      </p:tavLst>
                                    </p:anim>
                                    <p:anim calcmode="lin" valueType="num">
                                      <p:cBhvr additive="base">
                                        <p:cTn id="8" dur="500" fill="hold"/>
                                        <p:tgtEl>
                                          <p:spTgt spid="6861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8612"/>
                                        </p:tgtEl>
                                        <p:attrNameLst>
                                          <p:attrName>style.visibility</p:attrName>
                                        </p:attrNameLst>
                                      </p:cBhvr>
                                      <p:to>
                                        <p:strVal val="visible"/>
                                      </p:to>
                                    </p:set>
                                    <p:anim calcmode="lin" valueType="num">
                                      <p:cBhvr additive="base">
                                        <p:cTn id="13" dur="500" fill="hold"/>
                                        <p:tgtEl>
                                          <p:spTgt spid="68612"/>
                                        </p:tgtEl>
                                        <p:attrNameLst>
                                          <p:attrName>ppt_x</p:attrName>
                                        </p:attrNameLst>
                                      </p:cBhvr>
                                      <p:tavLst>
                                        <p:tav tm="0">
                                          <p:val>
                                            <p:strVal val="#ppt_x"/>
                                          </p:val>
                                        </p:tav>
                                        <p:tav tm="100000">
                                          <p:val>
                                            <p:strVal val="#ppt_x"/>
                                          </p:val>
                                        </p:tav>
                                      </p:tavLst>
                                    </p:anim>
                                    <p:anim calcmode="lin" valueType="num">
                                      <p:cBhvr additive="base">
                                        <p:cTn id="14" dur="500" fill="hold"/>
                                        <p:tgtEl>
                                          <p:spTgt spid="6861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8613"/>
                                        </p:tgtEl>
                                        <p:attrNameLst>
                                          <p:attrName>style.visibility</p:attrName>
                                        </p:attrNameLst>
                                      </p:cBhvr>
                                      <p:to>
                                        <p:strVal val="visible"/>
                                      </p:to>
                                    </p:set>
                                    <p:anim calcmode="lin" valueType="num">
                                      <p:cBhvr additive="base">
                                        <p:cTn id="19" dur="500" fill="hold"/>
                                        <p:tgtEl>
                                          <p:spTgt spid="68613"/>
                                        </p:tgtEl>
                                        <p:attrNameLst>
                                          <p:attrName>ppt_x</p:attrName>
                                        </p:attrNameLst>
                                      </p:cBhvr>
                                      <p:tavLst>
                                        <p:tav tm="0">
                                          <p:val>
                                            <p:strVal val="#ppt_x"/>
                                          </p:val>
                                        </p:tav>
                                        <p:tav tm="100000">
                                          <p:val>
                                            <p:strVal val="#ppt_x"/>
                                          </p:val>
                                        </p:tav>
                                      </p:tavLst>
                                    </p:anim>
                                    <p:anim calcmode="lin" valueType="num">
                                      <p:cBhvr additive="base">
                                        <p:cTn id="20" dur="500" fill="hold"/>
                                        <p:tgtEl>
                                          <p:spTgt spid="6861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8614"/>
                                        </p:tgtEl>
                                        <p:attrNameLst>
                                          <p:attrName>style.visibility</p:attrName>
                                        </p:attrNameLst>
                                      </p:cBhvr>
                                      <p:to>
                                        <p:strVal val="visible"/>
                                      </p:to>
                                    </p:set>
                                    <p:anim calcmode="lin" valueType="num">
                                      <p:cBhvr additive="base">
                                        <p:cTn id="25" dur="500" fill="hold"/>
                                        <p:tgtEl>
                                          <p:spTgt spid="68614"/>
                                        </p:tgtEl>
                                        <p:attrNameLst>
                                          <p:attrName>ppt_x</p:attrName>
                                        </p:attrNameLst>
                                      </p:cBhvr>
                                      <p:tavLst>
                                        <p:tav tm="0">
                                          <p:val>
                                            <p:strVal val="#ppt_x"/>
                                          </p:val>
                                        </p:tav>
                                        <p:tav tm="100000">
                                          <p:val>
                                            <p:strVal val="#ppt_x"/>
                                          </p:val>
                                        </p:tav>
                                      </p:tavLst>
                                    </p:anim>
                                    <p:anim calcmode="lin" valueType="num">
                                      <p:cBhvr additive="base">
                                        <p:cTn id="26" dur="500" fill="hold"/>
                                        <p:tgtEl>
                                          <p:spTgt spid="686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autoUpdateAnimBg="0"/>
      <p:bldP spid="68612" grpId="0" animBg="1" autoUpdateAnimBg="0"/>
      <p:bldP spid="68613" grpId="0" animBg="1" autoUpdateAnimBg="0"/>
      <p:bldP spid="68614"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defRPr/>
            </a:pPr>
            <a:br>
              <a:rPr lang="en-US" sz="4800" dirty="0">
                <a:solidFill>
                  <a:schemeClr val="tx1"/>
                </a:solidFill>
                <a:effectLst/>
                <a:ea typeface="ＭＳ Ｐゴシック" charset="0"/>
              </a:rPr>
            </a:br>
            <a:r>
              <a:rPr lang="ar-JO" sz="4800" dirty="0">
                <a:solidFill>
                  <a:schemeClr val="tx1"/>
                </a:solidFill>
                <a:ea typeface="ＭＳ Ｐゴシック" charset="0"/>
              </a:rPr>
              <a:t>1. عامل الناس في أفضل </a:t>
            </a:r>
            <a:r>
              <a:rPr lang="ar-JO" sz="7200" dirty="0">
                <a:effectLst>
                  <a:glow rad="228600">
                    <a:schemeClr val="accent4">
                      <a:satMod val="175000"/>
                      <a:alpha val="94000"/>
                    </a:schemeClr>
                  </a:glow>
                </a:effectLst>
                <a:ea typeface="ＭＳ Ｐゴシック" charset="0"/>
              </a:rPr>
              <a:t>نور</a:t>
            </a:r>
            <a:r>
              <a:rPr lang="ar-JO" sz="4800" dirty="0">
                <a:solidFill>
                  <a:schemeClr val="tx1"/>
                </a:solidFill>
                <a:ea typeface="ＭＳ Ｐゴシック" charset="0"/>
              </a:rPr>
              <a:t> ممكن </a:t>
            </a:r>
            <a:br>
              <a:rPr lang="ar-JO" sz="4800" dirty="0">
                <a:solidFill>
                  <a:schemeClr val="tx1"/>
                </a:solidFill>
                <a:ea typeface="ＭＳ Ｐゴシック" charset="0"/>
              </a:rPr>
            </a:br>
            <a:r>
              <a:rPr lang="ar-JO" sz="4800" dirty="0">
                <a:solidFill>
                  <a:schemeClr val="tx1"/>
                </a:solidFill>
                <a:ea typeface="ＭＳ Ｐゴシック" charset="0"/>
              </a:rPr>
              <a:t>(1-7)</a:t>
            </a:r>
            <a:r>
              <a:rPr lang="en-US" sz="4800" dirty="0">
                <a:solidFill>
                  <a:schemeClr val="tx1"/>
                </a:solidFill>
                <a:effectLst/>
                <a:ea typeface="ＭＳ Ｐゴシック" charset="0"/>
              </a:rPr>
              <a:t> </a:t>
            </a:r>
          </a:p>
        </p:txBody>
      </p:sp>
      <p:sp>
        <p:nvSpPr>
          <p:cNvPr id="5" name="Rectangle 2">
            <a:extLst>
              <a:ext uri="{FF2B5EF4-FFF2-40B4-BE49-F238E27FC236}">
                <a16:creationId xmlns:a16="http://schemas.microsoft.com/office/drawing/2014/main" id="{25F6B239-95BC-FD4F-B372-70DFBF2F38D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4965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765175"/>
            <a:ext cx="9155113"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0" name="Rectangle 2"/>
          <p:cNvSpPr>
            <a:spLocks noGrp="1" noChangeArrowheads="1"/>
          </p:cNvSpPr>
          <p:nvPr>
            <p:ph type="title"/>
          </p:nvPr>
        </p:nvSpPr>
        <p:spPr>
          <a:xfrm>
            <a:off x="0" y="0"/>
            <a:ext cx="9144000" cy="836613"/>
          </a:xfrm>
          <a:solidFill>
            <a:schemeClr val="tx1"/>
          </a:solidFill>
        </p:spPr>
        <p:txBody>
          <a:bodyPr/>
          <a:lstStyle/>
          <a:p>
            <a:pPr eaLnBrk="1" hangingPunct="1"/>
            <a:r>
              <a:rPr lang="ar-JO" dirty="0">
                <a:solidFill>
                  <a:srgbClr val="FFFFFF"/>
                </a:solidFill>
                <a:latin typeface="Arial" panose="020B0604020202020204" pitchFamily="34" charset="0"/>
              </a:rPr>
              <a:t>أعضاء مجموعة فليمون</a:t>
            </a:r>
            <a:endParaRPr lang="en-US" dirty="0">
              <a:solidFill>
                <a:srgbClr val="FFFFFF"/>
              </a:solidFill>
              <a:latin typeface="Arial" panose="020B0604020202020204" pitchFamily="34" charset="0"/>
            </a:endParaRPr>
          </a:p>
        </p:txBody>
      </p:sp>
      <p:sp>
        <p:nvSpPr>
          <p:cNvPr id="222211" name="Rectangle 3"/>
          <p:cNvSpPr>
            <a:spLocks noGrp="1" noChangeArrowheads="1"/>
          </p:cNvSpPr>
          <p:nvPr>
            <p:ph type="body" sz="half" idx="1"/>
          </p:nvPr>
        </p:nvSpPr>
        <p:spPr>
          <a:xfrm>
            <a:off x="914400" y="1600200"/>
            <a:ext cx="4038600" cy="4525963"/>
          </a:xfrm>
        </p:spPr>
        <p:txBody>
          <a:bodyPr/>
          <a:lstStyle/>
          <a:p>
            <a:pPr algn="r" rtl="1" eaLnBrk="1" hangingPunct="1"/>
            <a:r>
              <a:rPr lang="ar-JO" dirty="0"/>
              <a:t>وليم هينغ</a:t>
            </a:r>
            <a:endParaRPr lang="en-US" dirty="0"/>
          </a:p>
          <a:p>
            <a:pPr algn="r" rtl="1" eaLnBrk="1" hangingPunct="1"/>
            <a:r>
              <a:rPr lang="ar-JO" dirty="0"/>
              <a:t>بريسكالي آخوم</a:t>
            </a:r>
            <a:endParaRPr lang="en-US" dirty="0"/>
          </a:p>
          <a:p>
            <a:pPr algn="r" rtl="1" eaLnBrk="1" hangingPunct="1"/>
            <a:r>
              <a:rPr lang="ar-JO" dirty="0"/>
              <a:t>كارولين تشيو</a:t>
            </a:r>
            <a:endParaRPr lang="en-US" dirty="0"/>
          </a:p>
          <a:p>
            <a:pPr algn="r" rtl="1" eaLnBrk="1" hangingPunct="1"/>
            <a:r>
              <a:rPr lang="ar-JO" dirty="0"/>
              <a:t>فنسنت ليم</a:t>
            </a:r>
            <a:endParaRPr lang="en-US" dirty="0"/>
          </a:p>
          <a:p>
            <a:pPr algn="r" rtl="1" eaLnBrk="1" hangingPunct="1"/>
            <a:r>
              <a:rPr lang="ar-JO" dirty="0"/>
              <a:t>إريك تشونغ</a:t>
            </a:r>
            <a:endParaRPr lang="en-US" dirty="0"/>
          </a:p>
          <a:p>
            <a:pPr algn="r" rtl="1" eaLnBrk="1" hangingPunct="1"/>
            <a:r>
              <a:rPr lang="ar-JO" dirty="0"/>
              <a:t>نغ وي هوا</a:t>
            </a:r>
            <a:endParaRPr lang="en-US" dirty="0"/>
          </a:p>
          <a:p>
            <a:pPr algn="r" rtl="1" eaLnBrk="1" hangingPunct="1"/>
            <a:r>
              <a:rPr lang="ar-JO" dirty="0"/>
              <a:t>فكتور</a:t>
            </a:r>
            <a:endParaRPr lang="en-US" dirty="0"/>
          </a:p>
          <a:p>
            <a:pPr algn="r" rtl="1" eaLnBrk="1" hangingPunct="1"/>
            <a:r>
              <a:rPr lang="ar-JO" dirty="0"/>
              <a:t>يو بن بن</a:t>
            </a:r>
            <a:endParaRPr lang="en-US" dirty="0"/>
          </a:p>
          <a:p>
            <a:pPr algn="r" rtl="1" eaLnBrk="1" hangingPunct="1"/>
            <a:r>
              <a:rPr lang="ar-JO" dirty="0"/>
              <a:t>آندرو ليم</a:t>
            </a:r>
            <a:endParaRPr lang="en-US" dirty="0"/>
          </a:p>
          <a:p>
            <a:pPr algn="r" rtl="1" eaLnBrk="1" hangingPunct="1"/>
            <a:endParaRPr lang="en-US" dirty="0"/>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t="32481" r="23968" b="6256"/>
          <a:stretch/>
        </p:blipFill>
        <p:spPr bwMode="auto">
          <a:xfrm>
            <a:off x="3396288" y="156671"/>
            <a:ext cx="5747712" cy="6544658"/>
          </a:xfrm>
          <a:prstGeom prst="rect">
            <a:avLst/>
          </a:prstGeom>
          <a:noFill/>
          <a:ln>
            <a:noFill/>
          </a:ln>
        </p:spPr>
      </p:pic>
      <p:sp>
        <p:nvSpPr>
          <p:cNvPr id="5"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0" y="638425"/>
            <a:ext cx="3275856" cy="2304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رسالة حب لفليمون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أنسيمس يصبح مسيحيا</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endPar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طلب تبرئة أنسيمس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التوقع من قبل بولس</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127306" y="4809192"/>
            <a:ext cx="4300538" cy="95385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l" defTabSz="914400" rtl="0" eaLnBrk="1" fontAlgn="base" latinLnBrk="0" hangingPunct="1">
              <a:lnSpc>
                <a:spcPct val="90000"/>
              </a:lnSpc>
              <a:spcBef>
                <a:spcPct val="0"/>
              </a:spcBef>
              <a:spcAft>
                <a:spcPct val="0"/>
              </a:spcAft>
              <a:buClrTx/>
              <a:buSzTx/>
              <a:buFontTx/>
              <a:buNone/>
              <a:tabLst/>
              <a:defRPr/>
            </a:pPr>
            <a:r>
              <a:rPr kumimoji="0" lang="ar-SA" sz="6600" u="none" strike="noStrike" kern="1200" cap="none" spc="0" normalizeH="0" baseline="0" noProof="0" dirty="0">
                <a:ln>
                  <a:noFill/>
                </a:ln>
                <a:solidFill>
                  <a:srgbClr val="070000"/>
                </a:solidFill>
                <a:effectLst/>
                <a:uLnTx/>
                <a:uFillTx/>
                <a:latin typeface="Arial" panose="020B0604020202020204" pitchFamily="34" charset="0"/>
                <a:ea typeface="ＭＳ Ｐゴシック"/>
                <a:cs typeface="Arial" panose="020B0604020202020204" pitchFamily="34" charset="0"/>
              </a:rPr>
              <a:t>فليمون</a:t>
            </a:r>
            <a:endParaRPr kumimoji="0" lang="en-US" sz="13800" u="none" strike="noStrike" kern="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p:txBody>
      </p:sp>
      <p:sp>
        <p:nvSpPr>
          <p:cNvPr id="8" name="Text Box 6"/>
          <p:cNvSpPr txBox="1">
            <a:spLocks noChangeArrowheads="1"/>
          </p:cNvSpPr>
          <p:nvPr/>
        </p:nvSpPr>
        <p:spPr bwMode="auto">
          <a:xfrm>
            <a:off x="3396288" y="638425"/>
            <a:ext cx="1319728" cy="2070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1-7</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8-14</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15-20</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21-25</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p:txBody>
      </p:sp>
      <p:sp>
        <p:nvSpPr>
          <p:cNvPr id="9" name="Text Box 6"/>
          <p:cNvSpPr txBox="1">
            <a:spLocks noChangeArrowheads="1"/>
          </p:cNvSpPr>
          <p:nvPr/>
        </p:nvSpPr>
        <p:spPr bwMode="auto">
          <a:xfrm>
            <a:off x="51271" y="0"/>
            <a:ext cx="1522130" cy="615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الأعداد</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7072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dirty="0">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dirty="0"/>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476672"/>
            <a:ext cx="5744169" cy="5688632"/>
          </a:xfrm>
          <a:prstGeom prst="rect">
            <a:avLst/>
          </a:prstGeom>
        </p:spPr>
      </p:pic>
      <p:sp>
        <p:nvSpPr>
          <p:cNvPr id="900098" name="Rectangle 2"/>
          <p:cNvSpPr>
            <a:spLocks noGrp="1" noChangeArrowheads="1"/>
          </p:cNvSpPr>
          <p:nvPr>
            <p:ph type="ctrTitle"/>
          </p:nvPr>
        </p:nvSpPr>
        <p:spPr>
          <a:xfrm>
            <a:off x="5364088" y="44624"/>
            <a:ext cx="3779911" cy="6813376"/>
          </a:xfrm>
          <a:effectLst/>
        </p:spPr>
        <p:txBody>
          <a:bodyPr anchor="t"/>
          <a:lstStyle/>
          <a:p>
            <a:pPr>
              <a:defRPr/>
            </a:pPr>
            <a:br>
              <a:rPr lang="en-US"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2. سامح حتى تتجاوز المصالحة كل العوائق الإجتماعية </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(8-21)</a:t>
            </a:r>
            <a:r>
              <a:rPr lang="en-US" dirty="0">
                <a:solidFill>
                  <a:schemeClr val="tx2"/>
                </a:solidFill>
                <a:effectLst>
                  <a:glow rad="127000">
                    <a:schemeClr val="bg1"/>
                  </a:glow>
                </a:effectLst>
                <a:ea typeface="ＭＳ Ｐゴシック" charset="0"/>
              </a:rPr>
              <a:t> </a:t>
            </a:r>
          </a:p>
        </p:txBody>
      </p:sp>
      <p:sp>
        <p:nvSpPr>
          <p:cNvPr id="5" name="Rectangle 2">
            <a:extLst>
              <a:ext uri="{FF2B5EF4-FFF2-40B4-BE49-F238E27FC236}">
                <a16:creationId xmlns:a16="http://schemas.microsoft.com/office/drawing/2014/main" id="{374149CC-AD28-3F43-9A21-9893FF1A9402}"/>
              </a:ext>
            </a:extLst>
          </p:cNvPr>
          <p:cNvSpPr txBox="1">
            <a:spLocks noChangeArrowheads="1"/>
          </p:cNvSpPr>
          <p:nvPr/>
        </p:nvSpPr>
        <p:spPr bwMode="auto">
          <a:xfrm>
            <a:off x="1279200" y="5920006"/>
            <a:ext cx="751202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987645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نستطيع أن نغفر </a:t>
            </a:r>
            <a:r>
              <a:rPr kumimoji="0" lang="ar-JO" sz="48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للآخرين</a:t>
            </a: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عندما نرى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كيف يغفر </a:t>
            </a:r>
            <a:r>
              <a:rPr kumimoji="0" lang="ar-JO" sz="48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لنا</a:t>
            </a: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الفكرة الرئيسية</a:t>
            </a:r>
            <a:endParaRPr lang="en-US" sz="48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7736CD39-883C-974F-9DA6-6272FCDF60B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4139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371600"/>
            <a:ext cx="9150350" cy="4985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يقدم بولس عدة أسباب لأهمية المغفرة:</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الغفران يقوي الصداقات (الآيات ٨-١١ ، ١٧-٢٠).١</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استعادة العلاقات تجعل الناس أكثر مساعده (العدد 11).٢</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الغفران يشمل قلب الفرد (الآية ١٢).٣</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إن التضحية التي يتطلبها الغفران مؤلمة لكنها جيدة لنا (الآيات ١٣ ، ١٨ - ١٩ أ).٤</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الغفران يظهر التواضع لأنه يجب أن يكون طواعياً وليس قسرياً (الآيات ١٤-٢١).٥</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الغفران  يذكر الفرد أن الله يتحكم في الأحداث المؤلمة (الآيات ١٥ ، ١٦).٦</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مسامحة الآخرين يذكرنا بمسامحة الله لنا (آية ١٩ ب)٧٠</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5843" name="Picture 3" descr=", pair,dual,two,hyacinth,violet,floral, Purple Hyacinth, Taken, at, the, Botanical, Gardens, in, Norfolk,, Virginia.">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1569492"/>
            <a:ext cx="8278676" cy="5283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4" name="Picture 4" descr=", pair,dual,two,hyacinth,violet,floral, Purple Hyacinth, Taken, at, the, Botanical, Gardens, in, Norfolk,, Virginia.">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1800" y="114300"/>
            <a:ext cx="2209800" cy="140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3" name="Rectangle 5"/>
          <p:cNvSpPr>
            <a:spLocks noGrp="1" noChangeArrowheads="1"/>
          </p:cNvSpPr>
          <p:nvPr>
            <p:ph type="title"/>
          </p:nvPr>
        </p:nvSpPr>
        <p:spPr>
          <a:xfrm>
            <a:off x="220663" y="4763"/>
            <a:ext cx="7375525" cy="831850"/>
          </a:xfrm>
        </p:spPr>
        <p:txBody>
          <a:bodyPr/>
          <a:lstStyle/>
          <a:p>
            <a:pPr eaLnBrk="1" hangingPunct="1"/>
            <a:r>
              <a:rPr lang="ar-EG" dirty="0">
                <a:latin typeface="Arial" panose="020B0604020202020204" pitchFamily="34" charset="0"/>
              </a:rPr>
              <a:t>. صفات .</a:t>
            </a:r>
            <a:endParaRPr lang="en-US" dirty="0">
              <a:latin typeface="Arial" panose="020B0604020202020204" pitchFamily="34" charset="0"/>
            </a:endParaRPr>
          </a:p>
        </p:txBody>
      </p:sp>
      <p:sp>
        <p:nvSpPr>
          <p:cNvPr id="165894" name="Text Box 7"/>
          <p:cNvSpPr txBox="1">
            <a:spLocks noChangeArrowheads="1"/>
          </p:cNvSpPr>
          <p:nvPr/>
        </p:nvSpPr>
        <p:spPr bwMode="auto">
          <a:xfrm>
            <a:off x="8002588" y="2286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p>
        </p:txBody>
      </p:sp>
      <p:sp>
        <p:nvSpPr>
          <p:cNvPr id="8" name="Rectangle 6"/>
          <p:cNvSpPr>
            <a:spLocks noChangeArrowheads="1"/>
          </p:cNvSpPr>
          <p:nvPr/>
        </p:nvSpPr>
        <p:spPr bwMode="auto">
          <a:xfrm>
            <a:off x="655638" y="849313"/>
            <a:ext cx="650716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lvl="0" algn="ctr" eaLnBrk="1" hangingPunct="1">
              <a:defRPr/>
            </a:pPr>
            <a:r>
              <a:rPr lang="ar-EG" sz="2000" b="1" dirty="0">
                <a:solidFill>
                  <a:srgbClr val="000000"/>
                </a:solidFill>
                <a:latin typeface="Arial" panose="020B0604020202020204" pitchFamily="34" charset="0"/>
                <a:cs typeface="Arial" panose="020B0604020202020204" pitchFamily="34" charset="0"/>
              </a:rPr>
              <a:t>معنى زهرة صفير الأرجواني:</a:t>
            </a:r>
          </a:p>
          <a:p>
            <a:pPr lvl="0" algn="ctr" eaLnBrk="1" hangingPunct="1">
              <a:defRPr/>
            </a:pPr>
            <a:r>
              <a:rPr lang="ar-EG" sz="2000" b="1" dirty="0">
                <a:solidFill>
                  <a:srgbClr val="000000"/>
                </a:solidFill>
                <a:latin typeface="Arial" panose="020B0604020202020204" pitchFamily="34" charset="0"/>
                <a:cs typeface="Arial" panose="020B0604020202020204" pitchFamily="34" charset="0"/>
              </a:rPr>
              <a:t>"أنا آسف ، أرجوك سامحني ، الأسف"</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20B8B01F-585D-DF4C-8AB0-48DBC1428D99}"/>
              </a:ext>
            </a:extLst>
          </p:cNvPr>
          <p:cNvSpPr txBox="1">
            <a:spLocks noChangeArrowheads="1"/>
          </p:cNvSpPr>
          <p:nvPr/>
        </p:nvSpPr>
        <p:spPr bwMode="auto">
          <a:xfrm rot="21222236">
            <a:off x="-701714" y="409983"/>
            <a:ext cx="437292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440506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2000"/>
                                        <p:tgtEl>
                                          <p:spTgt spid="3584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grpId="0" nodeType="click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5843"/>
                                        </p:tgtEl>
                                        <p:attrNameLst>
                                          <p:attrName>style.visibility</p:attrName>
                                        </p:attrNameLst>
                                      </p:cBhvr>
                                      <p:to>
                                        <p:strVal val="hidden"/>
                                      </p:to>
                                    </p:se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35844"/>
                                        </p:tgtEl>
                                        <p:attrNameLst>
                                          <p:attrName>style.visibility</p:attrName>
                                        </p:attrNameLst>
                                      </p:cBhvr>
                                      <p:to>
                                        <p:strVal val="visible"/>
                                      </p:to>
                                    </p:set>
                                    <p:animEffect transition="in" filter="fade">
                                      <p:cBhvr>
                                        <p:cTn id="22" dur="2000"/>
                                        <p:tgtEl>
                                          <p:spTgt spid="3584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4913" y="5200650"/>
            <a:ext cx="7975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ar-JO" dirty="0">
                <a:cs typeface="Arial" panose="020B0604020202020204" pitchFamily="34" charset="0"/>
              </a:rPr>
              <a:t>التطبيق</a:t>
            </a:r>
            <a:endParaRPr lang="en-US" dirty="0">
              <a:cs typeface="Arial" panose="020B0604020202020204" pitchFamily="34" charset="0"/>
            </a:endParaRPr>
          </a:p>
        </p:txBody>
      </p:sp>
      <p:sp>
        <p:nvSpPr>
          <p:cNvPr id="46083" name="Text Box 3"/>
          <p:cNvSpPr txBox="1">
            <a:spLocks noChangeArrowheads="1"/>
          </p:cNvSpPr>
          <p:nvPr/>
        </p:nvSpPr>
        <p:spPr bwMode="auto">
          <a:xfrm>
            <a:off x="625475" y="1022350"/>
            <a:ext cx="6446855"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من تتصل الآن بشكل أفضل؟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فليمون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أنسيمس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بولس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83300" name="Group 4"/>
          <p:cNvGrpSpPr>
            <a:grpSpLocks noChangeAspect="1"/>
          </p:cNvGrpSpPr>
          <p:nvPr/>
        </p:nvGrpSpPr>
        <p:grpSpPr bwMode="auto">
          <a:xfrm>
            <a:off x="4587875" y="1679575"/>
            <a:ext cx="3962400"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183301" name="Text Box 22"/>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83302" name="Picture 23"/>
          <p:cNvPicPr>
            <a:picLocks noChangeAspect="1"/>
          </p:cNvPicPr>
          <p:nvPr/>
        </p:nvPicPr>
        <p:blipFill>
          <a:blip r:embed="rId3">
            <a:extLst>
              <a:ext uri="{28A0092B-C50C-407E-A947-70E740481C1C}">
                <a14:useLocalDpi xmlns:a14="http://schemas.microsoft.com/office/drawing/2010/main" val="0"/>
              </a:ext>
            </a:extLst>
          </a:blip>
          <a:srcRect l="38231"/>
          <a:stretch>
            <a:fillRect/>
          </a:stretch>
        </p:blipFill>
        <p:spPr bwMode="auto">
          <a:xfrm flipH="1">
            <a:off x="-36513" y="5211763"/>
            <a:ext cx="492601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
            <a:extLst>
              <a:ext uri="{FF2B5EF4-FFF2-40B4-BE49-F238E27FC236}">
                <a16:creationId xmlns:a16="http://schemas.microsoft.com/office/drawing/2014/main" id="{C17B95A5-4DF8-D01B-9086-7A7D6519FEA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2779" y="243443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المغفرة</a:t>
            </a:r>
            <a:endParaRPr lang="en-US"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فليمون</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245</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1291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dirty="0">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dirty="0"/>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98772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295400" y="228600"/>
            <a:ext cx="6553200" cy="654050"/>
          </a:xfrm>
          <a:prstGeom prst="rect">
            <a:avLst/>
          </a:prstGeom>
          <a:solidFill>
            <a:schemeClr val="accent6">
              <a:lumMod val="50000"/>
            </a:schemeClr>
          </a:solidFill>
          <a:ln w="127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ct val="50000"/>
              </a:spcBef>
              <a:defRPr/>
            </a:pPr>
            <a:r>
              <a:rPr lang="ar-SA"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المشاركة الحقيقية</a:t>
            </a:r>
            <a:endParaRPr kumimoji="0" lang="en-GB"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0179" name="Text Box 3"/>
          <p:cNvSpPr txBox="1">
            <a:spLocks noChangeArrowheads="1"/>
          </p:cNvSpPr>
          <p:nvPr/>
        </p:nvSpPr>
        <p:spPr bwMode="auto">
          <a:xfrm>
            <a:off x="838200" y="914400"/>
            <a:ext cx="7929563" cy="323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شركة إيمانك (ع 6)</a:t>
            </a:r>
          </a:p>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التلمذه تتضمن المشاركة</a:t>
            </a:r>
          </a:p>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المشاركة في المسيح تتضمن المشاركة مع بعضنا البعض</a:t>
            </a:r>
          </a:p>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 الشركة الحقيقية تعني المشاركة المتبادلة في مغفرة المسيح والمصالحة</a:t>
            </a:r>
          </a:p>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إن الشركة الحقيقية تعزز خير الجميع</a:t>
            </a:r>
          </a:p>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يتضمن ذلك تغيير المفاهيم والعمل وفق</a:t>
            </a:r>
            <a:r>
              <a:rPr lang="ar-JO" altLang="ja-JP" b="1" dirty="0">
                <a:solidFill>
                  <a:srgbClr val="000000"/>
                </a:solidFill>
                <a:latin typeface="Arial" panose="020B0604020202020204" pitchFamily="34" charset="0"/>
                <a:cs typeface="Arial" panose="020B0604020202020204" pitchFamily="34" charset="0"/>
              </a:rPr>
              <a:t>اً</a:t>
            </a:r>
            <a:r>
              <a:rPr lang="ar-EG" altLang="ja-JP" b="1" dirty="0">
                <a:solidFill>
                  <a:srgbClr val="000000"/>
                </a:solidFill>
                <a:latin typeface="Arial" panose="020B0604020202020204" pitchFamily="34" charset="0"/>
                <a:cs typeface="Arial" panose="020B0604020202020204" pitchFamily="34" charset="0"/>
              </a:rPr>
              <a:t> لذلك</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0180" name="Text Box 4"/>
          <p:cNvSpPr txBox="1">
            <a:spLocks noChangeArrowheads="1"/>
          </p:cNvSpPr>
          <p:nvPr/>
        </p:nvSpPr>
        <p:spPr bwMode="auto">
          <a:xfrm>
            <a:off x="1443236" y="4415046"/>
            <a:ext cx="4309864"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lvl="0" indent="-273050" algn="r" rtl="1">
              <a:spcBef>
                <a:spcPct val="50000"/>
              </a:spcBef>
              <a:defRPr/>
            </a:pPr>
            <a:r>
              <a:rPr lang="ar-EG" b="1" dirty="0">
                <a:solidFill>
                  <a:srgbClr val="000000"/>
                </a:solidFill>
                <a:latin typeface="Arial" panose="020B0604020202020204" pitchFamily="34" charset="0"/>
                <a:cs typeface="Arial" panose="020B0604020202020204" pitchFamily="34" charset="0"/>
              </a:rPr>
              <a:t>هذه الرسالة مثال جيد على:</a:t>
            </a:r>
          </a:p>
          <a:p>
            <a:pPr marL="273050" lvl="0" indent="-273050" algn="r" rtl="1">
              <a:spcBef>
                <a:spcPct val="50000"/>
              </a:spcBef>
              <a:defRPr/>
            </a:pPr>
            <a:r>
              <a:rPr lang="ar-EG" b="1" dirty="0">
                <a:solidFill>
                  <a:srgbClr val="000000"/>
                </a:solidFill>
                <a:latin typeface="Arial" panose="020B0604020202020204" pitchFamily="34" charset="0"/>
                <a:cs typeface="Arial" panose="020B0604020202020204" pitchFamily="34" charset="0"/>
              </a:rPr>
              <a:t>3 ديون مستحقة</a:t>
            </a:r>
          </a:p>
          <a:p>
            <a:pPr marL="273050" lvl="0" indent="-273050" algn="r" rtl="1">
              <a:spcBef>
                <a:spcPct val="50000"/>
              </a:spcBef>
              <a:defRPr/>
            </a:pPr>
            <a:r>
              <a:rPr lang="ar-EG" b="1" dirty="0">
                <a:solidFill>
                  <a:srgbClr val="000000"/>
                </a:solidFill>
                <a:latin typeface="Arial" panose="020B0604020202020204" pitchFamily="34" charset="0"/>
                <a:cs typeface="Arial" panose="020B0604020202020204" pitchFamily="34" charset="0"/>
              </a:rPr>
              <a:t>انعكاسات قوية</a:t>
            </a:r>
          </a:p>
          <a:p>
            <a:pPr marL="273050" lvl="0" indent="-273050" algn="r" rtl="1">
              <a:spcBef>
                <a:spcPct val="50000"/>
              </a:spcBef>
              <a:defRPr/>
            </a:pPr>
            <a:r>
              <a:rPr lang="ar-EG" b="1" dirty="0">
                <a:solidFill>
                  <a:srgbClr val="000000"/>
                </a:solidFill>
                <a:latin typeface="Arial" panose="020B0604020202020204" pitchFamily="34" charset="0"/>
                <a:cs typeface="Arial" panose="020B0604020202020204" pitchFamily="34" charset="0"/>
              </a:rPr>
              <a:t>النتيجة</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5828" name="TextBox 4"/>
          <p:cNvSpPr txBox="1">
            <a:spLocks noChangeArrowheads="1"/>
          </p:cNvSpPr>
          <p:nvPr/>
        </p:nvSpPr>
        <p:spPr bwMode="auto">
          <a:xfrm>
            <a:off x="2514600" y="6443663"/>
            <a:ext cx="64770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EG" sz="1600" b="1" dirty="0">
                <a:solidFill>
                  <a:srgbClr val="000000"/>
                </a:solidFill>
                <a:latin typeface="Arial" panose="020B0604020202020204" pitchFamily="34" charset="0"/>
                <a:cs typeface="Arial" panose="020B0604020202020204" pitchFamily="34" charset="0"/>
              </a:rPr>
              <a:t>جيريمي تشيو ، مدرسة شرق آسيا اللاهوتية ، سنغافورة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058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227763" y="4581525"/>
            <a:ext cx="2540000" cy="179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5162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9">
                                            <p:txEl>
                                              <p:pRg st="3" end="3"/>
                                            </p:txEl>
                                          </p:spTgt>
                                        </p:tgtEl>
                                        <p:attrNameLst>
                                          <p:attrName>style.visibility</p:attrName>
                                        </p:attrNameLst>
                                      </p:cBhvr>
                                      <p:to>
                                        <p:strVal val="visible"/>
                                      </p:to>
                                    </p:set>
                                    <p:anim calcmode="lin" valueType="num">
                                      <p:cBhvr additive="base">
                                        <p:cTn id="25" dur="500" fill="hold"/>
                                        <p:tgtEl>
                                          <p:spTgt spid="501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179">
                                            <p:txEl>
                                              <p:pRg st="4" end="4"/>
                                            </p:txEl>
                                          </p:spTgt>
                                        </p:tgtEl>
                                        <p:attrNameLst>
                                          <p:attrName>style.visibility</p:attrName>
                                        </p:attrNameLst>
                                      </p:cBhvr>
                                      <p:to>
                                        <p:strVal val="visible"/>
                                      </p:to>
                                    </p:set>
                                    <p:anim calcmode="lin" valueType="num">
                                      <p:cBhvr additive="base">
                                        <p:cTn id="31" dur="500" fill="hold"/>
                                        <p:tgtEl>
                                          <p:spTgt spid="501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1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0179">
                                            <p:txEl>
                                              <p:pRg st="5" end="5"/>
                                            </p:txEl>
                                          </p:spTgt>
                                        </p:tgtEl>
                                        <p:attrNameLst>
                                          <p:attrName>style.visibility</p:attrName>
                                        </p:attrNameLst>
                                      </p:cBhvr>
                                      <p:to>
                                        <p:strVal val="visible"/>
                                      </p:to>
                                    </p:set>
                                    <p:anim calcmode="lin" valueType="num">
                                      <p:cBhvr additive="base">
                                        <p:cTn id="37" dur="500" fill="hold"/>
                                        <p:tgtEl>
                                          <p:spTgt spid="5017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017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0180">
                                            <p:txEl>
                                              <p:pRg st="0" end="0"/>
                                            </p:txEl>
                                          </p:spTgt>
                                        </p:tgtEl>
                                        <p:attrNameLst>
                                          <p:attrName>style.visibility</p:attrName>
                                        </p:attrNameLst>
                                      </p:cBhvr>
                                      <p:to>
                                        <p:strVal val="visible"/>
                                      </p:to>
                                    </p:set>
                                    <p:anim calcmode="lin" valueType="num">
                                      <p:cBhvr additive="base">
                                        <p:cTn id="43" dur="500" fill="hold"/>
                                        <p:tgtEl>
                                          <p:spTgt spid="50180">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01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0180">
                                            <p:txEl>
                                              <p:pRg st="1" end="1"/>
                                            </p:txEl>
                                          </p:spTgt>
                                        </p:tgtEl>
                                        <p:attrNameLst>
                                          <p:attrName>style.visibility</p:attrName>
                                        </p:attrNameLst>
                                      </p:cBhvr>
                                      <p:to>
                                        <p:strVal val="visible"/>
                                      </p:to>
                                    </p:set>
                                    <p:anim calcmode="lin" valueType="num">
                                      <p:cBhvr additive="base">
                                        <p:cTn id="49" dur="500" fill="hold"/>
                                        <p:tgtEl>
                                          <p:spTgt spid="50180">
                                            <p:txEl>
                                              <p:pRg st="1" end="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01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0180">
                                            <p:txEl>
                                              <p:pRg st="2" end="2"/>
                                            </p:txEl>
                                          </p:spTgt>
                                        </p:tgtEl>
                                        <p:attrNameLst>
                                          <p:attrName>style.visibility</p:attrName>
                                        </p:attrNameLst>
                                      </p:cBhvr>
                                      <p:to>
                                        <p:strVal val="visible"/>
                                      </p:to>
                                    </p:set>
                                    <p:anim calcmode="lin" valueType="num">
                                      <p:cBhvr additive="base">
                                        <p:cTn id="55" dur="500" fill="hold"/>
                                        <p:tgtEl>
                                          <p:spTgt spid="50180">
                                            <p:txEl>
                                              <p:pRg st="2" end="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01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50180">
                                            <p:txEl>
                                              <p:pRg st="3" end="3"/>
                                            </p:txEl>
                                          </p:spTgt>
                                        </p:tgtEl>
                                        <p:attrNameLst>
                                          <p:attrName>style.visibility</p:attrName>
                                        </p:attrNameLst>
                                      </p:cBhvr>
                                      <p:to>
                                        <p:strVal val="visible"/>
                                      </p:to>
                                    </p:set>
                                    <p:anim calcmode="lin" valueType="num">
                                      <p:cBhvr additive="base">
                                        <p:cTn id="61" dur="500" fill="hold"/>
                                        <p:tgtEl>
                                          <p:spTgt spid="50180">
                                            <p:txEl>
                                              <p:pRg st="3" end="3"/>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018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P spid="5018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331913" y="115888"/>
            <a:ext cx="6553200" cy="654050"/>
          </a:xfrm>
          <a:prstGeom prst="rect">
            <a:avLst/>
          </a:prstGeom>
          <a:solidFill>
            <a:schemeClr val="accent6">
              <a:lumMod val="50000"/>
            </a:schemeClr>
          </a:solidFill>
          <a:ln w="127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ct val="50000"/>
              </a:spcBef>
              <a:defRPr/>
            </a:pPr>
            <a:r>
              <a:rPr lang="ar-EG"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 ديون مستحقة</a:t>
            </a:r>
            <a:endParaRPr kumimoji="0" lang="en-GB"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1203" name="Text Box 3"/>
          <p:cNvSpPr txBox="1">
            <a:spLocks noChangeArrowheads="1"/>
          </p:cNvSpPr>
          <p:nvPr/>
        </p:nvSpPr>
        <p:spPr bwMode="auto">
          <a:xfrm>
            <a:off x="1143000" y="765175"/>
            <a:ext cx="8001000"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rtl="1">
              <a:spcBef>
                <a:spcPct val="50000"/>
              </a:spcBef>
              <a:defRPr/>
            </a:pPr>
            <a:r>
              <a:rPr lang="ar-EG" b="1" u="sng" dirty="0">
                <a:solidFill>
                  <a:srgbClr val="000000"/>
                </a:solidFill>
                <a:latin typeface="Arial" panose="020B0604020202020204" pitchFamily="34" charset="0"/>
                <a:cs typeface="Arial" panose="020B0604020202020204" pitchFamily="34" charset="0"/>
              </a:rPr>
              <a:t>ديون أنسيمس:</a:t>
            </a:r>
            <a:endParaRPr lang="en-US" b="1" u="sng" dirty="0">
              <a:solidFill>
                <a:srgbClr val="000000"/>
              </a:solidFill>
              <a:latin typeface="Arial" panose="020B0604020202020204" pitchFamily="34" charset="0"/>
              <a:cs typeface="Arial" panose="020B0604020202020204" pitchFamily="34" charset="0"/>
            </a:endParaRP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يدين فليمون بما سرق</a:t>
            </a: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يدين بحياته</a:t>
            </a: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نصيحة: العودة للمالك لنوال العقاب المستحق</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204" name="Text Box 4"/>
          <p:cNvSpPr txBox="1">
            <a:spLocks noChangeArrowheads="1"/>
          </p:cNvSpPr>
          <p:nvPr/>
        </p:nvSpPr>
        <p:spPr bwMode="auto">
          <a:xfrm>
            <a:off x="1143000" y="3029417"/>
            <a:ext cx="80010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rtl="1">
              <a:spcBef>
                <a:spcPct val="50000"/>
              </a:spcBef>
              <a:defRPr/>
            </a:pPr>
            <a:r>
              <a:rPr lang="ar-EG" b="1" u="sng" dirty="0">
                <a:solidFill>
                  <a:srgbClr val="000000"/>
                </a:solidFill>
                <a:latin typeface="Arial" panose="020B0604020202020204" pitchFamily="34" charset="0"/>
                <a:cs typeface="Arial" panose="020B0604020202020204" pitchFamily="34" charset="0"/>
              </a:rPr>
              <a:t>ديون بولس:</a:t>
            </a:r>
            <a:endParaRPr lang="en-US" b="1" u="sng" dirty="0">
              <a:solidFill>
                <a:srgbClr val="000000"/>
              </a:solidFill>
              <a:latin typeface="Arial" panose="020B0604020202020204" pitchFamily="34" charset="0"/>
              <a:cs typeface="Arial" panose="020B0604020202020204" pitchFamily="34" charset="0"/>
            </a:endParaRP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يدين فليمون بقيمة عمل كل يوم ضاع</a:t>
            </a: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نصيحة: تحميل أي ديون مستحقة على أنسيمس على حسابي؛ سأسددها</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205" name="Text Box 5"/>
          <p:cNvSpPr txBox="1">
            <a:spLocks noChangeArrowheads="1"/>
          </p:cNvSpPr>
          <p:nvPr/>
        </p:nvSpPr>
        <p:spPr bwMode="auto">
          <a:xfrm>
            <a:off x="1143000" y="4739660"/>
            <a:ext cx="80010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rtl="1">
              <a:spcBef>
                <a:spcPct val="50000"/>
              </a:spcBef>
              <a:defRPr/>
            </a:pPr>
            <a:r>
              <a:rPr lang="ar-SA" b="1" u="sng" dirty="0">
                <a:solidFill>
                  <a:srgbClr val="000000"/>
                </a:solidFill>
                <a:latin typeface="Arial" panose="020B0604020202020204" pitchFamily="34" charset="0"/>
                <a:cs typeface="Arial" panose="020B0604020202020204" pitchFamily="34" charset="0"/>
              </a:rPr>
              <a:t>ديون فليمون:</a:t>
            </a:r>
            <a:endParaRPr lang="en-US" b="1" u="sng" dirty="0">
              <a:solidFill>
                <a:srgbClr val="000000"/>
              </a:solidFill>
              <a:latin typeface="Arial" panose="020B0604020202020204" pitchFamily="34" charset="0"/>
              <a:cs typeface="Arial" panose="020B0604020202020204" pitchFamily="34" charset="0"/>
            </a:endParaRP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كان مدين</a:t>
            </a:r>
            <a:r>
              <a:rPr lang="ar-JO" b="1" dirty="0">
                <a:solidFill>
                  <a:srgbClr val="000000"/>
                </a:solidFill>
                <a:latin typeface="Arial" panose="020B0604020202020204" pitchFamily="34" charset="0"/>
                <a:cs typeface="Arial" panose="020B0604020202020204" pitchFamily="34" charset="0"/>
              </a:rPr>
              <a:t>اً</a:t>
            </a:r>
            <a:r>
              <a:rPr lang="ar-EG" b="1" dirty="0">
                <a:solidFill>
                  <a:srgbClr val="000000"/>
                </a:solidFill>
                <a:latin typeface="Arial" panose="020B0604020202020204" pitchFamily="34" charset="0"/>
                <a:cs typeface="Arial" panose="020B0604020202020204" pitchFamily="34" charset="0"/>
              </a:rPr>
              <a:t> لبولس بحياته الجديدة في المسيح (19)</a:t>
            </a: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نصيحة: رحب بالعبد الهارب كأخ؛ لكن افعل أفضل من ذلك - أعدوه إلي</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6853" name="TextBox 5"/>
          <p:cNvSpPr txBox="1">
            <a:spLocks noChangeArrowheads="1"/>
          </p:cNvSpPr>
          <p:nvPr/>
        </p:nvSpPr>
        <p:spPr bwMode="auto">
          <a:xfrm>
            <a:off x="2514600" y="6443663"/>
            <a:ext cx="64770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EG" sz="1600" b="1" dirty="0">
                <a:solidFill>
                  <a:srgbClr val="000000"/>
                </a:solidFill>
                <a:latin typeface="Arial" panose="020B0604020202020204" pitchFamily="34" charset="0"/>
                <a:cs typeface="Arial" panose="020B0604020202020204" pitchFamily="34" charset="0"/>
              </a:rPr>
              <a:t>جيريمي تشيو ، مدرسة شرق آسيا اللاهوتية ، سنغافورة</a:t>
            </a:r>
            <a:endParaRPr lang="en-US" sz="1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00750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 calcmode="lin" valueType="num">
                                      <p:cBhvr additive="base">
                                        <p:cTn id="7" dur="500" fill="hold"/>
                                        <p:tgtEl>
                                          <p:spTgt spid="51203"/>
                                        </p:tgtEl>
                                        <p:attrNameLst>
                                          <p:attrName>ppt_x</p:attrName>
                                        </p:attrNameLst>
                                      </p:cBhvr>
                                      <p:tavLst>
                                        <p:tav tm="0">
                                          <p:val>
                                            <p:strVal val="0-#ppt_w/2"/>
                                          </p:val>
                                        </p:tav>
                                        <p:tav tm="100000">
                                          <p:val>
                                            <p:strVal val="#ppt_x"/>
                                          </p:val>
                                        </p:tav>
                                      </p:tavLst>
                                    </p:anim>
                                    <p:anim calcmode="lin" valueType="num">
                                      <p:cBhvr additive="base">
                                        <p:cTn id="8" dur="500" fill="hold"/>
                                        <p:tgtEl>
                                          <p:spTgt spid="51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4"/>
                                        </p:tgtEl>
                                        <p:attrNameLst>
                                          <p:attrName>style.visibility</p:attrName>
                                        </p:attrNameLst>
                                      </p:cBhvr>
                                      <p:to>
                                        <p:strVal val="visible"/>
                                      </p:to>
                                    </p:set>
                                    <p:anim calcmode="lin" valueType="num">
                                      <p:cBhvr additive="base">
                                        <p:cTn id="13" dur="500" fill="hold"/>
                                        <p:tgtEl>
                                          <p:spTgt spid="51204"/>
                                        </p:tgtEl>
                                        <p:attrNameLst>
                                          <p:attrName>ppt_x</p:attrName>
                                        </p:attrNameLst>
                                      </p:cBhvr>
                                      <p:tavLst>
                                        <p:tav tm="0">
                                          <p:val>
                                            <p:strVal val="0-#ppt_w/2"/>
                                          </p:val>
                                        </p:tav>
                                        <p:tav tm="100000">
                                          <p:val>
                                            <p:strVal val="#ppt_x"/>
                                          </p:val>
                                        </p:tav>
                                      </p:tavLst>
                                    </p:anim>
                                    <p:anim calcmode="lin" valueType="num">
                                      <p:cBhvr additive="base">
                                        <p:cTn id="14" dur="500" fill="hold"/>
                                        <p:tgtEl>
                                          <p:spTgt spid="51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05"/>
                                        </p:tgtEl>
                                        <p:attrNameLst>
                                          <p:attrName>style.visibility</p:attrName>
                                        </p:attrNameLst>
                                      </p:cBhvr>
                                      <p:to>
                                        <p:strVal val="visible"/>
                                      </p:to>
                                    </p:set>
                                    <p:anim calcmode="lin" valueType="num">
                                      <p:cBhvr additive="base">
                                        <p:cTn id="19" dur="500" fill="hold"/>
                                        <p:tgtEl>
                                          <p:spTgt spid="51205"/>
                                        </p:tgtEl>
                                        <p:attrNameLst>
                                          <p:attrName>ppt_x</p:attrName>
                                        </p:attrNameLst>
                                      </p:cBhvr>
                                      <p:tavLst>
                                        <p:tav tm="0">
                                          <p:val>
                                            <p:strVal val="0-#ppt_w/2"/>
                                          </p:val>
                                        </p:tav>
                                        <p:tav tm="100000">
                                          <p:val>
                                            <p:strVal val="#ppt_x"/>
                                          </p:val>
                                        </p:tav>
                                      </p:tavLst>
                                    </p:anim>
                                    <p:anim calcmode="lin" valueType="num">
                                      <p:cBhvr additive="base">
                                        <p:cTn id="20" dur="500" fill="hold"/>
                                        <p:tgtEl>
                                          <p:spTgt spid="512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utoUpdateAnimBg="0"/>
      <p:bldP spid="51204" grpId="0" autoUpdateAnimBg="0"/>
      <p:bldP spid="5120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95775" y="3243659"/>
            <a:ext cx="4852988" cy="364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Text Box 2"/>
          <p:cNvSpPr txBox="1">
            <a:spLocks noChangeArrowheads="1"/>
          </p:cNvSpPr>
          <p:nvPr/>
        </p:nvSpPr>
        <p:spPr bwMode="auto">
          <a:xfrm>
            <a:off x="1295400" y="228600"/>
            <a:ext cx="7525072" cy="707886"/>
          </a:xfrm>
          <a:prstGeom prst="rect">
            <a:avLst/>
          </a:prstGeom>
          <a:solidFill>
            <a:schemeClr val="accent6">
              <a:lumMod val="50000"/>
            </a:schemeClr>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ct val="50000"/>
              </a:spcBef>
              <a:defRPr/>
            </a:pPr>
            <a:r>
              <a:rPr lang="ar-EG"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انعكاسات قوية</a:t>
            </a:r>
            <a:endParaRPr kumimoji="0" lang="en-GB"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2227" name="Text Box 3"/>
          <p:cNvSpPr txBox="1">
            <a:spLocks noChangeArrowheads="1"/>
          </p:cNvSpPr>
          <p:nvPr/>
        </p:nvSpPr>
        <p:spPr bwMode="auto">
          <a:xfrm>
            <a:off x="755576" y="908720"/>
            <a:ext cx="7344815" cy="280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8600" lvl="0" indent="-228600" algn="r" rtl="1">
              <a:spcBef>
                <a:spcPct val="50000"/>
              </a:spcBef>
              <a:buFontTx/>
              <a:buChar char="•"/>
              <a:tabLst>
                <a:tab pos="2794000" algn="l"/>
                <a:tab pos="4970463" algn="l"/>
              </a:tabLst>
              <a:defRPr/>
            </a:pPr>
            <a:r>
              <a:rPr lang="ar-EG" sz="3200" b="1" dirty="0">
                <a:solidFill>
                  <a:srgbClr val="000000"/>
                </a:solidFill>
                <a:latin typeface="Arial" panose="020B0604020202020204" pitchFamily="34" charset="0"/>
                <a:cs typeface="Arial" panose="020B0604020202020204" pitchFamily="34" charset="0"/>
              </a:rPr>
              <a:t>ملكية </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charset="0"/>
              </a:rPr>
              <a:t>←</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charset="0"/>
              </a:rPr>
              <a:t>	</a:t>
            </a:r>
            <a:r>
              <a:rPr lang="ar-EG" sz="3200" b="1" dirty="0">
                <a:solidFill>
                  <a:srgbClr val="000000"/>
                </a:solidFill>
                <a:latin typeface="Arial" panose="020B0604020202020204" pitchFamily="34" charset="0"/>
                <a:cs typeface="Arial" panose="020B0604020202020204" pitchFamily="34" charset="0"/>
                <a:sym typeface="Wingdings" charset="0"/>
              </a:rPr>
              <a:t>أخي الحبيب</a:t>
            </a:r>
            <a:endParaRPr lang="en-US" sz="3200" b="1" dirty="0">
              <a:solidFill>
                <a:srgbClr val="000000"/>
              </a:solidFill>
              <a:latin typeface="Arial" panose="020B0604020202020204" pitchFamily="34" charset="0"/>
              <a:cs typeface="Arial" panose="020B0604020202020204" pitchFamily="34" charset="0"/>
              <a:sym typeface="Wingdings" charset="0"/>
            </a:endParaRPr>
          </a:p>
          <a:p>
            <a:pPr marL="228600" indent="-228600" algn="r" rtl="1">
              <a:spcBef>
                <a:spcPct val="50000"/>
              </a:spcBef>
              <a:buFontTx/>
              <a:buChar char="•"/>
              <a:tabLst>
                <a:tab pos="2794000" algn="l"/>
                <a:tab pos="4970463" algn="l"/>
              </a:tabLst>
              <a:defRPr/>
            </a:pPr>
            <a:r>
              <a:rPr lang="ar-EG" sz="3200" b="1" dirty="0">
                <a:solidFill>
                  <a:srgbClr val="000000"/>
                </a:solidFill>
                <a:latin typeface="Arial" panose="020B0604020202020204" pitchFamily="34" charset="0"/>
                <a:cs typeface="Arial" panose="020B0604020202020204" pitchFamily="34" charset="0"/>
                <a:sym typeface="Wingdings" charset="0"/>
              </a:rPr>
              <a:t>الأدن</a:t>
            </a:r>
            <a:r>
              <a:rPr lang="ar-JO" sz="3200" b="1" dirty="0">
                <a:solidFill>
                  <a:srgbClr val="000000"/>
                </a:solidFill>
                <a:latin typeface="Arial" panose="020B0604020202020204" pitchFamily="34" charset="0"/>
                <a:cs typeface="Arial" panose="020B0604020202020204" pitchFamily="34" charset="0"/>
                <a:sym typeface="Wingdings" charset="0"/>
              </a:rPr>
              <a:t>ى</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charset="0"/>
              </a:rPr>
              <a:t>	</a:t>
            </a:r>
            <a:r>
              <a:rPr lang="en-US" sz="4400" b="1" dirty="0">
                <a:solidFill>
                  <a:srgbClr val="000000"/>
                </a:solidFill>
                <a:latin typeface="Arial" panose="020B0604020202020204" pitchFamily="34" charset="0"/>
                <a:cs typeface="Arial" panose="020B0604020202020204" pitchFamily="34" charset="0"/>
                <a:sym typeface="Wingdings" charset="0"/>
              </a:rPr>
              <a:t> ←	</a:t>
            </a:r>
            <a:r>
              <a:rPr lang="ar-EG" sz="3200" b="1" dirty="0">
                <a:solidFill>
                  <a:srgbClr val="000000"/>
                </a:solidFill>
                <a:latin typeface="Arial" panose="020B0604020202020204" pitchFamily="34" charset="0"/>
                <a:cs typeface="Arial" panose="020B0604020202020204" pitchFamily="34" charset="0"/>
                <a:sym typeface="Wingdings" charset="0"/>
              </a:rPr>
              <a:t>مساو</a:t>
            </a:r>
            <a:r>
              <a:rPr lang="ar-JO" sz="3200" b="1" dirty="0">
                <a:solidFill>
                  <a:srgbClr val="000000"/>
                </a:solidFill>
                <a:latin typeface="Arial" panose="020B0604020202020204" pitchFamily="34" charset="0"/>
                <a:cs typeface="Arial" panose="020B0604020202020204" pitchFamily="34" charset="0"/>
                <a:sym typeface="Wingdings" charset="0"/>
              </a:rPr>
              <a:t>ي</a:t>
            </a:r>
            <a:endParaRPr lang="en-US" sz="3200" b="1" dirty="0">
              <a:solidFill>
                <a:srgbClr val="000000"/>
              </a:solidFill>
              <a:latin typeface="Arial" panose="020B0604020202020204" pitchFamily="34" charset="0"/>
              <a:cs typeface="Arial" panose="020B0604020202020204" pitchFamily="34" charset="0"/>
              <a:sym typeface="Wingdings" charset="0"/>
            </a:endParaRPr>
          </a:p>
          <a:p>
            <a:pPr marL="228600" indent="-228600" algn="r" rtl="1">
              <a:spcBef>
                <a:spcPct val="50000"/>
              </a:spcBef>
              <a:buFontTx/>
              <a:buChar char="•"/>
              <a:tabLst>
                <a:tab pos="2794000" algn="l"/>
                <a:tab pos="4970463" algn="l"/>
              </a:tabLst>
              <a:defRPr/>
            </a:pPr>
            <a:r>
              <a:rPr lang="ar-EG" sz="3200" b="1" dirty="0">
                <a:solidFill>
                  <a:srgbClr val="000000"/>
                </a:solidFill>
                <a:latin typeface="Arial" panose="020B0604020202020204" pitchFamily="34" charset="0"/>
                <a:cs typeface="Arial" panose="020B0604020202020204" pitchFamily="34" charset="0"/>
                <a:sym typeface="Wingdings" charset="0"/>
              </a:rPr>
              <a:t>بدون فائدة </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charset="0"/>
              </a:rPr>
              <a:t>	</a:t>
            </a:r>
            <a:r>
              <a:rPr lang="en-US" sz="4400" b="1" dirty="0">
                <a:solidFill>
                  <a:srgbClr val="000000"/>
                </a:solidFill>
                <a:latin typeface="Arial" panose="020B0604020202020204" pitchFamily="34" charset="0"/>
                <a:cs typeface="Arial" panose="020B0604020202020204" pitchFamily="34" charset="0"/>
                <a:sym typeface="Wingdings" charset="0"/>
              </a:rPr>
              <a:t> ←	</a:t>
            </a:r>
            <a:r>
              <a:rPr lang="ar-EG" altLang="ja-JP" sz="3200" b="1" dirty="0">
                <a:solidFill>
                  <a:srgbClr val="000000"/>
                </a:solidFill>
                <a:latin typeface="Arial" panose="020B0604020202020204" pitchFamily="34" charset="0"/>
                <a:cs typeface="Arial" panose="020B0604020202020204" pitchFamily="34" charset="0"/>
                <a:sym typeface="Wingdings" charset="0"/>
              </a:rPr>
              <a:t>مفيد (أنسيمس ، عدد 11)</a:t>
            </a:r>
            <a:endParaRPr kumimoji="0" lang="en-GB"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228" name="Text Box 4"/>
          <p:cNvSpPr txBox="1">
            <a:spLocks noChangeArrowheads="1"/>
          </p:cNvSpPr>
          <p:nvPr/>
        </p:nvSpPr>
        <p:spPr bwMode="auto">
          <a:xfrm>
            <a:off x="1116014" y="4823281"/>
            <a:ext cx="3179762" cy="206210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ct val="50000"/>
              </a:spcBef>
              <a:defRPr/>
            </a:pPr>
            <a:r>
              <a:rPr lang="ar-EG" sz="3200" b="1" dirty="0">
                <a:solidFill>
                  <a:srgbClr val="FFFFFF"/>
                </a:solidFill>
                <a:latin typeface="Arial" panose="020B0604020202020204" pitchFamily="34" charset="0"/>
                <a:cs typeface="Arial" panose="020B0604020202020204" pitchFamily="34" charset="0"/>
              </a:rPr>
              <a:t>إن الشركة في المسيح تقلب كل الفروق التي أوجدها الهيكل الاجتماعي</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7877" name="TextBox 4"/>
          <p:cNvSpPr txBox="1">
            <a:spLocks noChangeArrowheads="1"/>
          </p:cNvSpPr>
          <p:nvPr/>
        </p:nvSpPr>
        <p:spPr bwMode="auto">
          <a:xfrm>
            <a:off x="2703512" y="6516052"/>
            <a:ext cx="6477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EG" sz="1800" b="1" dirty="0">
                <a:solidFill>
                  <a:srgbClr val="000000"/>
                </a:solidFill>
                <a:latin typeface="Arial" panose="020B0604020202020204" pitchFamily="34" charset="0"/>
                <a:cs typeface="Arial" panose="020B0604020202020204" pitchFamily="34" charset="0"/>
              </a:rPr>
              <a:t>جيريمي تشيو ، مدرسة شرق آسيا اللاهوتية ، سنغافورة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349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2228"/>
                                        </p:tgtEl>
                                        <p:attrNameLst>
                                          <p:attrName>style.visibility</p:attrName>
                                        </p:attrNameLst>
                                      </p:cBhvr>
                                      <p:to>
                                        <p:strVal val="visible"/>
                                      </p:to>
                                    </p:set>
                                    <p:anim calcmode="lin" valueType="num">
                                      <p:cBhvr>
                                        <p:cTn id="25" dur="500" fill="hold"/>
                                        <p:tgtEl>
                                          <p:spTgt spid="52228"/>
                                        </p:tgtEl>
                                        <p:attrNameLst>
                                          <p:attrName>ppt_w</p:attrName>
                                        </p:attrNameLst>
                                      </p:cBhvr>
                                      <p:tavLst>
                                        <p:tav tm="0">
                                          <p:val>
                                            <p:fltVal val="0"/>
                                          </p:val>
                                        </p:tav>
                                        <p:tav tm="100000">
                                          <p:val>
                                            <p:strVal val="#ppt_w"/>
                                          </p:val>
                                        </p:tav>
                                      </p:tavLst>
                                    </p:anim>
                                    <p:anim calcmode="lin" valueType="num">
                                      <p:cBhvr>
                                        <p:cTn id="26" dur="500" fill="hold"/>
                                        <p:tgtEl>
                                          <p:spTgt spid="522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uiExpand="1" build="p" autoUpdateAnimBg="0"/>
      <p:bldP spid="52228"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91219"/>
          </a:xfrm>
          <a:effectLst>
            <a:outerShdw blurRad="63500" dist="35921" dir="2700000" algn="ctr" rotWithShape="0">
              <a:schemeClr val="tx2">
                <a:alpha val="74998"/>
              </a:schemeClr>
            </a:outerShdw>
          </a:effectLst>
        </p:spPr>
        <p:txBody>
          <a:bodyPr anchor="t"/>
          <a:lstStyle/>
          <a:p>
            <a:pPr>
              <a:defRPr/>
            </a:pPr>
            <a:r>
              <a:rPr lang="ar-EG" sz="2800" dirty="0"/>
              <a:t>البؤساء ، ليام نيسون ، 1998 ، تم العفو عنه</a:t>
            </a:r>
            <a:endParaRPr lang="en-US" sz="28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0" y="620688"/>
            <a:ext cx="9201870" cy="6237312"/>
          </a:xfrm>
          <a:prstGeom prst="rect">
            <a:avLst/>
          </a:prstGeom>
        </p:spPr>
      </p:pic>
    </p:spTree>
    <p:extLst>
      <p:ext uri="{BB962C8B-B14F-4D97-AF65-F5344CB8AC3E}">
        <p14:creationId xmlns:p14="http://schemas.microsoft.com/office/powerpoint/2010/main" val="110268821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7676931" y="152400"/>
            <a:ext cx="1326004" cy="461665"/>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246-247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467" name="Text Box 3"/>
          <p:cNvSpPr txBox="1">
            <a:spLocks noChangeArrowheads="1"/>
          </p:cNvSpPr>
          <p:nvPr/>
        </p:nvSpPr>
        <p:spPr bwMode="auto">
          <a:xfrm>
            <a:off x="0" y="1354389"/>
            <a:ext cx="9144000" cy="3539430"/>
          </a:xfrm>
          <a:prstGeom prst="rect">
            <a:avLst/>
          </a:prstGeom>
          <a:solidFill>
            <a:srgbClr val="000066"/>
          </a:solidFill>
          <a:ln w="9525">
            <a:solidFill>
              <a:schemeClr val="tx1"/>
            </a:solidFill>
            <a:miter lim="800000"/>
            <a:headEnd/>
            <a:tailEnd/>
          </a:ln>
        </p:spPr>
        <p:txBody>
          <a:bodyPr wrap="square">
            <a:spAutoFit/>
          </a:bodyPr>
          <a:lstStyle>
            <a:lvl1pPr marL="914400" indent="-4000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7800" lvl="0" indent="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ما هي الأسباب التي قدمها بولس في هذه الرسالة لتوضيح أهمية المغفرة؟</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1. الغفران يقوي الصداقات (٨-١١، ١٧، ٢٠)</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2. العلاقات المستعادة تجعل الناس أكثر فائدة لنا (١١)</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3. الغفران يشمل قلب الفرد (١٢)</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4. التضحية التي يتطلبها الغفران مؤلمة لكنها جيدة لنا (١٣، ١٨-١٩ أ)</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5. يظهر الغفران التواضع لأنه يجب أن يكون طوعياً </a:t>
            </a:r>
            <a:r>
              <a:rPr lang="ar-JO" altLang="zh-CN" sz="2800" b="1" dirty="0">
                <a:solidFill>
                  <a:srgbClr val="FFFFFF"/>
                </a:solidFill>
                <a:latin typeface="Arial" panose="020B0604020202020204" pitchFamily="34" charset="0"/>
                <a:ea typeface="SimSun" charset="0"/>
                <a:cs typeface="Arial" panose="020B0604020202020204" pitchFamily="34" charset="0"/>
              </a:rPr>
              <a:t>لا</a:t>
            </a:r>
            <a:r>
              <a:rPr lang="ar-EG" altLang="zh-CN" sz="2800" b="1" dirty="0">
                <a:solidFill>
                  <a:srgbClr val="FFFFFF"/>
                </a:solidFill>
                <a:latin typeface="Arial" panose="020B0604020202020204" pitchFamily="34" charset="0"/>
                <a:ea typeface="SimSun" charset="0"/>
                <a:cs typeface="Arial" panose="020B0604020202020204" pitchFamily="34" charset="0"/>
              </a:rPr>
              <a:t> قسرياً (١٤، ٢١)</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6. يذكرنا أن الله بيده الأحداث التي تسبب لنا الألم (١٥، ١٦)</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7. إن مسامحة الآخرين يذكرنا كيف سامحنا الله (19 ب)</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0948" name="WordArt 4"/>
          <p:cNvSpPr>
            <a:spLocks noChangeArrowheads="1" noChangeShapeType="1" noTextEdit="1"/>
          </p:cNvSpPr>
          <p:nvPr/>
        </p:nvSpPr>
        <p:spPr bwMode="auto">
          <a:xfrm>
            <a:off x="762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فليمون</a:t>
            </a:r>
            <a:endParaRPr kumimoji="0" lang="en-US"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210949" name="Rectangle 5"/>
          <p:cNvSpPr>
            <a:spLocks noGrp="1" noChangeArrowheads="1"/>
          </p:cNvSpPr>
          <p:nvPr>
            <p:ph type="title" idx="4294967295"/>
          </p:nvPr>
        </p:nvSpPr>
        <p:spPr>
          <a:xfrm>
            <a:off x="3688599" y="152400"/>
            <a:ext cx="2912977" cy="646331"/>
          </a:xfrm>
          <a:solidFill>
            <a:srgbClr val="000000"/>
          </a:solidFill>
        </p:spPr>
        <p:txBody>
          <a:bodyPr wrap="none" anchor="t">
            <a:spAutoFit/>
          </a:bodyPr>
          <a:lstStyle/>
          <a:p>
            <a:pPr algn="ctr" eaLnBrk="1" hangingPunct="1"/>
            <a:r>
              <a:rPr lang="ar-EG" altLang="zh-CN" sz="3600" b="1" dirty="0">
                <a:solidFill>
                  <a:srgbClr val="FFFFFF"/>
                </a:solidFill>
                <a:latin typeface="Arial" panose="020B0604020202020204" pitchFamily="34" charset="0"/>
                <a:ea typeface="SimSun" charset="0"/>
                <a:cs typeface="Arial" panose="020B0604020202020204" pitchFamily="34" charset="0"/>
              </a:rPr>
              <a:t>لماذا الغفران مهم؟</a:t>
            </a:r>
            <a:endParaRPr lang="en-US" sz="36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56576305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 pair,dual,two,hyacinth,violet,floral, Purple Hyacinth, Taken, at, the, Botanical, Gardens, in, Norfolk,, Virgini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a:effectLst>
            <a:outerShdw blurRad="50800" dist="38100" dir="2700000">
              <a:srgbClr val="000000">
                <a:alpha val="43000"/>
              </a:srgbClr>
            </a:outerShdw>
          </a:effectLst>
        </p:spPr>
        <p:txBody>
          <a:bodyPr/>
          <a:lstStyle/>
          <a:p>
            <a:pPr algn="r" eaLnBrk="1" hangingPunct="1">
              <a:defRPr/>
            </a:pPr>
            <a:r>
              <a:rPr lang="ar-EG" dirty="0">
                <a:solidFill>
                  <a:schemeClr val="bg1"/>
                </a:solidFill>
                <a:latin typeface="Arial" panose="020B0604020202020204" pitchFamily="34" charset="0"/>
                <a:ea typeface="+mj-ea"/>
              </a:rPr>
              <a:t>إنه دمك</a:t>
            </a:r>
            <a:endParaRPr lang="en-US" dirty="0">
              <a:solidFill>
                <a:schemeClr val="bg1"/>
              </a:solidFill>
              <a:latin typeface="Arial" panose="020B0604020202020204" pitchFamily="34" charset="0"/>
              <a:ea typeface="+mj-ea"/>
            </a:endParaRPr>
          </a:p>
        </p:txBody>
      </p:sp>
      <p:sp>
        <p:nvSpPr>
          <p:cNvPr id="63492" name="Text Box 4"/>
          <p:cNvSpPr txBox="1">
            <a:spLocks noChangeArrowheads="1"/>
          </p:cNvSpPr>
          <p:nvPr/>
        </p:nvSpPr>
        <p:spPr bwMode="auto">
          <a:xfrm>
            <a:off x="301625" y="2638425"/>
            <a:ext cx="4091185" cy="4031873"/>
          </a:xfrm>
          <a:prstGeom prst="rect">
            <a:avLst/>
          </a:prstGeom>
          <a:solidFill>
            <a:srgbClr val="000066">
              <a:alpha val="70000"/>
            </a:srgbClr>
          </a:solid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دمك هو الذي يطهرني</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دمك هو الذي يمنحني الحياة </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دمك هو الذي أخذ مكاني</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كبديل للذبيحة </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يغسلني ...</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أكثر بياضا</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من الثلج</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يسوعي </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ذبيحة الله الثمين</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ة</a:t>
            </a: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80481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2000"/>
                                        <p:tgtEl>
                                          <p:spTgt spid="6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8302260" y="152400"/>
            <a:ext cx="699230"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p>
        </p:txBody>
      </p:sp>
      <p:sp>
        <p:nvSpPr>
          <p:cNvPr id="64515" name="Text Box 3"/>
          <p:cNvSpPr txBox="1">
            <a:spLocks noChangeArrowheads="1"/>
          </p:cNvSpPr>
          <p:nvPr/>
        </p:nvSpPr>
        <p:spPr bwMode="auto">
          <a:xfrm>
            <a:off x="306388" y="1268760"/>
            <a:ext cx="4113212" cy="5360640"/>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u="sng" dirty="0">
                <a:solidFill>
                  <a:srgbClr val="000000"/>
                </a:solidFill>
                <a:latin typeface="Arial" panose="020B0604020202020204" pitchFamily="34" charset="0"/>
                <a:ea typeface="SimSun" charset="0"/>
                <a:cs typeface="Arial" panose="020B0604020202020204" pitchFamily="34" charset="0"/>
              </a:rPr>
              <a:t>الدليل الخارجي</a:t>
            </a:r>
          </a:p>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لم يتم التشكيك في صحة رسالة فليمون حتى ظهرت اعتراضات في القرن الرابع على افتقارها إلى المحتوى العقائدي. ومع ذلك أثبت جيروم وكريسوستوم أن الرسالة ظلت قائمة على مستوى العالم حتى القرن التاسع عشر من النقاد الراديكاليين.</a:t>
            </a:r>
            <a:endParaRPr kumimoji="0" lang="en-US" sz="2800" b="1"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4516" name="Text Box 4"/>
          <p:cNvSpPr txBox="1">
            <a:spLocks noChangeArrowheads="1"/>
          </p:cNvSpPr>
          <p:nvPr/>
        </p:nvSpPr>
        <p:spPr bwMode="auto">
          <a:xfrm>
            <a:off x="4800600" y="2590800"/>
            <a:ext cx="4113213" cy="1716088"/>
          </a:xfrm>
          <a:prstGeom prst="rect">
            <a:avLst/>
          </a:prstGeom>
          <a:solidFill>
            <a:srgbClr val="FFFFFF"/>
          </a:solidFill>
          <a:ln w="9525">
            <a:solidFill>
              <a:schemeClr val="tx1"/>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u="sng" dirty="0">
                <a:solidFill>
                  <a:srgbClr val="000000"/>
                </a:solidFill>
                <a:latin typeface="Arial" panose="020B0604020202020204" pitchFamily="34" charset="0"/>
                <a:ea typeface="SimSun" charset="0"/>
                <a:cs typeface="Arial" panose="020B0604020202020204" pitchFamily="34" charset="0"/>
              </a:rPr>
              <a:t>الدليل الداخلي</a:t>
            </a:r>
          </a:p>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يشير بولس إلى نفسه ثلاث مرات ككاتب</a:t>
            </a:r>
          </a:p>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(الآيات ١ ، ٩ ، ١٩).</a:t>
            </a:r>
            <a:endParaRPr kumimoji="0" lang="en-US" sz="2800" b="1"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14021" name="WordArt 5"/>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فليمون</a:t>
            </a:r>
            <a:endParaRPr kumimoji="0" lang="en-US"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214022" name="Rectangle 6"/>
          <p:cNvSpPr>
            <a:spLocks noGrp="1" noChangeArrowheads="1"/>
          </p:cNvSpPr>
          <p:nvPr>
            <p:ph type="title" idx="4294967295"/>
          </p:nvPr>
        </p:nvSpPr>
        <p:spPr>
          <a:xfrm>
            <a:off x="8251825" y="152400"/>
            <a:ext cx="892175" cy="523875"/>
          </a:xfrm>
          <a:solidFill>
            <a:srgbClr val="000000"/>
          </a:solidFill>
        </p:spPr>
        <p:txBody>
          <a:bodyPr wrap="none" anchor="t">
            <a:spAutoFit/>
          </a:bodyPr>
          <a:lstStyle/>
          <a:p>
            <a:pPr algn="ctr" eaLnBrk="1" hangingPunct="1"/>
            <a:r>
              <a:rPr lang="ar-EG" sz="2800" b="1" dirty="0">
                <a:solidFill>
                  <a:srgbClr val="FFFFFF"/>
                </a:solidFill>
                <a:latin typeface="Arial" panose="020B0604020202020204" pitchFamily="34" charset="0"/>
                <a:ea typeface="SimSun" charset="0"/>
                <a:cs typeface="Arial" panose="020B0604020202020204" pitchFamily="34" charset="0"/>
              </a:rPr>
              <a:t>الكاتب</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5189688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gtEl>
                                        <p:attrNameLst>
                                          <p:attrName>style.visibility</p:attrName>
                                        </p:attrNameLst>
                                      </p:cBhvr>
                                      <p:to>
                                        <p:strVal val="visible"/>
                                      </p:to>
                                    </p:set>
                                    <p:anim calcmode="lin" valueType="num">
                                      <p:cBhvr additive="base">
                                        <p:cTn id="7" dur="500" fill="hold"/>
                                        <p:tgtEl>
                                          <p:spTgt spid="64515"/>
                                        </p:tgtEl>
                                        <p:attrNameLst>
                                          <p:attrName>ppt_x</p:attrName>
                                        </p:attrNameLst>
                                      </p:cBhvr>
                                      <p:tavLst>
                                        <p:tav tm="0">
                                          <p:val>
                                            <p:strVal val="0-#ppt_w/2"/>
                                          </p:val>
                                        </p:tav>
                                        <p:tav tm="100000">
                                          <p:val>
                                            <p:strVal val="#ppt_x"/>
                                          </p:val>
                                        </p:tav>
                                      </p:tavLst>
                                    </p:anim>
                                    <p:anim calcmode="lin" valueType="num">
                                      <p:cBhvr additive="base">
                                        <p:cTn id="8" dur="500" fill="hold"/>
                                        <p:tgtEl>
                                          <p:spTgt spid="645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4516"/>
                                        </p:tgtEl>
                                        <p:attrNameLst>
                                          <p:attrName>style.visibility</p:attrName>
                                        </p:attrNameLst>
                                      </p:cBhvr>
                                      <p:to>
                                        <p:strVal val="visible"/>
                                      </p:to>
                                    </p:set>
                                    <p:anim calcmode="lin" valueType="num">
                                      <p:cBhvr additive="base">
                                        <p:cTn id="13" dur="500" fill="hold"/>
                                        <p:tgtEl>
                                          <p:spTgt spid="64516"/>
                                        </p:tgtEl>
                                        <p:attrNameLst>
                                          <p:attrName>ppt_x</p:attrName>
                                        </p:attrNameLst>
                                      </p:cBhvr>
                                      <p:tavLst>
                                        <p:tav tm="0">
                                          <p:val>
                                            <p:strVal val="1+#ppt_w/2"/>
                                          </p:val>
                                        </p:tav>
                                        <p:tav tm="100000">
                                          <p:val>
                                            <p:strVal val="#ppt_x"/>
                                          </p:val>
                                        </p:tav>
                                      </p:tavLst>
                                    </p:anim>
                                    <p:anim calcmode="lin" valueType="num">
                                      <p:cBhvr additive="base">
                                        <p:cTn id="14" dur="500" fill="hold"/>
                                        <p:tgtEl>
                                          <p:spTgt spid="645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nimBg="1" autoUpdateAnimBg="0"/>
      <p:bldP spid="64516"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7676931" y="152400"/>
            <a:ext cx="1326004"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246-247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5539" name="Text Box 3"/>
          <p:cNvSpPr txBox="1">
            <a:spLocks noChangeArrowheads="1"/>
          </p:cNvSpPr>
          <p:nvPr/>
        </p:nvSpPr>
        <p:spPr bwMode="auto">
          <a:xfrm rot="-1200000">
            <a:off x="117475" y="1824822"/>
            <a:ext cx="5121275" cy="954107"/>
          </a:xfrm>
          <a:prstGeom prst="rect">
            <a:avLst/>
          </a:prstGeom>
          <a:solidFill>
            <a:schemeClr va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هذه الرساله في العهد الجديد هي أقصر رسالة في رسائل بولس.</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5540" name="Text Box 4"/>
          <p:cNvSpPr txBox="1">
            <a:spLocks noChangeArrowheads="1"/>
          </p:cNvSpPr>
          <p:nvPr/>
        </p:nvSpPr>
        <p:spPr bwMode="auto">
          <a:xfrm rot="1200000">
            <a:off x="4042228" y="2617574"/>
            <a:ext cx="4914900" cy="2246769"/>
          </a:xfrm>
          <a:prstGeom prst="rect">
            <a:avLst/>
          </a:prstGeom>
          <a:solidFill>
            <a:srgbClr val="E3EBF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ربما تقدم الرسالة إلى فليمون أوضح مثال على الحاجة إلى إظهار الغفران في العهد الجديد. إن التزام أنسيمس بالعودة إلى سيده السابق كان في الواقع </a:t>
            </a:r>
            <a:r>
              <a:rPr lang="ar-JO" altLang="zh-CN" sz="2800" b="1" dirty="0">
                <a:solidFill>
                  <a:srgbClr val="000000"/>
                </a:solidFill>
                <a:latin typeface="Arial" panose="020B0604020202020204" pitchFamily="34" charset="0"/>
                <a:ea typeface="SimSun" charset="0"/>
                <a:cs typeface="Arial" panose="020B0604020202020204" pitchFamily="34" charset="0"/>
              </a:rPr>
              <a:t>مخاطرة</a:t>
            </a:r>
            <a:r>
              <a:rPr lang="ar-EG" altLang="zh-CN" sz="2800" b="1" dirty="0">
                <a:solidFill>
                  <a:srgbClr val="000000"/>
                </a:solidFill>
                <a:latin typeface="Arial" panose="020B0604020202020204" pitchFamily="34" charset="0"/>
                <a:ea typeface="SimSun" charset="0"/>
                <a:cs typeface="Arial" panose="020B0604020202020204" pitchFamily="34" charset="0"/>
              </a:rPr>
              <a:t> بحياته ليطلب المغفرة لكنه فعل ذلك.</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5541" name="Text Box 5"/>
          <p:cNvSpPr txBox="1">
            <a:spLocks noChangeArrowheads="1"/>
          </p:cNvSpPr>
          <p:nvPr/>
        </p:nvSpPr>
        <p:spPr bwMode="auto">
          <a:xfrm>
            <a:off x="539552" y="4552259"/>
            <a:ext cx="5181600" cy="2246769"/>
          </a:xfrm>
          <a:prstGeom prst="rect">
            <a:avLst/>
          </a:prstGeom>
          <a:solidFill>
            <a:schemeClr val="fo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توضح هذه الرساله طبيعة الإسناد أفضل من أي شيء آخر. يطلب بولس ألا توضع خطية أنسيمس كلها على أنسيمس بل على نفسه. وبنفس الطريقة أخذ المسيح خطية البشرية على عاتقه.</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16070" name="WordArt 6"/>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فليمون</a:t>
            </a:r>
            <a:endParaRPr kumimoji="0" lang="en-US"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216071" name="Rectangle 7"/>
          <p:cNvSpPr>
            <a:spLocks noGrp="1" noChangeArrowheads="1"/>
          </p:cNvSpPr>
          <p:nvPr>
            <p:ph type="title" idx="4294967295"/>
          </p:nvPr>
        </p:nvSpPr>
        <p:spPr>
          <a:xfrm>
            <a:off x="3907835" y="138689"/>
            <a:ext cx="2223687" cy="830997"/>
          </a:xfrm>
          <a:solidFill>
            <a:srgbClr val="000000"/>
          </a:solidFill>
        </p:spPr>
        <p:txBody>
          <a:bodyPr wrap="none" anchor="t">
            <a:spAutoFit/>
          </a:bodyPr>
          <a:lstStyle/>
          <a:p>
            <a:pPr algn="ctr" eaLnBrk="1" hangingPunct="1"/>
            <a:r>
              <a:rPr lang="ar-JO" altLang="zh-CN" sz="4800" b="1" dirty="0">
                <a:solidFill>
                  <a:srgbClr val="FFFFFF"/>
                </a:solidFill>
                <a:latin typeface="Arial" panose="020B0604020202020204" pitchFamily="34" charset="0"/>
                <a:ea typeface="SimSun" charset="0"/>
                <a:cs typeface="Arial" panose="020B0604020202020204" pitchFamily="34" charset="0"/>
              </a:rPr>
              <a:t>الخصائص</a:t>
            </a:r>
            <a:endParaRPr lang="en-US" sz="48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99646576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 calcmode="lin" valueType="num">
                                      <p:cBhvr additive="base">
                                        <p:cTn id="7" dur="500" fill="hold"/>
                                        <p:tgtEl>
                                          <p:spTgt spid="65539"/>
                                        </p:tgtEl>
                                        <p:attrNameLst>
                                          <p:attrName>ppt_x</p:attrName>
                                        </p:attrNameLst>
                                      </p:cBhvr>
                                      <p:tavLst>
                                        <p:tav tm="0">
                                          <p:val>
                                            <p:strVal val="0-#ppt_w/2"/>
                                          </p:val>
                                        </p:tav>
                                        <p:tav tm="100000">
                                          <p:val>
                                            <p:strVal val="#ppt_x"/>
                                          </p:val>
                                        </p:tav>
                                      </p:tavLst>
                                    </p:anim>
                                    <p:anim calcmode="lin" valueType="num">
                                      <p:cBhvr additive="base">
                                        <p:cTn id="8" dur="500" fill="hold"/>
                                        <p:tgtEl>
                                          <p:spTgt spid="655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5540"/>
                                        </p:tgtEl>
                                        <p:attrNameLst>
                                          <p:attrName>style.visibility</p:attrName>
                                        </p:attrNameLst>
                                      </p:cBhvr>
                                      <p:to>
                                        <p:strVal val="visible"/>
                                      </p:to>
                                    </p:set>
                                    <p:anim calcmode="lin" valueType="num">
                                      <p:cBhvr additive="base">
                                        <p:cTn id="13" dur="500" fill="hold"/>
                                        <p:tgtEl>
                                          <p:spTgt spid="65540"/>
                                        </p:tgtEl>
                                        <p:attrNameLst>
                                          <p:attrName>ppt_x</p:attrName>
                                        </p:attrNameLst>
                                      </p:cBhvr>
                                      <p:tavLst>
                                        <p:tav tm="0">
                                          <p:val>
                                            <p:strVal val="1+#ppt_w/2"/>
                                          </p:val>
                                        </p:tav>
                                        <p:tav tm="100000">
                                          <p:val>
                                            <p:strVal val="#ppt_x"/>
                                          </p:val>
                                        </p:tav>
                                      </p:tavLst>
                                    </p:anim>
                                    <p:anim calcmode="lin" valueType="num">
                                      <p:cBhvr additive="base">
                                        <p:cTn id="14" dur="500" fill="hold"/>
                                        <p:tgtEl>
                                          <p:spTgt spid="6554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541"/>
                                        </p:tgtEl>
                                        <p:attrNameLst>
                                          <p:attrName>style.visibility</p:attrName>
                                        </p:attrNameLst>
                                      </p:cBhvr>
                                      <p:to>
                                        <p:strVal val="visible"/>
                                      </p:to>
                                    </p:set>
                                    <p:anim calcmode="lin" valueType="num">
                                      <p:cBhvr additive="base">
                                        <p:cTn id="19" dur="500" fill="hold"/>
                                        <p:tgtEl>
                                          <p:spTgt spid="65541"/>
                                        </p:tgtEl>
                                        <p:attrNameLst>
                                          <p:attrName>ppt_x</p:attrName>
                                        </p:attrNameLst>
                                      </p:cBhvr>
                                      <p:tavLst>
                                        <p:tav tm="0">
                                          <p:val>
                                            <p:strVal val="#ppt_x"/>
                                          </p:val>
                                        </p:tav>
                                        <p:tav tm="100000">
                                          <p:val>
                                            <p:strVal val="#ppt_x"/>
                                          </p:val>
                                        </p:tav>
                                      </p:tavLst>
                                    </p:anim>
                                    <p:anim calcmode="lin" valueType="num">
                                      <p:cBhvr additive="base">
                                        <p:cTn id="20" dur="500" fill="hold"/>
                                        <p:tgtEl>
                                          <p:spTgt spid="655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nimBg="1" autoUpdateAnimBg="0"/>
      <p:bldP spid="65540" grpId="0" animBg="1" autoUpdateAnimBg="0"/>
      <p:bldP spid="65541"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6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7" name="Text Box 3"/>
          <p:cNvSpPr txBox="1">
            <a:spLocks noChangeArrowheads="1"/>
          </p:cNvSpPr>
          <p:nvPr/>
        </p:nvSpPr>
        <p:spPr bwMode="auto">
          <a:xfrm>
            <a:off x="8299856" y="19050"/>
            <a:ext cx="704039"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676" name="Text Box 4"/>
          <p:cNvSpPr txBox="1">
            <a:spLocks noChangeArrowheads="1"/>
          </p:cNvSpPr>
          <p:nvPr/>
        </p:nvSpPr>
        <p:spPr bwMode="auto">
          <a:xfrm rot="-1200000">
            <a:off x="-124822" y="1408567"/>
            <a:ext cx="4320599" cy="1569660"/>
          </a:xfrm>
          <a:prstGeom prst="rect">
            <a:avLst/>
          </a:prstGeom>
          <a:solidFill>
            <a:srgbClr val="99CCFF"/>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b="1" u="sng" dirty="0">
                <a:solidFill>
                  <a:srgbClr val="000000"/>
                </a:solidFill>
                <a:latin typeface="Arial" panose="020B0604020202020204" pitchFamily="34" charset="0"/>
                <a:cs typeface="Arial" panose="020B0604020202020204" pitchFamily="34" charset="0"/>
              </a:rPr>
              <a:t>التاريخ (خريف 61 م)</a:t>
            </a:r>
            <a:endParaRPr lang="ar-EG" altLang="zh-CN" b="1" dirty="0">
              <a:solidFill>
                <a:srgbClr val="000000"/>
              </a:solidFill>
              <a:latin typeface="Arial" panose="020B0604020202020204" pitchFamily="34" charset="0"/>
              <a:cs typeface="Arial" panose="020B0604020202020204" pitchFamily="34" charset="0"/>
            </a:endParaRPr>
          </a:p>
          <a:p>
            <a:pPr lvl="0" algn="ctr" eaLnBrk="1" hangingPunct="1">
              <a:defRPr/>
            </a:pPr>
            <a:r>
              <a:rPr lang="ar-EG" altLang="zh-CN" b="1" dirty="0">
                <a:solidFill>
                  <a:srgbClr val="000000"/>
                </a:solidFill>
                <a:latin typeface="Arial" panose="020B0604020202020204" pitchFamily="34" charset="0"/>
                <a:cs typeface="Arial" panose="020B0604020202020204" pitchFamily="34" charset="0"/>
              </a:rPr>
              <a:t>أول سجن لبولس في روما ،</a:t>
            </a:r>
            <a:r>
              <a:rPr lang="ar-JO" altLang="zh-CN" b="1" dirty="0">
                <a:solidFill>
                  <a:srgbClr val="000000"/>
                </a:solidFill>
                <a:latin typeface="Arial" panose="020B0604020202020204" pitchFamily="34" charset="0"/>
                <a:cs typeface="Arial" panose="020B0604020202020204" pitchFamily="34" charset="0"/>
              </a:rPr>
              <a:t> </a:t>
            </a:r>
            <a:r>
              <a:rPr lang="ar-EG" altLang="zh-CN" b="1" dirty="0">
                <a:solidFill>
                  <a:srgbClr val="000000"/>
                </a:solidFill>
                <a:latin typeface="Arial" panose="020B0604020202020204" pitchFamily="34" charset="0"/>
                <a:cs typeface="Arial" panose="020B0604020202020204" pitchFamily="34" charset="0"/>
              </a:rPr>
              <a:t>والدليل بالتوازي مع رسالة كولوسي</a:t>
            </a:r>
          </a:p>
          <a:p>
            <a:pPr lvl="0" algn="ctr" eaLnBrk="1" hangingPunct="1">
              <a:defRPr/>
            </a:pPr>
            <a:r>
              <a:rPr lang="ar-EG" altLang="zh-CN" b="1" dirty="0">
                <a:solidFill>
                  <a:srgbClr val="000000"/>
                </a:solidFill>
                <a:latin typeface="Arial" panose="020B0604020202020204" pitchFamily="34" charset="0"/>
                <a:cs typeface="Arial" panose="020B0604020202020204" pitchFamily="34" charset="0"/>
              </a:rPr>
              <a:t>(راجع العدد ٢٣ مع كولوسي ٤: ٧-١٠).</a:t>
            </a:r>
            <a:endParaRPr kumimoji="0" lang="en-US" altLang="zh-CN" sz="2400" b="1"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677" name="Text Box 5"/>
          <p:cNvSpPr txBox="1">
            <a:spLocks noChangeArrowheads="1"/>
          </p:cNvSpPr>
          <p:nvPr/>
        </p:nvSpPr>
        <p:spPr bwMode="auto">
          <a:xfrm rot="1200000">
            <a:off x="4133851" y="1470157"/>
            <a:ext cx="4991100" cy="2246769"/>
          </a:xfrm>
          <a:prstGeom prst="rect">
            <a:avLst/>
          </a:prstGeom>
          <a:solidFill>
            <a:schemeClr val="accent3"/>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u="sng" dirty="0">
                <a:solidFill>
                  <a:srgbClr val="000000"/>
                </a:solidFill>
                <a:latin typeface="Arial" panose="020B0604020202020204" pitchFamily="34" charset="0"/>
                <a:ea typeface="SimSun" charset="0"/>
                <a:cs typeface="Arial" panose="020B0604020202020204" pitchFamily="34" charset="0"/>
              </a:rPr>
              <a:t>الأصل / المستلمون</a:t>
            </a:r>
            <a:endParaRPr lang="ar-EG" altLang="zh-CN" sz="2800" b="1" dirty="0">
              <a:solidFill>
                <a:srgbClr val="000000"/>
              </a:solidFill>
              <a:latin typeface="Arial" panose="020B0604020202020204" pitchFamily="34" charset="0"/>
              <a:ea typeface="SimSun" charset="0"/>
              <a:cs typeface="Arial" panose="020B0604020202020204" pitchFamily="34" charset="0"/>
            </a:endParaRPr>
          </a:p>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فليمون (عدد ١ ب) مالك العبيد المسيحيين في كولوسي، هو المرسل إليه الرئيسي لكن هناك آخرين في كنيسته مدرجون أيض</a:t>
            </a:r>
            <a:r>
              <a:rPr lang="ar-JO" altLang="zh-CN" sz="2800" b="1" dirty="0">
                <a:solidFill>
                  <a:srgbClr val="000000"/>
                </a:solidFill>
                <a:latin typeface="Arial" panose="020B0604020202020204" pitchFamily="34" charset="0"/>
                <a:ea typeface="SimSun" charset="0"/>
                <a:cs typeface="Arial" panose="020B0604020202020204" pitchFamily="34" charset="0"/>
              </a:rPr>
              <a:t>اً</a:t>
            </a:r>
            <a:r>
              <a:rPr lang="ar-EG" altLang="zh-CN" sz="2800" b="1" dirty="0">
                <a:solidFill>
                  <a:srgbClr val="000000"/>
                </a:solidFill>
                <a:latin typeface="Arial" panose="020B0604020202020204" pitchFamily="34" charset="0"/>
                <a:ea typeface="SimSun" charset="0"/>
                <a:cs typeface="Arial" panose="020B0604020202020204" pitchFamily="34" charset="0"/>
              </a:rPr>
              <a:t> (عدد ٢).</a:t>
            </a:r>
            <a:endParaRPr kumimoji="0" lang="en-US" sz="2400" b="1"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8678" name="Text Box 6"/>
          <p:cNvSpPr txBox="1">
            <a:spLocks noChangeArrowheads="1"/>
          </p:cNvSpPr>
          <p:nvPr/>
        </p:nvSpPr>
        <p:spPr bwMode="auto">
          <a:xfrm>
            <a:off x="152400" y="4579938"/>
            <a:ext cx="8763000" cy="2246769"/>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u="sng" dirty="0">
                <a:solidFill>
                  <a:srgbClr val="000000"/>
                </a:solidFill>
                <a:latin typeface="Arial" panose="020B0604020202020204" pitchFamily="34" charset="0"/>
                <a:ea typeface="SimSun" charset="0"/>
                <a:cs typeface="Arial" panose="020B0604020202020204" pitchFamily="34" charset="0"/>
              </a:rPr>
              <a:t>مناسبات</a:t>
            </a:r>
            <a:endParaRPr lang="ar-EG" altLang="zh-CN" sz="2800" b="1" dirty="0">
              <a:solidFill>
                <a:srgbClr val="000000"/>
              </a:solidFill>
              <a:latin typeface="Arial" panose="020B0604020202020204" pitchFamily="34" charset="0"/>
              <a:ea typeface="SimSun" charset="0"/>
              <a:cs typeface="Arial" panose="020B0604020202020204" pitchFamily="34" charset="0"/>
            </a:endParaRPr>
          </a:p>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خلال أول سجن لبولس في روما، قاد </a:t>
            </a:r>
            <a:r>
              <a:rPr lang="ar-JO" altLang="zh-CN" sz="2800" b="1" dirty="0">
                <a:solidFill>
                  <a:srgbClr val="000000"/>
                </a:solidFill>
                <a:latin typeface="Arial" panose="020B0604020202020204" pitchFamily="34" charset="0"/>
                <a:ea typeface="SimSun" charset="0"/>
                <a:cs typeface="Arial" panose="020B0604020202020204" pitchFamily="34" charset="0"/>
              </a:rPr>
              <a:t>ل</a:t>
            </a:r>
            <a:r>
              <a:rPr lang="ar-EG" altLang="zh-CN" sz="2800" b="1" dirty="0">
                <a:solidFill>
                  <a:srgbClr val="000000"/>
                </a:solidFill>
                <a:latin typeface="Arial" panose="020B0604020202020204" pitchFamily="34" charset="0"/>
                <a:ea typeface="SimSun" charset="0"/>
                <a:cs typeface="Arial" panose="020B0604020202020204" pitchFamily="34" charset="0"/>
              </a:rPr>
              <a:t>لمسيح العبد الهارب لفليمون المسمى أنسيمس - الذي ارتكب بعض الظلم وسرق من فليمون قبل أن يهرب. أُرسلت هذه الرسالة إلى فليمون مع أنسيمس إلى كولوسي لإقناع فليمون بمسامحة أنسيمس.</a:t>
            </a:r>
            <a:endParaRPr kumimoji="0" lang="en-US" sz="2400" b="1"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8679" name="AutoShape 7"/>
          <p:cNvSpPr>
            <a:spLocks noChangeArrowheads="1"/>
          </p:cNvSpPr>
          <p:nvPr/>
        </p:nvSpPr>
        <p:spPr bwMode="auto">
          <a:xfrm rot="718568">
            <a:off x="3962400" y="4038600"/>
            <a:ext cx="2743200" cy="533400"/>
          </a:xfrm>
          <a:prstGeom prst="curvedUpArrow">
            <a:avLst>
              <a:gd name="adj1" fmla="val 102857"/>
              <a:gd name="adj2" fmla="val 205714"/>
              <a:gd name="adj3" fmla="val 33333"/>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680" name="Text Box 8"/>
          <p:cNvSpPr txBox="1">
            <a:spLocks noChangeArrowheads="1"/>
          </p:cNvSpPr>
          <p:nvPr/>
        </p:nvSpPr>
        <p:spPr bwMode="auto">
          <a:xfrm>
            <a:off x="3048000" y="3505200"/>
            <a:ext cx="657552" cy="461665"/>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eaLnBrk="1" hangingPunct="1">
              <a:defRPr/>
            </a:pPr>
            <a:r>
              <a:rPr lang="ar-EG" b="1" dirty="0">
                <a:solidFill>
                  <a:srgbClr val="FFFFFF"/>
                </a:solidFill>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681" name="Text Box 9"/>
          <p:cNvSpPr txBox="1">
            <a:spLocks noChangeArrowheads="1"/>
          </p:cNvSpPr>
          <p:nvPr/>
        </p:nvSpPr>
        <p:spPr bwMode="auto">
          <a:xfrm>
            <a:off x="6629400" y="4038600"/>
            <a:ext cx="1011815" cy="461665"/>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eaLnBrk="1" hangingPunct="1">
              <a:defRPr/>
            </a:pPr>
            <a:r>
              <a:rPr lang="ar-EG" b="1" dirty="0">
                <a:solidFill>
                  <a:srgbClr val="FFFFFF"/>
                </a:solidFill>
                <a:latin typeface="Arial" panose="020B0604020202020204" pitchFamily="34" charset="0"/>
                <a:cs typeface="Arial" panose="020B0604020202020204" pitchFamily="34" charset="0"/>
              </a:rPr>
              <a:t>كولوسي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4394" name="WordArt 10"/>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فليمون</a:t>
            </a:r>
            <a:endParaRPr kumimoji="0" lang="en-US"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44395" name="Rectangle 11"/>
          <p:cNvSpPr>
            <a:spLocks noGrp="1" noChangeArrowheads="1"/>
          </p:cNvSpPr>
          <p:nvPr>
            <p:ph type="title" idx="4294967295"/>
          </p:nvPr>
        </p:nvSpPr>
        <p:spPr>
          <a:xfrm>
            <a:off x="4162376" y="0"/>
            <a:ext cx="962123" cy="523220"/>
          </a:xfrm>
          <a:solidFill>
            <a:srgbClr val="000000"/>
          </a:solidFill>
        </p:spPr>
        <p:txBody>
          <a:bodyPr wrap="none" anchor="t">
            <a:spAutoFit/>
          </a:bodyPr>
          <a:lstStyle/>
          <a:p>
            <a:pPr algn="ctr" eaLnBrk="1" hangingPunct="1"/>
            <a:r>
              <a:rPr lang="ar-EG" sz="2800" b="1" dirty="0">
                <a:solidFill>
                  <a:srgbClr val="FFFFFF"/>
                </a:solidFill>
                <a:latin typeface="Arial" panose="020B0604020202020204" pitchFamily="34" charset="0"/>
                <a:ea typeface="SimSun" charset="0"/>
                <a:cs typeface="Arial" panose="020B0604020202020204" pitchFamily="34" charset="0"/>
              </a:rPr>
              <a:t>ظروف</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775591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wipe(left)">
                                      <p:cBhvr>
                                        <p:cTn id="7" dur="500"/>
                                        <p:tgtEl>
                                          <p:spTgt spid="2868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679"/>
                                        </p:tgtEl>
                                        <p:attrNameLst>
                                          <p:attrName>style.visibility</p:attrName>
                                        </p:attrNameLst>
                                      </p:cBhvr>
                                      <p:to>
                                        <p:strVal val="visible"/>
                                      </p:to>
                                    </p:set>
                                    <p:animEffect transition="in" filter="wipe(left)">
                                      <p:cBhvr>
                                        <p:cTn id="11" dur="500"/>
                                        <p:tgtEl>
                                          <p:spTgt spid="2867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681"/>
                                        </p:tgtEl>
                                        <p:attrNameLst>
                                          <p:attrName>style.visibility</p:attrName>
                                        </p:attrNameLst>
                                      </p:cBhvr>
                                      <p:to>
                                        <p:strVal val="visible"/>
                                      </p:to>
                                    </p:set>
                                    <p:animEffect transition="in" filter="wipe(left)">
                                      <p:cBhvr>
                                        <p:cTn id="15" dur="500"/>
                                        <p:tgtEl>
                                          <p:spTgt spid="2868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28677"/>
                                        </p:tgtEl>
                                        <p:attrNameLst>
                                          <p:attrName>style.visibility</p:attrName>
                                        </p:attrNameLst>
                                      </p:cBhvr>
                                      <p:to>
                                        <p:strVal val="visible"/>
                                      </p:to>
                                    </p:set>
                                    <p:anim calcmode="lin" valueType="num">
                                      <p:cBhvr additive="base">
                                        <p:cTn id="20" dur="500" fill="hold"/>
                                        <p:tgtEl>
                                          <p:spTgt spid="28677"/>
                                        </p:tgtEl>
                                        <p:attrNameLst>
                                          <p:attrName>ppt_x</p:attrName>
                                        </p:attrNameLst>
                                      </p:cBhvr>
                                      <p:tavLst>
                                        <p:tav tm="0">
                                          <p:val>
                                            <p:strVal val="1+#ppt_w/2"/>
                                          </p:val>
                                        </p:tav>
                                        <p:tav tm="100000">
                                          <p:val>
                                            <p:strVal val="#ppt_x"/>
                                          </p:val>
                                        </p:tav>
                                      </p:tavLst>
                                    </p:anim>
                                    <p:anim calcmode="lin" valueType="num">
                                      <p:cBhvr additive="base">
                                        <p:cTn id="21"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8676"/>
                                        </p:tgtEl>
                                        <p:attrNameLst>
                                          <p:attrName>style.visibility</p:attrName>
                                        </p:attrNameLst>
                                      </p:cBhvr>
                                      <p:to>
                                        <p:strVal val="visible"/>
                                      </p:to>
                                    </p:set>
                                    <p:anim calcmode="lin" valueType="num">
                                      <p:cBhvr additive="base">
                                        <p:cTn id="26" dur="500" fill="hold"/>
                                        <p:tgtEl>
                                          <p:spTgt spid="28676"/>
                                        </p:tgtEl>
                                        <p:attrNameLst>
                                          <p:attrName>ppt_x</p:attrName>
                                        </p:attrNameLst>
                                      </p:cBhvr>
                                      <p:tavLst>
                                        <p:tav tm="0">
                                          <p:val>
                                            <p:strVal val="0-#ppt_w/2"/>
                                          </p:val>
                                        </p:tav>
                                        <p:tav tm="100000">
                                          <p:val>
                                            <p:strVal val="#ppt_x"/>
                                          </p:val>
                                        </p:tav>
                                      </p:tavLst>
                                    </p:anim>
                                    <p:anim calcmode="lin" valueType="num">
                                      <p:cBhvr additive="base">
                                        <p:cTn id="27"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8678"/>
                                        </p:tgtEl>
                                        <p:attrNameLst>
                                          <p:attrName>style.visibility</p:attrName>
                                        </p:attrNameLst>
                                      </p:cBhvr>
                                      <p:to>
                                        <p:strVal val="visible"/>
                                      </p:to>
                                    </p:set>
                                    <p:anim calcmode="lin" valueType="num">
                                      <p:cBhvr additive="base">
                                        <p:cTn id="32" dur="500" fill="hold"/>
                                        <p:tgtEl>
                                          <p:spTgt spid="28678"/>
                                        </p:tgtEl>
                                        <p:attrNameLst>
                                          <p:attrName>ppt_x</p:attrName>
                                        </p:attrNameLst>
                                      </p:cBhvr>
                                      <p:tavLst>
                                        <p:tav tm="0">
                                          <p:val>
                                            <p:strVal val="#ppt_x"/>
                                          </p:val>
                                        </p:tav>
                                        <p:tav tm="100000">
                                          <p:val>
                                            <p:strVal val="#ppt_x"/>
                                          </p:val>
                                        </p:tav>
                                      </p:tavLst>
                                    </p:anim>
                                    <p:anim calcmode="lin" valueType="num">
                                      <p:cBhvr additive="base">
                                        <p:cTn id="33"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8" grpId="0" animBg="1" autoUpdateAnimBg="0"/>
      <p:bldP spid="28679" grpId="0" animBg="1"/>
      <p:bldP spid="28680" grpId="0" animBg="1"/>
      <p:bldP spid="2868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EG"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اغفر للآخرين </a:t>
            </a:r>
          </a:p>
          <a:p>
            <a:pPr defTabSz="457200">
              <a:defRPr/>
            </a:pPr>
            <a:r>
              <a:rPr lang="ar-EG"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واطلب الغفران</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437370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8291919" y="152400"/>
            <a:ext cx="704039"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247</a:t>
            </a:r>
            <a:endParaRPr kumimoji="0" lang="en-US"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7587" name="Text Box 3"/>
          <p:cNvSpPr txBox="1">
            <a:spLocks noChangeArrowheads="1"/>
          </p:cNvSpPr>
          <p:nvPr/>
        </p:nvSpPr>
        <p:spPr bwMode="auto">
          <a:xfrm>
            <a:off x="152400" y="1368425"/>
            <a:ext cx="8801100" cy="2246769"/>
          </a:xfrm>
          <a:prstGeom prst="rect">
            <a:avLst/>
          </a:prstGeom>
          <a:solidFill>
            <a:schemeClr val="fo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rtl="1" eaLnBrk="1" hangingPunct="1">
              <a:buFont typeface="Wingdings" charset="0"/>
              <a:buChar char="Ø"/>
              <a:defRPr/>
            </a:pPr>
            <a:r>
              <a:rPr lang="ar-EG" altLang="zh-CN" sz="2800" b="1" dirty="0">
                <a:solidFill>
                  <a:srgbClr val="000000"/>
                </a:solidFill>
                <a:latin typeface="Arial" panose="020B0604020202020204" pitchFamily="34" charset="0"/>
                <a:ea typeface="SimSun" charset="0"/>
                <a:cs typeface="Arial" panose="020B0604020202020204" pitchFamily="34" charset="0"/>
              </a:rPr>
              <a:t>توضح رسالة بولس القصيرة إلى فليمون أهمية مسامحة الجناة وأيض</a:t>
            </a:r>
            <a:r>
              <a:rPr lang="ar-JO" altLang="zh-CN" sz="2800" b="1" dirty="0">
                <a:solidFill>
                  <a:srgbClr val="000000"/>
                </a:solidFill>
                <a:latin typeface="Arial" panose="020B0604020202020204" pitchFamily="34" charset="0"/>
                <a:ea typeface="SimSun" charset="0"/>
                <a:cs typeface="Arial" panose="020B0604020202020204" pitchFamily="34" charset="0"/>
              </a:rPr>
              <a:t>اً</a:t>
            </a:r>
            <a:r>
              <a:rPr lang="ar-EG" altLang="zh-CN" sz="2800" b="1" dirty="0">
                <a:solidFill>
                  <a:srgbClr val="000000"/>
                </a:solidFill>
                <a:latin typeface="Arial" panose="020B0604020202020204" pitchFamily="34" charset="0"/>
                <a:ea typeface="SimSun" charset="0"/>
                <a:cs typeface="Arial" panose="020B0604020202020204" pitchFamily="34" charset="0"/>
              </a:rPr>
              <a:t> </a:t>
            </a:r>
            <a:endParaRPr lang="ar-JO" altLang="zh-CN" sz="2800" b="1" dirty="0">
              <a:solidFill>
                <a:srgbClr val="000000"/>
              </a:solidFill>
              <a:latin typeface="Arial" panose="020B0604020202020204" pitchFamily="34" charset="0"/>
              <a:ea typeface="SimSun" charset="0"/>
              <a:cs typeface="Arial" panose="020B0604020202020204" pitchFamily="34" charset="0"/>
            </a:endParaRPr>
          </a:p>
          <a:p>
            <a:pPr lvl="0" algn="r" rtl="1" eaLnBrk="1" hangingPunct="1">
              <a:defRPr/>
            </a:pPr>
            <a:r>
              <a:rPr lang="ar-JO" altLang="zh-CN" sz="2800" b="1" dirty="0">
                <a:solidFill>
                  <a:srgbClr val="000000"/>
                </a:solidFill>
                <a:latin typeface="Arial" panose="020B0604020202020204" pitchFamily="34" charset="0"/>
                <a:ea typeface="SimSun" charset="0"/>
                <a:cs typeface="Arial" panose="020B0604020202020204" pitchFamily="34" charset="0"/>
              </a:rPr>
              <a:t>   </a:t>
            </a:r>
            <a:r>
              <a:rPr lang="ar-EG" altLang="zh-CN" sz="2800" b="1" dirty="0">
                <a:solidFill>
                  <a:srgbClr val="000000"/>
                </a:solidFill>
                <a:latin typeface="Arial" panose="020B0604020202020204" pitchFamily="34" charset="0"/>
                <a:ea typeface="SimSun" charset="0"/>
                <a:cs typeface="Arial" panose="020B0604020202020204" pitchFamily="34" charset="0"/>
              </a:rPr>
              <a:t>التسامح كقرار ضروري للسير مع الله.</a:t>
            </a:r>
            <a:r>
              <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p>
          <a:p>
            <a:pPr lvl="0" algn="r" rtl="1" eaLnBrk="1" hangingPunct="1">
              <a:buFont typeface="Wingdings" charset="0"/>
              <a:buChar char="Ø"/>
              <a:defRPr/>
            </a:pPr>
            <a:r>
              <a:rPr lang="ar-EG" altLang="zh-CN" sz="2800" b="1" dirty="0">
                <a:solidFill>
                  <a:srgbClr val="000000"/>
                </a:solidFill>
                <a:latin typeface="Arial" panose="020B0604020202020204" pitchFamily="34" charset="0"/>
                <a:ea typeface="SimSun" charset="0"/>
                <a:cs typeface="Arial" panose="020B0604020202020204" pitchFamily="34" charset="0"/>
              </a:rPr>
              <a:t>وهذا المنظور للرسالة من وجهة نظر كل من أنسيمس وفليمون.</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lvl="0" algn="r" rtl="1" eaLnBrk="1" hangingPunct="1">
              <a:buFont typeface="Wingdings" charset="0"/>
              <a:buChar char="Ø"/>
              <a:defRPr/>
            </a:pPr>
            <a:r>
              <a:rPr lang="ar-EG" altLang="zh-CN" sz="2800" b="1" dirty="0">
                <a:solidFill>
                  <a:srgbClr val="000000"/>
                </a:solidFill>
                <a:latin typeface="Arial" panose="020B0604020202020204" pitchFamily="34" charset="0"/>
                <a:ea typeface="SimSun" charset="0"/>
                <a:cs typeface="Arial" panose="020B0604020202020204" pitchFamily="34" charset="0"/>
              </a:rPr>
              <a:t>لم تكن الرسالة مجرد مراسلات شخصية لفليمون وحده. إنه يخاطب </a:t>
            </a:r>
            <a:endParaRPr lang="ar-JO" altLang="zh-CN" sz="2800" b="1" dirty="0">
              <a:solidFill>
                <a:srgbClr val="000000"/>
              </a:solidFill>
              <a:latin typeface="Arial" panose="020B0604020202020204" pitchFamily="34" charset="0"/>
              <a:ea typeface="SimSun" charset="0"/>
              <a:cs typeface="Arial" panose="020B0604020202020204" pitchFamily="34" charset="0"/>
            </a:endParaRPr>
          </a:p>
          <a:p>
            <a:pPr lvl="0" algn="r" rtl="1" eaLnBrk="1" hangingPunct="1">
              <a:defRPr/>
            </a:pPr>
            <a:r>
              <a:rPr lang="ar-JO" altLang="zh-CN" sz="2800" b="1" dirty="0">
                <a:solidFill>
                  <a:srgbClr val="000000"/>
                </a:solidFill>
                <a:latin typeface="Arial" panose="020B0604020202020204" pitchFamily="34" charset="0"/>
                <a:ea typeface="SimSun" charset="0"/>
                <a:cs typeface="Arial" panose="020B0604020202020204" pitchFamily="34" charset="0"/>
              </a:rPr>
              <a:t>   </a:t>
            </a:r>
            <a:r>
              <a:rPr lang="ar-EG" altLang="zh-CN" sz="2800" b="1" dirty="0">
                <a:solidFill>
                  <a:srgbClr val="000000"/>
                </a:solidFill>
                <a:latin typeface="Arial" panose="020B0604020202020204" pitchFamily="34" charset="0"/>
                <a:ea typeface="SimSun" charset="0"/>
                <a:cs typeface="Arial" panose="020B0604020202020204" pitchFamily="34" charset="0"/>
              </a:rPr>
              <a:t>الآخرين في الكنيسة ويستخدم صيغة الجمع أنتم في الآية ٢٥.</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18116" name="Rectangle 4"/>
          <p:cNvSpPr>
            <a:spLocks noGrp="1" noChangeArrowheads="1"/>
          </p:cNvSpPr>
          <p:nvPr>
            <p:ph type="title" idx="4294967295"/>
          </p:nvPr>
        </p:nvSpPr>
        <p:spPr>
          <a:xfrm>
            <a:off x="0" y="302052"/>
            <a:ext cx="3836988" cy="830997"/>
          </a:xfrm>
          <a:solidFill>
            <a:srgbClr val="000000"/>
          </a:solidFill>
        </p:spPr>
        <p:txBody>
          <a:bodyPr>
            <a:spAutoFit/>
          </a:bodyPr>
          <a:lstStyle/>
          <a:p>
            <a:pPr algn="ctr" eaLnBrk="1" hangingPunct="1"/>
            <a:r>
              <a:rPr lang="ar-EG" sz="4800" b="1" dirty="0">
                <a:solidFill>
                  <a:srgbClr val="FFFFFF"/>
                </a:solidFill>
                <a:latin typeface="Arial" panose="020B0604020202020204" pitchFamily="34" charset="0"/>
                <a:ea typeface="SimSun" charset="0"/>
                <a:cs typeface="Arial" panose="020B0604020202020204" pitchFamily="34" charset="0"/>
              </a:rPr>
              <a:t>وجهات نظر</a:t>
            </a:r>
            <a:endParaRPr lang="en-US" sz="48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02822691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fltVal val="0"/>
                                          </p:val>
                                        </p:tav>
                                        <p:tav tm="100000">
                                          <p:val>
                                            <p:strVal val="#ppt_w"/>
                                          </p:val>
                                        </p:tav>
                                      </p:tavLst>
                                    </p:anim>
                                    <p:anim calcmode="lin" valueType="num">
                                      <p:cBhvr>
                                        <p:cTn id="8" dur="500" fill="hold"/>
                                        <p:tgtEl>
                                          <p:spTgt spid="675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EG" sz="8000" dirty="0">
                <a:effectLst>
                  <a:glow rad="127000">
                    <a:schemeClr val="tx1"/>
                  </a:glow>
                </a:effectLst>
                <a:ea typeface="ＭＳ Ｐゴシック" charset="0"/>
              </a:rPr>
              <a:t>كن متسامحا</a:t>
            </a:r>
            <a:r>
              <a:rPr lang="ar-JO" sz="8000" dirty="0">
                <a:effectLst>
                  <a:glow rad="127000">
                    <a:schemeClr val="tx1"/>
                  </a:glow>
                </a:effectLst>
                <a:ea typeface="ＭＳ Ｐゴシック" charset="0"/>
              </a:rPr>
              <a:t>ً</a:t>
            </a:r>
            <a:endParaRPr lang="en-US" sz="80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lvl="0" algn="ctr" fontAlgn="auto">
              <a:spcBef>
                <a:spcPts val="0"/>
              </a:spcBef>
              <a:spcAft>
                <a:spcPts val="0"/>
              </a:spcAft>
              <a:defRPr/>
            </a:pPr>
            <a:r>
              <a:rPr lang="en-US" sz="2000" b="1" dirty="0">
                <a:latin typeface="Arial" panose="020B0604020202020204" pitchFamily="34" charset="0"/>
                <a:cs typeface="Arial" panose="020B0604020202020204" pitchFamily="34" charset="0"/>
              </a:rPr>
              <a:t>Paul </a:t>
            </a:r>
            <a:r>
              <a:rPr lang="ar-EG" sz="2000" b="1" dirty="0">
                <a:solidFill>
                  <a:schemeClr val="bg1"/>
                </a:solidFill>
                <a:latin typeface="Arial" panose="020B0604020202020204" pitchFamily="34" charset="0"/>
                <a:cs typeface="Arial" panose="020B0604020202020204" pitchFamily="34" charset="0"/>
              </a:rPr>
              <a:t>د. ريك جريفيث . مؤسسة الدراسات اللاهوتية الأردنية </a:t>
            </a:r>
            <a:r>
              <a:rPr lang="en-US" sz="2000" b="1" dirty="0">
                <a:latin typeface="Arial" panose="020B0604020202020204" pitchFamily="34" charset="0"/>
                <a:cs typeface="Arial" panose="020B0604020202020204" pitchFamily="34" charset="0"/>
              </a:rPr>
              <a:t>note (1-7). </a:t>
            </a:r>
            <a:r>
              <a:rPr lang="en-US" sz="20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9003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كوري تن بوم</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a:srcRect l="2985" r="3313"/>
          <a:stretch/>
        </p:blipFill>
        <p:spPr>
          <a:xfrm>
            <a:off x="-36512" y="0"/>
            <a:ext cx="5112337" cy="6858000"/>
          </a:xfrm>
          <a:prstGeom prst="rect">
            <a:avLst/>
          </a:prstGeom>
        </p:spPr>
      </p:pic>
    </p:spTree>
    <p:extLst>
      <p:ext uri="{BB962C8B-B14F-4D97-AF65-F5344CB8AC3E}">
        <p14:creationId xmlns:p14="http://schemas.microsoft.com/office/powerpoint/2010/main" val="105819813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3999" cy="792088"/>
          </a:xfrm>
          <a:effectLst/>
        </p:spPr>
        <p:txBody>
          <a:bodyPr anchor="t"/>
          <a:lstStyle/>
          <a:p>
            <a:pPr>
              <a:defRPr/>
            </a:pPr>
            <a:r>
              <a:rPr lang="ar-JO" dirty="0">
                <a:solidFill>
                  <a:schemeClr val="tx2"/>
                </a:solidFill>
                <a:effectLst>
                  <a:glow rad="127000">
                    <a:schemeClr val="bg1"/>
                  </a:glow>
                </a:effectLst>
                <a:ea typeface="ＭＳ Ｐゴシック" charset="0"/>
              </a:rPr>
              <a:t>مكان الإختباء</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78963202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76056" y="49784"/>
            <a:ext cx="4067944" cy="1939056"/>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كوري تن بوم</a:t>
            </a:r>
            <a:endParaRPr lang="en-US" sz="48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0" y="2128345"/>
            <a:ext cx="9144000" cy="4729655"/>
          </a:xfrm>
          <a:prstGeom prst="rect">
            <a:avLst/>
          </a:prstGeom>
        </p:spPr>
      </p:pic>
    </p:spTree>
    <p:extLst>
      <p:ext uri="{BB962C8B-B14F-4D97-AF65-F5344CB8AC3E}">
        <p14:creationId xmlns:p14="http://schemas.microsoft.com/office/powerpoint/2010/main" val="296126614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9724"/>
          <a:stretch/>
        </p:blipFill>
        <p:spPr>
          <a:xfrm>
            <a:off x="0" y="-27384"/>
            <a:ext cx="9144000" cy="42443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076056" y="1916832"/>
            <a:ext cx="4067944" cy="936104"/>
          </a:xfrm>
          <a:solidFill>
            <a:schemeClr val="tx1"/>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الحراس</a:t>
            </a:r>
            <a:endParaRPr lang="en-US" sz="4800" dirty="0">
              <a:effectLst>
                <a:glow rad="127000">
                  <a:schemeClr val="tx1"/>
                </a:glow>
              </a:effectLst>
              <a:ea typeface="ＭＳ Ｐゴシック" charset="0"/>
            </a:endParaRPr>
          </a:p>
        </p:txBody>
      </p:sp>
      <p:pic>
        <p:nvPicPr>
          <p:cNvPr id="3" name="Picture 2"/>
          <p:cNvPicPr>
            <a:picLocks noChangeAspect="1"/>
          </p:cNvPicPr>
          <p:nvPr/>
        </p:nvPicPr>
        <p:blipFill>
          <a:blip r:embed="rId4"/>
          <a:stretch>
            <a:fillRect/>
          </a:stretch>
        </p:blipFill>
        <p:spPr>
          <a:xfrm>
            <a:off x="0" y="2875809"/>
            <a:ext cx="9144000" cy="4729655"/>
          </a:xfrm>
          <a:prstGeom prst="rect">
            <a:avLst/>
          </a:prstGeom>
        </p:spPr>
      </p:pic>
      <p:sp>
        <p:nvSpPr>
          <p:cNvPr id="6" name="Rectangle 2"/>
          <p:cNvSpPr txBox="1">
            <a:spLocks noChangeArrowheads="1"/>
          </p:cNvSpPr>
          <p:nvPr/>
        </p:nvSpPr>
        <p:spPr bwMode="auto">
          <a:xfrm>
            <a:off x="5085267" y="2996952"/>
            <a:ext cx="4067944" cy="93610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اليهود</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77569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ar-JO" dirty="0">
                <a:solidFill>
                  <a:schemeClr val="tx2"/>
                </a:solidFill>
                <a:effectLst>
                  <a:glow rad="127000">
                    <a:schemeClr val="bg1"/>
                  </a:glow>
                </a:effectLst>
                <a:ea typeface="ＭＳ Ｐゴシック" charset="0"/>
              </a:rPr>
              <a:t>الحراس الألمان</a:t>
            </a:r>
            <a:endParaRPr lang="en-US" dirty="0">
              <a:solidFill>
                <a:schemeClr val="tx2"/>
              </a:solidFill>
              <a:effectLst>
                <a:glow rad="127000">
                  <a:schemeClr val="bg1"/>
                </a:glow>
              </a:effectLst>
              <a:ea typeface="ＭＳ Ｐゴシック" charset="0"/>
            </a:endParaRPr>
          </a:p>
        </p:txBody>
      </p:sp>
      <p:pic>
        <p:nvPicPr>
          <p:cNvPr id="3" name="Picture 2"/>
          <p:cNvPicPr>
            <a:picLocks noChangeAspect="1"/>
          </p:cNvPicPr>
          <p:nvPr/>
        </p:nvPicPr>
        <p:blipFill rotWithShape="1">
          <a:blip r:embed="rId3"/>
          <a:srcRect l="4588" t="7407" r="5734" b="1975"/>
          <a:stretch/>
        </p:blipFill>
        <p:spPr>
          <a:xfrm>
            <a:off x="880533" y="598843"/>
            <a:ext cx="7281334" cy="6214533"/>
          </a:xfrm>
          <a:prstGeom prst="rect">
            <a:avLst/>
          </a:prstGeom>
        </p:spPr>
      </p:pic>
    </p:spTree>
    <p:extLst>
      <p:ext uri="{BB962C8B-B14F-4D97-AF65-F5344CB8AC3E}">
        <p14:creationId xmlns:p14="http://schemas.microsoft.com/office/powerpoint/2010/main" val="103892116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5830144"/>
            <a:ext cx="9144000" cy="1002952"/>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ea typeface="ＭＳ Ｐゴシック" charset="0"/>
              </a:rPr>
              <a:t>The outstretched hand</a:t>
            </a:r>
          </a:p>
        </p:txBody>
      </p:sp>
      <p:pic>
        <p:nvPicPr>
          <p:cNvPr id="3" name="Picture 2"/>
          <p:cNvPicPr>
            <a:picLocks noChangeAspect="1"/>
          </p:cNvPicPr>
          <p:nvPr/>
        </p:nvPicPr>
        <p:blipFill rotWithShape="1">
          <a:blip r:embed="rId3"/>
          <a:srcRect r="11529"/>
          <a:stretch/>
        </p:blipFill>
        <p:spPr>
          <a:xfrm>
            <a:off x="0" y="-1"/>
            <a:ext cx="9144000" cy="6858001"/>
          </a:xfrm>
          <a:prstGeom prst="rect">
            <a:avLst/>
          </a:prstGeom>
        </p:spPr>
      </p:pic>
    </p:spTree>
    <p:extLst>
      <p:ext uri="{BB962C8B-B14F-4D97-AF65-F5344CB8AC3E}">
        <p14:creationId xmlns:p14="http://schemas.microsoft.com/office/powerpoint/2010/main" val="178050850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9578" y="4293096"/>
            <a:ext cx="9144000" cy="1435000"/>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نغفر</a:t>
            </a:r>
            <a:r>
              <a:rPr lang="ar-JO" sz="4800" dirty="0">
                <a:effectLst>
                  <a:glow rad="127000">
                    <a:schemeClr val="tx1"/>
                  </a:glow>
                </a:effectLst>
                <a:ea typeface="ＭＳ Ｐゴシック" charset="0"/>
              </a:rPr>
              <a:t> لمن يسيء إلينا؟</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566018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962040335"/>
              </p:ext>
            </p:extLst>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cs typeface="Arial" panose="020B0604020202020204" pitchFamily="34" charset="0"/>
              </a:rPr>
              <a:t>إصحاحات العهد الجديد</a:t>
            </a:r>
            <a:endParaRPr lang="en-US" sz="4800" dirty="0">
              <a:solidFill>
                <a:srgbClr val="FFFFFF"/>
              </a:solidFill>
              <a:effectLst>
                <a:glow rad="165100">
                  <a:schemeClr val="tx1">
                    <a:alpha val="99000"/>
                  </a:schemeClr>
                </a:glow>
              </a:effectLst>
              <a:cs typeface="Arial" panose="020B0604020202020204" pitchFamily="34" charset="0"/>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أربعة أسفار في العهد الجديد تحتوي على إصحاح واحد فقط</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فليمون</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245</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8D1322B2-C028-954E-A8B7-601FE48AA8F5}"/>
              </a:ext>
            </a:extLst>
          </p:cNvPr>
          <p:cNvSpPr txBox="1">
            <a:spLocks noChangeArrowheads="1"/>
          </p:cNvSpPr>
          <p:nvPr/>
        </p:nvSpPr>
        <p:spPr bwMode="auto">
          <a:xfrm>
            <a:off x="1115616" y="1970149"/>
            <a:ext cx="7200800" cy="3763107"/>
          </a:xfrm>
          <a:prstGeom prst="rect">
            <a:avLst/>
          </a:prstGeom>
          <a:noFill/>
          <a:ln>
            <a:noFill/>
          </a:ln>
          <a:effectLst>
            <a:glow rad="228600">
              <a:schemeClr val="accent4">
                <a:satMod val="175000"/>
                <a:alpha val="86800"/>
              </a:schemeClr>
            </a:glow>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SA" sz="3600" b="1" kern="0" dirty="0">
                <a:effectLst>
                  <a:glow rad="228600">
                    <a:schemeClr val="accent4">
                      <a:satMod val="175000"/>
                      <a:alpha val="88000"/>
                    </a:schemeClr>
                  </a:glow>
                </a:effectLst>
                <a:latin typeface="Arial" panose="020B0604020202020204" pitchFamily="34" charset="0"/>
                <a:cs typeface="Arial" panose="020B0604020202020204" pitchFamily="34" charset="0"/>
              </a:rPr>
              <a:t>17 فإن كنت تحسبني شريكا</a:t>
            </a:r>
            <a:r>
              <a:rPr lang="ar-JO" sz="3600" b="1" kern="0" dirty="0">
                <a:effectLst>
                  <a:glow rad="228600">
                    <a:schemeClr val="accent4">
                      <a:satMod val="175000"/>
                      <a:alpha val="88000"/>
                    </a:schemeClr>
                  </a:glow>
                </a:effectLst>
                <a:latin typeface="Arial" panose="020B0604020202020204" pitchFamily="34" charset="0"/>
                <a:cs typeface="Arial" panose="020B0604020202020204" pitchFamily="34" charset="0"/>
              </a:rPr>
              <a:t>ً</a:t>
            </a:r>
            <a:r>
              <a:rPr lang="ar-SA" sz="3600" b="1" kern="0" dirty="0">
                <a:effectLst>
                  <a:glow rad="228600">
                    <a:schemeClr val="accent4">
                      <a:satMod val="175000"/>
                      <a:alpha val="88000"/>
                    </a:schemeClr>
                  </a:glow>
                </a:effectLst>
                <a:latin typeface="Arial" panose="020B0604020202020204" pitchFamily="34" charset="0"/>
                <a:cs typeface="Arial" panose="020B0604020202020204" pitchFamily="34" charset="0"/>
              </a:rPr>
              <a:t> فاقبله نظيري.</a:t>
            </a:r>
          </a:p>
          <a:p>
            <a:r>
              <a:rPr lang="ar-SA" sz="3600" b="1" kern="0" dirty="0">
                <a:effectLst>
                  <a:glow rad="228600">
                    <a:schemeClr val="accent4">
                      <a:satMod val="175000"/>
                      <a:alpha val="88000"/>
                    </a:schemeClr>
                  </a:glow>
                </a:effectLst>
                <a:latin typeface="Arial" panose="020B0604020202020204" pitchFamily="34" charset="0"/>
                <a:cs typeface="Arial" panose="020B0604020202020204" pitchFamily="34" charset="0"/>
              </a:rPr>
              <a:t>18 ثم إن كان قد ظلمك بشيء، أو لك عليه دين فاحسب ذلك علي.</a:t>
            </a:r>
            <a:endParaRPr lang="en-US" sz="1800" b="1" kern="0" dirty="0">
              <a:effectLst>
                <a:glow rad="228600">
                  <a:schemeClr val="accent4">
                    <a:satMod val="175000"/>
                    <a:alpha val="88000"/>
                  </a:schemeClr>
                </a:glow>
              </a:effectLst>
              <a:latin typeface="Arial" panose="020B0604020202020204" pitchFamily="34" charset="0"/>
              <a:cs typeface="Arial" panose="020B0604020202020204" pitchFamily="34" charset="0"/>
            </a:endParaRPr>
          </a:p>
          <a:p>
            <a:r>
              <a:rPr lang="ar-JO" sz="3600" b="1" kern="0" dirty="0">
                <a:effectLst>
                  <a:glow rad="228600">
                    <a:schemeClr val="accent4">
                      <a:satMod val="175000"/>
                      <a:alpha val="88000"/>
                    </a:schemeClr>
                  </a:glow>
                </a:effectLst>
                <a:latin typeface="Arial" panose="020B0604020202020204" pitchFamily="34" charset="0"/>
                <a:cs typeface="Arial" panose="020B0604020202020204" pitchFamily="34" charset="0"/>
              </a:rPr>
              <a:t>(فيل 17-18)</a:t>
            </a:r>
            <a:endParaRPr lang="en-US" sz="3600" b="1" kern="0" dirty="0">
              <a:effectLst>
                <a:glow rad="228600">
                  <a:schemeClr val="accent4">
                    <a:satMod val="175000"/>
                    <a:alpha val="88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42194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dirty="0">
                <a:solidFill>
                  <a:srgbClr val="FFFFFF"/>
                </a:solidFill>
                <a:effectLst>
                  <a:glow rad="165100">
                    <a:schemeClr val="tx1">
                      <a:alpha val="99000"/>
                    </a:schemeClr>
                  </a:glow>
                </a:effectLst>
                <a:cs typeface="Arial" panose="020B0604020202020204" pitchFamily="34" charset="0"/>
              </a:rPr>
              <a:t>أعداد أسفار الإصحاح الواحد في العهد الجديد</a:t>
            </a:r>
            <a:endParaRPr lang="en-US" sz="4000" dirty="0">
              <a:solidFill>
                <a:srgbClr val="FFFFFF"/>
              </a:solidFill>
              <a:effectLst>
                <a:glow rad="165100">
                  <a:schemeClr val="tx1">
                    <a:alpha val="99000"/>
                  </a:schemeClr>
                </a:glow>
              </a:effectLst>
              <a:cs typeface="Arial" panose="020B060402020202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2923518054"/>
              </p:ext>
            </p:extLst>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987421"/>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فليمون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3252738154"/>
              </p:ext>
            </p:extLst>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فليمون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الكلمات</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245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219</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13</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dirty="0">
                <a:solidFill>
                  <a:srgbClr val="FFFFFF"/>
                </a:solidFill>
                <a:effectLst>
                  <a:glow rad="165100">
                    <a:schemeClr val="tx1">
                      <a:alpha val="99000"/>
                    </a:schemeClr>
                  </a:glow>
                </a:effectLst>
                <a:cs typeface="Arial" panose="020B0604020202020204" pitchFamily="34" charset="0"/>
              </a:rPr>
              <a:t>أعداد أسفار الإصحاح الواحد في العهد الجديد</a:t>
            </a:r>
            <a:endParaRPr lang="en-US" sz="4000" dirty="0">
              <a:solidFill>
                <a:srgbClr val="FFFFFF"/>
              </a:solidFill>
              <a:effectLst>
                <a:glow rad="165100">
                  <a:schemeClr val="tx1">
                    <a:alpha val="99000"/>
                  </a:schemeClr>
                </a:glow>
              </a:effectLst>
              <a:cs typeface="Arial" panose="020B0604020202020204" pitchFamily="34" charset="0"/>
            </a:endParaRPr>
          </a:p>
        </p:txBody>
      </p:sp>
    </p:spTree>
    <p:extLst>
      <p:ext uri="{BB962C8B-B14F-4D97-AF65-F5344CB8AC3E}">
        <p14:creationId xmlns:p14="http://schemas.microsoft.com/office/powerpoint/2010/main" val="2700737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TR00133_[1]"/>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685800" y="28575"/>
            <a:ext cx="98298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7" name="Rectangle 3"/>
          <p:cNvSpPr>
            <a:spLocks noGrp="1" noChangeArrowheads="1"/>
          </p:cNvSpPr>
          <p:nvPr>
            <p:ph type="ctrTitle"/>
          </p:nvPr>
        </p:nvSpPr>
        <p:spPr>
          <a:xfrm>
            <a:off x="914400" y="-1600200"/>
            <a:ext cx="7772400" cy="1470025"/>
          </a:xfrm>
        </p:spPr>
        <p:txBody>
          <a:bodyPr/>
          <a:lstStyle/>
          <a:p>
            <a:pPr eaLnBrk="1" hangingPunct="1"/>
            <a:r>
              <a:rPr lang="en-US" dirty="0">
                <a:latin typeface="Arial" panose="020B0604020202020204" pitchFamily="34" charset="0"/>
              </a:rPr>
              <a:t>Postcard to </a:t>
            </a:r>
            <a:r>
              <a:rPr lang="ar-SA" dirty="0">
                <a:latin typeface="Arial" panose="020B0604020202020204" pitchFamily="34" charset="0"/>
              </a:rPr>
              <a:t>فلي</a:t>
            </a:r>
            <a:endParaRPr lang="en-US" dirty="0">
              <a:latin typeface="Arial" panose="020B0604020202020204" pitchFamily="34" charset="0"/>
            </a:endParaRPr>
          </a:p>
        </p:txBody>
      </p:sp>
      <p:sp>
        <p:nvSpPr>
          <p:cNvPr id="23556" name="Text Box 4"/>
          <p:cNvSpPr txBox="1">
            <a:spLocks noChangeArrowheads="1"/>
          </p:cNvSpPr>
          <p:nvPr/>
        </p:nvSpPr>
        <p:spPr bwMode="auto">
          <a:xfrm rot="1133594">
            <a:off x="1152525" y="2587625"/>
            <a:ext cx="5994400" cy="237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Πα</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λος</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δ</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έ</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σµιος</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Χριστο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Ἰ</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ησο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Τιµ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ό</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θεος</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ὁ</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δελφ</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ὸ</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ς</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Φιλ</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ή</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µονι</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ῷ</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γαπητ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ῷ</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συνεργ</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ῷ</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ἡ</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ῶ</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πφ</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ίᾳ</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ῇ</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δελφ</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ῇ</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ρχ</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ί</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ππ</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ῳ</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ῷ</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συστρατιωτ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ῃ</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ἡ</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ῶ</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ῇ</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κατ</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ἶ</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κ</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ό</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σου</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ἐ</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κκλησ</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ίᾳ</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χ</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ά</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ρις</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ὑ</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ῖ</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ἰ</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ρ</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ή</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νη</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π</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ὸ</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θεο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πατρ</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ὸ</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ς</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ἡ</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ῶ</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κυρ</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ί</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ου</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Ἰ</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ησο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Χριστο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23557" name="Text Box 5"/>
          <p:cNvSpPr txBox="1">
            <a:spLocks noChangeArrowheads="1"/>
          </p:cNvSpPr>
          <p:nvPr/>
        </p:nvSpPr>
        <p:spPr bwMode="auto">
          <a:xfrm rot="639179">
            <a:off x="2558377" y="571273"/>
            <a:ext cx="124585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روما</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558" name="Text Box 6"/>
          <p:cNvSpPr txBox="1">
            <a:spLocks noChangeArrowheads="1"/>
          </p:cNvSpPr>
          <p:nvPr/>
        </p:nvSpPr>
        <p:spPr bwMode="auto">
          <a:xfrm>
            <a:off x="228600" y="5181600"/>
            <a:ext cx="40386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بطاقة بريدية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فليمون</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par>
                          <p:cTn id="8" fill="hold" nodeType="afterGroup">
                            <p:stCondLst>
                              <p:cond delay="2000"/>
                            </p:stCondLst>
                            <p:childTnLst>
                              <p:par>
                                <p:cTn id="9" presetID="35" presetClass="entr" presetSubtype="0" fill="hold" nodeType="afterEffect">
                                  <p:stCondLst>
                                    <p:cond delay="0"/>
                                  </p:stCondLst>
                                  <p:childTnLst>
                                    <p:set>
                                      <p:cBhvr>
                                        <p:cTn id="10" dur="1" fill="hold">
                                          <p:stCondLst>
                                            <p:cond delay="0"/>
                                          </p:stCondLst>
                                        </p:cTn>
                                        <p:tgtEl>
                                          <p:spTgt spid="23554"/>
                                        </p:tgtEl>
                                        <p:attrNameLst>
                                          <p:attrName>style.visibility</p:attrName>
                                        </p:attrNameLst>
                                      </p:cBhvr>
                                      <p:to>
                                        <p:strVal val="visible"/>
                                      </p:to>
                                    </p:set>
                                    <p:animEffect transition="in" filter="fade">
                                      <p:cBhvr>
                                        <p:cTn id="11" dur="3000"/>
                                        <p:tgtEl>
                                          <p:spTgt spid="23554"/>
                                        </p:tgtEl>
                                      </p:cBhvr>
                                    </p:animEffect>
                                    <p:anim calcmode="lin" valueType="num">
                                      <p:cBhvr>
                                        <p:cTn id="12" dur="3000" fill="hold"/>
                                        <p:tgtEl>
                                          <p:spTgt spid="23554"/>
                                        </p:tgtEl>
                                        <p:attrNameLst>
                                          <p:attrName>style.rotation</p:attrName>
                                        </p:attrNameLst>
                                      </p:cBhvr>
                                      <p:tavLst>
                                        <p:tav tm="0">
                                          <p:val>
                                            <p:fltVal val="720"/>
                                          </p:val>
                                        </p:tav>
                                        <p:tav tm="100000">
                                          <p:val>
                                            <p:fltVal val="0"/>
                                          </p:val>
                                        </p:tav>
                                      </p:tavLst>
                                    </p:anim>
                                    <p:anim calcmode="lin" valueType="num">
                                      <p:cBhvr>
                                        <p:cTn id="13" dur="3000" fill="hold"/>
                                        <p:tgtEl>
                                          <p:spTgt spid="23554"/>
                                        </p:tgtEl>
                                        <p:attrNameLst>
                                          <p:attrName>ppt_h</p:attrName>
                                        </p:attrNameLst>
                                      </p:cBhvr>
                                      <p:tavLst>
                                        <p:tav tm="0">
                                          <p:val>
                                            <p:fltVal val="0"/>
                                          </p:val>
                                        </p:tav>
                                        <p:tav tm="100000">
                                          <p:val>
                                            <p:strVal val="#ppt_h"/>
                                          </p:val>
                                        </p:tav>
                                      </p:tavLst>
                                    </p:anim>
                                    <p:anim calcmode="lin" valueType="num">
                                      <p:cBhvr>
                                        <p:cTn id="14" dur="3000" fill="hold"/>
                                        <p:tgtEl>
                                          <p:spTgt spid="23554"/>
                                        </p:tgtEl>
                                        <p:attrNameLst>
                                          <p:attrName>ppt_w</p:attrName>
                                        </p:attrNameLst>
                                      </p:cBhvr>
                                      <p:tavLst>
                                        <p:tav tm="0">
                                          <p:val>
                                            <p:fltVal val="0"/>
                                          </p:val>
                                        </p:tav>
                                        <p:tav tm="100000">
                                          <p:val>
                                            <p:strVal val="#ppt_w"/>
                                          </p:val>
                                        </p:tav>
                                      </p:tavLst>
                                    </p:anim>
                                  </p:childTnLst>
                                </p:cTn>
                              </p:par>
                            </p:childTnLst>
                          </p:cTn>
                        </p:par>
                        <p:par>
                          <p:cTn id="15" fill="hold" nodeType="afterGroup">
                            <p:stCondLst>
                              <p:cond delay="5000"/>
                            </p:stCondLst>
                            <p:childTnLst>
                              <p:par>
                                <p:cTn id="16" presetID="35" presetClass="entr" presetSubtype="0" fill="hold" grpId="0" nodeType="afterEffect">
                                  <p:stCondLst>
                                    <p:cond delay="0"/>
                                  </p:stCondLst>
                                  <p:childTnLst>
                                    <p:set>
                                      <p:cBhvr>
                                        <p:cTn id="17" dur="1" fill="hold">
                                          <p:stCondLst>
                                            <p:cond delay="0"/>
                                          </p:stCondLst>
                                        </p:cTn>
                                        <p:tgtEl>
                                          <p:spTgt spid="23557"/>
                                        </p:tgtEl>
                                        <p:attrNameLst>
                                          <p:attrName>style.visibility</p:attrName>
                                        </p:attrNameLst>
                                      </p:cBhvr>
                                      <p:to>
                                        <p:strVal val="visible"/>
                                      </p:to>
                                    </p:set>
                                    <p:animEffect transition="in" filter="fade">
                                      <p:cBhvr>
                                        <p:cTn id="18" dur="2000"/>
                                        <p:tgtEl>
                                          <p:spTgt spid="23557"/>
                                        </p:tgtEl>
                                      </p:cBhvr>
                                    </p:animEffect>
                                    <p:anim calcmode="lin" valueType="num">
                                      <p:cBhvr>
                                        <p:cTn id="19" dur="2000" fill="hold"/>
                                        <p:tgtEl>
                                          <p:spTgt spid="23557"/>
                                        </p:tgtEl>
                                        <p:attrNameLst>
                                          <p:attrName>style.rotation</p:attrName>
                                        </p:attrNameLst>
                                      </p:cBhvr>
                                      <p:tavLst>
                                        <p:tav tm="0">
                                          <p:val>
                                            <p:fltVal val="720"/>
                                          </p:val>
                                        </p:tav>
                                        <p:tav tm="100000">
                                          <p:val>
                                            <p:fltVal val="0"/>
                                          </p:val>
                                        </p:tav>
                                      </p:tavLst>
                                    </p:anim>
                                    <p:anim calcmode="lin" valueType="num">
                                      <p:cBhvr>
                                        <p:cTn id="20" dur="2000" fill="hold"/>
                                        <p:tgtEl>
                                          <p:spTgt spid="23557"/>
                                        </p:tgtEl>
                                        <p:attrNameLst>
                                          <p:attrName>ppt_h</p:attrName>
                                        </p:attrNameLst>
                                      </p:cBhvr>
                                      <p:tavLst>
                                        <p:tav tm="0">
                                          <p:val>
                                            <p:fltVal val="0"/>
                                          </p:val>
                                        </p:tav>
                                        <p:tav tm="100000">
                                          <p:val>
                                            <p:strVal val="#ppt_h"/>
                                          </p:val>
                                        </p:tav>
                                      </p:tavLst>
                                    </p:anim>
                                    <p:anim calcmode="lin" valueType="num">
                                      <p:cBhvr>
                                        <p:cTn id="21" dur="2000" fill="hold"/>
                                        <p:tgtEl>
                                          <p:spTgt spid="23557"/>
                                        </p:tgtEl>
                                        <p:attrNameLst>
                                          <p:attrName>ppt_w</p:attrName>
                                        </p:attrNameLst>
                                      </p:cBhvr>
                                      <p:tavLst>
                                        <p:tav tm="0">
                                          <p:val>
                                            <p:fltVal val="0"/>
                                          </p:val>
                                        </p:tav>
                                        <p:tav tm="100000">
                                          <p:val>
                                            <p:strVal val="#ppt_w"/>
                                          </p:val>
                                        </p:tav>
                                      </p:tavLst>
                                    </p:anim>
                                  </p:childTnLst>
                                </p:cTn>
                              </p:par>
                            </p:childTnLst>
                          </p:cTn>
                        </p:par>
                        <p:par>
                          <p:cTn id="22" fill="hold" nodeType="afterGroup">
                            <p:stCondLst>
                              <p:cond delay="7000"/>
                            </p:stCondLst>
                            <p:childTnLst>
                              <p:par>
                                <p:cTn id="23" presetID="10" presetClass="entr" presetSubtype="0" fill="hold" grpId="0" nodeType="afterEffect">
                                  <p:stCondLst>
                                    <p:cond delay="0"/>
                                  </p:stCondLst>
                                  <p:childTnLst>
                                    <p:set>
                                      <p:cBhvr>
                                        <p:cTn id="24" dur="1" fill="hold">
                                          <p:stCondLst>
                                            <p:cond delay="0"/>
                                          </p:stCondLst>
                                        </p:cTn>
                                        <p:tgtEl>
                                          <p:spTgt spid="23556"/>
                                        </p:tgtEl>
                                        <p:attrNameLst>
                                          <p:attrName>style.visibility</p:attrName>
                                        </p:attrNameLst>
                                      </p:cBhvr>
                                      <p:to>
                                        <p:strVal val="visible"/>
                                      </p:to>
                                    </p:set>
                                    <p:animEffect transition="in" filter="fade">
                                      <p:cBhvr>
                                        <p:cTn id="25"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2355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0" y="548673"/>
            <a:ext cx="9144000" cy="6555641"/>
          </a:xfrm>
          <a:prstGeom prst="rect">
            <a:avLst/>
          </a:prstGeom>
          <a:solidFill>
            <a:srgbClr val="E2C877"/>
          </a:solidFill>
          <a:ln w="9525">
            <a:solidFill>
              <a:schemeClr val="tx1"/>
            </a:solidFill>
            <a:miter lim="800000"/>
            <a:headEnd/>
            <a:tailEnd/>
          </a:ln>
        </p:spPr>
        <p:txBody>
          <a:bodyPr lIns="0" rIns="0" anchor="ct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رسالة بولس الرسول إلى فليمون</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000000"/>
                </a:solidFill>
                <a:latin typeface="Arial" panose="020B0604020202020204" pitchFamily="34" charset="0"/>
                <a:cs typeface="Arial" panose="020B0604020202020204" pitchFamily="34" charset="0"/>
              </a:rPr>
              <a:t>1</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بولس أسير يسوع المسيح وتيموثاوس الأخ، إلى فليمون المحبوب والعامل معنا 2 وإلى أبفية المحبوبة وأرخبس المتجند معنا وإلى الكنيسة التي في بيتك: 3 نعمة لكم وسلام من الله أبينا والرب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أشكر إلهي كل حين ذاكراً إياك في صلواتي 5 سامعاً بمحبتك والإيمان الذي لك نحو الرب يسوع ولجميع القديسين 6 لكي تكون شركة إيمانك فعالة في معرفة كل الصلاح الذي فيكم لأجل المسيح يسوع 7 لأن لنا فرحاً كثيراً وتعزية بسبب محبتك، لأن أحشاء القديسين قد استراحت بك أيها الأخ 8 لذلك وإن كان لي بالمسيح ثقة كثيرة أن آمرك بما يليق 9 من أجل المحبة أطلب بالحري­ إذ أنا إنسان هكذا نظير بولس الشيخ، والآن أسير يسوع المسيح أيضاً 10 أطلب إليك لأجل ابني أنسيمس الذي ولدته في قيودي 11 الذي كان قبلاً غير نافع لك ولكنه الآن نافع لك ولي 12 الذي رددته فاقبله الذي هو أحشائي 13 الذي كنت أشاء أن أمسكه عندي لكي يخدمني عوضاً عنك في قيود الإنجيل 14 ولكن بدون رأيك لم أرد أن أفعل شيئاً لكي لا يكون خيرك كأنه على سبيل الإضطرار بل على سبيل الإختيار 15 لأنه ربما لأجل هذا افترق عنك إلى ساعة، لكي يكون لك إلى الأبد،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 لا كعبد فيما بعد، بل أفضل من عبد: أخاً محبوباً، ولا سيما إلي، فكم بالحري إليك في الجسد والرب جميعاً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 فإن كنت تحسبني شريكاً فاقبله نظيري 18 ثم إن كان قد ظلمك بشيء أو لك عليه دين فاحسب ذلك علي.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 أنا بولس كتبت بيدي: أنا أوفي حتى لا أقول لك إنك مديون لي بنفسك أيضاً 20 نعم أيها الأخ ليكن لي فرح بك في الرب، أرح أحشائي في الرب 21 إذ أنا واثق بإطاعتك كتبت إليك، عالماً أنك تفعل أيضاً أكثر مما أقول.</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 ومع هذا أعدد لي أيضاً منزلاً، لأني أرجو أنني بصلواتكم سأوهب لكم 23 يسلم عليك أبفراس المأسور معي في المسيح يسوع، 24 ومرقس، وأرسترخس، وديماس، ولوقا العاملون معي.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 نعمة ربنا يسوع المسيح مع روحكم. آمين.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1794" name="Rectangle 3"/>
          <p:cNvSpPr>
            <a:spLocks noGrp="1" noChangeArrowheads="1"/>
          </p:cNvSpPr>
          <p:nvPr>
            <p:ph type="title"/>
          </p:nvPr>
        </p:nvSpPr>
        <p:spPr>
          <a:xfrm>
            <a:off x="76200" y="87015"/>
            <a:ext cx="9067800" cy="461665"/>
          </a:xfrm>
          <a:solidFill>
            <a:schemeClr val="tx1"/>
          </a:solidFill>
        </p:spPr>
        <p:txBody>
          <a:bodyPr/>
          <a:lstStyle/>
          <a:p>
            <a:pPr eaLnBrk="1" hangingPunct="1"/>
            <a:r>
              <a:rPr lang="ar-JO" dirty="0">
                <a:solidFill>
                  <a:srgbClr val="FFFFFF"/>
                </a:solidFill>
                <a:cs typeface="Arial" panose="020B0604020202020204" pitchFamily="34" charset="0"/>
              </a:rPr>
              <a:t>الخصائص</a:t>
            </a:r>
            <a:endParaRPr lang="en-US" dirty="0">
              <a:solidFill>
                <a:srgbClr val="FFFFFF"/>
              </a:solidFill>
              <a:cs typeface="Arial" panose="020B0604020202020204" pitchFamily="34" charset="0"/>
            </a:endParaRPr>
          </a:p>
        </p:txBody>
      </p:sp>
      <p:sp>
        <p:nvSpPr>
          <p:cNvPr id="32772" name="Text Box 4"/>
          <p:cNvSpPr txBox="1">
            <a:spLocks noChangeArrowheads="1"/>
          </p:cNvSpPr>
          <p:nvPr/>
        </p:nvSpPr>
        <p:spPr bwMode="auto">
          <a:xfrm rot="-1888990">
            <a:off x="1093232" y="3320497"/>
            <a:ext cx="6796744" cy="523220"/>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rPr>
              <a:t>أقصر رسائل بولس (25 عدد)</a:t>
            </a:r>
            <a:endParaRPr kumimoji="0" lang="en-US" sz="28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endParaRPr>
          </a:p>
        </p:txBody>
      </p:sp>
      <p:sp>
        <p:nvSpPr>
          <p:cNvPr id="161796" name="Text Box 5"/>
          <p:cNvSpPr txBox="1">
            <a:spLocks noChangeArrowheads="1"/>
          </p:cNvSpPr>
          <p:nvPr/>
        </p:nvSpPr>
        <p:spPr bwMode="auto">
          <a:xfrm>
            <a:off x="7740353" y="87015"/>
            <a:ext cx="12241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85395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500" fill="hold"/>
                                        <p:tgtEl>
                                          <p:spTgt spid="32772"/>
                                        </p:tgtEl>
                                        <p:attrNameLst>
                                          <p:attrName>ppt_w</p:attrName>
                                        </p:attrNameLst>
                                      </p:cBhvr>
                                      <p:tavLst>
                                        <p:tav tm="0">
                                          <p:val>
                                            <p:fltVal val="0"/>
                                          </p:val>
                                        </p:tav>
                                        <p:tav tm="100000">
                                          <p:val>
                                            <p:strVal val="#ppt_w"/>
                                          </p:val>
                                        </p:tav>
                                      </p:tavLst>
                                    </p:anim>
                                    <p:anim calcmode="lin" valueType="num">
                                      <p:cBhvr>
                                        <p:cTn id="8" dur="500" fill="hold"/>
                                        <p:tgtEl>
                                          <p:spTgt spid="32772"/>
                                        </p:tgtEl>
                                        <p:attrNameLst>
                                          <p:attrName>ppt_h</p:attrName>
                                        </p:attrNameLst>
                                      </p:cBhvr>
                                      <p:tavLst>
                                        <p:tav tm="0">
                                          <p:val>
                                            <p:fltVal val="0"/>
                                          </p:val>
                                        </p:tav>
                                        <p:tav tm="100000">
                                          <p:val>
                                            <p:strVal val="#ppt_h"/>
                                          </p:val>
                                        </p:tav>
                                      </p:tavLst>
                                    </p:anim>
                                    <p:anim calcmode="lin" valueType="num">
                                      <p:cBhvr>
                                        <p:cTn id="9" dur="500" fill="hold"/>
                                        <p:tgtEl>
                                          <p:spTgt spid="32772"/>
                                        </p:tgtEl>
                                        <p:attrNameLst>
                                          <p:attrName>style.rotation</p:attrName>
                                        </p:attrNameLst>
                                      </p:cBhvr>
                                      <p:tavLst>
                                        <p:tav tm="0">
                                          <p:val>
                                            <p:fltVal val="360"/>
                                          </p:val>
                                        </p:tav>
                                        <p:tav tm="100000">
                                          <p:val>
                                            <p:fltVal val="0"/>
                                          </p:val>
                                        </p:tav>
                                      </p:tavLst>
                                    </p:anim>
                                    <p:animEffect transition="in" filter="fade">
                                      <p:cBhvr>
                                        <p:cTn id="10"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787322" y="29469"/>
            <a:ext cx="5249174" cy="6828531"/>
          </a:xfrm>
          <a:effectLst>
            <a:outerShdw blurRad="63500" dist="35921" dir="2700000" algn="ctr" rotWithShape="0">
              <a:schemeClr val="tx2">
                <a:alpha val="74998"/>
              </a:schemeClr>
            </a:outerShdw>
          </a:effectLst>
        </p:spPr>
        <p:txBody>
          <a:bodyPr anchor="ctr"/>
          <a:lstStyle/>
          <a:p>
            <a:pPr>
              <a:defRPr/>
            </a:pPr>
            <a:r>
              <a:rPr lang="ar-JO" dirty="0">
                <a:effectLst>
                  <a:glow rad="228600">
                    <a:schemeClr val="accent4">
                      <a:satMod val="175000"/>
                      <a:alpha val="40000"/>
                    </a:schemeClr>
                  </a:glow>
                </a:effectLst>
              </a:rPr>
              <a:t>1 بولس أسير يسوع المسيح وتيموثاوس الأخ، إلى فليمون المحبوب والعامل معنا،</a:t>
            </a:r>
            <a:br>
              <a:rPr lang="ar-JO" dirty="0">
                <a:effectLst>
                  <a:glow rad="228600">
                    <a:schemeClr val="accent4">
                      <a:satMod val="175000"/>
                      <a:alpha val="40000"/>
                    </a:schemeClr>
                  </a:glow>
                </a:effectLst>
              </a:rPr>
            </a:br>
            <a:r>
              <a:rPr lang="ar-JO" dirty="0">
                <a:effectLst>
                  <a:glow rad="228600">
                    <a:schemeClr val="accent4">
                      <a:satMod val="175000"/>
                      <a:alpha val="40000"/>
                    </a:schemeClr>
                  </a:glow>
                </a:effectLst>
              </a:rPr>
              <a:t>2 وإلى أبفية المحبوبة وأرخبس المتجند معنا، وإلى الكنيسة التي في بيتك:</a:t>
            </a:r>
            <a:br>
              <a:rPr lang="en-US" dirty="0">
                <a:effectLst>
                  <a:glow rad="228600">
                    <a:schemeClr val="accent4">
                      <a:satMod val="175000"/>
                      <a:alpha val="40000"/>
                    </a:schemeClr>
                  </a:glow>
                </a:effectLst>
              </a:rPr>
            </a:br>
            <a:r>
              <a:rPr lang="ar-JO" dirty="0">
                <a:effectLst>
                  <a:glow rad="228600">
                    <a:schemeClr val="accent4">
                      <a:satMod val="175000"/>
                      <a:alpha val="40000"/>
                    </a:schemeClr>
                  </a:glow>
                </a:effectLst>
              </a:rPr>
              <a:t>(فيل 1-2)</a:t>
            </a:r>
            <a:endParaRPr lang="en-US" dirty="0">
              <a:effectLst>
                <a:glow rad="228600">
                  <a:schemeClr val="accent4">
                    <a:satMod val="175000"/>
                    <a:alpha val="40000"/>
                  </a:schemeClr>
                </a:glow>
              </a:effectLst>
              <a:ea typeface="ＭＳ Ｐゴシック" charset="0"/>
              <a:cs typeface="ＭＳ Ｐゴシック" charset="0"/>
            </a:endParaRPr>
          </a:p>
        </p:txBody>
      </p:sp>
    </p:spTree>
    <p:extLst>
      <p:ext uri="{BB962C8B-B14F-4D97-AF65-F5344CB8AC3E}">
        <p14:creationId xmlns:p14="http://schemas.microsoft.com/office/powerpoint/2010/main" val="222282119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ar-JO" sz="4800" dirty="0"/>
              <a:t>3 نعمة لكم وسلام من الله أبينا والرب يسوع المسيح.</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فيل 3</a:t>
            </a:r>
            <a:r>
              <a:rPr lang="en-US" sz="3600" dirty="0">
                <a:effectLst>
                  <a:glow rad="127000">
                    <a:schemeClr val="tx1"/>
                  </a:glow>
                </a:effectLst>
                <a:ea typeface="ＭＳ Ｐゴシック" charset="0"/>
              </a:rPr>
              <a:t>)</a:t>
            </a:r>
          </a:p>
        </p:txBody>
      </p:sp>
      <p:pic>
        <p:nvPicPr>
          <p:cNvPr id="5" name="Picture 4"/>
          <p:cNvPicPr>
            <a:picLocks noChangeAspect="1"/>
          </p:cNvPicPr>
          <p:nvPr/>
        </p:nvPicPr>
        <p:blipFill rotWithShape="1">
          <a:blip r:embed="rId4"/>
          <a:srcRect b="4409"/>
          <a:stretch/>
        </p:blipFill>
        <p:spPr>
          <a:xfrm>
            <a:off x="-14628" y="3429000"/>
            <a:ext cx="9158628" cy="3429000"/>
          </a:xfrm>
          <a:prstGeom prst="rect">
            <a:avLst/>
          </a:prstGeom>
        </p:spPr>
      </p:pic>
    </p:spTree>
    <p:extLst>
      <p:ext uri="{BB962C8B-B14F-4D97-AF65-F5344CB8AC3E}">
        <p14:creationId xmlns:p14="http://schemas.microsoft.com/office/powerpoint/2010/main" val="2239976680"/>
      </p:ext>
    </p:extLst>
  </p:cSld>
  <p:clrMapOvr>
    <a:overrideClrMapping bg1="lt1" tx1="dk1" bg2="lt2" tx2="dk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a:srcRect r="28203"/>
            <a:stretch/>
          </p:blipFill>
          <p:spPr>
            <a:xfrm>
              <a:off x="-1" y="1982461"/>
              <a:ext cx="8038953" cy="4877786"/>
            </a:xfrm>
            <a:prstGeom prst="rect">
              <a:avLst/>
            </a:prstGeom>
          </p:spPr>
        </p:pic>
        <p:sp>
          <p:nvSpPr>
            <p:cNvPr id="2" name="Rectangle 1"/>
            <p:cNvSpPr/>
            <p:nvPr/>
          </p:nvSpPr>
          <p:spPr bwMode="auto">
            <a:xfrm>
              <a:off x="2699792" y="1988840"/>
              <a:ext cx="2304257"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ndParaRPr>
          </a:p>
        </p:txBody>
      </p:sp>
      <p:sp>
        <p:nvSpPr>
          <p:cNvPr id="900098" name="Rectangle 2"/>
          <p:cNvSpPr>
            <a:spLocks noGrp="1" noChangeArrowheads="1"/>
          </p:cNvSpPr>
          <p:nvPr>
            <p:ph type="ctrTitle"/>
          </p:nvPr>
        </p:nvSpPr>
        <p:spPr>
          <a:xfrm>
            <a:off x="395536" y="29469"/>
            <a:ext cx="8460432" cy="2823467"/>
          </a:xfrm>
          <a:effectLst>
            <a:outerShdw blurRad="63500" dist="35921" dir="2700000" algn="ctr" rotWithShape="0">
              <a:schemeClr val="tx2">
                <a:alpha val="74998"/>
              </a:schemeClr>
            </a:outerShdw>
          </a:effectLst>
        </p:spPr>
        <p:txBody>
          <a:bodyPr anchor="ctr"/>
          <a:lstStyle/>
          <a:p>
            <a:pPr>
              <a:defRPr/>
            </a:pPr>
            <a:r>
              <a:rPr lang="ar-JO" sz="4000" dirty="0"/>
              <a:t>4 أشكر إلهي كل حين ذاكراً إياك في صلواتي،</a:t>
            </a:r>
            <a:br>
              <a:rPr lang="ar-JO" sz="4000" dirty="0"/>
            </a:br>
            <a:r>
              <a:rPr lang="ar-JO" sz="4000" dirty="0"/>
              <a:t>5 سامعاً بمحبتك، والإيمان الذي لك نحو الرب يسوع ولجميع القديسين</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4-5</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211626062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1852" b="2185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73485"/>
            <a:ext cx="9144000" cy="498370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6 لكي تكون شركة إيمانك فعالة في معرفة كل الصلاح الذي فيكم لأجل المسيح يسوع.</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7 لأن لنا فرحاً كثيراً وتعزية بسبب محبتك، لأن أحشاء القديسين قد استراحت بك أيها الأخ.</a:t>
            </a:r>
            <a:br>
              <a:rPr lang="en-US"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فيل 6-7</a:t>
            </a:r>
            <a:r>
              <a:rPr lang="en-US" sz="4800" dirty="0">
                <a:effectLst>
                  <a:glow rad="127000">
                    <a:schemeClr val="tx1"/>
                  </a:glow>
                </a:effectLst>
                <a:ea typeface="ＭＳ Ｐゴシック" charset="0"/>
                <a:cs typeface="ＭＳ Ｐゴシック" charset="0"/>
              </a:rPr>
              <a:t>)</a:t>
            </a:r>
          </a:p>
        </p:txBody>
      </p:sp>
    </p:spTree>
    <p:extLst>
      <p:ext uri="{BB962C8B-B14F-4D97-AF65-F5344CB8AC3E}">
        <p14:creationId xmlns:p14="http://schemas.microsoft.com/office/powerpoint/2010/main" val="65990886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ctr"/>
          <a:lstStyle/>
          <a:p>
            <a:pPr>
              <a:defRPr/>
            </a:pPr>
            <a:r>
              <a:rPr lang="ar-JO" sz="4800" dirty="0"/>
              <a:t>8 لذلك وإن كان لي بالمسيح ثقة كثيرة أن آمرك بما يليق،</a:t>
            </a:r>
            <a:br>
              <a:rPr lang="ar-JO" sz="4800" dirty="0"/>
            </a:br>
            <a:r>
              <a:rPr lang="ar-JO" sz="4800" dirty="0"/>
              <a:t>9 من أجل المحبة، أطلب بالحري­ إذ أنا إنسان هكذا نظير بولس الشيخ، والآن أسير يسوع المسيح أيضاً ­</a:t>
            </a:r>
            <a:r>
              <a:rPr lang="ar-SA" sz="4800" dirty="0"/>
              <a:t> </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 8-9</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00486477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ctr"/>
          <a:lstStyle/>
          <a:p>
            <a:pPr>
              <a:defRPr/>
            </a:pPr>
            <a:r>
              <a:rPr lang="ar-JO" sz="4800" dirty="0">
                <a:effectLst>
                  <a:glow rad="228600">
                    <a:schemeClr val="accent4">
                      <a:satMod val="175000"/>
                      <a:alpha val="40000"/>
                    </a:schemeClr>
                  </a:glow>
                </a:effectLst>
              </a:rPr>
              <a:t>10 أطلب إليك لأجل ابني أنسيمس الذي ولدته في قيودي 11 الذي كان قبلاً غير نافع لك، ولكنه الآن نافع لك ولي</a:t>
            </a:r>
            <a:endParaRPr lang="en-US" sz="4800" dirty="0">
              <a:effectLst>
                <a:glow rad="228600">
                  <a:schemeClr val="accent4">
                    <a:satMod val="175000"/>
                    <a:alpha val="40000"/>
                  </a:schemeClr>
                </a:glow>
              </a:effectLst>
              <a:ea typeface="ＭＳ Ｐゴシック" charset="0"/>
            </a:endParaRP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12 الذي رددته فاقبله الذي هو أحشائي.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فيل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10-12</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53606730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956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4" name="Rectangle 3"/>
          <p:cNvSpPr>
            <a:spLocks noGrp="1" noChangeArrowheads="1"/>
          </p:cNvSpPr>
          <p:nvPr>
            <p:ph type="title"/>
          </p:nvPr>
        </p:nvSpPr>
        <p:spPr>
          <a:xfrm>
            <a:off x="827584" y="404664"/>
            <a:ext cx="7344816" cy="864096"/>
          </a:xfrm>
          <a:solidFill>
            <a:srgbClr val="000000"/>
          </a:solidFill>
        </p:spPr>
        <p:txBody>
          <a:bodyPr/>
          <a:lstStyle/>
          <a:p>
            <a:pPr eaLnBrk="1" hangingPunct="1"/>
            <a:r>
              <a:rPr lang="ar-JO" dirty="0">
                <a:solidFill>
                  <a:srgbClr val="FFFFFF"/>
                </a:solidFill>
                <a:latin typeface="Arial" panose="020B0604020202020204" pitchFamily="34" charset="0"/>
              </a:rPr>
              <a:t>البيان الموجز</a:t>
            </a:r>
            <a:endParaRPr lang="en-US" dirty="0">
              <a:solidFill>
                <a:srgbClr val="FFFFFF"/>
              </a:solidFill>
              <a:latin typeface="Arial" panose="020B0604020202020204" pitchFamily="34" charset="0"/>
            </a:endParaRPr>
          </a:p>
        </p:txBody>
      </p:sp>
      <p:sp>
        <p:nvSpPr>
          <p:cNvPr id="45060" name="Text Box 4"/>
          <p:cNvSpPr txBox="1">
            <a:spLocks noChangeArrowheads="1"/>
          </p:cNvSpPr>
          <p:nvPr/>
        </p:nvSpPr>
        <p:spPr bwMode="auto">
          <a:xfrm>
            <a:off x="152400" y="3962400"/>
            <a:ext cx="8915400" cy="2308324"/>
          </a:xfrm>
          <a:prstGeom prst="rect">
            <a:avLst/>
          </a:prstGeom>
          <a:solidFill>
            <a:srgbClr val="800000">
              <a:alpha val="70000"/>
            </a:srgb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يطلب بولس من مالك العبد المسيحي فليمون ، </a:t>
            </a:r>
            <a:r>
              <a:rPr kumimoji="0" lang="ar-SA"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المغفرة</a:t>
            </a:r>
            <a:r>
              <a:rPr kumimoji="0" lang="ar-SA"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لعبده الهارب ولكن التائب أنسيمس ، الذي قاده بولس إلى المسيح وأرسله إلى فليمون لإعادة ذكره كأخ مسيحي ليعلمه </a:t>
            </a:r>
            <a:r>
              <a:rPr kumimoji="0" lang="ar-SA"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كيف يغفر ويغفر له</a:t>
            </a:r>
            <a:r>
              <a:rPr kumimoji="0" lang="ar-SA"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82276" name="Text Box 5"/>
          <p:cNvSpPr txBox="1">
            <a:spLocks noChangeArrowheads="1"/>
          </p:cNvSpPr>
          <p:nvPr/>
        </p:nvSpPr>
        <p:spPr bwMode="auto">
          <a:xfrm>
            <a:off x="8410326" y="-27384"/>
            <a:ext cx="704039" cy="461665"/>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0D6812E8-4BC9-1639-DE59-3DAA469065C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فليمون</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89818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2000"/>
                                        <p:tgtEl>
                                          <p:spTgt spid="450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4205704" cy="4695675"/>
          </a:xfrm>
          <a:effectLst>
            <a:outerShdw blurRad="63500" dist="35921" dir="2700000" algn="ctr" rotWithShape="0">
              <a:schemeClr val="tx2">
                <a:alpha val="74998"/>
              </a:schemeClr>
            </a:outerShdw>
          </a:effectLst>
        </p:spPr>
        <p:txBody>
          <a:bodyPr anchor="ctr"/>
          <a:lstStyle/>
          <a:p>
            <a:pPr>
              <a:defRPr/>
            </a:pPr>
            <a:r>
              <a:rPr lang="ar-JO" sz="4000" dirty="0"/>
              <a:t>13 الذي كنت أشاء أن أمسكه عندي لكي يخدمني عوضاً عنك في قيود الإنجيل</a:t>
            </a:r>
            <a:r>
              <a:rPr lang="ar-SA" sz="4000" dirty="0"/>
              <a:t> </a:t>
            </a:r>
            <a:endParaRPr lang="en-US" sz="4000" dirty="0">
              <a:effectLst>
                <a:glow rad="127000">
                  <a:schemeClr val="tx1"/>
                </a:glow>
              </a:effectLst>
              <a:ea typeface="ＭＳ Ｐゴシック" charset="0"/>
            </a:endParaRPr>
          </a:p>
        </p:txBody>
      </p:sp>
      <p:sp>
        <p:nvSpPr>
          <p:cNvPr id="6" name="Rectangle 2"/>
          <p:cNvSpPr txBox="1">
            <a:spLocks noChangeArrowheads="1"/>
          </p:cNvSpPr>
          <p:nvPr/>
        </p:nvSpPr>
        <p:spPr bwMode="auto">
          <a:xfrm>
            <a:off x="755576" y="4149080"/>
            <a:ext cx="7848872"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 ولكن بدون رأيك لم أرد أن أفعل شيئا</a:t>
            </a:r>
            <a:r>
              <a:rPr lang="ar-JO" sz="4000" b="1" dirty="0">
                <a:solidFill>
                  <a:srgbClr val="FFFFFF"/>
                </a:solidFill>
                <a:latin typeface="Arial" panose="020B0604020202020204" pitchFamily="34" charset="0"/>
                <a:cs typeface="Arial" panose="020B0604020202020204" pitchFamily="34" charset="0"/>
              </a:rPr>
              <a:t>ً</a:t>
            </a:r>
            <a:r>
              <a:rPr kumimoji="0" lang="ar-SA"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لكيلا يكون خيرك كأنه على سبيل ال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a:t>
            </a:r>
            <a:r>
              <a:rPr kumimoji="0" lang="ar-SA"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ضطرار بل على سبيل ال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a:t>
            </a:r>
            <a:r>
              <a:rPr kumimoji="0" lang="ar-SA"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ختيار. </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 13-14</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93130569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95536" y="605533"/>
            <a:ext cx="8316416" cy="5127723"/>
          </a:xfrm>
          <a:effectLst>
            <a:glow rad="228600">
              <a:schemeClr val="accent4">
                <a:satMod val="175000"/>
                <a:alpha val="86800"/>
              </a:schemeClr>
            </a:glow>
            <a:outerShdw blurRad="63500" dist="35921" dir="2700000" algn="ctr" rotWithShape="0">
              <a:schemeClr val="tx2">
                <a:alpha val="74998"/>
              </a:schemeClr>
            </a:outerShdw>
          </a:effectLst>
        </p:spPr>
        <p:txBody>
          <a:bodyPr anchor="ctr"/>
          <a:lstStyle/>
          <a:p>
            <a:pPr>
              <a:defRPr/>
            </a:pPr>
            <a:r>
              <a:rPr lang="ar-JO" sz="4000" dirty="0">
                <a:effectLst>
                  <a:glow rad="228600">
                    <a:schemeClr val="accent4">
                      <a:satMod val="175000"/>
                      <a:alpha val="88000"/>
                    </a:schemeClr>
                  </a:glow>
                </a:effectLst>
              </a:rPr>
              <a:t>15 لأنه ربما لأجل هذا افترق عنك إلى ساعة، لكي يكون لك إلى الأبد 16 لا كعبد فيما بعد، بل أفضل من عبد: أخاً محبوباً ولا سيما إلي، فكم بالحري إليك في الجسد والرب جميعاً</a:t>
            </a:r>
            <a:r>
              <a:rPr lang="ar-SA" sz="4000" dirty="0">
                <a:effectLst>
                  <a:glow rad="228600">
                    <a:schemeClr val="accent4">
                      <a:satMod val="175000"/>
                      <a:alpha val="88000"/>
                    </a:schemeClr>
                  </a:glow>
                </a:effectLst>
              </a:rPr>
              <a:t> </a:t>
            </a:r>
            <a:br>
              <a:rPr lang="en-US" sz="4000" dirty="0">
                <a:effectLst>
                  <a:glow rad="228600">
                    <a:schemeClr val="accent4">
                      <a:satMod val="175000"/>
                      <a:alpha val="88000"/>
                    </a:schemeClr>
                  </a:glow>
                </a:effectLst>
                <a:ea typeface="ＭＳ Ｐゴシック" charset="0"/>
              </a:rPr>
            </a:br>
            <a:r>
              <a:rPr lang="en-US" sz="4000" dirty="0">
                <a:effectLst>
                  <a:glow rad="228600">
                    <a:schemeClr val="accent4">
                      <a:satMod val="175000"/>
                      <a:alpha val="88000"/>
                    </a:schemeClr>
                  </a:glow>
                </a:effectLst>
                <a:ea typeface="ＭＳ Ｐゴシック" charset="0"/>
              </a:rPr>
              <a:t>(</a:t>
            </a:r>
            <a:r>
              <a:rPr lang="ar-JO" sz="4000" dirty="0">
                <a:effectLst>
                  <a:glow rad="228600">
                    <a:schemeClr val="accent4">
                      <a:satMod val="175000"/>
                      <a:alpha val="88000"/>
                    </a:schemeClr>
                  </a:glow>
                </a:effectLst>
                <a:ea typeface="ＭＳ Ｐゴシック" charset="0"/>
              </a:rPr>
              <a:t>فيل 15-16</a:t>
            </a:r>
            <a:r>
              <a:rPr lang="en-US" sz="4000" dirty="0">
                <a:effectLst>
                  <a:glow rad="228600">
                    <a:schemeClr val="accent4">
                      <a:satMod val="175000"/>
                      <a:alpha val="88000"/>
                    </a:schemeClr>
                  </a:glow>
                </a:effectLst>
                <a:ea typeface="ＭＳ Ｐゴシック" charset="0"/>
              </a:rPr>
              <a:t>)</a:t>
            </a:r>
          </a:p>
        </p:txBody>
      </p:sp>
    </p:spTree>
    <p:extLst>
      <p:ext uri="{BB962C8B-B14F-4D97-AF65-F5344CB8AC3E}">
        <p14:creationId xmlns:p14="http://schemas.microsoft.com/office/powerpoint/2010/main" val="314741412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8" name="Text Box 4"/>
          <p:cNvSpPr txBox="1">
            <a:spLocks noChangeArrowheads="1"/>
          </p:cNvSpPr>
          <p:nvPr/>
        </p:nvSpPr>
        <p:spPr bwMode="auto">
          <a:xfrm>
            <a:off x="0" y="3645024"/>
            <a:ext cx="6786578" cy="1323439"/>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 17</a:t>
            </a:r>
            <a:endParaRPr kumimoji="0" lang="en-US" altLang="zh-CN"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r" eaLnBrk="1" hangingPunct="1">
              <a:defRPr/>
            </a:pPr>
            <a:r>
              <a:rPr lang="ar-SA" sz="4000" b="1" dirty="0">
                <a:solidFill>
                  <a:srgbClr val="000000"/>
                </a:solidFill>
                <a:latin typeface="Arial" panose="020B0604020202020204" pitchFamily="34" charset="0"/>
                <a:cs typeface="Arial" panose="020B0604020202020204" pitchFamily="34" charset="0"/>
              </a:rPr>
              <a:t>فإن كنت تحسبني </a:t>
            </a:r>
            <a:r>
              <a:rPr lang="ar-SA" sz="4000" b="1" dirty="0">
                <a:solidFill>
                  <a:srgbClr val="0070C0"/>
                </a:solidFill>
                <a:latin typeface="Arial" panose="020B0604020202020204" pitchFamily="34" charset="0"/>
                <a:cs typeface="Arial" panose="020B0604020202020204" pitchFamily="34" charset="0"/>
              </a:rPr>
              <a:t>شريكا</a:t>
            </a:r>
            <a:r>
              <a:rPr lang="ar-JO" sz="4000" b="1" dirty="0">
                <a:solidFill>
                  <a:srgbClr val="0070C0"/>
                </a:solidFill>
                <a:latin typeface="Arial" panose="020B0604020202020204" pitchFamily="34" charset="0"/>
                <a:cs typeface="Arial" panose="020B0604020202020204" pitchFamily="34" charset="0"/>
              </a:rPr>
              <a:t>ً</a:t>
            </a:r>
            <a:r>
              <a:rPr lang="ar-SA" sz="4000" b="1" dirty="0">
                <a:solidFill>
                  <a:srgbClr val="0070C0"/>
                </a:solidFill>
                <a:latin typeface="Arial" panose="020B0604020202020204" pitchFamily="34" charset="0"/>
                <a:cs typeface="Arial" panose="020B0604020202020204" pitchFamily="34" charset="0"/>
              </a:rPr>
              <a:t> </a:t>
            </a:r>
            <a:r>
              <a:rPr lang="ar-SA" sz="4000" b="1" dirty="0">
                <a:solidFill>
                  <a:srgbClr val="000000"/>
                </a:solidFill>
                <a:latin typeface="Arial" panose="020B0604020202020204" pitchFamily="34" charset="0"/>
                <a:cs typeface="Arial" panose="020B0604020202020204" pitchFamily="34" charset="0"/>
              </a:rPr>
              <a:t>فاقبله نظيري.</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7156" name="Text Box 5"/>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1831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683568" y="3053805"/>
            <a:ext cx="8107781" cy="2895475"/>
          </a:xfrm>
          <a:noFill/>
          <a:ln>
            <a:noFill/>
          </a:ln>
          <a:effectLst>
            <a:glow rad="228600">
              <a:schemeClr val="accent4">
                <a:satMod val="175000"/>
                <a:alpha val="86800"/>
              </a:schemeClr>
            </a:glow>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dirty="0">
                <a:effectLst>
                  <a:glow rad="228600">
                    <a:schemeClr val="accent4">
                      <a:satMod val="175000"/>
                      <a:alpha val="88000"/>
                    </a:schemeClr>
                  </a:glow>
                </a:effectLst>
              </a:rPr>
              <a:t> ثم إن كان قد ظلمك بشيء، أو لك عليه دين فاحسب ذلك علي.</a:t>
            </a:r>
            <a:br>
              <a:rPr lang="ar-JO" dirty="0">
                <a:effectLst>
                  <a:glow rad="228600">
                    <a:schemeClr val="accent4">
                      <a:satMod val="175000"/>
                      <a:alpha val="88000"/>
                    </a:schemeClr>
                  </a:glow>
                </a:effectLst>
              </a:rPr>
            </a:br>
            <a:r>
              <a:rPr lang="en-US" dirty="0">
                <a:effectLst>
                  <a:glow rad="228600">
                    <a:schemeClr val="accent4">
                      <a:satMod val="175000"/>
                      <a:alpha val="88000"/>
                    </a:schemeClr>
                  </a:glow>
                </a:effectLst>
              </a:rPr>
              <a:t>(</a:t>
            </a:r>
            <a:r>
              <a:rPr lang="ar-JO" dirty="0">
                <a:effectLst>
                  <a:glow rad="228600">
                    <a:schemeClr val="accent4">
                      <a:satMod val="175000"/>
                      <a:alpha val="88000"/>
                    </a:schemeClr>
                  </a:glow>
                </a:effectLst>
              </a:rPr>
              <a:t>فيل 18</a:t>
            </a:r>
            <a:r>
              <a:rPr lang="en-US" dirty="0">
                <a:effectLst>
                  <a:glow rad="228600">
                    <a:schemeClr val="accent4">
                      <a:satMod val="175000"/>
                      <a:alpha val="88000"/>
                    </a:schemeClr>
                  </a:glow>
                </a:effectLst>
              </a:rPr>
              <a:t>)</a:t>
            </a:r>
          </a:p>
        </p:txBody>
      </p:sp>
    </p:spTree>
    <p:extLst>
      <p:ext uri="{BB962C8B-B14F-4D97-AF65-F5344CB8AC3E}">
        <p14:creationId xmlns:p14="http://schemas.microsoft.com/office/powerpoint/2010/main" val="214279116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0" t="7450" r="16287" b="7880"/>
          <a:stretch/>
        </p:blipFill>
        <p:spPr>
          <a:xfrm>
            <a:off x="0" y="1"/>
            <a:ext cx="9144000" cy="6858000"/>
          </a:xfrm>
          <a:prstGeom prst="rect">
            <a:avLst/>
          </a:prstGeom>
        </p:spPr>
      </p:pic>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ctr"/>
          <a:lstStyle/>
          <a:p>
            <a:pPr>
              <a:defRPr/>
            </a:pPr>
            <a:r>
              <a:rPr lang="ar-SA" sz="4000" dirty="0"/>
              <a:t> 19 أنا بولس كتبت بيدي: أنا أوفي</a:t>
            </a:r>
            <a:r>
              <a:rPr lang="ar-JO" sz="4000" dirty="0"/>
              <a:t>،</a:t>
            </a:r>
            <a:r>
              <a:rPr lang="ar-SA" sz="4000" dirty="0"/>
              <a:t> حتى لا أقول لك إنك مديون لي بنفسك أيضا</a:t>
            </a:r>
            <a:r>
              <a:rPr lang="ar-JO" sz="4000" dirty="0"/>
              <a:t>ً</a:t>
            </a:r>
            <a:r>
              <a:rPr lang="ar-SA" sz="4000" dirty="0"/>
              <a:t>.</a:t>
            </a:r>
            <a:br>
              <a:rPr lang="ar-JO" sz="4000" dirty="0"/>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19</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369463140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a:srcRect l="8306"/>
            <a:stretch/>
          </p:blipFill>
          <p:spPr>
            <a:xfrm>
              <a:off x="0" y="0"/>
              <a:ext cx="9144000" cy="6858000"/>
            </a:xfrm>
            <a:prstGeom prst="rect">
              <a:avLst/>
            </a:prstGeom>
          </p:spPr>
        </p:pic>
        <p:pic>
          <p:nvPicPr>
            <p:cNvPr id="6" name="Picture 5"/>
            <p:cNvPicPr>
              <a:picLocks noChangeAspect="1"/>
            </p:cNvPicPr>
            <p:nvPr/>
          </p:nvPicPr>
          <p:blipFill rotWithShape="1">
            <a:blip r:embed="rId3"/>
            <a:srcRect l="9110" r="55875" b="87464"/>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20 نعم أيها الأخ، ليكن لي فرح بك في الرب، أرح أحشائي في الرب 21 إذ أنا واثق بإطاعتك كتبت إليك، عالماً أنك تفعل أيضاً أكثر مما أقول.</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20-21</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243882617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79512" y="1484784"/>
            <a:ext cx="8748464" cy="275145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22 ومع هذا أعدد لي أيضاً منزلاً، لأني أرجو أنني بصلواتكم سأوهب لكم.</a:t>
            </a:r>
            <a:br>
              <a:rPr lang="en-US"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فيل 22</a:t>
            </a:r>
            <a:r>
              <a:rPr lang="en-US" sz="4800" dirty="0">
                <a:effectLst>
                  <a:glow rad="127000">
                    <a:schemeClr val="tx1"/>
                  </a:glow>
                </a:effectLst>
                <a:ea typeface="ＭＳ Ｐゴシック" charset="0"/>
              </a:rPr>
              <a:t>)</a:t>
            </a:r>
          </a:p>
        </p:txBody>
      </p:sp>
    </p:spTree>
    <p:extLst>
      <p:ext uri="{BB962C8B-B14F-4D97-AF65-F5344CB8AC3E}">
        <p14:creationId xmlns:p14="http://schemas.microsoft.com/office/powerpoint/2010/main" val="355029885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44016" y="29469"/>
            <a:ext cx="8820472" cy="3327523"/>
          </a:xfrm>
          <a:effectLst>
            <a:outerShdw blurRad="63500" dist="35921" dir="2700000" algn="ctr" rotWithShape="0">
              <a:schemeClr val="tx2">
                <a:alpha val="74998"/>
              </a:schemeClr>
            </a:outerShdw>
          </a:effectLst>
        </p:spPr>
        <p:txBody>
          <a:bodyPr anchor="t"/>
          <a:lstStyle/>
          <a:p>
            <a:pPr>
              <a:defRPr/>
            </a:pPr>
            <a:r>
              <a:rPr lang="ar-JO" sz="4000" dirty="0"/>
              <a:t>23 يسلم عليك أبفراس المأسور معي في المسيح يسوع 24 ومرقس، وأرسترخس، وديماس، ولوقا العاملون معي.</a:t>
            </a:r>
            <a:r>
              <a:rPr lang="ar-SA" sz="4000" dirty="0"/>
              <a:t> </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فيل 23-24</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7033665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ar-JO" sz="3600" dirty="0"/>
              <a:t>25 نعمة ربنا يسوع المسيح مع روحكم، آمين.</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فيل 25</a:t>
            </a:r>
            <a:r>
              <a:rPr lang="en-US" sz="3600" dirty="0">
                <a:effectLst>
                  <a:glow rad="127000">
                    <a:schemeClr val="tx1"/>
                  </a:glow>
                </a:effectLst>
                <a:ea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68545023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كيف </a:t>
            </a:r>
            <a:r>
              <a:rPr lang="ar-JO" sz="6000" dirty="0">
                <a:solidFill>
                  <a:srgbClr val="FFFF00"/>
                </a:solidFill>
                <a:effectLst>
                  <a:glow rad="127000">
                    <a:schemeClr val="tx1"/>
                  </a:glow>
                </a:effectLst>
                <a:ea typeface="ＭＳ Ｐゴシック" charset="0"/>
              </a:rPr>
              <a:t>نغفر</a:t>
            </a:r>
            <a:r>
              <a:rPr lang="ar-JO" sz="5400" dirty="0">
                <a:effectLst>
                  <a:glow rad="127000">
                    <a:schemeClr val="tx1"/>
                  </a:glow>
                </a:effectLst>
                <a:ea typeface="ＭＳ Ｐゴシック" charset="0"/>
              </a:rPr>
              <a:t> لمن يسيء إلينا؟</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92050596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363107" y="1867432"/>
            <a:ext cx="8417786" cy="3123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EG"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 المفارقات أن روما سجنت أنسيمس لارتكابه جرائم ضد الإمبراطور نيرون</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EG"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وسجنت روما بولس بسبب ولائه ليسوع الملك، ولكن من خلال بولس اكتشف أنسيمس يسوع كملك حقيقي.</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latin typeface="Arial" panose="020B0604020202020204" pitchFamily="34" charset="0"/>
                <a:cs typeface="Arial" panose="020B0604020202020204" pitchFamily="34" charset="0"/>
              </a:rPr>
              <a:t>27ح</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237</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95A35317-6FF0-E74F-9A00-FAE861CE311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6542939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rtl="1">
              <a:defRPr/>
            </a:pPr>
            <a:r>
              <a:rPr lang="ar-SA" sz="8800" dirty="0">
                <a:effectLst>
                  <a:glow rad="127000">
                    <a:schemeClr val="tx1"/>
                  </a:glow>
                </a:effectLst>
                <a:ea typeface="ＭＳ Ｐゴシック" charset="0"/>
              </a:rPr>
              <a:t>فليمون</a:t>
            </a:r>
            <a:r>
              <a:rPr lang="en-US" sz="8800" dirty="0">
                <a:effectLst>
                  <a:glow rad="127000">
                    <a:schemeClr val="tx1"/>
                  </a:glow>
                </a:effectLst>
                <a:ea typeface="ＭＳ Ｐゴシック" charset="0"/>
              </a:rPr>
              <a:t> </a:t>
            </a:r>
            <a:r>
              <a:rPr lang="ar-JO" sz="8800" dirty="0">
                <a:effectLst>
                  <a:glow rad="127000">
                    <a:schemeClr val="tx1"/>
                  </a:glow>
                </a:effectLst>
                <a:ea typeface="ＭＳ Ｐゴシック" charset="0"/>
              </a:rPr>
              <a:t>1-7</a:t>
            </a:r>
            <a:r>
              <a:rPr lang="en-US" sz="8800" dirty="0">
                <a:effectLst>
                  <a:glow rad="127000">
                    <a:schemeClr val="tx1"/>
                  </a:glow>
                </a:effectLst>
                <a:ea typeface="ＭＳ Ｐゴシック" charset="0"/>
              </a:rPr>
              <a:t> </a:t>
            </a:r>
          </a:p>
        </p:txBody>
      </p:sp>
    </p:spTree>
    <p:extLst>
      <p:ext uri="{BB962C8B-B14F-4D97-AF65-F5344CB8AC3E}">
        <p14:creationId xmlns:p14="http://schemas.microsoft.com/office/powerpoint/2010/main" val="27375596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875" y="404813"/>
            <a:ext cx="8732838" cy="944562"/>
          </a:xfrm>
          <a:solidFill>
            <a:srgbClr val="000000"/>
          </a:solidFill>
        </p:spPr>
        <p:txBody>
          <a:bodyPr/>
          <a:lstStyle/>
          <a:p>
            <a:pPr eaLnBrk="1" hangingPunct="1">
              <a:defRPr/>
            </a:pPr>
            <a:r>
              <a:rPr lang="ar-JO" dirty="0">
                <a:solidFill>
                  <a:srgbClr val="FFFFFF"/>
                </a:solidFill>
                <a:ea typeface="ＭＳ Ｐゴシック" charset="0"/>
                <a:cs typeface="Arial" panose="020B0604020202020204" pitchFamily="34" charset="0"/>
              </a:rPr>
              <a:t>معضلة فليمون في كولوسي</a:t>
            </a:r>
            <a:endParaRPr lang="en-US" dirty="0">
              <a:solidFill>
                <a:srgbClr val="FFFFFF"/>
              </a:solidFill>
              <a:ea typeface="ＭＳ Ｐゴシック" charset="0"/>
              <a:cs typeface="Arial" panose="020B0604020202020204" pitchFamily="34" charset="0"/>
            </a:endParaRPr>
          </a:p>
        </p:txBody>
      </p:sp>
      <p:sp>
        <p:nvSpPr>
          <p:cNvPr id="65539" name="Rectangle 3"/>
          <p:cNvSpPr>
            <a:spLocks noGrp="1" noChangeArrowheads="1"/>
          </p:cNvSpPr>
          <p:nvPr>
            <p:ph type="body" idx="1"/>
          </p:nvPr>
        </p:nvSpPr>
        <p:spPr>
          <a:xfrm>
            <a:off x="34925" y="1412875"/>
            <a:ext cx="3600450" cy="5300663"/>
          </a:xfrm>
        </p:spPr>
        <p:txBody>
          <a:bodyPr/>
          <a:lstStyle/>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ماذا يجب أن يفعل مالك العبد فليمون مع عبده الهارب التائب أنسيمس (الآن صار مؤمناً)؟</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ما هي الآثار المترتبة على أصحاب العبيد وأرباب العمل؟</a:t>
            </a:r>
            <a:endParaRPr lang="en-US" sz="2800" b="1" dirty="0">
              <a:latin typeface="Arial" panose="020B0604020202020204" pitchFamily="34" charset="0"/>
              <a:ea typeface="ＭＳ Ｐゴシック" charset="0"/>
              <a:cs typeface="Arial" panose="020B0604020202020204" pitchFamily="34" charset="0"/>
            </a:endParaRPr>
          </a:p>
        </p:txBody>
      </p:sp>
      <p:pic>
        <p:nvPicPr>
          <p:cNvPr id="172035" name="Picture 4" descr="Phile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81400" y="1524000"/>
            <a:ext cx="55626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6" name="Text Box 5"/>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109</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defRPr/>
            </a:pPr>
            <a:br>
              <a:rPr lang="en-US" sz="4800" dirty="0">
                <a:solidFill>
                  <a:schemeClr val="tx1"/>
                </a:solidFill>
                <a:effectLst/>
                <a:ea typeface="ＭＳ Ｐゴシック" charset="0"/>
              </a:rPr>
            </a:br>
            <a:r>
              <a:rPr lang="ar-JO" sz="4800" dirty="0">
                <a:solidFill>
                  <a:schemeClr val="tx1"/>
                </a:solidFill>
                <a:ea typeface="ＭＳ Ｐゴシック" charset="0"/>
              </a:rPr>
              <a:t>1. عامل الناس في أفضل </a:t>
            </a:r>
            <a:r>
              <a:rPr lang="ar-JO" sz="7200" dirty="0">
                <a:effectLst>
                  <a:glow rad="228600">
                    <a:schemeClr val="accent4">
                      <a:satMod val="175000"/>
                      <a:alpha val="94000"/>
                    </a:schemeClr>
                  </a:glow>
                </a:effectLst>
                <a:ea typeface="ＭＳ Ｐゴシック" charset="0"/>
              </a:rPr>
              <a:t>نور</a:t>
            </a:r>
            <a:r>
              <a:rPr lang="ar-JO" sz="4800" dirty="0">
                <a:solidFill>
                  <a:schemeClr val="tx1"/>
                </a:solidFill>
                <a:ea typeface="ＭＳ Ｐゴシック" charset="0"/>
              </a:rPr>
              <a:t> ممكن </a:t>
            </a:r>
            <a:br>
              <a:rPr lang="ar-JO" sz="4800" dirty="0">
                <a:solidFill>
                  <a:schemeClr val="tx1"/>
                </a:solidFill>
                <a:ea typeface="ＭＳ Ｐゴシック" charset="0"/>
              </a:rPr>
            </a:br>
            <a:r>
              <a:rPr lang="ar-JO" sz="4800" dirty="0">
                <a:solidFill>
                  <a:schemeClr val="tx1"/>
                </a:solidFill>
                <a:ea typeface="ＭＳ Ｐゴシック" charset="0"/>
              </a:rPr>
              <a:t>(1-7)</a:t>
            </a:r>
            <a:r>
              <a:rPr lang="en-US" sz="4800" dirty="0">
                <a:solidFill>
                  <a:schemeClr val="tx1"/>
                </a:solidFill>
                <a:effectLst/>
                <a:ea typeface="ＭＳ Ｐゴシック" charset="0"/>
              </a:rPr>
              <a:t> </a:t>
            </a:r>
          </a:p>
        </p:txBody>
      </p:sp>
      <p:sp>
        <p:nvSpPr>
          <p:cNvPr id="5" name="Rectangle 2">
            <a:extLst>
              <a:ext uri="{FF2B5EF4-FFF2-40B4-BE49-F238E27FC236}">
                <a16:creationId xmlns:a16="http://schemas.microsoft.com/office/drawing/2014/main" id="{25F6B239-95BC-FD4F-B372-70DFBF2F38D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73646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643306" y="29469"/>
            <a:ext cx="5393190" cy="6828531"/>
          </a:xfrm>
          <a:effectLst>
            <a:outerShdw blurRad="63500" dist="35921" dir="2700000" algn="ctr" rotWithShape="0">
              <a:schemeClr val="tx2">
                <a:alpha val="74998"/>
              </a:schemeClr>
            </a:outerShdw>
          </a:effectLst>
        </p:spPr>
        <p:txBody>
          <a:bodyPr anchor="ctr"/>
          <a:lstStyle/>
          <a:p>
            <a:pPr>
              <a:defRPr/>
            </a:pPr>
            <a:r>
              <a:rPr lang="ar-JO" sz="4000" dirty="0">
                <a:effectLst>
                  <a:glow rad="228600">
                    <a:schemeClr val="accent4">
                      <a:satMod val="175000"/>
                      <a:alpha val="59798"/>
                    </a:schemeClr>
                  </a:glow>
                </a:effectLst>
              </a:rPr>
              <a:t>1 بولس </a:t>
            </a:r>
            <a:r>
              <a:rPr lang="ar-JO" sz="4000" dirty="0">
                <a:solidFill>
                  <a:srgbClr val="FFFF00"/>
                </a:solidFill>
                <a:effectLst>
                  <a:glow rad="228600">
                    <a:schemeClr val="accent4">
                      <a:satMod val="175000"/>
                      <a:alpha val="59798"/>
                    </a:schemeClr>
                  </a:glow>
                </a:effectLst>
              </a:rPr>
              <a:t>أسير</a:t>
            </a:r>
            <a:r>
              <a:rPr lang="ar-JO" sz="4000" dirty="0">
                <a:effectLst>
                  <a:glow rad="228600">
                    <a:schemeClr val="accent4">
                      <a:satMod val="175000"/>
                      <a:alpha val="59798"/>
                    </a:schemeClr>
                  </a:glow>
                </a:effectLst>
              </a:rPr>
              <a:t> يسوع المسيح وتيموثاوس </a:t>
            </a:r>
            <a:r>
              <a:rPr lang="ar-JO" sz="4000" dirty="0">
                <a:solidFill>
                  <a:srgbClr val="FFFF00"/>
                </a:solidFill>
                <a:effectLst>
                  <a:glow rad="228600">
                    <a:schemeClr val="accent4">
                      <a:satMod val="175000"/>
                      <a:alpha val="59798"/>
                    </a:schemeClr>
                  </a:glow>
                </a:effectLst>
              </a:rPr>
              <a:t>الأخ</a:t>
            </a:r>
            <a:r>
              <a:rPr lang="ar-JO" sz="4000" dirty="0">
                <a:effectLst>
                  <a:glow rad="228600">
                    <a:schemeClr val="accent4">
                      <a:satMod val="175000"/>
                      <a:alpha val="59798"/>
                    </a:schemeClr>
                  </a:glow>
                </a:effectLst>
              </a:rPr>
              <a:t>، إلى فليمون </a:t>
            </a:r>
            <a:r>
              <a:rPr lang="ar-JO" sz="4000" dirty="0">
                <a:solidFill>
                  <a:srgbClr val="FFFF00"/>
                </a:solidFill>
                <a:effectLst>
                  <a:glow rad="228600">
                    <a:schemeClr val="accent4">
                      <a:satMod val="175000"/>
                      <a:alpha val="59798"/>
                    </a:schemeClr>
                  </a:glow>
                </a:effectLst>
              </a:rPr>
              <a:t>المحبوب والعامل معنا </a:t>
            </a:r>
            <a:r>
              <a:rPr lang="ar-JO" sz="4000" dirty="0">
                <a:effectLst>
                  <a:glow rad="228600">
                    <a:schemeClr val="accent4">
                      <a:satMod val="175000"/>
                      <a:alpha val="59798"/>
                    </a:schemeClr>
                  </a:glow>
                </a:effectLst>
              </a:rPr>
              <a:t>2 وإلى أبفية </a:t>
            </a:r>
            <a:r>
              <a:rPr lang="ar-JO" sz="4000" dirty="0">
                <a:solidFill>
                  <a:srgbClr val="FFFF00"/>
                </a:solidFill>
                <a:effectLst>
                  <a:glow rad="228600">
                    <a:schemeClr val="accent4">
                      <a:satMod val="175000"/>
                      <a:alpha val="59798"/>
                    </a:schemeClr>
                  </a:glow>
                </a:effectLst>
              </a:rPr>
              <a:t>المحبوبة</a:t>
            </a:r>
            <a:r>
              <a:rPr lang="ar-JO" sz="4000" dirty="0">
                <a:effectLst>
                  <a:glow rad="228600">
                    <a:schemeClr val="accent4">
                      <a:satMod val="175000"/>
                      <a:alpha val="59798"/>
                    </a:schemeClr>
                  </a:glow>
                </a:effectLst>
              </a:rPr>
              <a:t> وأرخبس </a:t>
            </a:r>
            <a:r>
              <a:rPr lang="ar-JO" sz="4000" dirty="0">
                <a:solidFill>
                  <a:srgbClr val="FFFF00"/>
                </a:solidFill>
                <a:effectLst>
                  <a:glow rad="228600">
                    <a:schemeClr val="accent4">
                      <a:satMod val="175000"/>
                      <a:alpha val="59798"/>
                    </a:schemeClr>
                  </a:glow>
                </a:effectLst>
              </a:rPr>
              <a:t>المتجند معنا</a:t>
            </a:r>
            <a:r>
              <a:rPr lang="ar-JO" sz="4000" dirty="0">
                <a:effectLst>
                  <a:glow rad="228600">
                    <a:schemeClr val="accent4">
                      <a:satMod val="175000"/>
                      <a:alpha val="59798"/>
                    </a:schemeClr>
                  </a:glow>
                </a:effectLst>
              </a:rPr>
              <a:t>، وإلى الكنيسة التي في بيتك:</a:t>
            </a:r>
            <a:br>
              <a:rPr lang="en-US" sz="4000" dirty="0">
                <a:effectLst>
                  <a:glow rad="228600">
                    <a:schemeClr val="accent4">
                      <a:satMod val="175000"/>
                      <a:alpha val="59798"/>
                    </a:schemeClr>
                  </a:glow>
                </a:effectLst>
              </a:rPr>
            </a:br>
            <a:r>
              <a:rPr lang="ar-JO" sz="4000" dirty="0">
                <a:effectLst>
                  <a:glow rad="228600">
                    <a:schemeClr val="accent4">
                      <a:satMod val="175000"/>
                      <a:alpha val="59798"/>
                    </a:schemeClr>
                  </a:glow>
                </a:effectLst>
              </a:rPr>
              <a:t>(فيل 1-2)</a:t>
            </a:r>
            <a:endParaRPr lang="en-US" sz="4000" dirty="0">
              <a:effectLst>
                <a:glow rad="228600">
                  <a:schemeClr val="accent4">
                    <a:satMod val="175000"/>
                    <a:alpha val="59798"/>
                  </a:schemeClr>
                </a:glow>
              </a:effectLst>
              <a:ea typeface="ＭＳ Ｐゴシック" charset="0"/>
              <a:cs typeface="ＭＳ Ｐゴシック" charset="0"/>
            </a:endParaRPr>
          </a:p>
        </p:txBody>
      </p:sp>
    </p:spTree>
    <p:extLst>
      <p:ext uri="{BB962C8B-B14F-4D97-AF65-F5344CB8AC3E}">
        <p14:creationId xmlns:p14="http://schemas.microsoft.com/office/powerpoint/2010/main" val="389469036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030962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 y="0"/>
            <a:ext cx="914253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Rectangle 3"/>
          <p:cNvSpPr>
            <a:spLocks noGrp="1" noChangeArrowheads="1"/>
          </p:cNvSpPr>
          <p:nvPr>
            <p:ph type="title"/>
          </p:nvPr>
        </p:nvSpPr>
        <p:spPr/>
        <p:txBody>
          <a:bodyPr/>
          <a:lstStyle/>
          <a:p>
            <a:pPr eaLnBrk="1" hangingPunct="1"/>
            <a:r>
              <a:rPr lang="ar-JO" sz="4400" dirty="0">
                <a:solidFill>
                  <a:schemeClr val="bg1"/>
                </a:solidFill>
                <a:effectLst>
                  <a:glow rad="228600">
                    <a:schemeClr val="tx1"/>
                  </a:glow>
                </a:effectLst>
                <a:latin typeface="Arial" panose="020B0604020202020204" pitchFamily="34" charset="0"/>
              </a:rPr>
              <a:t>التأليف</a:t>
            </a:r>
            <a:endParaRPr lang="en-US" sz="4400" dirty="0">
              <a:solidFill>
                <a:schemeClr val="bg1"/>
              </a:solidFill>
              <a:effectLst>
                <a:glow rad="228600">
                  <a:schemeClr val="tx1"/>
                </a:glow>
              </a:effectLst>
              <a:latin typeface="Arial" panose="020B0604020202020204" pitchFamily="34" charset="0"/>
            </a:endParaRPr>
          </a:p>
        </p:txBody>
      </p:sp>
      <p:sp>
        <p:nvSpPr>
          <p:cNvPr id="24580" name="Text Box 4"/>
          <p:cNvSpPr txBox="1">
            <a:spLocks noChangeArrowheads="1"/>
          </p:cNvSpPr>
          <p:nvPr/>
        </p:nvSpPr>
        <p:spPr bwMode="auto">
          <a:xfrm>
            <a:off x="666750" y="1981200"/>
            <a:ext cx="7867650" cy="483209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العدد 1</a:t>
            </a:r>
            <a:endPar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بولس</a:t>
            </a:r>
            <a:r>
              <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العدد 9</a:t>
            </a:r>
            <a:r>
              <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بولس</a:t>
            </a:r>
            <a:r>
              <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العدد 19</a:t>
            </a:r>
            <a:endPar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بولس</a:t>
            </a:r>
            <a:r>
              <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 ….………………………. </a:t>
            </a:r>
            <a:endPar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24581" name="Text Box 5"/>
          <p:cNvSpPr txBox="1">
            <a:spLocks noChangeArrowheads="1"/>
          </p:cNvSpPr>
          <p:nvPr/>
        </p:nvSpPr>
        <p:spPr bwMode="auto">
          <a:xfrm>
            <a:off x="1971675" y="1416050"/>
            <a:ext cx="113685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بولس</a:t>
            </a:r>
            <a:endParaRPr kumimoji="0" lang="en-US"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0293" name="Text Box 6"/>
          <p:cNvSpPr txBox="1">
            <a:spLocks noChangeArrowheads="1"/>
          </p:cNvSpPr>
          <p:nvPr/>
        </p:nvSpPr>
        <p:spPr bwMode="auto">
          <a:xfrm>
            <a:off x="8002588" y="228600"/>
            <a:ext cx="79060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246</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par>
                          <p:cTn id="8" fill="hold" nodeType="afterGroup">
                            <p:stCondLst>
                              <p:cond delay="2000"/>
                            </p:stCondLst>
                            <p:childTnLst>
                              <p:par>
                                <p:cTn id="9" presetID="45" presetClass="entr" presetSubtype="0" fill="hold" nodeType="afterEffect">
                                  <p:stCondLst>
                                    <p:cond delay="0"/>
                                  </p:stCondLst>
                                  <p:iterate type="lt">
                                    <p:tmPct val="10000"/>
                                  </p:iterate>
                                  <p:childTnLst>
                                    <p:set>
                                      <p:cBhvr>
                                        <p:cTn id="10" dur="1" fill="hold">
                                          <p:stCondLst>
                                            <p:cond delay="0"/>
                                          </p:stCondLst>
                                        </p:cTn>
                                        <p:tgtEl>
                                          <p:spTgt spid="24580">
                                            <p:txEl>
                                              <p:pRg st="2" end="2"/>
                                            </p:txEl>
                                          </p:spTgt>
                                        </p:tgtEl>
                                        <p:attrNameLst>
                                          <p:attrName>style.visibility</p:attrName>
                                        </p:attrNameLst>
                                      </p:cBhvr>
                                      <p:to>
                                        <p:strVal val="visible"/>
                                      </p:to>
                                    </p:set>
                                    <p:animEffect transition="in" filter="fade">
                                      <p:cBhvr>
                                        <p:cTn id="11" dur="1000"/>
                                        <p:tgtEl>
                                          <p:spTgt spid="24580">
                                            <p:txEl>
                                              <p:pRg st="2" end="2"/>
                                            </p:txEl>
                                          </p:spTgt>
                                        </p:tgtEl>
                                      </p:cBhvr>
                                    </p:animEffect>
                                    <p:anim calcmode="lin" valueType="num">
                                      <p:cBhvr>
                                        <p:cTn id="12" dur="1000" fill="hold"/>
                                        <p:tgtEl>
                                          <p:spTgt spid="24580">
                                            <p:txEl>
                                              <p:pRg st="2" end="2"/>
                                            </p:txEl>
                                          </p:spTgt>
                                        </p:tgtEl>
                                        <p:attrNameLst>
                                          <p:attrName>ppt_w</p:attrName>
                                        </p:attrNameLst>
                                      </p:cBhvr>
                                      <p:tavLst>
                                        <p:tav tm="0" fmla="#ppt_w*sin(2.5*pi*$)">
                                          <p:val>
                                            <p:fltVal val="0"/>
                                          </p:val>
                                        </p:tav>
                                        <p:tav tm="100000">
                                          <p:val>
                                            <p:fltVal val="1"/>
                                          </p:val>
                                        </p:tav>
                                      </p:tavLst>
                                    </p:anim>
                                    <p:anim calcmode="lin" valueType="num">
                                      <p:cBhvr>
                                        <p:cTn id="13" dur="1000" fill="hold"/>
                                        <p:tgtEl>
                                          <p:spTgt spid="24580">
                                            <p:txEl>
                                              <p:pRg st="2" end="2"/>
                                            </p:txEl>
                                          </p:spTgt>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iterate type="lt">
                                    <p:tmPct val="10000"/>
                                  </p:iterate>
                                  <p:childTnLst>
                                    <p:set>
                                      <p:cBhvr>
                                        <p:cTn id="15" dur="1" fill="hold">
                                          <p:stCondLst>
                                            <p:cond delay="0"/>
                                          </p:stCondLst>
                                        </p:cTn>
                                        <p:tgtEl>
                                          <p:spTgt spid="24580">
                                            <p:txEl>
                                              <p:pRg st="3" end="3"/>
                                            </p:txEl>
                                          </p:spTgt>
                                        </p:tgtEl>
                                        <p:attrNameLst>
                                          <p:attrName>style.visibility</p:attrName>
                                        </p:attrNameLst>
                                      </p:cBhvr>
                                      <p:to>
                                        <p:strVal val="visible"/>
                                      </p:to>
                                    </p:set>
                                    <p:animEffect transition="in" filter="fade">
                                      <p:cBhvr>
                                        <p:cTn id="16" dur="1000"/>
                                        <p:tgtEl>
                                          <p:spTgt spid="24580">
                                            <p:txEl>
                                              <p:pRg st="3" end="3"/>
                                            </p:txEl>
                                          </p:spTgt>
                                        </p:tgtEl>
                                      </p:cBhvr>
                                    </p:animEffect>
                                    <p:anim calcmode="lin" valueType="num">
                                      <p:cBhvr>
                                        <p:cTn id="17" dur="1000" fill="hold"/>
                                        <p:tgtEl>
                                          <p:spTgt spid="24580">
                                            <p:txEl>
                                              <p:pRg st="3" end="3"/>
                                            </p:txEl>
                                          </p:spTgt>
                                        </p:tgtEl>
                                        <p:attrNameLst>
                                          <p:attrName>ppt_w</p:attrName>
                                        </p:attrNameLst>
                                      </p:cBhvr>
                                      <p:tavLst>
                                        <p:tav tm="0" fmla="#ppt_w*sin(2.5*pi*$)">
                                          <p:val>
                                            <p:fltVal val="0"/>
                                          </p:val>
                                        </p:tav>
                                        <p:tav tm="100000">
                                          <p:val>
                                            <p:fltVal val="1"/>
                                          </p:val>
                                        </p:tav>
                                      </p:tavLst>
                                    </p:anim>
                                    <p:anim calcmode="lin" valueType="num">
                                      <p:cBhvr>
                                        <p:cTn id="18" dur="1000" fill="hold"/>
                                        <p:tgtEl>
                                          <p:spTgt spid="24580">
                                            <p:txEl>
                                              <p:pRg st="3" end="3"/>
                                            </p:txEl>
                                          </p:spTgt>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iterate type="lt">
                                    <p:tmPct val="10000"/>
                                  </p:iterate>
                                  <p:childTnLst>
                                    <p:set>
                                      <p:cBhvr>
                                        <p:cTn id="20" dur="1" fill="hold">
                                          <p:stCondLst>
                                            <p:cond delay="0"/>
                                          </p:stCondLst>
                                        </p:cTn>
                                        <p:tgtEl>
                                          <p:spTgt spid="24580">
                                            <p:txEl>
                                              <p:pRg st="5" end="5"/>
                                            </p:txEl>
                                          </p:spTgt>
                                        </p:tgtEl>
                                        <p:attrNameLst>
                                          <p:attrName>style.visibility</p:attrName>
                                        </p:attrNameLst>
                                      </p:cBhvr>
                                      <p:to>
                                        <p:strVal val="visible"/>
                                      </p:to>
                                    </p:set>
                                    <p:animEffect transition="in" filter="fade">
                                      <p:cBhvr>
                                        <p:cTn id="21" dur="1000"/>
                                        <p:tgtEl>
                                          <p:spTgt spid="24580">
                                            <p:txEl>
                                              <p:pRg st="5" end="5"/>
                                            </p:txEl>
                                          </p:spTgt>
                                        </p:tgtEl>
                                      </p:cBhvr>
                                    </p:animEffect>
                                    <p:anim calcmode="lin" valueType="num">
                                      <p:cBhvr>
                                        <p:cTn id="22" dur="1000" fill="hold"/>
                                        <p:tgtEl>
                                          <p:spTgt spid="24580">
                                            <p:txEl>
                                              <p:pRg st="5" end="5"/>
                                            </p:txEl>
                                          </p:spTgt>
                                        </p:tgtEl>
                                        <p:attrNameLst>
                                          <p:attrName>ppt_w</p:attrName>
                                        </p:attrNameLst>
                                      </p:cBhvr>
                                      <p:tavLst>
                                        <p:tav tm="0" fmla="#ppt_w*sin(2.5*pi*$)">
                                          <p:val>
                                            <p:fltVal val="0"/>
                                          </p:val>
                                        </p:tav>
                                        <p:tav tm="100000">
                                          <p:val>
                                            <p:fltVal val="1"/>
                                          </p:val>
                                        </p:tav>
                                      </p:tavLst>
                                    </p:anim>
                                    <p:anim calcmode="lin" valueType="num">
                                      <p:cBhvr>
                                        <p:cTn id="23" dur="1000" fill="hold"/>
                                        <p:tgtEl>
                                          <p:spTgt spid="24580">
                                            <p:txEl>
                                              <p:pRg st="5" end="5"/>
                                            </p:txEl>
                                          </p:spTgt>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iterate type="lt">
                                    <p:tmPct val="10000"/>
                                  </p:iterate>
                                  <p:childTnLst>
                                    <p:set>
                                      <p:cBhvr>
                                        <p:cTn id="25" dur="1" fill="hold">
                                          <p:stCondLst>
                                            <p:cond delay="0"/>
                                          </p:stCondLst>
                                        </p:cTn>
                                        <p:tgtEl>
                                          <p:spTgt spid="24580">
                                            <p:txEl>
                                              <p:pRg st="6" end="6"/>
                                            </p:txEl>
                                          </p:spTgt>
                                        </p:tgtEl>
                                        <p:attrNameLst>
                                          <p:attrName>style.visibility</p:attrName>
                                        </p:attrNameLst>
                                      </p:cBhvr>
                                      <p:to>
                                        <p:strVal val="visible"/>
                                      </p:to>
                                    </p:set>
                                    <p:animEffect transition="in" filter="fade">
                                      <p:cBhvr>
                                        <p:cTn id="26" dur="1000"/>
                                        <p:tgtEl>
                                          <p:spTgt spid="24580">
                                            <p:txEl>
                                              <p:pRg st="6" end="6"/>
                                            </p:txEl>
                                          </p:spTgt>
                                        </p:tgtEl>
                                      </p:cBhvr>
                                    </p:animEffect>
                                    <p:anim calcmode="lin" valueType="num">
                                      <p:cBhvr>
                                        <p:cTn id="27" dur="1000" fill="hold"/>
                                        <p:tgtEl>
                                          <p:spTgt spid="24580">
                                            <p:txEl>
                                              <p:pRg st="6" end="6"/>
                                            </p:txEl>
                                          </p:spTgt>
                                        </p:tgtEl>
                                        <p:attrNameLst>
                                          <p:attrName>ppt_w</p:attrName>
                                        </p:attrNameLst>
                                      </p:cBhvr>
                                      <p:tavLst>
                                        <p:tav tm="0" fmla="#ppt_w*sin(2.5*pi*$)">
                                          <p:val>
                                            <p:fltVal val="0"/>
                                          </p:val>
                                        </p:tav>
                                        <p:tav tm="100000">
                                          <p:val>
                                            <p:fltVal val="1"/>
                                          </p:val>
                                        </p:tav>
                                      </p:tavLst>
                                    </p:anim>
                                    <p:anim calcmode="lin" valueType="num">
                                      <p:cBhvr>
                                        <p:cTn id="28" dur="1000" fill="hold"/>
                                        <p:tgtEl>
                                          <p:spTgt spid="24580">
                                            <p:txEl>
                                              <p:pRg st="6" end="6"/>
                                            </p:txEl>
                                          </p:spTgt>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iterate type="lt">
                                    <p:tmPct val="10000"/>
                                  </p:iterate>
                                  <p:childTnLst>
                                    <p:set>
                                      <p:cBhvr>
                                        <p:cTn id="30" dur="1" fill="hold">
                                          <p:stCondLst>
                                            <p:cond delay="0"/>
                                          </p:stCondLst>
                                        </p:cTn>
                                        <p:tgtEl>
                                          <p:spTgt spid="24580">
                                            <p:txEl>
                                              <p:pRg st="8" end="8"/>
                                            </p:txEl>
                                          </p:spTgt>
                                        </p:tgtEl>
                                        <p:attrNameLst>
                                          <p:attrName>style.visibility</p:attrName>
                                        </p:attrNameLst>
                                      </p:cBhvr>
                                      <p:to>
                                        <p:strVal val="visible"/>
                                      </p:to>
                                    </p:set>
                                    <p:animEffect transition="in" filter="fade">
                                      <p:cBhvr>
                                        <p:cTn id="31" dur="1000"/>
                                        <p:tgtEl>
                                          <p:spTgt spid="24580">
                                            <p:txEl>
                                              <p:pRg st="8" end="8"/>
                                            </p:txEl>
                                          </p:spTgt>
                                        </p:tgtEl>
                                      </p:cBhvr>
                                    </p:animEffect>
                                    <p:anim calcmode="lin" valueType="num">
                                      <p:cBhvr>
                                        <p:cTn id="32" dur="1000" fill="hold"/>
                                        <p:tgtEl>
                                          <p:spTgt spid="24580">
                                            <p:txEl>
                                              <p:pRg st="8" end="8"/>
                                            </p:txEl>
                                          </p:spTgt>
                                        </p:tgtEl>
                                        <p:attrNameLst>
                                          <p:attrName>ppt_w</p:attrName>
                                        </p:attrNameLst>
                                      </p:cBhvr>
                                      <p:tavLst>
                                        <p:tav tm="0" fmla="#ppt_w*sin(2.5*pi*$)">
                                          <p:val>
                                            <p:fltVal val="0"/>
                                          </p:val>
                                        </p:tav>
                                        <p:tav tm="100000">
                                          <p:val>
                                            <p:fltVal val="1"/>
                                          </p:val>
                                        </p:tav>
                                      </p:tavLst>
                                    </p:anim>
                                    <p:anim calcmode="lin" valueType="num">
                                      <p:cBhvr>
                                        <p:cTn id="33" dur="1000" fill="hold"/>
                                        <p:tgtEl>
                                          <p:spTgt spid="24580">
                                            <p:txEl>
                                              <p:pRg st="8" end="8"/>
                                            </p:txEl>
                                          </p:spTgt>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iterate type="lt">
                                    <p:tmPct val="10000"/>
                                  </p:iterate>
                                  <p:childTnLst>
                                    <p:set>
                                      <p:cBhvr>
                                        <p:cTn id="35" dur="1" fill="hold">
                                          <p:stCondLst>
                                            <p:cond delay="0"/>
                                          </p:stCondLst>
                                        </p:cTn>
                                        <p:tgtEl>
                                          <p:spTgt spid="24580">
                                            <p:txEl>
                                              <p:pRg st="9" end="9"/>
                                            </p:txEl>
                                          </p:spTgt>
                                        </p:tgtEl>
                                        <p:attrNameLst>
                                          <p:attrName>style.visibility</p:attrName>
                                        </p:attrNameLst>
                                      </p:cBhvr>
                                      <p:to>
                                        <p:strVal val="visible"/>
                                      </p:to>
                                    </p:set>
                                    <p:animEffect transition="in" filter="fade">
                                      <p:cBhvr>
                                        <p:cTn id="36" dur="1000"/>
                                        <p:tgtEl>
                                          <p:spTgt spid="24580">
                                            <p:txEl>
                                              <p:pRg st="9" end="9"/>
                                            </p:txEl>
                                          </p:spTgt>
                                        </p:tgtEl>
                                      </p:cBhvr>
                                    </p:animEffect>
                                    <p:anim calcmode="lin" valueType="num">
                                      <p:cBhvr>
                                        <p:cTn id="37" dur="1000" fill="hold"/>
                                        <p:tgtEl>
                                          <p:spTgt spid="24580">
                                            <p:txEl>
                                              <p:pRg st="9" end="9"/>
                                            </p:txEl>
                                          </p:spTgt>
                                        </p:tgtEl>
                                        <p:attrNameLst>
                                          <p:attrName>ppt_w</p:attrName>
                                        </p:attrNameLst>
                                      </p:cBhvr>
                                      <p:tavLst>
                                        <p:tav tm="0" fmla="#ppt_w*sin(2.5*pi*$)">
                                          <p:val>
                                            <p:fltVal val="0"/>
                                          </p:val>
                                        </p:tav>
                                        <p:tav tm="100000">
                                          <p:val>
                                            <p:fltVal val="1"/>
                                          </p:val>
                                        </p:tav>
                                      </p:tavLst>
                                    </p:anim>
                                    <p:anim calcmode="lin" valueType="num">
                                      <p:cBhvr>
                                        <p:cTn id="38" dur="1000" fill="hold"/>
                                        <p:tgtEl>
                                          <p:spTgt spid="24580">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24581"/>
                                        </p:tgtEl>
                                        <p:attrNameLst>
                                          <p:attrName>style.visibility</p:attrName>
                                        </p:attrNameLst>
                                      </p:cBhvr>
                                      <p:to>
                                        <p:strVal val="visible"/>
                                      </p:to>
                                    </p:set>
                                    <p:animScale>
                                      <p:cBhvr>
                                        <p:cTn id="43" dur="1000" decel="50000" fill="hold">
                                          <p:stCondLst>
                                            <p:cond delay="0"/>
                                          </p:stCondLst>
                                        </p:cTn>
                                        <p:tgtEl>
                                          <p:spTgt spid="245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24581"/>
                                        </p:tgtEl>
                                        <p:attrNameLst>
                                          <p:attrName>ppt_x</p:attrName>
                                          <p:attrName>ppt_y</p:attrName>
                                        </p:attrNameLst>
                                      </p:cBhvr>
                                    </p:animMotion>
                                    <p:animEffect transition="in" filter="fade">
                                      <p:cBhvr>
                                        <p:cTn id="45"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rotWithShape="1">
          <a:blip r:embed="rId4">
            <a:extLst>
              <a:ext uri="{28A0092B-C50C-407E-A947-70E740481C1C}">
                <a14:useLocalDpi xmlns:a14="http://schemas.microsoft.com/office/drawing/2010/main" val="0"/>
              </a:ext>
            </a:extLst>
          </a:blip>
          <a:srcRect b="16545"/>
          <a:stretch/>
        </p:blipFill>
        <p:spPr bwMode="auto">
          <a:xfrm>
            <a:off x="0" y="-9525"/>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4" name="Rectangle 3"/>
          <p:cNvSpPr>
            <a:spLocks noGrp="1" noChangeArrowheads="1"/>
          </p:cNvSpPr>
          <p:nvPr>
            <p:ph type="title"/>
          </p:nvPr>
        </p:nvSpPr>
        <p:spPr>
          <a:xfrm>
            <a:off x="251520" y="157863"/>
            <a:ext cx="1438214" cy="769441"/>
          </a:xfrm>
          <a:noFill/>
          <a:ln>
            <a:noFill/>
          </a:ln>
        </p:spPr>
        <p:txBody>
          <a:bodyPr wrap="none">
            <a:spAutoFit/>
          </a:bodyPr>
          <a:lstStyle/>
          <a:p>
            <a:pPr algn="l" eaLnBrk="1" hangingPunct="1"/>
            <a:r>
              <a:rPr lang="ar-JO" sz="4400" kern="1200" dirty="0">
                <a:solidFill>
                  <a:srgbClr val="FFFFFF"/>
                </a:solidFill>
                <a:effectLst>
                  <a:glow rad="228600">
                    <a:schemeClr val="tx1"/>
                  </a:glow>
                </a:effectLst>
                <a:latin typeface="Arial" panose="020B0604020202020204" pitchFamily="34" charset="0"/>
              </a:rPr>
              <a:t>التاريخ</a:t>
            </a:r>
            <a:endParaRPr lang="en-US" sz="4400" kern="1200" dirty="0">
              <a:solidFill>
                <a:srgbClr val="FFFFFF"/>
              </a:solidFill>
              <a:effectLst>
                <a:glow rad="228600">
                  <a:schemeClr val="tx1"/>
                </a:glow>
              </a:effectLst>
              <a:latin typeface="Arial" panose="020B0604020202020204" pitchFamily="34" charset="0"/>
            </a:endParaRPr>
          </a:p>
        </p:txBody>
      </p:sp>
      <p:sp>
        <p:nvSpPr>
          <p:cNvPr id="25604" name="Text Box 4"/>
          <p:cNvSpPr txBox="1">
            <a:spLocks noChangeArrowheads="1"/>
          </p:cNvSpPr>
          <p:nvPr/>
        </p:nvSpPr>
        <p:spPr bwMode="auto">
          <a:xfrm>
            <a:off x="467544" y="5157192"/>
            <a:ext cx="8355454" cy="1200329"/>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خلال سجن بولس في روما</a:t>
            </a:r>
            <a:endParaRPr kumimoji="0" lang="en-US" altLang="ja-JP"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خريف 61 م</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1316" name="Text Box 5"/>
          <p:cNvSpPr txBox="1">
            <a:spLocks noChangeArrowheads="1"/>
          </p:cNvSpPr>
          <p:nvPr/>
        </p:nvSpPr>
        <p:spPr bwMode="auto">
          <a:xfrm>
            <a:off x="8338318" y="8701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eaLnBrk="1" hangingPunct="1">
              <a:defRPr sz="2800" b="1">
                <a:solidFill>
                  <a:srgbClr val="FFFFFF"/>
                </a:solidFill>
                <a:effectLst>
                  <a:glow rad="228600">
                    <a:schemeClr val="tx1"/>
                  </a:glow>
                </a:effectLst>
                <a:latin typeface="Verdana" charset="0"/>
                <a:cs typeface="Arial" charset="0"/>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246</a:t>
            </a:r>
            <a:endParaRPr kumimoji="0" lang="en-US" sz="28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fade">
                                      <p:cBhvr>
                                        <p:cTn id="7" dur="2000"/>
                                        <p:tgtEl>
                                          <p:spTgt spid="25604">
                                            <p:txEl>
                                              <p:pRg st="0" end="0"/>
                                            </p:txEl>
                                          </p:spTgt>
                                        </p:tgtEl>
                                      </p:cBhvr>
                                    </p:animEffect>
                                  </p:childTnLst>
                                </p:cTn>
                              </p:par>
                            </p:childTnLst>
                          </p:cTn>
                        </p:par>
                        <p:par>
                          <p:cTn id="8" fill="hold" nodeType="afterGroup">
                            <p:stCondLst>
                              <p:cond delay="2000"/>
                            </p:stCondLst>
                            <p:childTnLst>
                              <p:par>
                                <p:cTn id="9" presetID="2" presetClass="entr" presetSubtype="1" fill="hold" nodeType="after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anim calcmode="lin" valueType="num">
                                      <p:cBhvr additive="base">
                                        <p:cTn id="11" dur="500" fill="hold"/>
                                        <p:tgtEl>
                                          <p:spTgt spid="256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60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allAtOnce"/>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ar-JO" sz="4400" dirty="0">
                <a:solidFill>
                  <a:schemeClr val="bg1"/>
                </a:solidFill>
                <a:effectLst>
                  <a:glow rad="241300">
                    <a:schemeClr val="tx1"/>
                  </a:glow>
                </a:effectLst>
                <a:latin typeface="Arial" panose="020B0604020202020204" pitchFamily="34" charset="0"/>
              </a:rPr>
              <a:t>المستلمين</a:t>
            </a:r>
            <a:endParaRPr lang="en-US" sz="4400" dirty="0">
              <a:solidFill>
                <a:schemeClr val="bg1"/>
              </a:solidFill>
              <a:effectLst>
                <a:glow rad="241300">
                  <a:schemeClr val="tx1"/>
                </a:glow>
              </a:effectLst>
              <a:latin typeface="Arial" panose="020B0604020202020204" pitchFamily="34" charset="0"/>
            </a:endParaRPr>
          </a:p>
        </p:txBody>
      </p:sp>
      <p:sp>
        <p:nvSpPr>
          <p:cNvPr id="120835" name="Text Box 4"/>
          <p:cNvSpPr txBox="1">
            <a:spLocks noChangeArrowheads="1"/>
          </p:cNvSpPr>
          <p:nvPr/>
        </p:nvSpPr>
        <p:spPr bwMode="auto">
          <a:xfrm>
            <a:off x="827461" y="2398236"/>
            <a:ext cx="2952451" cy="2585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كان فليمون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رجلاً ثرياً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في كولوسي</a:t>
            </a:r>
            <a:endParaRPr kumimoji="0" lang="en-US" sz="5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0836" name="Text Box 5"/>
          <p:cNvSpPr txBox="1">
            <a:spLocks noChangeArrowheads="1"/>
          </p:cNvSpPr>
          <p:nvPr/>
        </p:nvSpPr>
        <p:spPr bwMode="auto">
          <a:xfrm>
            <a:off x="8274050" y="44450"/>
            <a:ext cx="78579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246</a:t>
            </a:r>
            <a:endParaRPr kumimoji="0" lang="en-US" sz="2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6150" cy="6858000"/>
          </a:xfrm>
          <a:prstGeom prst="rect">
            <a:avLst/>
          </a:prstGeom>
        </p:spPr>
      </p:pic>
      <p:sp>
        <p:nvSpPr>
          <p:cNvPr id="142338" name="Rectangle 3"/>
          <p:cNvSpPr>
            <a:spLocks noGrp="1" noChangeArrowheads="1"/>
          </p:cNvSpPr>
          <p:nvPr>
            <p:ph type="title"/>
          </p:nvPr>
        </p:nvSpPr>
        <p:spPr>
          <a:xfrm>
            <a:off x="533401" y="260648"/>
            <a:ext cx="5206876" cy="576064"/>
          </a:xfrm>
        </p:spPr>
        <p:txBody>
          <a:bodyPr/>
          <a:lstStyle/>
          <a:p>
            <a:pPr eaLnBrk="1" hangingPunct="1"/>
            <a:r>
              <a:rPr lang="ar-JO" dirty="0">
                <a:solidFill>
                  <a:schemeClr val="tx1"/>
                </a:solidFill>
                <a:latin typeface="Arial" panose="020B0604020202020204" pitchFamily="34" charset="0"/>
              </a:rPr>
              <a:t>المستلمين</a:t>
            </a:r>
            <a:endParaRPr lang="en-US" dirty="0">
              <a:solidFill>
                <a:schemeClr val="tx1"/>
              </a:solidFill>
              <a:latin typeface="Arial" panose="020B0604020202020204" pitchFamily="34" charset="0"/>
            </a:endParaRPr>
          </a:p>
        </p:txBody>
      </p:sp>
      <p:sp>
        <p:nvSpPr>
          <p:cNvPr id="142339" name="Text Box 4"/>
          <p:cNvSpPr txBox="1">
            <a:spLocks noChangeArrowheads="1"/>
          </p:cNvSpPr>
          <p:nvPr/>
        </p:nvSpPr>
        <p:spPr bwMode="auto">
          <a:xfrm>
            <a:off x="228600" y="1082154"/>
            <a:ext cx="4986342" cy="5878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المستلم الرئيسي : فليمون</a:t>
            </a:r>
            <a:endParaRPr kumimoji="0" lang="en-US" sz="36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مالك عبد مسيحي غني في كولوسي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عدد 1ب - </a:t>
            </a:r>
            <a:r>
              <a:rPr kumimoji="0" lang="ar-SA"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فليمون </a:t>
            </a:r>
            <a:r>
              <a:rPr kumimoji="0" lang="ar-JO" sz="3600" b="1" u="none" strike="noStrike" kern="1200" cap="none" spc="0" normalizeH="0" baseline="0" noProof="0" dirty="0">
                <a:ln>
                  <a:noFill/>
                </a:ln>
                <a:solidFill>
                  <a:srgbClr val="0088EE"/>
                </a:solidFill>
                <a:effectLst/>
                <a:uLnTx/>
                <a:uFillTx/>
                <a:latin typeface="Arial" panose="020B0604020202020204" pitchFamily="34" charset="0"/>
                <a:cs typeface="Arial" panose="020B0604020202020204" pitchFamily="34" charset="0"/>
              </a:rPr>
              <a:t>المحبوب والعامل معنا</a:t>
            </a:r>
            <a:r>
              <a:rPr kumimoji="0" lang="en-US" sz="3600" b="1" u="none" strike="noStrike" kern="1200" cap="none" spc="0" normalizeH="0" baseline="0" noProof="0" dirty="0">
                <a:ln>
                  <a:noFill/>
                </a:ln>
                <a:solidFill>
                  <a:srgbClr val="0088EE"/>
                </a:solidFill>
                <a:effectLst/>
                <a:uLnTx/>
                <a:uFillTx/>
                <a:latin typeface="Arial" panose="020B0604020202020204" pitchFamily="34" charset="0"/>
                <a:cs typeface="Arial" panose="020B0604020202020204" pitchFamily="34" charset="0"/>
              </a:rPr>
              <a:t>  </a:t>
            </a:r>
            <a:endParaRPr kumimoji="0" lang="en-US" altLang="zh-CN" sz="3600" b="1" u="none" strike="noStrike" kern="1200" cap="none" spc="0" normalizeH="0" baseline="0" noProof="0" dirty="0">
              <a:ln>
                <a:noFill/>
              </a:ln>
              <a:solidFill>
                <a:srgbClr val="0088EE"/>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آخرون : أعضاء الكنيسة</a:t>
            </a: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عدد 2 - وإلى أبفية</a:t>
            </a:r>
            <a:r>
              <a:rPr kumimoji="0" lang="ar-JO" sz="32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المحبوبة</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وأرخبس </a:t>
            </a:r>
            <a:r>
              <a:rPr kumimoji="0" lang="ar-JO" sz="32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المتجند معنا</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وإلى الكنيسة</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التي في بيتك</a:t>
            </a:r>
            <a:endParaRPr kumimoji="0" lang="en-US" altLang="ja-JP" sz="32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2340" name="Text Box 5"/>
          <p:cNvSpPr txBox="1">
            <a:spLocks noChangeArrowheads="1"/>
          </p:cNvSpPr>
          <p:nvPr/>
        </p:nvSpPr>
        <p:spPr bwMode="auto">
          <a:xfrm>
            <a:off x="8404465" y="4462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ctr"/>
          <a:lstStyle/>
          <a:p>
            <a:pPr>
              <a:defRPr/>
            </a:pPr>
            <a:r>
              <a:rPr lang="ar-JO" sz="4000" dirty="0"/>
              <a:t>3 نعمة لكم وسلام من الله أبينا والرب يسوع المسيح</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3</a:t>
            </a:r>
            <a:r>
              <a:rPr lang="en-US" sz="4000" dirty="0">
                <a:effectLst>
                  <a:glow rad="127000">
                    <a:schemeClr val="tx1"/>
                  </a:glow>
                </a:effectLst>
                <a:ea typeface="ＭＳ Ｐゴシック" charset="0"/>
              </a:rPr>
              <a:t>)</a:t>
            </a:r>
          </a:p>
        </p:txBody>
      </p:sp>
      <p:pic>
        <p:nvPicPr>
          <p:cNvPr id="5" name="Picture 4"/>
          <p:cNvPicPr>
            <a:picLocks noChangeAspect="1"/>
          </p:cNvPicPr>
          <p:nvPr/>
        </p:nvPicPr>
        <p:blipFill rotWithShape="1">
          <a:blip r:embed="rId4"/>
          <a:srcRect b="4409"/>
          <a:stretch/>
        </p:blipFill>
        <p:spPr>
          <a:xfrm>
            <a:off x="-14628" y="3429000"/>
            <a:ext cx="9158628" cy="3429000"/>
          </a:xfrm>
          <a:prstGeom prst="rect">
            <a:avLst/>
          </a:prstGeom>
        </p:spPr>
      </p:pic>
    </p:spTree>
    <p:extLst>
      <p:ext uri="{BB962C8B-B14F-4D97-AF65-F5344CB8AC3E}">
        <p14:creationId xmlns:p14="http://schemas.microsoft.com/office/powerpoint/2010/main" val="1833385640"/>
      </p:ext>
    </p:extLst>
  </p:cSld>
  <p:clrMapOvr>
    <a:overrideClrMapping bg1="lt1" tx1="dk1" bg2="lt2" tx2="dk2" accent1="accent1" accent2="accent2" accent3="accent3" accent4="accent4" accent5="accent5" accent6="accent6" hlink="hlink" folHlink="folHlink"/>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a:srcRect r="28203"/>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ctr"/>
          <a:lstStyle/>
          <a:p>
            <a:pPr>
              <a:defRPr/>
            </a:pPr>
            <a:r>
              <a:rPr lang="ar-JO" sz="3600" dirty="0"/>
              <a:t>4 أشكر إلهي كل حين ذاكراً إياك في صلواتي 5 سامعاً بمحبتك والإيمان الذي لك نحو الرب يسوع ولجميع القديسين</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فيل 4-5</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15526430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95536" y="1602007"/>
            <a:ext cx="8136903"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rtl="1">
              <a:defRPr/>
            </a:pPr>
            <a:r>
              <a:rPr lang="ar-EG"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يظهر مفهوم كنيسة المنزل بشكل كبير حيث كتب بولس على الأرجح للمالك فليمون، سيدة المنزل أ</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a:t>
            </a:r>
            <a:r>
              <a:rPr lang="ar-EG"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فية وابنهما (</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 1</a:t>
            </a:r>
            <a:r>
              <a:rPr lang="ar-EG"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-٢).</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latin typeface="Arial" panose="020B0604020202020204" pitchFamily="34" charset="0"/>
                <a:cs typeface="Arial" panose="020B0604020202020204" pitchFamily="34" charset="0"/>
              </a:rPr>
              <a:t>27ح</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947F4C64-F5AE-104A-81A3-A42FC09E8E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44038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1852" b="2185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207843"/>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6 لكي تكون شركة إيمانك فعالة في معرفة كل الصلاح الذي فيكم لأجل المسيح يسوع 7 </a:t>
            </a:r>
            <a:r>
              <a:rPr lang="ar-JO" dirty="0">
                <a:solidFill>
                  <a:srgbClr val="FFFF00"/>
                </a:solidFill>
                <a:effectLst>
                  <a:glow rad="127000">
                    <a:schemeClr val="tx1"/>
                  </a:glow>
                </a:effectLst>
                <a:ea typeface="ＭＳ Ｐゴシック" charset="0"/>
              </a:rPr>
              <a:t>لأن لنا فرحاً كثيراً وتعزية بسبب محبتك، لأن أحشاء القديسين قد استراحت بك أيها الأخ.</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فيل 6-7</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112374617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48763"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ar-JO" dirty="0">
                <a:solidFill>
                  <a:schemeClr val="bg1"/>
                </a:solidFill>
                <a:effectLst>
                  <a:glow rad="241300">
                    <a:schemeClr val="tx1"/>
                  </a:glow>
                </a:effectLst>
                <a:latin typeface="Arial" panose="020B0604020202020204" pitchFamily="34" charset="0"/>
              </a:rPr>
              <a:t>المناسبة</a:t>
            </a:r>
            <a:endParaRPr lang="en-US" dirty="0">
              <a:solidFill>
                <a:schemeClr val="bg1"/>
              </a:solidFill>
              <a:effectLst>
                <a:glow rad="241300">
                  <a:schemeClr val="tx1"/>
                </a:glow>
              </a:effectLst>
              <a:latin typeface="Arial" panose="020B0604020202020204" pitchFamily="34" charset="0"/>
            </a:endParaRPr>
          </a:p>
        </p:txBody>
      </p:sp>
      <p:sp>
        <p:nvSpPr>
          <p:cNvPr id="120835" name="Text Box 4"/>
          <p:cNvSpPr txBox="1">
            <a:spLocks noChangeArrowheads="1"/>
          </p:cNvSpPr>
          <p:nvPr/>
        </p:nvSpPr>
        <p:spPr bwMode="auto">
          <a:xfrm>
            <a:off x="683568" y="2398236"/>
            <a:ext cx="2304379"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فليمون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يمتلك</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عبداً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اسمه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أنسيمس</a:t>
            </a:r>
            <a:endParaRPr kumimoji="0" lang="en-US"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08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نغفر</a:t>
            </a:r>
            <a:r>
              <a:rPr lang="ar-JO" sz="4800" dirty="0">
                <a:effectLst>
                  <a:glow rad="127000">
                    <a:schemeClr val="tx1"/>
                  </a:glow>
                </a:effectLst>
                <a:ea typeface="ＭＳ Ｐゴシック" charset="0"/>
              </a:rPr>
              <a:t> لمن يسيء إلينا؟</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81209397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defRPr/>
            </a:pPr>
            <a:br>
              <a:rPr lang="en-US" sz="4800" dirty="0">
                <a:solidFill>
                  <a:schemeClr val="tx1"/>
                </a:solidFill>
                <a:effectLst/>
                <a:ea typeface="ＭＳ Ｐゴシック" charset="0"/>
              </a:rPr>
            </a:br>
            <a:r>
              <a:rPr lang="ar-JO" sz="4800" dirty="0">
                <a:solidFill>
                  <a:schemeClr val="tx1"/>
                </a:solidFill>
                <a:ea typeface="ＭＳ Ｐゴシック" charset="0"/>
              </a:rPr>
              <a:t>1. عامل الناس في أفضل </a:t>
            </a:r>
            <a:r>
              <a:rPr lang="ar-JO" sz="7200" dirty="0">
                <a:effectLst>
                  <a:glow rad="228600">
                    <a:schemeClr val="accent4">
                      <a:satMod val="175000"/>
                      <a:alpha val="94000"/>
                    </a:schemeClr>
                  </a:glow>
                </a:effectLst>
                <a:ea typeface="ＭＳ Ｐゴシック" charset="0"/>
              </a:rPr>
              <a:t>نور</a:t>
            </a:r>
            <a:r>
              <a:rPr lang="ar-JO" sz="4800" dirty="0">
                <a:solidFill>
                  <a:schemeClr val="tx1"/>
                </a:solidFill>
                <a:ea typeface="ＭＳ Ｐゴシック" charset="0"/>
              </a:rPr>
              <a:t> ممكن </a:t>
            </a:r>
            <a:br>
              <a:rPr lang="ar-JO" sz="4800" dirty="0">
                <a:solidFill>
                  <a:schemeClr val="tx1"/>
                </a:solidFill>
                <a:ea typeface="ＭＳ Ｐゴシック" charset="0"/>
              </a:rPr>
            </a:br>
            <a:r>
              <a:rPr lang="ar-JO" sz="4800" dirty="0">
                <a:solidFill>
                  <a:schemeClr val="tx1"/>
                </a:solidFill>
                <a:ea typeface="ＭＳ Ｐゴシック" charset="0"/>
              </a:rPr>
              <a:t>(1-7)</a:t>
            </a:r>
            <a:r>
              <a:rPr lang="en-US" sz="4800" dirty="0">
                <a:solidFill>
                  <a:schemeClr val="tx1"/>
                </a:solidFill>
                <a:effectLst/>
                <a:ea typeface="ＭＳ Ｐゴシック" charset="0"/>
              </a:rPr>
              <a:t> </a:t>
            </a:r>
          </a:p>
        </p:txBody>
      </p:sp>
      <p:sp>
        <p:nvSpPr>
          <p:cNvPr id="5" name="Rectangle 2">
            <a:extLst>
              <a:ext uri="{FF2B5EF4-FFF2-40B4-BE49-F238E27FC236}">
                <a16:creationId xmlns:a16="http://schemas.microsoft.com/office/drawing/2014/main" id="{25F6B239-95BC-FD4F-B372-70DFBF2F38D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293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rtl="1">
              <a:defRPr/>
            </a:pPr>
            <a:r>
              <a:rPr lang="ar-SA" sz="8800" dirty="0">
                <a:effectLst>
                  <a:glow rad="127000">
                    <a:schemeClr val="tx1"/>
                  </a:glow>
                </a:effectLst>
                <a:ea typeface="ＭＳ Ｐゴシック" charset="0"/>
              </a:rPr>
              <a:t>فليمون</a:t>
            </a:r>
            <a:r>
              <a:rPr lang="en-US" sz="8800" dirty="0">
                <a:effectLst>
                  <a:glow rad="127000">
                    <a:schemeClr val="tx1"/>
                  </a:glow>
                </a:effectLst>
                <a:ea typeface="ＭＳ Ｐゴシック" charset="0"/>
              </a:rPr>
              <a:t> </a:t>
            </a:r>
            <a:r>
              <a:rPr lang="ar-JO" sz="8800" dirty="0">
                <a:effectLst>
                  <a:glow rad="127000">
                    <a:schemeClr val="tx1"/>
                  </a:glow>
                </a:effectLst>
                <a:ea typeface="ＭＳ Ｐゴシック" charset="0"/>
              </a:rPr>
              <a:t>8-21</a:t>
            </a:r>
            <a:r>
              <a:rPr lang="en-US" sz="8800" dirty="0">
                <a:effectLst>
                  <a:glow rad="127000">
                    <a:schemeClr val="tx1"/>
                  </a:glow>
                </a:effectLst>
                <a:ea typeface="ＭＳ Ｐゴシック" charset="0"/>
              </a:rPr>
              <a:t> </a:t>
            </a:r>
          </a:p>
        </p:txBody>
      </p:sp>
    </p:spTree>
    <p:extLst>
      <p:ext uri="{BB962C8B-B14F-4D97-AF65-F5344CB8AC3E}">
        <p14:creationId xmlns:p14="http://schemas.microsoft.com/office/powerpoint/2010/main" val="39652449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364088" y="44624"/>
            <a:ext cx="3779911" cy="6813376"/>
          </a:xfrm>
          <a:effectLst/>
        </p:spPr>
        <p:txBody>
          <a:bodyPr anchor="t"/>
          <a:lstStyle/>
          <a:p>
            <a:pPr>
              <a:defRPr/>
            </a:pPr>
            <a:br>
              <a:rPr lang="en-US"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2. سامح حتى تتجاوز المصالحة كل العوائق الإجتماعية </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(8-21)</a:t>
            </a:r>
            <a:r>
              <a:rPr lang="en-US" dirty="0">
                <a:solidFill>
                  <a:schemeClr val="tx2"/>
                </a:solidFill>
                <a:effectLst>
                  <a:glow rad="127000">
                    <a:schemeClr val="bg1"/>
                  </a:glow>
                </a:effectLst>
                <a:ea typeface="ＭＳ Ｐゴシック" charset="0"/>
              </a:rPr>
              <a:t> </a:t>
            </a:r>
          </a:p>
        </p:txBody>
      </p:sp>
      <p:sp>
        <p:nvSpPr>
          <p:cNvPr id="5" name="Rectangle 2">
            <a:extLst>
              <a:ext uri="{FF2B5EF4-FFF2-40B4-BE49-F238E27FC236}">
                <a16:creationId xmlns:a16="http://schemas.microsoft.com/office/drawing/2014/main" id="{374149CC-AD28-3F43-9A21-9893FF1A9402}"/>
              </a:ext>
            </a:extLst>
          </p:cNvPr>
          <p:cNvSpPr txBox="1">
            <a:spLocks noChangeArrowheads="1"/>
          </p:cNvSpPr>
          <p:nvPr/>
        </p:nvSpPr>
        <p:spPr bwMode="auto">
          <a:xfrm>
            <a:off x="1279200" y="5920006"/>
            <a:ext cx="751202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828875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200266" y="101477"/>
            <a:ext cx="5379846" cy="6711899"/>
          </a:xfrm>
          <a:effectLst>
            <a:outerShdw blurRad="63500" dist="35921" dir="2700000" algn="ctr" rotWithShape="0">
              <a:schemeClr val="tx2">
                <a:alpha val="74998"/>
              </a:schemeClr>
            </a:outerShdw>
          </a:effectLst>
        </p:spPr>
        <p:txBody>
          <a:bodyPr anchor="ctr"/>
          <a:lstStyle/>
          <a:p>
            <a:pPr>
              <a:defRPr/>
            </a:pPr>
            <a:r>
              <a:rPr lang="ar-SA" sz="4800" dirty="0"/>
              <a:t> 8 لذلك وإن كان لي بالمسيح ثقة كثيرة أن آمرك بما يليق</a:t>
            </a:r>
            <a:r>
              <a:rPr lang="ar-JO" sz="4800" dirty="0"/>
              <a:t> 9 </a:t>
            </a:r>
            <a:r>
              <a:rPr lang="ar-SA" sz="4800" dirty="0"/>
              <a:t>من أجل المحبة أطلب بالحري­ إذ أنا إنسان هكذا نظير بولس الشيخ، والآن أسير يسوع المسيح أيضا</a:t>
            </a:r>
            <a:r>
              <a:rPr lang="ar-JO" sz="4800" dirty="0"/>
              <a:t>ً.</a:t>
            </a:r>
            <a:r>
              <a:rPr lang="ar-SA" sz="4800" dirty="0"/>
              <a:t> ­</a:t>
            </a:r>
            <a:endParaRPr lang="en-US" sz="4800" dirty="0">
              <a:effectLst>
                <a:glow rad="127000">
                  <a:schemeClr val="tx1"/>
                </a:glow>
              </a:effectLst>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 8-9</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6038266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918051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499992" y="368300"/>
            <a:ext cx="4644007" cy="1476524"/>
          </a:xfrm>
          <a:effectLst/>
        </p:spPr>
        <p:txBody>
          <a:bodyPr/>
          <a:lstStyle/>
          <a:p>
            <a:pPr>
              <a:defRPr/>
            </a:pPr>
            <a:r>
              <a:rPr lang="ar-JO" sz="6000" dirty="0">
                <a:solidFill>
                  <a:schemeClr val="tx2"/>
                </a:solidFill>
                <a:effectLst>
                  <a:glow rad="127000">
                    <a:schemeClr val="bg1"/>
                  </a:glow>
                </a:effectLst>
                <a:ea typeface="ＭＳ Ｐゴシック" charset="0"/>
              </a:rPr>
              <a:t>هرب أنسيمس</a:t>
            </a:r>
            <a:endParaRPr lang="en-US" sz="60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300561962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50800"/>
            <a:ext cx="9288463"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439764"/>
          </a:xfrm>
          <a:solidFill>
            <a:srgbClr val="000514"/>
          </a:solidFill>
        </p:spPr>
        <p:txBody>
          <a:bodyPr/>
          <a:lstStyle/>
          <a:p>
            <a:pPr>
              <a:defRPr/>
            </a:pPr>
            <a:r>
              <a:rPr lang="ar-JO" sz="4000" dirty="0">
                <a:solidFill>
                  <a:srgbClr val="FFFFFF"/>
                </a:solidFill>
                <a:effectLst>
                  <a:outerShdw blurRad="38100" dist="38100" dir="2700000" algn="tl">
                    <a:srgbClr val="000000">
                      <a:alpha val="43137"/>
                    </a:srgbClr>
                  </a:outerShdw>
                </a:effectLst>
                <a:cs typeface="Arial" panose="020B0604020202020204" pitchFamily="34" charset="0"/>
              </a:rPr>
              <a:t>أنسيمس ظلم وسرق من فليمون</a:t>
            </a:r>
            <a:endParaRPr lang="en-US" sz="4000" dirty="0">
              <a:solidFill>
                <a:srgbClr val="FFFFFF"/>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41581834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ar-JO" sz="4000" dirty="0">
                <a:solidFill>
                  <a:srgbClr val="FFFFFF"/>
                </a:solidFill>
                <a:effectLst>
                  <a:outerShdw blurRad="38100" dist="38100" dir="2700000" algn="tl">
                    <a:srgbClr val="000000">
                      <a:alpha val="43137"/>
                    </a:srgbClr>
                  </a:outerShdw>
                </a:effectLst>
                <a:cs typeface="Arial" panose="020B0604020202020204" pitchFamily="34" charset="0"/>
              </a:rPr>
              <a:t>العبودية في الإمبراطورية الرومانية</a:t>
            </a:r>
            <a:endParaRPr lang="en-US" sz="4000" dirty="0">
              <a:solidFill>
                <a:srgbClr val="FFFFFF"/>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780675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الخلاص</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rtl="1">
              <a:defRPr sz="4000" b="1">
                <a:solidFill>
                  <a:srgbClr val="FFFFFF"/>
                </a:solidFill>
                <a:effectLst>
                  <a:glow rad="127000">
                    <a:srgbClr val="000000"/>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EG" dirty="0">
                <a:latin typeface="Arial" panose="020B0604020202020204" pitchFamily="34" charset="0"/>
                <a:cs typeface="Arial" panose="020B0604020202020204" pitchFamily="34" charset="0"/>
              </a:rPr>
              <a:t>يش</a:t>
            </a:r>
            <a:r>
              <a:rPr lang="ar-JO" dirty="0">
                <a:latin typeface="Arial" panose="020B0604020202020204" pitchFamily="34" charset="0"/>
                <a:cs typeface="Arial" panose="020B0604020202020204" pitchFamily="34" charset="0"/>
              </a:rPr>
              <a:t>ي</a:t>
            </a:r>
            <a:r>
              <a:rPr lang="ar-EG" dirty="0">
                <a:latin typeface="Arial" panose="020B0604020202020204" pitchFamily="34" charset="0"/>
                <a:cs typeface="Arial" panose="020B0604020202020204" pitchFamily="34" charset="0"/>
              </a:rPr>
              <a:t>ر بولس إلى موت المسيح الكفاري عند تطبيق دين أنسيمس على بولس:</a:t>
            </a:r>
            <a:endParaRPr lang="ar-JO" dirty="0">
              <a:latin typeface="Arial" panose="020B0604020202020204" pitchFamily="34" charset="0"/>
              <a:cs typeface="Arial" panose="020B0604020202020204" pitchFamily="34" charset="0"/>
            </a:endParaRPr>
          </a:p>
          <a:p>
            <a:r>
              <a:rPr lang="ar-JO" dirty="0">
                <a:latin typeface="Arial" panose="020B0604020202020204" pitchFamily="34" charset="0"/>
                <a:cs typeface="Arial" panose="020B0604020202020204" pitchFamily="34" charset="0"/>
              </a:rPr>
              <a:t>17 ثم إن كان قد ظلمك بشيء أو لك عليه دين فاحسب ذلك علي</a:t>
            </a:r>
            <a:endParaRPr lang="ar-EG" dirty="0">
              <a:latin typeface="Arial" panose="020B0604020202020204" pitchFamily="34" charset="0"/>
              <a:cs typeface="Arial" panose="020B0604020202020204" pitchFamily="34" charset="0"/>
            </a:endParaRPr>
          </a:p>
          <a:p>
            <a:r>
              <a:rPr lang="ar-EG" dirty="0">
                <a:latin typeface="Arial" panose="020B0604020202020204" pitchFamily="34" charset="0"/>
                <a:cs typeface="Arial" panose="020B0604020202020204" pitchFamily="34" charset="0"/>
              </a:rPr>
              <a:t> (١٧-١٨)</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latin typeface="Arial" panose="020B0604020202020204" pitchFamily="34" charset="0"/>
                <a:cs typeface="Arial" panose="020B0604020202020204" pitchFamily="34" charset="0"/>
              </a:rPr>
              <a:t>27ح</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B1CA0A11-3788-1045-A9C3-4E47450F5D1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63497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0" descr="Sl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46" name="Rectangle 11"/>
          <p:cNvSpPr>
            <a:spLocks noChangeArrowheads="1"/>
          </p:cNvSpPr>
          <p:nvPr/>
        </p:nvSpPr>
        <p:spPr bwMode="auto">
          <a:xfrm>
            <a:off x="3429000" y="1143000"/>
            <a:ext cx="2209800" cy="52578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082" name="Rectangle 2"/>
          <p:cNvSpPr>
            <a:spLocks noGrp="1" noRot="1" noChangeArrowheads="1"/>
          </p:cNvSpPr>
          <p:nvPr>
            <p:ph type="title"/>
          </p:nvPr>
        </p:nvSpPr>
        <p:spPr>
          <a:xfrm>
            <a:off x="3429000" y="0"/>
            <a:ext cx="5715000" cy="1143000"/>
          </a:xfrm>
          <a:solidFill>
            <a:schemeClr val="bg2"/>
          </a:solidFill>
        </p:spPr>
        <p:txBody>
          <a:bodyPr/>
          <a:lstStyle/>
          <a:p>
            <a:pPr eaLnBrk="1" hangingPunct="1">
              <a:defRPr/>
            </a:pPr>
            <a:r>
              <a:rPr lang="ar-JO" dirty="0"/>
              <a:t>الطبقات الإجتماعية</a:t>
            </a:r>
            <a:endParaRPr lang="en-US" dirty="0"/>
          </a:p>
        </p:txBody>
      </p:sp>
      <p:sp>
        <p:nvSpPr>
          <p:cNvPr id="46083" name="Rectangle 3"/>
          <p:cNvSpPr>
            <a:spLocks noGrp="1" noChangeArrowheads="1"/>
          </p:cNvSpPr>
          <p:nvPr>
            <p:ph type="body" idx="1"/>
          </p:nvPr>
        </p:nvSpPr>
        <p:spPr>
          <a:xfrm>
            <a:off x="3429000" y="1905000"/>
            <a:ext cx="4572024" cy="609600"/>
          </a:xfrm>
        </p:spPr>
        <p:txBody>
          <a:bodyPr/>
          <a:lstStyle/>
          <a:p>
            <a:pPr algn="r" rtl="1" eaLnBrk="1" hangingPunct="1">
              <a:defRPr/>
            </a:pPr>
            <a:r>
              <a:rPr lang="ar-JO" sz="3600" dirty="0">
                <a:effectLst>
                  <a:glow rad="127000">
                    <a:schemeClr val="bg2"/>
                  </a:glow>
                  <a:outerShdw blurRad="38100" dist="38100" dir="2700000" sx="1000" sy="1000" algn="tl">
                    <a:srgbClr val="000000"/>
                  </a:outerShdw>
                </a:effectLst>
              </a:rPr>
              <a:t>الفروسية (الأرستقراطيين)</a:t>
            </a:r>
            <a:endParaRPr lang="en-US" sz="3600" dirty="0">
              <a:effectLst>
                <a:glow rad="127000">
                  <a:schemeClr val="bg2"/>
                </a:glow>
                <a:outerShdw blurRad="38100" dist="38100" dir="2700000" sx="1000" sy="1000" algn="tl">
                  <a:srgbClr val="000000"/>
                </a:outerShdw>
              </a:effectLst>
            </a:endParaRPr>
          </a:p>
        </p:txBody>
      </p:sp>
      <p:sp>
        <p:nvSpPr>
          <p:cNvPr id="46084" name="Rectangle 4"/>
          <p:cNvSpPr>
            <a:spLocks noChangeArrowheads="1"/>
          </p:cNvSpPr>
          <p:nvPr/>
        </p:nvSpPr>
        <p:spPr bwMode="auto">
          <a:xfrm>
            <a:off x="3429000" y="3073400"/>
            <a:ext cx="2214570" cy="6096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العامة</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6085" name="Rectangle 5"/>
          <p:cNvSpPr>
            <a:spLocks noChangeArrowheads="1"/>
          </p:cNvSpPr>
          <p:nvPr/>
        </p:nvSpPr>
        <p:spPr bwMode="auto">
          <a:xfrm>
            <a:off x="3429000" y="4241800"/>
            <a:ext cx="2214570" cy="6096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الأحرار</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6086" name="Rectangle 6"/>
          <p:cNvSpPr>
            <a:spLocks noChangeArrowheads="1"/>
          </p:cNvSpPr>
          <p:nvPr/>
        </p:nvSpPr>
        <p:spPr bwMode="auto">
          <a:xfrm>
            <a:off x="3429000" y="5410200"/>
            <a:ext cx="2214570" cy="6096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600" b="1" u="none" strike="noStrike" kern="1200" cap="none" spc="0" normalizeH="0" baseline="0" noProof="0" dirty="0">
                <a:ln>
                  <a:noFill/>
                </a:ln>
                <a:solidFill>
                  <a:srgbClr val="FFCC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العبيد</a:t>
            </a:r>
            <a:endParaRPr kumimoji="0" lang="en-US" sz="3600" b="1" u="none" strike="noStrike" kern="1200" cap="none" spc="0" normalizeH="0" baseline="0" noProof="0" dirty="0">
              <a:ln>
                <a:noFill/>
              </a:ln>
              <a:solidFill>
                <a:srgbClr val="FFCC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9752" name="AutoShape 7"/>
          <p:cNvSpPr>
            <a:spLocks noChangeArrowheads="1"/>
          </p:cNvSpPr>
          <p:nvPr/>
        </p:nvSpPr>
        <p:spPr bwMode="auto">
          <a:xfrm rot="5400000">
            <a:off x="4191000" y="2514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9753" name="AutoShape 8"/>
          <p:cNvSpPr>
            <a:spLocks noChangeArrowheads="1"/>
          </p:cNvSpPr>
          <p:nvPr/>
        </p:nvSpPr>
        <p:spPr bwMode="auto">
          <a:xfrm rot="5400000">
            <a:off x="4191000" y="36957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9754" name="AutoShape 9"/>
          <p:cNvSpPr>
            <a:spLocks noChangeArrowheads="1"/>
          </p:cNvSpPr>
          <p:nvPr/>
        </p:nvSpPr>
        <p:spPr bwMode="auto">
          <a:xfrm rot="5400000">
            <a:off x="4191000" y="48768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467544" y="386661"/>
            <a:ext cx="2592288" cy="954107"/>
          </a:xfrm>
          <a:prstGeom prst="rect">
            <a:avLst/>
          </a:prstGeom>
          <a:solidFill>
            <a:srgbClr val="800000"/>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وصول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العبيد الجدد</a:t>
            </a:r>
            <a:endParaRPr kumimoji="0" lang="x-none" sz="2800" b="1" i="0"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03451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23950"/>
            <a:ext cx="8640762" cy="564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ar-JO" sz="4000" dirty="0">
                <a:solidFill>
                  <a:srgbClr val="FFFFFF"/>
                </a:solidFill>
                <a:effectLst>
                  <a:outerShdw blurRad="38100" dist="38100" dir="2700000" algn="tl">
                    <a:srgbClr val="000000">
                      <a:alpha val="43137"/>
                    </a:srgbClr>
                  </a:outerShdw>
                </a:effectLst>
                <a:cs typeface="Arial" panose="020B0604020202020204" pitchFamily="34" charset="0"/>
              </a:rPr>
              <a:t>العبودية في الإمبراطورية الرومانية</a:t>
            </a:r>
            <a:endParaRPr lang="en-US" sz="4000" dirty="0">
              <a:solidFill>
                <a:srgbClr val="FFFFFF"/>
              </a:solidFill>
              <a:effectLst>
                <a:outerShdw blurRad="38100" dist="38100" dir="2700000" algn="tl">
                  <a:srgbClr val="000000">
                    <a:alpha val="43137"/>
                  </a:srgbClr>
                </a:outerShdw>
              </a:effectLst>
              <a:cs typeface="Arial" panose="020B0604020202020204" pitchFamily="34" charset="0"/>
            </a:endParaRPr>
          </a:p>
        </p:txBody>
      </p:sp>
      <p:sp>
        <p:nvSpPr>
          <p:cNvPr id="4" name="Title 1"/>
          <p:cNvSpPr txBox="1">
            <a:spLocks/>
          </p:cNvSpPr>
          <p:nvPr/>
        </p:nvSpPr>
        <p:spPr bwMode="auto">
          <a:xfrm>
            <a:off x="341313" y="1736812"/>
            <a:ext cx="8316912" cy="3384376"/>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cs typeface="Arial" panose="020B0604020202020204" pitchFamily="34" charset="0"/>
              </a:rPr>
              <a:t>كان العبد تحت تصرف سيده تماماً؛ لأقل جريمة قد يتم جلده أو تشويهه أو صلبه أو إلقاءه إلى الوحوش البرية </a:t>
            </a:r>
            <a:br>
              <a:rPr kumimoji="0" lang="en-US" sz="32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cs typeface="Arial" panose="020B0604020202020204" pitchFamily="34" charset="0"/>
              </a:rPr>
            </a:br>
            <a:endParaRPr kumimoji="0" lang="en-US" sz="24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cs typeface="Arial" panose="020B0604020202020204" pitchFamily="34" charset="0"/>
              </a:rPr>
              <a:t>(ج. ب. لايت فوت، رسائل القديس بولس إلى كولوسي وإلى فليمون، 321)</a:t>
            </a:r>
            <a:r>
              <a:rPr kumimoji="0" lang="en-US" sz="24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cs typeface="Arial" panose="020B0604020202020204" pitchFamily="34" charset="0"/>
              </a:rPr>
              <a:t> </a:t>
            </a:r>
          </a:p>
        </p:txBody>
      </p:sp>
      <p:sp>
        <p:nvSpPr>
          <p:cNvPr id="163845" name="Text Box 5"/>
          <p:cNvSpPr txBox="1">
            <a:spLocks noChangeArrowheads="1"/>
          </p:cNvSpPr>
          <p:nvPr/>
        </p:nvSpPr>
        <p:spPr bwMode="auto">
          <a:xfrm>
            <a:off x="8388350" y="873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0883264"/>
      </p:ext>
    </p:extLst>
  </p:cSld>
  <p:clrMapOvr>
    <a:overrideClrMapping bg1="dk2" tx1="lt1" bg2="dk1" tx2="lt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Rectangle 6"/>
          <p:cNvSpPr>
            <a:spLocks noGrp="1" noRot="1" noChangeArrowheads="1"/>
          </p:cNvSpPr>
          <p:nvPr>
            <p:ph type="title"/>
          </p:nvPr>
        </p:nvSpPr>
        <p:spPr>
          <a:xfrm>
            <a:off x="0" y="274638"/>
            <a:ext cx="9144000" cy="1143000"/>
          </a:xfrm>
        </p:spPr>
        <p:txBody>
          <a:bodyPr/>
          <a:lstStyle/>
          <a:p>
            <a:pPr eaLnBrk="1" hangingPunct="1">
              <a:defRPr/>
            </a:pPr>
            <a:r>
              <a:rPr lang="ar-JO" sz="4000" dirty="0"/>
              <a:t>سكان الإمبراطورية الرومانية</a:t>
            </a:r>
            <a:endParaRPr lang="en-US" sz="4000" dirty="0"/>
          </a:p>
        </p:txBody>
      </p:sp>
      <p:graphicFrame>
        <p:nvGraphicFramePr>
          <p:cNvPr id="2" name="Object 1026"/>
          <p:cNvGraphicFramePr>
            <a:graphicFrameLocks noGrp="1" noChangeAspect="1"/>
          </p:cNvGraphicFramePr>
          <p:nvPr>
            <p:ph idx="1"/>
            <p:extLst>
              <p:ext uri="{D42A27DB-BD31-4B8C-83A1-F6EECF244321}">
                <p14:modId xmlns:p14="http://schemas.microsoft.com/office/powerpoint/2010/main" val="1777778852"/>
              </p:ext>
            </p:extLst>
          </p:nvPr>
        </p:nvGraphicFramePr>
        <p:xfrm>
          <a:off x="431800" y="1346200"/>
          <a:ext cx="8356600" cy="5399088"/>
        </p:xfrm>
        <a:graphic>
          <a:graphicData uri="http://schemas.openxmlformats.org/drawingml/2006/chart">
            <c:chart xmlns:c="http://schemas.openxmlformats.org/drawingml/2006/chart" xmlns:r="http://schemas.openxmlformats.org/officeDocument/2006/relationships" r:id="rId4"/>
          </a:graphicData>
        </a:graphic>
      </p:graphicFrame>
      <p:sp>
        <p:nvSpPr>
          <p:cNvPr id="155652" name="TextBox 7"/>
          <p:cNvSpPr txBox="1">
            <a:spLocks noChangeArrowheads="1"/>
          </p:cNvSpPr>
          <p:nvPr/>
        </p:nvSpPr>
        <p:spPr bwMode="auto">
          <a:xfrm rot="-5400000">
            <a:off x="23861" y="3810277"/>
            <a:ext cx="110639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ملايين الناس</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51071E22-48DB-234D-AF32-BBC9F6FD0CD4}"/>
              </a:ext>
            </a:extLst>
          </p:cNvPr>
          <p:cNvSpPr>
            <a:spLocks noChangeAspect="1"/>
          </p:cNvSpPr>
          <p:nvPr/>
        </p:nvSpPr>
        <p:spPr bwMode="auto">
          <a:xfrm>
            <a:off x="1043608" y="6858000"/>
            <a:ext cx="4104000" cy="4104456"/>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6">
            <a:extLst>
              <a:ext uri="{FF2B5EF4-FFF2-40B4-BE49-F238E27FC236}">
                <a16:creationId xmlns:a16="http://schemas.microsoft.com/office/drawing/2014/main" id="{413772E5-C73C-EF47-8207-B732817E65A6}"/>
              </a:ext>
            </a:extLst>
          </p:cNvPr>
          <p:cNvSpPr txBox="1">
            <a:spLocks noRot="1" noChangeArrowheads="1"/>
          </p:cNvSpPr>
          <p:nvPr/>
        </p:nvSpPr>
        <p:spPr bwMode="auto">
          <a:xfrm>
            <a:off x="2915816" y="3045013"/>
            <a:ext cx="1584176" cy="2433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نصف مجموع 55 مليون كانوا من العبيد</a:t>
            </a:r>
            <a:endParaRPr kumimoji="0" lang="en-US" sz="2400" u="none" strike="noStrike" kern="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00479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Shack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6" name="Rectangle 3"/>
          <p:cNvSpPr>
            <a:spLocks noGrp="1" noChangeArrowheads="1"/>
          </p:cNvSpPr>
          <p:nvPr>
            <p:ph type="title"/>
          </p:nvPr>
        </p:nvSpPr>
        <p:spPr>
          <a:xfrm>
            <a:off x="1" y="0"/>
            <a:ext cx="6012160" cy="850900"/>
          </a:xfrm>
        </p:spPr>
        <p:txBody>
          <a:bodyPr/>
          <a:lstStyle/>
          <a:p>
            <a:pPr eaLnBrk="1" hangingPunct="1"/>
            <a:r>
              <a:rPr lang="ar-JO" dirty="0">
                <a:solidFill>
                  <a:schemeClr val="bg1"/>
                </a:solidFill>
                <a:effectLst>
                  <a:glow rad="228600">
                    <a:schemeClr val="tx1"/>
                  </a:glow>
                </a:effectLst>
                <a:latin typeface="Arial" panose="020B0604020202020204" pitchFamily="34" charset="0"/>
              </a:rPr>
              <a:t>روما</a:t>
            </a:r>
            <a:endParaRPr lang="en-US" dirty="0">
              <a:solidFill>
                <a:schemeClr val="bg1"/>
              </a:solidFill>
              <a:effectLst>
                <a:glow rad="228600">
                  <a:schemeClr val="tx1"/>
                </a:glow>
              </a:effectLst>
              <a:latin typeface="Arial" panose="020B0604020202020204" pitchFamily="34" charset="0"/>
            </a:endParaRPr>
          </a:p>
        </p:txBody>
      </p:sp>
      <p:sp>
        <p:nvSpPr>
          <p:cNvPr id="149507" name="Text Box 4"/>
          <p:cNvSpPr txBox="1">
            <a:spLocks noChangeArrowheads="1"/>
          </p:cNvSpPr>
          <p:nvPr/>
        </p:nvSpPr>
        <p:spPr bwMode="auto">
          <a:xfrm>
            <a:off x="179388" y="908050"/>
            <a:ext cx="66960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شق أنسيمس طريقه إلى روما، حيث قاد بولس هذا العبد الهارب إلى المسيح</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49508"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pic>
        <p:nvPicPr>
          <p:cNvPr id="1495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91263" y="3644900"/>
            <a:ext cx="2889250" cy="334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539552" y="5775299"/>
            <a:ext cx="66960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ابني الذي ولدته في قيودي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(فيل 10)</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6" descr="rev_inro_Wax_Sealed_Envelope_cn_b_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5275"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0" name="TextBox 7"/>
          <p:cNvSpPr txBox="1">
            <a:spLocks noChangeArrowheads="1"/>
          </p:cNvSpPr>
          <p:nvPr/>
        </p:nvSpPr>
        <p:spPr bwMode="auto">
          <a:xfrm>
            <a:off x="4427538" y="1268413"/>
            <a:ext cx="748923"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a:t>
            </a:r>
          </a:p>
        </p:txBody>
      </p:sp>
      <p:sp>
        <p:nvSpPr>
          <p:cNvPr id="150531" name="Title 2"/>
          <p:cNvSpPr txBox="1">
            <a:spLocks/>
          </p:cNvSpPr>
          <p:nvPr/>
        </p:nvSpPr>
        <p:spPr bwMode="auto">
          <a:xfrm>
            <a:off x="760413" y="2708275"/>
            <a:ext cx="7772400"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5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فليمون</a:t>
            </a:r>
            <a:endParaRPr kumimoji="0" lang="en-US" sz="115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ar-JO" dirty="0">
                <a:solidFill>
                  <a:schemeClr val="bg1"/>
                </a:solidFill>
                <a:effectLst>
                  <a:glow rad="177800">
                    <a:schemeClr val="tx1"/>
                  </a:glow>
                </a:effectLst>
                <a:latin typeface="Arial" panose="020B0604020202020204" pitchFamily="34" charset="0"/>
              </a:rPr>
              <a:t>المناسبة</a:t>
            </a:r>
            <a:endParaRPr lang="en-US" dirty="0">
              <a:solidFill>
                <a:schemeClr val="bg1"/>
              </a:solidFill>
              <a:effectLst>
                <a:glow rad="177800">
                  <a:schemeClr val="tx1"/>
                </a:glow>
              </a:effectLst>
              <a:latin typeface="Arial" panose="020B0604020202020204" pitchFamily="34" charset="0"/>
            </a:endParaRPr>
          </a:p>
        </p:txBody>
      </p:sp>
      <p:sp>
        <p:nvSpPr>
          <p:cNvPr id="120835" name="Text Box 4"/>
          <p:cNvSpPr txBox="1">
            <a:spLocks noChangeArrowheads="1"/>
          </p:cNvSpPr>
          <p:nvPr/>
        </p:nvSpPr>
        <p:spPr bwMode="auto">
          <a:xfrm>
            <a:off x="107504" y="4811668"/>
            <a:ext cx="9036496"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4000" b="1">
                <a:solidFill>
                  <a:schemeClr val="bg1"/>
                </a:solidFill>
                <a:effectLst>
                  <a:glow rad="177800">
                    <a:schemeClr val="tx1"/>
                  </a:glow>
                </a:effectLst>
                <a:cs typeface="+mj-cs"/>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أقنع بولس أنسيمس بالعودة إلى سيده فليمون حتى أنه كتب الرسالة التي سيحملها أنسيمس نفسه.</a:t>
            </a:r>
            <a:endParaRPr kumimoji="0" lang="en-US" sz="400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1208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FB65A-80F4-9173-3177-AB262FCBC7F8}"/>
            </a:ext>
          </a:extLst>
        </p:cNvPr>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98ED606-8497-144D-D8B8-E5647C2DB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a:extLst>
              <a:ext uri="{FF2B5EF4-FFF2-40B4-BE49-F238E27FC236}">
                <a16:creationId xmlns:a16="http://schemas.microsoft.com/office/drawing/2014/main" id="{F6D490FC-BFE3-C92A-58E4-6A0C450CEFBF}"/>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75FF8788-870E-BB12-FBE5-46228D63F5CC}"/>
              </a:ext>
            </a:extLst>
          </p:cNvPr>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ctr"/>
          <a:lstStyle/>
          <a:p>
            <a:pPr>
              <a:defRPr/>
            </a:pPr>
            <a:r>
              <a:rPr lang="ar-JO" sz="4800" dirty="0">
                <a:effectLst>
                  <a:glow rad="228600">
                    <a:schemeClr val="accent4">
                      <a:satMod val="175000"/>
                      <a:alpha val="40000"/>
                    </a:schemeClr>
                  </a:glow>
                </a:effectLst>
              </a:rPr>
              <a:t>10 أطلب إليك لأجل ابني </a:t>
            </a:r>
            <a:r>
              <a:rPr lang="ar-JO" sz="4800" dirty="0">
                <a:solidFill>
                  <a:srgbClr val="FFFF00"/>
                </a:solidFill>
                <a:effectLst>
                  <a:glow rad="228600">
                    <a:schemeClr val="accent4">
                      <a:satMod val="175000"/>
                      <a:alpha val="40000"/>
                    </a:schemeClr>
                  </a:glow>
                </a:effectLst>
              </a:rPr>
              <a:t>أنسيمس</a:t>
            </a:r>
            <a:r>
              <a:rPr lang="ar-JO" sz="4800" dirty="0">
                <a:effectLst>
                  <a:glow rad="228600">
                    <a:schemeClr val="accent4">
                      <a:satMod val="175000"/>
                      <a:alpha val="40000"/>
                    </a:schemeClr>
                  </a:glow>
                </a:effectLst>
              </a:rPr>
              <a:t> الذي ولدته في قيودي 11 الذي كان قبلاً </a:t>
            </a:r>
            <a:r>
              <a:rPr lang="ar-JO" sz="4800" dirty="0">
                <a:solidFill>
                  <a:srgbClr val="FFFF00"/>
                </a:solidFill>
                <a:effectLst>
                  <a:glow rad="228600">
                    <a:schemeClr val="accent4">
                      <a:satMod val="175000"/>
                      <a:alpha val="40000"/>
                    </a:schemeClr>
                  </a:glow>
                </a:effectLst>
              </a:rPr>
              <a:t>غير نافع لك</a:t>
            </a:r>
            <a:r>
              <a:rPr lang="ar-JO" sz="4800" dirty="0">
                <a:effectLst>
                  <a:glow rad="228600">
                    <a:schemeClr val="accent4">
                      <a:satMod val="175000"/>
                      <a:alpha val="40000"/>
                    </a:schemeClr>
                  </a:glow>
                </a:effectLst>
              </a:rPr>
              <a:t>، ولكنه الآن نافع لك ولي</a:t>
            </a:r>
            <a:endParaRPr lang="en-US" sz="4800" dirty="0">
              <a:effectLst>
                <a:glow rad="228600">
                  <a:schemeClr val="accent4">
                    <a:satMod val="175000"/>
                    <a:alpha val="40000"/>
                  </a:schemeClr>
                </a:glow>
              </a:effectLst>
              <a:ea typeface="ＭＳ Ｐゴシック" charset="0"/>
            </a:endParaRPr>
          </a:p>
        </p:txBody>
      </p:sp>
      <p:pic>
        <p:nvPicPr>
          <p:cNvPr id="5" name="Picture 4">
            <a:extLst>
              <a:ext uri="{FF2B5EF4-FFF2-40B4-BE49-F238E27FC236}">
                <a16:creationId xmlns:a16="http://schemas.microsoft.com/office/drawing/2014/main" id="{CD922C55-152B-FC85-3D77-2F7F392694B6}"/>
              </a:ext>
            </a:extLst>
          </p:cNvPr>
          <p:cNvPicPr>
            <a:picLocks noChangeAspect="1"/>
          </p:cNvPicPr>
          <p:nvPr/>
        </p:nvPicPr>
        <p:blipFill>
          <a:blip r:embed="rId4"/>
          <a:stretch>
            <a:fillRect/>
          </a:stretch>
        </p:blipFill>
        <p:spPr>
          <a:xfrm>
            <a:off x="4644008" y="3472562"/>
            <a:ext cx="4499992" cy="3374994"/>
          </a:xfrm>
          <a:prstGeom prst="rect">
            <a:avLst/>
          </a:prstGeom>
        </p:spPr>
      </p:pic>
      <p:sp>
        <p:nvSpPr>
          <p:cNvPr id="6" name="Rectangle 2">
            <a:extLst>
              <a:ext uri="{FF2B5EF4-FFF2-40B4-BE49-F238E27FC236}">
                <a16:creationId xmlns:a16="http://schemas.microsoft.com/office/drawing/2014/main" id="{680D3E97-01BC-998E-5028-4F1636B2D969}"/>
              </a:ext>
            </a:extLst>
          </p:cNvPr>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12 الذي رددته فاقبله الذي هو أحشائي.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 10-12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28739077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A0489-9871-7E9A-CAF3-EAA52133D0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21A09DC-6A2B-EAF7-6AAC-432763D6DE80}"/>
              </a:ext>
            </a:extLst>
          </p:cNvPr>
          <p:cNvPicPr>
            <a:picLocks noChangeAspect="1"/>
          </p:cNvPicPr>
          <p:nvPr/>
        </p:nvPicPr>
        <p:blipFill>
          <a:blip r:embed="rId3"/>
          <a:stretch>
            <a:fillRect/>
          </a:stretch>
        </p:blipFill>
        <p:spPr>
          <a:xfrm>
            <a:off x="4211960" y="2484"/>
            <a:ext cx="4925784" cy="3694338"/>
          </a:xfrm>
          <a:prstGeom prst="rect">
            <a:avLst/>
          </a:prstGeom>
        </p:spPr>
      </p:pic>
      <p:sp>
        <p:nvSpPr>
          <p:cNvPr id="94210" name="Picture 1">
            <a:extLst>
              <a:ext uri="{FF2B5EF4-FFF2-40B4-BE49-F238E27FC236}">
                <a16:creationId xmlns:a16="http://schemas.microsoft.com/office/drawing/2014/main" id="{17DA7792-E159-82DA-F416-D58450F8F1BA}"/>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a:extLst>
              <a:ext uri="{FF2B5EF4-FFF2-40B4-BE49-F238E27FC236}">
                <a16:creationId xmlns:a16="http://schemas.microsoft.com/office/drawing/2014/main" id="{70F1F3ED-35E9-5967-3082-0289EA5D24A9}"/>
              </a:ext>
            </a:extLst>
          </p:cNvPr>
          <p:cNvSpPr>
            <a:spLocks noGrp="1" noChangeArrowheads="1"/>
          </p:cNvSpPr>
          <p:nvPr>
            <p:ph type="ctrTitle"/>
          </p:nvPr>
        </p:nvSpPr>
        <p:spPr>
          <a:xfrm>
            <a:off x="0" y="29469"/>
            <a:ext cx="4205704" cy="4695675"/>
          </a:xfrm>
          <a:effectLst>
            <a:outerShdw blurRad="63500" dist="35921" dir="2700000" algn="ctr" rotWithShape="0">
              <a:schemeClr val="tx2">
                <a:alpha val="74998"/>
              </a:schemeClr>
            </a:outerShdw>
          </a:effectLst>
        </p:spPr>
        <p:txBody>
          <a:bodyPr anchor="ctr"/>
          <a:lstStyle/>
          <a:p>
            <a:pPr>
              <a:defRPr/>
            </a:pPr>
            <a:r>
              <a:rPr lang="ar-JO" sz="4000" dirty="0"/>
              <a:t>13 الذي كنت أشاء أن أمسكه عندي لكي يخدمني عوضاً عنك في قيود الإنجيل</a:t>
            </a:r>
            <a:r>
              <a:rPr lang="ar-SA" sz="4000" dirty="0"/>
              <a:t> </a:t>
            </a:r>
            <a:endParaRPr lang="en-US" sz="40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607CD1AE-C66D-E0E5-EF09-831C2D47D91D}"/>
              </a:ext>
            </a:extLst>
          </p:cNvPr>
          <p:cNvSpPr txBox="1">
            <a:spLocks noChangeArrowheads="1"/>
          </p:cNvSpPr>
          <p:nvPr/>
        </p:nvSpPr>
        <p:spPr bwMode="auto">
          <a:xfrm>
            <a:off x="755576" y="4149080"/>
            <a:ext cx="7848872"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14 ولكن بدون رأيك لم أرد أن أفعل شيئا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t>
            </a: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لكيلا يكون خيرك كأنه على سبيل ال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a:t>
            </a: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ضطرار بل على سبيل ال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a:t>
            </a: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ختيار. </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 13-14</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97534351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5873750" cy="537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4" name="Rectangle 2"/>
          <p:cNvSpPr>
            <a:spLocks noGrp="1" noChangeArrowheads="1"/>
          </p:cNvSpPr>
          <p:nvPr>
            <p:ph type="title"/>
          </p:nvPr>
        </p:nvSpPr>
        <p:spPr/>
        <p:txBody>
          <a:bodyPr/>
          <a:lstStyle/>
          <a:p>
            <a:pPr eaLnBrk="1" hangingPunct="1"/>
            <a:r>
              <a:rPr lang="ar-JO" sz="5400" dirty="0">
                <a:solidFill>
                  <a:srgbClr val="FFFFFF"/>
                </a:solidFill>
                <a:latin typeface="Verdana" charset="0"/>
              </a:rPr>
              <a:t>إعادة الإتحاد</a:t>
            </a:r>
            <a:endParaRPr lang="en-US" sz="5400" dirty="0">
              <a:solidFill>
                <a:srgbClr val="FFFFFF"/>
              </a:solidFill>
              <a:latin typeface="Verdana" charset="0"/>
            </a:endParaRPr>
          </a:p>
        </p:txBody>
      </p:sp>
      <p:sp>
        <p:nvSpPr>
          <p:cNvPr id="151555" name="Text Box 3"/>
          <p:cNvSpPr txBox="1">
            <a:spLocks noChangeArrowheads="1"/>
          </p:cNvSpPr>
          <p:nvPr/>
        </p:nvSpPr>
        <p:spPr bwMode="auto">
          <a:xfrm>
            <a:off x="6084888" y="1447800"/>
            <a:ext cx="2808287"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rPr>
              <a:t>يتساءل الشخص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rPr>
              <a:t>ماذا فكر فليمون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rPr>
              <a:t>عندما رأى أنسيمس ثانية</a:t>
            </a:r>
            <a:endParaRPr kumimoji="0" lang="en-US" sz="40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endParaRPr>
          </a:p>
        </p:txBody>
      </p:sp>
      <p:sp>
        <p:nvSpPr>
          <p:cNvPr id="151556" name="Text Box 6"/>
          <p:cNvSpPr txBox="1">
            <a:spLocks noChangeArrowheads="1"/>
          </p:cNvSpPr>
          <p:nvPr/>
        </p:nvSpPr>
        <p:spPr bwMode="auto">
          <a:xfrm>
            <a:off x="8404465" y="4462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88032" y="29469"/>
            <a:ext cx="8604448" cy="6567883"/>
          </a:xfrm>
          <a:effectLst>
            <a:outerShdw blurRad="63500" dist="35921" dir="2700000" algn="ctr" rotWithShape="0">
              <a:schemeClr val="tx2">
                <a:alpha val="74998"/>
              </a:schemeClr>
            </a:outerShdw>
          </a:effectLst>
        </p:spPr>
        <p:txBody>
          <a:bodyPr anchor="ctr"/>
          <a:lstStyle/>
          <a:p>
            <a:pPr>
              <a:defRPr/>
            </a:pPr>
            <a:r>
              <a:rPr lang="ar-SA" dirty="0">
                <a:effectLst>
                  <a:glow rad="127000">
                    <a:schemeClr val="tx1"/>
                  </a:glow>
                </a:effectLst>
                <a:ea typeface="ＭＳ Ｐゴシック" charset="0"/>
              </a:rPr>
              <a:t> 15 لأنه ربما لأجل هذا افترق عنك إلى ساعة، لكي يكون لك إلى الأبد</a:t>
            </a:r>
            <a:r>
              <a:rPr lang="ar-JO" dirty="0">
                <a:effectLst>
                  <a:glow rad="127000">
                    <a:schemeClr val="tx1"/>
                  </a:glow>
                </a:effectLst>
                <a:ea typeface="ＭＳ Ｐゴシック" charset="0"/>
              </a:rPr>
              <a:t> 16 </a:t>
            </a:r>
            <a:r>
              <a:rPr lang="ar-SA" dirty="0">
                <a:effectLst>
                  <a:glow rad="127000">
                    <a:schemeClr val="tx1"/>
                  </a:glow>
                </a:effectLst>
                <a:ea typeface="ＭＳ Ｐゴシック" charset="0"/>
              </a:rPr>
              <a:t>لا كعبد فيما بعد، بل أفضل من عبد: أخا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محبوبا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ولا سيما إلي، فكم بالحري إليك في الجسد والرب جميعا</a:t>
            </a:r>
            <a:r>
              <a:rPr lang="ar-JO" dirty="0">
                <a:effectLst>
                  <a:glow rad="127000">
                    <a:schemeClr val="tx1"/>
                  </a:glow>
                </a:effectLst>
                <a:ea typeface="ＭＳ Ｐゴシック" charset="0"/>
              </a:rPr>
              <a:t>ً</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الأعداد 15-16</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252381687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lstStyle/>
          <a:p>
            <a:pPr eaLnBrk="1" hangingPunct="1"/>
            <a:r>
              <a:rPr lang="ar-JO" sz="5400" dirty="0">
                <a:solidFill>
                  <a:schemeClr val="bg1"/>
                </a:solidFill>
                <a:latin typeface="Arial" panose="020B0604020202020204" pitchFamily="34" charset="0"/>
              </a:rPr>
              <a:t>التوبة</a:t>
            </a:r>
            <a:endParaRPr lang="en-US" sz="5400" dirty="0">
              <a:solidFill>
                <a:schemeClr val="bg1"/>
              </a:solidFill>
              <a:latin typeface="Arial" panose="020B0604020202020204" pitchFamily="34" charset="0"/>
            </a:endParaRPr>
          </a:p>
        </p:txBody>
      </p:sp>
      <p:sp>
        <p:nvSpPr>
          <p:cNvPr id="152578" name="Text Box 3"/>
          <p:cNvSpPr txBox="1">
            <a:spLocks noChangeArrowheads="1"/>
          </p:cNvSpPr>
          <p:nvPr/>
        </p:nvSpPr>
        <p:spPr bwMode="auto">
          <a:xfrm>
            <a:off x="669925" y="1447800"/>
            <a:ext cx="794067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سعى بولس لإقناع فليمون بأن يسامح أنسيمس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52579" name="Picture 4" descr="j01940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338" y="4038600"/>
            <a:ext cx="2405062" cy="265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9" name="AutoShape 5"/>
          <p:cNvSpPr>
            <a:spLocks noChangeArrowheads="1"/>
          </p:cNvSpPr>
          <p:nvPr/>
        </p:nvSpPr>
        <p:spPr bwMode="auto">
          <a:xfrm>
            <a:off x="3124200" y="2362200"/>
            <a:ext cx="3608388" cy="1981200"/>
          </a:xfrm>
          <a:prstGeom prst="cloudCallout">
            <a:avLst>
              <a:gd name="adj1" fmla="val 59583"/>
              <a:gd name="adj2" fmla="val 50963"/>
            </a:avLst>
          </a:prstGeom>
          <a:solidFill>
            <a:schemeClr val="accent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 آسف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سيدي</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2581" name="Text Box 6"/>
          <p:cNvSpPr txBox="1">
            <a:spLocks noChangeArrowheads="1"/>
          </p:cNvSpPr>
          <p:nvPr/>
        </p:nvSpPr>
        <p:spPr bwMode="auto">
          <a:xfrm>
            <a:off x="8002588" y="2286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3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نبوة (</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 </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إله)</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rtl="1">
              <a:defRPr sz="4000" b="1">
                <a:solidFill>
                  <a:srgbClr val="FFFFFF"/>
                </a:solidFill>
                <a:effectLst>
                  <a:glow rad="127000">
                    <a:srgbClr val="000000"/>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dirty="0">
                <a:latin typeface="Arial" panose="020B0604020202020204" pitchFamily="34" charset="0"/>
                <a:cs typeface="Arial" panose="020B0604020202020204" pitchFamily="34" charset="0"/>
              </a:rPr>
              <a:t>ظهر </a:t>
            </a:r>
            <a:r>
              <a:rPr lang="ar-JO" dirty="0">
                <a:latin typeface="Arial" panose="020B0604020202020204" pitchFamily="34" charset="0"/>
                <a:cs typeface="Arial" panose="020B0604020202020204" pitchFamily="34" charset="0"/>
              </a:rPr>
              <a:t>إ</a:t>
            </a:r>
            <a:r>
              <a:rPr lang="ar-SA" dirty="0">
                <a:latin typeface="Arial" panose="020B0604020202020204" pitchFamily="34" charset="0"/>
                <a:cs typeface="Arial" panose="020B0604020202020204" pitchFamily="34" charset="0"/>
              </a:rPr>
              <a:t>يمان فليمون بالرب يسوع المسيح (٥) </a:t>
            </a:r>
          </a:p>
          <a:p>
            <a:r>
              <a:rPr lang="ar-SA" dirty="0">
                <a:latin typeface="Arial" panose="020B0604020202020204" pitchFamily="34" charset="0"/>
                <a:cs typeface="Arial" panose="020B0604020202020204" pitchFamily="34" charset="0"/>
              </a:rPr>
              <a:t>الذي نال منه النعمة والسلام (٣).</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latin typeface="Arial" panose="020B0604020202020204" pitchFamily="34" charset="0"/>
                <a:cs typeface="Arial" panose="020B0604020202020204" pitchFamily="34" charset="0"/>
              </a:rPr>
              <a:t>27ح</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1C87C72A-C0FF-8243-9E04-C768ADD2464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0844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23528" y="2996952"/>
            <a:ext cx="8309027" cy="2895475"/>
          </a:xfrm>
          <a:effectLst>
            <a:outerShdw blurRad="63500" dist="35921" dir="2700000" algn="ctr" rotWithShape="0">
              <a:schemeClr val="tx2">
                <a:alpha val="74998"/>
              </a:schemeClr>
            </a:outerShdw>
          </a:effectLst>
        </p:spPr>
        <p:txBody>
          <a:bodyPr anchor="ctr"/>
          <a:lstStyle/>
          <a:p>
            <a:pPr>
              <a:defRPr/>
            </a:pPr>
            <a:r>
              <a:rPr lang="ar-JO" dirty="0">
                <a:effectLst>
                  <a:glow rad="228600">
                    <a:schemeClr val="accent4">
                      <a:satMod val="175000"/>
                      <a:alpha val="84000"/>
                    </a:schemeClr>
                  </a:glow>
                </a:effectLst>
              </a:rPr>
              <a:t>17 فإن كنت تحسبني شريكاً فاقبله نظيري.</a:t>
            </a:r>
            <a:br>
              <a:rPr lang="ar-JO" dirty="0">
                <a:effectLst>
                  <a:glow rad="228600">
                    <a:schemeClr val="accent4">
                      <a:satMod val="175000"/>
                      <a:alpha val="84000"/>
                    </a:schemeClr>
                  </a:glow>
                </a:effectLst>
              </a:rPr>
            </a:br>
            <a:r>
              <a:rPr lang="ar-JO" dirty="0">
                <a:effectLst>
                  <a:glow rad="228600">
                    <a:schemeClr val="accent4">
                      <a:satMod val="175000"/>
                      <a:alpha val="84000"/>
                    </a:schemeClr>
                  </a:glow>
                </a:effectLst>
              </a:rPr>
              <a:t>18 ثم إن كان قد ظلمك بشيء، أو لك عليه دين، فاحسب ذلك علي.</a:t>
            </a:r>
            <a:r>
              <a:rPr lang="ar-SA" dirty="0">
                <a:effectLst>
                  <a:glow rad="228600">
                    <a:schemeClr val="accent4">
                      <a:satMod val="175000"/>
                      <a:alpha val="84000"/>
                    </a:schemeClr>
                  </a:glow>
                </a:effectLst>
              </a:rPr>
              <a:t> </a:t>
            </a:r>
            <a:br>
              <a:rPr lang="en-US" dirty="0">
                <a:effectLst>
                  <a:glow rad="228600">
                    <a:schemeClr val="accent4">
                      <a:satMod val="175000"/>
                      <a:alpha val="84000"/>
                    </a:schemeClr>
                  </a:glow>
                </a:effectLst>
                <a:ea typeface="ＭＳ Ｐゴシック" charset="0"/>
              </a:rPr>
            </a:br>
            <a:r>
              <a:rPr lang="en-US" dirty="0">
                <a:effectLst>
                  <a:glow rad="228600">
                    <a:schemeClr val="accent4">
                      <a:satMod val="175000"/>
                      <a:alpha val="84000"/>
                    </a:schemeClr>
                  </a:glow>
                </a:effectLst>
                <a:ea typeface="ＭＳ Ｐゴシック" charset="0"/>
              </a:rPr>
              <a:t>(</a:t>
            </a:r>
            <a:r>
              <a:rPr lang="ar-JO" dirty="0">
                <a:effectLst>
                  <a:glow rad="228600">
                    <a:schemeClr val="accent4">
                      <a:satMod val="175000"/>
                      <a:alpha val="84000"/>
                    </a:schemeClr>
                  </a:glow>
                </a:effectLst>
                <a:ea typeface="ＭＳ Ｐゴシック" charset="0"/>
              </a:rPr>
              <a:t>فيل 17-18</a:t>
            </a:r>
            <a:r>
              <a:rPr lang="en-US" dirty="0">
                <a:effectLst>
                  <a:glow rad="228600">
                    <a:schemeClr val="accent4">
                      <a:satMod val="175000"/>
                      <a:alpha val="84000"/>
                    </a:schemeClr>
                  </a:glow>
                </a:effectLst>
                <a:ea typeface="ＭＳ Ｐゴシック" charset="0"/>
              </a:rPr>
              <a:t>)</a:t>
            </a:r>
          </a:p>
        </p:txBody>
      </p:sp>
    </p:spTree>
    <p:extLst>
      <p:ext uri="{BB962C8B-B14F-4D97-AF65-F5344CB8AC3E}">
        <p14:creationId xmlns:p14="http://schemas.microsoft.com/office/powerpoint/2010/main" val="399888213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72008"/>
            <a:ext cx="9144000" cy="7101408"/>
            <a:chOff x="0" y="-72008"/>
            <a:chExt cx="9144000" cy="7101408"/>
          </a:xfrm>
        </p:grpSpPr>
        <p:pic>
          <p:nvPicPr>
            <p:cNvPr id="6" name="Picture 5"/>
            <p:cNvPicPr>
              <a:picLocks noChangeAspect="1"/>
            </p:cNvPicPr>
            <p:nvPr/>
          </p:nvPicPr>
          <p:blipFill rotWithShape="1">
            <a:blip r:embed="rId3"/>
            <a:srcRect r="18855"/>
            <a:stretch/>
          </p:blipFill>
          <p:spPr>
            <a:xfrm>
              <a:off x="0" y="-72008"/>
              <a:ext cx="9144000" cy="7101408"/>
            </a:xfrm>
            <a:prstGeom prst="rect">
              <a:avLst/>
            </a:prstGeom>
          </p:spPr>
        </p:pic>
        <p:pic>
          <p:nvPicPr>
            <p:cNvPr id="7" name="Picture 6"/>
            <p:cNvPicPr>
              <a:picLocks noChangeAspect="1"/>
            </p:cNvPicPr>
            <p:nvPr/>
          </p:nvPicPr>
          <p:blipFill rotWithShape="1">
            <a:blip r:embed="rId3"/>
            <a:srcRect t="44703" r="79251" b="30425"/>
            <a:stretch/>
          </p:blipFill>
          <p:spPr>
            <a:xfrm>
              <a:off x="0" y="1302666"/>
              <a:ext cx="4569490" cy="1766294"/>
            </a:xfrm>
            <a:prstGeom prst="rect">
              <a:avLst/>
            </a:prstGeom>
          </p:spPr>
        </p:pic>
        <p:pic>
          <p:nvPicPr>
            <p:cNvPr id="8" name="Picture 7"/>
            <p:cNvPicPr>
              <a:picLocks noChangeAspect="1"/>
            </p:cNvPicPr>
            <p:nvPr/>
          </p:nvPicPr>
          <p:blipFill rotWithShape="1">
            <a:blip r:embed="rId3"/>
            <a:srcRect t="44703" r="79251" b="30425"/>
            <a:stretch/>
          </p:blipFill>
          <p:spPr>
            <a:xfrm>
              <a:off x="0" y="77024"/>
              <a:ext cx="6388037" cy="1766294"/>
            </a:xfrm>
            <a:prstGeom prst="rect">
              <a:avLst/>
            </a:prstGeom>
          </p:spPr>
        </p:pic>
        <p:pic>
          <p:nvPicPr>
            <p:cNvPr id="9" name="Picture 8"/>
            <p:cNvPicPr>
              <a:picLocks noChangeAspect="1"/>
            </p:cNvPicPr>
            <p:nvPr/>
          </p:nvPicPr>
          <p:blipFill rotWithShape="1">
            <a:blip r:embed="rId3"/>
            <a:srcRect t="44703" r="79251" b="30425"/>
            <a:stretch/>
          </p:blipFill>
          <p:spPr>
            <a:xfrm>
              <a:off x="1374846" y="654594"/>
              <a:ext cx="4569490" cy="176629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469"/>
            <a:ext cx="5076056" cy="3615555"/>
          </a:xfrm>
          <a:effectLst>
            <a:outerShdw blurRad="63500" dist="35921" dir="2700000" algn="ctr" rotWithShape="0">
              <a:schemeClr val="tx2">
                <a:alpha val="74998"/>
              </a:schemeClr>
            </a:outerShdw>
          </a:effectLst>
        </p:spPr>
        <p:txBody>
          <a:bodyPr anchor="ctr"/>
          <a:lstStyle/>
          <a:p>
            <a:pPr>
              <a:defRPr/>
            </a:pPr>
            <a:r>
              <a:rPr lang="ar-JO" sz="4000" dirty="0"/>
              <a:t>أنا بولس كتبت بيدي أنا أوفي. حتى لا أقول لك إنك مديون لي بنفسك أيضاً.</a:t>
            </a:r>
            <a:r>
              <a:rPr lang="ar-SA" sz="4000" dirty="0"/>
              <a:t> </a:t>
            </a:r>
            <a:br>
              <a:rPr lang="ar-JO" sz="4000" dirty="0"/>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19</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97084056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a:srcRect l="8306"/>
            <a:stretch/>
          </p:blipFill>
          <p:spPr>
            <a:xfrm>
              <a:off x="0" y="0"/>
              <a:ext cx="9144000" cy="6858000"/>
            </a:xfrm>
            <a:prstGeom prst="rect">
              <a:avLst/>
            </a:prstGeom>
          </p:spPr>
        </p:pic>
        <p:pic>
          <p:nvPicPr>
            <p:cNvPr id="6" name="Picture 5"/>
            <p:cNvPicPr>
              <a:picLocks noChangeAspect="1"/>
            </p:cNvPicPr>
            <p:nvPr/>
          </p:nvPicPr>
          <p:blipFill rotWithShape="1">
            <a:blip r:embed="rId3"/>
            <a:srcRect l="9110" r="55875" b="87464"/>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20 نعم أيها الأخ ليكن لي فرح بك في الرب. أرح أحشائي في الرب 21 إذ أنا واثق بإطاعتك كتبت إليك، عالماً أنك تفعل أيضاً أكثر مما أقول.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فيل 20-21</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322065771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ar-JO" sz="3600" dirty="0"/>
              <a:t>22 ومع هذا أعدد لي أيضاً منزلاً، لأني أرجو أنني بصلواتكم سأوهب لكم.</a:t>
            </a:r>
            <a:br>
              <a:rPr lang="en-US" sz="3600" dirty="0"/>
            </a:b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فيل 22</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299115602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ar-JO" sz="3600" dirty="0"/>
              <a:t>23 يسلم عليك أبفراس المأسور معي في المسيح يسوع،</a:t>
            </a:r>
            <a:br>
              <a:rPr lang="ar-JO" sz="3600" dirty="0"/>
            </a:br>
            <a:r>
              <a:rPr lang="ar-JO" sz="3600" dirty="0"/>
              <a:t>24 ومرقس، وأرسترخس، وديماس، ولوقا العاملون معي.</a:t>
            </a:r>
            <a:r>
              <a:rPr lang="ar-SA" sz="3600" dirty="0"/>
              <a:t> </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فيل 23-24</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204412428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ar-JO" sz="3600" dirty="0"/>
              <a:t>25 نعمة ربنا يسوع المسيح مع روحكم، آمين.</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فيل 25</a:t>
            </a:r>
            <a:r>
              <a:rPr lang="en-US" sz="3600" dirty="0">
                <a:effectLst>
                  <a:glow rad="127000">
                    <a:schemeClr val="tx1"/>
                  </a:glow>
                </a:effectLst>
                <a:ea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362572295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marL="895350" indent="-895350">
              <a:defRPr/>
            </a:pPr>
            <a:r>
              <a:rPr lang="ar-JO" sz="4800" dirty="0">
                <a:effectLst>
                  <a:glow rad="127000">
                    <a:schemeClr val="tx1"/>
                  </a:glow>
                </a:effectLst>
                <a:ea typeface="ＭＳ Ｐゴシック" charset="0"/>
              </a:rPr>
              <a:t>3. تعلم فليمون أربعة مبادئ عن الغفران</a:t>
            </a:r>
            <a:r>
              <a:rPr lang="en-US" sz="4800" dirty="0">
                <a:effectLst>
                  <a:glow rad="127000">
                    <a:schemeClr val="tx1"/>
                  </a:glow>
                </a:effectLst>
                <a:ea typeface="ＭＳ Ｐゴシック" charset="0"/>
              </a:rPr>
              <a:t> </a:t>
            </a:r>
          </a:p>
        </p:txBody>
      </p:sp>
      <p:pic>
        <p:nvPicPr>
          <p:cNvPr id="2" name="Picture 1"/>
          <p:cNvPicPr>
            <a:picLocks noChangeAspect="1"/>
          </p:cNvPicPr>
          <p:nvPr/>
        </p:nvPicPr>
        <p:blipFill>
          <a:blip r:embed="rId3"/>
          <a:stretch>
            <a:fillRect/>
          </a:stretch>
        </p:blipFill>
        <p:spPr>
          <a:xfrm>
            <a:off x="1331640" y="2060848"/>
            <a:ext cx="6350000" cy="4495800"/>
          </a:xfrm>
          <a:prstGeom prst="rect">
            <a:avLst/>
          </a:prstGeom>
        </p:spPr>
      </p:pic>
    </p:spTree>
    <p:extLst>
      <p:ext uri="{BB962C8B-B14F-4D97-AF65-F5344CB8AC3E}">
        <p14:creationId xmlns:p14="http://schemas.microsoft.com/office/powerpoint/2010/main" val="330029018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6613" y="1700808"/>
            <a:ext cx="9113524" cy="4792588"/>
          </a:xfrm>
          <a:prstGeom prst="rect">
            <a:avLst/>
          </a:prstGeom>
        </p:spPr>
      </p:pic>
      <p:sp>
        <p:nvSpPr>
          <p:cNvPr id="900098" name="Rectangle 2"/>
          <p:cNvSpPr>
            <a:spLocks noGrp="1" noChangeArrowheads="1"/>
          </p:cNvSpPr>
          <p:nvPr>
            <p:ph type="ctrTitle"/>
          </p:nvPr>
        </p:nvSpPr>
        <p:spPr>
          <a:xfrm>
            <a:off x="0" y="29469"/>
            <a:ext cx="9144000" cy="2175395"/>
          </a:xfrm>
          <a:solidFill>
            <a:srgbClr val="000000"/>
          </a:solidFill>
          <a:effectLst>
            <a:outerShdw blurRad="63500" dist="35921" dir="2700000" algn="ctr" rotWithShape="0">
              <a:schemeClr val="tx2">
                <a:alpha val="74998"/>
              </a:schemeClr>
            </a:outerShdw>
          </a:effectLst>
        </p:spPr>
        <p:txBody>
          <a:bodyPr anchor="ctr"/>
          <a:lstStyle/>
          <a:p>
            <a:pPr marL="715963" indent="-715963">
              <a:defRPr/>
            </a:pPr>
            <a:r>
              <a:rPr lang="ar-JO" sz="3600" dirty="0"/>
              <a:t>أ. الغفران الحقيقي </a:t>
            </a:r>
            <a:r>
              <a:rPr lang="ar-JO" sz="3600" dirty="0">
                <a:solidFill>
                  <a:srgbClr val="FFFF00"/>
                </a:solidFill>
              </a:rPr>
              <a:t>يُمنح بحرية </a:t>
            </a:r>
            <a:r>
              <a:rPr lang="ar-JO" sz="3600" dirty="0"/>
              <a:t>لا تحت الإكراه (14)</a:t>
            </a:r>
            <a:r>
              <a:rPr lang="en-US" sz="3600" dirty="0">
                <a:effectLst>
                  <a:glow rad="127000">
                    <a:schemeClr val="tx1"/>
                  </a:glow>
                </a:effectLst>
                <a:ea typeface="ＭＳ Ｐゴシック" charset="0"/>
              </a:rPr>
              <a:t> </a:t>
            </a:r>
          </a:p>
        </p:txBody>
      </p:sp>
    </p:spTree>
    <p:extLst>
      <p:ext uri="{BB962C8B-B14F-4D97-AF65-F5344CB8AC3E}">
        <p14:creationId xmlns:p14="http://schemas.microsoft.com/office/powerpoint/2010/main" val="3976077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3568" y="2413000"/>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ctr"/>
          <a:lstStyle/>
          <a:p>
            <a:pPr>
              <a:defRPr/>
            </a:pPr>
            <a:r>
              <a:rPr lang="ar-JO" sz="3600" dirty="0"/>
              <a:t>14 ولكن بدون رأيك لم أرد أن أفعل شيئاً، </a:t>
            </a:r>
            <a:r>
              <a:rPr lang="ar-JO" sz="3600" dirty="0">
                <a:solidFill>
                  <a:srgbClr val="FFFF00"/>
                </a:solidFill>
              </a:rPr>
              <a:t>لكيلا يكون خيرك كأنه على سبيل الإضطرار بل على سبيل الإختيار.</a:t>
            </a:r>
            <a:br>
              <a:rPr lang="ar-JO" sz="3600" dirty="0">
                <a:solidFill>
                  <a:srgbClr val="FFFF00"/>
                </a:solidFill>
              </a:rPr>
            </a:br>
            <a:r>
              <a:rPr lang="ar-JO" sz="3600" dirty="0">
                <a:solidFill>
                  <a:srgbClr val="FFFF00"/>
                </a:solidFill>
              </a:rPr>
              <a:t>(فيل 14)</a:t>
            </a:r>
            <a:endParaRPr lang="en-US" sz="3600" dirty="0">
              <a:solidFill>
                <a:srgbClr val="FFFF00"/>
              </a:solidFill>
              <a:effectLst>
                <a:glow rad="127000">
                  <a:schemeClr val="tx1"/>
                </a:glow>
              </a:effectLst>
              <a:ea typeface="ＭＳ Ｐゴシック" charset="0"/>
            </a:endParaRP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609060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3794" name="Oval 2"/>
          <p:cNvSpPr>
            <a:spLocks noChangeArrowheads="1"/>
          </p:cNvSpPr>
          <p:nvPr/>
        </p:nvSpPr>
        <p:spPr bwMode="auto">
          <a:xfrm>
            <a:off x="3657600" y="5562600"/>
            <a:ext cx="4876800" cy="1066800"/>
          </a:xfrm>
          <a:prstGeom prst="ellipse">
            <a:avLst/>
          </a:prstGeom>
          <a:solidFill>
            <a:srgbClr val="00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2818" name="Rectangle 3"/>
          <p:cNvSpPr>
            <a:spLocks noGrp="1" noChangeArrowheads="1"/>
          </p:cNvSpPr>
          <p:nvPr>
            <p:ph type="title"/>
          </p:nvPr>
        </p:nvSpPr>
        <p:spPr/>
        <p:txBody>
          <a:bodyPr/>
          <a:lstStyle/>
          <a:p>
            <a:pPr eaLnBrk="1" hangingPunct="1"/>
            <a:r>
              <a:rPr lang="ar-JO" dirty="0">
                <a:solidFill>
                  <a:srgbClr val="FFFFFF"/>
                </a:solidFill>
                <a:latin typeface="Arial" panose="020B0604020202020204" pitchFamily="34" charset="0"/>
              </a:rPr>
              <a:t>الغفران</a:t>
            </a:r>
            <a:endParaRPr lang="en-US" dirty="0">
              <a:solidFill>
                <a:srgbClr val="FFFFFF"/>
              </a:solidFill>
              <a:latin typeface="Arial" panose="020B0604020202020204" pitchFamily="34" charset="0"/>
            </a:endParaRPr>
          </a:p>
        </p:txBody>
      </p:sp>
      <p:sp>
        <p:nvSpPr>
          <p:cNvPr id="33796" name="Text Box 4"/>
          <p:cNvSpPr txBox="1">
            <a:spLocks noChangeArrowheads="1"/>
          </p:cNvSpPr>
          <p:nvPr/>
        </p:nvSpPr>
        <p:spPr bwMode="auto">
          <a:xfrm>
            <a:off x="3200400" y="1143000"/>
            <a:ext cx="55626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أوضح مثال على الحاجة إلى إظهار المغفرة في العهد الجديد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3797" name="Picture 5" descr="j014942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
            <a:ext cx="3251200" cy="600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8" name="Picture 6" descr="j019400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886200"/>
            <a:ext cx="2128838" cy="235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22" name="Text Box 7"/>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146224"/>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themeOverride>
</file>

<file path=ppt/theme/themeOverride6.xml><?xml version="1.0" encoding="utf-8"?>
<a:themeOverride xmlns:a="http://schemas.openxmlformats.org/drawingml/2006/main">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themeOverride>
</file>

<file path=ppt/theme/themeOverride7.xml><?xml version="1.0" encoding="utf-8"?>
<a:themeOverride xmlns:a="http://schemas.openxmlformats.org/drawingml/2006/main">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13769</TotalTime>
  <Words>7415</Words>
  <Application>Microsoft Macintosh PowerPoint</Application>
  <PresentationFormat>On-screen Show (4:3)</PresentationFormat>
  <Paragraphs>1047</Paragraphs>
  <Slides>153</Slides>
  <Notes>128</Notes>
  <HiddenSlides>0</HiddenSlides>
  <MMClips>0</MMClips>
  <ScaleCrop>false</ScaleCrop>
  <HeadingPairs>
    <vt:vector size="6" baseType="variant">
      <vt:variant>
        <vt:lpstr>Fonts Used</vt:lpstr>
      </vt:variant>
      <vt:variant>
        <vt:i4>11</vt:i4>
      </vt:variant>
      <vt:variant>
        <vt:lpstr>Theme</vt:lpstr>
      </vt:variant>
      <vt:variant>
        <vt:i4>17</vt:i4>
      </vt:variant>
      <vt:variant>
        <vt:lpstr>Slide Titles</vt:lpstr>
      </vt:variant>
      <vt:variant>
        <vt:i4>153</vt:i4>
      </vt:variant>
    </vt:vector>
  </HeadingPairs>
  <TitlesOfParts>
    <vt:vector size="181" baseType="lpstr">
      <vt:lpstr>ＭＳ Ｐゴシック</vt:lpstr>
      <vt:lpstr>Times</vt:lpstr>
      <vt:lpstr>Arial</vt:lpstr>
      <vt:lpstr>Calibri</vt:lpstr>
      <vt:lpstr>Comic Sans MS</vt:lpstr>
      <vt:lpstr>Garamond</vt:lpstr>
      <vt:lpstr>Impact</vt:lpstr>
      <vt:lpstr>Tahoma</vt:lpstr>
      <vt:lpstr>Times New Roman</vt:lpstr>
      <vt:lpstr>Verdana</vt:lpstr>
      <vt:lpstr>Wingdings</vt:lpstr>
      <vt:lpstr>Blank Presentation</vt:lpstr>
      <vt:lpstr>Default Design</vt:lpstr>
      <vt:lpstr>Dad`s Tie</vt:lpstr>
      <vt:lpstr>Orbit</vt:lpstr>
      <vt:lpstr>49_Blank Presentation</vt:lpstr>
      <vt:lpstr>2_Dad`s Tie</vt:lpstr>
      <vt:lpstr>3_Default Design</vt:lpstr>
      <vt:lpstr>1_Default Design</vt:lpstr>
      <vt:lpstr>Stream</vt:lpstr>
      <vt:lpstr>2_Blank Presentation</vt:lpstr>
      <vt:lpstr>3_Blank Presentation</vt:lpstr>
      <vt:lpstr>1_Office Theme</vt:lpstr>
      <vt:lpstr>50_Blank Presentation</vt:lpstr>
      <vt:lpstr>4_Blank Presentation</vt:lpstr>
      <vt:lpstr>1_Orbit</vt:lpstr>
      <vt:lpstr>Balance</vt:lpstr>
      <vt:lpstr>2_Default Design</vt:lpstr>
      <vt:lpstr>تغفر أو  لا تغفر</vt:lpstr>
      <vt:lpstr>الكلمة المفتاحية</vt:lpstr>
      <vt:lpstr>الموضوع الرئيسي</vt:lpstr>
      <vt:lpstr>الآية المفتاحية</vt:lpstr>
      <vt:lpstr>البيان الموجز</vt:lpstr>
      <vt:lpstr>بيان الملكوت</vt:lpstr>
      <vt:lpstr>العهد</vt:lpstr>
      <vt:lpstr>الخلاص</vt:lpstr>
      <vt:lpstr>النبوة (الرب ، الإله)</vt:lpstr>
      <vt:lpstr>PowerPoint Presentation</vt:lpstr>
      <vt:lpstr>PowerPoint Presentation</vt:lpstr>
      <vt:lpstr>كن متسامحاً</vt:lpstr>
      <vt:lpstr>الغفران المشروط</vt:lpstr>
      <vt:lpstr>كيف نغفر لمن يسيء إلينا؟</vt:lpstr>
      <vt:lpstr> 1. عامل الناس في أفضل نور ممكن  (1-7) </vt:lpstr>
      <vt:lpstr> 2. سامح حتى تتجاوز المصالحة كل العوائق الإجتماعية  (8-21) </vt:lpstr>
      <vt:lpstr>الفكرة الرئيسية</vt:lpstr>
      <vt:lpstr>. صفات .</vt:lpstr>
      <vt:lpstr>التطبيق</vt:lpstr>
      <vt:lpstr>Black</vt:lpstr>
      <vt:lpstr>PowerPoint Presentation</vt:lpstr>
      <vt:lpstr>PowerPoint Presentation</vt:lpstr>
      <vt:lpstr>PowerPoint Presentation</vt:lpstr>
      <vt:lpstr>البؤساء ، ليام نيسون ، 1998 ، تم العفو عنه</vt:lpstr>
      <vt:lpstr>لماذا الغفران مهم؟</vt:lpstr>
      <vt:lpstr>إنه دمك</vt:lpstr>
      <vt:lpstr>الكاتب</vt:lpstr>
      <vt:lpstr>الخصائص</vt:lpstr>
      <vt:lpstr>ظروف</vt:lpstr>
      <vt:lpstr>وجهات نظر</vt:lpstr>
      <vt:lpstr>كن متسامحاً</vt:lpstr>
      <vt:lpstr>كوري تن بوم</vt:lpstr>
      <vt:lpstr>مكان الإختباء</vt:lpstr>
      <vt:lpstr>كوري تن بوم</vt:lpstr>
      <vt:lpstr>الحراس</vt:lpstr>
      <vt:lpstr>الحراس الألمان</vt:lpstr>
      <vt:lpstr>The outstretched hand</vt:lpstr>
      <vt:lpstr>كيف نغفر لمن يسيء إلينا؟</vt:lpstr>
      <vt:lpstr>إصحاحات العهد الجديد</vt:lpstr>
      <vt:lpstr>أعداد أسفار الإصحاح الواحد في العهد الجديد</vt:lpstr>
      <vt:lpstr>أعداد أسفار الإصحاح الواحد في العهد الجديد</vt:lpstr>
      <vt:lpstr>Postcard to فلي</vt:lpstr>
      <vt:lpstr>الخصائص</vt:lpstr>
      <vt:lpstr>1 بولس أسير يسوع المسيح وتيموثاوس الأخ، إلى فليمون المحبوب والعامل معنا، 2 وإلى أبفية المحبوبة وأرخبس المتجند معنا، وإلى الكنيسة التي في بيتك: (فيل 1-2)</vt:lpstr>
      <vt:lpstr>3 نعمة لكم وسلام من الله أبينا والرب يسوع المسيح. (فيل 3)</vt:lpstr>
      <vt:lpstr>4 أشكر إلهي كل حين ذاكراً إياك في صلواتي، 5 سامعاً بمحبتك، والإيمان الذي لك نحو الرب يسوع ولجميع القديسين (فيل 4-5)</vt:lpstr>
      <vt:lpstr>6 لكي تكون شركة إيمانك فعالة في معرفة كل الصلاح الذي فيكم لأجل المسيح يسوع. 7 لأن لنا فرحاً كثيراً وتعزية بسبب محبتك، لأن أحشاء القديسين قد استراحت بك أيها الأخ.   (فيل 6-7)</vt:lpstr>
      <vt:lpstr>8 لذلك وإن كان لي بالمسيح ثقة كثيرة أن آمرك بما يليق، 9 من أجل المحبة، أطلب بالحري­ إذ أنا إنسان هكذا نظير بولس الشيخ، والآن أسير يسوع المسيح أيضاً ­ </vt:lpstr>
      <vt:lpstr>10 أطلب إليك لأجل ابني أنسيمس الذي ولدته في قيودي 11 الذي كان قبلاً غير نافع لك، ولكنه الآن نافع لك ولي</vt:lpstr>
      <vt:lpstr>13 الذي كنت أشاء أن أمسكه عندي لكي يخدمني عوضاً عنك في قيود الإنجيل </vt:lpstr>
      <vt:lpstr>15 لأنه ربما لأجل هذا افترق عنك إلى ساعة، لكي يكون لك إلى الأبد 16 لا كعبد فيما بعد، بل أفضل من عبد: أخاً محبوباً ولا سيما إلي، فكم بالحري إليك في الجسد والرب جميعاً  (فيل 15-16)</vt:lpstr>
      <vt:lpstr>PowerPoint Presentation</vt:lpstr>
      <vt:lpstr> ثم إن كان قد ظلمك بشيء، أو لك عليه دين فاحسب ذلك علي. (فيل 18)</vt:lpstr>
      <vt:lpstr> 19 أنا بولس كتبت بيدي: أنا أوفي، حتى لا أقول لك إنك مديون لي بنفسك أيضاً. (فيل 19)</vt:lpstr>
      <vt:lpstr>20 نعم أيها الأخ، ليكن لي فرح بك في الرب، أرح أحشائي في الرب 21 إذ أنا واثق بإطاعتك كتبت إليك، عالماً أنك تفعل أيضاً أكثر مما أقول. (فيل 20-21)</vt:lpstr>
      <vt:lpstr>22 ومع هذا أعدد لي أيضاً منزلاً، لأني أرجو أنني بصلواتكم سأوهب لكم.   (فيل 22)</vt:lpstr>
      <vt:lpstr>23 يسلم عليك أبفراس المأسور معي في المسيح يسوع 24 ومرقس، وأرسترخس، وديماس، ولوقا العاملون معي.   (فيل 23-24)</vt:lpstr>
      <vt:lpstr>25 نعمة ربنا يسوع المسيح مع روحكم، آمين.  (فيل 25)</vt:lpstr>
      <vt:lpstr>كيف نغفر لمن يسيء إلينا؟</vt:lpstr>
      <vt:lpstr>فليمون 1-7 </vt:lpstr>
      <vt:lpstr>معضلة فليمون في كولوسي</vt:lpstr>
      <vt:lpstr> 1. عامل الناس في أفضل نور ممكن  (1-7) </vt:lpstr>
      <vt:lpstr>1 بولس أسير يسوع المسيح وتيموثاوس الأخ، إلى فليمون المحبوب والعامل معنا 2 وإلى أبفية المحبوبة وأرخبس المتجند معنا، وإلى الكنيسة التي في بيتك: (فيل 1-2)</vt:lpstr>
      <vt:lpstr>التأليف</vt:lpstr>
      <vt:lpstr>التاريخ</vt:lpstr>
      <vt:lpstr>المستلمين</vt:lpstr>
      <vt:lpstr>المستلمين</vt:lpstr>
      <vt:lpstr>3 نعمة لكم وسلام من الله أبينا والرب يسوع المسيح (فيل 3)</vt:lpstr>
      <vt:lpstr>4 أشكر إلهي كل حين ذاكراً إياك في صلواتي 5 سامعاً بمحبتك والإيمان الذي لك نحو الرب يسوع ولجميع القديسين (فيل 4-5)</vt:lpstr>
      <vt:lpstr>6 لكي تكون شركة إيمانك فعالة في معرفة كل الصلاح الذي فيكم لأجل المسيح يسوع 7 لأن لنا فرحاً كثيراً وتعزية بسبب محبتك، لأن أحشاء القديسين قد استراحت بك أيها الأخ.  (فيل 6-7)</vt:lpstr>
      <vt:lpstr>المناسبة</vt:lpstr>
      <vt:lpstr>كيف نغفر لمن يسيء إلينا؟</vt:lpstr>
      <vt:lpstr> 1. عامل الناس في أفضل نور ممكن  (1-7) </vt:lpstr>
      <vt:lpstr>فليمون 8-21 </vt:lpstr>
      <vt:lpstr> 2. سامح حتى تتجاوز المصالحة كل العوائق الإجتماعية  (8-21) </vt:lpstr>
      <vt:lpstr> 8 لذلك وإن كان لي بالمسيح ثقة كثيرة أن آمرك بما يليق 9 من أجل المحبة أطلب بالحري­ إذ أنا إنسان هكذا نظير بولس الشيخ، والآن أسير يسوع المسيح أيضاً. ­</vt:lpstr>
      <vt:lpstr>هرب أنسيمس</vt:lpstr>
      <vt:lpstr>أنسيمس ظلم وسرق من فليمون</vt:lpstr>
      <vt:lpstr>العبودية في الإمبراطورية الرومانية</vt:lpstr>
      <vt:lpstr>الطبقات الإجتماعية</vt:lpstr>
      <vt:lpstr>العبودية في الإمبراطورية الرومانية</vt:lpstr>
      <vt:lpstr>سكان الإمبراطورية الرومانية</vt:lpstr>
      <vt:lpstr>روما</vt:lpstr>
      <vt:lpstr>المناسبة</vt:lpstr>
      <vt:lpstr>10 أطلب إليك لأجل ابني أنسيمس الذي ولدته في قيودي 11 الذي كان قبلاً غير نافع لك، ولكنه الآن نافع لك ولي</vt:lpstr>
      <vt:lpstr>13 الذي كنت أشاء أن أمسكه عندي لكي يخدمني عوضاً عنك في قيود الإنجيل </vt:lpstr>
      <vt:lpstr>إعادة الإتحاد</vt:lpstr>
      <vt:lpstr> 15 لأنه ربما لأجل هذا افترق عنك إلى ساعة، لكي يكون لك إلى الأبد 16 لا كعبد فيما بعد، بل أفضل من عبد: أخاً محبوباً ولا سيما إلي، فكم بالحري إليك في الجسد والرب جميعاً (الأعداد 15-16)</vt:lpstr>
      <vt:lpstr>التوبة</vt:lpstr>
      <vt:lpstr>17 فإن كنت تحسبني شريكاً فاقبله نظيري. 18 ثم إن كان قد ظلمك بشيء، أو لك عليه دين، فاحسب ذلك علي.  (فيل 17-18)</vt:lpstr>
      <vt:lpstr>أنا بولس كتبت بيدي أنا أوفي. حتى لا أقول لك إنك مديون لي بنفسك أيضاً.  (فيل 19)</vt:lpstr>
      <vt:lpstr>20 نعم أيها الأخ ليكن لي فرح بك في الرب. أرح أحشائي في الرب 21 إذ أنا واثق بإطاعتك كتبت إليك، عالماً أنك تفعل أيضاً أكثر مما أقول. (فيل 20-21)</vt:lpstr>
      <vt:lpstr>22 ومع هذا أعدد لي أيضاً منزلاً، لأني أرجو أنني بصلواتكم سأوهب لكم.   (فيل 22)</vt:lpstr>
      <vt:lpstr>23 يسلم عليك أبفراس المأسور معي في المسيح يسوع، 24 ومرقس، وأرسترخس، وديماس، ولوقا العاملون معي.   (فيل 23-24)</vt:lpstr>
      <vt:lpstr>25 نعمة ربنا يسوع المسيح مع روحكم، آمين.  (فيل 25)</vt:lpstr>
      <vt:lpstr>3. تعلم فليمون أربعة مبادئ عن الغفران </vt:lpstr>
      <vt:lpstr>أ. الغفران الحقيقي يُمنح بحرية لا تحت الإكراه (14) </vt:lpstr>
      <vt:lpstr>14 ولكن بدون رأيك لم أرد أن أفعل شيئاً، لكيلا يكون خيرك كأنه على سبيل الإضطرار بل على سبيل الإختيار. (فيل 14)</vt:lpstr>
      <vt:lpstr>الغفران</vt:lpstr>
      <vt:lpstr>إذا أخطأت 3 مرات في اليوم</vt:lpstr>
      <vt:lpstr>ب. الغفران الحقيقي هو الإظهار الطبيعي لشراكتنا في الإنجيل (17) </vt:lpstr>
      <vt:lpstr>1 بولس، أسير يسوع المسيح، وتيموثاوس الأخ، إلى فليمون المحبوب والعامل معنا 2 وإلى أبفية المحبوبة، وأرخبس المتجند معنا، وإلى الكنيسة التي في بيتك: (فيل 1-2)</vt:lpstr>
      <vt:lpstr>  22 ومع هذا أعدد لي أيضاً منزلاً، لأني أرجو أنني بصلواتكم سأوهب لكم.   (فيل 22)</vt:lpstr>
      <vt:lpstr>25 نعمة ربنا يسوع المسيح مع روحكم. آمين.  (فيل 25)</vt:lpstr>
      <vt:lpstr>ت- الغفران الحقيقي غير مشروط بفرض متطلبات على الشخص الآخر (18-19).</vt:lpstr>
      <vt:lpstr>الغفران المشروط</vt:lpstr>
      <vt:lpstr> الغفران هو  التنازل عن حقي في إيذائك  لأنك آذيتني      عالم النفس آرشيبالد هانت</vt:lpstr>
      <vt:lpstr>ث. الغفران الحقيقي يمشي الميل التالي (21)</vt:lpstr>
      <vt:lpstr> 20 نعم أيها الأخ ليكن لي فرح بك في الرب. أرح أحشائي في الرب 21 إذ أنا واثق بإطاعتك كتبت إليك، عالماً أنك تفعل أيضاً أكثر مما أقول. (فيل 20-21)</vt:lpstr>
      <vt:lpstr>PowerPoint Presentation</vt:lpstr>
      <vt:lpstr>PowerPoint Presentation</vt:lpstr>
      <vt:lpstr>PowerPoint Presentation</vt:lpstr>
      <vt:lpstr>PowerPoint Presentation</vt:lpstr>
      <vt:lpstr>PowerPoint Presentation</vt:lpstr>
      <vt:lpstr>الكلمة في صور</vt:lpstr>
      <vt:lpstr>كيف نغفر لمن يسيء إلينا؟</vt:lpstr>
      <vt:lpstr>الفكرة الرئيسية</vt:lpstr>
      <vt:lpstr> 1. عامل الناس في أفضل نور ممكن  (1-7) </vt:lpstr>
      <vt:lpstr> 2. سامح حتى تتجاوز المصالحة كل العوائق الإجتماعية  (8-21) </vt:lpstr>
      <vt:lpstr>ماذا حدث لأنسيمس؟</vt:lpstr>
      <vt:lpstr>هل غفر فليمون لأنسيمس؟</vt:lpstr>
      <vt:lpstr>الأسقف أنسيمس (115 م)</vt:lpstr>
      <vt:lpstr>كوري تن بوم</vt:lpstr>
      <vt:lpstr>التطبيق</vt:lpstr>
      <vt:lpstr>Black</vt:lpstr>
      <vt:lpstr>وعظ العهد الجديد at BibleStudyDownloads.org</vt:lpstr>
      <vt:lpstr>. صفات .</vt:lpstr>
      <vt:lpstr>البيان الموجز</vt:lpstr>
      <vt:lpstr>هل يحطم المسيح          القيود الإجتماعية؟</vt:lpstr>
      <vt:lpstr>هل تعلم هذه الرسالة العبيد الإطاحة بمالكيهم</vt:lpstr>
      <vt:lpstr>التطبيق المعتاد</vt:lpstr>
      <vt:lpstr>نهج جديد</vt:lpstr>
      <vt:lpstr>الخصائص</vt:lpstr>
      <vt:lpstr>. الخصائص .</vt:lpstr>
      <vt:lpstr>. الكلمة المفتاحية .</vt:lpstr>
      <vt:lpstr>PowerPoint Presentation</vt:lpstr>
      <vt:lpstr>الفرضية</vt:lpstr>
      <vt:lpstr>ساعد بولس أنسيمس على رؤية مسؤوليته تجاه فليمون</vt:lpstr>
      <vt:lpstr>خطوات أساسية للحصول على روح غافر</vt:lpstr>
      <vt:lpstr>كيف أطلب الغفران؟</vt:lpstr>
      <vt:lpstr>كيف أطلب الغفران؟</vt:lpstr>
      <vt:lpstr>كيف أطلب الغفران؟</vt:lpstr>
      <vt:lpstr>كيف أطلب الغفران؟</vt:lpstr>
      <vt:lpstr>كيف أطلب الغفران؟</vt:lpstr>
      <vt:lpstr>كيف أطلب الغفران؟</vt:lpstr>
      <vt:lpstr>كيف أطلب الغفران؟</vt:lpstr>
      <vt:lpstr>استرداد العلاقات</vt:lpstr>
      <vt:lpstr>كيف نصبح مثل أولئك الذين نستاء منهم</vt:lpstr>
      <vt:lpstr>الملخص</vt:lpstr>
      <vt:lpstr>أعضاء مجموعة فليمون</vt:lpstr>
      <vt:lpstr>PowerPoint Presentation</vt:lpstr>
      <vt:lpstr>Black</vt:lpstr>
      <vt:lpstr>مسح العهد الجديد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Philemon</dc:title>
  <dc:creator>Rick Griffith</dc:creator>
  <cp:lastModifiedBy>Rick Griffith</cp:lastModifiedBy>
  <cp:revision>246</cp:revision>
  <dcterms:created xsi:type="dcterms:W3CDTF">2006-01-16T03:59:53Z</dcterms:created>
  <dcterms:modified xsi:type="dcterms:W3CDTF">2024-03-12T08:34:45Z</dcterms:modified>
</cp:coreProperties>
</file>