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5.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6.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0.xml" ContentType="application/vnd.openxmlformats-officedocument.theme+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Layouts/slideLayout422.xml" ContentType="application/vnd.openxmlformats-officedocument.presentationml.slideLayout+xml"/>
  <Override PartName="/ppt/theme/theme4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4.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5.xml" ContentType="application/vnd.openxmlformats-officedocument.theme+xml"/>
  <Override PartName="/ppt/slideLayouts/slideLayout445.xml" ContentType="application/vnd.openxmlformats-officedocument.presentationml.slideLayout+xml"/>
  <Override PartName="/ppt/theme/theme4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7.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8.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theme/theme49.xml" ContentType="application/vnd.openxmlformats-officedocument.theme+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0.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1.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2.xml" ContentType="application/vnd.openxmlformats-officedocument.theme+xml"/>
  <Override PartName="/ppt/slideLayouts/slideLayout628.xml" ContentType="application/vnd.openxmlformats-officedocument.presentationml.slideLayout+xml"/>
  <Override PartName="/ppt/theme/theme53.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4.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5.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56.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57.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8.xml" ContentType="application/vnd.openxmlformats-officedocument.theme+xml"/>
  <Override PartName="/ppt/slideLayouts/slideLayout678.xml" ContentType="application/vnd.openxmlformats-officedocument.presentationml.slideLayout+xml"/>
  <Override PartName="/ppt/theme/theme59.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7.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8.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10.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11.xml" ContentType="application/vnd.openxmlformats-officedocument.themeOverr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12.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theme/themeOverride13.xml" ContentType="application/vnd.openxmlformats-officedocument.themeOverr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comments/comment1.xml" ContentType="application/vnd.openxmlformats-officedocument.presentationml.comments+xml"/>
  <Override PartName="/ppt/notesSlides/notesSlide245.xml" ContentType="application/vnd.openxmlformats-officedocument.presentationml.notesSlide+xml"/>
  <Override PartName="/ppt/notesSlides/notesSlide2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84" r:id="rId4"/>
    <p:sldMasterId id="2147483710" r:id="rId5"/>
    <p:sldMasterId id="2147483724" r:id="rId6"/>
    <p:sldMasterId id="2147483741" r:id="rId7"/>
    <p:sldMasterId id="2147483768" r:id="rId8"/>
    <p:sldMasterId id="2147483780" r:id="rId9"/>
    <p:sldMasterId id="2147483822" r:id="rId10"/>
    <p:sldMasterId id="2147483834" r:id="rId11"/>
    <p:sldMasterId id="2147483850" r:id="rId12"/>
    <p:sldMasterId id="2147483862" r:id="rId13"/>
    <p:sldMasterId id="2147483874" r:id="rId14"/>
    <p:sldMasterId id="2147483910" r:id="rId15"/>
    <p:sldMasterId id="2147483924" r:id="rId16"/>
    <p:sldMasterId id="2147483950" r:id="rId17"/>
    <p:sldMasterId id="2147483952" r:id="rId18"/>
    <p:sldMasterId id="2147483964" r:id="rId19"/>
    <p:sldMasterId id="2147483976" r:id="rId20"/>
    <p:sldMasterId id="2147483988" r:id="rId21"/>
    <p:sldMasterId id="2147484000" r:id="rId22"/>
    <p:sldMasterId id="2147484012" r:id="rId23"/>
    <p:sldMasterId id="2147484024" r:id="rId24"/>
    <p:sldMasterId id="2147484036" r:id="rId25"/>
    <p:sldMasterId id="2147484048" r:id="rId26"/>
    <p:sldMasterId id="2147484060" r:id="rId27"/>
    <p:sldMasterId id="2147484084" r:id="rId28"/>
    <p:sldMasterId id="2147484098" r:id="rId29"/>
    <p:sldMasterId id="2147484110" r:id="rId30"/>
    <p:sldMasterId id="2147484145" r:id="rId31"/>
    <p:sldMasterId id="2147484157" r:id="rId32"/>
    <p:sldMasterId id="2147484183" r:id="rId33"/>
    <p:sldMasterId id="2147484185" r:id="rId34"/>
    <p:sldMasterId id="2147484199" r:id="rId35"/>
    <p:sldMasterId id="2147484211" r:id="rId36"/>
    <p:sldMasterId id="2147484235" r:id="rId37"/>
    <p:sldMasterId id="2147484247" r:id="rId38"/>
    <p:sldMasterId id="2147484259" r:id="rId39"/>
    <p:sldMasterId id="2147484270" r:id="rId40"/>
    <p:sldMasterId id="2147484282" r:id="rId41"/>
    <p:sldMasterId id="2147484284" r:id="rId42"/>
    <p:sldMasterId id="2147484298" r:id="rId43"/>
    <p:sldMasterId id="2147484300" r:id="rId44"/>
    <p:sldMasterId id="2147484312" r:id="rId45"/>
    <p:sldMasterId id="2147484324" r:id="rId46"/>
    <p:sldMasterId id="2147484326" r:id="rId47"/>
    <p:sldMasterId id="2147484339" r:id="rId48"/>
    <p:sldMasterId id="2147484351" r:id="rId49"/>
    <p:sldMasterId id="2147484501" r:id="rId50"/>
    <p:sldMasterId id="2147484515" r:id="rId51"/>
    <p:sldMasterId id="2147484636" r:id="rId52"/>
    <p:sldMasterId id="2147484650" r:id="rId53"/>
    <p:sldMasterId id="2147484652" r:id="rId54"/>
    <p:sldMasterId id="2147484664" r:id="rId55"/>
    <p:sldMasterId id="2147484667" r:id="rId56"/>
    <p:sldMasterId id="2147484680" r:id="rId57"/>
    <p:sldMasterId id="2147484694" r:id="rId58"/>
    <p:sldMasterId id="2147484706" r:id="rId59"/>
    <p:sldMasterId id="2147484708" r:id="rId60"/>
  </p:sldMasterIdLst>
  <p:notesMasterIdLst>
    <p:notesMasterId r:id="rId348"/>
  </p:notesMasterIdLst>
  <p:sldIdLst>
    <p:sldId id="4940" r:id="rId61"/>
    <p:sldId id="4941" r:id="rId62"/>
    <p:sldId id="4942" r:id="rId63"/>
    <p:sldId id="4943" r:id="rId64"/>
    <p:sldId id="4944" r:id="rId65"/>
    <p:sldId id="4945" r:id="rId66"/>
    <p:sldId id="4946" r:id="rId67"/>
    <p:sldId id="4947" r:id="rId68"/>
    <p:sldId id="4948" r:id="rId69"/>
    <p:sldId id="5712" r:id="rId70"/>
    <p:sldId id="4950" r:id="rId71"/>
    <p:sldId id="435" r:id="rId72"/>
    <p:sldId id="4952" r:id="rId73"/>
    <p:sldId id="4953" r:id="rId74"/>
    <p:sldId id="4954" r:id="rId75"/>
    <p:sldId id="4955" r:id="rId76"/>
    <p:sldId id="4956" r:id="rId77"/>
    <p:sldId id="4957" r:id="rId78"/>
    <p:sldId id="4958" r:id="rId79"/>
    <p:sldId id="2765" r:id="rId80"/>
    <p:sldId id="4926" r:id="rId81"/>
    <p:sldId id="4927" r:id="rId82"/>
    <p:sldId id="4928" r:id="rId83"/>
    <p:sldId id="4929" r:id="rId84"/>
    <p:sldId id="4930" r:id="rId85"/>
    <p:sldId id="4931" r:id="rId86"/>
    <p:sldId id="4932" r:id="rId87"/>
    <p:sldId id="4933" r:id="rId88"/>
    <p:sldId id="5707" r:id="rId89"/>
    <p:sldId id="4934" r:id="rId90"/>
    <p:sldId id="4935" r:id="rId91"/>
    <p:sldId id="4936" r:id="rId92"/>
    <p:sldId id="4937" r:id="rId93"/>
    <p:sldId id="4938" r:id="rId94"/>
    <p:sldId id="5709" r:id="rId95"/>
    <p:sldId id="5710" r:id="rId96"/>
    <p:sldId id="5279" r:id="rId97"/>
    <p:sldId id="5280" r:id="rId98"/>
    <p:sldId id="5282" r:id="rId99"/>
    <p:sldId id="5714" r:id="rId100"/>
    <p:sldId id="5327" r:id="rId101"/>
    <p:sldId id="5328" r:id="rId102"/>
    <p:sldId id="5716" r:id="rId103"/>
    <p:sldId id="5298" r:id="rId104"/>
    <p:sldId id="5715" r:id="rId105"/>
    <p:sldId id="5717" r:id="rId106"/>
    <p:sldId id="5333" r:id="rId107"/>
    <p:sldId id="5719" r:id="rId108"/>
    <p:sldId id="5720" r:id="rId109"/>
    <p:sldId id="5721" r:id="rId110"/>
    <p:sldId id="5572" r:id="rId111"/>
    <p:sldId id="5573" r:id="rId112"/>
    <p:sldId id="5352" r:id="rId113"/>
    <p:sldId id="4155" r:id="rId114"/>
    <p:sldId id="5348" r:id="rId115"/>
    <p:sldId id="5349" r:id="rId116"/>
    <p:sldId id="5350" r:id="rId117"/>
    <p:sldId id="5351" r:id="rId118"/>
    <p:sldId id="5303" r:id="rId119"/>
    <p:sldId id="5304" r:id="rId120"/>
    <p:sldId id="5305" r:id="rId121"/>
    <p:sldId id="5306" r:id="rId122"/>
    <p:sldId id="5307" r:id="rId123"/>
    <p:sldId id="5308" r:id="rId124"/>
    <p:sldId id="4964" r:id="rId125"/>
    <p:sldId id="4052" r:id="rId126"/>
    <p:sldId id="4053" r:id="rId127"/>
    <p:sldId id="4054" r:id="rId128"/>
    <p:sldId id="4055" r:id="rId129"/>
    <p:sldId id="432" r:id="rId130"/>
    <p:sldId id="4056" r:id="rId131"/>
    <p:sldId id="4057" r:id="rId132"/>
    <p:sldId id="4058" r:id="rId133"/>
    <p:sldId id="4059" r:id="rId134"/>
    <p:sldId id="4939" r:id="rId135"/>
    <p:sldId id="4061" r:id="rId136"/>
    <p:sldId id="4062" r:id="rId137"/>
    <p:sldId id="4063" r:id="rId138"/>
    <p:sldId id="436" r:id="rId139"/>
    <p:sldId id="1203" r:id="rId140"/>
    <p:sldId id="434" r:id="rId141"/>
    <p:sldId id="258" r:id="rId142"/>
    <p:sldId id="4064" r:id="rId143"/>
    <p:sldId id="4065" r:id="rId144"/>
    <p:sldId id="4066" r:id="rId145"/>
    <p:sldId id="4067" r:id="rId146"/>
    <p:sldId id="270" r:id="rId147"/>
    <p:sldId id="5708" r:id="rId148"/>
    <p:sldId id="5297" r:id="rId149"/>
    <p:sldId id="4069" r:id="rId150"/>
    <p:sldId id="4070" r:id="rId151"/>
    <p:sldId id="4071" r:id="rId152"/>
    <p:sldId id="4072" r:id="rId153"/>
    <p:sldId id="393" r:id="rId154"/>
    <p:sldId id="5320" r:id="rId155"/>
    <p:sldId id="5321" r:id="rId156"/>
    <p:sldId id="5322" r:id="rId157"/>
    <p:sldId id="5323" r:id="rId158"/>
    <p:sldId id="5324" r:id="rId159"/>
    <p:sldId id="5325" r:id="rId160"/>
    <p:sldId id="4080" r:id="rId161"/>
    <p:sldId id="272" r:id="rId162"/>
    <p:sldId id="4081" r:id="rId163"/>
    <p:sldId id="4082" r:id="rId164"/>
    <p:sldId id="4083" r:id="rId165"/>
    <p:sldId id="5728" r:id="rId166"/>
    <p:sldId id="4085" r:id="rId167"/>
    <p:sldId id="4086" r:id="rId168"/>
    <p:sldId id="4087" r:id="rId169"/>
    <p:sldId id="4088" r:id="rId170"/>
    <p:sldId id="4089" r:id="rId171"/>
    <p:sldId id="4090" r:id="rId172"/>
    <p:sldId id="4091" r:id="rId173"/>
    <p:sldId id="4092" r:id="rId174"/>
    <p:sldId id="504" r:id="rId175"/>
    <p:sldId id="4093" r:id="rId176"/>
    <p:sldId id="4094" r:id="rId177"/>
    <p:sldId id="438" r:id="rId178"/>
    <p:sldId id="4962" r:id="rId179"/>
    <p:sldId id="4963" r:id="rId180"/>
    <p:sldId id="4925" r:id="rId181"/>
    <p:sldId id="4095" r:id="rId182"/>
    <p:sldId id="517" r:id="rId183"/>
    <p:sldId id="518" r:id="rId184"/>
    <p:sldId id="519" r:id="rId185"/>
    <p:sldId id="520" r:id="rId186"/>
    <p:sldId id="521" r:id="rId187"/>
    <p:sldId id="1151" r:id="rId188"/>
    <p:sldId id="507" r:id="rId189"/>
    <p:sldId id="508" r:id="rId190"/>
    <p:sldId id="510" r:id="rId191"/>
    <p:sldId id="509" r:id="rId192"/>
    <p:sldId id="511" r:id="rId193"/>
    <p:sldId id="512" r:id="rId194"/>
    <p:sldId id="4096" r:id="rId195"/>
    <p:sldId id="4097" r:id="rId196"/>
    <p:sldId id="4098" r:id="rId197"/>
    <p:sldId id="499" r:id="rId198"/>
    <p:sldId id="501" r:id="rId199"/>
    <p:sldId id="4099" r:id="rId200"/>
    <p:sldId id="4100" r:id="rId201"/>
    <p:sldId id="4101" r:id="rId202"/>
    <p:sldId id="414" r:id="rId203"/>
    <p:sldId id="430" r:id="rId204"/>
    <p:sldId id="4102" r:id="rId205"/>
    <p:sldId id="4103" r:id="rId206"/>
    <p:sldId id="4104" r:id="rId207"/>
    <p:sldId id="4105" r:id="rId208"/>
    <p:sldId id="4106" r:id="rId209"/>
    <p:sldId id="4107" r:id="rId210"/>
    <p:sldId id="4108" r:id="rId211"/>
    <p:sldId id="4109" r:id="rId212"/>
    <p:sldId id="4110" r:id="rId213"/>
    <p:sldId id="4111" r:id="rId214"/>
    <p:sldId id="5729" r:id="rId215"/>
    <p:sldId id="5730" r:id="rId216"/>
    <p:sldId id="4114" r:id="rId217"/>
    <p:sldId id="4115" r:id="rId218"/>
    <p:sldId id="4116" r:id="rId219"/>
    <p:sldId id="4117" r:id="rId220"/>
    <p:sldId id="4118" r:id="rId221"/>
    <p:sldId id="4119" r:id="rId222"/>
    <p:sldId id="4120" r:id="rId223"/>
    <p:sldId id="4121" r:id="rId224"/>
    <p:sldId id="4122" r:id="rId225"/>
    <p:sldId id="4123" r:id="rId226"/>
    <p:sldId id="4124" r:id="rId227"/>
    <p:sldId id="4125" r:id="rId228"/>
    <p:sldId id="4126" r:id="rId229"/>
    <p:sldId id="4127" r:id="rId230"/>
    <p:sldId id="5691" r:id="rId231"/>
    <p:sldId id="5295" r:id="rId232"/>
    <p:sldId id="4129" r:id="rId233"/>
    <p:sldId id="5713" r:id="rId234"/>
    <p:sldId id="264" r:id="rId235"/>
    <p:sldId id="4960" r:id="rId236"/>
    <p:sldId id="390" r:id="rId237"/>
    <p:sldId id="315" r:id="rId238"/>
    <p:sldId id="4130" r:id="rId239"/>
    <p:sldId id="4131" r:id="rId240"/>
    <p:sldId id="4132" r:id="rId241"/>
    <p:sldId id="4884" r:id="rId242"/>
    <p:sldId id="5285" r:id="rId243"/>
    <p:sldId id="5692" r:id="rId244"/>
    <p:sldId id="4886" r:id="rId245"/>
    <p:sldId id="4887" r:id="rId246"/>
    <p:sldId id="4888" r:id="rId247"/>
    <p:sldId id="4889" r:id="rId248"/>
    <p:sldId id="4890" r:id="rId249"/>
    <p:sldId id="4891" r:id="rId250"/>
    <p:sldId id="328" r:id="rId251"/>
    <p:sldId id="4892" r:id="rId252"/>
    <p:sldId id="330" r:id="rId253"/>
    <p:sldId id="331" r:id="rId254"/>
    <p:sldId id="332" r:id="rId255"/>
    <p:sldId id="333" r:id="rId256"/>
    <p:sldId id="334" r:id="rId257"/>
    <p:sldId id="335" r:id="rId258"/>
    <p:sldId id="336" r:id="rId259"/>
    <p:sldId id="337" r:id="rId260"/>
    <p:sldId id="338" r:id="rId261"/>
    <p:sldId id="339" r:id="rId262"/>
    <p:sldId id="340" r:id="rId263"/>
    <p:sldId id="341" r:id="rId264"/>
    <p:sldId id="342" r:id="rId265"/>
    <p:sldId id="343" r:id="rId266"/>
    <p:sldId id="305" r:id="rId267"/>
    <p:sldId id="345" r:id="rId268"/>
    <p:sldId id="346" r:id="rId269"/>
    <p:sldId id="347" r:id="rId270"/>
    <p:sldId id="773" r:id="rId271"/>
    <p:sldId id="349" r:id="rId272"/>
    <p:sldId id="350" r:id="rId273"/>
    <p:sldId id="351" r:id="rId274"/>
    <p:sldId id="352" r:id="rId275"/>
    <p:sldId id="353" r:id="rId276"/>
    <p:sldId id="354" r:id="rId277"/>
    <p:sldId id="355" r:id="rId278"/>
    <p:sldId id="356" r:id="rId279"/>
    <p:sldId id="357" r:id="rId280"/>
    <p:sldId id="5286" r:id="rId281"/>
    <p:sldId id="382" r:id="rId282"/>
    <p:sldId id="5296" r:id="rId283"/>
    <p:sldId id="4959" r:id="rId284"/>
    <p:sldId id="362" r:id="rId285"/>
    <p:sldId id="363" r:id="rId286"/>
    <p:sldId id="364" r:id="rId287"/>
    <p:sldId id="365" r:id="rId288"/>
    <p:sldId id="366" r:id="rId289"/>
    <p:sldId id="2790" r:id="rId290"/>
    <p:sldId id="4893" r:id="rId291"/>
    <p:sldId id="4894" r:id="rId292"/>
    <p:sldId id="4895" r:id="rId293"/>
    <p:sldId id="5731" r:id="rId294"/>
    <p:sldId id="5732" r:id="rId295"/>
    <p:sldId id="5733" r:id="rId296"/>
    <p:sldId id="4899" r:id="rId297"/>
    <p:sldId id="4900" r:id="rId298"/>
    <p:sldId id="5734" r:id="rId299"/>
    <p:sldId id="4902" r:id="rId300"/>
    <p:sldId id="4903" r:id="rId301"/>
    <p:sldId id="4904" r:id="rId302"/>
    <p:sldId id="4905" r:id="rId303"/>
    <p:sldId id="4906" r:id="rId304"/>
    <p:sldId id="4907" r:id="rId305"/>
    <p:sldId id="4908" r:id="rId306"/>
    <p:sldId id="4909" r:id="rId307"/>
    <p:sldId id="4910" r:id="rId308"/>
    <p:sldId id="4911" r:id="rId309"/>
    <p:sldId id="4912" r:id="rId310"/>
    <p:sldId id="5722" r:id="rId311"/>
    <p:sldId id="5723" r:id="rId312"/>
    <p:sldId id="5724" r:id="rId313"/>
    <p:sldId id="5725" r:id="rId314"/>
    <p:sldId id="5726" r:id="rId315"/>
    <p:sldId id="4919" r:id="rId316"/>
    <p:sldId id="4920" r:id="rId317"/>
    <p:sldId id="4921" r:id="rId318"/>
    <p:sldId id="4922" r:id="rId319"/>
    <p:sldId id="5727" r:id="rId320"/>
    <p:sldId id="4918" r:id="rId321"/>
    <p:sldId id="1142" r:id="rId322"/>
    <p:sldId id="4046" r:id="rId323"/>
    <p:sldId id="412" r:id="rId324"/>
    <p:sldId id="280" r:id="rId325"/>
    <p:sldId id="294" r:id="rId326"/>
    <p:sldId id="295" r:id="rId327"/>
    <p:sldId id="296" r:id="rId328"/>
    <p:sldId id="297" r:id="rId329"/>
    <p:sldId id="298" r:id="rId330"/>
    <p:sldId id="299" r:id="rId331"/>
    <p:sldId id="5693" r:id="rId332"/>
    <p:sldId id="5694" r:id="rId333"/>
    <p:sldId id="5695" r:id="rId334"/>
    <p:sldId id="5696" r:id="rId335"/>
    <p:sldId id="5697" r:id="rId336"/>
    <p:sldId id="5698" r:id="rId337"/>
    <p:sldId id="5699" r:id="rId338"/>
    <p:sldId id="5700" r:id="rId339"/>
    <p:sldId id="5701" r:id="rId340"/>
    <p:sldId id="5702" r:id="rId341"/>
    <p:sldId id="5703" r:id="rId342"/>
    <p:sldId id="5704" r:id="rId343"/>
    <p:sldId id="5705" r:id="rId344"/>
    <p:sldId id="5706" r:id="rId345"/>
    <p:sldId id="300" r:id="rId346"/>
    <p:sldId id="4045" r:id="rId3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80F57CCF-B156-CB45-8A73-CC3124068E98}">
          <p14:sldIdLst>
            <p14:sldId id="4940"/>
            <p14:sldId id="4941"/>
            <p14:sldId id="4942"/>
            <p14:sldId id="4943"/>
            <p14:sldId id="4944"/>
            <p14:sldId id="4945"/>
            <p14:sldId id="4946"/>
            <p14:sldId id="4947"/>
            <p14:sldId id="4948"/>
            <p14:sldId id="5712"/>
            <p14:sldId id="4950"/>
            <p14:sldId id="435"/>
            <p14:sldId id="4952"/>
            <p14:sldId id="4953"/>
            <p14:sldId id="4954"/>
            <p14:sldId id="4955"/>
            <p14:sldId id="4956"/>
            <p14:sldId id="4957"/>
            <p14:sldId id="4958"/>
            <p14:sldId id="2765"/>
          </p14:sldIdLst>
        </p14:section>
        <p14:section name="Introduction" id="{96F4E1D7-C44F-7D43-9D57-9D1481C1AB5B}">
          <p14:sldIdLst>
            <p14:sldId id="4926"/>
            <p14:sldId id="4927"/>
            <p14:sldId id="4928"/>
            <p14:sldId id="4929"/>
            <p14:sldId id="4930"/>
            <p14:sldId id="4931"/>
            <p14:sldId id="4932"/>
            <p14:sldId id="4933"/>
            <p14:sldId id="5707"/>
            <p14:sldId id="4934"/>
            <p14:sldId id="4935"/>
            <p14:sldId id="4936"/>
            <p14:sldId id="4937"/>
            <p14:sldId id="4938"/>
            <p14:sldId id="5709"/>
            <p14:sldId id="5710"/>
            <p14:sldId id="5279"/>
            <p14:sldId id="5280"/>
            <p14:sldId id="5282"/>
            <p14:sldId id="5714"/>
            <p14:sldId id="5327"/>
            <p14:sldId id="5328"/>
            <p14:sldId id="5716"/>
            <p14:sldId id="5298"/>
            <p14:sldId id="5715"/>
            <p14:sldId id="5717"/>
            <p14:sldId id="5333"/>
            <p14:sldId id="5719"/>
            <p14:sldId id="5720"/>
            <p14:sldId id="5721"/>
            <p14:sldId id="5572"/>
            <p14:sldId id="5573"/>
            <p14:sldId id="5352"/>
            <p14:sldId id="4155"/>
            <p14:sldId id="5348"/>
            <p14:sldId id="5349"/>
            <p14:sldId id="5350"/>
            <p14:sldId id="5351"/>
            <p14:sldId id="5303"/>
            <p14:sldId id="5304"/>
            <p14:sldId id="5305"/>
            <p14:sldId id="5306"/>
            <p14:sldId id="5307"/>
            <p14:sldId id="5308"/>
          </p14:sldIdLst>
        </p14:section>
        <p14:section name="Sermon" id="{3BAF61DE-57DB-3145-BA73-1C918CA246BA}">
          <p14:sldIdLst>
            <p14:sldId id="4964"/>
            <p14:sldId id="4052"/>
            <p14:sldId id="4053"/>
            <p14:sldId id="4054"/>
            <p14:sldId id="4055"/>
            <p14:sldId id="432"/>
            <p14:sldId id="4056"/>
            <p14:sldId id="4057"/>
            <p14:sldId id="4058"/>
            <p14:sldId id="4059"/>
            <p14:sldId id="4939"/>
            <p14:sldId id="4061"/>
            <p14:sldId id="4062"/>
            <p14:sldId id="4063"/>
            <p14:sldId id="436"/>
            <p14:sldId id="1203"/>
            <p14:sldId id="434"/>
            <p14:sldId id="258"/>
            <p14:sldId id="4064"/>
            <p14:sldId id="4065"/>
            <p14:sldId id="4066"/>
            <p14:sldId id="4067"/>
            <p14:sldId id="270"/>
            <p14:sldId id="5708"/>
            <p14:sldId id="5297"/>
            <p14:sldId id="4069"/>
            <p14:sldId id="4070"/>
            <p14:sldId id="4071"/>
            <p14:sldId id="4072"/>
            <p14:sldId id="393"/>
            <p14:sldId id="5320"/>
            <p14:sldId id="5321"/>
            <p14:sldId id="5322"/>
            <p14:sldId id="5323"/>
            <p14:sldId id="5324"/>
            <p14:sldId id="5325"/>
            <p14:sldId id="4080"/>
            <p14:sldId id="272"/>
            <p14:sldId id="4081"/>
          </p14:sldIdLst>
        </p14:section>
        <p14:section name="Chapters" id="{936E5696-F592-514E-B041-C621A56AD826}">
          <p14:sldIdLst>
            <p14:sldId id="4082"/>
            <p14:sldId id="4083"/>
            <p14:sldId id="5728"/>
            <p14:sldId id="4085"/>
            <p14:sldId id="4086"/>
            <p14:sldId id="4087"/>
            <p14:sldId id="4088"/>
            <p14:sldId id="4089"/>
            <p14:sldId id="4090"/>
            <p14:sldId id="4091"/>
            <p14:sldId id="4092"/>
            <p14:sldId id="504"/>
            <p14:sldId id="4093"/>
            <p14:sldId id="4094"/>
            <p14:sldId id="438"/>
            <p14:sldId id="4962"/>
            <p14:sldId id="4963"/>
            <p14:sldId id="4925"/>
            <p14:sldId id="4095"/>
            <p14:sldId id="517"/>
            <p14:sldId id="518"/>
            <p14:sldId id="519"/>
            <p14:sldId id="520"/>
            <p14:sldId id="521"/>
            <p14:sldId id="1151"/>
            <p14:sldId id="507"/>
            <p14:sldId id="508"/>
            <p14:sldId id="510"/>
            <p14:sldId id="509"/>
            <p14:sldId id="511"/>
            <p14:sldId id="512"/>
            <p14:sldId id="4096"/>
            <p14:sldId id="4097"/>
            <p14:sldId id="4098"/>
            <p14:sldId id="499"/>
            <p14:sldId id="501"/>
            <p14:sldId id="4099"/>
            <p14:sldId id="4100"/>
            <p14:sldId id="4101"/>
            <p14:sldId id="414"/>
            <p14:sldId id="430"/>
            <p14:sldId id="4102"/>
            <p14:sldId id="4103"/>
            <p14:sldId id="4104"/>
            <p14:sldId id="4105"/>
            <p14:sldId id="4106"/>
            <p14:sldId id="4107"/>
            <p14:sldId id="4108"/>
            <p14:sldId id="4109"/>
            <p14:sldId id="4110"/>
            <p14:sldId id="4111"/>
            <p14:sldId id="5729"/>
            <p14:sldId id="5730"/>
            <p14:sldId id="4114"/>
            <p14:sldId id="4115"/>
            <p14:sldId id="4116"/>
            <p14:sldId id="4117"/>
            <p14:sldId id="4118"/>
            <p14:sldId id="4119"/>
            <p14:sldId id="4120"/>
            <p14:sldId id="4121"/>
            <p14:sldId id="4122"/>
            <p14:sldId id="4123"/>
            <p14:sldId id="4124"/>
            <p14:sldId id="4125"/>
            <p14:sldId id="4126"/>
            <p14:sldId id="4127"/>
            <p14:sldId id="5691"/>
            <p14:sldId id="5295"/>
            <p14:sldId id="4129"/>
            <p14:sldId id="5713"/>
            <p14:sldId id="264"/>
            <p14:sldId id="4960"/>
            <p14:sldId id="390"/>
            <p14:sldId id="315"/>
            <p14:sldId id="4130"/>
            <p14:sldId id="4131"/>
            <p14:sldId id="4132"/>
            <p14:sldId id="4884"/>
            <p14:sldId id="5285"/>
            <p14:sldId id="5692"/>
            <p14:sldId id="4886"/>
            <p14:sldId id="4887"/>
            <p14:sldId id="4888"/>
            <p14:sldId id="4889"/>
            <p14:sldId id="4890"/>
            <p14:sldId id="4891"/>
            <p14:sldId id="328"/>
            <p14:sldId id="4892"/>
            <p14:sldId id="330"/>
            <p14:sldId id="331"/>
            <p14:sldId id="332"/>
            <p14:sldId id="333"/>
            <p14:sldId id="334"/>
            <p14:sldId id="335"/>
            <p14:sldId id="336"/>
            <p14:sldId id="337"/>
            <p14:sldId id="338"/>
            <p14:sldId id="339"/>
            <p14:sldId id="340"/>
            <p14:sldId id="341"/>
            <p14:sldId id="342"/>
            <p14:sldId id="343"/>
            <p14:sldId id="305"/>
            <p14:sldId id="345"/>
            <p14:sldId id="346"/>
            <p14:sldId id="347"/>
            <p14:sldId id="773"/>
            <p14:sldId id="349"/>
            <p14:sldId id="350"/>
            <p14:sldId id="351"/>
            <p14:sldId id="352"/>
            <p14:sldId id="353"/>
            <p14:sldId id="354"/>
            <p14:sldId id="355"/>
            <p14:sldId id="356"/>
            <p14:sldId id="357"/>
            <p14:sldId id="5286"/>
            <p14:sldId id="382"/>
            <p14:sldId id="5296"/>
            <p14:sldId id="4959"/>
            <p14:sldId id="362"/>
            <p14:sldId id="363"/>
            <p14:sldId id="364"/>
            <p14:sldId id="365"/>
            <p14:sldId id="366"/>
            <p14:sldId id="2790"/>
            <p14:sldId id="4893"/>
            <p14:sldId id="4894"/>
            <p14:sldId id="4895"/>
            <p14:sldId id="5731"/>
            <p14:sldId id="5732"/>
            <p14:sldId id="5733"/>
            <p14:sldId id="4899"/>
            <p14:sldId id="4900"/>
            <p14:sldId id="5734"/>
            <p14:sldId id="4902"/>
            <p14:sldId id="4903"/>
            <p14:sldId id="4904"/>
            <p14:sldId id="4905"/>
            <p14:sldId id="4906"/>
            <p14:sldId id="4907"/>
            <p14:sldId id="4908"/>
            <p14:sldId id="4909"/>
            <p14:sldId id="4910"/>
            <p14:sldId id="4911"/>
            <p14:sldId id="4912"/>
          </p14:sldIdLst>
        </p14:section>
        <p14:section name="Conclusion" id="{0755DAE2-099D-124A-A196-819D31A968B5}">
          <p14:sldIdLst>
            <p14:sldId id="5722"/>
            <p14:sldId id="5723"/>
            <p14:sldId id="5724"/>
            <p14:sldId id="5725"/>
            <p14:sldId id="5726"/>
            <p14:sldId id="4919"/>
            <p14:sldId id="4920"/>
            <p14:sldId id="4921"/>
            <p14:sldId id="4922"/>
            <p14:sldId id="5727"/>
            <p14:sldId id="4918"/>
            <p14:sldId id="1142"/>
            <p14:sldId id="4046"/>
          </p14:sldIdLst>
        </p14:section>
        <p14:section name="Supplements" id="{8A9B3BC0-D35E-5E40-8B2A-09B6021FE410}">
          <p14:sldIdLst>
            <p14:sldId id="412"/>
            <p14:sldId id="280"/>
            <p14:sldId id="294"/>
            <p14:sldId id="295"/>
            <p14:sldId id="296"/>
            <p14:sldId id="297"/>
            <p14:sldId id="298"/>
            <p14:sldId id="299"/>
            <p14:sldId id="5693"/>
            <p14:sldId id="5694"/>
            <p14:sldId id="5695"/>
            <p14:sldId id="5696"/>
            <p14:sldId id="5697"/>
            <p14:sldId id="5698"/>
            <p14:sldId id="5699"/>
            <p14:sldId id="5700"/>
            <p14:sldId id="5701"/>
            <p14:sldId id="5702"/>
            <p14:sldId id="5703"/>
            <p14:sldId id="5704"/>
            <p14:sldId id="5705"/>
            <p14:sldId id="5706"/>
            <p14:sldId id="300"/>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4"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644" autoAdjust="0"/>
    <p:restoredTop sz="60337" autoAdjust="0"/>
  </p:normalViewPr>
  <p:slideViewPr>
    <p:cSldViewPr snapToGrid="0" snapToObjects="1">
      <p:cViewPr varScale="1">
        <p:scale>
          <a:sx n="73" d="100"/>
          <a:sy n="73" d="100"/>
        </p:scale>
        <p:origin x="200" y="656"/>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99" Type="http://schemas.openxmlformats.org/officeDocument/2006/relationships/slide" Target="slides/slide239.xml"/><Relationship Id="rId21" Type="http://schemas.openxmlformats.org/officeDocument/2006/relationships/slideMaster" Target="slideMasters/slideMaster21.xml"/><Relationship Id="rId63" Type="http://schemas.openxmlformats.org/officeDocument/2006/relationships/slide" Target="slides/slide3.xml"/><Relationship Id="rId159" Type="http://schemas.openxmlformats.org/officeDocument/2006/relationships/slide" Target="slides/slide99.xml"/><Relationship Id="rId324" Type="http://schemas.openxmlformats.org/officeDocument/2006/relationships/slide" Target="slides/slide264.xml"/><Relationship Id="rId170" Type="http://schemas.openxmlformats.org/officeDocument/2006/relationships/slide" Target="slides/slide110.xml"/><Relationship Id="rId226" Type="http://schemas.openxmlformats.org/officeDocument/2006/relationships/slide" Target="slides/slide166.xml"/><Relationship Id="rId268" Type="http://schemas.openxmlformats.org/officeDocument/2006/relationships/slide" Target="slides/slide208.xml"/><Relationship Id="rId32" Type="http://schemas.openxmlformats.org/officeDocument/2006/relationships/slideMaster" Target="slideMasters/slideMaster32.xml"/><Relationship Id="rId74" Type="http://schemas.openxmlformats.org/officeDocument/2006/relationships/slide" Target="slides/slide14.xml"/><Relationship Id="rId128" Type="http://schemas.openxmlformats.org/officeDocument/2006/relationships/slide" Target="slides/slide68.xml"/><Relationship Id="rId335" Type="http://schemas.openxmlformats.org/officeDocument/2006/relationships/slide" Target="slides/slide275.xml"/><Relationship Id="rId5" Type="http://schemas.openxmlformats.org/officeDocument/2006/relationships/slideMaster" Target="slideMasters/slideMaster5.xml"/><Relationship Id="rId181" Type="http://schemas.openxmlformats.org/officeDocument/2006/relationships/slide" Target="slides/slide121.xml"/><Relationship Id="rId237" Type="http://schemas.openxmlformats.org/officeDocument/2006/relationships/slide" Target="slides/slide177.xml"/><Relationship Id="rId279" Type="http://schemas.openxmlformats.org/officeDocument/2006/relationships/slide" Target="slides/slide219.xml"/><Relationship Id="rId43" Type="http://schemas.openxmlformats.org/officeDocument/2006/relationships/slideMaster" Target="slideMasters/slideMaster43.xml"/><Relationship Id="rId139" Type="http://schemas.openxmlformats.org/officeDocument/2006/relationships/slide" Target="slides/slide79.xml"/><Relationship Id="rId290" Type="http://schemas.openxmlformats.org/officeDocument/2006/relationships/slide" Target="slides/slide230.xml"/><Relationship Id="rId304" Type="http://schemas.openxmlformats.org/officeDocument/2006/relationships/slide" Target="slides/slide244.xml"/><Relationship Id="rId346" Type="http://schemas.openxmlformats.org/officeDocument/2006/relationships/slide" Target="slides/slide286.xml"/><Relationship Id="rId85" Type="http://schemas.openxmlformats.org/officeDocument/2006/relationships/slide" Target="slides/slide25.xml"/><Relationship Id="rId150" Type="http://schemas.openxmlformats.org/officeDocument/2006/relationships/slide" Target="slides/slide90.xml"/><Relationship Id="rId192" Type="http://schemas.openxmlformats.org/officeDocument/2006/relationships/slide" Target="slides/slide132.xml"/><Relationship Id="rId206" Type="http://schemas.openxmlformats.org/officeDocument/2006/relationships/slide" Target="slides/slide146.xml"/><Relationship Id="rId248" Type="http://schemas.openxmlformats.org/officeDocument/2006/relationships/slide" Target="slides/slide188.xml"/><Relationship Id="rId12" Type="http://schemas.openxmlformats.org/officeDocument/2006/relationships/slideMaster" Target="slideMasters/slideMaster12.xml"/><Relationship Id="rId108" Type="http://schemas.openxmlformats.org/officeDocument/2006/relationships/slide" Target="slides/slide48.xml"/><Relationship Id="rId315" Type="http://schemas.openxmlformats.org/officeDocument/2006/relationships/slide" Target="slides/slide255.xml"/><Relationship Id="rId54" Type="http://schemas.openxmlformats.org/officeDocument/2006/relationships/slideMaster" Target="slideMasters/slideMaster54.xml"/><Relationship Id="rId96" Type="http://schemas.openxmlformats.org/officeDocument/2006/relationships/slide" Target="slides/slide36.xml"/><Relationship Id="rId161" Type="http://schemas.openxmlformats.org/officeDocument/2006/relationships/slide" Target="slides/slide101.xml"/><Relationship Id="rId217" Type="http://schemas.openxmlformats.org/officeDocument/2006/relationships/slide" Target="slides/slide157.xml"/><Relationship Id="rId259" Type="http://schemas.openxmlformats.org/officeDocument/2006/relationships/slide" Target="slides/slide199.xml"/><Relationship Id="rId23" Type="http://schemas.openxmlformats.org/officeDocument/2006/relationships/slideMaster" Target="slideMasters/slideMaster23.xml"/><Relationship Id="rId119" Type="http://schemas.openxmlformats.org/officeDocument/2006/relationships/slide" Target="slides/slide59.xml"/><Relationship Id="rId270" Type="http://schemas.openxmlformats.org/officeDocument/2006/relationships/slide" Target="slides/slide210.xml"/><Relationship Id="rId326" Type="http://schemas.openxmlformats.org/officeDocument/2006/relationships/slide" Target="slides/slide266.xml"/><Relationship Id="rId65" Type="http://schemas.openxmlformats.org/officeDocument/2006/relationships/slide" Target="slides/slide5.xml"/><Relationship Id="rId130" Type="http://schemas.openxmlformats.org/officeDocument/2006/relationships/slide" Target="slides/slide70.xml"/><Relationship Id="rId172" Type="http://schemas.openxmlformats.org/officeDocument/2006/relationships/slide" Target="slides/slide112.xml"/><Relationship Id="rId228" Type="http://schemas.openxmlformats.org/officeDocument/2006/relationships/slide" Target="slides/slide168.xml"/><Relationship Id="rId281" Type="http://schemas.openxmlformats.org/officeDocument/2006/relationships/slide" Target="slides/slide221.xml"/><Relationship Id="rId337" Type="http://schemas.openxmlformats.org/officeDocument/2006/relationships/slide" Target="slides/slide277.xml"/><Relationship Id="rId34" Type="http://schemas.openxmlformats.org/officeDocument/2006/relationships/slideMaster" Target="slideMasters/slideMaster34.xml"/><Relationship Id="rId76" Type="http://schemas.openxmlformats.org/officeDocument/2006/relationships/slide" Target="slides/slide16.xml"/><Relationship Id="rId141" Type="http://schemas.openxmlformats.org/officeDocument/2006/relationships/slide" Target="slides/slide81.xml"/><Relationship Id="rId7" Type="http://schemas.openxmlformats.org/officeDocument/2006/relationships/slideMaster" Target="slideMasters/slideMaster7.xml"/><Relationship Id="rId183" Type="http://schemas.openxmlformats.org/officeDocument/2006/relationships/slide" Target="slides/slide123.xml"/><Relationship Id="rId239" Type="http://schemas.openxmlformats.org/officeDocument/2006/relationships/slide" Target="slides/slide179.xml"/><Relationship Id="rId250" Type="http://schemas.openxmlformats.org/officeDocument/2006/relationships/slide" Target="slides/slide190.xml"/><Relationship Id="rId292" Type="http://schemas.openxmlformats.org/officeDocument/2006/relationships/slide" Target="slides/slide232.xml"/><Relationship Id="rId306" Type="http://schemas.openxmlformats.org/officeDocument/2006/relationships/slide" Target="slides/slide246.xml"/><Relationship Id="rId45" Type="http://schemas.openxmlformats.org/officeDocument/2006/relationships/slideMaster" Target="slideMasters/slideMaster45.xml"/><Relationship Id="rId87" Type="http://schemas.openxmlformats.org/officeDocument/2006/relationships/slide" Target="slides/slide27.xml"/><Relationship Id="rId110" Type="http://schemas.openxmlformats.org/officeDocument/2006/relationships/slide" Target="slides/slide50.xml"/><Relationship Id="rId348" Type="http://schemas.openxmlformats.org/officeDocument/2006/relationships/notesMaster" Target="notesMasters/notesMaster1.xml"/><Relationship Id="rId152" Type="http://schemas.openxmlformats.org/officeDocument/2006/relationships/slide" Target="slides/slide92.xml"/><Relationship Id="rId194" Type="http://schemas.openxmlformats.org/officeDocument/2006/relationships/slide" Target="slides/slide134.xml"/><Relationship Id="rId208" Type="http://schemas.openxmlformats.org/officeDocument/2006/relationships/slide" Target="slides/slide148.xml"/><Relationship Id="rId261" Type="http://schemas.openxmlformats.org/officeDocument/2006/relationships/slide" Target="slides/slide20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7.xml"/><Relationship Id="rId98" Type="http://schemas.openxmlformats.org/officeDocument/2006/relationships/slide" Target="slides/slide38.xml"/><Relationship Id="rId121" Type="http://schemas.openxmlformats.org/officeDocument/2006/relationships/slide" Target="slides/slide61.xml"/><Relationship Id="rId163" Type="http://schemas.openxmlformats.org/officeDocument/2006/relationships/slide" Target="slides/slide103.xml"/><Relationship Id="rId219" Type="http://schemas.openxmlformats.org/officeDocument/2006/relationships/slide" Target="slides/slide159.xml"/><Relationship Id="rId230" Type="http://schemas.openxmlformats.org/officeDocument/2006/relationships/slide" Target="slides/slide170.xml"/><Relationship Id="rId251"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272" Type="http://schemas.openxmlformats.org/officeDocument/2006/relationships/slide" Target="slides/slide212.xml"/><Relationship Id="rId293" Type="http://schemas.openxmlformats.org/officeDocument/2006/relationships/slide" Target="slides/slide233.xml"/><Relationship Id="rId307" Type="http://schemas.openxmlformats.org/officeDocument/2006/relationships/slide" Target="slides/slide247.xml"/><Relationship Id="rId328" Type="http://schemas.openxmlformats.org/officeDocument/2006/relationships/slide" Target="slides/slide268.xml"/><Relationship Id="rId349" Type="http://schemas.openxmlformats.org/officeDocument/2006/relationships/commentAuthors" Target="commentAuthors.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95" Type="http://schemas.openxmlformats.org/officeDocument/2006/relationships/slide" Target="slides/slide135.xml"/><Relationship Id="rId209" Type="http://schemas.openxmlformats.org/officeDocument/2006/relationships/slide" Target="slides/slide149.xml"/><Relationship Id="rId220" Type="http://schemas.openxmlformats.org/officeDocument/2006/relationships/slide" Target="slides/slide160.xml"/><Relationship Id="rId241" Type="http://schemas.openxmlformats.org/officeDocument/2006/relationships/slide" Target="slides/slide18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2.xml"/><Relationship Id="rId283" Type="http://schemas.openxmlformats.org/officeDocument/2006/relationships/slide" Target="slides/slide223.xml"/><Relationship Id="rId318" Type="http://schemas.openxmlformats.org/officeDocument/2006/relationships/slide" Target="slides/slide258.xml"/><Relationship Id="rId339" Type="http://schemas.openxmlformats.org/officeDocument/2006/relationships/slide" Target="slides/slide279.xml"/><Relationship Id="rId78" Type="http://schemas.openxmlformats.org/officeDocument/2006/relationships/slide" Target="slides/slide18.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64" Type="http://schemas.openxmlformats.org/officeDocument/2006/relationships/slide" Target="slides/slide104.xml"/><Relationship Id="rId185" Type="http://schemas.openxmlformats.org/officeDocument/2006/relationships/slide" Target="slides/slide125.xml"/><Relationship Id="rId350" Type="http://schemas.openxmlformats.org/officeDocument/2006/relationships/presProps" Target="presProps.xml"/><Relationship Id="rId9" Type="http://schemas.openxmlformats.org/officeDocument/2006/relationships/slideMaster" Target="slideMasters/slideMaster9.xml"/><Relationship Id="rId210" Type="http://schemas.openxmlformats.org/officeDocument/2006/relationships/slide" Target="slides/slide150.xml"/><Relationship Id="rId26" Type="http://schemas.openxmlformats.org/officeDocument/2006/relationships/slideMaster" Target="slideMasters/slideMaster26.xml"/><Relationship Id="rId231" Type="http://schemas.openxmlformats.org/officeDocument/2006/relationships/slide" Target="slides/slide171.xml"/><Relationship Id="rId252" Type="http://schemas.openxmlformats.org/officeDocument/2006/relationships/slide" Target="slides/slide192.xml"/><Relationship Id="rId273" Type="http://schemas.openxmlformats.org/officeDocument/2006/relationships/slide" Target="slides/slide213.xml"/><Relationship Id="rId294" Type="http://schemas.openxmlformats.org/officeDocument/2006/relationships/slide" Target="slides/slide234.xml"/><Relationship Id="rId308" Type="http://schemas.openxmlformats.org/officeDocument/2006/relationships/slide" Target="slides/slide248.xml"/><Relationship Id="rId329" Type="http://schemas.openxmlformats.org/officeDocument/2006/relationships/slide" Target="slides/slide269.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340" Type="http://schemas.openxmlformats.org/officeDocument/2006/relationships/slide" Target="slides/slide280.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242" Type="http://schemas.openxmlformats.org/officeDocument/2006/relationships/slide" Target="slides/slide182.xml"/><Relationship Id="rId263" Type="http://schemas.openxmlformats.org/officeDocument/2006/relationships/slide" Target="slides/slide203.xml"/><Relationship Id="rId284" Type="http://schemas.openxmlformats.org/officeDocument/2006/relationships/slide" Target="slides/slide224.xml"/><Relationship Id="rId319" Type="http://schemas.openxmlformats.org/officeDocument/2006/relationships/slide" Target="slides/slide25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330" Type="http://schemas.openxmlformats.org/officeDocument/2006/relationships/slide" Target="slides/slide270.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351" Type="http://schemas.openxmlformats.org/officeDocument/2006/relationships/viewProps" Target="viewProps.xml"/><Relationship Id="rId211" Type="http://schemas.openxmlformats.org/officeDocument/2006/relationships/slide" Target="slides/slide151.xml"/><Relationship Id="rId232" Type="http://schemas.openxmlformats.org/officeDocument/2006/relationships/slide" Target="slides/slide172.xml"/><Relationship Id="rId253" Type="http://schemas.openxmlformats.org/officeDocument/2006/relationships/slide" Target="slides/slide193.xml"/><Relationship Id="rId274" Type="http://schemas.openxmlformats.org/officeDocument/2006/relationships/slide" Target="slides/slide214.xml"/><Relationship Id="rId295" Type="http://schemas.openxmlformats.org/officeDocument/2006/relationships/slide" Target="slides/slide235.xml"/><Relationship Id="rId309" Type="http://schemas.openxmlformats.org/officeDocument/2006/relationships/slide" Target="slides/slide24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320" Type="http://schemas.openxmlformats.org/officeDocument/2006/relationships/slide" Target="slides/slide260.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341" Type="http://schemas.openxmlformats.org/officeDocument/2006/relationships/slide" Target="slides/slide281.xml"/><Relationship Id="rId201" Type="http://schemas.openxmlformats.org/officeDocument/2006/relationships/slide" Target="slides/slide141.xml"/><Relationship Id="rId222" Type="http://schemas.openxmlformats.org/officeDocument/2006/relationships/slide" Target="slides/slide162.xml"/><Relationship Id="rId243" Type="http://schemas.openxmlformats.org/officeDocument/2006/relationships/slide" Target="slides/slide183.xml"/><Relationship Id="rId264" Type="http://schemas.openxmlformats.org/officeDocument/2006/relationships/slide" Target="slides/slide204.xml"/><Relationship Id="rId285" Type="http://schemas.openxmlformats.org/officeDocument/2006/relationships/slide" Target="slides/slide22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310" Type="http://schemas.openxmlformats.org/officeDocument/2006/relationships/slide" Target="slides/slide250.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331" Type="http://schemas.openxmlformats.org/officeDocument/2006/relationships/slide" Target="slides/slide271.xml"/><Relationship Id="rId352"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52.xml"/><Relationship Id="rId233" Type="http://schemas.openxmlformats.org/officeDocument/2006/relationships/slide" Target="slides/slide173.xml"/><Relationship Id="rId254" Type="http://schemas.openxmlformats.org/officeDocument/2006/relationships/slide" Target="slides/slide19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275" Type="http://schemas.openxmlformats.org/officeDocument/2006/relationships/slide" Target="slides/slide215.xml"/><Relationship Id="rId296" Type="http://schemas.openxmlformats.org/officeDocument/2006/relationships/slide" Target="slides/slide236.xml"/><Relationship Id="rId300" Type="http://schemas.openxmlformats.org/officeDocument/2006/relationships/slide" Target="slides/slide240.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321" Type="http://schemas.openxmlformats.org/officeDocument/2006/relationships/slide" Target="slides/slide261.xml"/><Relationship Id="rId342" Type="http://schemas.openxmlformats.org/officeDocument/2006/relationships/slide" Target="slides/slide282.xml"/><Relationship Id="rId202" Type="http://schemas.openxmlformats.org/officeDocument/2006/relationships/slide" Target="slides/slide142.xml"/><Relationship Id="rId223" Type="http://schemas.openxmlformats.org/officeDocument/2006/relationships/slide" Target="slides/slide163.xml"/><Relationship Id="rId244" Type="http://schemas.openxmlformats.org/officeDocument/2006/relationships/slide" Target="slides/slide18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5.xml"/><Relationship Id="rId286" Type="http://schemas.openxmlformats.org/officeDocument/2006/relationships/slide" Target="slides/slide226.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311" Type="http://schemas.openxmlformats.org/officeDocument/2006/relationships/slide" Target="slides/slide251.xml"/><Relationship Id="rId332" Type="http://schemas.openxmlformats.org/officeDocument/2006/relationships/slide" Target="slides/slide272.xml"/><Relationship Id="rId353" Type="http://schemas.openxmlformats.org/officeDocument/2006/relationships/tableStyles" Target="tableStyles.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34"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5.xml"/><Relationship Id="rId276" Type="http://schemas.openxmlformats.org/officeDocument/2006/relationships/slide" Target="slides/slide216.xml"/><Relationship Id="rId297" Type="http://schemas.openxmlformats.org/officeDocument/2006/relationships/slide" Target="slides/slide237.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301" Type="http://schemas.openxmlformats.org/officeDocument/2006/relationships/slide" Target="slides/slide241.xml"/><Relationship Id="rId322" Type="http://schemas.openxmlformats.org/officeDocument/2006/relationships/slide" Target="slides/slide262.xml"/><Relationship Id="rId343" Type="http://schemas.openxmlformats.org/officeDocument/2006/relationships/slide" Target="slides/slide283.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slide" Target="slides/slide164.xml"/><Relationship Id="rId245" Type="http://schemas.openxmlformats.org/officeDocument/2006/relationships/slide" Target="slides/slide185.xml"/><Relationship Id="rId266" Type="http://schemas.openxmlformats.org/officeDocument/2006/relationships/slide" Target="slides/slide206.xml"/><Relationship Id="rId287" Type="http://schemas.openxmlformats.org/officeDocument/2006/relationships/slide" Target="slides/slide227.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312" Type="http://schemas.openxmlformats.org/officeDocument/2006/relationships/slide" Target="slides/slide252.xml"/><Relationship Id="rId333" Type="http://schemas.openxmlformats.org/officeDocument/2006/relationships/slide" Target="slides/slide273.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 Id="rId3" Type="http://schemas.openxmlformats.org/officeDocument/2006/relationships/slideMaster" Target="slideMasters/slideMaster3.xml"/><Relationship Id="rId214" Type="http://schemas.openxmlformats.org/officeDocument/2006/relationships/slide" Target="slides/slide154.xml"/><Relationship Id="rId235" Type="http://schemas.openxmlformats.org/officeDocument/2006/relationships/slide" Target="slides/slide175.xml"/><Relationship Id="rId256" Type="http://schemas.openxmlformats.org/officeDocument/2006/relationships/slide" Target="slides/slide196.xml"/><Relationship Id="rId277" Type="http://schemas.openxmlformats.org/officeDocument/2006/relationships/slide" Target="slides/slide217.xml"/><Relationship Id="rId298" Type="http://schemas.openxmlformats.org/officeDocument/2006/relationships/slide" Target="slides/slide238.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302" Type="http://schemas.openxmlformats.org/officeDocument/2006/relationships/slide" Target="slides/slide242.xml"/><Relationship Id="rId323" Type="http://schemas.openxmlformats.org/officeDocument/2006/relationships/slide" Target="slides/slide263.xml"/><Relationship Id="rId344" Type="http://schemas.openxmlformats.org/officeDocument/2006/relationships/slide" Target="slides/slide28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179" Type="http://schemas.openxmlformats.org/officeDocument/2006/relationships/slide" Target="slides/slide119.xml"/><Relationship Id="rId190" Type="http://schemas.openxmlformats.org/officeDocument/2006/relationships/slide" Target="slides/slide130.xml"/><Relationship Id="rId204" Type="http://schemas.openxmlformats.org/officeDocument/2006/relationships/slide" Target="slides/slide144.xml"/><Relationship Id="rId225" Type="http://schemas.openxmlformats.org/officeDocument/2006/relationships/slide" Target="slides/slide165.xml"/><Relationship Id="rId246" Type="http://schemas.openxmlformats.org/officeDocument/2006/relationships/slide" Target="slides/slide186.xml"/><Relationship Id="rId267" Type="http://schemas.openxmlformats.org/officeDocument/2006/relationships/slide" Target="slides/slide207.xml"/><Relationship Id="rId288" Type="http://schemas.openxmlformats.org/officeDocument/2006/relationships/slide" Target="slides/slide228.xml"/><Relationship Id="rId106" Type="http://schemas.openxmlformats.org/officeDocument/2006/relationships/slide" Target="slides/slide46.xml"/><Relationship Id="rId127" Type="http://schemas.openxmlformats.org/officeDocument/2006/relationships/slide" Target="slides/slide67.xml"/><Relationship Id="rId313" Type="http://schemas.openxmlformats.org/officeDocument/2006/relationships/slide" Target="slides/slide2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94" Type="http://schemas.openxmlformats.org/officeDocument/2006/relationships/slide" Target="slides/slide34.xml"/><Relationship Id="rId148" Type="http://schemas.openxmlformats.org/officeDocument/2006/relationships/slide" Target="slides/slide88.xml"/><Relationship Id="rId169" Type="http://schemas.openxmlformats.org/officeDocument/2006/relationships/slide" Target="slides/slide109.xml"/><Relationship Id="rId334" Type="http://schemas.openxmlformats.org/officeDocument/2006/relationships/slide" Target="slides/slide274.xml"/><Relationship Id="rId4" Type="http://schemas.openxmlformats.org/officeDocument/2006/relationships/slideMaster" Target="slideMasters/slideMaster4.xml"/><Relationship Id="rId180" Type="http://schemas.openxmlformats.org/officeDocument/2006/relationships/slide" Target="slides/slide120.xml"/><Relationship Id="rId215" Type="http://schemas.openxmlformats.org/officeDocument/2006/relationships/slide" Target="slides/slide155.xml"/><Relationship Id="rId236" Type="http://schemas.openxmlformats.org/officeDocument/2006/relationships/slide" Target="slides/slide176.xml"/><Relationship Id="rId257" Type="http://schemas.openxmlformats.org/officeDocument/2006/relationships/slide" Target="slides/slide197.xml"/><Relationship Id="rId278" Type="http://schemas.openxmlformats.org/officeDocument/2006/relationships/slide" Target="slides/slide218.xml"/><Relationship Id="rId303" Type="http://schemas.openxmlformats.org/officeDocument/2006/relationships/slide" Target="slides/slide243.xml"/><Relationship Id="rId42" Type="http://schemas.openxmlformats.org/officeDocument/2006/relationships/slideMaster" Target="slideMasters/slideMaster42.xml"/><Relationship Id="rId84" Type="http://schemas.openxmlformats.org/officeDocument/2006/relationships/slide" Target="slides/slide24.xml"/><Relationship Id="rId138" Type="http://schemas.openxmlformats.org/officeDocument/2006/relationships/slide" Target="slides/slide78.xml"/><Relationship Id="rId345" Type="http://schemas.openxmlformats.org/officeDocument/2006/relationships/slide" Target="slides/slide285.xml"/><Relationship Id="rId191" Type="http://schemas.openxmlformats.org/officeDocument/2006/relationships/slide" Target="slides/slide131.xml"/><Relationship Id="rId205" Type="http://schemas.openxmlformats.org/officeDocument/2006/relationships/slide" Target="slides/slide145.xml"/><Relationship Id="rId247" Type="http://schemas.openxmlformats.org/officeDocument/2006/relationships/slide" Target="slides/slide187.xml"/><Relationship Id="rId107" Type="http://schemas.openxmlformats.org/officeDocument/2006/relationships/slide" Target="slides/slide47.xml"/><Relationship Id="rId289" Type="http://schemas.openxmlformats.org/officeDocument/2006/relationships/slide" Target="slides/slide22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9.xml"/><Relationship Id="rId314" Type="http://schemas.openxmlformats.org/officeDocument/2006/relationships/slide" Target="slides/slide254.xml"/><Relationship Id="rId95" Type="http://schemas.openxmlformats.org/officeDocument/2006/relationships/slide" Target="slides/slide35.xml"/><Relationship Id="rId160" Type="http://schemas.openxmlformats.org/officeDocument/2006/relationships/slide" Target="slides/slide100.xml"/><Relationship Id="rId216" Type="http://schemas.openxmlformats.org/officeDocument/2006/relationships/slide" Target="slides/slide156.xml"/><Relationship Id="rId258" Type="http://schemas.openxmlformats.org/officeDocument/2006/relationships/slide" Target="slides/slide198.xml"/><Relationship Id="rId22" Type="http://schemas.openxmlformats.org/officeDocument/2006/relationships/slideMaster" Target="slideMasters/slideMaster22.xml"/><Relationship Id="rId64" Type="http://schemas.openxmlformats.org/officeDocument/2006/relationships/slide" Target="slides/slide4.xml"/><Relationship Id="rId118" Type="http://schemas.openxmlformats.org/officeDocument/2006/relationships/slide" Target="slides/slide58.xml"/><Relationship Id="rId325" Type="http://schemas.openxmlformats.org/officeDocument/2006/relationships/slide" Target="slides/slide265.xml"/><Relationship Id="rId171" Type="http://schemas.openxmlformats.org/officeDocument/2006/relationships/slide" Target="slides/slide111.xml"/><Relationship Id="rId227" Type="http://schemas.openxmlformats.org/officeDocument/2006/relationships/slide" Target="slides/slide167.xml"/><Relationship Id="rId269" Type="http://schemas.openxmlformats.org/officeDocument/2006/relationships/slide" Target="slides/slide209.xml"/><Relationship Id="rId33" Type="http://schemas.openxmlformats.org/officeDocument/2006/relationships/slideMaster" Target="slideMasters/slideMaster33.xml"/><Relationship Id="rId129" Type="http://schemas.openxmlformats.org/officeDocument/2006/relationships/slide" Target="slides/slide69.xml"/><Relationship Id="rId280" Type="http://schemas.openxmlformats.org/officeDocument/2006/relationships/slide" Target="slides/slide220.xml"/><Relationship Id="rId336" Type="http://schemas.openxmlformats.org/officeDocument/2006/relationships/slide" Target="slides/slide276.xml"/><Relationship Id="rId75" Type="http://schemas.openxmlformats.org/officeDocument/2006/relationships/slide" Target="slides/slide15.xml"/><Relationship Id="rId140" Type="http://schemas.openxmlformats.org/officeDocument/2006/relationships/slide" Target="slides/slide80.xml"/><Relationship Id="rId182" Type="http://schemas.openxmlformats.org/officeDocument/2006/relationships/slide" Target="slides/slide122.xml"/><Relationship Id="rId6" Type="http://schemas.openxmlformats.org/officeDocument/2006/relationships/slideMaster" Target="slideMasters/slideMaster6.xml"/><Relationship Id="rId238" Type="http://schemas.openxmlformats.org/officeDocument/2006/relationships/slide" Target="slides/slide178.xml"/><Relationship Id="rId291" Type="http://schemas.openxmlformats.org/officeDocument/2006/relationships/slide" Target="slides/slide231.xml"/><Relationship Id="rId305" Type="http://schemas.openxmlformats.org/officeDocument/2006/relationships/slide" Target="slides/slide245.xml"/><Relationship Id="rId347" Type="http://schemas.openxmlformats.org/officeDocument/2006/relationships/slide" Target="slides/slide287.xml"/><Relationship Id="rId44" Type="http://schemas.openxmlformats.org/officeDocument/2006/relationships/slideMaster" Target="slideMasters/slideMaster44.xml"/><Relationship Id="rId86" Type="http://schemas.openxmlformats.org/officeDocument/2006/relationships/slide" Target="slides/slide26.xml"/><Relationship Id="rId151" Type="http://schemas.openxmlformats.org/officeDocument/2006/relationships/slide" Target="slides/slide91.xml"/><Relationship Id="rId193" Type="http://schemas.openxmlformats.org/officeDocument/2006/relationships/slide" Target="slides/slide133.xml"/><Relationship Id="rId207" Type="http://schemas.openxmlformats.org/officeDocument/2006/relationships/slide" Target="slides/slide147.xml"/><Relationship Id="rId249"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49.xml"/><Relationship Id="rId260" Type="http://schemas.openxmlformats.org/officeDocument/2006/relationships/slide" Target="slides/slide200.xml"/><Relationship Id="rId316" Type="http://schemas.openxmlformats.org/officeDocument/2006/relationships/slide" Target="slides/slide256.xml"/><Relationship Id="rId55" Type="http://schemas.openxmlformats.org/officeDocument/2006/relationships/slideMaster" Target="slideMasters/slideMaster55.xml"/><Relationship Id="rId97" Type="http://schemas.openxmlformats.org/officeDocument/2006/relationships/slide" Target="slides/slide37.xml"/><Relationship Id="rId120" Type="http://schemas.openxmlformats.org/officeDocument/2006/relationships/slide" Target="slides/slide60.xml"/><Relationship Id="rId162" Type="http://schemas.openxmlformats.org/officeDocument/2006/relationships/slide" Target="slides/slide102.xml"/><Relationship Id="rId218" Type="http://schemas.openxmlformats.org/officeDocument/2006/relationships/slide" Target="slides/slide158.xml"/><Relationship Id="rId271" Type="http://schemas.openxmlformats.org/officeDocument/2006/relationships/slide" Target="slides/slide211.xml"/><Relationship Id="rId24" Type="http://schemas.openxmlformats.org/officeDocument/2006/relationships/slideMaster" Target="slideMasters/slideMaster24.xml"/><Relationship Id="rId66" Type="http://schemas.openxmlformats.org/officeDocument/2006/relationships/slide" Target="slides/slide6.xml"/><Relationship Id="rId131" Type="http://schemas.openxmlformats.org/officeDocument/2006/relationships/slide" Target="slides/slide71.xml"/><Relationship Id="rId327" Type="http://schemas.openxmlformats.org/officeDocument/2006/relationships/slide" Target="slides/slide267.xml"/><Relationship Id="rId173" Type="http://schemas.openxmlformats.org/officeDocument/2006/relationships/slide" Target="slides/slide113.xml"/><Relationship Id="rId229" Type="http://schemas.openxmlformats.org/officeDocument/2006/relationships/slide" Target="slides/slide169.xml"/><Relationship Id="rId240" Type="http://schemas.openxmlformats.org/officeDocument/2006/relationships/slide" Target="slides/slide180.xml"/><Relationship Id="rId35" Type="http://schemas.openxmlformats.org/officeDocument/2006/relationships/slideMaster" Target="slideMasters/slideMaster35.xml"/><Relationship Id="rId77" Type="http://schemas.openxmlformats.org/officeDocument/2006/relationships/slide" Target="slides/slide17.xml"/><Relationship Id="rId100" Type="http://schemas.openxmlformats.org/officeDocument/2006/relationships/slide" Target="slides/slide40.xml"/><Relationship Id="rId282" Type="http://schemas.openxmlformats.org/officeDocument/2006/relationships/slide" Target="slides/slide222.xml"/><Relationship Id="rId338" Type="http://schemas.openxmlformats.org/officeDocument/2006/relationships/slide" Target="slides/slide278.xml"/><Relationship Id="rId8" Type="http://schemas.openxmlformats.org/officeDocument/2006/relationships/slideMaster" Target="slideMasters/slideMaster8.xml"/><Relationship Id="rId142" Type="http://schemas.openxmlformats.org/officeDocument/2006/relationships/slide" Target="slides/slide82.xml"/><Relationship Id="rId184" Type="http://schemas.openxmlformats.org/officeDocument/2006/relationships/slide" Target="slides/slide12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4">
    <p:pos x="4032" y="104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2/12/26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56.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236.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Paul had encouraged the Thessalonian church in their suffering by giving them the hope of Christ's return. But within a year, Paul received word that they had misunderstood him. </a:t>
            </a: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3788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5483373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kern="1200" dirty="0">
                <a:solidFill>
                  <a:schemeClr val="tx1"/>
                </a:solidFill>
                <a:effectLst/>
                <a:latin typeface="Arial" panose="020B0604020202020204" pitchFamily="34" charset="0"/>
                <a:ea typeface="ＭＳ Ｐゴシック" charset="-128"/>
                <a:cs typeface="ＭＳ Ｐゴシック" charset="-128"/>
              </a:rPr>
              <a:t>Serve Jesus as Savior, God, and King of your life</a:t>
            </a:r>
            <a:r>
              <a:rPr lang="en-SG" sz="1200" b="0"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We proclaim that he is the ultimate authority as God (Lord), yet took on humanity to save us from our sins (Jesus) and will rule over all (Christ). </a:t>
            </a:r>
            <a:endParaRPr lang="en-US" b="0" dirty="0"/>
          </a:p>
          <a:p>
            <a:endParaRPr lang="en-US" b="0"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0583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26704308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8888162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78614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9C3AC8-D5EC-6F4D-9061-9EE9BEAB13E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The short word "day" conveniently sums up the book's central theme: the period when God will bring retribution on a world in rebellion against him.</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373471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Today, we're going to take a brief look at the first four verses of 2 Thessalonians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in the ancient city of Thessalonica and encouraged</a:t>
            </a:r>
            <a:r>
              <a:rPr lang="en-SG" sz="1200" i="1" kern="1200" dirty="0">
                <a:solidFill>
                  <a:schemeClr val="tx1"/>
                </a:solidFill>
                <a:effectLst/>
                <a:latin typeface="+mn-lt"/>
                <a:ea typeface="+mn-ea"/>
                <a:cs typeface="+mn-cs"/>
              </a:rPr>
              <a:t>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19280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b="0" kern="1200" dirty="0">
                <a:solidFill>
                  <a:schemeClr val="tx1"/>
                </a:solidFill>
                <a:effectLst/>
                <a:latin typeface="+mn-lt"/>
                <a:ea typeface="+mn-ea"/>
                <a:cs typeface="+mn-cs"/>
              </a:rPr>
              <a:t>View difficulties from the Lord’s eyes. This will help you encourage others. </a:t>
            </a:r>
          </a:p>
          <a:p>
            <a:r>
              <a:rPr lang="en-SG" sz="1200" kern="1200">
                <a:solidFill>
                  <a:schemeClr val="tx1"/>
                </a:solidFill>
                <a:effectLst/>
                <a:latin typeface="+mn-lt"/>
                <a:ea typeface="+mn-ea"/>
                <a:cs typeface="+mn-cs"/>
              </a:rPr>
              <a:t>There’s another way to affirm others in verse 3…</a:t>
            </a:r>
            <a:endParaRPr lang="en-US" b="0" dirty="0"/>
          </a:p>
        </p:txBody>
      </p:sp>
    </p:spTree>
    <p:extLst>
      <p:ext uri="{BB962C8B-B14F-4D97-AF65-F5344CB8AC3E}">
        <p14:creationId xmlns:p14="http://schemas.microsoft.com/office/powerpoint/2010/main" val="7711146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may be wondering why I say that these verses teach us to help afflicted people see God's perspective.  Aren't they just the preliminaries to the letter that follows?</a:t>
            </a:r>
          </a:p>
          <a:p>
            <a:r>
              <a:rPr lang="en-US" dirty="0"/>
              <a:t>Yes, but notice how many times Paul mentions God in this one sentence in the Greek text—four times!  </a:t>
            </a:r>
          </a:p>
          <a:p>
            <a:r>
              <a:rPr lang="en-US" dirty="0"/>
              <a:t>Twice he refers to the Father and twice to Christ, who is placed on equal level with the Father since He, too, is God.</a:t>
            </a:r>
          </a:p>
          <a:p>
            <a:endParaRPr lang="en-US" dirty="0"/>
          </a:p>
        </p:txBody>
      </p:sp>
    </p:spTree>
    <p:extLst>
      <p:ext uri="{BB962C8B-B14F-4D97-AF65-F5344CB8AC3E}">
        <p14:creationId xmlns:p14="http://schemas.microsoft.com/office/powerpoint/2010/main" val="4280164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Amazingly, 1-2 Thessalonians has only 136 verses but mentions God 149 times!</a:t>
            </a:r>
            <a:endParaRPr lang="en-US" dirty="0"/>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121</a:t>
            </a:fld>
            <a:endParaRPr lang="en-US"/>
          </a:p>
        </p:txBody>
      </p:sp>
    </p:spTree>
    <p:extLst>
      <p:ext uri="{BB962C8B-B14F-4D97-AF65-F5344CB8AC3E}">
        <p14:creationId xmlns:p14="http://schemas.microsoft.com/office/powerpoint/2010/main" val="3321012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During trials, we typically look down, even physically looking at the ground.</a:t>
            </a:r>
          </a:p>
          <a:p>
            <a:endParaRPr lang="en-US"/>
          </a:p>
        </p:txBody>
      </p:sp>
    </p:spTree>
    <p:extLst>
      <p:ext uri="{BB962C8B-B14F-4D97-AF65-F5344CB8AC3E}">
        <p14:creationId xmlns:p14="http://schemas.microsoft.com/office/powerpoint/2010/main" val="5290052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Notice the qualifiers—for those who love God and for those obeying him. 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17614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The French atheist, Voltaire, makes fun of such people in his novel Candide. </a:t>
            </a:r>
            <a:endParaRPr lang="en-US" b="0" dirty="0"/>
          </a:p>
        </p:txBody>
      </p:sp>
    </p:spTree>
    <p:extLst>
      <p:ext uri="{BB962C8B-B14F-4D97-AF65-F5344CB8AC3E}">
        <p14:creationId xmlns:p14="http://schemas.microsoft.com/office/powerpoint/2010/main" val="10880801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Voltaire constantly belittles the Christian in the story, </a:t>
            </a:r>
            <a:r>
              <a:rPr lang="en-SG" sz="1200" b="0" kern="1200" dirty="0" err="1">
                <a:solidFill>
                  <a:schemeClr val="tx1"/>
                </a:solidFill>
                <a:effectLst/>
                <a:latin typeface="Arial" panose="020B0604020202020204" pitchFamily="34" charset="0"/>
                <a:ea typeface="ＭＳ Ｐゴシック" pitchFamily="-111" charset="-128"/>
                <a:cs typeface="ＭＳ Ｐゴシック" pitchFamily="-111" charset="-128"/>
              </a:rPr>
              <a:t>Dr.</a:t>
            </a:r>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 Pangloss, every time something awful happens, saying, </a:t>
            </a:r>
            <a:r>
              <a:rPr lang="mr-IN" sz="1200" b="0"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Well, all things work for good!</a:t>
            </a:r>
            <a:r>
              <a:rPr lang="mr-IN" sz="1200" b="0"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b="0" dirty="0">
                <a:effectLst/>
              </a:rPr>
              <a:t> </a:t>
            </a:r>
            <a:endParaRPr lang="en-US" b="0" dirty="0"/>
          </a:p>
        </p:txBody>
      </p:sp>
    </p:spTree>
    <p:extLst>
      <p:ext uri="{BB962C8B-B14F-4D97-AF65-F5344CB8AC3E}">
        <p14:creationId xmlns:p14="http://schemas.microsoft.com/office/powerpoint/2010/main" val="14368194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kern="1200" dirty="0">
                <a:solidFill>
                  <a:schemeClr val="tx1"/>
                </a:solidFill>
                <a:effectLst/>
                <a:latin typeface="Arial" panose="020B0604020202020204" pitchFamily="34" charset="0"/>
                <a:ea typeface="ＭＳ Ｐゴシック" pitchFamily="-111" charset="-128"/>
                <a:cs typeface="ＭＳ Ｐゴシック" pitchFamily="-111" charset="-128"/>
              </a:rPr>
              <a:t>Voltaire quotes only a portion of Romans 8:28, which says this applies to those who love God. Even Christians only quote part of the verse, too.</a:t>
            </a:r>
            <a:r>
              <a:rPr lang="en-SG" b="0" dirty="0">
                <a:effectLst/>
              </a:rPr>
              <a:t>  </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9921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But Romans</a:t>
            </a:r>
            <a:r>
              <a:rPr lang="en-SG" sz="1200" b="1" kern="1200" baseline="0" dirty="0">
                <a:solidFill>
                  <a:schemeClr val="tx1"/>
                </a:solidFill>
                <a:effectLst/>
                <a:latin typeface="Arial" panose="020B0604020202020204" pitchFamily="34" charset="0"/>
                <a:ea typeface="ＭＳ Ｐゴシック" pitchFamily="-111" charset="-128"/>
                <a:cs typeface="ＭＳ Ｐゴシック" pitchFamily="-111" charset="-128"/>
              </a:rPr>
              <a:t> 8:28 </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the called ones</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985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p:txBody>
      </p:sp>
    </p:spTree>
    <p:extLst>
      <p:ext uri="{BB962C8B-B14F-4D97-AF65-F5344CB8AC3E}">
        <p14:creationId xmlns:p14="http://schemas.microsoft.com/office/powerpoint/2010/main" val="21382381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a:solidFill>
                  <a:schemeClr val="tx1"/>
                </a:solidFill>
                <a:effectLst/>
                <a:latin typeface="+mn-lt"/>
                <a:ea typeface="+mn-ea"/>
                <a:cs typeface="+mn-cs"/>
              </a:rPr>
              <a:t>There are ways of turning people's sights to the Lord without always quoting Scripture and saying, "Praise Jesus, Praise Jesus…"</a:t>
            </a:r>
            <a:r>
              <a:rPr lang="en-SG">
                <a:effectLst/>
              </a:rPr>
              <a:t> </a:t>
            </a:r>
          </a:p>
          <a:p>
            <a:r>
              <a:rPr lang="en-SG">
                <a:effectLst/>
                <a:cs typeface="ＭＳ Ｐゴシック" charset="0"/>
              </a:rPr>
              <a:t>• </a:t>
            </a:r>
            <a:r>
              <a:rPr lang="en-SG" sz="1200" kern="1200">
                <a:solidFill>
                  <a:schemeClr val="tx1"/>
                </a:solidFill>
                <a:effectLst/>
                <a:latin typeface="+mn-lt"/>
                <a:ea typeface="+mn-ea"/>
                <a:cs typeface="+mn-cs"/>
              </a:rPr>
              <a:t>Sometimes we affirm and turn others to God by saying nothing at all.</a:t>
            </a:r>
          </a:p>
          <a:p>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SG" sz="1200" kern="1200">
                <a:solidFill>
                  <a:schemeClr val="tx1"/>
                </a:solidFill>
                <a:effectLst/>
                <a:latin typeface="+mn-lt"/>
                <a:ea typeface="+mn-ea"/>
                <a:cs typeface="+mn-cs"/>
              </a:rPr>
              <a:t>Often just writing down a Scripture reference for the person and encouraging him to look it up later is best.</a:t>
            </a:r>
            <a:endParaRPr lang="en-US">
              <a:cs typeface="ＭＳ Ｐゴシック" charset="0"/>
            </a:endParaRPr>
          </a:p>
        </p:txBody>
      </p:sp>
    </p:spTree>
    <p:extLst>
      <p:ext uri="{BB962C8B-B14F-4D97-AF65-F5344CB8AC3E}">
        <p14:creationId xmlns:p14="http://schemas.microsoft.com/office/powerpoint/2010/main" val="40024354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16578859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196839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30633694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Then all of them linked arms and ran together to the finish line. </a:t>
            </a:r>
            <a:endParaRPr lang="en-US" dirty="0"/>
          </a:p>
        </p:txBody>
      </p:sp>
    </p:spTree>
    <p:extLst>
      <p:ext uri="{BB962C8B-B14F-4D97-AF65-F5344CB8AC3E}">
        <p14:creationId xmlns:p14="http://schemas.microsoft.com/office/powerpoint/2010/main" val="406803591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36546585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26907117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Is our view of ourselves the best standard to assess our worth?</a:t>
            </a:r>
          </a:p>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a:solidFill>
                  <a:schemeClr val="tx1"/>
                </a:solidFill>
                <a:effectLst/>
                <a:latin typeface="+mn-lt"/>
                <a:ea typeface="+mn-ea"/>
                <a:cs typeface="+mn-cs"/>
              </a:rPr>
              <a:t>When you look at others, do you see them for who they are, or for who they will be?</a:t>
            </a:r>
            <a:endParaRPr lang="en-US"/>
          </a:p>
        </p:txBody>
      </p:sp>
    </p:spTree>
    <p:extLst>
      <p:ext uri="{BB962C8B-B14F-4D97-AF65-F5344CB8AC3E}">
        <p14:creationId xmlns:p14="http://schemas.microsoft.com/office/powerpoint/2010/main" val="19297327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We need to see people differently—with mercy glasses—looking at them in light of the death of Jesus for them and for us. However…</a:t>
            </a:r>
            <a:r>
              <a:rPr lang="en-SG" dirty="0">
                <a:effectLst/>
              </a:rPr>
              <a:t> </a:t>
            </a:r>
            <a:endParaRPr lang="en-US" dirty="0"/>
          </a:p>
        </p:txBody>
      </p:sp>
    </p:spTree>
    <p:extLst>
      <p:ext uri="{BB962C8B-B14F-4D97-AF65-F5344CB8AC3E}">
        <p14:creationId xmlns:p14="http://schemas.microsoft.com/office/powerpoint/2010/main" val="21004424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600665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r>
              <a:rPr lang="en-US" dirty="0"/>
              <a:t>The important principle here is that people will become what you tell them they will become.  This is especially true in parenting children.</a:t>
            </a:r>
          </a:p>
          <a:p>
            <a:endParaRPr lang="en-US" dirty="0"/>
          </a:p>
        </p:txBody>
      </p:sp>
    </p:spTree>
    <p:extLst>
      <p:ext uri="{BB962C8B-B14F-4D97-AF65-F5344CB8AC3E}">
        <p14:creationId xmlns:p14="http://schemas.microsoft.com/office/powerpoint/2010/main" val="132801956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30775453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22787846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Encourage others to grow!</a:t>
            </a:r>
            <a:r>
              <a:rPr lang="en-SG" dirty="0">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After the Rapture will come God's judgment to initially last seven years on earth.</a:t>
            </a:r>
          </a:p>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After the first seven years, judgment will follow for eternity.</a:t>
            </a:r>
          </a:p>
          <a:p>
            <a:r>
              <a:rPr lang="en-US"/>
              <a:t>____________</a:t>
            </a:r>
          </a:p>
          <a:p>
            <a:endParaRPr lang="en-US"/>
          </a:p>
          <a:p>
            <a:r>
              <a:rPr lang="en-US" sz="1200" b="1" kern="1200">
                <a:solidFill>
                  <a:schemeClr val="tx1"/>
                </a:solidFill>
                <a:effectLst/>
                <a:latin typeface="+mn-lt"/>
                <a:ea typeface="+mn-ea"/>
                <a:cs typeface="+mn-cs"/>
              </a:rPr>
              <a:t>"1:9</a:t>
            </a:r>
            <a:r>
              <a:rPr lang="en-US" sz="1200" kern="1200">
                <a:solidFill>
                  <a:schemeClr val="tx1"/>
                </a:solidFill>
                <a:effectLst/>
                <a:latin typeface="+mn-lt"/>
                <a:ea typeface="+mn-ea"/>
                <a:cs typeface="+mn-cs"/>
              </a:rPr>
              <a:t>. The destruction to befall both groups is stated in this verse. </a:t>
            </a:r>
            <a:r>
              <a:rPr lang="en-US" sz="1200" b="1" kern="1200">
                <a:solidFill>
                  <a:schemeClr val="tx1"/>
                </a:solidFill>
                <a:effectLst/>
                <a:latin typeface="+mn-lt"/>
                <a:ea typeface="+mn-ea"/>
                <a:cs typeface="+mn-cs"/>
              </a:rPr>
              <a:t>They will be punished</a:t>
            </a:r>
            <a:r>
              <a:rPr lang="en-US" sz="1200" kern="1200">
                <a:solidFill>
                  <a:schemeClr val="tx1"/>
                </a:solidFill>
                <a:effectLst/>
                <a:latin typeface="+mn-lt"/>
                <a:ea typeface="+mn-ea"/>
                <a:cs typeface="+mn-cs"/>
              </a:rPr>
              <a:t> is literally “they will pay a penalty” (di÷khn ti÷sousin). For their rejection of God’s grace they will experience endless or </a:t>
            </a:r>
            <a:r>
              <a:rPr lang="en-US" sz="1200" b="1" kern="1200">
                <a:solidFill>
                  <a:schemeClr val="tx1"/>
                </a:solidFill>
                <a:effectLst/>
                <a:latin typeface="+mn-lt"/>
                <a:ea typeface="+mn-ea"/>
                <a:cs typeface="+mn-cs"/>
              </a:rPr>
              <a:t>everlasting</a:t>
            </a:r>
            <a:r>
              <a:rPr lang="en-US" sz="1200" kern="1200">
                <a:solidFill>
                  <a:schemeClr val="tx1"/>
                </a:solidFill>
                <a:effectLst/>
                <a:latin typeface="+mn-lt"/>
                <a:ea typeface="+mn-ea"/>
                <a:cs typeface="+mn-cs"/>
              </a:rPr>
              <a:t>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a:t>
            </a:r>
            <a:r>
              <a:rPr lang="en-US" sz="1200" b="1" kern="1200">
                <a:solidFill>
                  <a:schemeClr val="tx1"/>
                </a:solidFill>
                <a:effectLst/>
                <a:latin typeface="+mn-lt"/>
                <a:ea typeface="+mn-ea"/>
                <a:cs typeface="+mn-cs"/>
              </a:rPr>
              <a:t>destruction</a:t>
            </a:r>
            <a:r>
              <a:rPr lang="en-US" sz="1200" kern="1200">
                <a:solidFill>
                  <a:schemeClr val="tx1"/>
                </a:solidFill>
                <a:effectLst/>
                <a:latin typeface="+mn-lt"/>
                <a:ea typeface="+mn-ea"/>
                <a:cs typeface="+mn-cs"/>
              </a:rPr>
              <a:t> follows in the next phrase.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Separation from the Lord’s </a:t>
            </a:r>
            <a:r>
              <a:rPr lang="en-US" sz="1200" b="1" kern="1200">
                <a:solidFill>
                  <a:schemeClr val="tx1"/>
                </a:solidFill>
                <a:effectLst/>
                <a:latin typeface="+mn-lt"/>
                <a:ea typeface="+mn-ea"/>
                <a:cs typeface="+mn-cs"/>
              </a:rPr>
              <a:t>presence</a:t>
            </a:r>
            <a:r>
              <a:rPr lang="en-US" sz="1200" kern="1200">
                <a:solidFill>
                  <a:schemeClr val="tx1"/>
                </a:solidFill>
                <a:effectLst/>
                <a:latin typeface="+mn-lt"/>
                <a:ea typeface="+mn-ea"/>
                <a:cs typeface="+mn-cs"/>
              </a:rPr>
              <a:t>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b="1" kern="1200">
                <a:solidFill>
                  <a:schemeClr val="tx1"/>
                </a:solidFill>
                <a:effectLst/>
                <a:latin typeface="+mn-lt"/>
                <a:ea typeface="+mn-ea"/>
                <a:cs typeface="+mn-cs"/>
              </a:rPr>
              <a:t>The majesty of His power</a:t>
            </a:r>
            <a:r>
              <a:rPr lang="en-US" sz="1200" kern="1200">
                <a:solidFill>
                  <a:schemeClr val="tx1"/>
                </a:solidFill>
                <a:effectLst/>
                <a:latin typeface="+mn-lt"/>
                <a:ea typeface="+mn-ea"/>
                <a:cs typeface="+mn-cs"/>
              </a:rPr>
              <a:t> is the visible splendor of the Lord’s presence. The Lord’s power will be manifest in a majestic display (cf. Rev. 19:11-16). Unbelievers will be forever </a:t>
            </a:r>
            <a:r>
              <a:rPr lang="en-US" sz="1200" b="1" kern="1200">
                <a:solidFill>
                  <a:schemeClr val="tx1"/>
                </a:solidFill>
                <a:effectLst/>
                <a:latin typeface="+mn-lt"/>
                <a:ea typeface="+mn-ea"/>
                <a:cs typeface="+mn-cs"/>
              </a:rPr>
              <a:t>shut out</a:t>
            </a:r>
            <a:r>
              <a:rPr lang="en-US" sz="1200" kern="1200">
                <a:solidFill>
                  <a:schemeClr val="tx1"/>
                </a:solidFill>
                <a:effectLst/>
                <a:latin typeface="+mn-lt"/>
                <a:ea typeface="+mn-ea"/>
                <a:cs typeface="+mn-cs"/>
              </a:rPr>
              <a:t> from the Lord’s presence and His power.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1:10</a:t>
            </a:r>
            <a:r>
              <a:rPr lang="en-US" sz="1200" kern="1200">
                <a:solidFill>
                  <a:schemeClr val="tx1"/>
                </a:solidFill>
                <a:effectLst/>
                <a:latin typeface="+mn-lt"/>
                <a:ea typeface="+mn-ea"/>
                <a:cs typeface="+mn-cs"/>
              </a:rPr>
              <a:t>. This judgment will take place when the Lord </a:t>
            </a:r>
            <a:r>
              <a:rPr lang="en-US" sz="1200" b="1" kern="1200">
                <a:solidFill>
                  <a:schemeClr val="tx1"/>
                </a:solidFill>
                <a:effectLst/>
                <a:latin typeface="+mn-lt"/>
                <a:ea typeface="+mn-ea"/>
                <a:cs typeface="+mn-cs"/>
              </a:rPr>
              <a:t>comes</a:t>
            </a:r>
            <a:r>
              <a:rPr lang="en-US" sz="1200" kern="1200">
                <a:solidFill>
                  <a:schemeClr val="tx1"/>
                </a:solidFill>
                <a:effectLst/>
                <a:latin typeface="+mn-lt"/>
                <a:ea typeface="+mn-ea"/>
                <a:cs typeface="+mn-cs"/>
              </a:rPr>
              <a:t> back to earth and is </a:t>
            </a:r>
            <a:r>
              <a:rPr lang="en-US" sz="1200" b="1" kern="1200">
                <a:solidFill>
                  <a:schemeClr val="tx1"/>
                </a:solidFill>
                <a:effectLst/>
                <a:latin typeface="+mn-lt"/>
                <a:ea typeface="+mn-ea"/>
                <a:cs typeface="+mn-cs"/>
              </a:rPr>
              <a:t>glorified</a:t>
            </a:r>
            <a:r>
              <a:rPr lang="en-US" sz="1200" kern="1200">
                <a:solidFill>
                  <a:schemeClr val="tx1"/>
                </a:solidFill>
                <a:effectLst/>
                <a:latin typeface="+mn-lt"/>
                <a:ea typeface="+mn-ea"/>
                <a:cs typeface="+mn-cs"/>
              </a:rPr>
              <a:t>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group, Paul pointed out, would include the Thessalonian believers to whom he wrote this epistle. Because they </a:t>
            </a:r>
            <a:r>
              <a:rPr lang="en-US" sz="1200" b="1" kern="1200">
                <a:solidFill>
                  <a:schemeClr val="tx1"/>
                </a:solidFill>
                <a:effectLst/>
                <a:latin typeface="+mn-lt"/>
                <a:ea typeface="+mn-ea"/>
                <a:cs typeface="+mn-cs"/>
              </a:rPr>
              <a:t>believed</a:t>
            </a:r>
            <a:r>
              <a:rPr lang="en-US" sz="1200" kern="1200">
                <a:solidFill>
                  <a:schemeClr val="tx1"/>
                </a:solidFill>
                <a:effectLst/>
                <a:latin typeface="+mn-lt"/>
                <a:ea typeface="+mn-ea"/>
                <a:cs typeface="+mn-cs"/>
              </a:rPr>
              <a:t> Paul’s </a:t>
            </a:r>
            <a:r>
              <a:rPr lang="en-US" sz="1200" b="1" kern="1200">
                <a:solidFill>
                  <a:schemeClr val="tx1"/>
                </a:solidFill>
                <a:effectLst/>
                <a:latin typeface="+mn-lt"/>
                <a:ea typeface="+mn-ea"/>
                <a:cs typeface="+mn-cs"/>
              </a:rPr>
              <a:t>testimony</a:t>
            </a:r>
            <a:r>
              <a:rPr lang="en-US" sz="1200" kern="1200">
                <a:solidFill>
                  <a:schemeClr val="tx1"/>
                </a:solidFill>
                <a:effectLst/>
                <a:latin typeface="+mn-lt"/>
                <a:ea typeface="+mn-ea"/>
                <a:cs typeface="+mn-cs"/>
              </a:rPr>
              <a:t>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1:9. The destruction to befall both groups is stated in this verse. They will be punished is literally “they will pay a penalty” (di÷khn ti÷sousin). For their rejection of God’s grace they will experience endless or everlasting ruin (o¡leqron ai˙w¿nion). This is “the most express statement in St. Paul’s Epistles of the eternity of future punishment” (Edward Headland and Henry B. Swete, The Epistle to the Thessalonians, London: Hatchard, 1863, p. 137). The punishment of the wicked will be neither temporary nor will it be annihilation, but it will continue throughout eternity and those being punished will be conscious. It is eternal death as opposed to eternal life (Matt. 25:46). The nature of the destruction follows in the next phrase.</a:t>
            </a:r>
          </a:p>
          <a:p>
            <a:r>
              <a:rPr lang="en-US" sz="1200" kern="1200">
                <a:solidFill>
                  <a:schemeClr val="tx1"/>
                </a:solidFill>
                <a:effectLst/>
                <a:latin typeface="+mn-lt"/>
                <a:ea typeface="+mn-ea"/>
                <a:cs typeface="+mn-cs"/>
              </a:rPr>
              <a:t>Separation from the Lord’s presence (lit., “face”) is the essence of eternal punishment. On the other hand being in the Lord’s presence will make heaven heaven. A Christian’s hope is to see and be with the Lord; the judgment of unbelievers is to be eternally inaccessible to His presence (cf. Rom. 1:18; 2:5-9; 6:21; Phil. 3:19; 1 Thes. 1:10; 4:17).</a:t>
            </a:r>
          </a:p>
          <a:p>
            <a:r>
              <a:rPr lang="en-US" sz="1200" kern="1200">
                <a:solidFill>
                  <a:schemeClr val="tx1"/>
                </a:solidFill>
                <a:effectLst/>
                <a:latin typeface="+mn-lt"/>
                <a:ea typeface="+mn-ea"/>
                <a:cs typeface="+mn-cs"/>
              </a:rPr>
              <a:t>The majesty of His power is the visible splendor of the Lord’s presence. The Lord’s power will be manifest in a majestic display (cf. Rev. 19:11-16). Unbelievers will be forever shut out from the Lord’s presence and His power.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1:10. This judgment will take place when the Lord comes back to earth and is glorified through the lives of believers whom He has transformed by making saints out of sinners. This is not the Rapture (1 Thes. 4:13-18; John 14:2-3), for no judgment accompanies the Rapture. Instead, it is the revelation of Jesus Christ in power and great glory (Ps. 2:1-9; Matt. 25:31), when He will set up His earthly kingdom (Rev. 19:11-20:4). At His return He will destroy the Armageddon armies gathered against Him (Rev. 16:12-16; 19:19-21) and will then judge living Jews (Ezek. 20:33-38) and living Gentiles (Matt. 24:31-46). These judgments are the ones just described (2 Thes. 1:9).</a:t>
            </a:r>
          </a:p>
          <a:p>
            <a:r>
              <a:rPr lang="en-US" sz="1200" kern="1200">
                <a:solidFill>
                  <a:schemeClr val="tx1"/>
                </a:solidFill>
                <a:effectLst/>
                <a:latin typeface="+mn-lt"/>
                <a:ea typeface="+mn-ea"/>
                <a:cs typeface="+mn-cs"/>
              </a:rPr>
              <a:t>The exact date of His return is not given, of course, but it will be a day of judgment for the lost and a day of glory and marveling for believers. Christ will be “glorified in” (not by) His saints, that is, His glory will be mirrored in them. Christians will marvel in that they will admire their Lord for what He has done in them. All believers will marvel—not just those living on the earth and those resurrected when Christ returns, but also those who return to earth with Him, those who had been caught up to be with the Lord at the Rapture.</a:t>
            </a:r>
          </a:p>
          <a:p>
            <a:r>
              <a:rPr lang="en-US" sz="1200" kern="1200">
                <a:solidFill>
                  <a:schemeClr val="tx1"/>
                </a:solidFill>
                <a:effectLst/>
                <a:latin typeface="+mn-lt"/>
                <a:ea typeface="+mn-ea"/>
                <a:cs typeface="+mn-cs"/>
              </a:rPr>
              <a:t>This group, Paul pointed out, would include the Thessalonian believers to whom he wrote this epistle. Because they believed Paul’s testimony they would share in this great day. Such a hope should strengthen any believer who might be buckling under the pressure of persecution by unbelievers (v. 4). This glimpse into the future undoubtedly encouraged Paul’s readers and it should encourage believers in their trials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—Thomas L. Constable, </a:t>
            </a:r>
            <a:r>
              <a:rPr lang="en-US" sz="1200" i="1" kern="1200">
                <a:solidFill>
                  <a:schemeClr val="tx1"/>
                </a:solidFill>
                <a:effectLst/>
                <a:latin typeface="+mn-lt"/>
                <a:ea typeface="+mn-ea"/>
                <a:cs typeface="+mn-cs"/>
              </a:rPr>
              <a:t>2 Thessalonians</a:t>
            </a:r>
            <a:r>
              <a:rPr lang="en-US" sz="1200" kern="1200">
                <a:solidFill>
                  <a:schemeClr val="tx1"/>
                </a:solidFill>
                <a:effectLst/>
                <a:latin typeface="+mn-lt"/>
                <a:ea typeface="+mn-ea"/>
                <a:cs typeface="+mn-cs"/>
              </a:rPr>
              <a:t> *(The Bible Knowledge Commentary; eds. John F. Walvoord and Roy B. Zuck; Accordance electronic ed. 2 vols.; Wheaton: Victor Books, 1983), 2:716.</a:t>
            </a:r>
          </a:p>
          <a:p>
            <a:endParaRPr lang="en-US" sz="1200" kern="1200">
              <a:solidFill>
                <a:schemeClr val="tx1"/>
              </a:solidFill>
              <a:effectLst/>
              <a:latin typeface="+mn-lt"/>
              <a:ea typeface="+mn-ea"/>
              <a:cs typeface="+mn-cs"/>
            </a:endParaRPr>
          </a:p>
          <a:p>
            <a:endParaRPr lang="en-US"/>
          </a:p>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a:t>
            </a:r>
            <a:r>
              <a:rPr lang="en-SG" i="1" dirty="0"/>
              <a:t>No Greater Power</a:t>
            </a:r>
            <a:r>
              <a:rPr lang="en-SG" dirty="0"/>
              <a:t>, Richard C. Halverson, past chaplain of the US Senate, wrote:</a:t>
            </a:r>
          </a:p>
          <a:p>
            <a:r>
              <a:rPr lang="en-SG" dirty="0"/>
              <a:t>• “Crush marbles and you get fragmentation, disintegration—hard, sharp pieces. You can get hurt if you’re not careful.</a:t>
            </a:r>
          </a:p>
          <a:p>
            <a:r>
              <a:rPr lang="en-SG" dirty="0"/>
              <a:t>• Crush grapes and you get fragrant, refreshing wine.</a:t>
            </a:r>
          </a:p>
          <a:p>
            <a:r>
              <a:rPr lang="en-SG" dirty="0"/>
              <a:t>Some people relate like marbles. The fear of vulnerability hardens them. They protect themselves and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and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endParaRPr lang="en-SG" dirty="0"/>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667F-8816-E6D6-CC5B-10FF14F74CE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E17CA095-A3F3-5EF0-041A-AE064E376EE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CF5FB998-7467-670C-4F85-D6A007B7D186}"/>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D986B6F6-20BB-EB5E-6ED6-2BCBDDD88A9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300847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73455-30B1-2337-DAF0-10632FAB59E0}"/>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58A55AE9-CC6D-5B7A-273B-B3477210945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42E1182B-7080-7CAA-17DC-D1FA67DBA63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928750A-47C6-D172-96AB-B152A15E50A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63347900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head/mind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pPr lvl="0"/>
            <a:r>
              <a:rPr lang="en-SG" dirty="0">
                <a:effectLst/>
                <a:cs typeface="ＭＳ Ｐゴシック" charset="0"/>
              </a:rPr>
              <a:t>The Lord restores the whole person (MI restated).</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36367-CA74-F049-94F0-781EE6B7CA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D6143A-03B2-7749-8E17-2B32E131BA5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165</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SG" sz="1200" kern="1200" dirty="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188709-7E99-0442-AB1A-C1B130A88BB0}"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0" dirty="0">
                <a:latin typeface="Arial" panose="020B0604020202020204" pitchFamily="34" charset="0"/>
                <a:ea typeface="ＭＳ Ｐゴシック" charset="0"/>
                <a:cs typeface="ＭＳ Ｐゴシック" charset="0"/>
              </a:rPr>
              <a:t>______________</a:t>
            </a:r>
          </a:p>
          <a:p>
            <a:r>
              <a:rPr lang="en-US" b="0" dirty="0">
                <a:latin typeface="Arial" panose="020B0604020202020204" pitchFamily="34" charset="0"/>
                <a:ea typeface="ＭＳ Ｐゴシック" charset="0"/>
                <a:cs typeface="ＭＳ Ｐゴシック" charset="0"/>
              </a:rPr>
              <a:t>Common-404</a:t>
            </a:r>
          </a:p>
          <a:p>
            <a:r>
              <a:rPr lang="en-US" b="0" dirty="0">
                <a:latin typeface="Arial" panose="020B0604020202020204" pitchFamily="34" charset="0"/>
                <a:ea typeface="ＭＳ Ｐゴシック" charset="0"/>
                <a:cs typeface="ＭＳ Ｐゴシック" charset="0"/>
              </a:rPr>
              <a:t>BE-27-Daniel-117</a:t>
            </a:r>
          </a:p>
          <a:p>
            <a:r>
              <a:rPr lang="en-US" b="0" dirty="0">
                <a:latin typeface="Arial" panose="020B0604020202020204" pitchFamily="34" charset="0"/>
                <a:ea typeface="ＭＳ Ｐゴシック" charset="0"/>
                <a:cs typeface="ＭＳ Ｐゴシック" charset="0"/>
              </a:rPr>
              <a:t>OS-27-Daniel-430, 523</a:t>
            </a:r>
            <a:endParaRPr lang="ar-SA" b="0" dirty="0">
              <a:latin typeface="Arial" panose="020B0604020202020204" pitchFamily="34" charset="0"/>
              <a:ea typeface="ＭＳ Ｐゴシック" charset="0"/>
              <a:cs typeface="ＭＳ Ｐゴシック" charset="0"/>
            </a:endParaRPr>
          </a:p>
          <a:p>
            <a:r>
              <a:rPr lang="sq-AL" b="0" dirty="0">
                <a:latin typeface="Arial" panose="020B0604020202020204" pitchFamily="34" charset="0"/>
                <a:ea typeface="ＭＳ Ｐゴシック" charset="0"/>
                <a:cs typeface="ＭＳ Ｐゴシック" charset="0"/>
              </a:rPr>
              <a:t>NS-14-2Thess-139</a:t>
            </a:r>
            <a:endParaRPr lang="en-US" b="0" dirty="0">
              <a:latin typeface="Arial" panose="020B0604020202020204" pitchFamily="34" charset="0"/>
              <a:ea typeface="ＭＳ Ｐゴシック" charset="0"/>
              <a:cs typeface="ＭＳ Ｐゴシック" charset="0"/>
            </a:endParaRPr>
          </a:p>
          <a:p>
            <a:r>
              <a:rPr lang="en-SG" sz="1200" b="0" kern="1200" dirty="0">
                <a:solidFill>
                  <a:schemeClr val="tx1"/>
                </a:solidFill>
                <a:effectLst/>
                <a:latin typeface="Arial" panose="020B0604020202020204" pitchFamily="34" charset="0"/>
                <a:ea typeface="+mn-ea"/>
                <a:cs typeface="Arial" panose="020B0604020202020204" pitchFamily="34" charset="0"/>
              </a:rPr>
              <a:t>NS-27-Rev1-slide </a:t>
            </a:r>
            <a:r>
              <a:rPr lang="en-US" sz="1200" b="0"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0" dirty="0">
              <a:latin typeface="Arial" panose="020B0604020202020204" pitchFamily="34" charset="0"/>
              <a:ea typeface="ＭＳ Ｐゴシック" charset="0"/>
              <a:cs typeface="ＭＳ Ｐゴシック" charset="0"/>
            </a:endParaRPr>
          </a:p>
          <a:p>
            <a:r>
              <a:rPr lang="en-US" b="0"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A4A46-D5D5-AC46-83D2-E9144E52D043}"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Here are three reasons to consider </a:t>
            </a:r>
          </a:p>
          <a:p>
            <a:pPr eaLnBrk="1" hangingPunct="1"/>
            <a:r>
              <a:rPr lang="en-US" b="1" dirty="0">
                <a:latin typeface="Arial" panose="020B0604020202020204" pitchFamily="34" charset="0"/>
                <a:ea typeface="ＭＳ Ｐゴシック" charset="0"/>
                <a:cs typeface="ＭＳ Ｐゴシック" charset="0"/>
              </a:rPr>
              <a:t>______</a:t>
            </a:r>
          </a:p>
          <a:p>
            <a:pPr eaLnBrk="1" hangingPunct="1"/>
            <a:r>
              <a:rPr lang="en-US" b="1" dirty="0">
                <a:latin typeface="Arial" panose="020B0604020202020204" pitchFamily="34" charset="0"/>
                <a:ea typeface="ＭＳ Ｐゴシック" charset="0"/>
                <a:cs typeface="ＭＳ Ｐゴシック" charset="0"/>
              </a:rPr>
              <a:t>Common-502</a:t>
            </a:r>
          </a:p>
          <a:p>
            <a:pPr eaLnBrk="1" hangingPunct="1"/>
            <a:r>
              <a:rPr lang="en-US" b="1" dirty="0">
                <a:latin typeface="Arial" panose="020B0604020202020204" pitchFamily="34" charset="0"/>
                <a:ea typeface="ＭＳ Ｐゴシック" charset="0"/>
                <a:cs typeface="ＭＳ Ｐゴシック" charset="0"/>
              </a:rPr>
              <a:t>NS-14-2 Thess-140</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930B5-991A-7EFC-B819-CD3E03A294CD}"/>
            </a:ext>
          </a:extLst>
        </p:cNvPr>
        <p:cNvGrpSpPr/>
        <p:nvPr/>
      </p:nvGrpSpPr>
      <p:grpSpPr>
        <a:xfrm>
          <a:off x="0" y="0"/>
          <a:ext cx="0" cy="0"/>
          <a:chOff x="0" y="0"/>
          <a:chExt cx="0" cy="0"/>
        </a:xfrm>
      </p:grpSpPr>
      <p:sp>
        <p:nvSpPr>
          <p:cNvPr id="135169" name="Rectangle 7">
            <a:extLst>
              <a:ext uri="{FF2B5EF4-FFF2-40B4-BE49-F238E27FC236}">
                <a16:creationId xmlns:a16="http://schemas.microsoft.com/office/drawing/2014/main" id="{8DF70923-EB15-D3FE-BDA0-94B85553842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a:extLst>
              <a:ext uri="{FF2B5EF4-FFF2-40B4-BE49-F238E27FC236}">
                <a16:creationId xmlns:a16="http://schemas.microsoft.com/office/drawing/2014/main" id="{C369AE14-24B8-764B-6EFC-8E676785234C}"/>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DAC81EAB-11B6-040E-0178-3A70132A528B}"/>
              </a:ext>
            </a:extLst>
          </p:cNvPr>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threefold outline explains how God affirmed the church through Paul. The focus of the letter is the central chapter, where he corrects their understanding by reaffirming a pre-trib rapture, as he did in 1 Thess 1:10; 4:13-18.</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NS-14-2 Thess-10, 142</a:t>
            </a:r>
          </a:p>
        </p:txBody>
      </p:sp>
    </p:spTree>
    <p:extLst>
      <p:ext uri="{BB962C8B-B14F-4D97-AF65-F5344CB8AC3E}">
        <p14:creationId xmlns:p14="http://schemas.microsoft.com/office/powerpoint/2010/main" val="8084539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16D2BF-B492-6C46-9448-D52282E3AB5A}" type="slidenum">
              <a:rPr lang="en-US" sz="1200" b="1">
                <a:solidFill>
                  <a:prstClr val="black"/>
                </a:solidFill>
                <a:latin typeface="Arial" panose="020B0604020202020204" pitchFamily="34" charset="0"/>
              </a:rPr>
              <a:pPr eaLnBrk="1" hangingPunct="1"/>
              <a:t>175</a:t>
            </a:fld>
            <a:endParaRPr lang="en-US" sz="1200" b="1" dirty="0">
              <a:solidFill>
                <a:prstClr val="black"/>
              </a:solidFill>
              <a:latin typeface="Arial" panose="020B0604020202020204" pitchFamily="34"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837310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513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178</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2EA6D6-8719-544C-B13C-3687E2A5D06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F41847-9295-CD45-A899-C53BD7E636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0D1C4D5-66E9-9448-854B-3A51F4E823D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1" dirty="0">
                <a:latin typeface="Arial" panose="020B0604020202020204" pitchFamily="34" charset="0"/>
                <a:ea typeface="ＭＳ Ｐゴシック" charset="0"/>
                <a:cs typeface="ＭＳ Ｐゴシック" charset="0"/>
              </a:rPr>
              <a:t>______________</a:t>
            </a:r>
          </a:p>
          <a:p>
            <a:r>
              <a:rPr lang="en-US" b="1" dirty="0">
                <a:latin typeface="Arial" panose="020B0604020202020204" pitchFamily="34" charset="0"/>
                <a:ea typeface="ＭＳ Ｐゴシック" charset="0"/>
                <a:cs typeface="ＭＳ Ｐゴシック" charset="0"/>
              </a:rPr>
              <a:t>Common-404</a:t>
            </a:r>
          </a:p>
          <a:p>
            <a:r>
              <a:rPr lang="en-US" b="1" dirty="0">
                <a:latin typeface="Arial" panose="020B0604020202020204" pitchFamily="34" charset="0"/>
                <a:ea typeface="ＭＳ Ｐゴシック" charset="0"/>
                <a:cs typeface="ＭＳ Ｐゴシック" charset="0"/>
              </a:rPr>
              <a:t>BE-27-Daniel-117</a:t>
            </a:r>
          </a:p>
          <a:p>
            <a:r>
              <a:rPr lang="en-US" b="1" dirty="0">
                <a:latin typeface="Arial" panose="020B0604020202020204" pitchFamily="34" charset="0"/>
                <a:ea typeface="ＭＳ Ｐゴシック" charset="0"/>
                <a:cs typeface="ＭＳ Ｐゴシック" charset="0"/>
              </a:rPr>
              <a:t>OS-27-Daniel-430, 523</a:t>
            </a:r>
            <a:endParaRPr lang="ar-SA" b="1" dirty="0">
              <a:latin typeface="Arial" panose="020B0604020202020204" pitchFamily="34" charset="0"/>
              <a:ea typeface="ＭＳ Ｐゴシック" charset="0"/>
              <a:cs typeface="ＭＳ Ｐゴシック" charset="0"/>
            </a:endParaRPr>
          </a:p>
          <a:p>
            <a:r>
              <a:rPr lang="sq-AL" b="1" dirty="0">
                <a:latin typeface="Arial" panose="020B0604020202020204" pitchFamily="34" charset="0"/>
                <a:ea typeface="ＭＳ Ｐゴシック" charset="0"/>
                <a:cs typeface="ＭＳ Ｐゴシック" charset="0"/>
              </a:rPr>
              <a:t>NS-14-2Thess-139</a:t>
            </a:r>
            <a:endParaRPr lang="en-US" b="1" dirty="0">
              <a:latin typeface="Arial" panose="020B0604020202020204" pitchFamily="34" charset="0"/>
              <a:ea typeface="ＭＳ Ｐゴシック" charset="0"/>
              <a:cs typeface="ＭＳ Ｐゴシック"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0A9A8-DB1D-F847-81DD-37E341F5B7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8AD46D-8CD3-274A-B684-04A54B55602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0D575-BF1B-144C-8D3E-BF5E99D984C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280020-A845-D04C-AC4B-F3AC2E97CC9A}" type="slidenum">
              <a:rPr lang="en-GB" sz="1200">
                <a:solidFill>
                  <a:prstClr val="white"/>
                </a:solidFill>
              </a:rPr>
              <a:pPr/>
              <a:t>193</a:t>
            </a:fld>
            <a:endParaRPr lang="en-GB" sz="1200">
              <a:solidFill>
                <a:prstClr val="white"/>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BA9A45-7DFA-F24F-89F7-5DE80FC5CF79}" type="slidenum">
              <a:rPr lang="en-GB" sz="1200">
                <a:solidFill>
                  <a:srgbClr val="FFFFFF"/>
                </a:solidFill>
              </a:rPr>
              <a:pPr/>
              <a:t>194</a:t>
            </a:fld>
            <a:endParaRPr lang="en-GB" sz="1200">
              <a:solidFill>
                <a:srgbClr val="FFFFFF"/>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F21157-3877-AA47-B4F8-DCBD001C73EE}" type="slidenum">
              <a:rPr lang="en-GB" sz="1200">
                <a:solidFill>
                  <a:srgbClr val="FFFFFF"/>
                </a:solidFill>
              </a:rPr>
              <a:pPr/>
              <a:t>195</a:t>
            </a:fld>
            <a:endParaRPr lang="en-GB" sz="1200">
              <a:solidFill>
                <a:srgbClr val="FFFFFF"/>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D176C1-5535-1947-BA8F-C09EAEF040E9}" type="slidenum">
              <a:rPr lang="en-GB" sz="1200">
                <a:solidFill>
                  <a:srgbClr val="FFFFFF"/>
                </a:solidFill>
              </a:rPr>
              <a:pPr/>
              <a:t>196</a:t>
            </a:fld>
            <a:endParaRPr lang="en-GB" sz="1200">
              <a:solidFill>
                <a:srgbClr val="FFFFFF"/>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70A4FC-1B52-D849-B1AD-57A51C28C0AC}" type="slidenum">
              <a:rPr lang="en-GB" sz="1200">
                <a:solidFill>
                  <a:srgbClr val="FFFFFF"/>
                </a:solidFill>
              </a:rPr>
              <a:pPr/>
              <a:t>197</a:t>
            </a:fld>
            <a:endParaRPr lang="en-GB" sz="1200">
              <a:solidFill>
                <a:srgbClr val="FFFFFF"/>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CA733B-18E9-FE47-B41D-CE3EED82A87A}" type="slidenum">
              <a:rPr lang="en-GB" sz="1200">
                <a:solidFill>
                  <a:srgbClr val="FFFFFF"/>
                </a:solidFill>
              </a:rPr>
              <a:pPr/>
              <a:t>198</a:t>
            </a:fld>
            <a:endParaRPr lang="en-GB" sz="1200">
              <a:solidFill>
                <a:srgbClr val="FFFFFF"/>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27F5C0F-5498-8447-85FB-AA9634C4B95C}" type="slidenum">
              <a:rPr lang="en-GB" sz="1200">
                <a:solidFill>
                  <a:srgbClr val="FFFFFF"/>
                </a:solidFill>
              </a:rPr>
              <a:pPr/>
              <a:t>199</a:t>
            </a:fld>
            <a:endParaRPr lang="en-GB" sz="1200">
              <a:solidFill>
                <a:srgbClr val="FFFFFF"/>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CC"/>
                </a:solidFill>
                <a:latin typeface="Arial" panose="020B0604020202020204" pitchFamily="34" charset="0"/>
                <a:ea typeface="ＭＳ Ｐゴシック" charset="0"/>
                <a:cs typeface="ＭＳ Ｐゴシック" charset="0"/>
              </a:rPr>
              <a:t>religion-</a:t>
            </a:r>
            <a:r>
              <a:rPr lang="en-US" b="1" dirty="0" err="1">
                <a:solidFill>
                  <a:srgbClr val="0000CC"/>
                </a:solidFill>
                <a:latin typeface="Arial" panose="020B0604020202020204" pitchFamily="34" charset="0"/>
                <a:ea typeface="ＭＳ Ｐゴシック" charset="0"/>
                <a:cs typeface="ＭＳ Ｐゴシック" charset="0"/>
              </a:rPr>
              <a:t>cults.com</a:t>
            </a:r>
            <a:r>
              <a:rPr lang="en-US" b="1" dirty="0">
                <a:solidFill>
                  <a:srgbClr val="0000CC"/>
                </a:solidFill>
                <a:latin typeface="Arial" panose="020B0604020202020204" pitchFamily="34" charset="0"/>
                <a:ea typeface="ＭＳ Ｐゴシック" charset="0"/>
                <a:cs typeface="ＭＳ Ｐゴシック" charset="0"/>
              </a:rPr>
              <a:t>/ antichrist/666.htm</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781868-CA37-6048-A94F-35826296DCAF}" type="slidenum">
              <a:rPr lang="en-GB" sz="1200">
                <a:solidFill>
                  <a:srgbClr val="FFFFFF"/>
                </a:solidFill>
              </a:rPr>
              <a:pPr/>
              <a:t>200</a:t>
            </a:fld>
            <a:endParaRPr lang="en-GB" sz="1200">
              <a:solidFill>
                <a:srgbClr val="FFFFFF"/>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4B2281-43C6-2541-9658-4FF6E2DAD8AE}" type="slidenum">
              <a:rPr lang="en-GB" sz="1200">
                <a:solidFill>
                  <a:srgbClr val="FFFFFF"/>
                </a:solidFill>
              </a:rPr>
              <a:pPr/>
              <a:t>201</a:t>
            </a:fld>
            <a:endParaRPr lang="en-GB" sz="1200">
              <a:solidFill>
                <a:srgbClr val="FFFFFF"/>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81FF04-3ECA-FB4E-A132-5592F90AF094}" type="slidenum">
              <a:rPr lang="en-GB" sz="1200">
                <a:solidFill>
                  <a:srgbClr val="FFFFFF"/>
                </a:solidFill>
              </a:rPr>
              <a:pPr/>
              <a:t>202</a:t>
            </a:fld>
            <a:endParaRPr lang="en-GB" sz="1200">
              <a:solidFill>
                <a:srgbClr val="FFFFFF"/>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66D478-29BF-A14A-911A-D5B36F589EBB}" type="slidenum">
              <a:rPr lang="en-GB" sz="1200">
                <a:solidFill>
                  <a:srgbClr val="FFFFFF"/>
                </a:solidFill>
              </a:rPr>
              <a:pPr/>
              <a:t>203</a:t>
            </a:fld>
            <a:endParaRPr lang="en-GB" sz="1200">
              <a:solidFill>
                <a:srgbClr val="FFFFFF"/>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Arial" panose="020B0604020202020204" pitchFamily="34" charset="0"/>
                <a:ea typeface="ＭＳ Ｐゴシック" charset="0"/>
                <a:cs typeface="ＭＳ Ｐゴシック" charset="0"/>
              </a:rPr>
              <a:t>http://religion-</a:t>
            </a:r>
            <a:r>
              <a:rPr lang="en-US" b="1" dirty="0" err="1">
                <a:latin typeface="Arial" panose="020B0604020202020204" pitchFamily="34" charset="0"/>
                <a:ea typeface="ＭＳ Ｐゴシック" charset="0"/>
                <a:cs typeface="ＭＳ Ｐゴシック" charset="0"/>
              </a:rPr>
              <a:t>cults.com</a:t>
            </a:r>
            <a:r>
              <a:rPr lang="en-US" b="1" dirty="0">
                <a:latin typeface="Arial" panose="020B0604020202020204" pitchFamily="34" charset="0"/>
                <a:ea typeface="ＭＳ Ｐゴシック" charset="0"/>
                <a:cs typeface="ＭＳ Ｐゴシック" charset="0"/>
              </a:rPr>
              <a:t>/antichrist/</a:t>
            </a:r>
            <a:r>
              <a:rPr lang="en-US" b="1" dirty="0" err="1">
                <a:latin typeface="Arial" panose="020B0604020202020204" pitchFamily="34" charset="0"/>
                <a:ea typeface="ＭＳ Ｐゴシック" charset="0"/>
                <a:cs typeface="ＭＳ Ｐゴシック" charset="0"/>
              </a:rPr>
              <a:t>mark.htm</a:t>
            </a:r>
            <a:r>
              <a:rPr lang="en-US" b="1" dirty="0">
                <a:latin typeface="Arial" panose="020B0604020202020204" pitchFamily="34" charset="0"/>
                <a:ea typeface="ＭＳ Ｐゴシック" charset="0"/>
                <a:cs typeface="ＭＳ Ｐゴシック" charset="0"/>
              </a:rPr>
              <a:t> and </a:t>
            </a:r>
            <a:r>
              <a:rPr lang="en-US" b="1" dirty="0">
                <a:solidFill>
                  <a:srgbClr val="0000CC"/>
                </a:solidFill>
                <a:latin typeface="Arial" panose="020B0604020202020204" pitchFamily="34" charset="0"/>
                <a:ea typeface="ＭＳ Ｐゴシック" charset="0"/>
                <a:cs typeface="ＭＳ Ｐゴシック" charset="0"/>
              </a:rPr>
              <a:t>www.soldierofthelord.4t.com/ </a:t>
            </a:r>
            <a:r>
              <a:rPr lang="en-US" b="1" dirty="0" err="1">
                <a:solidFill>
                  <a:srgbClr val="0000CC"/>
                </a:solidFill>
                <a:latin typeface="Arial" panose="020B0604020202020204" pitchFamily="34" charset="0"/>
                <a:ea typeface="ＭＳ Ｐゴシック" charset="0"/>
                <a:cs typeface="ＭＳ Ｐゴシック" charset="0"/>
              </a:rPr>
              <a:t>photo.html</a:t>
            </a:r>
            <a:endParaRPr lang="en-US" b="1" dirty="0">
              <a:solidFill>
                <a:srgbClr val="0000CC"/>
              </a:solidFill>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BFBD7-AF12-6845-B365-15C454E81E1A}" type="slidenum">
              <a:rPr lang="en-GB" sz="1200">
                <a:solidFill>
                  <a:srgbClr val="FFFFFF"/>
                </a:solidFill>
              </a:rPr>
              <a:pPr/>
              <a:t>204</a:t>
            </a:fld>
            <a:endParaRPr lang="en-GB" sz="1200">
              <a:solidFill>
                <a:srgbClr val="FFFFFF"/>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09AC35-C72D-834F-9C67-CC07E8E752C5}" type="slidenum">
              <a:rPr lang="en-GB" sz="1200">
                <a:solidFill>
                  <a:srgbClr val="FFFFFF"/>
                </a:solidFill>
              </a:rPr>
              <a:pPr/>
              <a:t>205</a:t>
            </a:fld>
            <a:endParaRPr lang="en-GB" sz="1200">
              <a:solidFill>
                <a:srgbClr val="FFFFFF"/>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6F8487B-4ED5-3249-B4F9-F7F644FC2E88}" type="slidenum">
              <a:rPr lang="en-GB" sz="1200">
                <a:solidFill>
                  <a:srgbClr val="FFFFFF"/>
                </a:solidFill>
              </a:rPr>
              <a:pPr/>
              <a:t>206</a:t>
            </a:fld>
            <a:endParaRPr lang="en-GB" sz="1200">
              <a:solidFill>
                <a:srgbClr val="FFFFFF"/>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The three monkeys depict three ways to try to evade responsibility to affirm others:</a:t>
            </a:r>
          </a:p>
          <a:p>
            <a:r>
              <a:rPr lang="en-US"/>
              <a:t>—Hear no evil: We may not listen to others to avoid hearing the wrong thing, but then we also won't help them.</a:t>
            </a:r>
          </a:p>
          <a:p>
            <a:r>
              <a:rPr lang="en-US"/>
              <a:t>—See no evil: We won't see people's problems if we close our eyes to them, but then we won't see how to help them.</a:t>
            </a:r>
          </a:p>
          <a:p>
            <a:r>
              <a:rPr lang="en-US"/>
              <a:t>—Speak no evil: We shouldn't speak evil to others, but saying nothing at all may not be best, either.</a:t>
            </a:r>
          </a:p>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305577-8989-9345-9B3A-213B28C06485}" type="slidenum">
              <a:rPr lang="en-GB" sz="1200">
                <a:solidFill>
                  <a:srgbClr val="FFFFFF"/>
                </a:solidFill>
              </a:rPr>
              <a:pPr/>
              <a:t>207</a:t>
            </a:fld>
            <a:endParaRPr lang="en-GB" sz="1200">
              <a:solidFill>
                <a:srgbClr val="FFFFFF"/>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208</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209</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210</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212</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328A7D-9F14-134A-84E9-277C205F7CE8}" type="slidenum">
              <a:rPr lang="en-GB" sz="1200">
                <a:solidFill>
                  <a:prstClr val="white"/>
                </a:solidFill>
              </a:rPr>
              <a:pPr/>
              <a:t>213</a:t>
            </a:fld>
            <a:endParaRPr lang="en-GB" sz="1200">
              <a:solidFill>
                <a:prstClr val="white"/>
              </a:solidFill>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214</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0161CA0-7E50-2447-828F-CC9FF8763602}" type="slidenum">
              <a:rPr lang="en-GB" sz="1200">
                <a:solidFill>
                  <a:prstClr val="white"/>
                </a:solidFill>
              </a:rPr>
              <a:pPr/>
              <a:t>215</a:t>
            </a:fld>
            <a:endParaRPr lang="en-GB" sz="1200">
              <a:solidFill>
                <a:prstClr val="white"/>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E32DF8-7628-3241-9DFE-184A4B872BDB}" type="slidenum">
              <a:rPr lang="en-GB" sz="1200">
                <a:solidFill>
                  <a:prstClr val="white"/>
                </a:solidFill>
              </a:rPr>
              <a:pPr/>
              <a:t>216</a:t>
            </a:fld>
            <a:endParaRPr lang="en-GB" sz="1200">
              <a:solidFill>
                <a:prstClr val="white"/>
              </a:solidFill>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Thessalonians misunderstood Paul's teaching about a Pre-Tribulational Rapture to the extent that they thought that they were already in the 7-year Tribulation of Daniel 9:27.</a:t>
            </a:r>
          </a:p>
          <a:p>
            <a:endParaRPr lang="en-US"/>
          </a:p>
        </p:txBody>
      </p:sp>
    </p:spTree>
    <p:extLst>
      <p:ext uri="{BB962C8B-B14F-4D97-AF65-F5344CB8AC3E}">
        <p14:creationId xmlns:p14="http://schemas.microsoft.com/office/powerpoint/2010/main" val="83731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9272E5-5633-9448-97B6-50BEE3D203DB}" type="slidenum">
              <a:rPr lang="en-GB" sz="1200">
                <a:solidFill>
                  <a:prstClr val="white"/>
                </a:solidFill>
              </a:rPr>
              <a:pPr/>
              <a:t>217</a:t>
            </a:fld>
            <a:endParaRPr lang="en-GB" sz="1200">
              <a:solidFill>
                <a:prstClr val="white"/>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55527E-4B24-5640-A8BB-138E8A775255}" type="slidenum">
              <a:rPr lang="en-GB" sz="1200">
                <a:solidFill>
                  <a:prstClr val="white"/>
                </a:solidFill>
              </a:rPr>
              <a:pPr/>
              <a:t>218</a:t>
            </a:fld>
            <a:endParaRPr lang="en-GB" sz="1200">
              <a:solidFill>
                <a:prstClr val="white"/>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F0ABD4-1EBF-D146-A28A-B6C1B9BFEAA9}" type="slidenum">
              <a:rPr lang="en-GB" sz="1200">
                <a:solidFill>
                  <a:prstClr val="white"/>
                </a:solidFill>
              </a:rPr>
              <a:pPr/>
              <a:t>219</a:t>
            </a:fld>
            <a:endParaRPr lang="en-GB" sz="1200">
              <a:solidFill>
                <a:prstClr val="white"/>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919DDDA-FA5B-7F48-9B2C-E8240DC57804}" type="slidenum">
              <a:rPr lang="en-GB" sz="1200">
                <a:solidFill>
                  <a:prstClr val="white"/>
                </a:solidFill>
              </a:rPr>
              <a:pPr/>
              <a:t>220</a:t>
            </a:fld>
            <a:endParaRPr lang="en-GB" sz="1200">
              <a:solidFill>
                <a:prstClr val="white"/>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Many clues in Daniel 9:24-27 indicate a gap between the 69</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and 70</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weeks. This is our present church age.</a:t>
            </a:r>
          </a:p>
          <a:p>
            <a:r>
              <a:rPr lang="en-US" b="1" dirty="0">
                <a:latin typeface="Arial" panose="020B0604020202020204" pitchFamily="34" charset="0"/>
                <a:ea typeface="ＭＳ Ｐゴシック" charset="0"/>
                <a:cs typeface="ＭＳ Ｐゴシック" charset="0"/>
              </a:rPr>
              <a:t>_________</a:t>
            </a:r>
          </a:p>
          <a:p>
            <a:r>
              <a:rPr lang="en-US" b="1" dirty="0">
                <a:latin typeface="Arial" panose="020B0604020202020204" pitchFamily="34" charset="0"/>
                <a:ea typeface="ＭＳ Ｐゴシック" charset="0"/>
                <a:cs typeface="ＭＳ Ｐゴシック" charset="0"/>
              </a:rPr>
              <a:t>Common-469</a:t>
            </a:r>
          </a:p>
          <a:p>
            <a:r>
              <a:rPr lang="en-US" b="1" dirty="0">
                <a:latin typeface="Arial" panose="020B0604020202020204" pitchFamily="34" charset="0"/>
                <a:ea typeface="ＭＳ Ｐゴシック" charset="0"/>
                <a:cs typeface="ＭＳ Ｐゴシック" charset="0"/>
              </a:rPr>
              <a:t>OS-27-Daniel-406</a:t>
            </a:r>
          </a:p>
          <a:p>
            <a:r>
              <a:rPr lang="en-US" b="1" dirty="0">
                <a:latin typeface="Arial" panose="020B0604020202020204" pitchFamily="34" charset="0"/>
                <a:ea typeface="ＭＳ Ｐゴシック" charset="0"/>
                <a:cs typeface="ＭＳ Ｐゴシック" charset="0"/>
              </a:rPr>
              <a:t>NS-27-Rev1-2-slide 168</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F0ABD4-1EBF-D146-A28A-B6C1B9BFEAA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256037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8943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E676A9-0562-774B-A50C-5084681EE931}" type="slidenum">
              <a:rPr lang="en-GB" sz="1200">
                <a:solidFill>
                  <a:prstClr val="white"/>
                </a:solidFill>
              </a:rPr>
              <a:pPr/>
              <a:t>225</a:t>
            </a:fld>
            <a:endParaRPr lang="en-GB" sz="1200">
              <a:solidFill>
                <a:prstClr val="white"/>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5CA9B76-13A2-BE4B-8452-09D8D9E1EF15}" type="slidenum">
              <a:rPr lang="en-GB" sz="1200">
                <a:solidFill>
                  <a:prstClr val="white"/>
                </a:solidFill>
              </a:rPr>
              <a:pPr/>
              <a:t>226</a:t>
            </a:fld>
            <a:endParaRPr lang="en-GB" sz="1200">
              <a:solidFill>
                <a:prstClr val="white"/>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1648221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39CDC4-03DD-F340-9D2F-31B725C42344}" type="slidenum">
              <a:rPr lang="en-GB" sz="1200">
                <a:solidFill>
                  <a:prstClr val="white"/>
                </a:solidFill>
              </a:rPr>
              <a:pPr/>
              <a:t>227</a:t>
            </a:fld>
            <a:endParaRPr lang="en-GB" sz="1200">
              <a:solidFill>
                <a:prstClr val="white"/>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CA5863C-F99D-1C47-8846-2A2E1D8E6BEB}" type="slidenum">
              <a:rPr lang="en-GB" sz="1200">
                <a:solidFill>
                  <a:prstClr val="white"/>
                </a:solidFill>
              </a:rPr>
              <a:pPr/>
              <a:t>228</a:t>
            </a:fld>
            <a:endParaRPr lang="en-GB" sz="1200">
              <a:solidFill>
                <a:prstClr val="white"/>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68C240-636B-694B-94A8-F56AF9C4D4F7}" type="slidenum">
              <a:rPr lang="en-GB" sz="1200">
                <a:solidFill>
                  <a:prstClr val="white"/>
                </a:solidFill>
              </a:rPr>
              <a:pPr/>
              <a:t>229</a:t>
            </a:fld>
            <a:endParaRPr lang="en-GB" sz="1200">
              <a:solidFill>
                <a:prstClr val="white"/>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75258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1DED-EA03-E862-E71D-0050BF8CA887}"/>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1588D2B5-2333-FF9C-A859-24DCA75BB81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D8506E9E-4BF4-26D7-A623-24D2B5851D61}"/>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24F9C4F-3F44-6A6E-EAC7-0D9787E5CBC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329556919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1551-9D3C-F1E9-FD6D-B9CA346F9AB1}"/>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EE05001-00BB-9380-3D39-554D6C4D9A9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B27F903-4ACD-21DE-428E-071B02E01826}"/>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683389A0-8561-6658-6B86-F21616C07D3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267506995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7DA2B-7FF6-2213-AAC1-ED163F0F84CF}"/>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4AE305AB-D4E3-2F3B-D778-E25096375DC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6221982-734B-07CE-623A-DAE3A1AE4D0F}"/>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C1D1464A-0674-D75A-335C-B7631ABF8E7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240576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607236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B445B-C792-B5E1-4184-4DEC828974A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DFC20E64-AE28-8835-46A8-42DAC048340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28A5C8-6F8E-E218-5FBC-60227029E6C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0F9DB553-D790-3C8E-C244-E5A849F5962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179150425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2EB7D2-691C-BC42-A159-9486482148B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0725989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DD90-6453-9009-A43D-D7DC033FFA53}"/>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12756278-8FE7-0169-4FD6-99C43A207E0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CEC92C58-377B-5B82-F249-1356D78A17C7}"/>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D974BEF2-031B-0D72-7A42-C9BB5A8C4BA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We should trust God's view of us more than others' views or our own self-perception. What does he say about us that we can hold onto during difficulty?</a:t>
            </a:r>
          </a:p>
          <a:p>
            <a:endParaRPr lang="en-US">
              <a:cs typeface="ＭＳ Ｐゴシック" charset="0"/>
            </a:endParaRPr>
          </a:p>
        </p:txBody>
      </p:sp>
    </p:spTree>
    <p:extLst>
      <p:ext uri="{BB962C8B-B14F-4D97-AF65-F5344CB8AC3E}">
        <p14:creationId xmlns:p14="http://schemas.microsoft.com/office/powerpoint/2010/main" val="200222969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8FE2-2281-289E-8230-FCEED8C67586}"/>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B41E411C-FB75-BA5A-C550-3E5338F30E7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E21C604A-8672-6FCD-5E84-2FBA60E1A630}"/>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4DBFD85A-E78A-DEE5-E518-36B06CD8CDFC}"/>
              </a:ext>
            </a:extLst>
          </p:cNvPr>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head/mind (theologically), </a:t>
            </a:r>
          </a:p>
          <a:p>
            <a:pPr lvl="0"/>
            <a:r>
              <a:rPr lang="en-US" sz="1200" kern="1200" dirty="0">
                <a:solidFill>
                  <a:schemeClr val="tx1"/>
                </a:solidFill>
                <a:effectLst/>
                <a:latin typeface="+mn-lt"/>
                <a:ea typeface="+mn-ea"/>
                <a:cs typeface="+mn-cs"/>
              </a:rPr>
              <a:t>• and the hands (practically).</a:t>
            </a:r>
            <a:r>
              <a:rPr lang="en-SG" dirty="0">
                <a:effectLst/>
              </a:rPr>
              <a:t> </a:t>
            </a:r>
          </a:p>
          <a:p>
            <a:pPr lvl="0"/>
            <a:endParaRPr lang="en-SG" dirty="0">
              <a:effectLst/>
              <a:cs typeface="ＭＳ Ｐゴシック" charset="0"/>
            </a:endParaRPr>
          </a:p>
          <a:p>
            <a:pPr lvl="0"/>
            <a:r>
              <a:rPr lang="en-SG" dirty="0">
                <a:effectLst/>
                <a:cs typeface="ＭＳ Ｐゴシック" charset="0"/>
              </a:rPr>
              <a:t>The Lord restores the whole person (MI restated).</a:t>
            </a:r>
            <a:endParaRPr lang="en-US" dirty="0">
              <a:cs typeface="ＭＳ Ｐゴシック" charset="0"/>
            </a:endParaRPr>
          </a:p>
        </p:txBody>
      </p:sp>
    </p:spTree>
    <p:extLst>
      <p:ext uri="{BB962C8B-B14F-4D97-AF65-F5344CB8AC3E}">
        <p14:creationId xmlns:p14="http://schemas.microsoft.com/office/powerpoint/2010/main" val="359069238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51E2D-9784-A58F-A8E1-5423144E84B3}"/>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7B1432D3-F8BC-C64B-A36A-13378BD64F8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55967ED-E828-057C-388F-D2154F552B25}"/>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D8202759-8183-1F0B-60A9-49724217A04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322825990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1DAF-5AB9-9F7A-151B-F31519B3574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AAE18143-F2FF-7D15-3C4B-7C61A5085F6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EBBAC2AF-6224-C870-5AF0-9B760AA45907}"/>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8B507DDA-FBE9-CA2A-847B-6CEA54ECC6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Doctrine matters! The Lord corrects our misconceptions to give us a firm footing.</a:t>
            </a:r>
            <a:r>
              <a:rPr lang="en-SG" dirty="0">
                <a:effectLst/>
              </a:rPr>
              <a:t> </a:t>
            </a:r>
          </a:p>
          <a:p>
            <a:r>
              <a:rPr lang="en-SG" dirty="0">
                <a:effectLst/>
              </a:rPr>
              <a:t>He affirms us in the HEAD.</a:t>
            </a:r>
            <a:endParaRPr lang="en-US" dirty="0"/>
          </a:p>
        </p:txBody>
      </p:sp>
    </p:spTree>
    <p:extLst>
      <p:ext uri="{BB962C8B-B14F-4D97-AF65-F5344CB8AC3E}">
        <p14:creationId xmlns:p14="http://schemas.microsoft.com/office/powerpoint/2010/main" val="116972338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B445B-C792-B5E1-4184-4DEC828974AB}"/>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DFC20E64-AE28-8835-46A8-42DAC048340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C28A5C8-6F8E-E218-5FBC-60227029E6C3}"/>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0F9DB553-D790-3C8E-C244-E5A849F5962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gain self-control so we will be reliable.</a:t>
            </a:r>
            <a:r>
              <a:rPr lang="en-SG" dirty="0">
                <a:effectLst/>
              </a:rPr>
              <a:t> </a:t>
            </a:r>
          </a:p>
          <a:p>
            <a:r>
              <a:rPr lang="en-SG" dirty="0">
                <a:effectLst/>
              </a:rPr>
              <a:t>• God affirms our HANDS. Rather than living an undisciplined life, we must show discipline to learn certain skills, such as playing an instrument.</a:t>
            </a:r>
          </a:p>
          <a:p>
            <a:r>
              <a:rPr lang="en-SG" dirty="0">
                <a:effectLst/>
              </a:rPr>
              <a:t>• So we need that same type of discipline to know His Word, and this happens by being a vital part of his church.</a:t>
            </a:r>
          </a:p>
        </p:txBody>
      </p:sp>
    </p:spTree>
    <p:extLst>
      <p:ext uri="{BB962C8B-B14F-4D97-AF65-F5344CB8AC3E}">
        <p14:creationId xmlns:p14="http://schemas.microsoft.com/office/powerpoint/2010/main" val="415356855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A Catholic nun named Sister Helen P. Mrosla relates this story about affirmation… </a:t>
            </a:r>
          </a:p>
          <a:p>
            <a:r>
              <a:rPr lang="en-SG" sz="1200" kern="1200">
                <a:solidFill>
                  <a:schemeClr val="tx1"/>
                </a:solidFill>
                <a:effectLst/>
                <a:latin typeface="+mn-lt"/>
                <a:ea typeface="+mn-ea"/>
                <a:cs typeface="+mn-cs"/>
              </a:rPr>
              <a:t> </a:t>
            </a:r>
          </a:p>
          <a:p>
            <a:r>
              <a:rPr lang="en-SG" sz="1200" kern="120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a:p>
          <a:p>
            <a:r>
              <a:rPr lang="en-US"/>
              <a:t>___________</a:t>
            </a:r>
          </a:p>
          <a:p>
            <a:endParaRPr lang="en-US"/>
          </a:p>
          <a:p>
            <a:r>
              <a:rPr lang="en-US" b="1"/>
              <a:t>Nun</a:t>
            </a:r>
            <a:r>
              <a:rPr lang="mr-IN" b="1"/>
              <a:t>'</a:t>
            </a:r>
            <a:r>
              <a:rPr lang="en-US" b="1"/>
              <a:t>s Lesson is Still Viral Decades Later</a:t>
            </a:r>
          </a:p>
          <a:p>
            <a:r>
              <a:rPr lang="en-US"/>
              <a:t>This story originally appeared in </a:t>
            </a:r>
            <a:r>
              <a:rPr lang="en-US" i="1"/>
              <a:t>Proteus, A Journal of Ideas</a:t>
            </a:r>
            <a:r>
              <a:rPr lang="en-US"/>
              <a:t>, published by </a:t>
            </a:r>
            <a:r>
              <a:rPr lang="en-US">
                <a:hlinkClick r:id="rId3"/>
              </a:rPr>
              <a:t>Shippensburg University</a:t>
            </a:r>
            <a:r>
              <a:rPr lang="en-US"/>
              <a:t> in Pennsylvania. Printed twice a year, each edition of </a:t>
            </a:r>
            <a:r>
              <a:rPr lang="en-US" i="1"/>
              <a:t>Proteus</a:t>
            </a:r>
            <a:r>
              <a:rPr lang="en-US"/>
              <a:t> is devoted to a theme and all its aspects from a number of viewpoints.</a:t>
            </a:r>
          </a:p>
          <a:p>
            <a:r>
              <a:rPr lang="en-US"/>
              <a:t>In 1991, Sister Helen Mrosla, a former third-grade teacher at our </a:t>
            </a:r>
            <a:r>
              <a:rPr lang="en-US">
                <a:hlinkClick r:id="rId4"/>
              </a:rPr>
              <a:t>St. Mary</a:t>
            </a:r>
            <a:r>
              <a:rPr lang="mr-IN">
                <a:hlinkClick r:id="rId4"/>
              </a:rPr>
              <a:t>'</a:t>
            </a:r>
            <a:r>
              <a:rPr lang="en-US">
                <a:hlinkClick r:id="rId4"/>
              </a:rPr>
              <a:t>s School</a:t>
            </a:r>
            <a:r>
              <a:rPr lang="en-US"/>
              <a:t>, responded to the journal</a:t>
            </a:r>
            <a:r>
              <a:rPr lang="mr-IN"/>
              <a:t>'</a:t>
            </a:r>
            <a:r>
              <a:rPr lang="en-US"/>
              <a:t>s request for stories about education. She submitted the text below. Later that year, </a:t>
            </a:r>
            <a:r>
              <a:rPr lang="en-US" i="1">
                <a:hlinkClick r:id="rId5"/>
              </a:rPr>
              <a:t>Reader</a:t>
            </a:r>
            <a:r>
              <a:rPr lang="mr-IN" i="1">
                <a:hlinkClick r:id="rId5"/>
              </a:rPr>
              <a:t>'</a:t>
            </a:r>
            <a:r>
              <a:rPr lang="en-US" i="1">
                <a:hlinkClick r:id="rId5"/>
              </a:rPr>
              <a:t>s Digest</a:t>
            </a:r>
            <a:r>
              <a:rPr lang="en-US"/>
              <a:t> reprinted her submission. About a decade later, the story became a popular email </a:t>
            </a:r>
            <a:r>
              <a:rPr lang="en-US">
                <a:hlinkClick r:id="rId6"/>
              </a:rPr>
              <a:t>chain letter</a:t>
            </a:r>
            <a:r>
              <a:rPr lang="en-US"/>
              <a:t>, which tainted its authenticity. Chain letters are often understood to be hoaxes.</a:t>
            </a:r>
          </a:p>
          <a:p>
            <a:r>
              <a:rPr lang="en-US"/>
              <a:t>Today, however, this sweet letter has regained its authenticity and is used throughout the world to inspire educators and build students</a:t>
            </a:r>
            <a:r>
              <a:rPr lang="mr-IN"/>
              <a:t>'</a:t>
            </a:r>
            <a:r>
              <a:rPr lang="en-US"/>
              <a:t> self-esteem. It</a:t>
            </a:r>
            <a:r>
              <a:rPr lang="mr-IN"/>
              <a:t>'</a:t>
            </a:r>
            <a:r>
              <a:rPr lang="en-US"/>
              <a:t>s since been republished thousands of times over.</a:t>
            </a:r>
          </a:p>
          <a:p>
            <a:endParaRPr lang="en-US"/>
          </a:p>
          <a:p>
            <a:r>
              <a:rPr lang="en-US"/>
              <a:t>http://assumptionofmorris.org/site/about/ourviralnun/</a:t>
            </a:r>
          </a:p>
          <a:p>
            <a:r>
              <a:rPr lang="en-US"/>
              <a:t>Accessed 6 Nov 2016</a:t>
            </a:r>
          </a:p>
          <a:p>
            <a:endParaRPr lang="en-US"/>
          </a:p>
        </p:txBody>
      </p:sp>
    </p:spTree>
    <p:extLst>
      <p:ext uri="{BB962C8B-B14F-4D97-AF65-F5344CB8AC3E}">
        <p14:creationId xmlns:p14="http://schemas.microsoft.com/office/powerpoint/2010/main" val="23033233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Mark talked incessantly. I had to remind him again and again that talking without permission was not acceptable. What impressed me so much, though, was his sincere response every time I had to correct him for misbehaving: </a:t>
            </a:r>
            <a:r>
              <a:rPr lang="mr-IN"/>
              <a:t>"</a:t>
            </a:r>
            <a:r>
              <a:rPr lang="en-US"/>
              <a:t>Thank you for correcting me, Sister!</a:t>
            </a:r>
            <a:r>
              <a:rPr lang="mr-IN"/>
              <a:t>"</a:t>
            </a:r>
            <a:r>
              <a:rPr lang="en-US"/>
              <a:t> I didn</a:t>
            </a:r>
            <a:r>
              <a:rPr lang="mr-IN"/>
              <a:t>'</a:t>
            </a:r>
            <a:r>
              <a:rPr lang="en-US"/>
              <a:t>t know what to make of it at first, but before long I became accustomed to hearing it many times a day. </a:t>
            </a:r>
          </a:p>
          <a:p>
            <a:r>
              <a:rPr lang="en-US"/>
              <a:t>One morning my patience was growing thin when Mark talked once too often, and then I made a novice teacher</a:t>
            </a:r>
            <a:r>
              <a:rPr lang="mr-IN"/>
              <a:t>'</a:t>
            </a:r>
            <a:r>
              <a:rPr lang="en-US"/>
              <a:t>s mistake. I looked at him and said, </a:t>
            </a:r>
            <a:r>
              <a:rPr lang="mr-IN"/>
              <a:t>"</a:t>
            </a:r>
            <a:r>
              <a:rPr lang="en-US"/>
              <a:t>If you say one more word, I am going to tape your mouth shut!</a:t>
            </a:r>
            <a:r>
              <a:rPr lang="mr-IN"/>
              <a:t>"</a:t>
            </a:r>
            <a:r>
              <a:rPr lang="en-US"/>
              <a:t> </a:t>
            </a:r>
          </a:p>
          <a:p>
            <a:r>
              <a:rPr lang="en-US"/>
              <a:t>It wasn</a:t>
            </a:r>
            <a:r>
              <a:rPr lang="mr-IN"/>
              <a:t>'</a:t>
            </a:r>
            <a:r>
              <a:rPr lang="en-US"/>
              <a:t>t ten seconds later when Chuck blurted out, </a:t>
            </a:r>
            <a:r>
              <a:rPr lang="mr-IN"/>
              <a:t>"</a:t>
            </a:r>
            <a:r>
              <a:rPr lang="en-US"/>
              <a:t>Mark is talking again.</a:t>
            </a:r>
            <a:r>
              <a:rPr lang="mr-IN"/>
              <a:t>"</a:t>
            </a:r>
            <a:r>
              <a:rPr lang="en-US"/>
              <a:t> I hadn</a:t>
            </a:r>
            <a:r>
              <a:rPr lang="mr-IN"/>
              <a:t>'</a:t>
            </a:r>
            <a:r>
              <a:rPr lang="en-US"/>
              <a:t>t asked any of the students to help me watch Mark, but since I had stated the punishment in front of the class, I had to act on it. </a:t>
            </a:r>
          </a:p>
          <a:p>
            <a:endParaRPr lang="en-US"/>
          </a:p>
          <a:p>
            <a:r>
              <a:rPr lang="en-US"/>
              <a:t>• I remember the scene as if it had occurred this morning. I walked to my desk, very deliberately opened my drawer and took out a roll of masking tape. Without saying a word, I proceeded to Mark</a:t>
            </a:r>
            <a:r>
              <a:rPr lang="mr-IN"/>
              <a:t>'</a:t>
            </a:r>
            <a:r>
              <a:rPr lang="en-US"/>
              <a:t>s desk, tore off two pieces of tape and made a big X with them over his mouth. I then returned to the front of the room. As I glanced at Mark to see how he was doing, he winked at me. That did it! I started laughing. The class cheered as I walked back to Mark</a:t>
            </a:r>
            <a:r>
              <a:rPr lang="mr-IN"/>
              <a:t>'</a:t>
            </a:r>
            <a:r>
              <a:rPr lang="en-US"/>
              <a:t>s desk, removed the tape and shrugged my shoulders. His first words were, </a:t>
            </a:r>
            <a:r>
              <a:rPr lang="mr-IN"/>
              <a:t>"</a:t>
            </a:r>
            <a:r>
              <a:rPr lang="en-US"/>
              <a:t>Thank you for correcting me, Sister.</a:t>
            </a:r>
            <a:r>
              <a:rPr lang="mr-IN"/>
              <a:t>"</a:t>
            </a:r>
            <a:br>
              <a:rPr lang="en-US"/>
            </a:br>
            <a:br>
              <a:rPr lang="en-US"/>
            </a:br>
            <a:r>
              <a:rPr lang="en-US"/>
              <a:t>At the end of the year I was asked to teach junior high math. The years flew by, and before I knew it Mark was in my classroom again. He was more handsome than ever and just as polite. Since he had to listen carefully to my instructions in the </a:t>
            </a:r>
            <a:r>
              <a:rPr lang="mr-IN"/>
              <a:t>"</a:t>
            </a:r>
            <a:r>
              <a:rPr lang="en-US"/>
              <a:t>new math,</a:t>
            </a:r>
            <a:r>
              <a:rPr lang="mr-IN"/>
              <a:t>"</a:t>
            </a:r>
            <a:r>
              <a:rPr lang="en-US"/>
              <a:t> he did not talk as much in ninth grade as he had in the third. </a:t>
            </a:r>
          </a:p>
          <a:p>
            <a:r>
              <a:rPr lang="en-US"/>
              <a:t>One Friday, things just didn</a:t>
            </a:r>
            <a:r>
              <a:rPr lang="mr-IN"/>
              <a:t>'</a:t>
            </a:r>
            <a:r>
              <a:rPr lang="en-US"/>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a:t>"</a:t>
            </a:r>
            <a:r>
              <a:rPr lang="en-US"/>
              <a:t>Thank you for teaching me, Sister. Have a good weekend.</a:t>
            </a:r>
            <a:r>
              <a:rPr lang="mr-IN"/>
              <a:t>"</a:t>
            </a:r>
            <a:r>
              <a:rPr lang="en-US"/>
              <a:t> </a:t>
            </a:r>
          </a:p>
          <a:p>
            <a:r>
              <a:rPr lang="en-US"/>
              <a:t>That Saturday, I wrote down the name of each student on a separate sheet of paper, and I listed what everyone else had said about that individual. On Monday I gave each student his or her list. Before long, the entire class was smiling. </a:t>
            </a:r>
            <a:r>
              <a:rPr lang="mr-IN"/>
              <a:t>"</a:t>
            </a:r>
            <a:r>
              <a:rPr lang="en-US"/>
              <a:t>Really?</a:t>
            </a:r>
            <a:r>
              <a:rPr lang="mr-IN"/>
              <a:t>"</a:t>
            </a:r>
            <a:r>
              <a:rPr lang="en-US"/>
              <a:t> I heard whispered. </a:t>
            </a:r>
            <a:r>
              <a:rPr lang="mr-IN"/>
              <a:t>"</a:t>
            </a:r>
            <a:r>
              <a:rPr lang="en-US"/>
              <a:t>I never knew that meant anything to anyone!</a:t>
            </a:r>
            <a:r>
              <a:rPr lang="mr-IN"/>
              <a:t>"</a:t>
            </a:r>
            <a:r>
              <a:rPr lang="en-US"/>
              <a:t> </a:t>
            </a:r>
            <a:r>
              <a:rPr lang="mr-IN"/>
              <a:t>"</a:t>
            </a:r>
            <a:r>
              <a:rPr lang="en-US"/>
              <a:t>I didn</a:t>
            </a:r>
            <a:r>
              <a:rPr lang="mr-IN"/>
              <a:t>'</a:t>
            </a:r>
            <a:r>
              <a:rPr lang="en-US"/>
              <a:t>t know others liked me so much!</a:t>
            </a:r>
            <a:r>
              <a:rPr lang="mr-IN"/>
              <a:t>"</a:t>
            </a:r>
            <a:r>
              <a:rPr lang="en-US"/>
              <a:t> No one ever mentioned those papers in class again. I never knew if they discussed them after class or with their parents, but it didn</a:t>
            </a:r>
            <a:r>
              <a:rPr lang="mr-IN"/>
              <a:t>'</a:t>
            </a:r>
            <a:r>
              <a:rPr lang="en-US"/>
              <a:t>t matter. The exercise had accomplished its purpose. The students were happy with themselves and one another again. </a:t>
            </a:r>
          </a:p>
          <a:p>
            <a:r>
              <a:rPr lang="en-US"/>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a:t>"</a:t>
            </a:r>
            <a:r>
              <a:rPr lang="en-US"/>
              <a:t>Dad?</a:t>
            </a:r>
            <a:r>
              <a:rPr lang="mr-IN"/>
              <a:t>"</a:t>
            </a:r>
            <a:r>
              <a:rPr lang="en-US"/>
              <a:t> </a:t>
            </a:r>
          </a:p>
          <a:p>
            <a:r>
              <a:rPr lang="en-US"/>
              <a:t>My father cleared his throat as he usually did before something important. </a:t>
            </a:r>
            <a:r>
              <a:rPr lang="mr-IN"/>
              <a:t>"</a:t>
            </a:r>
            <a:r>
              <a:rPr lang="en-US"/>
              <a:t>The Eklunds called last night,</a:t>
            </a:r>
            <a:r>
              <a:rPr lang="mr-IN"/>
              <a:t>"</a:t>
            </a:r>
            <a:r>
              <a:rPr lang="en-US"/>
              <a:t> he began.</a:t>
            </a:r>
          </a:p>
          <a:p>
            <a:r>
              <a:rPr lang="mr-IN"/>
              <a:t>"</a:t>
            </a:r>
            <a:r>
              <a:rPr lang="en-US"/>
              <a:t>Really?</a:t>
            </a:r>
            <a:r>
              <a:rPr lang="mr-IN"/>
              <a:t>"</a:t>
            </a:r>
            <a:r>
              <a:rPr lang="en-US"/>
              <a:t> I said. </a:t>
            </a:r>
            <a:r>
              <a:rPr lang="mr-IN"/>
              <a:t>"</a:t>
            </a:r>
            <a:r>
              <a:rPr lang="en-US"/>
              <a:t>I haven</a:t>
            </a:r>
            <a:r>
              <a:rPr lang="mr-IN"/>
              <a:t>'</a:t>
            </a:r>
            <a:r>
              <a:rPr lang="en-US"/>
              <a:t>t heard from them in years. I wonder how Mark is.</a:t>
            </a:r>
            <a:r>
              <a:rPr lang="mr-IN"/>
              <a:t>"</a:t>
            </a:r>
            <a:r>
              <a:rPr lang="en-US"/>
              <a:t> </a:t>
            </a:r>
          </a:p>
          <a:p>
            <a:r>
              <a:rPr lang="en-US"/>
              <a:t>____</a:t>
            </a:r>
          </a:p>
          <a:p>
            <a:endParaRPr lang="en-US"/>
          </a:p>
          <a:p>
            <a:r>
              <a:rPr lang="en-US" b="1"/>
              <a:t>Credit</a:t>
            </a:r>
            <a:r>
              <a:rPr lang="en-US"/>
              <a:t>: Sister Helen P. Mrosla. Sister Helen Mrosla, a Franciscan nun, submitted </a:t>
            </a:r>
            <a:r>
              <a:rPr lang="mr-IN"/>
              <a:t>"</a:t>
            </a:r>
            <a:r>
              <a:rPr lang="en-US"/>
              <a:t>All the Good Things</a:t>
            </a:r>
            <a:r>
              <a:rPr lang="mr-IN"/>
              <a:t>"</a:t>
            </a:r>
            <a:r>
              <a:rPr lang="en-US"/>
              <a:t> to Proteus, A Journal of Ideas in 1991. Her article also appeared in Reader</a:t>
            </a:r>
            <a:r>
              <a:rPr lang="mr-IN"/>
              <a:t>'</a:t>
            </a:r>
            <a:r>
              <a:rPr lang="en-US"/>
              <a:t>s Digest that same year, was reprinted in the original Chicken Soup for the Soul book in 1993, and was offered yet again in 1996</a:t>
            </a:r>
            <a:r>
              <a:rPr lang="mr-IN"/>
              <a:t>'</a:t>
            </a:r>
            <a:r>
              <a:rPr lang="en-US"/>
              <a:t>s Stories for the Heart.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hlinkClick r:id="rId3" tooltip="Permalink to All The Good Things"/>
              </a:rPr>
              <a:t>All The Good Things</a:t>
            </a:r>
            <a:endParaRPr lang="en-US" b="1"/>
          </a:p>
          <a:p>
            <a:r>
              <a:rPr lang="en-US"/>
              <a:t>Helen P. Mrosla</a:t>
            </a:r>
          </a:p>
          <a:p>
            <a:r>
              <a:rPr lang="en-US"/>
              <a:t>http://mylifeyoga.com/2015/01/10/all-the-good-things/</a:t>
            </a:r>
          </a:p>
          <a:p>
            <a:r>
              <a:rPr lang="en-US"/>
              <a:t>Accessed 6 Nov 2016</a:t>
            </a:r>
          </a:p>
          <a:p>
            <a:endParaRPr lang="en-US"/>
          </a:p>
        </p:txBody>
      </p:sp>
    </p:spTree>
    <p:extLst>
      <p:ext uri="{BB962C8B-B14F-4D97-AF65-F5344CB8AC3E}">
        <p14:creationId xmlns:p14="http://schemas.microsoft.com/office/powerpoint/2010/main" val="286970400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52339975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90515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91B03-BE98-C91F-8476-2D29B63E8D62}"/>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8D1E488D-DF44-DC90-8CBF-24E5F9D8923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93A0CB72-6091-034E-F4D4-BA38307455E4}"/>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B24D962-9E77-7992-B3C9-C1C531E7580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The three monkeys depict three ways to try to evade responsibility to affirm others:</a:t>
            </a:r>
          </a:p>
          <a:p>
            <a:r>
              <a:rPr lang="en-US"/>
              <a:t>—Hear no evil: We may not listen to others to avoid hearing the wrong thing, but then we also won't help them.</a:t>
            </a:r>
          </a:p>
          <a:p>
            <a:r>
              <a:rPr lang="en-US"/>
              <a:t>—See no evil: We won't see people's problems if we close our eyes to them, but then we won't see how to help them.</a:t>
            </a:r>
          </a:p>
          <a:p>
            <a:r>
              <a:rPr lang="en-US"/>
              <a:t>—Speak no evil: We shouldn't speak evil to others, but saying nothing at all may not be best, either.</a:t>
            </a:r>
          </a:p>
          <a:p>
            <a:endParaRPr lang="en-US"/>
          </a:p>
        </p:txBody>
      </p:sp>
    </p:spTree>
    <p:extLst>
      <p:ext uri="{BB962C8B-B14F-4D97-AF65-F5344CB8AC3E}">
        <p14:creationId xmlns:p14="http://schemas.microsoft.com/office/powerpoint/2010/main" val="376793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239AC3-5757-6A46-96F4-99EB6FC1215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660136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263</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850330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D375DD82-C46C-B346-81FC-EA62990DE319}" type="slidenum">
              <a:rPr lang="en-US" sz="1200" b="1">
                <a:solidFill>
                  <a:prstClr val="black"/>
                </a:solidFill>
                <a:latin typeface="Arial" panose="020B0604020202020204" pitchFamily="34" charset="0"/>
              </a:rPr>
              <a:pPr algn="r" fontAlgn="base">
                <a:spcBef>
                  <a:spcPct val="0"/>
                </a:spcBef>
                <a:spcAft>
                  <a:spcPct val="0"/>
                </a:spcAft>
              </a:pPr>
              <a:t>286</a:t>
            </a:fld>
            <a:endParaRPr lang="en-US" sz="1200" b="1" dirty="0">
              <a:solidFill>
                <a:prstClr val="black"/>
              </a:solidFill>
              <a:latin typeface="Arial" panose="020B0604020202020204" pitchFamily="34"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287</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4B28-6445-E591-18E6-EC05EA1E773C}"/>
            </a:ext>
          </a:extLst>
        </p:cNvPr>
        <p:cNvGrpSpPr/>
        <p:nvPr/>
      </p:nvGrpSpPr>
      <p:grpSpPr>
        <a:xfrm>
          <a:off x="0" y="0"/>
          <a:ext cx="0" cy="0"/>
          <a:chOff x="0" y="0"/>
          <a:chExt cx="0" cy="0"/>
        </a:xfrm>
      </p:grpSpPr>
      <p:sp>
        <p:nvSpPr>
          <p:cNvPr id="141313" name="Rectangle 7">
            <a:extLst>
              <a:ext uri="{FF2B5EF4-FFF2-40B4-BE49-F238E27FC236}">
                <a16:creationId xmlns:a16="http://schemas.microsoft.com/office/drawing/2014/main" id="{3BD4012A-C72E-815A-EBE9-86F915C1978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239AC3-5757-6A46-96F4-99EB6FC1215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1314" name="Rectangle 2">
            <a:extLst>
              <a:ext uri="{FF2B5EF4-FFF2-40B4-BE49-F238E27FC236}">
                <a16:creationId xmlns:a16="http://schemas.microsoft.com/office/drawing/2014/main" id="{F023EA60-48E8-3E04-0EF9-519B4AC990A8}"/>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517F86E9-769E-E70D-BBC7-231E5728D05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20481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C0DABF-E6BB-6F47-AD72-7C100B66CA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38064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556908-4620-0C43-82CC-9E7F033387F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3779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b="1"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161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62D90D-6672-1240-869B-D64AD6A684F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038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So, Paul wrote them a second time probably only a few months later to correct their thinking about the Tribulation. </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3</a:t>
            </a:fld>
            <a:endParaRPr lang="en-US"/>
          </a:p>
        </p:txBody>
      </p:sp>
    </p:spTree>
    <p:extLst>
      <p:ext uri="{BB962C8B-B14F-4D97-AF65-F5344CB8AC3E}">
        <p14:creationId xmlns:p14="http://schemas.microsoft.com/office/powerpoint/2010/main" val="220628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C5B20A-BECE-DA4A-BE56-7C4C0D8881A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60946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Restatement</a:t>
            </a:r>
          </a:p>
          <a:p>
            <a:endParaRPr lang="en-US" b="1">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normAutofit fontScale="55000" lnSpcReduction="20000"/>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الشرائح الـ 22 التالية هي نفسها الشرائح 193-215 من عرض رؤيا 1-12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normAutofit fontScale="55000" lnSpcReduction="20000"/>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الشرائح الـ 22 التالية هي نفسها الشرائح 193-215 من عرض رؤيا 1-12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كلمة </a:t>
            </a:r>
            <a:r>
              <a:rPr lang="en-US" altLang="ja-JP" dirty="0">
                <a:latin typeface="Arial"/>
                <a:ea typeface="ＭＳ Ｐゴシック" charset="0"/>
                <a:cs typeface="Arial"/>
              </a:rPr>
              <a:t>apo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"day of the Lord" refers to the time period when God's wrath will be unleashed on the earth. It is also called the Tribulation period. Someone apparently told the Thessalonians that their suffering for Christ meant they were in the 7-year period, so Paul explained that the Tribulation could not begin until (1) there was a worldwide rebellion (apostasy) within the Church, and (2) a global leader who was a law unto himself would be identified. A few verses later, in verse 6, he said that the Holy Spirit's restraining influence on the earth (likely through believers) would also need to be removed (presumably in the Rapture). </a:t>
            </a:r>
          </a:p>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522795-329B-D24B-AE90-624A617767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lgn="r" rtl="1"/>
            <a:r>
              <a:rPr lang="ar-EG" altLang="ja-JP" b="0" dirty="0">
                <a:latin typeface="Arial" panose="020B0604020202020204" pitchFamily="34" charset="0"/>
                <a:ea typeface="ＭＳ Ｐゴシック" charset="0"/>
                <a:cs typeface="Arial" panose="020B0604020202020204" pitchFamily="34" charset="0"/>
              </a:rPr>
              <a:t>"في كثير من الأحيان ، ولكن ليس دائمًا ، تعني </a:t>
            </a:r>
            <a:r>
              <a:rPr lang="en-US" altLang="ja-JP" b="0" dirty="0" err="1">
                <a:latin typeface="Arial" panose="020B0604020202020204" pitchFamily="34" charset="0"/>
                <a:ea typeface="ＭＳ Ｐゴシック" charset="0"/>
                <a:cs typeface="Arial" panose="020B0604020202020204" pitchFamily="34" charset="0"/>
              </a:rPr>
              <a:t>ek</a:t>
            </a:r>
            <a:r>
              <a:rPr lang="en-US" altLang="ja-JP" b="0" dirty="0">
                <a:latin typeface="Arial" panose="020B0604020202020204" pitchFamily="34" charset="0"/>
                <a:ea typeface="ＭＳ Ｐゴシック" charset="0"/>
                <a:cs typeface="Arial" panose="020B0604020202020204" pitchFamily="34" charset="0"/>
              </a:rPr>
              <a:t> </a:t>
            </a:r>
            <a:r>
              <a:rPr lang="ar-EG" altLang="ja-JP" b="0" dirty="0">
                <a:latin typeface="Arial" panose="020B0604020202020204" pitchFamily="34" charset="0"/>
                <a:ea typeface="ＭＳ Ｐゴシック" charset="0"/>
                <a:cs typeface="Arial" panose="020B0604020202020204" pitchFamily="34" charset="0"/>
              </a:rPr>
              <a:t> من الداخل ، بينما تعني </a:t>
            </a:r>
            <a:r>
              <a:rPr lang="en-US" altLang="ja-JP" b="0" dirty="0" err="1">
                <a:latin typeface="Arial" panose="020B0604020202020204" pitchFamily="34" charset="0"/>
                <a:ea typeface="ＭＳ Ｐゴシック" charset="0"/>
                <a:cs typeface="Arial" panose="020B0604020202020204" pitchFamily="34" charset="0"/>
              </a:rPr>
              <a:t>ek</a:t>
            </a:r>
            <a:r>
              <a:rPr lang="en-US" altLang="ja-JP" b="0" dirty="0">
                <a:latin typeface="Arial" panose="020B0604020202020204" pitchFamily="34" charset="0"/>
                <a:ea typeface="ＭＳ Ｐゴシック" charset="0"/>
                <a:cs typeface="Arial" panose="020B0604020202020204" pitchFamily="34" charset="0"/>
              </a:rPr>
              <a:t> </a:t>
            </a:r>
            <a:r>
              <a:rPr lang="ar-EG" altLang="ja-JP" b="0" dirty="0">
                <a:latin typeface="Arial" panose="020B0604020202020204" pitchFamily="34" charset="0"/>
                <a:ea typeface="ＭＳ Ｐゴシック" charset="0"/>
                <a:cs typeface="Arial" panose="020B0604020202020204" pitchFamily="34" charset="0"/>
              </a:rPr>
              <a:t> من بطريقة أكثر عمومية (على سبيل المثال ، من الخارج ، من المنطقة المجاورة)" </a:t>
            </a:r>
          </a:p>
          <a:p>
            <a:pPr algn="r" rtl="1"/>
            <a:r>
              <a:rPr lang="ar-EG"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Eugene Van Ness </a:t>
            </a:r>
            <a:r>
              <a:rPr lang="en-US" altLang="ja-JP" b="0" dirty="0" err="1">
                <a:latin typeface="Arial" panose="020B0604020202020204" pitchFamily="34" charset="0"/>
                <a:ea typeface="ＭＳ Ｐゴシック" charset="0"/>
                <a:cs typeface="Arial" panose="020B0604020202020204" pitchFamily="34" charset="0"/>
              </a:rPr>
              <a:t>Goetchius</a:t>
            </a:r>
            <a:r>
              <a:rPr lang="en-US" altLang="ja-JP" b="0" dirty="0">
                <a:latin typeface="Arial" panose="020B0604020202020204" pitchFamily="34" charset="0"/>
                <a:ea typeface="ＭＳ Ｐゴシック" charset="0"/>
                <a:cs typeface="Arial" panose="020B0604020202020204" pitchFamily="34" charset="0"/>
              </a:rPr>
              <a:t>، The Language of the New Testament [New York : </a:t>
            </a:r>
            <a:r>
              <a:rPr lang="ar-EG" altLang="ja-JP" b="0" dirty="0">
                <a:latin typeface="Arial" panose="020B0604020202020204" pitchFamily="34" charset="0"/>
                <a:ea typeface="ＭＳ Ｐゴシック" charset="0"/>
                <a:cs typeface="Arial" panose="020B0604020202020204" pitchFamily="34" charset="0"/>
              </a:rPr>
              <a:t>أبناء تشارلز شريبنر ، 1965] ، 151).</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FA78EA-A91C-7745-A39B-3D0268FB3DCD}"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6746D5-5443-1F4A-B900-B1AB7E391CD5}" type="slidenum">
              <a:rPr kumimoji="0" lang="en-GB" sz="1200" b="0" i="0" u="none" strike="noStrike" kern="1200" cap="none" spc="0" normalizeH="0" baseline="0" noProof="0" smtClean="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E340-CE5C-9544-9144-FC698289B26C}"/>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EC4E3DEA-38C3-5D9B-F391-0F7C2065989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C40D1422-EB3F-963D-7A30-401DF5F919EA}"/>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F55F0936-97E5-5025-3ED7-F2DC72F4FB5F}"/>
              </a:ext>
            </a:extLst>
          </p:cNvPr>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extLst>
      <p:ext uri="{BB962C8B-B14F-4D97-AF65-F5344CB8AC3E}">
        <p14:creationId xmlns:p14="http://schemas.microsoft.com/office/powerpoint/2010/main" val="16343488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1729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4049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What was the effect of the church's suffering? Thinking they were doomed to further persecution discouraged some and made others lazy. Therefore, Paul noted how his true teaching would give the discouraged perseverance and the lazy industry.</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32969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40710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71965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98298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E025EF-1F1C-AF4E-8A65-D714F121E78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FAAD63-E713-0547-982E-AB116C1B65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E381BC-C9AA-C54B-AA05-E84D49A8492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6900AE-51CC-F244-958B-A709083AC730}"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AA6A88-2847-2D4A-887B-09E9F181078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18562" name="Rectangle 2"/>
          <p:cNvSpPr>
            <a:spLocks noGrp="1" noRot="1" noChangeAspect="1" noChangeArrowheads="1"/>
          </p:cNvSpPr>
          <p:nvPr>
            <p:ph type="sldImg"/>
          </p:nvPr>
        </p:nvSpPr>
        <p:spPr>
          <a:xfrm>
            <a:off x="1103313" y="676275"/>
            <a:ext cx="4602162" cy="3452813"/>
          </a:xfrm>
          <a:solidFill>
            <a:srgbClr val="FFFFFF"/>
          </a:solidFill>
          <a:ln/>
        </p:spPr>
      </p:sp>
      <p:sp>
        <p:nvSpPr>
          <p:cNvPr id="12185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The flip side of judgment on God's enemies is his affirmation of his friends. Paul taught both in this short letter. </a:t>
            </a:r>
            <a:r>
              <a:rPr lang="en-US" dirty="0">
                <a:cs typeface="ＭＳ Ｐゴシック" charset="0"/>
              </a:rPr>
              <a:t>Affirmation means encouragement to be firm in our faith.</a:t>
            </a:r>
          </a:p>
          <a:p>
            <a:endParaRPr lang="en-US">
              <a:cs typeface="ＭＳ Ｐゴシック" charset="0"/>
            </a:endParaRPr>
          </a:p>
          <a:p>
            <a:r>
              <a:rPr lang="en-US">
                <a:cs typeface="ＭＳ Ｐゴシック" charset="0"/>
              </a:rPr>
              <a:t>————————</a:t>
            </a:r>
          </a:p>
          <a:p>
            <a:r>
              <a:rPr lang="en-US">
                <a:cs typeface="ＭＳ Ｐゴシック" charset="0"/>
              </a:rPr>
              <a:t>NS-14-2Thess-12, 35</a:t>
            </a:r>
          </a:p>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clearly shares about Satan's alternate kingdom through a world ruler to come:</a:t>
            </a:r>
          </a:p>
          <a:p>
            <a:endParaRPr lang="en-US"/>
          </a:p>
          <a:p>
            <a:r>
              <a:rPr lang="en-US" sz="1200" b="1" kern="1200">
                <a:solidFill>
                  <a:schemeClr val="tx1"/>
                </a:solidFill>
                <a:effectLst/>
                <a:latin typeface="+mn-lt"/>
                <a:ea typeface="+mn-ea"/>
                <a:cs typeface="+mn-cs"/>
              </a:rPr>
              <a:t>2Th. 2:3</a:t>
            </a:r>
            <a:r>
              <a:rPr lang="en-US" sz="1200" kern="1200">
                <a:solidFill>
                  <a:schemeClr val="tx1"/>
                </a:solidFill>
                <a:effectLst/>
                <a:latin typeface="+mn-lt"/>
                <a:ea typeface="+mn-ea"/>
                <a:cs typeface="+mn-cs"/>
              </a:rPr>
              <a:t> Don’t be fooled by what they say. For that day will not come until there is a great rebellion against God and the man of lawlessness is revealed—the one who brings destruction.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will exalt himself and defy everything that people call god and every object of worship. He will even sit in the temple of God, claiming that he himself is God.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2Th. 2:5</a:t>
            </a:r>
            <a:r>
              <a:rPr lang="en-US" sz="1200" kern="1200">
                <a:solidFill>
                  <a:schemeClr val="tx1"/>
                </a:solidFill>
                <a:effectLst/>
                <a:latin typeface="+mn-lt"/>
                <a:ea typeface="+mn-ea"/>
                <a:cs typeface="+mn-cs"/>
              </a:rPr>
              <a:t>    Don’t you remember that I told you about all this when I was with you?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you know what is holding him back, for he can be revealed only when his time comes.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For this lawlessness is already at work secretly, and it will remain secret until the one who is holding it back steps out of the way. </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6</a:t>
            </a:fld>
            <a:endParaRPr lang="en-US"/>
          </a:p>
        </p:txBody>
      </p:sp>
    </p:spTree>
    <p:extLst>
      <p:ext uri="{BB962C8B-B14F-4D97-AF65-F5344CB8AC3E}">
        <p14:creationId xmlns:p14="http://schemas.microsoft.com/office/powerpoint/2010/main" val="3250908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61468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ＭＳ Ｐゴシック" charset="0"/>
              </a:rPr>
              <a:t>Let’s read this together</a:t>
            </a:r>
            <a:r>
              <a:rPr lang="mr-IN" b="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113387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ＭＳ Ｐゴシック" charset="0"/>
              </a:rPr>
              <a:t>Reading together again</a:t>
            </a:r>
            <a:r>
              <a:rPr lang="mr-IN" b="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13606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a:p>
            <a:pPr eaLnBrk="1" hangingPunct="1"/>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993627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endParaRPr lang="en-US" dirty="0">
              <a:cs typeface="ＭＳ Ｐゴシック" charset="0"/>
            </a:endParaRPr>
          </a:p>
        </p:txBody>
      </p:sp>
    </p:spTree>
    <p:extLst>
      <p:ext uri="{BB962C8B-B14F-4D97-AF65-F5344CB8AC3E}">
        <p14:creationId xmlns:p14="http://schemas.microsoft.com/office/powerpoint/2010/main" val="2324945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846764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36064125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3329943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77653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Does self-affirmation really work?</a:t>
            </a:r>
          </a:p>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Covenants are based on promises, so God promises a new covenant of blessing once his enemies are vanquished at the beginning of the day of the Lord.</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7</a:t>
            </a:fld>
            <a:endParaRPr lang="en-US"/>
          </a:p>
        </p:txBody>
      </p:sp>
    </p:spTree>
    <p:extLst>
      <p:ext uri="{BB962C8B-B14F-4D97-AF65-F5344CB8AC3E}">
        <p14:creationId xmlns:p14="http://schemas.microsoft.com/office/powerpoint/2010/main" val="466209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if a person doubts that he or she deserves self-esteem?</a:t>
            </a:r>
          </a:p>
        </p:txBody>
      </p:sp>
    </p:spTree>
    <p:extLst>
      <p:ext uri="{BB962C8B-B14F-4D97-AF65-F5344CB8AC3E}">
        <p14:creationId xmlns:p14="http://schemas.microsoft.com/office/powerpoint/2010/main" val="20983732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87090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it’s tough to take care of ourselves, let alone others.  I struggle with this—don’t you? </a:t>
            </a:r>
            <a:r>
              <a:rPr lang="en-SG" sz="1200" kern="1200" dirty="0">
                <a:solidFill>
                  <a:schemeClr val="tx1"/>
                </a:solidFill>
                <a:effectLst/>
                <a:latin typeface="+mn-lt"/>
                <a:ea typeface="+mn-ea"/>
                <a:cs typeface="+mn-cs"/>
              </a:rPr>
              <a:t>Do you struggle to know how to help those in dire straits? Do you know anyone afflicted in their relationship with their spouse, in financial woe, struggling with children,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a:solidFill>
                  <a:schemeClr val="tx1"/>
                </a:solidFill>
                <a:effectLst/>
                <a:latin typeface="+mn-lt"/>
                <a:ea typeface="+mn-ea"/>
                <a:cs typeface="+mn-cs"/>
              </a:rPr>
              <a:t>How can you help those who are going through </a:t>
            </a:r>
            <a:r>
              <a:rPr lang="en-SG" sz="1200" u="sng" kern="1200">
                <a:solidFill>
                  <a:schemeClr val="tx1"/>
                </a:solidFill>
                <a:effectLst/>
                <a:latin typeface="+mn-lt"/>
                <a:ea typeface="+mn-ea"/>
                <a:cs typeface="+mn-cs"/>
              </a:rPr>
              <a:t>tough</a:t>
            </a:r>
            <a:r>
              <a:rPr lang="en-SG" sz="1200" kern="1200">
                <a:solidFill>
                  <a:schemeClr val="tx1"/>
                </a:solidFill>
                <a:effectLst/>
                <a:latin typeface="+mn-lt"/>
                <a:ea typeface="+mn-ea"/>
                <a:cs typeface="+mn-cs"/>
              </a:rPr>
              <a:t> times?  What should you say to ease the pain rather than add to it like Job’s counselors?  What do you do to help people in difficulty?</a:t>
            </a:r>
            <a:r>
              <a:rPr lang="en-SG">
                <a:effectLst/>
              </a:rPr>
              <a:t> </a:t>
            </a:r>
            <a:endParaRPr lang="en-US"/>
          </a:p>
        </p:txBody>
      </p:sp>
    </p:spTree>
    <p:extLst>
      <p:ext uri="{BB962C8B-B14F-4D97-AF65-F5344CB8AC3E}">
        <p14:creationId xmlns:p14="http://schemas.microsoft.com/office/powerpoint/2010/main" val="37494756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Perhaps it’s even better to see how God affirms you and tells you how valuable you are to him?  </a:t>
            </a:r>
          </a:p>
          <a:p>
            <a:r>
              <a:rPr lang="en-US" sz="1200" kern="1200" dirty="0">
                <a:solidFill>
                  <a:schemeClr val="tx1"/>
                </a:solidFill>
                <a:effectLst/>
                <a:latin typeface="+mn-lt"/>
                <a:ea typeface="+mn-ea"/>
                <a:cs typeface="+mn-cs"/>
              </a:rPr>
              <a:t>In what ways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88406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7822412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Here’s a church that really had a tough time.  Acts 17 fills in the details.  It was a strategic port city in northern Greece, well established by Paul’s day</a:t>
            </a:r>
            <a:r>
              <a:rPr lang="en-SG" dirty="0">
                <a:effectLst/>
              </a:rPr>
              <a:t> </a:t>
            </a:r>
            <a:endParaRPr lang="en-US" dirty="0"/>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82</a:t>
            </a:fld>
            <a:endParaRPr lang="en-US"/>
          </a:p>
        </p:txBody>
      </p:sp>
    </p:spTree>
    <p:extLst>
      <p:ext uri="{BB962C8B-B14F-4D97-AF65-F5344CB8AC3E}">
        <p14:creationId xmlns:p14="http://schemas.microsoft.com/office/powerpoint/2010/main" val="11989903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church was located in northern Greece on a peninsula, serving as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17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and also on the main east-west land route in the Roman Empire called the Via </a:t>
            </a:r>
            <a:r>
              <a:rPr lang="en-US" sz="1200" kern="1200" dirty="0" err="1">
                <a:solidFill>
                  <a:schemeClr val="tx1"/>
                </a:solidFill>
                <a:effectLst/>
                <a:latin typeface="+mn-lt"/>
                <a:ea typeface="+mn-ea"/>
                <a:cs typeface="+mn-cs"/>
              </a:rPr>
              <a:t>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712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540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Tribulation means judgment for the godless, but salvation for those who trust in Jesus.</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8</a:t>
            </a:fld>
            <a:endParaRPr lang="en-US"/>
          </a:p>
        </p:txBody>
      </p:sp>
    </p:spTree>
    <p:extLst>
      <p:ext uri="{BB962C8B-B14F-4D97-AF65-F5344CB8AC3E}">
        <p14:creationId xmlns:p14="http://schemas.microsoft.com/office/powerpoint/2010/main" val="7434656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Then Paul traveled to Athens but founded no church there. He then came to Corinth in weakness (1 Cor 2:3).</a:t>
            </a:r>
          </a:p>
          <a:p>
            <a:endParaRPr lang="en-SG"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1Cor. 2:3</a:t>
            </a:r>
            <a:r>
              <a:rPr lang="en-US" sz="1200" kern="1200">
                <a:solidFill>
                  <a:schemeClr val="tx1"/>
                </a:solidFill>
                <a:effectLst/>
                <a:latin typeface="+mn-lt"/>
                <a:ea typeface="+mn-ea"/>
                <a:cs typeface="+mn-cs"/>
              </a:rPr>
              <a:t> I came to you in </a:t>
            </a:r>
            <a:r>
              <a:rPr lang="en-US" sz="1200" b="1" kern="1200">
                <a:solidFill>
                  <a:schemeClr val="tx1"/>
                </a:solidFill>
                <a:effectLst/>
                <a:latin typeface="+mn-lt"/>
                <a:ea typeface="+mn-ea"/>
                <a:cs typeface="+mn-cs"/>
              </a:rPr>
              <a:t>weakness</a:t>
            </a:r>
            <a:r>
              <a:rPr lang="en-US" sz="1200" kern="1200">
                <a:solidFill>
                  <a:schemeClr val="tx1"/>
                </a:solidFill>
                <a:effectLst/>
                <a:latin typeface="+mn-lt"/>
                <a:ea typeface="+mn-ea"/>
                <a:cs typeface="+mn-cs"/>
              </a:rPr>
              <a:t>—timid and trembling.</a:t>
            </a:r>
          </a:p>
          <a:p>
            <a:endParaRPr lang="en-US" dirty="0"/>
          </a:p>
          <a:p>
            <a:r>
              <a:rPr lang="en-US" dirty="0"/>
              <a:t>Despite needing encouragement himself, Paul reached out to affirm the suffering Thessalonians.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0840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b="1">
                <a:solidFill>
                  <a:prstClr val="black"/>
                </a:solidFill>
                <a:latin typeface="Arial" panose="020B0604020202020204" pitchFamily="34" charset="0"/>
              </a:rPr>
              <a:pPr eaLnBrk="1" hangingPunct="1"/>
              <a:t>87</a:t>
            </a:fld>
            <a:endParaRPr lang="en-US" sz="1200" b="1" dirty="0">
              <a:solidFill>
                <a:prstClr val="black"/>
              </a:solidFill>
              <a:latin typeface="Arial" panose="020B0604020202020204" pitchFamily="34"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6D76-842D-0D05-E699-7859C9258EB3}"/>
            </a:ext>
          </a:extLst>
        </p:cNvPr>
        <p:cNvGrpSpPr/>
        <p:nvPr/>
      </p:nvGrpSpPr>
      <p:grpSpPr>
        <a:xfrm>
          <a:off x="0" y="0"/>
          <a:ext cx="0" cy="0"/>
          <a:chOff x="0" y="0"/>
          <a:chExt cx="0" cy="0"/>
        </a:xfrm>
      </p:grpSpPr>
      <p:sp>
        <p:nvSpPr>
          <p:cNvPr id="148481" name="Rectangle 7">
            <a:extLst>
              <a:ext uri="{FF2B5EF4-FFF2-40B4-BE49-F238E27FC236}">
                <a16:creationId xmlns:a16="http://schemas.microsoft.com/office/drawing/2014/main" id="{0B684DA7-1A1A-0CFA-7A51-6C970A6632C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b="1">
                <a:solidFill>
                  <a:prstClr val="black"/>
                </a:solidFill>
                <a:latin typeface="Arial" panose="020B0604020202020204" pitchFamily="34" charset="0"/>
              </a:rPr>
              <a:pPr eaLnBrk="1" hangingPunct="1"/>
              <a:t>88</a:t>
            </a:fld>
            <a:endParaRPr lang="en-US" sz="1200" b="1" dirty="0">
              <a:solidFill>
                <a:prstClr val="black"/>
              </a:solidFill>
              <a:latin typeface="Arial" panose="020B0604020202020204" pitchFamily="34" charset="0"/>
            </a:endParaRPr>
          </a:p>
        </p:txBody>
      </p:sp>
      <p:sp>
        <p:nvSpPr>
          <p:cNvPr id="148482" name="Rectangle 2">
            <a:extLst>
              <a:ext uri="{FF2B5EF4-FFF2-40B4-BE49-F238E27FC236}">
                <a16:creationId xmlns:a16="http://schemas.microsoft.com/office/drawing/2014/main" id="{0E88CC4A-8A23-2EDD-61B6-B796218A8BAF}"/>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15340D11-9CAF-6D18-16C5-9D74268D7F54}"/>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27795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C700-2D0E-8A63-A620-3467697C3B53}"/>
            </a:ext>
          </a:extLst>
        </p:cNvPr>
        <p:cNvGrpSpPr/>
        <p:nvPr/>
      </p:nvGrpSpPr>
      <p:grpSpPr>
        <a:xfrm>
          <a:off x="0" y="0"/>
          <a:ext cx="0" cy="0"/>
          <a:chOff x="0" y="0"/>
          <a:chExt cx="0" cy="0"/>
        </a:xfrm>
      </p:grpSpPr>
      <p:sp>
        <p:nvSpPr>
          <p:cNvPr id="596994" name="Slide Image Placeholder 1">
            <a:extLst>
              <a:ext uri="{FF2B5EF4-FFF2-40B4-BE49-F238E27FC236}">
                <a16:creationId xmlns:a16="http://schemas.microsoft.com/office/drawing/2014/main" id="{1663F45E-DF65-4ADC-70AB-814B63B5DD41}"/>
              </a:ext>
            </a:extLst>
          </p:cNvPr>
          <p:cNvSpPr>
            <a:spLocks noGrp="1" noRot="1" noChangeAspect="1"/>
          </p:cNvSpPr>
          <p:nvPr>
            <p:ph type="sldImg"/>
          </p:nvPr>
        </p:nvSpPr>
        <p:spPr>
          <a:ln/>
        </p:spPr>
      </p:sp>
      <p:sp>
        <p:nvSpPr>
          <p:cNvPr id="596995" name="Notes Placeholder 2">
            <a:extLst>
              <a:ext uri="{FF2B5EF4-FFF2-40B4-BE49-F238E27FC236}">
                <a16:creationId xmlns:a16="http://schemas.microsoft.com/office/drawing/2014/main" id="{8827B77B-DA9E-4610-FFC8-669141FB81D0}"/>
              </a:ext>
            </a:extLst>
          </p:cNvPr>
          <p:cNvSpPr>
            <a:spLocks noGrp="1"/>
          </p:cNvSpPr>
          <p:nvPr>
            <p:ph type="body" idx="1"/>
          </p:nvPr>
        </p:nvSpPr>
        <p:spPr>
          <a:noFill/>
          <a:ln/>
        </p:spPr>
        <p:txBody>
          <a:bodyPr/>
          <a:lstStyle/>
          <a:p>
            <a:r>
              <a:rPr lang="en-US" b="0"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a:extLst>
              <a:ext uri="{FF2B5EF4-FFF2-40B4-BE49-F238E27FC236}">
                <a16:creationId xmlns:a16="http://schemas.microsoft.com/office/drawing/2014/main" id="{5DA92D3D-6DEF-1A32-B866-74DC0C8AD43F}"/>
              </a:ext>
            </a:extLst>
          </p:cNvPr>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6951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20689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11893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We get our term "rapture" from this verb "caught up" here.</a:t>
            </a:r>
          </a:p>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ما هي الطرق المحددة التي يمكنك أن تكون مستعدًا بها عندما يعود يسوع؟</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r" rtl="1"/>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comes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l" rtl="1"/>
            <a:endPar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204371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Jesus Christ could not judge the world unless he has the authority to do so. But since he is King of Kings and Lord of Lords, rendering judgment is one of his key roles.</a:t>
            </a:r>
          </a:p>
          <a:p>
            <a:endParaRPr lang="en-US"/>
          </a:p>
        </p:txBody>
      </p:sp>
      <p:sp>
        <p:nvSpPr>
          <p:cNvPr id="4" name="Slide Number Placeholder 3"/>
          <p:cNvSpPr>
            <a:spLocks noGrp="1"/>
          </p:cNvSpPr>
          <p:nvPr>
            <p:ph type="sldNum" sz="quarter" idx="5"/>
          </p:nvPr>
        </p:nvSpPr>
        <p:spPr/>
        <p:txBody>
          <a:bodyPr/>
          <a:lstStyle/>
          <a:p>
            <a:fld id="{B4AC12E6-DC19-F44F-9B59-D271A5E18C6C}" type="slidenum">
              <a:rPr lang="en-US" smtClean="0"/>
              <a:t>9</a:t>
            </a:fld>
            <a:endParaRPr lang="en-US"/>
          </a:p>
        </p:txBody>
      </p:sp>
    </p:spTree>
    <p:extLst>
      <p:ext uri="{BB962C8B-B14F-4D97-AF65-F5344CB8AC3E}">
        <p14:creationId xmlns:p14="http://schemas.microsoft.com/office/powerpoint/2010/main" val="3028635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عش للمسيح كما لو أن المال ليس مصدر قلق كبير.</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l" rtl="1"/>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a:p>
            <a:pPr algn="l" rtl="1"/>
            <a:endPar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8963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يجب أن تشغل العقيدة والعلاقات الكثير من وقتنا.</a:t>
            </a:r>
          </a:p>
          <a:p>
            <a:pPr algn="r" rtl="1"/>
            <a:r>
              <a:rPr lang="ar-JO"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على وجه الخصوص، نحن بحاجة إلى لاهوت المجيء الثاني للمسيح.</a:t>
            </a:r>
            <a:endPar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algn="l" rtl="1"/>
            <a:endParaRPr lang="en-US" b="0" dirty="0">
              <a:latin typeface="Arial" panose="020B0604020202020204" pitchFamily="34" charset="0"/>
              <a:cs typeface="Arial" panose="020B0604020202020204" pitchFamily="34" charset="0"/>
            </a:endParaRPr>
          </a:p>
          <a:p>
            <a:pPr marL="0" marR="0" lvl="0" indent="0" algn="l" defTabSz="4572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Relationships and doctrine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In particular, we need a theology of Christ’s second coming.</a:t>
            </a:r>
            <a:endParaRPr lang="en-US" dirty="0">
              <a:latin typeface="Arial" panose="020B0604020202020204" pitchFamily="34" charset="0"/>
              <a:cs typeface="Arial" panose="020B0604020202020204" pitchFamily="34" charset="0"/>
            </a:endParaRPr>
          </a:p>
          <a:p>
            <a:pPr algn="l" rtl="1"/>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0865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cs typeface="ＭＳ Ｐゴシック" charset="0"/>
              </a:rPr>
              <a:t>Jesus can come back at any moment, so be ready for him in how you use your finances, invest in your friends, and prioritize learning his Word.</a:t>
            </a:r>
          </a:p>
          <a:p>
            <a:endParaRPr lang="en-US">
              <a:cs typeface="ＭＳ Ｐゴシック" charset="0"/>
            </a:endParaRPr>
          </a:p>
        </p:txBody>
      </p:sp>
    </p:spTree>
    <p:extLst>
      <p:ext uri="{BB962C8B-B14F-4D97-AF65-F5344CB8AC3E}">
        <p14:creationId xmlns:p14="http://schemas.microsoft.com/office/powerpoint/2010/main" val="37307918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ＭＳ Ｐゴシック" pitchFamily="-111" charset="-128"/>
                <a:cs typeface="ＭＳ Ｐゴシック" pitchFamily="-111" charset="-128"/>
              </a:rPr>
              <a:t>1Th. 3:11</a:t>
            </a:r>
            <a:r>
              <a:rPr lang="en-US" sz="1200" kern="1200">
                <a:solidFill>
                  <a:schemeClr val="tx1"/>
                </a:solidFill>
                <a:effectLst/>
                <a:latin typeface="+mn-lt"/>
                <a:ea typeface="ＭＳ Ｐゴシック" pitchFamily="-111" charset="-128"/>
                <a:cs typeface="ＭＳ Ｐゴシック" pitchFamily="-111" charset="-128"/>
              </a:rPr>
              <a:t>    May God our Father and our Lord Jesus bring us to you very soon. </a:t>
            </a:r>
            <a:r>
              <a:rPr lang="en-US" sz="1200" b="1" kern="1200" baseline="30000">
                <a:solidFill>
                  <a:schemeClr val="tx1"/>
                </a:solidFill>
                <a:effectLst/>
                <a:latin typeface="+mn-lt"/>
                <a:ea typeface="ＭＳ Ｐゴシック" pitchFamily="-111" charset="-128"/>
                <a:cs typeface="ＭＳ Ｐゴシック" pitchFamily="-111" charset="-128"/>
              </a:rPr>
              <a:t>12</a:t>
            </a:r>
            <a:r>
              <a:rPr lang="en-US" sz="1200" kern="1200">
                <a:solidFill>
                  <a:schemeClr val="tx1"/>
                </a:solidFill>
                <a:effectLst/>
                <a:latin typeface="+mn-lt"/>
                <a:ea typeface="ＭＳ Ｐゴシック" pitchFamily="-111" charset="-128"/>
                <a:cs typeface="ＭＳ Ｐゴシック" pitchFamily="-111" charset="-128"/>
              </a:rPr>
              <a:t> And may the Lord make your love for one another and for all people grow and overflow, just as our love for you overflows. </a:t>
            </a:r>
            <a:r>
              <a:rPr lang="en-US" sz="1200" b="1" kern="1200" baseline="30000">
                <a:solidFill>
                  <a:schemeClr val="tx1"/>
                </a:solidFill>
                <a:effectLst/>
                <a:latin typeface="+mn-lt"/>
                <a:ea typeface="ＭＳ Ｐゴシック" pitchFamily="-111" charset="-128"/>
                <a:cs typeface="ＭＳ Ｐゴシック" pitchFamily="-111" charset="-128"/>
              </a:rPr>
              <a:t>13</a:t>
            </a:r>
            <a:r>
              <a:rPr lang="en-US" sz="1200" kern="1200">
                <a:solidFill>
                  <a:schemeClr val="tx1"/>
                </a:solidFill>
                <a:effectLst/>
                <a:latin typeface="+mn-lt"/>
                <a:ea typeface="ＭＳ Ｐゴシック" pitchFamily="-111" charset="-128"/>
                <a:cs typeface="ＭＳ Ｐゴシック" pitchFamily="-111" charset="-128"/>
              </a:rPr>
              <a:t> May he, as a result, make your hearts strong, blameless, and holy as you stand before God our Father when our Lord Jesus comes again with all his holy people. Amen.</a:t>
            </a:r>
            <a:endParaRPr lang="en-US"/>
          </a:p>
          <a:p>
            <a:endParaRPr lang="en-US"/>
          </a:p>
          <a:p>
            <a:r>
              <a:rPr lang="en-US"/>
              <a:t>2 Cor 5:10 is an appropriate cross-reference: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pitchFamily="-111" charset="-128"/>
                <a:cs typeface="ＭＳ Ｐゴシック" pitchFamily="-111" charset="-128"/>
              </a:rPr>
              <a:t>For we must all stand before Christ to be judged. We will each receive whatever we deserve for the good or evil we have done in this earthly body.</a:t>
            </a:r>
          </a:p>
          <a:p>
            <a:endParaRPr lang="en-US"/>
          </a:p>
          <a:p>
            <a:endParaRPr lang="en-US"/>
          </a:p>
        </p:txBody>
      </p:sp>
    </p:spTree>
    <p:extLst>
      <p:ext uri="{BB962C8B-B14F-4D97-AF65-F5344CB8AC3E}">
        <p14:creationId xmlns:p14="http://schemas.microsoft.com/office/powerpoint/2010/main" val="988576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you think your home will be broken into tonight? At his return, Jesus will be as expected as much as you expect a thief to rob your house tonight.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Are you prepared for him to arrive at any time? Is there anything you do that would make you ashamed if he came back tonight?</a:t>
            </a:r>
          </a:p>
        </p:txBody>
      </p:sp>
    </p:spTree>
    <p:extLst>
      <p:ext uri="{BB962C8B-B14F-4D97-AF65-F5344CB8AC3E}">
        <p14:creationId xmlns:p14="http://schemas.microsoft.com/office/powerpoint/2010/main" val="27207625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793B84-91AA-B642-B10B-60ED1082098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D09B1-AF53-DA1E-42F7-9CD58382FE56}"/>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9C20CDAF-FC59-21D9-D553-7D81804D67C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036E719C-50AF-1441-1BC4-036A8E778B52}"/>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F665BD12-40A8-4335-D1DF-B279FC7FD3C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avoid losing heart, so we will grow.</a:t>
            </a:r>
          </a:p>
          <a:p>
            <a:r>
              <a:rPr lang="en-US" sz="1200" kern="1200" dirty="0">
                <a:solidFill>
                  <a:schemeClr val="tx1"/>
                </a:solidFill>
                <a:effectLst/>
                <a:latin typeface="+mn-lt"/>
                <a:ea typeface="+mn-ea"/>
                <a:cs typeface="+mn-cs"/>
              </a:rPr>
              <a:t>• He affirms us in the HEART.</a:t>
            </a:r>
            <a:endParaRPr lang="en-US" dirty="0"/>
          </a:p>
        </p:txBody>
      </p:sp>
    </p:spTree>
    <p:extLst>
      <p:ext uri="{BB962C8B-B14F-4D97-AF65-F5344CB8AC3E}">
        <p14:creationId xmlns:p14="http://schemas.microsoft.com/office/powerpoint/2010/main" val="240129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81FA1-4E7A-0C4F-B807-ED2F8D1047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9AE656-7703-FF4B-B1A5-09317DE058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346674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7BF35-D7D7-5D4A-8BB5-86F908733132}" type="slidenum">
              <a:rPr lang="en-US"/>
              <a:pPr>
                <a:defRPr/>
              </a:pPr>
              <a:t>‹#›</a:t>
            </a:fld>
            <a:endParaRPr lang="en-US"/>
          </a:p>
        </p:txBody>
      </p:sp>
    </p:spTree>
    <p:extLst>
      <p:ext uri="{BB962C8B-B14F-4D97-AF65-F5344CB8AC3E}">
        <p14:creationId xmlns:p14="http://schemas.microsoft.com/office/powerpoint/2010/main" val="29302659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C3EE700-51EC-0441-8C29-314D8C3418A7}" type="slidenum">
              <a:rPr lang="en-US"/>
              <a:pPr>
                <a:defRPr/>
              </a:pPr>
              <a:t>‹#›</a:t>
            </a:fld>
            <a:endParaRPr lang="en-US"/>
          </a:p>
        </p:txBody>
      </p:sp>
    </p:spTree>
    <p:extLst>
      <p:ext uri="{BB962C8B-B14F-4D97-AF65-F5344CB8AC3E}">
        <p14:creationId xmlns:p14="http://schemas.microsoft.com/office/powerpoint/2010/main" val="30995588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9B49C-1735-9940-B9C1-4A48E1A26970}" type="slidenum">
              <a:rPr lang="en-US"/>
              <a:pPr>
                <a:defRPr/>
              </a:pPr>
              <a:t>‹#›</a:t>
            </a:fld>
            <a:endParaRPr lang="en-US"/>
          </a:p>
        </p:txBody>
      </p:sp>
    </p:spTree>
    <p:extLst>
      <p:ext uri="{BB962C8B-B14F-4D97-AF65-F5344CB8AC3E}">
        <p14:creationId xmlns:p14="http://schemas.microsoft.com/office/powerpoint/2010/main" val="7908162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6584547-B8D6-DC4E-84FE-38610894DBE7}" type="slidenum">
              <a:rPr lang="en-US"/>
              <a:pPr>
                <a:defRPr/>
              </a:pPr>
              <a:t>‹#›</a:t>
            </a:fld>
            <a:endParaRPr lang="en-US"/>
          </a:p>
        </p:txBody>
      </p:sp>
    </p:spTree>
    <p:extLst>
      <p:ext uri="{BB962C8B-B14F-4D97-AF65-F5344CB8AC3E}">
        <p14:creationId xmlns:p14="http://schemas.microsoft.com/office/powerpoint/2010/main" val="21844907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72E06EC-8960-C541-847C-8A0A45FCC901}" type="slidenum">
              <a:rPr lang="en-US"/>
              <a:pPr>
                <a:defRPr/>
              </a:pPr>
              <a:t>‹#›</a:t>
            </a:fld>
            <a:endParaRPr lang="en-US"/>
          </a:p>
        </p:txBody>
      </p:sp>
    </p:spTree>
    <p:extLst>
      <p:ext uri="{BB962C8B-B14F-4D97-AF65-F5344CB8AC3E}">
        <p14:creationId xmlns:p14="http://schemas.microsoft.com/office/powerpoint/2010/main" val="35744615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693A8BA-1692-414C-9940-E476532FB15B}" type="slidenum">
              <a:rPr lang="en-US"/>
              <a:pPr>
                <a:defRPr/>
              </a:pPr>
              <a:t>‹#›</a:t>
            </a:fld>
            <a:endParaRPr lang="en-US"/>
          </a:p>
        </p:txBody>
      </p:sp>
    </p:spTree>
    <p:extLst>
      <p:ext uri="{BB962C8B-B14F-4D97-AF65-F5344CB8AC3E}">
        <p14:creationId xmlns:p14="http://schemas.microsoft.com/office/powerpoint/2010/main" val="3631112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BF598F8-B6A9-9149-BB30-2159BE121349}" type="slidenum">
              <a:rPr lang="en-US"/>
              <a:pPr>
                <a:defRPr/>
              </a:pPr>
              <a:t>‹#›</a:t>
            </a:fld>
            <a:endParaRPr lang="en-US"/>
          </a:p>
        </p:txBody>
      </p:sp>
    </p:spTree>
    <p:extLst>
      <p:ext uri="{BB962C8B-B14F-4D97-AF65-F5344CB8AC3E}">
        <p14:creationId xmlns:p14="http://schemas.microsoft.com/office/powerpoint/2010/main" val="29368978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2FCAC1C-53BD-2B49-9EA2-2D819C088873}" type="slidenum">
              <a:rPr lang="en-US"/>
              <a:pPr>
                <a:defRPr/>
              </a:pPr>
              <a:t>‹#›</a:t>
            </a:fld>
            <a:endParaRPr lang="en-US"/>
          </a:p>
        </p:txBody>
      </p:sp>
    </p:spTree>
    <p:extLst>
      <p:ext uri="{BB962C8B-B14F-4D97-AF65-F5344CB8AC3E}">
        <p14:creationId xmlns:p14="http://schemas.microsoft.com/office/powerpoint/2010/main" val="341018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3F2D62-A5BC-5A4D-904E-F7DE3EFC85AC}" type="slidenum">
              <a:rPr lang="en-US"/>
              <a:pPr>
                <a:defRPr/>
              </a:pPr>
              <a:t>‹#›</a:t>
            </a:fld>
            <a:endParaRPr lang="en-US"/>
          </a:p>
        </p:txBody>
      </p:sp>
    </p:spTree>
    <p:extLst>
      <p:ext uri="{BB962C8B-B14F-4D97-AF65-F5344CB8AC3E}">
        <p14:creationId xmlns:p14="http://schemas.microsoft.com/office/powerpoint/2010/main" val="38043213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BDA99A-0C73-A648-BB4A-45F3B4EBBF3E}" type="slidenum">
              <a:rPr lang="en-US"/>
              <a:pPr>
                <a:defRPr/>
              </a:pPr>
              <a:t>‹#›</a:t>
            </a:fld>
            <a:endParaRPr lang="en-US"/>
          </a:p>
        </p:txBody>
      </p:sp>
    </p:spTree>
    <p:extLst>
      <p:ext uri="{BB962C8B-B14F-4D97-AF65-F5344CB8AC3E}">
        <p14:creationId xmlns:p14="http://schemas.microsoft.com/office/powerpoint/2010/main" val="26930113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D16E6-20B4-964D-9F92-F41C03948972}" type="slidenum">
              <a:rPr lang="en-US"/>
              <a:pPr>
                <a:defRPr/>
              </a:pPr>
              <a:t>‹#›</a:t>
            </a:fld>
            <a:endParaRPr lang="en-US"/>
          </a:p>
        </p:txBody>
      </p:sp>
    </p:spTree>
    <p:extLst>
      <p:ext uri="{BB962C8B-B14F-4D97-AF65-F5344CB8AC3E}">
        <p14:creationId xmlns:p14="http://schemas.microsoft.com/office/powerpoint/2010/main" val="27692839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709D3F97-5314-D940-A63D-BFA421368DD8}" type="slidenum">
              <a:rPr lang="en-US"/>
              <a:pPr>
                <a:defRPr/>
              </a:pPr>
              <a:t>‹#›</a:t>
            </a:fld>
            <a:endParaRPr lang="en-US"/>
          </a:p>
        </p:txBody>
      </p:sp>
    </p:spTree>
    <p:extLst>
      <p:ext uri="{BB962C8B-B14F-4D97-AF65-F5344CB8AC3E}">
        <p14:creationId xmlns:p14="http://schemas.microsoft.com/office/powerpoint/2010/main" val="25793732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4AAB203-BB17-B640-B8B3-875AB88B614E}" type="slidenum">
              <a:rPr lang="en-US"/>
              <a:pPr>
                <a:defRPr/>
              </a:pPr>
              <a:t>‹#›</a:t>
            </a:fld>
            <a:endParaRPr lang="en-US"/>
          </a:p>
        </p:txBody>
      </p:sp>
    </p:spTree>
    <p:extLst>
      <p:ext uri="{BB962C8B-B14F-4D97-AF65-F5344CB8AC3E}">
        <p14:creationId xmlns:p14="http://schemas.microsoft.com/office/powerpoint/2010/main" val="18339878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16E2DA-34CA-8346-82FC-F97593DC61D5}" type="slidenum">
              <a:rPr lang="en-US"/>
              <a:pPr>
                <a:defRPr/>
              </a:pPr>
              <a:t>‹#›</a:t>
            </a:fld>
            <a:endParaRPr lang="en-US"/>
          </a:p>
        </p:txBody>
      </p:sp>
    </p:spTree>
    <p:extLst>
      <p:ext uri="{BB962C8B-B14F-4D97-AF65-F5344CB8AC3E}">
        <p14:creationId xmlns:p14="http://schemas.microsoft.com/office/powerpoint/2010/main" val="31655359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40893D-F2E8-C44B-BB6E-7D872FE600ED}" type="slidenum">
              <a:rPr lang="en-US"/>
              <a:pPr>
                <a:defRPr/>
              </a:pPr>
              <a:t>‹#›</a:t>
            </a:fld>
            <a:endParaRPr lang="en-US"/>
          </a:p>
        </p:txBody>
      </p:sp>
    </p:spTree>
    <p:extLst>
      <p:ext uri="{BB962C8B-B14F-4D97-AF65-F5344CB8AC3E}">
        <p14:creationId xmlns:p14="http://schemas.microsoft.com/office/powerpoint/2010/main" val="41421050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2EB06F5-D8D0-7C42-B57D-0F4BD8EAD1EA}" type="slidenum">
              <a:rPr lang="en-US"/>
              <a:pPr>
                <a:defRPr/>
              </a:pPr>
              <a:t>‹#›</a:t>
            </a:fld>
            <a:endParaRPr lang="en-US"/>
          </a:p>
        </p:txBody>
      </p:sp>
    </p:spTree>
    <p:extLst>
      <p:ext uri="{BB962C8B-B14F-4D97-AF65-F5344CB8AC3E}">
        <p14:creationId xmlns:p14="http://schemas.microsoft.com/office/powerpoint/2010/main" val="5602573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88483D-4156-894E-AC4A-31C03B10D7A8}" type="slidenum">
              <a:rPr lang="en-US"/>
              <a:pPr>
                <a:defRPr/>
              </a:pPr>
              <a:t>‹#›</a:t>
            </a:fld>
            <a:endParaRPr lang="en-US"/>
          </a:p>
        </p:txBody>
      </p:sp>
    </p:spTree>
    <p:extLst>
      <p:ext uri="{BB962C8B-B14F-4D97-AF65-F5344CB8AC3E}">
        <p14:creationId xmlns:p14="http://schemas.microsoft.com/office/powerpoint/2010/main" val="1074443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872C6E-0393-A64F-879A-28A94591CDE0}" type="slidenum">
              <a:rPr lang="en-US"/>
              <a:pPr>
                <a:defRPr/>
              </a:pPr>
              <a:t>‹#›</a:t>
            </a:fld>
            <a:endParaRPr lang="en-US"/>
          </a:p>
        </p:txBody>
      </p:sp>
    </p:spTree>
    <p:extLst>
      <p:ext uri="{BB962C8B-B14F-4D97-AF65-F5344CB8AC3E}">
        <p14:creationId xmlns:p14="http://schemas.microsoft.com/office/powerpoint/2010/main" val="3118342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9D61893-B542-144C-8FF0-CC209F30A0BD}" type="slidenum">
              <a:rPr lang="en-US"/>
              <a:pPr>
                <a:defRPr/>
              </a:pPr>
              <a:t>‹#›</a:t>
            </a:fld>
            <a:endParaRPr lang="en-US"/>
          </a:p>
        </p:txBody>
      </p:sp>
    </p:spTree>
    <p:extLst>
      <p:ext uri="{BB962C8B-B14F-4D97-AF65-F5344CB8AC3E}">
        <p14:creationId xmlns:p14="http://schemas.microsoft.com/office/powerpoint/2010/main" val="2397816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851BF8D-472A-674B-B248-72B17850954C}" type="slidenum">
              <a:rPr lang="en-US"/>
              <a:pPr>
                <a:defRPr/>
              </a:pPr>
              <a:t>‹#›</a:t>
            </a:fld>
            <a:endParaRPr lang="en-US"/>
          </a:p>
        </p:txBody>
      </p:sp>
    </p:spTree>
    <p:extLst>
      <p:ext uri="{BB962C8B-B14F-4D97-AF65-F5344CB8AC3E}">
        <p14:creationId xmlns:p14="http://schemas.microsoft.com/office/powerpoint/2010/main" val="26497184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E704AB-361D-C245-AFBD-5B8AC2F832B3}" type="slidenum">
              <a:rPr lang="en-US"/>
              <a:pPr>
                <a:defRPr/>
              </a:pPr>
              <a:t>‹#›</a:t>
            </a:fld>
            <a:endParaRPr lang="en-US"/>
          </a:p>
        </p:txBody>
      </p:sp>
    </p:spTree>
    <p:extLst>
      <p:ext uri="{BB962C8B-B14F-4D97-AF65-F5344CB8AC3E}">
        <p14:creationId xmlns:p14="http://schemas.microsoft.com/office/powerpoint/2010/main" val="14470053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DF9F132-CE4F-B541-9A3F-75CE4692BF9A}" type="slidenum">
              <a:rPr lang="en-US"/>
              <a:pPr>
                <a:defRPr/>
              </a:pPr>
              <a:t>‹#›</a:t>
            </a:fld>
            <a:endParaRPr lang="en-US"/>
          </a:p>
        </p:txBody>
      </p:sp>
    </p:spTree>
    <p:extLst>
      <p:ext uri="{BB962C8B-B14F-4D97-AF65-F5344CB8AC3E}">
        <p14:creationId xmlns:p14="http://schemas.microsoft.com/office/powerpoint/2010/main" val="920307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3C5278C4-2B1E-D447-BA53-1B8AB2EBAF18}" type="slidenum">
              <a:rPr lang="en-US" smtClean="0"/>
              <a:pPr>
                <a:defRPr/>
              </a:pPr>
              <a:t>‹#›</a:t>
            </a:fld>
            <a:endParaRPr lang="en-US" dirty="0"/>
          </a:p>
        </p:txBody>
      </p:sp>
    </p:spTree>
    <p:extLst>
      <p:ext uri="{BB962C8B-B14F-4D97-AF65-F5344CB8AC3E}">
        <p14:creationId xmlns:p14="http://schemas.microsoft.com/office/powerpoint/2010/main" val="18793484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EA4FEF7-A28A-0C46-8FF8-4E939BA58F09}" type="slidenum">
              <a:rPr lang="en-US" smtClean="0"/>
              <a:pPr>
                <a:defRPr/>
              </a:pPr>
              <a:t>‹#›</a:t>
            </a:fld>
            <a:endParaRPr lang="en-US" dirty="0"/>
          </a:p>
        </p:txBody>
      </p:sp>
    </p:spTree>
    <p:extLst>
      <p:ext uri="{BB962C8B-B14F-4D97-AF65-F5344CB8AC3E}">
        <p14:creationId xmlns:p14="http://schemas.microsoft.com/office/powerpoint/2010/main" val="27020219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A6B3A6D3-F753-D242-A6DB-BC6FCF2A75AC}" type="slidenum">
              <a:rPr lang="en-US" smtClean="0"/>
              <a:pPr>
                <a:defRPr/>
              </a:pPr>
              <a:t>‹#›</a:t>
            </a:fld>
            <a:endParaRPr lang="en-US" dirty="0"/>
          </a:p>
        </p:txBody>
      </p:sp>
    </p:spTree>
    <p:extLst>
      <p:ext uri="{BB962C8B-B14F-4D97-AF65-F5344CB8AC3E}">
        <p14:creationId xmlns:p14="http://schemas.microsoft.com/office/powerpoint/2010/main" val="38145213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BEAA765-781E-C145-827D-70670D771FA6}" type="slidenum">
              <a:rPr lang="en-US" smtClean="0"/>
              <a:pPr>
                <a:defRPr/>
              </a:pPr>
              <a:t>‹#›</a:t>
            </a:fld>
            <a:endParaRPr lang="en-US" dirty="0"/>
          </a:p>
        </p:txBody>
      </p:sp>
    </p:spTree>
    <p:extLst>
      <p:ext uri="{BB962C8B-B14F-4D97-AF65-F5344CB8AC3E}">
        <p14:creationId xmlns:p14="http://schemas.microsoft.com/office/powerpoint/2010/main" val="2610750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CD29E74-57FE-454D-BC8C-DA7D0E1FF383}" type="slidenum">
              <a:rPr lang="en-US" smtClean="0"/>
              <a:pPr>
                <a:defRPr/>
              </a:pPr>
              <a:t>‹#›</a:t>
            </a:fld>
            <a:endParaRPr lang="en-US" dirty="0"/>
          </a:p>
        </p:txBody>
      </p:sp>
    </p:spTree>
    <p:extLst>
      <p:ext uri="{BB962C8B-B14F-4D97-AF65-F5344CB8AC3E}">
        <p14:creationId xmlns:p14="http://schemas.microsoft.com/office/powerpoint/2010/main" val="97710039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7BBF30-38E9-0644-86A7-8A8CD12CEBBD}" type="slidenum">
              <a:rPr lang="en-US" smtClean="0"/>
              <a:pPr>
                <a:defRPr/>
              </a:pPr>
              <a:t>‹#›</a:t>
            </a:fld>
            <a:endParaRPr lang="en-US" dirty="0"/>
          </a:p>
        </p:txBody>
      </p:sp>
    </p:spTree>
    <p:extLst>
      <p:ext uri="{BB962C8B-B14F-4D97-AF65-F5344CB8AC3E}">
        <p14:creationId xmlns:p14="http://schemas.microsoft.com/office/powerpoint/2010/main" val="525842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F3D561F-C478-9C41-AC87-C625D024E71E}" type="slidenum">
              <a:rPr lang="en-US" smtClean="0"/>
              <a:pPr>
                <a:defRPr/>
              </a:pPr>
              <a:t>‹#›</a:t>
            </a:fld>
            <a:endParaRPr lang="en-US" dirty="0"/>
          </a:p>
        </p:txBody>
      </p:sp>
    </p:spTree>
    <p:extLst>
      <p:ext uri="{BB962C8B-B14F-4D97-AF65-F5344CB8AC3E}">
        <p14:creationId xmlns:p14="http://schemas.microsoft.com/office/powerpoint/2010/main" val="3115989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92A2A6-33A3-D448-AE1D-FDF5AF807947}" type="slidenum">
              <a:rPr lang="en-US" smtClean="0"/>
              <a:pPr>
                <a:defRPr/>
              </a:pPr>
              <a:t>‹#›</a:t>
            </a:fld>
            <a:endParaRPr lang="en-US" dirty="0"/>
          </a:p>
        </p:txBody>
      </p:sp>
    </p:spTree>
    <p:extLst>
      <p:ext uri="{BB962C8B-B14F-4D97-AF65-F5344CB8AC3E}">
        <p14:creationId xmlns:p14="http://schemas.microsoft.com/office/powerpoint/2010/main" val="8689929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6A793FB-05E8-3943-84D8-5B4C1A15F8DA}" type="slidenum">
              <a:rPr lang="en-US" smtClean="0"/>
              <a:pPr>
                <a:defRPr/>
              </a:pPr>
              <a:t>‹#›</a:t>
            </a:fld>
            <a:endParaRPr lang="en-US" dirty="0"/>
          </a:p>
        </p:txBody>
      </p:sp>
    </p:spTree>
    <p:extLst>
      <p:ext uri="{BB962C8B-B14F-4D97-AF65-F5344CB8AC3E}">
        <p14:creationId xmlns:p14="http://schemas.microsoft.com/office/powerpoint/2010/main" val="137244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ECB246F-3C8A-5946-A4EB-BCBA0451EBFD}" type="slidenum">
              <a:rPr lang="en-US" smtClean="0"/>
              <a:pPr>
                <a:defRPr/>
              </a:pPr>
              <a:t>‹#›</a:t>
            </a:fld>
            <a:endParaRPr lang="en-US" dirty="0"/>
          </a:p>
        </p:txBody>
      </p:sp>
    </p:spTree>
    <p:extLst>
      <p:ext uri="{BB962C8B-B14F-4D97-AF65-F5344CB8AC3E}">
        <p14:creationId xmlns:p14="http://schemas.microsoft.com/office/powerpoint/2010/main" val="41460825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5DD8507-E962-6740-8522-57808F138484}" type="slidenum">
              <a:rPr lang="en-US" smtClean="0"/>
              <a:pPr>
                <a:defRPr/>
              </a:pPr>
              <a:t>‹#›</a:t>
            </a:fld>
            <a:endParaRPr lang="en-US" dirty="0"/>
          </a:p>
        </p:txBody>
      </p:sp>
    </p:spTree>
    <p:extLst>
      <p:ext uri="{BB962C8B-B14F-4D97-AF65-F5344CB8AC3E}">
        <p14:creationId xmlns:p14="http://schemas.microsoft.com/office/powerpoint/2010/main" val="18623033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5347E4-0BDB-CE4B-91AA-C015A662474B}" type="slidenum">
              <a:rPr lang="en-US"/>
              <a:pPr>
                <a:defRPr/>
              </a:pPr>
              <a:t>‹#›</a:t>
            </a:fld>
            <a:endParaRPr lang="en-US"/>
          </a:p>
        </p:txBody>
      </p:sp>
    </p:spTree>
    <p:extLst>
      <p:ext uri="{BB962C8B-B14F-4D97-AF65-F5344CB8AC3E}">
        <p14:creationId xmlns:p14="http://schemas.microsoft.com/office/powerpoint/2010/main" val="35304080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2C89896-E199-1D44-9EFB-37D89B613613}" type="slidenum">
              <a:rPr lang="en-US"/>
              <a:pPr>
                <a:defRPr/>
              </a:pPr>
              <a:t>‹#›</a:t>
            </a:fld>
            <a:endParaRPr lang="en-US"/>
          </a:p>
        </p:txBody>
      </p:sp>
    </p:spTree>
    <p:extLst>
      <p:ext uri="{BB962C8B-B14F-4D97-AF65-F5344CB8AC3E}">
        <p14:creationId xmlns:p14="http://schemas.microsoft.com/office/powerpoint/2010/main" val="35808809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7F3DE1A-155E-1A45-9BCF-7CF3DAFA6A42}" type="slidenum">
              <a:rPr lang="en-US"/>
              <a:pPr>
                <a:defRPr/>
              </a:pPr>
              <a:t>‹#›</a:t>
            </a:fld>
            <a:endParaRPr lang="en-US"/>
          </a:p>
        </p:txBody>
      </p:sp>
    </p:spTree>
    <p:extLst>
      <p:ext uri="{BB962C8B-B14F-4D97-AF65-F5344CB8AC3E}">
        <p14:creationId xmlns:p14="http://schemas.microsoft.com/office/powerpoint/2010/main" val="29950584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7D5FB5-832E-B947-AC65-ED025F6ADD77}" type="slidenum">
              <a:rPr lang="en-US"/>
              <a:pPr>
                <a:defRPr/>
              </a:pPr>
              <a:t>‹#›</a:t>
            </a:fld>
            <a:endParaRPr lang="en-US"/>
          </a:p>
        </p:txBody>
      </p:sp>
    </p:spTree>
    <p:extLst>
      <p:ext uri="{BB962C8B-B14F-4D97-AF65-F5344CB8AC3E}">
        <p14:creationId xmlns:p14="http://schemas.microsoft.com/office/powerpoint/2010/main" val="20352191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3433B4C-6087-FB4B-9C84-818F48A126BD}" type="slidenum">
              <a:rPr lang="en-US"/>
              <a:pPr>
                <a:defRPr/>
              </a:pPr>
              <a:t>‹#›</a:t>
            </a:fld>
            <a:endParaRPr lang="en-US"/>
          </a:p>
        </p:txBody>
      </p:sp>
    </p:spTree>
    <p:extLst>
      <p:ext uri="{BB962C8B-B14F-4D97-AF65-F5344CB8AC3E}">
        <p14:creationId xmlns:p14="http://schemas.microsoft.com/office/powerpoint/2010/main" val="13385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A27DAF-40BA-D84B-8ED2-3673F7F685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627EB0-9F84-6946-B600-B0849F2A1B9B}" type="slidenum">
              <a:rPr lang="en-US"/>
              <a:pPr>
                <a:defRPr/>
              </a:pPr>
              <a:t>‹#›</a:t>
            </a:fld>
            <a:endParaRPr lang="en-US"/>
          </a:p>
        </p:txBody>
      </p:sp>
    </p:spTree>
    <p:extLst>
      <p:ext uri="{BB962C8B-B14F-4D97-AF65-F5344CB8AC3E}">
        <p14:creationId xmlns:p14="http://schemas.microsoft.com/office/powerpoint/2010/main" val="38895532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46A963-4839-1C44-B177-58DD5A625C29}" type="slidenum">
              <a:rPr lang="en-US"/>
              <a:pPr>
                <a:defRPr/>
              </a:pPr>
              <a:t>‹#›</a:t>
            </a:fld>
            <a:endParaRPr lang="en-US"/>
          </a:p>
        </p:txBody>
      </p:sp>
    </p:spTree>
    <p:extLst>
      <p:ext uri="{BB962C8B-B14F-4D97-AF65-F5344CB8AC3E}">
        <p14:creationId xmlns:p14="http://schemas.microsoft.com/office/powerpoint/2010/main" val="16985971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AE333EE-1BBE-0B44-B975-5EAA401D3BDB}" type="slidenum">
              <a:rPr lang="en-US"/>
              <a:pPr>
                <a:defRPr/>
              </a:pPr>
              <a:t>‹#›</a:t>
            </a:fld>
            <a:endParaRPr lang="en-US"/>
          </a:p>
        </p:txBody>
      </p:sp>
    </p:spTree>
    <p:extLst>
      <p:ext uri="{BB962C8B-B14F-4D97-AF65-F5344CB8AC3E}">
        <p14:creationId xmlns:p14="http://schemas.microsoft.com/office/powerpoint/2010/main" val="17111291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B5200E-0CF0-DF41-811F-AFC4091C2273}" type="slidenum">
              <a:rPr lang="en-US"/>
              <a:pPr>
                <a:defRPr/>
              </a:pPr>
              <a:t>‹#›</a:t>
            </a:fld>
            <a:endParaRPr lang="en-US"/>
          </a:p>
        </p:txBody>
      </p:sp>
    </p:spTree>
    <p:extLst>
      <p:ext uri="{BB962C8B-B14F-4D97-AF65-F5344CB8AC3E}">
        <p14:creationId xmlns:p14="http://schemas.microsoft.com/office/powerpoint/2010/main" val="18749548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0A7B18F-9E27-5D42-A21B-8378CF83FD24}" type="slidenum">
              <a:rPr lang="en-US"/>
              <a:pPr>
                <a:defRPr/>
              </a:pPr>
              <a:t>‹#›</a:t>
            </a:fld>
            <a:endParaRPr lang="en-US"/>
          </a:p>
        </p:txBody>
      </p:sp>
    </p:spTree>
    <p:extLst>
      <p:ext uri="{BB962C8B-B14F-4D97-AF65-F5344CB8AC3E}">
        <p14:creationId xmlns:p14="http://schemas.microsoft.com/office/powerpoint/2010/main" val="3914923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4852452-C53C-0340-9DB9-5A761D2BADAE}" type="slidenum">
              <a:rPr lang="en-US"/>
              <a:pPr>
                <a:defRPr/>
              </a:pPr>
              <a:t>‹#›</a:t>
            </a:fld>
            <a:endParaRPr lang="en-US"/>
          </a:p>
        </p:txBody>
      </p:sp>
    </p:spTree>
    <p:extLst>
      <p:ext uri="{BB962C8B-B14F-4D97-AF65-F5344CB8AC3E}">
        <p14:creationId xmlns:p14="http://schemas.microsoft.com/office/powerpoint/2010/main" val="11465188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0A0236E1-B952-ED4B-85E2-F6C3A734F450}" type="slidenum">
              <a:rPr lang="en-US"/>
              <a:pPr>
                <a:defRPr/>
              </a:pPr>
              <a:t>‹#›</a:t>
            </a:fld>
            <a:endParaRPr lang="en-US"/>
          </a:p>
        </p:txBody>
      </p:sp>
    </p:spTree>
    <p:extLst>
      <p:ext uri="{BB962C8B-B14F-4D97-AF65-F5344CB8AC3E}">
        <p14:creationId xmlns:p14="http://schemas.microsoft.com/office/powerpoint/2010/main" val="17017794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40F028-035E-D448-B5AA-774889A5FFAA}" type="slidenum">
              <a:rPr lang="en-US"/>
              <a:pPr>
                <a:defRPr/>
              </a:pPr>
              <a:t>‹#›</a:t>
            </a:fld>
            <a:endParaRPr lang="en-US"/>
          </a:p>
        </p:txBody>
      </p:sp>
    </p:spTree>
    <p:extLst>
      <p:ext uri="{BB962C8B-B14F-4D97-AF65-F5344CB8AC3E}">
        <p14:creationId xmlns:p14="http://schemas.microsoft.com/office/powerpoint/2010/main" val="4766246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FFAE3F-F39C-E947-80B2-DEA870D59E74}" type="slidenum">
              <a:rPr lang="en-US"/>
              <a:pPr>
                <a:defRPr/>
              </a:pPr>
              <a:t>‹#›</a:t>
            </a:fld>
            <a:endParaRPr lang="en-US"/>
          </a:p>
        </p:txBody>
      </p:sp>
    </p:spTree>
    <p:extLst>
      <p:ext uri="{BB962C8B-B14F-4D97-AF65-F5344CB8AC3E}">
        <p14:creationId xmlns:p14="http://schemas.microsoft.com/office/powerpoint/2010/main" val="37066537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DD911-BB22-0649-A6BD-8E044587E9B2}" type="slidenum">
              <a:rPr lang="en-US"/>
              <a:pPr>
                <a:defRPr/>
              </a:pPr>
              <a:t>‹#›</a:t>
            </a:fld>
            <a:endParaRPr lang="en-US"/>
          </a:p>
        </p:txBody>
      </p:sp>
    </p:spTree>
    <p:extLst>
      <p:ext uri="{BB962C8B-B14F-4D97-AF65-F5344CB8AC3E}">
        <p14:creationId xmlns:p14="http://schemas.microsoft.com/office/powerpoint/2010/main" val="8640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2D118D7-7AEB-1748-B4C8-44744D122773}" type="slidenum">
              <a:rPr lang="en-US"/>
              <a:pPr>
                <a:defRPr/>
              </a:pPr>
              <a:t>‹#›</a:t>
            </a:fld>
            <a:endParaRPr lang="en-US"/>
          </a:p>
        </p:txBody>
      </p:sp>
    </p:spTree>
    <p:extLst>
      <p:ext uri="{BB962C8B-B14F-4D97-AF65-F5344CB8AC3E}">
        <p14:creationId xmlns:p14="http://schemas.microsoft.com/office/powerpoint/2010/main" val="39821324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17BE92E-16CB-FF48-9B60-C934C81869CF}" type="slidenum">
              <a:rPr lang="en-US"/>
              <a:pPr>
                <a:defRPr/>
              </a:pPr>
              <a:t>‹#›</a:t>
            </a:fld>
            <a:endParaRPr lang="en-US"/>
          </a:p>
        </p:txBody>
      </p:sp>
    </p:spTree>
    <p:extLst>
      <p:ext uri="{BB962C8B-B14F-4D97-AF65-F5344CB8AC3E}">
        <p14:creationId xmlns:p14="http://schemas.microsoft.com/office/powerpoint/2010/main" val="2984738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65D85E-5F8D-F348-8F54-4A9BB1A9D643}" type="slidenum">
              <a:rPr lang="en-US"/>
              <a:pPr>
                <a:defRPr/>
              </a:pPr>
              <a:t>‹#›</a:t>
            </a:fld>
            <a:endParaRPr lang="en-US"/>
          </a:p>
        </p:txBody>
      </p:sp>
    </p:spTree>
    <p:extLst>
      <p:ext uri="{BB962C8B-B14F-4D97-AF65-F5344CB8AC3E}">
        <p14:creationId xmlns:p14="http://schemas.microsoft.com/office/powerpoint/2010/main" val="8615751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A56C22-5202-FD4A-8ECF-81A77042B85A}" type="slidenum">
              <a:rPr lang="en-US"/>
              <a:pPr>
                <a:defRPr/>
              </a:pPr>
              <a:t>‹#›</a:t>
            </a:fld>
            <a:endParaRPr lang="en-US"/>
          </a:p>
        </p:txBody>
      </p:sp>
    </p:spTree>
    <p:extLst>
      <p:ext uri="{BB962C8B-B14F-4D97-AF65-F5344CB8AC3E}">
        <p14:creationId xmlns:p14="http://schemas.microsoft.com/office/powerpoint/2010/main" val="37242296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972DD12-7CE4-5A45-924F-C61297CA4BBD}" type="slidenum">
              <a:rPr lang="en-US"/>
              <a:pPr>
                <a:defRPr/>
              </a:pPr>
              <a:t>‹#›</a:t>
            </a:fld>
            <a:endParaRPr lang="en-US"/>
          </a:p>
        </p:txBody>
      </p:sp>
    </p:spTree>
    <p:extLst>
      <p:ext uri="{BB962C8B-B14F-4D97-AF65-F5344CB8AC3E}">
        <p14:creationId xmlns:p14="http://schemas.microsoft.com/office/powerpoint/2010/main" val="29827911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1506E96-7738-6643-9EDF-F3F0FFD55FBC}" type="slidenum">
              <a:rPr lang="en-US"/>
              <a:pPr>
                <a:defRPr/>
              </a:pPr>
              <a:t>‹#›</a:t>
            </a:fld>
            <a:endParaRPr lang="en-US"/>
          </a:p>
        </p:txBody>
      </p:sp>
    </p:spTree>
    <p:extLst>
      <p:ext uri="{BB962C8B-B14F-4D97-AF65-F5344CB8AC3E}">
        <p14:creationId xmlns:p14="http://schemas.microsoft.com/office/powerpoint/2010/main" val="23448713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22F2A7B-0844-E042-A30B-830DCEDA42C2}" type="slidenum">
              <a:rPr lang="en-US"/>
              <a:pPr>
                <a:defRPr/>
              </a:pPr>
              <a:t>‹#›</a:t>
            </a:fld>
            <a:endParaRPr lang="en-US"/>
          </a:p>
        </p:txBody>
      </p:sp>
    </p:spTree>
    <p:extLst>
      <p:ext uri="{BB962C8B-B14F-4D97-AF65-F5344CB8AC3E}">
        <p14:creationId xmlns:p14="http://schemas.microsoft.com/office/powerpoint/2010/main" val="5678139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3AD039-04FC-964B-8262-0C151F0CE96F}" type="slidenum">
              <a:rPr lang="en-US"/>
              <a:pPr>
                <a:defRPr/>
              </a:pPr>
              <a:t>‹#›</a:t>
            </a:fld>
            <a:endParaRPr lang="en-US"/>
          </a:p>
        </p:txBody>
      </p:sp>
    </p:spTree>
    <p:extLst>
      <p:ext uri="{BB962C8B-B14F-4D97-AF65-F5344CB8AC3E}">
        <p14:creationId xmlns:p14="http://schemas.microsoft.com/office/powerpoint/2010/main" val="3882936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053BF2-9FD6-B74F-AB2F-CE1C838F861B}" type="slidenum">
              <a:rPr lang="en-US"/>
              <a:pPr>
                <a:defRPr/>
              </a:pPr>
              <a:t>‹#›</a:t>
            </a:fld>
            <a:endParaRPr lang="en-US"/>
          </a:p>
        </p:txBody>
      </p:sp>
    </p:spTree>
    <p:extLst>
      <p:ext uri="{BB962C8B-B14F-4D97-AF65-F5344CB8AC3E}">
        <p14:creationId xmlns:p14="http://schemas.microsoft.com/office/powerpoint/2010/main" val="13906212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AC74DB-7CB1-B84D-BBB3-FA0CD52A50CD}" type="slidenum">
              <a:rPr lang="en-US"/>
              <a:pPr>
                <a:defRPr/>
              </a:pPr>
              <a:t>‹#›</a:t>
            </a:fld>
            <a:endParaRPr lang="en-US"/>
          </a:p>
        </p:txBody>
      </p:sp>
    </p:spTree>
    <p:extLst>
      <p:ext uri="{BB962C8B-B14F-4D97-AF65-F5344CB8AC3E}">
        <p14:creationId xmlns:p14="http://schemas.microsoft.com/office/powerpoint/2010/main" val="2404141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849FD15-3EB1-514C-AB0A-CB373C13E872}" type="slidenum">
              <a:rPr lang="en-US" smtClean="0"/>
              <a:pPr>
                <a:defRPr/>
              </a:pPr>
              <a:t>‹#›</a:t>
            </a:fld>
            <a:endParaRPr lang="en-US" dirty="0"/>
          </a:p>
        </p:txBody>
      </p:sp>
    </p:spTree>
    <p:extLst>
      <p:ext uri="{BB962C8B-B14F-4D97-AF65-F5344CB8AC3E}">
        <p14:creationId xmlns:p14="http://schemas.microsoft.com/office/powerpoint/2010/main" val="1884780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A818298-5A47-3840-B361-E3941D57CF3E}" type="slidenum">
              <a:rPr lang="en-US"/>
              <a:pPr>
                <a:defRPr/>
              </a:pPr>
              <a:t>‹#›</a:t>
            </a:fld>
            <a:endParaRPr lang="en-US"/>
          </a:p>
        </p:txBody>
      </p:sp>
    </p:spTree>
    <p:extLst>
      <p:ext uri="{BB962C8B-B14F-4D97-AF65-F5344CB8AC3E}">
        <p14:creationId xmlns:p14="http://schemas.microsoft.com/office/powerpoint/2010/main" val="9337082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5B60E0D-9142-B04F-90B3-9A7F581BF6DE}" type="slidenum">
              <a:rPr lang="en-US"/>
              <a:pPr>
                <a:defRPr/>
              </a:pPr>
              <a:t>‹#›</a:t>
            </a:fld>
            <a:endParaRPr lang="en-US"/>
          </a:p>
        </p:txBody>
      </p:sp>
    </p:spTree>
    <p:extLst>
      <p:ext uri="{BB962C8B-B14F-4D97-AF65-F5344CB8AC3E}">
        <p14:creationId xmlns:p14="http://schemas.microsoft.com/office/powerpoint/2010/main" val="40782063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3A585A-2A98-AB40-963F-F8A0B0D5C40F}" type="slidenum">
              <a:rPr lang="en-US"/>
              <a:pPr>
                <a:defRPr/>
              </a:pPr>
              <a:t>‹#›</a:t>
            </a:fld>
            <a:endParaRPr lang="en-US"/>
          </a:p>
        </p:txBody>
      </p:sp>
    </p:spTree>
    <p:extLst>
      <p:ext uri="{BB962C8B-B14F-4D97-AF65-F5344CB8AC3E}">
        <p14:creationId xmlns:p14="http://schemas.microsoft.com/office/powerpoint/2010/main" val="2980481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9C0621D-62A7-4A4B-9FE8-A3BEE16F5CF8}" type="slidenum">
              <a:rPr lang="en-US"/>
              <a:pPr>
                <a:defRPr/>
              </a:pPr>
              <a:t>‹#›</a:t>
            </a:fld>
            <a:endParaRPr lang="en-US"/>
          </a:p>
        </p:txBody>
      </p:sp>
    </p:spTree>
    <p:extLst>
      <p:ext uri="{BB962C8B-B14F-4D97-AF65-F5344CB8AC3E}">
        <p14:creationId xmlns:p14="http://schemas.microsoft.com/office/powerpoint/2010/main" val="27940672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D1317-DEB2-124F-9EB6-B2BBFAF0DFD2}" type="slidenum">
              <a:rPr lang="en-US"/>
              <a:pPr>
                <a:defRPr/>
              </a:pPr>
              <a:t>‹#›</a:t>
            </a:fld>
            <a:endParaRPr lang="en-US"/>
          </a:p>
        </p:txBody>
      </p:sp>
    </p:spTree>
    <p:extLst>
      <p:ext uri="{BB962C8B-B14F-4D97-AF65-F5344CB8AC3E}">
        <p14:creationId xmlns:p14="http://schemas.microsoft.com/office/powerpoint/2010/main" val="6931747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7EA98EB-9FF7-5A45-AA0E-DF4652E03C36}" type="slidenum">
              <a:rPr lang="en-US"/>
              <a:pPr>
                <a:defRPr/>
              </a:pPr>
              <a:t>‹#›</a:t>
            </a:fld>
            <a:endParaRPr lang="en-US"/>
          </a:p>
        </p:txBody>
      </p:sp>
    </p:spTree>
    <p:extLst>
      <p:ext uri="{BB962C8B-B14F-4D97-AF65-F5344CB8AC3E}">
        <p14:creationId xmlns:p14="http://schemas.microsoft.com/office/powerpoint/2010/main" val="32357016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81CE032-8328-EF49-8A85-112EED7372B9}" type="slidenum">
              <a:rPr lang="en-US"/>
              <a:pPr>
                <a:defRPr/>
              </a:pPr>
              <a:t>‹#›</a:t>
            </a:fld>
            <a:endParaRPr lang="en-US"/>
          </a:p>
        </p:txBody>
      </p:sp>
    </p:spTree>
    <p:extLst>
      <p:ext uri="{BB962C8B-B14F-4D97-AF65-F5344CB8AC3E}">
        <p14:creationId xmlns:p14="http://schemas.microsoft.com/office/powerpoint/2010/main" val="37319919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216E84D-4CDC-8340-B6EF-0B2386AA0B1E}" type="slidenum">
              <a:rPr lang="en-US"/>
              <a:pPr>
                <a:defRPr/>
              </a:pPr>
              <a:t>‹#›</a:t>
            </a:fld>
            <a:endParaRPr lang="en-US"/>
          </a:p>
        </p:txBody>
      </p:sp>
    </p:spTree>
    <p:extLst>
      <p:ext uri="{BB962C8B-B14F-4D97-AF65-F5344CB8AC3E}">
        <p14:creationId xmlns:p14="http://schemas.microsoft.com/office/powerpoint/2010/main" val="3467214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148E4361-3929-B54A-A586-F2E6CC7E9A0C}" type="slidenum">
              <a:rPr lang="en-US" smtClean="0"/>
              <a:pPr>
                <a:defRPr/>
              </a:pPr>
              <a:t>‹#›</a:t>
            </a:fld>
            <a:endParaRPr lang="en-US" dirty="0"/>
          </a:p>
        </p:txBody>
      </p:sp>
    </p:spTree>
    <p:extLst>
      <p:ext uri="{BB962C8B-B14F-4D97-AF65-F5344CB8AC3E}">
        <p14:creationId xmlns:p14="http://schemas.microsoft.com/office/powerpoint/2010/main" val="34361262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29247-F1DA-9546-8EF5-AE23DE25E83F}" type="slidenum">
              <a:rPr lang="en-US" smtClean="0"/>
              <a:pPr>
                <a:defRPr/>
              </a:pPr>
              <a:t>‹#›</a:t>
            </a:fld>
            <a:endParaRPr lang="en-US" dirty="0"/>
          </a:p>
        </p:txBody>
      </p:sp>
    </p:spTree>
    <p:extLst>
      <p:ext uri="{BB962C8B-B14F-4D97-AF65-F5344CB8AC3E}">
        <p14:creationId xmlns:p14="http://schemas.microsoft.com/office/powerpoint/2010/main" val="2499377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E5AC4A5-6BE5-4B47-97D4-DECC54F7C7F8}" type="slidenum">
              <a:rPr lang="en-US" smtClean="0"/>
              <a:pPr>
                <a:defRPr/>
              </a:pPr>
              <a:t>‹#›</a:t>
            </a:fld>
            <a:endParaRPr lang="en-US" dirty="0"/>
          </a:p>
        </p:txBody>
      </p:sp>
    </p:spTree>
    <p:extLst>
      <p:ext uri="{BB962C8B-B14F-4D97-AF65-F5344CB8AC3E}">
        <p14:creationId xmlns:p14="http://schemas.microsoft.com/office/powerpoint/2010/main" val="2054987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999F4D-CCC3-5343-9C23-0B8631B6A053}" type="slidenum">
              <a:rPr lang="en-US" smtClean="0"/>
              <a:pPr>
                <a:defRPr/>
              </a:pPr>
              <a:t>‹#›</a:t>
            </a:fld>
            <a:endParaRPr lang="en-US" dirty="0"/>
          </a:p>
        </p:txBody>
      </p:sp>
    </p:spTree>
    <p:extLst>
      <p:ext uri="{BB962C8B-B14F-4D97-AF65-F5344CB8AC3E}">
        <p14:creationId xmlns:p14="http://schemas.microsoft.com/office/powerpoint/2010/main" val="24101158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E1137-3ACE-1346-B2A0-BCB4EE46A893}" type="slidenum">
              <a:rPr lang="en-US" smtClean="0"/>
              <a:pPr>
                <a:defRPr/>
              </a:pPr>
              <a:t>‹#›</a:t>
            </a:fld>
            <a:endParaRPr lang="en-US" dirty="0"/>
          </a:p>
        </p:txBody>
      </p:sp>
    </p:spTree>
    <p:extLst>
      <p:ext uri="{BB962C8B-B14F-4D97-AF65-F5344CB8AC3E}">
        <p14:creationId xmlns:p14="http://schemas.microsoft.com/office/powerpoint/2010/main" val="3729917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6565DD-A8C2-E14B-879E-E46B422A6CA8}" type="slidenum">
              <a:rPr lang="en-US" smtClean="0"/>
              <a:pPr>
                <a:defRPr/>
              </a:pPr>
              <a:t>‹#›</a:t>
            </a:fld>
            <a:endParaRPr lang="en-US" dirty="0"/>
          </a:p>
        </p:txBody>
      </p:sp>
    </p:spTree>
    <p:extLst>
      <p:ext uri="{BB962C8B-B14F-4D97-AF65-F5344CB8AC3E}">
        <p14:creationId xmlns:p14="http://schemas.microsoft.com/office/powerpoint/2010/main" val="13966201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336E78-88EF-D54C-AA01-23380C3CFEC3}" type="slidenum">
              <a:rPr lang="en-US" smtClean="0"/>
              <a:pPr>
                <a:defRPr/>
              </a:pPr>
              <a:t>‹#›</a:t>
            </a:fld>
            <a:endParaRPr lang="en-US" dirty="0"/>
          </a:p>
        </p:txBody>
      </p:sp>
    </p:spTree>
    <p:extLst>
      <p:ext uri="{BB962C8B-B14F-4D97-AF65-F5344CB8AC3E}">
        <p14:creationId xmlns:p14="http://schemas.microsoft.com/office/powerpoint/2010/main" val="31149918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FB21C3-4DA9-5445-860F-921F9EAF900F}" type="slidenum">
              <a:rPr lang="en-US" smtClean="0"/>
              <a:pPr>
                <a:defRPr/>
              </a:pPr>
              <a:t>‹#›</a:t>
            </a:fld>
            <a:endParaRPr lang="en-US" dirty="0"/>
          </a:p>
        </p:txBody>
      </p:sp>
    </p:spTree>
    <p:extLst>
      <p:ext uri="{BB962C8B-B14F-4D97-AF65-F5344CB8AC3E}">
        <p14:creationId xmlns:p14="http://schemas.microsoft.com/office/powerpoint/2010/main" val="32995465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10CC-599D-A940-A752-13A27D923FB1}" type="slidenum">
              <a:rPr lang="en-US" smtClean="0"/>
              <a:pPr>
                <a:defRPr/>
              </a:pPr>
              <a:t>‹#›</a:t>
            </a:fld>
            <a:endParaRPr lang="en-US" dirty="0"/>
          </a:p>
        </p:txBody>
      </p:sp>
    </p:spTree>
    <p:extLst>
      <p:ext uri="{BB962C8B-B14F-4D97-AF65-F5344CB8AC3E}">
        <p14:creationId xmlns:p14="http://schemas.microsoft.com/office/powerpoint/2010/main" val="18031013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0E0CC7-347A-8140-884E-1A1FDF14B70B}" type="slidenum">
              <a:rPr lang="en-US" smtClean="0"/>
              <a:pPr>
                <a:defRPr/>
              </a:pPr>
              <a:t>‹#›</a:t>
            </a:fld>
            <a:endParaRPr lang="en-US" dirty="0"/>
          </a:p>
        </p:txBody>
      </p:sp>
    </p:spTree>
    <p:extLst>
      <p:ext uri="{BB962C8B-B14F-4D97-AF65-F5344CB8AC3E}">
        <p14:creationId xmlns:p14="http://schemas.microsoft.com/office/powerpoint/2010/main" val="5462508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C1887-D09B-EF49-BB66-66328610F803}" type="slidenum">
              <a:rPr lang="en-US" smtClean="0"/>
              <a:pPr>
                <a:defRPr/>
              </a:pPr>
              <a:t>‹#›</a:t>
            </a:fld>
            <a:endParaRPr lang="en-US" dirty="0"/>
          </a:p>
        </p:txBody>
      </p:sp>
    </p:spTree>
    <p:extLst>
      <p:ext uri="{BB962C8B-B14F-4D97-AF65-F5344CB8AC3E}">
        <p14:creationId xmlns:p14="http://schemas.microsoft.com/office/powerpoint/2010/main" val="34228975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A927B-FA52-B846-9986-1E46F6259CA1}" type="slidenum">
              <a:rPr lang="en-US" smtClean="0"/>
              <a:pPr>
                <a:defRPr/>
              </a:pPr>
              <a:t>‹#›</a:t>
            </a:fld>
            <a:endParaRPr lang="en-US" dirty="0"/>
          </a:p>
        </p:txBody>
      </p:sp>
    </p:spTree>
    <p:extLst>
      <p:ext uri="{BB962C8B-B14F-4D97-AF65-F5344CB8AC3E}">
        <p14:creationId xmlns:p14="http://schemas.microsoft.com/office/powerpoint/2010/main" val="18179499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C429E6-FB0B-B641-925B-AF9943124171}" type="slidenum">
              <a:rPr lang="en-US" smtClean="0"/>
              <a:pPr>
                <a:defRPr/>
              </a:pPr>
              <a:t>‹#›</a:t>
            </a:fld>
            <a:endParaRPr lang="en-US" dirty="0"/>
          </a:p>
        </p:txBody>
      </p:sp>
    </p:spTree>
    <p:extLst>
      <p:ext uri="{BB962C8B-B14F-4D97-AF65-F5344CB8AC3E}">
        <p14:creationId xmlns:p14="http://schemas.microsoft.com/office/powerpoint/2010/main" val="1502991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94C0E33-92E1-5248-A6FD-302186E0147F}" type="slidenum">
              <a:rPr lang="en-US" smtClean="0"/>
              <a:pPr>
                <a:defRPr/>
              </a:pPr>
              <a:t>‹#›</a:t>
            </a:fld>
            <a:endParaRPr lang="en-US" dirty="0"/>
          </a:p>
        </p:txBody>
      </p:sp>
    </p:spTree>
    <p:extLst>
      <p:ext uri="{BB962C8B-B14F-4D97-AF65-F5344CB8AC3E}">
        <p14:creationId xmlns:p14="http://schemas.microsoft.com/office/powerpoint/2010/main" val="2003473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7968"/>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526201"/>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19017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18592"/>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88826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36884"/>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973674"/>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895036"/>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2443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95804"/>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5949B59-29D8-9849-8124-C3DC691DD6D2}" type="slidenum">
              <a:rPr lang="en-US" smtClean="0"/>
              <a:pPr>
                <a:defRPr/>
              </a:pPr>
              <a:t>‹#›</a:t>
            </a:fld>
            <a:endParaRPr lang="en-US" dirty="0"/>
          </a:p>
        </p:txBody>
      </p:sp>
    </p:spTree>
    <p:extLst>
      <p:ext uri="{BB962C8B-B14F-4D97-AF65-F5344CB8AC3E}">
        <p14:creationId xmlns:p14="http://schemas.microsoft.com/office/powerpoint/2010/main" val="23859429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9884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38792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3544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53FBF81-1CED-0E4C-8B26-98AF11371339}" type="slidenum">
              <a:rPr lang="en-US" smtClean="0"/>
              <a:pPr>
                <a:defRPr/>
              </a:pPr>
              <a:t>‹#›</a:t>
            </a:fld>
            <a:endParaRPr lang="en-US" dirty="0"/>
          </a:p>
        </p:txBody>
      </p:sp>
    </p:spTree>
    <p:extLst>
      <p:ext uri="{BB962C8B-B14F-4D97-AF65-F5344CB8AC3E}">
        <p14:creationId xmlns:p14="http://schemas.microsoft.com/office/powerpoint/2010/main" val="14093674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EEDAAB8-752C-684C-B430-D564BB5E2B53}" type="slidenum">
              <a:rPr lang="en-US" smtClean="0"/>
              <a:pPr>
                <a:defRPr/>
              </a:pPr>
              <a:t>‹#›</a:t>
            </a:fld>
            <a:endParaRPr lang="en-US" dirty="0"/>
          </a:p>
        </p:txBody>
      </p:sp>
    </p:spTree>
    <p:extLst>
      <p:ext uri="{BB962C8B-B14F-4D97-AF65-F5344CB8AC3E}">
        <p14:creationId xmlns:p14="http://schemas.microsoft.com/office/powerpoint/2010/main" val="20318834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2/12/26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4331859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2/12/26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41916295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2/12/26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336796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2/12/26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889882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2/12/26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228948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11BD2A-0304-504F-B9AA-A97D891F97B6}" type="slidenum">
              <a:rPr lang="en-US" smtClean="0"/>
              <a:pPr>
                <a:defRPr/>
              </a:pPr>
              <a:t>‹#›</a:t>
            </a:fld>
            <a:endParaRPr lang="en-US" dirty="0"/>
          </a:p>
        </p:txBody>
      </p:sp>
    </p:spTree>
    <p:extLst>
      <p:ext uri="{BB962C8B-B14F-4D97-AF65-F5344CB8AC3E}">
        <p14:creationId xmlns:p14="http://schemas.microsoft.com/office/powerpoint/2010/main" val="3455886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2/12/26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4063667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2/12/26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39300377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2/12/26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22701679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2/12/26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761388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2/12/26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15106123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2/12/26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31478193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025834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836852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7386536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754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F9DE79-5DD1-894D-BC18-12D57217DB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28B95C7-F6CD-6847-843F-0CD9CC7D75A5}" type="slidenum">
              <a:rPr lang="en-US" smtClean="0"/>
              <a:pPr>
                <a:defRPr/>
              </a:pPr>
              <a:t>‹#›</a:t>
            </a:fld>
            <a:endParaRPr lang="en-US" dirty="0"/>
          </a:p>
        </p:txBody>
      </p:sp>
    </p:spTree>
    <p:extLst>
      <p:ext uri="{BB962C8B-B14F-4D97-AF65-F5344CB8AC3E}">
        <p14:creationId xmlns:p14="http://schemas.microsoft.com/office/powerpoint/2010/main" val="11555307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461664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201772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691300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594578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22568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121563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40609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00817B6-DB9D-C044-A42C-4D746E47B29E}" type="slidenum">
              <a:rPr lang="en-US" smtClean="0"/>
              <a:pPr>
                <a:defRPr/>
              </a:pPr>
              <a:t>‹#›</a:t>
            </a:fld>
            <a:endParaRPr lang="en-US" dirty="0"/>
          </a:p>
        </p:txBody>
      </p:sp>
    </p:spTree>
    <p:extLst>
      <p:ext uri="{BB962C8B-B14F-4D97-AF65-F5344CB8AC3E}">
        <p14:creationId xmlns:p14="http://schemas.microsoft.com/office/powerpoint/2010/main" val="29546673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39867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1150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B34C1C2-54D0-DE4D-A248-A4E44C7DFC52}" type="slidenum">
              <a:rPr lang="en-US" smtClean="0"/>
              <a:pPr>
                <a:defRPr/>
              </a:pPr>
              <a:t>‹#›</a:t>
            </a:fld>
            <a:endParaRPr lang="en-US" dirty="0"/>
          </a:p>
        </p:txBody>
      </p:sp>
    </p:spTree>
    <p:extLst>
      <p:ext uri="{BB962C8B-B14F-4D97-AF65-F5344CB8AC3E}">
        <p14:creationId xmlns:p14="http://schemas.microsoft.com/office/powerpoint/2010/main" val="462449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6730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7283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654221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51965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9279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029794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593291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750922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93814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pPr>
                <a:defRPr/>
              </a:pPr>
              <a:t>‹#›</a:t>
            </a:fld>
            <a:endParaRPr lang="en-GB" dirty="0"/>
          </a:p>
        </p:txBody>
      </p:sp>
    </p:spTree>
    <p:extLst>
      <p:ext uri="{BB962C8B-B14F-4D97-AF65-F5344CB8AC3E}">
        <p14:creationId xmlns:p14="http://schemas.microsoft.com/office/powerpoint/2010/main" val="1767917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624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23472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58941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65483697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905500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2322110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050135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17073412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4804707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902356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6347528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306229891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5613689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400938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BCAD56-043C-6D4F-93FA-53D70228D61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5679270"/>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E26CAA6-44CF-1E48-9FA1-78D1FC3525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591175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4DD4A2-A432-7B4A-8FBD-A98B9C1705A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889664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EE8D437-623E-E548-931D-D811B67A0A3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5460298"/>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58530A-99CB-B542-B4BF-E39F76458A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042084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FFCFDAF-0FDB-8B48-9941-29E36DB0B85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466876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798CC-6208-244A-A607-0EAB4D248A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1836276"/>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65FDF55-ACE9-FE4C-9AB2-A9FB66D3B0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574735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7884D5-8C33-CB48-BC1B-9F451D6167F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392185"/>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D76331-06B8-9B45-92B9-4FF2EED6E6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3265910"/>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05439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869714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8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CB8F0B-1B1F-2647-9BAC-ED3416EC878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837703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41980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89175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6297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38921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4494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924784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373790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vl1pPr>
          </a:lstStyle>
          <a:p>
            <a:pPr>
              <a:defRPr/>
            </a:pPr>
            <a:endParaRPr lang="en-GB" dirty="0"/>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extLst>
      <p:ext uri="{BB962C8B-B14F-4D97-AF65-F5344CB8AC3E}">
        <p14:creationId xmlns:p14="http://schemas.microsoft.com/office/powerpoint/2010/main" val="4057312481"/>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83544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23181213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172453201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379216636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190661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3841234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247997329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87861502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24602468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0047290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963820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6991562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8469935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23245736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5846484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196143541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4903601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154985054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87849714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409816617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411730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164857715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421330471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5581842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4349230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155299198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3571028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46854268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23261996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117255787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1177758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35143980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28148125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9059617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2008778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6708418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9AB1491-20D2-4D4A-8D9D-CB1098DCA28E}" type="slidenum">
              <a:rPr lang="en-US" smtClean="0"/>
              <a:pPr>
                <a:defRPr/>
              </a:pPr>
              <a:t>‹#›</a:t>
            </a:fld>
            <a:endParaRPr lang="en-US" dirty="0"/>
          </a:p>
        </p:txBody>
      </p:sp>
    </p:spTree>
    <p:extLst>
      <p:ext uri="{BB962C8B-B14F-4D97-AF65-F5344CB8AC3E}">
        <p14:creationId xmlns:p14="http://schemas.microsoft.com/office/powerpoint/2010/main" val="22591705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4198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6970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7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413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377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66256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940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5366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460411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0954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24025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76209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1065208424"/>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288238864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288665562"/>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2702851621"/>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351533276"/>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2335905260"/>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3806593812"/>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687727115"/>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19948155"/>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2190476059"/>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709246085"/>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4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792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16670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75834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5982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8302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6100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1498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36116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62702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664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16839-430D-3E45-97E6-EDFBF5761551}" type="slidenum">
              <a:rPr lang="en-US" smtClean="0"/>
              <a:pPr>
                <a:defRPr/>
              </a:pPr>
              <a:t>‹#›</a:t>
            </a:fld>
            <a:endParaRPr lang="en-US" dirty="0"/>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8695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84203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10431106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28748448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8312451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5572410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42745836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5181951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9990057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253748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234DC6-641F-154A-877F-DBFB809B9269}" type="slidenum">
              <a:rPr lang="en-US" smtClean="0"/>
              <a:pPr>
                <a:defRPr/>
              </a:pPr>
              <a:t>‹#›</a:t>
            </a:fld>
            <a:endParaRPr lang="en-US" dirty="0"/>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7598376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65725639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1999158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93430438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5977115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6684614"/>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4300188"/>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99148508"/>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5186507"/>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53470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7D9C3-C8AB-184F-A5CC-D95A25889F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4051D2-063B-1547-8ECD-5C3410EDDAEA}" type="slidenum">
              <a:rPr lang="en-US" smtClean="0"/>
              <a:pPr>
                <a:defRPr/>
              </a:pPr>
              <a:t>‹#›</a:t>
            </a:fld>
            <a:endParaRPr lang="en-US" dirty="0"/>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549940"/>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2913548"/>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5839791"/>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937469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4254387"/>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6647405"/>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4101869"/>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4712696"/>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078398"/>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148658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08D23D-D16F-0042-93C0-6AB663B2A533}" type="slidenum">
              <a:rPr lang="en-US" smtClean="0"/>
              <a:pPr>
                <a:defRPr/>
              </a:pPr>
              <a:t>‹#›</a:t>
            </a:fld>
            <a:endParaRPr lang="en-US" dirty="0"/>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6392220"/>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1975238"/>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277098"/>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6485405"/>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272904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2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4348321"/>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9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1370611"/>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7236219"/>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30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7542928"/>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731252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DD2510-3810-014F-B52E-296F09FC00A2}" type="slidenum">
              <a:rPr lang="en-US" smtClean="0"/>
              <a:pPr>
                <a:defRPr/>
              </a:pPr>
              <a:t>‹#›</a:t>
            </a:fld>
            <a:endParaRPr lang="en-US" dirty="0"/>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5138693"/>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50287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557396"/>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1754213"/>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634918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6410281"/>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853627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5883568"/>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1716377"/>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144163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E5898-15B9-8240-8D57-9265595C200D}" type="slidenum">
              <a:rPr lang="en-US" smtClean="0"/>
              <a:pPr>
                <a:defRPr/>
              </a:pPr>
              <a:t>‹#›</a:t>
            </a:fld>
            <a:endParaRPr lang="en-US" dirty="0"/>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2897148"/>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07000111"/>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52539973"/>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0006435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94121715"/>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207618"/>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5304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2330514"/>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8755385"/>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60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593579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A7D116-1569-8047-AFCD-71A724D23C3A}" type="slidenum">
              <a:rPr lang="en-US" smtClean="0"/>
              <a:pPr>
                <a:defRPr/>
              </a:pPr>
              <a:t>‹#›</a:t>
            </a:fld>
            <a:endParaRPr lang="en-US" dirty="0"/>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61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0690475"/>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6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3959572"/>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7867129"/>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22607"/>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900942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4691924"/>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4481873"/>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040893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952096"/>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23365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F05B54-F0F0-2448-A135-8C7A25C0A366}" type="slidenum">
              <a:rPr lang="en-US" smtClean="0"/>
              <a:pPr>
                <a:defRPr/>
              </a:pPr>
              <a:t>‹#›</a:t>
            </a:fld>
            <a:endParaRPr lang="en-US" dirty="0"/>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9502497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381682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4040750"/>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19398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871895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4420758"/>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796554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0343993"/>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9863635"/>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752171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F0EEB6-91A3-C440-8658-6F257F2732F2}" type="slidenum">
              <a:rPr lang="en-US" smtClean="0"/>
              <a:pPr>
                <a:defRPr/>
              </a:pPr>
              <a:t>‹#›</a:t>
            </a:fld>
            <a:endParaRPr lang="en-US" dirty="0"/>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4207237"/>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672768779"/>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30281568"/>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62551750"/>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65082613"/>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983967979"/>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67640839"/>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406240179"/>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876248022"/>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33864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D60135-B689-5346-A4BA-A6347C135ECF}" type="slidenum">
              <a:rPr lang="en-US" smtClean="0"/>
              <a:pPr>
                <a:defRPr/>
              </a:pPr>
              <a:t>‹#›</a:t>
            </a:fld>
            <a:endParaRPr lang="en-US" dirty="0"/>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5477524"/>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4637984"/>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7821065"/>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11047"/>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50670"/>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079658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9033818"/>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9468928"/>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9781432"/>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065470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3F2AA6-C8F3-1248-A383-5D0A1F991603}" type="slidenum">
              <a:rPr lang="en-US" smtClean="0"/>
              <a:pPr>
                <a:defRPr/>
              </a:pPr>
              <a:t>‹#›</a:t>
            </a:fld>
            <a:endParaRPr lang="en-US" dirty="0"/>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3041642"/>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5215240"/>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5806829"/>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0879904"/>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1021661"/>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453981"/>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2357001"/>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7488752"/>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2166929"/>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803032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FC2F88-7423-F948-A5F4-08AEB2E8D7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3990141"/>
      </p:ext>
    </p:extLst>
  </p:cSld>
  <p:clrMapOvr>
    <a:masterClrMapping/>
  </p:clrMapOvr>
  <p:transition spd="slow">
    <p:dissolv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54467796"/>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2012962"/>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591450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12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3197237"/>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8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688773"/>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8830514"/>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130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60591"/>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4238731"/>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783385"/>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231681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2364C6-8EB1-D440-AC92-4814635CC3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E08E24-526D-BC43-9844-B0703BF26A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5598164"/>
      </p:ext>
    </p:extLst>
  </p:cSld>
  <p:clrMapOvr>
    <a:masterClrMapping/>
  </p:clrMapOvr>
  <p:transition spd="slow">
    <p:dissolv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1195586"/>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645460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5360065"/>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9508703"/>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6166867"/>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vl1pPr>
          </a:lstStyle>
          <a:p>
            <a:endParaRPr dirty="0"/>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74002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5170520"/>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7746578"/>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8704458"/>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18291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F30BB3-AC92-2243-B623-DE6941B923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1614979"/>
      </p:ext>
    </p:extLst>
  </p:cSld>
  <p:clrMapOvr>
    <a:masterClrMapping/>
  </p:clrMapOvr>
  <p:transition spd="slow">
    <p:dissolv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160865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3336615"/>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931486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8954258"/>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02451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0512149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960361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2046057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057909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778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865009A-6A41-1942-BD8D-CD5AB3A858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8949263"/>
      </p:ext>
    </p:extLst>
  </p:cSld>
  <p:clrMapOvr>
    <a:masterClrMapping/>
  </p:clrMapOvr>
  <p:transition spd="slow">
    <p:dissolv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4878386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5611650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774283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93122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5763985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089546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0753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685084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5392660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8590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9D0FA7-80B4-2646-A739-DA4203AC08E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5005296"/>
      </p:ext>
    </p:extLst>
  </p:cSld>
  <p:clrMapOvr>
    <a:masterClrMapping/>
  </p:clrMapOvr>
  <p:transition spd="slow">
    <p:dissolv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12836204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5281389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5625753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3591749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842634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3880354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6846168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6215976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4896562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2/12/26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5938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E591D3B-23FE-3243-9F49-066617DADB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2721571"/>
      </p:ext>
    </p:extLst>
  </p:cSld>
  <p:clrMapOvr>
    <a:masterClrMapping/>
  </p:clrMapOvr>
  <p:transition spd="slow">
    <p:dissolv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4157232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114784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7762709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258201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183622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365601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2931189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2954443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0770181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25733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2CF59D7-D47F-594C-8557-ABA7C07241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6608977"/>
      </p:ext>
    </p:extLst>
  </p:cSld>
  <p:clrMapOvr>
    <a:masterClrMapping/>
  </p:clrMapOvr>
  <p:transition spd="slow">
    <p:dissolve/>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60344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159990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2/12/26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5683387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51925002"/>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6500489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7040063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34809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183795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651549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58691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D75606-22A2-E649-AF17-36023A623B4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5112704"/>
      </p:ext>
    </p:extLst>
  </p:cSld>
  <p:clrMapOvr>
    <a:masterClrMapping/>
  </p:clrMapOvr>
  <p:transition spd="slow">
    <p:dissolve/>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4003294"/>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488169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897745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1257852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5272692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3851211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910331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5276134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0555113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73399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D0C6DE-1AD8-D84E-80AC-2F402853C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8932979"/>
      </p:ext>
    </p:extLst>
  </p:cSld>
  <p:clrMapOvr>
    <a:masterClrMapping/>
  </p:clrMapOvr>
  <p:transition spd="slow">
    <p:dissolve/>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6351084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6629963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0951344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6991037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1239736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1135344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9886652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2861378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605938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96489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426063-8E3D-9543-99B2-C05B803EF75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48023968"/>
      </p:ext>
    </p:extLst>
  </p:cSld>
  <p:clrMapOvr>
    <a:masterClrMapping/>
  </p:clrMapOvr>
  <p:transition spd="slow">
    <p:dissolve/>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18321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BE00EC5-33AF-4148-A932-D5D8C17A67F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1983624"/>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EE7139-389A-654B-AE6B-B582158974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DF8861-F891-4240-8D0C-B823ACF9E7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E767F4CA-AE7E-064E-BF07-F722B11806CB}" type="slidenum">
              <a:rPr lang="en-US" smtClean="0"/>
              <a:pPr>
                <a:defRPr/>
              </a:pPr>
              <a:t>‹#›</a:t>
            </a:fld>
            <a:endParaRPr lang="en-US" dirty="0"/>
          </a:p>
        </p:txBody>
      </p:sp>
    </p:spTree>
    <p:extLst>
      <p:ext uri="{BB962C8B-B14F-4D97-AF65-F5344CB8AC3E}">
        <p14:creationId xmlns:p14="http://schemas.microsoft.com/office/powerpoint/2010/main" val="2981171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C6147-F601-C946-B7DD-AA3442A40EA6}" type="slidenum">
              <a:rPr lang="en-US" smtClean="0"/>
              <a:pPr>
                <a:defRPr/>
              </a:pPr>
              <a:t>‹#›</a:t>
            </a:fld>
            <a:endParaRPr lang="en-US" dirty="0"/>
          </a:p>
        </p:txBody>
      </p:sp>
    </p:spTree>
    <p:extLst>
      <p:ext uri="{BB962C8B-B14F-4D97-AF65-F5344CB8AC3E}">
        <p14:creationId xmlns:p14="http://schemas.microsoft.com/office/powerpoint/2010/main" val="1938156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56980-B6CD-0A42-9B61-2D4AFDC03548}" type="slidenum">
              <a:rPr lang="en-US" smtClean="0"/>
              <a:pPr>
                <a:defRPr/>
              </a:pPr>
              <a:t>‹#›</a:t>
            </a:fld>
            <a:endParaRPr lang="en-US" dirty="0"/>
          </a:p>
        </p:txBody>
      </p:sp>
    </p:spTree>
    <p:extLst>
      <p:ext uri="{BB962C8B-B14F-4D97-AF65-F5344CB8AC3E}">
        <p14:creationId xmlns:p14="http://schemas.microsoft.com/office/powerpoint/2010/main" val="1379393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A1195-4CE4-4245-940A-A33AEBD6AA11}" type="slidenum">
              <a:rPr lang="en-US" smtClean="0"/>
              <a:pPr>
                <a:defRPr/>
              </a:pPr>
              <a:t>‹#›</a:t>
            </a:fld>
            <a:endParaRPr lang="en-US" dirty="0"/>
          </a:p>
        </p:txBody>
      </p:sp>
    </p:spTree>
    <p:extLst>
      <p:ext uri="{BB962C8B-B14F-4D97-AF65-F5344CB8AC3E}">
        <p14:creationId xmlns:p14="http://schemas.microsoft.com/office/powerpoint/2010/main" val="732894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D93904-4DE5-7947-92E0-8DE3D142FAB2}" type="slidenum">
              <a:rPr lang="en-US" smtClean="0"/>
              <a:pPr>
                <a:defRPr/>
              </a:pPr>
              <a:t>‹#›</a:t>
            </a:fld>
            <a:endParaRPr lang="en-US" dirty="0"/>
          </a:p>
        </p:txBody>
      </p:sp>
    </p:spTree>
    <p:extLst>
      <p:ext uri="{BB962C8B-B14F-4D97-AF65-F5344CB8AC3E}">
        <p14:creationId xmlns:p14="http://schemas.microsoft.com/office/powerpoint/2010/main" val="2488091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A19871-3967-AE44-BA58-40F3CF9EEBF8}" type="slidenum">
              <a:rPr lang="en-US" smtClean="0"/>
              <a:pPr>
                <a:defRPr/>
              </a:pPr>
              <a:t>‹#›</a:t>
            </a:fld>
            <a:endParaRPr lang="en-US" dirty="0"/>
          </a:p>
        </p:txBody>
      </p:sp>
    </p:spTree>
    <p:extLst>
      <p:ext uri="{BB962C8B-B14F-4D97-AF65-F5344CB8AC3E}">
        <p14:creationId xmlns:p14="http://schemas.microsoft.com/office/powerpoint/2010/main" val="3359704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B555E2-4F7F-2A4D-948A-1BBF19ECB01F}" type="slidenum">
              <a:rPr lang="en-US" smtClean="0"/>
              <a:pPr>
                <a:defRPr/>
              </a:pPr>
              <a:t>‹#›</a:t>
            </a:fld>
            <a:endParaRPr lang="en-US" dirty="0"/>
          </a:p>
        </p:txBody>
      </p:sp>
    </p:spTree>
    <p:extLst>
      <p:ext uri="{BB962C8B-B14F-4D97-AF65-F5344CB8AC3E}">
        <p14:creationId xmlns:p14="http://schemas.microsoft.com/office/powerpoint/2010/main" val="3020758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9E781C-58E8-3242-B1F4-56CC2587731A}" type="slidenum">
              <a:rPr lang="en-US" smtClean="0"/>
              <a:pPr>
                <a:defRPr/>
              </a:pPr>
              <a:t>‹#›</a:t>
            </a:fld>
            <a:endParaRPr lang="en-US" dirty="0"/>
          </a:p>
        </p:txBody>
      </p:sp>
    </p:spTree>
    <p:extLst>
      <p:ext uri="{BB962C8B-B14F-4D97-AF65-F5344CB8AC3E}">
        <p14:creationId xmlns:p14="http://schemas.microsoft.com/office/powerpoint/2010/main" val="1555352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2DC9EA-84D3-0D44-9558-B5450999B5D8}" type="slidenum">
              <a:rPr lang="en-US" smtClean="0"/>
              <a:pPr>
                <a:defRPr/>
              </a:pPr>
              <a:t>‹#›</a:t>
            </a:fld>
            <a:endParaRPr lang="en-US" dirty="0"/>
          </a:p>
        </p:txBody>
      </p:sp>
    </p:spTree>
    <p:extLst>
      <p:ext uri="{BB962C8B-B14F-4D97-AF65-F5344CB8AC3E}">
        <p14:creationId xmlns:p14="http://schemas.microsoft.com/office/powerpoint/2010/main" val="107085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3FBAE0-0893-A24C-A75E-DA25B19E8B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ADEDD-1C9A-8F42-8AF9-07CA7CF839A7}" type="slidenum">
              <a:rPr lang="en-US" smtClean="0"/>
              <a:pPr>
                <a:defRPr/>
              </a:pPr>
              <a:t>‹#›</a:t>
            </a:fld>
            <a:endParaRPr lang="en-US" dirty="0"/>
          </a:p>
        </p:txBody>
      </p:sp>
    </p:spTree>
    <p:extLst>
      <p:ext uri="{BB962C8B-B14F-4D97-AF65-F5344CB8AC3E}">
        <p14:creationId xmlns:p14="http://schemas.microsoft.com/office/powerpoint/2010/main" val="3739872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C7692B-7EFF-134A-8F9C-73C2442D2F10}" type="slidenum">
              <a:rPr lang="en-US" smtClean="0"/>
              <a:pPr>
                <a:defRPr/>
              </a:pPr>
              <a:t>‹#›</a:t>
            </a:fld>
            <a:endParaRPr lang="en-US" dirty="0"/>
          </a:p>
        </p:txBody>
      </p:sp>
    </p:spTree>
    <p:extLst>
      <p:ext uri="{BB962C8B-B14F-4D97-AF65-F5344CB8AC3E}">
        <p14:creationId xmlns:p14="http://schemas.microsoft.com/office/powerpoint/2010/main" val="2706035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1.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emf"/><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3.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4.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6.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7.jpe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9.jpe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8.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12.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13.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5.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6.jpe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8.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7.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0.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32.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19.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7.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8.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5.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image" Target="../media/image4.png"/><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theme" Target="../theme/theme39.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0.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41.xml"/><Relationship Id="rId1"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2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4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7.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8.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9.xml"/><Relationship Id="rId13" Type="http://schemas.openxmlformats.org/officeDocument/2006/relationships/slideLayout" Target="../slideLayouts/slideLayout494.xml"/><Relationship Id="rId3" Type="http://schemas.openxmlformats.org/officeDocument/2006/relationships/slideLayout" Target="../slideLayouts/slideLayout484.xml"/><Relationship Id="rId7" Type="http://schemas.openxmlformats.org/officeDocument/2006/relationships/slideLayout" Target="../slideLayouts/slideLayout488.xml"/><Relationship Id="rId12" Type="http://schemas.openxmlformats.org/officeDocument/2006/relationships/slideLayout" Target="../slideLayouts/slideLayout493.xml"/><Relationship Id="rId2" Type="http://schemas.openxmlformats.org/officeDocument/2006/relationships/slideLayout" Target="../slideLayouts/slideLayout483.xml"/><Relationship Id="rId1" Type="http://schemas.openxmlformats.org/officeDocument/2006/relationships/slideLayout" Target="../slideLayouts/slideLayout482.xml"/><Relationship Id="rId6" Type="http://schemas.openxmlformats.org/officeDocument/2006/relationships/slideLayout" Target="../slideLayouts/slideLayout487.xml"/><Relationship Id="rId11" Type="http://schemas.openxmlformats.org/officeDocument/2006/relationships/slideLayout" Target="../slideLayouts/slideLayout492.xml"/><Relationship Id="rId5" Type="http://schemas.openxmlformats.org/officeDocument/2006/relationships/slideLayout" Target="../slideLayouts/slideLayout486.xml"/><Relationship Id="rId10" Type="http://schemas.openxmlformats.org/officeDocument/2006/relationships/slideLayout" Target="../slideLayouts/slideLayout491.xml"/><Relationship Id="rId4" Type="http://schemas.openxmlformats.org/officeDocument/2006/relationships/slideLayout" Target="../slideLayouts/slideLayout485.xml"/><Relationship Id="rId9" Type="http://schemas.openxmlformats.org/officeDocument/2006/relationships/slideLayout" Target="../slideLayouts/slideLayout490.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6" Type="http://schemas.openxmlformats.org/officeDocument/2006/relationships/slideLayout" Target="../slideLayouts/slideLayout520.xml"/><Relationship Id="rId117" Type="http://schemas.openxmlformats.org/officeDocument/2006/relationships/slideLayout" Target="../slideLayouts/slideLayout611.xml"/><Relationship Id="rId21" Type="http://schemas.openxmlformats.org/officeDocument/2006/relationships/slideLayout" Target="../slideLayouts/slideLayout515.xml"/><Relationship Id="rId42" Type="http://schemas.openxmlformats.org/officeDocument/2006/relationships/slideLayout" Target="../slideLayouts/slideLayout536.xml"/><Relationship Id="rId47" Type="http://schemas.openxmlformats.org/officeDocument/2006/relationships/slideLayout" Target="../slideLayouts/slideLayout541.xml"/><Relationship Id="rId63" Type="http://schemas.openxmlformats.org/officeDocument/2006/relationships/slideLayout" Target="../slideLayouts/slideLayout557.xml"/><Relationship Id="rId68" Type="http://schemas.openxmlformats.org/officeDocument/2006/relationships/slideLayout" Target="../slideLayouts/slideLayout562.xml"/><Relationship Id="rId84" Type="http://schemas.openxmlformats.org/officeDocument/2006/relationships/slideLayout" Target="../slideLayouts/slideLayout578.xml"/><Relationship Id="rId89" Type="http://schemas.openxmlformats.org/officeDocument/2006/relationships/slideLayout" Target="../slideLayouts/slideLayout583.xml"/><Relationship Id="rId112" Type="http://schemas.openxmlformats.org/officeDocument/2006/relationships/slideLayout" Target="../slideLayouts/slideLayout606.xml"/><Relationship Id="rId16" Type="http://schemas.openxmlformats.org/officeDocument/2006/relationships/slideLayout" Target="../slideLayouts/slideLayout510.xml"/><Relationship Id="rId107" Type="http://schemas.openxmlformats.org/officeDocument/2006/relationships/slideLayout" Target="../slideLayouts/slideLayout601.xml"/><Relationship Id="rId11" Type="http://schemas.openxmlformats.org/officeDocument/2006/relationships/slideLayout" Target="../slideLayouts/slideLayout505.xml"/><Relationship Id="rId32" Type="http://schemas.openxmlformats.org/officeDocument/2006/relationships/slideLayout" Target="../slideLayouts/slideLayout526.xml"/><Relationship Id="rId37" Type="http://schemas.openxmlformats.org/officeDocument/2006/relationships/slideLayout" Target="../slideLayouts/slideLayout531.xml"/><Relationship Id="rId53" Type="http://schemas.openxmlformats.org/officeDocument/2006/relationships/slideLayout" Target="../slideLayouts/slideLayout547.xml"/><Relationship Id="rId58" Type="http://schemas.openxmlformats.org/officeDocument/2006/relationships/slideLayout" Target="../slideLayouts/slideLayout552.xml"/><Relationship Id="rId74" Type="http://schemas.openxmlformats.org/officeDocument/2006/relationships/slideLayout" Target="../slideLayouts/slideLayout568.xml"/><Relationship Id="rId79" Type="http://schemas.openxmlformats.org/officeDocument/2006/relationships/slideLayout" Target="../slideLayouts/slideLayout573.xml"/><Relationship Id="rId102" Type="http://schemas.openxmlformats.org/officeDocument/2006/relationships/slideLayout" Target="../slideLayouts/slideLayout596.xml"/><Relationship Id="rId5" Type="http://schemas.openxmlformats.org/officeDocument/2006/relationships/slideLayout" Target="../slideLayouts/slideLayout499.xml"/><Relationship Id="rId90" Type="http://schemas.openxmlformats.org/officeDocument/2006/relationships/slideLayout" Target="../slideLayouts/slideLayout584.xml"/><Relationship Id="rId95" Type="http://schemas.openxmlformats.org/officeDocument/2006/relationships/slideLayout" Target="../slideLayouts/slideLayout589.xml"/><Relationship Id="rId22" Type="http://schemas.openxmlformats.org/officeDocument/2006/relationships/slideLayout" Target="../slideLayouts/slideLayout516.xml"/><Relationship Id="rId27" Type="http://schemas.openxmlformats.org/officeDocument/2006/relationships/slideLayout" Target="../slideLayouts/slideLayout521.xml"/><Relationship Id="rId43" Type="http://schemas.openxmlformats.org/officeDocument/2006/relationships/slideLayout" Target="../slideLayouts/slideLayout537.xml"/><Relationship Id="rId48" Type="http://schemas.openxmlformats.org/officeDocument/2006/relationships/slideLayout" Target="../slideLayouts/slideLayout542.xml"/><Relationship Id="rId64" Type="http://schemas.openxmlformats.org/officeDocument/2006/relationships/slideLayout" Target="../slideLayouts/slideLayout558.xml"/><Relationship Id="rId69" Type="http://schemas.openxmlformats.org/officeDocument/2006/relationships/slideLayout" Target="../slideLayouts/slideLayout563.xml"/><Relationship Id="rId113" Type="http://schemas.openxmlformats.org/officeDocument/2006/relationships/slideLayout" Target="../slideLayouts/slideLayout607.xml"/><Relationship Id="rId118" Type="http://schemas.openxmlformats.org/officeDocument/2006/relationships/slideLayout" Target="../slideLayouts/slideLayout612.xml"/><Relationship Id="rId80" Type="http://schemas.openxmlformats.org/officeDocument/2006/relationships/slideLayout" Target="../slideLayouts/slideLayout574.xml"/><Relationship Id="rId85" Type="http://schemas.openxmlformats.org/officeDocument/2006/relationships/slideLayout" Target="../slideLayouts/slideLayout579.xml"/><Relationship Id="rId12" Type="http://schemas.openxmlformats.org/officeDocument/2006/relationships/slideLayout" Target="../slideLayouts/slideLayout506.xml"/><Relationship Id="rId17" Type="http://schemas.openxmlformats.org/officeDocument/2006/relationships/slideLayout" Target="../slideLayouts/slideLayout511.xml"/><Relationship Id="rId33" Type="http://schemas.openxmlformats.org/officeDocument/2006/relationships/slideLayout" Target="../slideLayouts/slideLayout527.xml"/><Relationship Id="rId38" Type="http://schemas.openxmlformats.org/officeDocument/2006/relationships/slideLayout" Target="../slideLayouts/slideLayout532.xml"/><Relationship Id="rId59" Type="http://schemas.openxmlformats.org/officeDocument/2006/relationships/slideLayout" Target="../slideLayouts/slideLayout553.xml"/><Relationship Id="rId103" Type="http://schemas.openxmlformats.org/officeDocument/2006/relationships/slideLayout" Target="../slideLayouts/slideLayout597.xml"/><Relationship Id="rId108" Type="http://schemas.openxmlformats.org/officeDocument/2006/relationships/slideLayout" Target="../slideLayouts/slideLayout602.xml"/><Relationship Id="rId54" Type="http://schemas.openxmlformats.org/officeDocument/2006/relationships/slideLayout" Target="../slideLayouts/slideLayout548.xml"/><Relationship Id="rId70" Type="http://schemas.openxmlformats.org/officeDocument/2006/relationships/slideLayout" Target="../slideLayouts/slideLayout564.xml"/><Relationship Id="rId75" Type="http://schemas.openxmlformats.org/officeDocument/2006/relationships/slideLayout" Target="../slideLayouts/slideLayout569.xml"/><Relationship Id="rId91" Type="http://schemas.openxmlformats.org/officeDocument/2006/relationships/slideLayout" Target="../slideLayouts/slideLayout585.xml"/><Relationship Id="rId96" Type="http://schemas.openxmlformats.org/officeDocument/2006/relationships/slideLayout" Target="../slideLayouts/slideLayout590.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23" Type="http://schemas.openxmlformats.org/officeDocument/2006/relationships/slideLayout" Target="../slideLayouts/slideLayout517.xml"/><Relationship Id="rId28" Type="http://schemas.openxmlformats.org/officeDocument/2006/relationships/slideLayout" Target="../slideLayouts/slideLayout522.xml"/><Relationship Id="rId49" Type="http://schemas.openxmlformats.org/officeDocument/2006/relationships/slideLayout" Target="../slideLayouts/slideLayout543.xml"/><Relationship Id="rId114" Type="http://schemas.openxmlformats.org/officeDocument/2006/relationships/slideLayout" Target="../slideLayouts/slideLayout608.xml"/><Relationship Id="rId119" Type="http://schemas.openxmlformats.org/officeDocument/2006/relationships/slideLayout" Target="../slideLayouts/slideLayout613.xml"/><Relationship Id="rId44" Type="http://schemas.openxmlformats.org/officeDocument/2006/relationships/slideLayout" Target="../slideLayouts/slideLayout538.xml"/><Relationship Id="rId60" Type="http://schemas.openxmlformats.org/officeDocument/2006/relationships/slideLayout" Target="../slideLayouts/slideLayout554.xml"/><Relationship Id="rId65" Type="http://schemas.openxmlformats.org/officeDocument/2006/relationships/slideLayout" Target="../slideLayouts/slideLayout559.xml"/><Relationship Id="rId81" Type="http://schemas.openxmlformats.org/officeDocument/2006/relationships/slideLayout" Target="../slideLayouts/slideLayout575.xml"/><Relationship Id="rId86" Type="http://schemas.openxmlformats.org/officeDocument/2006/relationships/slideLayout" Target="../slideLayouts/slideLayout580.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3" Type="http://schemas.openxmlformats.org/officeDocument/2006/relationships/slideLayout" Target="../slideLayouts/slideLayout507.xml"/><Relationship Id="rId18" Type="http://schemas.openxmlformats.org/officeDocument/2006/relationships/slideLayout" Target="../slideLayouts/slideLayout512.xml"/><Relationship Id="rId39" Type="http://schemas.openxmlformats.org/officeDocument/2006/relationships/slideLayout" Target="../slideLayouts/slideLayout533.xml"/><Relationship Id="rId109" Type="http://schemas.openxmlformats.org/officeDocument/2006/relationships/slideLayout" Target="../slideLayouts/slideLayout603.xml"/><Relationship Id="rId34" Type="http://schemas.openxmlformats.org/officeDocument/2006/relationships/slideLayout" Target="../slideLayouts/slideLayout528.xml"/><Relationship Id="rId50" Type="http://schemas.openxmlformats.org/officeDocument/2006/relationships/slideLayout" Target="../slideLayouts/slideLayout544.xml"/><Relationship Id="rId55" Type="http://schemas.openxmlformats.org/officeDocument/2006/relationships/slideLayout" Target="../slideLayouts/slideLayout549.xml"/><Relationship Id="rId76" Type="http://schemas.openxmlformats.org/officeDocument/2006/relationships/slideLayout" Target="../slideLayouts/slideLayout570.xml"/><Relationship Id="rId97" Type="http://schemas.openxmlformats.org/officeDocument/2006/relationships/slideLayout" Target="../slideLayouts/slideLayout591.xml"/><Relationship Id="rId104" Type="http://schemas.openxmlformats.org/officeDocument/2006/relationships/slideLayout" Target="../slideLayouts/slideLayout598.xml"/><Relationship Id="rId120" Type="http://schemas.openxmlformats.org/officeDocument/2006/relationships/slideLayout" Target="../slideLayouts/slideLayout614.xml"/><Relationship Id="rId7" Type="http://schemas.openxmlformats.org/officeDocument/2006/relationships/slideLayout" Target="../slideLayouts/slideLayout501.xml"/><Relationship Id="rId71" Type="http://schemas.openxmlformats.org/officeDocument/2006/relationships/slideLayout" Target="../slideLayouts/slideLayout565.xml"/><Relationship Id="rId92" Type="http://schemas.openxmlformats.org/officeDocument/2006/relationships/slideLayout" Target="../slideLayouts/slideLayout586.xml"/><Relationship Id="rId2" Type="http://schemas.openxmlformats.org/officeDocument/2006/relationships/slideLayout" Target="../slideLayouts/slideLayout496.xml"/><Relationship Id="rId29" Type="http://schemas.openxmlformats.org/officeDocument/2006/relationships/slideLayout" Target="../slideLayouts/slideLayout523.xml"/><Relationship Id="rId24" Type="http://schemas.openxmlformats.org/officeDocument/2006/relationships/slideLayout" Target="../slideLayouts/slideLayout518.xml"/><Relationship Id="rId40" Type="http://schemas.openxmlformats.org/officeDocument/2006/relationships/slideLayout" Target="../slideLayouts/slideLayout534.xml"/><Relationship Id="rId45" Type="http://schemas.openxmlformats.org/officeDocument/2006/relationships/slideLayout" Target="../slideLayouts/slideLayout539.xml"/><Relationship Id="rId66" Type="http://schemas.openxmlformats.org/officeDocument/2006/relationships/slideLayout" Target="../slideLayouts/slideLayout560.xml"/><Relationship Id="rId87" Type="http://schemas.openxmlformats.org/officeDocument/2006/relationships/slideLayout" Target="../slideLayouts/slideLayout581.xml"/><Relationship Id="rId110" Type="http://schemas.openxmlformats.org/officeDocument/2006/relationships/slideLayout" Target="../slideLayouts/slideLayout604.xml"/><Relationship Id="rId115" Type="http://schemas.openxmlformats.org/officeDocument/2006/relationships/slideLayout" Target="../slideLayouts/slideLayout609.xml"/><Relationship Id="rId61" Type="http://schemas.openxmlformats.org/officeDocument/2006/relationships/slideLayout" Target="../slideLayouts/slideLayout555.xml"/><Relationship Id="rId82" Type="http://schemas.openxmlformats.org/officeDocument/2006/relationships/slideLayout" Target="../slideLayouts/slideLayout576.xml"/><Relationship Id="rId19" Type="http://schemas.openxmlformats.org/officeDocument/2006/relationships/slideLayout" Target="../slideLayouts/slideLayout513.xml"/><Relationship Id="rId14" Type="http://schemas.openxmlformats.org/officeDocument/2006/relationships/slideLayout" Target="../slideLayouts/slideLayout508.xml"/><Relationship Id="rId30" Type="http://schemas.openxmlformats.org/officeDocument/2006/relationships/slideLayout" Target="../slideLayouts/slideLayout524.xml"/><Relationship Id="rId35" Type="http://schemas.openxmlformats.org/officeDocument/2006/relationships/slideLayout" Target="../slideLayouts/slideLayout529.xml"/><Relationship Id="rId56" Type="http://schemas.openxmlformats.org/officeDocument/2006/relationships/slideLayout" Target="../slideLayouts/slideLayout550.xml"/><Relationship Id="rId77" Type="http://schemas.openxmlformats.org/officeDocument/2006/relationships/slideLayout" Target="../slideLayouts/slideLayout571.xml"/><Relationship Id="rId100" Type="http://schemas.openxmlformats.org/officeDocument/2006/relationships/slideLayout" Target="../slideLayouts/slideLayout594.xml"/><Relationship Id="rId105" Type="http://schemas.openxmlformats.org/officeDocument/2006/relationships/slideLayout" Target="../slideLayouts/slideLayout599.xml"/><Relationship Id="rId8" Type="http://schemas.openxmlformats.org/officeDocument/2006/relationships/slideLayout" Target="../slideLayouts/slideLayout502.xml"/><Relationship Id="rId51" Type="http://schemas.openxmlformats.org/officeDocument/2006/relationships/slideLayout" Target="../slideLayouts/slideLayout545.xml"/><Relationship Id="rId72" Type="http://schemas.openxmlformats.org/officeDocument/2006/relationships/slideLayout" Target="../slideLayouts/slideLayout566.xml"/><Relationship Id="rId93" Type="http://schemas.openxmlformats.org/officeDocument/2006/relationships/slideLayout" Target="../slideLayouts/slideLayout587.xml"/><Relationship Id="rId98" Type="http://schemas.openxmlformats.org/officeDocument/2006/relationships/slideLayout" Target="../slideLayouts/slideLayout592.xml"/><Relationship Id="rId121" Type="http://schemas.openxmlformats.org/officeDocument/2006/relationships/theme" Target="../theme/theme51.xml"/><Relationship Id="rId3" Type="http://schemas.openxmlformats.org/officeDocument/2006/relationships/slideLayout" Target="../slideLayouts/slideLayout497.xml"/><Relationship Id="rId25" Type="http://schemas.openxmlformats.org/officeDocument/2006/relationships/slideLayout" Target="../slideLayouts/slideLayout519.xml"/><Relationship Id="rId46" Type="http://schemas.openxmlformats.org/officeDocument/2006/relationships/slideLayout" Target="../slideLayouts/slideLayout540.xml"/><Relationship Id="rId67" Type="http://schemas.openxmlformats.org/officeDocument/2006/relationships/slideLayout" Target="../slideLayouts/slideLayout561.xml"/><Relationship Id="rId116" Type="http://schemas.openxmlformats.org/officeDocument/2006/relationships/slideLayout" Target="../slideLayouts/slideLayout610.xml"/><Relationship Id="rId20" Type="http://schemas.openxmlformats.org/officeDocument/2006/relationships/slideLayout" Target="../slideLayouts/slideLayout514.xml"/><Relationship Id="rId41" Type="http://schemas.openxmlformats.org/officeDocument/2006/relationships/slideLayout" Target="../slideLayouts/slideLayout535.xml"/><Relationship Id="rId62" Type="http://schemas.openxmlformats.org/officeDocument/2006/relationships/slideLayout" Target="../slideLayouts/slideLayout556.xml"/><Relationship Id="rId83" Type="http://schemas.openxmlformats.org/officeDocument/2006/relationships/slideLayout" Target="../slideLayouts/slideLayout577.xml"/><Relationship Id="rId88" Type="http://schemas.openxmlformats.org/officeDocument/2006/relationships/slideLayout" Target="../slideLayouts/slideLayout582.xml"/><Relationship Id="rId111" Type="http://schemas.openxmlformats.org/officeDocument/2006/relationships/slideLayout" Target="../slideLayouts/slideLayout605.xml"/><Relationship Id="rId15" Type="http://schemas.openxmlformats.org/officeDocument/2006/relationships/slideLayout" Target="../slideLayouts/slideLayout509.xml"/><Relationship Id="rId36" Type="http://schemas.openxmlformats.org/officeDocument/2006/relationships/slideLayout" Target="../slideLayouts/slideLayout530.xml"/><Relationship Id="rId57" Type="http://schemas.openxmlformats.org/officeDocument/2006/relationships/slideLayout" Target="../slideLayouts/slideLayout551.xml"/><Relationship Id="rId106" Type="http://schemas.openxmlformats.org/officeDocument/2006/relationships/slideLayout" Target="../slideLayouts/slideLayout600.xml"/><Relationship Id="rId10" Type="http://schemas.openxmlformats.org/officeDocument/2006/relationships/slideLayout" Target="../slideLayouts/slideLayout504.xml"/><Relationship Id="rId31" Type="http://schemas.openxmlformats.org/officeDocument/2006/relationships/slideLayout" Target="../slideLayouts/slideLayout525.xml"/><Relationship Id="rId52" Type="http://schemas.openxmlformats.org/officeDocument/2006/relationships/slideLayout" Target="../slideLayouts/slideLayout546.xml"/><Relationship Id="rId73" Type="http://schemas.openxmlformats.org/officeDocument/2006/relationships/slideLayout" Target="../slideLayouts/slideLayout567.xml"/><Relationship Id="rId78" Type="http://schemas.openxmlformats.org/officeDocument/2006/relationships/slideLayout" Target="../slideLayouts/slideLayout572.xml"/><Relationship Id="rId94" Type="http://schemas.openxmlformats.org/officeDocument/2006/relationships/slideLayout" Target="../slideLayouts/slideLayout588.xml"/><Relationship Id="rId99" Type="http://schemas.openxmlformats.org/officeDocument/2006/relationships/slideLayout" Target="../slideLayouts/slideLayout593.xml"/><Relationship Id="rId101" Type="http://schemas.openxmlformats.org/officeDocument/2006/relationships/slideLayout" Target="../slideLayouts/slideLayout59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slideLayout" Target="../slideLayouts/slideLayout627.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2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54.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641.xml"/><Relationship Id="rId1" Type="http://schemas.openxmlformats.org/officeDocument/2006/relationships/slideLayout" Target="../slideLayouts/slideLayout64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theme" Target="../theme/theme56.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slideLayout" Target="../slideLayouts/slideLayout666.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slideLayout" Target="../slideLayouts/slideLayout6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58.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7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80.xml"/><Relationship Id="rId1" Type="http://schemas.openxmlformats.org/officeDocument/2006/relationships/slideLayout" Target="../slideLayouts/slideLayout6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defTabSz="914400" fontAlgn="base">
              <a:spcBef>
                <a:spcPct val="0"/>
              </a:spcBef>
              <a:spcAft>
                <a:spcPct val="0"/>
              </a:spcAft>
              <a:defRPr/>
            </a:pPr>
            <a:fld id="{9C7E0900-7EC4-5E44-8B2A-030586DC3E7A}"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2D4DE2B0-E279-1E4B-A290-CC33210831BA}"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41122656"/>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89F04783-8C4A-8C46-A3FC-3B8E1E75C637}" type="slidenum">
              <a:rPr lang="en-US" smtClean="0">
                <a:solidFill>
                  <a:srgbClr val="EAEAEA"/>
                </a:solidFill>
                <a:ea typeface="ＭＳ Ｐゴシック" charset="0"/>
                <a:cs typeface="ＭＳ Ｐゴシック" charset="0"/>
              </a:rPr>
              <a:pPr defTabSz="914400" fontAlgn="base">
                <a:spcBef>
                  <a:spcPct val="0"/>
                </a:spcBef>
                <a:spcAft>
                  <a:spcPct val="0"/>
                </a:spcAft>
                <a:defRPr/>
              </a:pPr>
              <a:t>‹#›</a:t>
            </a:fld>
            <a:endParaRPr lang="en-US" dirty="0">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C21ECC27-AFAC-3C4C-9F16-F4D64CB78B2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92D834C7-9E6F-B343-98AB-63947171153C}"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dirty="0"/>
              <a:t>Click to </a:t>
            </a:r>
            <a:r>
              <a:rPr lang="pt-BR" dirty="0" err="1"/>
              <a:t>edit</a:t>
            </a:r>
            <a:r>
              <a:rPr lang="pt-BR" dirty="0"/>
              <a:t> Master </a:t>
            </a:r>
            <a:r>
              <a:rPr lang="pt-BR" dirty="0" err="1"/>
              <a:t>title</a:t>
            </a:r>
            <a:r>
              <a:rPr lang="pt-BR" dirty="0"/>
              <a:t> </a:t>
            </a:r>
            <a:r>
              <a:rPr lang="pt-BR" dirty="0" err="1"/>
              <a:t>style</a:t>
            </a:r>
            <a:endParaRPr lang="pt-BR" dirty="0"/>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dirty="0"/>
              <a:t>Click to </a:t>
            </a:r>
            <a:r>
              <a:rPr lang="pt-BR" dirty="0" err="1"/>
              <a:t>edit</a:t>
            </a:r>
            <a:r>
              <a:rPr lang="pt-BR" dirty="0"/>
              <a:t> Master </a:t>
            </a:r>
            <a:r>
              <a:rPr lang="pt-BR" dirty="0" err="1"/>
              <a:t>text</a:t>
            </a:r>
            <a:r>
              <a:rPr lang="pt-BR" dirty="0"/>
              <a:t> </a:t>
            </a:r>
            <a:r>
              <a:rPr lang="pt-BR" dirty="0" err="1"/>
              <a:t>styles</a:t>
            </a:r>
            <a:endParaRPr lang="pt-BR" dirty="0"/>
          </a:p>
          <a:p>
            <a:pPr lvl="1"/>
            <a:r>
              <a:rPr lang="pt-BR" dirty="0" err="1"/>
              <a:t>Second</a:t>
            </a:r>
            <a:r>
              <a:rPr lang="pt-BR" dirty="0"/>
              <a:t> </a:t>
            </a:r>
            <a:r>
              <a:rPr lang="pt-BR" dirty="0" err="1"/>
              <a:t>level</a:t>
            </a:r>
            <a:endParaRPr lang="pt-BR" dirty="0"/>
          </a:p>
          <a:p>
            <a:pPr lvl="2"/>
            <a:r>
              <a:rPr lang="pt-BR" dirty="0" err="1"/>
              <a:t>Third</a:t>
            </a:r>
            <a:r>
              <a:rPr lang="pt-BR" dirty="0"/>
              <a:t> </a:t>
            </a:r>
            <a:r>
              <a:rPr lang="pt-BR" dirty="0" err="1"/>
              <a:t>level</a:t>
            </a:r>
            <a:endParaRPr lang="pt-BR" dirty="0"/>
          </a:p>
          <a:p>
            <a:pPr lvl="3"/>
            <a:r>
              <a:rPr lang="pt-BR" dirty="0" err="1"/>
              <a:t>Fourth</a:t>
            </a:r>
            <a:r>
              <a:rPr lang="pt-BR" dirty="0"/>
              <a:t> </a:t>
            </a:r>
            <a:r>
              <a:rPr lang="pt-BR" dirty="0" err="1"/>
              <a:t>level</a:t>
            </a:r>
            <a:endParaRPr lang="pt-BR" dirty="0"/>
          </a:p>
          <a:p>
            <a:pPr lvl="4"/>
            <a:r>
              <a:rPr lang="pt-BR" dirty="0" err="1"/>
              <a:t>Fifth</a:t>
            </a:r>
            <a:r>
              <a:rPr lang="pt-BR" dirty="0"/>
              <a:t> </a:t>
            </a:r>
            <a:r>
              <a:rPr lang="pt-BR" dirty="0" err="1"/>
              <a:t>level</a:t>
            </a:r>
            <a:endParaRPr lang="pt-BR"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26F1B033-351B-BE4F-9D86-E10B432386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181860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142F1902-1035-1E40-8788-775FFBA208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923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fontAlgn="base">
              <a:spcBef>
                <a:spcPct val="0"/>
              </a:spcBef>
              <a:spcAft>
                <a:spcPct val="0"/>
              </a:spcAft>
              <a:defRPr/>
            </a:pPr>
            <a:fld id="{16E860F3-89E2-714B-9086-91FDE26549BD}"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4953532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272776"/>
                </a:solidFill>
                <a:latin typeface="Arial" panose="020B0604020202020204" pitchFamily="34" charset="0"/>
              </a:defRPr>
            </a:lvl1pPr>
          </a:lstStyle>
          <a:p>
            <a:pPr defTabSz="914400" eaLnBrk="0" fontAlgn="base" hangingPunct="0">
              <a:spcBef>
                <a:spcPct val="0"/>
              </a:spcBef>
              <a:spcAft>
                <a:spcPct val="0"/>
              </a:spcAft>
              <a:defRPr/>
            </a:pPr>
            <a:fld id="{2D550792-1AE6-B14C-8546-C7030A29B796}"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8952880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99896B4F-DF12-824B-9636-B6B82E61D63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4371170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511054B1-7126-824C-A119-61D554B7C41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269212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3D91C0EB-310D-3A41-98A5-23BDF4B7E9C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6341299"/>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BEB25B15-585D-FD4F-911C-77B209690AB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85781873"/>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0CC0019-6A88-B74B-BA64-757D8614B7E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7459FFFE-7C25-C541-A64A-3A8622D6DF6D}"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732311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2/12/26</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79587553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defTabSz="914400" fontAlgn="base">
              <a:spcAft>
                <a:spcPct val="0"/>
              </a:spcAft>
              <a:defRPr/>
            </a:pPr>
            <a:fld id="{04BAD39F-A9D3-9746-8A95-E7E5C393C840}" type="slidenum">
              <a:rPr lang="en-US" smtClean="0">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1333315"/>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A744249E-542E-2A40-919C-1EC682B39051}" type="slidenum">
              <a:rPr lang="en-GB"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GB"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4082406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latin typeface="Arial" panose="020B0604020202020204" pitchFamily="34" charset="0"/>
              </a:defRPr>
            </a:lvl1pPr>
          </a:lstStyle>
          <a:p>
            <a:pPr defTabSz="449263" fontAlgn="base">
              <a:spcBef>
                <a:spcPct val="0"/>
              </a:spcBef>
              <a:spcAft>
                <a:spcPct val="0"/>
              </a:spcAft>
              <a:defRPr/>
            </a:pPr>
            <a:fld id="{FB0B9765-6576-D64E-BBEA-8425F2B59787}" type="slidenum">
              <a:rPr lang="en-GB" smtClean="0">
                <a:cs typeface="ＭＳ Ｐゴシック" charset="0"/>
              </a:rPr>
              <a:pPr defTabSz="449263" fontAlgn="base">
                <a:spcBef>
                  <a:spcPct val="0"/>
                </a:spcBef>
                <a:spcAft>
                  <a:spcPct val="0"/>
                </a:spcAft>
                <a:defRPr/>
              </a:pPr>
              <a:t>‹#›</a:t>
            </a:fld>
            <a:endParaRPr lang="en-GB" dirty="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7FCEC4A-0619-534F-AB0C-4C4D1986DF16}" type="slidenum">
              <a:rPr lang="en-US" smtClean="0"/>
              <a:pPr>
                <a:defRPr/>
              </a:pPr>
              <a:t>‹#›</a:t>
            </a:fld>
            <a:endParaRPr lang="en-US" dirty="0"/>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9EBE510-D4AE-E046-91B7-424682DCF353}" type="slidenum">
              <a:rPr lang="en-GB" smtClean="0"/>
              <a:pPr>
                <a:defRPr/>
              </a:pPr>
              <a:t>‹#›</a:t>
            </a:fld>
            <a:endParaRPr lang="en-GB" dirty="0"/>
          </a:p>
        </p:txBody>
      </p:sp>
    </p:spTree>
    <p:extLst>
      <p:ext uri="{BB962C8B-B14F-4D97-AF65-F5344CB8AC3E}">
        <p14:creationId xmlns:p14="http://schemas.microsoft.com/office/powerpoint/2010/main" val="11780566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EF5479D-A10D-6F44-A44D-983FD11FB4DF}" type="slidenum">
              <a:rPr lang="en-US" smtClean="0">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869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9109EDEC-CA48-D448-B6E9-167DA10834BA}"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75317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4E63FA0-A986-304D-91A7-3563E6210495}"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9521"/>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fld id="{E1315E32-F14A-D942-ABB5-092960F14AA1}" type="slidenum">
              <a:rPr lang="en-GB" smtClean="0"/>
              <a:pPr defTabSz="914400" fontAlgn="base">
                <a:spcBef>
                  <a:spcPct val="0"/>
                </a:spcBef>
                <a:spcAft>
                  <a:spcPct val="0"/>
                </a:spcAft>
                <a:defRPr/>
              </a:pPr>
              <a:t>‹#›</a:t>
            </a:fld>
            <a:endParaRPr lang="en-GB" dirty="0"/>
          </a:p>
        </p:txBody>
      </p:sp>
    </p:spTree>
    <p:extLst>
      <p:ext uri="{BB962C8B-B14F-4D97-AF65-F5344CB8AC3E}">
        <p14:creationId xmlns:p14="http://schemas.microsoft.com/office/powerpoint/2010/main" val="85120695"/>
      </p:ext>
    </p:extLst>
  </p:cSld>
  <p:clrMap bg1="lt1" tx1="dk1" bg2="lt2" tx2="dk2" accent1="accent1" accent2="accent2" accent3="accent3" accent4="accent4" accent5="accent5" accent6="accent6" hlink="hlink" folHlink="folHlink"/>
  <p:sldLayoutIdLst>
    <p:sldLayoutId id="2147484283"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267264498"/>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solidFill>
                  <a:srgbClr val="FFFFFF"/>
                </a:solidFill>
                <a:latin typeface="Arial" panose="020B0604020202020204" pitchFamily="34" charset="0"/>
              </a:defRPr>
            </a:lvl1pPr>
          </a:lstStyle>
          <a:p>
            <a:pPr>
              <a:defRPr/>
            </a:pPr>
            <a:fld id="{1F891283-1B31-FF4E-B177-E7A2DD278F53}" type="slidenum">
              <a:rPr lang="en-US" smtClean="0"/>
              <a:pPr>
                <a:defRPr/>
              </a:pPr>
              <a:t>‹#›</a:t>
            </a:fld>
            <a:endParaRPr lang="en-US" dirty="0"/>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8815107"/>
      </p:ext>
    </p:extLst>
  </p:cSld>
  <p:clrMap bg1="dk2" tx1="lt1" bg2="dk1" tx2="lt2" accent1="accent1" accent2="accent2" accent3="accent3" accent4="accent4" accent5="accent5" accent6="accent6" hlink="hlink" folHlink="folHlink"/>
  <p:sldLayoutIdLst>
    <p:sldLayoutId id="214748429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120FA792-21B3-364E-AFBB-9E8481E2E90F}" type="slidenum">
              <a:rPr lang="en-US" smtClean="0"/>
              <a:pPr>
                <a:defRPr/>
              </a:pPr>
              <a:t>‹#›</a:t>
            </a:fld>
            <a:endParaRPr lang="en-US" dirty="0"/>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33217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744249E-542E-2A40-919C-1EC682B39051}" type="slidenum">
              <a:rPr lang="en-GB" smtClean="0"/>
              <a:pPr>
                <a:defRPr/>
              </a:pPr>
              <a:t>‹#›</a:t>
            </a:fld>
            <a:endParaRPr lang="en-GB" dirty="0"/>
          </a:p>
        </p:txBody>
      </p:sp>
    </p:spTree>
    <p:extLst>
      <p:ext uri="{BB962C8B-B14F-4D97-AF65-F5344CB8AC3E}">
        <p14:creationId xmlns:p14="http://schemas.microsoft.com/office/powerpoint/2010/main" val="2460964600"/>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A3CD96D7-8E16-2C48-B1B8-743FBA6F584F}" type="slidenum">
              <a:rPr lang="en-US" smtClean="0"/>
              <a:pPr>
                <a:defRPr/>
              </a:pPr>
              <a:t>‹#›</a:t>
            </a:fld>
            <a:endParaRPr lang="en-US" dirty="0"/>
          </a:p>
        </p:txBody>
      </p:sp>
    </p:spTree>
    <p:extLst>
      <p:ext uri="{BB962C8B-B14F-4D97-AF65-F5344CB8AC3E}">
        <p14:creationId xmlns:p14="http://schemas.microsoft.com/office/powerpoint/2010/main" val="1533928269"/>
      </p:ext>
    </p:extLst>
  </p:cSld>
  <p:clrMap bg1="lt1" tx1="dk1" bg2="lt2" tx2="dk2" accent1="accent1" accent2="accent2" accent3="accent3" accent4="accent4" accent5="accent5" accent6="accent6" hlink="hlink" folHlink="folHlink"/>
  <p:sldLayoutIdLst>
    <p:sldLayoutId id="2147484325" r:id="rId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275403DA-82AB-A446-987D-E2F9DEBD579B}"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934359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7459FFFE-7C25-C541-A64A-3A8622D6DF6D}" type="slidenum">
              <a:rPr lang="en-US" smtClean="0"/>
              <a:pPr>
                <a:defRPr/>
              </a:pPr>
              <a:t>‹#›</a:t>
            </a:fld>
            <a:endParaRPr lang="en-US" dirty="0"/>
          </a:p>
        </p:txBody>
      </p:sp>
    </p:spTree>
    <p:extLst>
      <p:ext uri="{BB962C8B-B14F-4D97-AF65-F5344CB8AC3E}">
        <p14:creationId xmlns:p14="http://schemas.microsoft.com/office/powerpoint/2010/main" val="2775549936"/>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54152336"/>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628F6018-235F-A745-934C-2135D573D3CB}"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869361636"/>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1"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116842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 id="2147484540" r:id="rId25"/>
    <p:sldLayoutId id="2147484541" r:id="rId26"/>
    <p:sldLayoutId id="2147484542" r:id="rId27"/>
    <p:sldLayoutId id="2147484543" r:id="rId28"/>
    <p:sldLayoutId id="2147484544" r:id="rId29"/>
    <p:sldLayoutId id="2147484545" r:id="rId30"/>
    <p:sldLayoutId id="2147484546" r:id="rId31"/>
    <p:sldLayoutId id="2147484547" r:id="rId32"/>
    <p:sldLayoutId id="2147484548" r:id="rId33"/>
    <p:sldLayoutId id="2147484549" r:id="rId34"/>
    <p:sldLayoutId id="2147484550" r:id="rId35"/>
    <p:sldLayoutId id="2147484551" r:id="rId36"/>
    <p:sldLayoutId id="2147484552" r:id="rId37"/>
    <p:sldLayoutId id="2147484553" r:id="rId38"/>
    <p:sldLayoutId id="2147484554" r:id="rId39"/>
    <p:sldLayoutId id="2147484555" r:id="rId40"/>
    <p:sldLayoutId id="2147484556" r:id="rId41"/>
    <p:sldLayoutId id="2147484557" r:id="rId42"/>
    <p:sldLayoutId id="2147484558" r:id="rId43"/>
    <p:sldLayoutId id="2147484559" r:id="rId44"/>
    <p:sldLayoutId id="2147484560" r:id="rId45"/>
    <p:sldLayoutId id="2147484561" r:id="rId46"/>
    <p:sldLayoutId id="2147484562" r:id="rId47"/>
    <p:sldLayoutId id="2147484563" r:id="rId48"/>
    <p:sldLayoutId id="2147484564" r:id="rId49"/>
    <p:sldLayoutId id="2147484565" r:id="rId50"/>
    <p:sldLayoutId id="2147484566" r:id="rId51"/>
    <p:sldLayoutId id="2147484567" r:id="rId52"/>
    <p:sldLayoutId id="2147484568" r:id="rId53"/>
    <p:sldLayoutId id="2147484569" r:id="rId54"/>
    <p:sldLayoutId id="2147484570" r:id="rId55"/>
    <p:sldLayoutId id="2147484571" r:id="rId56"/>
    <p:sldLayoutId id="2147484572" r:id="rId57"/>
    <p:sldLayoutId id="2147484573" r:id="rId58"/>
    <p:sldLayoutId id="2147484574" r:id="rId59"/>
    <p:sldLayoutId id="2147484575" r:id="rId60"/>
    <p:sldLayoutId id="2147484576" r:id="rId61"/>
    <p:sldLayoutId id="2147484577" r:id="rId62"/>
    <p:sldLayoutId id="2147484578" r:id="rId63"/>
    <p:sldLayoutId id="2147484579" r:id="rId64"/>
    <p:sldLayoutId id="2147484580" r:id="rId65"/>
    <p:sldLayoutId id="2147484581" r:id="rId66"/>
    <p:sldLayoutId id="2147484582" r:id="rId67"/>
    <p:sldLayoutId id="2147484583" r:id="rId68"/>
    <p:sldLayoutId id="2147484584" r:id="rId69"/>
    <p:sldLayoutId id="2147484585" r:id="rId70"/>
    <p:sldLayoutId id="2147484586" r:id="rId71"/>
    <p:sldLayoutId id="2147484587" r:id="rId72"/>
    <p:sldLayoutId id="2147484588" r:id="rId73"/>
    <p:sldLayoutId id="2147484589" r:id="rId74"/>
    <p:sldLayoutId id="2147484590" r:id="rId75"/>
    <p:sldLayoutId id="2147484591" r:id="rId76"/>
    <p:sldLayoutId id="2147484592" r:id="rId77"/>
    <p:sldLayoutId id="2147484593" r:id="rId78"/>
    <p:sldLayoutId id="2147484594" r:id="rId79"/>
    <p:sldLayoutId id="2147484595" r:id="rId80"/>
    <p:sldLayoutId id="2147484596" r:id="rId81"/>
    <p:sldLayoutId id="2147484597" r:id="rId82"/>
    <p:sldLayoutId id="2147484598" r:id="rId83"/>
    <p:sldLayoutId id="2147484599" r:id="rId84"/>
    <p:sldLayoutId id="2147484600" r:id="rId85"/>
    <p:sldLayoutId id="2147484601" r:id="rId86"/>
    <p:sldLayoutId id="2147484602" r:id="rId87"/>
    <p:sldLayoutId id="2147484603" r:id="rId88"/>
    <p:sldLayoutId id="2147484604" r:id="rId89"/>
    <p:sldLayoutId id="2147484605" r:id="rId90"/>
    <p:sldLayoutId id="2147484606" r:id="rId91"/>
    <p:sldLayoutId id="2147484607" r:id="rId92"/>
    <p:sldLayoutId id="2147484608" r:id="rId93"/>
    <p:sldLayoutId id="2147484609" r:id="rId94"/>
    <p:sldLayoutId id="2147484610" r:id="rId95"/>
    <p:sldLayoutId id="2147484611" r:id="rId96"/>
    <p:sldLayoutId id="2147484612" r:id="rId97"/>
    <p:sldLayoutId id="2147484613" r:id="rId98"/>
    <p:sldLayoutId id="2147484614" r:id="rId99"/>
    <p:sldLayoutId id="2147484615" r:id="rId100"/>
    <p:sldLayoutId id="2147484616" r:id="rId101"/>
    <p:sldLayoutId id="2147484617" r:id="rId102"/>
    <p:sldLayoutId id="2147484618" r:id="rId103"/>
    <p:sldLayoutId id="2147484619" r:id="rId104"/>
    <p:sldLayoutId id="2147484620" r:id="rId105"/>
    <p:sldLayoutId id="2147484621" r:id="rId106"/>
    <p:sldLayoutId id="2147484622" r:id="rId107"/>
    <p:sldLayoutId id="2147484623" r:id="rId108"/>
    <p:sldLayoutId id="2147484624" r:id="rId109"/>
    <p:sldLayoutId id="2147484625" r:id="rId110"/>
    <p:sldLayoutId id="2147484626" r:id="rId111"/>
    <p:sldLayoutId id="2147484627" r:id="rId112"/>
    <p:sldLayoutId id="2147484628" r:id="rId113"/>
    <p:sldLayoutId id="2147484629" r:id="rId114"/>
    <p:sldLayoutId id="2147484630" r:id="rId115"/>
    <p:sldLayoutId id="2147484631" r:id="rId116"/>
    <p:sldLayoutId id="2147484632" r:id="rId117"/>
    <p:sldLayoutId id="2147484633" r:id="rId118"/>
    <p:sldLayoutId id="2147484634" r:id="rId119"/>
    <p:sldLayoutId id="2147484635" r:id="rId120"/>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725112232"/>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8531841"/>
      </p:ext>
    </p:extLst>
  </p:cSld>
  <p:clrMap bg1="lt1" tx1="dk1" bg2="lt2" tx2="dk2" accent1="accent1" accent2="accent2" accent3="accent3" accent4="accent4" accent5="accent5" accent6="accent6" hlink="hlink" folHlink="folHlink"/>
  <p:sldLayoutIdLst>
    <p:sldLayoutId id="214748465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10546846"/>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6748089"/>
      </p:ext>
    </p:extLst>
  </p:cSld>
  <p:clrMap bg1="lt1" tx1="dk1" bg2="lt2" tx2="dk2" accent1="accent1" accent2="accent2" accent3="accent3" accent4="accent4" accent5="accent5" accent6="accent6" hlink="hlink" folHlink="folHlink"/>
  <p:sldLayoutIdLst>
    <p:sldLayoutId id="2147484665" r:id="rId1"/>
    <p:sldLayoutId id="2147484666"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99873412"/>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5258801"/>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736191"/>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0829811"/>
      </p:ext>
    </p:extLst>
  </p:cSld>
  <p:clrMap bg1="lt1" tx1="dk1" bg2="lt2" tx2="dk2" accent1="accent1" accent2="accent2" accent3="accent3" accent4="accent4" accent5="accent5" accent6="accent6" hlink="hlink" folHlink="folHlink"/>
  <p:sldLayoutIdLst>
    <p:sldLayoutId id="214748470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F6E4BD1-0064-1547-B04E-F0DFD2CACD3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3175187"/>
      </p:ext>
    </p:extLst>
  </p:cSld>
  <p:clrMap bg1="lt1" tx1="dk1" bg2="lt2" tx2="dk2" accent1="accent1" accent2="accent2" accent3="accent3" accent4="accent4" accent5="accent5" accent6="accent6" hlink="hlink" folHlink="folHlink"/>
  <p:sldLayoutIdLst>
    <p:sldLayoutId id="2147484709" r:id="rId1"/>
    <p:sldLayoutId id="2147484710"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3D98813A-225A-4D4E-946B-A9BA6942169D}"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123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1"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2292"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45A1939A-D539-BB44-A871-6200AEFCC107}" type="slidenum">
              <a:rPr lang="en-US" smtClean="0">
                <a:solidFill>
                  <a:srgbClr val="FFFFFF"/>
                </a:solidFill>
              </a:rPr>
              <a:pPr defTabSz="914400"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8810326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E96FFD9D-FB4A-5F4E-86CA-E1E188EF93FA}"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654.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313.xml"/><Relationship Id="rId4" Type="http://schemas.openxmlformats.org/officeDocument/2006/relationships/image" Target="../media/image8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7.xml"/><Relationship Id="rId1" Type="http://schemas.openxmlformats.org/officeDocument/2006/relationships/slideLayout" Target="../slideLayouts/slideLayout27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72.xml"/></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9.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72.xml"/><Relationship Id="rId1" Type="http://schemas.openxmlformats.org/officeDocument/2006/relationships/themeOverride" Target="../theme/themeOverride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2.xml"/><Relationship Id="rId1" Type="http://schemas.openxmlformats.org/officeDocument/2006/relationships/slideLayout" Target="../slideLayouts/slideLayout272.xml"/></Relationships>
</file>

<file path=ppt/slides/_rels/slide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72.xml"/></Relationships>
</file>

<file path=ppt/slides/_rels/slide1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272.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5.xml"/><Relationship Id="rId1" Type="http://schemas.openxmlformats.org/officeDocument/2006/relationships/slideLayout" Target="../slideLayouts/slideLayout272.xml"/></Relationships>
</file>

<file path=ppt/slides/_rels/slide1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6.xml"/><Relationship Id="rId1" Type="http://schemas.openxmlformats.org/officeDocument/2006/relationships/slideLayout" Target="../slideLayouts/slideLayout272.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27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27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9.xml"/><Relationship Id="rId1" Type="http://schemas.openxmlformats.org/officeDocument/2006/relationships/slideLayout" Target="../slideLayouts/slideLayout27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272.xml"/></Relationships>
</file>

<file path=ppt/slides/_rels/slide1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1.xml"/><Relationship Id="rId1" Type="http://schemas.openxmlformats.org/officeDocument/2006/relationships/slideLayout" Target="../slideLayouts/slideLayout27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7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2.xml"/><Relationship Id="rId1" Type="http://schemas.openxmlformats.org/officeDocument/2006/relationships/slideLayout" Target="../slideLayouts/slideLayout27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14.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72.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27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72.xml"/><Relationship Id="rId4" Type="http://schemas.openxmlformats.org/officeDocument/2006/relationships/image" Target="../media/image101.png"/></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7.xml"/><Relationship Id="rId1" Type="http://schemas.openxmlformats.org/officeDocument/2006/relationships/slideLayout" Target="../slideLayouts/slideLayout272.xml"/><Relationship Id="rId4" Type="http://schemas.openxmlformats.org/officeDocument/2006/relationships/image" Target="../media/image103.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7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9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0.xml"/><Relationship Id="rId1" Type="http://schemas.openxmlformats.org/officeDocument/2006/relationships/slideLayout" Target="../slideLayouts/slideLayout27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1.xml"/><Relationship Id="rId1" Type="http://schemas.openxmlformats.org/officeDocument/2006/relationships/slideLayout" Target="../slideLayouts/slideLayout27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72.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27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7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4.xml"/><Relationship Id="rId1" Type="http://schemas.openxmlformats.org/officeDocument/2006/relationships/slideLayout" Target="../slideLayouts/slideLayout27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5.xml"/><Relationship Id="rId1" Type="http://schemas.openxmlformats.org/officeDocument/2006/relationships/slideLayout" Target="../slideLayouts/slideLayout27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27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27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8.xml"/><Relationship Id="rId1" Type="http://schemas.openxmlformats.org/officeDocument/2006/relationships/slideLayout" Target="../slideLayouts/slideLayout27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27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27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1.xml"/><Relationship Id="rId1" Type="http://schemas.openxmlformats.org/officeDocument/2006/relationships/slideLayout" Target="../slideLayouts/slideLayout27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2.xml"/><Relationship Id="rId1" Type="http://schemas.openxmlformats.org/officeDocument/2006/relationships/slideLayout" Target="../slideLayouts/slideLayout27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3.xml"/><Relationship Id="rId1" Type="http://schemas.openxmlformats.org/officeDocument/2006/relationships/slideLayout" Target="../slideLayouts/slideLayout27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4.xml"/><Relationship Id="rId1" Type="http://schemas.openxmlformats.org/officeDocument/2006/relationships/slideLayout" Target="../slideLayouts/slideLayout272.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5.xml"/><Relationship Id="rId1" Type="http://schemas.openxmlformats.org/officeDocument/2006/relationships/slideLayout" Target="../slideLayouts/slideLayout27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6.xml"/><Relationship Id="rId1" Type="http://schemas.openxmlformats.org/officeDocument/2006/relationships/slideLayout" Target="../slideLayouts/slideLayout27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27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8.xml"/><Relationship Id="rId1" Type="http://schemas.openxmlformats.org/officeDocument/2006/relationships/slideLayout" Target="../slideLayouts/slideLayout27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7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7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7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66.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6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2.xml"/><Relationship Id="rId1" Type="http://schemas.openxmlformats.org/officeDocument/2006/relationships/slideLayout" Target="../slideLayouts/slideLayout27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3.xml"/><Relationship Id="rId1" Type="http://schemas.openxmlformats.org/officeDocument/2006/relationships/slideLayout" Target="../slideLayouts/slideLayout272.xml"/><Relationship Id="rId6" Type="http://schemas.openxmlformats.org/officeDocument/2006/relationships/image" Target="../media/image128.gif"/><Relationship Id="rId5" Type="http://schemas.openxmlformats.org/officeDocument/2006/relationships/image" Target="../media/image127.jpeg"/><Relationship Id="rId4" Type="http://schemas.openxmlformats.org/officeDocument/2006/relationships/image" Target="../media/image126.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4.xml"/><Relationship Id="rId1" Type="http://schemas.openxmlformats.org/officeDocument/2006/relationships/slideLayout" Target="../slideLayouts/slideLayout272.xml"/></Relationships>
</file>

<file path=ppt/slides/_rels/slide1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5.xml"/><Relationship Id="rId1" Type="http://schemas.openxmlformats.org/officeDocument/2006/relationships/slideLayout" Target="../slideLayouts/slideLayout272.xml"/></Relationships>
</file>

<file path=ppt/slides/_rels/slide1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6.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1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72.xml"/></Relationships>
</file>

<file path=ppt/slides/_rels/slide1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8.xml"/><Relationship Id="rId1" Type="http://schemas.openxmlformats.org/officeDocument/2006/relationships/slideLayout" Target="../slideLayouts/slideLayout27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9.xml"/><Relationship Id="rId1" Type="http://schemas.openxmlformats.org/officeDocument/2006/relationships/slideLayout" Target="../slideLayouts/slideLayout27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7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98.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2.xml"/><Relationship Id="rId1" Type="http://schemas.openxmlformats.org/officeDocument/2006/relationships/slideLayout" Target="../slideLayouts/slideLayout9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98.xml"/><Relationship Id="rId4" Type="http://schemas.openxmlformats.org/officeDocument/2006/relationships/image" Target="../media/image134.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29.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75.xml"/><Relationship Id="rId1" Type="http://schemas.openxmlformats.org/officeDocument/2006/relationships/themeOverride" Target="../theme/themeOverride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72.xml"/></Relationships>
</file>

<file path=ppt/slides/_rels/slide1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6.xml"/><Relationship Id="rId1" Type="http://schemas.openxmlformats.org/officeDocument/2006/relationships/slideLayout" Target="../slideLayouts/slideLayout46.xml"/><Relationship Id="rId5" Type="http://schemas.openxmlformats.org/officeDocument/2006/relationships/image" Target="../media/image137.jpeg"/><Relationship Id="rId4" Type="http://schemas.openxmlformats.org/officeDocument/2006/relationships/image" Target="../media/image1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45.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487.xml"/><Relationship Id="rId4" Type="http://schemas.openxmlformats.org/officeDocument/2006/relationships/image" Target="../media/image139.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46.xml"/><Relationship Id="rId1" Type="http://schemas.openxmlformats.org/officeDocument/2006/relationships/themeOverride" Target="../theme/themeOverride1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50.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7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4.xml"/><Relationship Id="rId1" Type="http://schemas.openxmlformats.org/officeDocument/2006/relationships/slideLayout" Target="../slideLayouts/slideLayout297.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1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7.xml"/><Relationship Id="rId1" Type="http://schemas.openxmlformats.org/officeDocument/2006/relationships/slideLayout" Target="../slideLayouts/slideLayout11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9.xml"/><Relationship Id="rId1" Type="http://schemas.openxmlformats.org/officeDocument/2006/relationships/slideLayout" Target="../slideLayouts/slideLayout256.xml"/><Relationship Id="rId4" Type="http://schemas.openxmlformats.org/officeDocument/2006/relationships/image" Target="../media/image145.png"/></Relationships>
</file>

<file path=ppt/slides/_rels/slide1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0.xml"/><Relationship Id="rId1" Type="http://schemas.openxmlformats.org/officeDocument/2006/relationships/slideLayout" Target="../slideLayouts/slideLayout447.xml"/><Relationship Id="rId5" Type="http://schemas.openxmlformats.org/officeDocument/2006/relationships/image" Target="../media/image148.png"/><Relationship Id="rId4"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71.xml"/><Relationship Id="rId1" Type="http://schemas.openxmlformats.org/officeDocument/2006/relationships/slideLayout" Target="../slideLayouts/slideLayout487.xml"/><Relationship Id="rId4" Type="http://schemas.openxmlformats.org/officeDocument/2006/relationships/image" Target="../media/image139.png"/></Relationships>
</file>

<file path=ppt/slides/_rels/slide18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2.xml"/><Relationship Id="rId1" Type="http://schemas.openxmlformats.org/officeDocument/2006/relationships/slideLayout" Target="../slideLayouts/slideLayout15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3.xml"/><Relationship Id="rId1" Type="http://schemas.openxmlformats.org/officeDocument/2006/relationships/slideLayout" Target="../slideLayouts/slideLayout151.xml"/></Relationships>
</file>

<file path=ppt/slides/_rels/slide18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4.xml"/><Relationship Id="rId1" Type="http://schemas.openxmlformats.org/officeDocument/2006/relationships/slideLayout" Target="../slideLayouts/slideLayout151.xml"/><Relationship Id="rId4" Type="http://schemas.openxmlformats.org/officeDocument/2006/relationships/image" Target="../media/image152.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150.xml"/></Relationships>
</file>

<file path=ppt/slides/_rels/slide18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72.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38.xml"/><Relationship Id="rId4" Type="http://schemas.openxmlformats.org/officeDocument/2006/relationships/image" Target="../media/image157.jpeg"/></Relationships>
</file>

<file path=ppt/slides/_rels/slide19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61.xml"/></Relationships>
</file>

<file path=ppt/slides/_rels/slide19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6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6.xml"/><Relationship Id="rId1" Type="http://schemas.openxmlformats.org/officeDocument/2006/relationships/slideLayout" Target="../slideLayouts/slideLayout11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0.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8.xml"/><Relationship Id="rId1" Type="http://schemas.openxmlformats.org/officeDocument/2006/relationships/slideLayout" Target="../slideLayouts/slideLayout110.xml"/><Relationship Id="rId4" Type="http://schemas.openxmlformats.org/officeDocument/2006/relationships/image" Target="../media/image161.emf"/></Relationships>
</file>

<file path=ppt/slides/_rels/slide19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9.xml"/><Relationship Id="rId1" Type="http://schemas.openxmlformats.org/officeDocument/2006/relationships/slideLayout" Target="../slideLayouts/slideLayout110.xml"/></Relationships>
</file>

<file path=ppt/slides/_rels/slide19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0.xml"/><Relationship Id="rId1" Type="http://schemas.openxmlformats.org/officeDocument/2006/relationships/slideLayout" Target="../slideLayouts/slideLayout1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1.xml"/><Relationship Id="rId1" Type="http://schemas.openxmlformats.org/officeDocument/2006/relationships/slideLayout" Target="../slideLayouts/slideLayout110.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2.xml"/><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3.xml"/><Relationship Id="rId1" Type="http://schemas.openxmlformats.org/officeDocument/2006/relationships/slideLayout" Target="../slideLayouts/slideLayout179.xml"/></Relationships>
</file>

<file path=ppt/slides/_rels/slide20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4.xml"/><Relationship Id="rId1" Type="http://schemas.openxmlformats.org/officeDocument/2006/relationships/slideLayout" Target="../slideLayouts/slideLayout190.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95.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6.xml"/><Relationship Id="rId1" Type="http://schemas.openxmlformats.org/officeDocument/2006/relationships/slideLayout" Target="../slideLayouts/slideLayout20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187.xml"/><Relationship Id="rId1" Type="http://schemas.openxmlformats.org/officeDocument/2006/relationships/slideLayout" Target="../slideLayouts/slideLayout218.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20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8.xml"/><Relationship Id="rId1" Type="http://schemas.openxmlformats.org/officeDocument/2006/relationships/slideLayout" Target="../slideLayouts/slideLayout234.xml"/><Relationship Id="rId5" Type="http://schemas.openxmlformats.org/officeDocument/2006/relationships/image" Target="../media/image176.jpeg"/><Relationship Id="rId4" Type="http://schemas.openxmlformats.org/officeDocument/2006/relationships/image" Target="../media/image175.jpeg"/></Relationships>
</file>

<file path=ppt/slides/_rels/slide20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234.xml"/></Relationships>
</file>

<file path=ppt/slides/_rels/slide20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0.xml"/><Relationship Id="rId1" Type="http://schemas.openxmlformats.org/officeDocument/2006/relationships/slideLayout" Target="../slideLayouts/slideLayout87.xml"/></Relationships>
</file>

<file path=ppt/slides/_rels/slide20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1.xml"/><Relationship Id="rId1" Type="http://schemas.openxmlformats.org/officeDocument/2006/relationships/slideLayout" Target="../slideLayouts/slideLayout110.xml"/></Relationships>
</file>

<file path=ppt/slides/_rels/slide20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2.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3.xml"/><Relationship Id="rId1" Type="http://schemas.openxmlformats.org/officeDocument/2006/relationships/slideLayout" Target="../slideLayouts/slideLayout110.xml"/></Relationships>
</file>

<file path=ppt/slides/_rels/slide21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4.xml"/><Relationship Id="rId1" Type="http://schemas.openxmlformats.org/officeDocument/2006/relationships/slideLayout" Target="../slideLayouts/slideLayout445.xml"/></Relationships>
</file>

<file path=ppt/slides/_rels/slide212.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95.xml"/><Relationship Id="rId1" Type="http://schemas.openxmlformats.org/officeDocument/2006/relationships/slideLayout" Target="../slideLayouts/slideLayout107.xml"/><Relationship Id="rId4" Type="http://schemas.openxmlformats.org/officeDocument/2006/relationships/image" Target="../media/image182.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5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51.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98.xml"/><Relationship Id="rId1" Type="http://schemas.openxmlformats.org/officeDocument/2006/relationships/slideLayout" Target="../slideLayouts/slideLayout151.xml"/><Relationship Id="rId4" Type="http://schemas.openxmlformats.org/officeDocument/2006/relationships/image" Target="../media/image183.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51.xml"/></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151.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151.xml"/></Relationships>
</file>

<file path=ppt/slides/_rels/slide2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2.xml"/><Relationship Id="rId1" Type="http://schemas.openxmlformats.org/officeDocument/2006/relationships/slideLayout" Target="../slideLayouts/slideLayout15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151.xml"/></Relationships>
</file>

<file path=ppt/slides/_rels/slide22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4.xml"/><Relationship Id="rId1" Type="http://schemas.openxmlformats.org/officeDocument/2006/relationships/slideLayout" Target="../slideLayouts/slideLayout46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5.xml"/><Relationship Id="rId1" Type="http://schemas.openxmlformats.org/officeDocument/2006/relationships/slideLayout" Target="../slideLayouts/slideLayout470.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6.xml"/><Relationship Id="rId1" Type="http://schemas.openxmlformats.org/officeDocument/2006/relationships/slideLayout" Target="../slideLayouts/slideLayout151.xml"/><Relationship Id="rId4" Type="http://schemas.openxmlformats.org/officeDocument/2006/relationships/image" Target="../media/image4.png"/></Relationships>
</file>

<file path=ppt/slides/_rels/slide2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7.xml"/><Relationship Id="rId1" Type="http://schemas.openxmlformats.org/officeDocument/2006/relationships/slideLayout" Target="../slideLayouts/slideLayout142.xml"/><Relationship Id="rId4" Type="http://schemas.openxmlformats.org/officeDocument/2006/relationships/image" Target="../media/image139.png"/></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151.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09.xml"/><Relationship Id="rId1" Type="http://schemas.openxmlformats.org/officeDocument/2006/relationships/slideLayout" Target="../slideLayouts/slideLayout151.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0.xml"/><Relationship Id="rId1" Type="http://schemas.openxmlformats.org/officeDocument/2006/relationships/slideLayout" Target="../slideLayouts/slideLayout15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1.xml"/><Relationship Id="rId1" Type="http://schemas.openxmlformats.org/officeDocument/2006/relationships/slideLayout" Target="../slideLayouts/slideLayout15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2.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78.xml"/><Relationship Id="rId1" Type="http://schemas.openxmlformats.org/officeDocument/2006/relationships/themeOverride" Target="../theme/themeOverride1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7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72.xml"/></Relationships>
</file>

<file path=ppt/slides/_rels/slide2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6.xml"/><Relationship Id="rId1" Type="http://schemas.openxmlformats.org/officeDocument/2006/relationships/slideLayout" Target="../slideLayouts/slideLayout272.xml"/></Relationships>
</file>

<file path=ppt/slides/_rels/slide2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7.xml"/><Relationship Id="rId1" Type="http://schemas.openxmlformats.org/officeDocument/2006/relationships/slideLayout" Target="../slideLayouts/slideLayout272.xml"/></Relationships>
</file>

<file path=ppt/slides/_rels/slide2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8.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2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9.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72.xml"/></Relationships>
</file>

<file path=ppt/slides/_rels/slide2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1.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7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7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72.xml"/></Relationships>
</file>

<file path=ppt/slides/_rels/slide24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72.xml"/></Relationships>
</file>

<file path=ppt/slides/_rels/slide24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7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72.xml"/></Relationships>
</file>

<file path=ppt/slides/_rels/slide2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29.xml"/></Relationships>
</file>

<file path=ppt/slides/_rels/slide2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29.xml"/><Relationship Id="rId1" Type="http://schemas.openxmlformats.org/officeDocument/2006/relationships/slideLayout" Target="../slideLayouts/slideLayout272.xml"/></Relationships>
</file>

<file path=ppt/slides/_rels/slide2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0.xml"/><Relationship Id="rId1" Type="http://schemas.openxmlformats.org/officeDocument/2006/relationships/slideLayout" Target="../slideLayouts/slideLayout272.xml"/></Relationships>
</file>

<file path=ppt/slides/_rels/slide2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1.xml"/><Relationship Id="rId1" Type="http://schemas.openxmlformats.org/officeDocument/2006/relationships/slideLayout" Target="../slideLayouts/slideLayout272.xml"/></Relationships>
</file>

<file path=ppt/slides/_rels/slide2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2.xml"/><Relationship Id="rId1" Type="http://schemas.openxmlformats.org/officeDocument/2006/relationships/slideLayout" Target="../slideLayouts/slideLayout272.xml"/><Relationship Id="rId5" Type="http://schemas.openxmlformats.org/officeDocument/2006/relationships/image" Target="../media/image31.png"/><Relationship Id="rId4" Type="http://schemas.openxmlformats.org/officeDocument/2006/relationships/image" Target="../media/image33.jpeg"/></Relationships>
</file>

<file path=ppt/slides/_rels/slide2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3.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4.xml"/><Relationship Id="rId1" Type="http://schemas.openxmlformats.org/officeDocument/2006/relationships/slideLayout" Target="../slideLayouts/slideLayout272.xml"/><Relationship Id="rId4" Type="http://schemas.openxmlformats.org/officeDocument/2006/relationships/image" Target="../media/image31.png"/></Relationships>
</file>

<file path=ppt/slides/_rels/slide2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35.xml"/><Relationship Id="rId1" Type="http://schemas.openxmlformats.org/officeDocument/2006/relationships/slideLayout" Target="../slideLayouts/slideLayout27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36.xml"/><Relationship Id="rId1" Type="http://schemas.openxmlformats.org/officeDocument/2006/relationships/slideLayout" Target="../slideLayouts/slideLayout272.xml"/><Relationship Id="rId4" Type="http://schemas.openxmlformats.org/officeDocument/2006/relationships/image" Target="../media/image192.png"/></Relationships>
</file>

<file path=ppt/slides/_rels/slide25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7.xml"/><Relationship Id="rId1" Type="http://schemas.openxmlformats.org/officeDocument/2006/relationships/slideLayout" Target="../slideLayouts/slideLayout27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2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9.xml"/><Relationship Id="rId1" Type="http://schemas.openxmlformats.org/officeDocument/2006/relationships/slideLayout" Target="../slideLayouts/slideLayout272.xml"/></Relationships>
</file>

<file path=ppt/slides/_rels/slide2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40.xml"/><Relationship Id="rId1" Type="http://schemas.openxmlformats.org/officeDocument/2006/relationships/slideLayout" Target="../slideLayouts/slideLayout27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6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1.xml"/><Relationship Id="rId1" Type="http://schemas.openxmlformats.org/officeDocument/2006/relationships/slideLayout" Target="../slideLayouts/slideLayout272.xml"/><Relationship Id="rId4" Type="http://schemas.openxmlformats.org/officeDocument/2006/relationships/image" Target="../media/image196.png"/></Relationships>
</file>

<file path=ppt/slides/_rels/slide2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42.xml"/><Relationship Id="rId1" Type="http://schemas.openxmlformats.org/officeDocument/2006/relationships/slideLayout" Target="../slideLayouts/slideLayout27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43.xml"/><Relationship Id="rId1" Type="http://schemas.openxmlformats.org/officeDocument/2006/relationships/slideLayout" Target="../slideLayouts/slideLayout508.xml"/></Relationships>
</file>

<file path=ppt/slides/_rels/slide26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08.xml"/></Relationships>
</file>

<file path=ppt/slides/_rels/slide26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08.xml"/></Relationships>
</file>

<file path=ppt/slides/_rels/slide26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44.xml"/><Relationship Id="rId1" Type="http://schemas.openxmlformats.org/officeDocument/2006/relationships/slideLayout" Target="../slideLayouts/slideLayout49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3.xml"/></Relationships>
</file>

<file path=ppt/slides/_rels/slide27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08.xml"/></Relationships>
</file>

<file path=ppt/slides/_rels/slide27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508.xml"/></Relationships>
</file>

<file path=ppt/slides/_rels/slide27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08.xml"/></Relationships>
</file>

<file path=ppt/slides/_rels/slide273.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508.xml"/></Relationships>
</file>

<file path=ppt/slides/_rels/slide27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6.jpeg"/><Relationship Id="rId1" Type="http://schemas.openxmlformats.org/officeDocument/2006/relationships/slideLayout" Target="../slideLayouts/slideLayout508.xml"/></Relationships>
</file>

<file path=ppt/slides/_rels/slide275.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508.xml"/></Relationships>
</file>

<file path=ppt/slides/_rels/slide27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08.xml"/></Relationships>
</file>

<file path=ppt/slides/_rels/slide27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508.xml"/></Relationships>
</file>

<file path=ppt/slides/_rels/slide27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508.xml"/></Relationships>
</file>

<file path=ppt/slides/_rels/slide27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50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508.xml"/></Relationships>
</file>

<file path=ppt/slides/_rels/slide28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508.xml"/></Relationships>
</file>

<file path=ppt/slides/_rels/slide28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508.xml"/></Relationships>
</file>

<file path=ppt/slides/_rels/slide283.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508.xml"/></Relationships>
</file>

<file path=ppt/slides/_rels/slide284.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508.xml"/></Relationships>
</file>

<file path=ppt/slides/_rels/slide285.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508.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65.xml"/></Relationships>
</file>

<file path=ppt/slides/_rels/slide2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6.xml"/><Relationship Id="rId1" Type="http://schemas.openxmlformats.org/officeDocument/2006/relationships/slideLayout" Target="../slideLayouts/slideLayout70.xml"/><Relationship Id="rId4" Type="http://schemas.openxmlformats.org/officeDocument/2006/relationships/image" Target="../media/image19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35.xml"/><Relationship Id="rId1" Type="http://schemas.openxmlformats.org/officeDocument/2006/relationships/themeOverride" Target="../theme/themeOverride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79.xml"/><Relationship Id="rId1" Type="http://schemas.openxmlformats.org/officeDocument/2006/relationships/themeOverride" Target="../theme/themeOverr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43.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653.xml"/><Relationship Id="rId1" Type="http://schemas.openxmlformats.org/officeDocument/2006/relationships/themeOverride" Target="../theme/themeOverride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8.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628.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628.xml"/><Relationship Id="rId5" Type="http://schemas.openxmlformats.org/officeDocument/2006/relationships/image" Target="../media/image47.jpg"/><Relationship Id="rId4" Type="http://schemas.openxmlformats.org/officeDocument/2006/relationships/image" Target="../media/image46.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628.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28.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679.xml"/><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79.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2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80.xml"/><Relationship Id="rId1" Type="http://schemas.openxmlformats.org/officeDocument/2006/relationships/themeOverride" Target="../theme/themeOverride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2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8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2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40.xml"/><Relationship Id="rId1" Type="http://schemas.openxmlformats.org/officeDocument/2006/relationships/themeOverride" Target="../theme/themeOverride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78.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349.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7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72.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1.xml"/><Relationship Id="rId1" Type="http://schemas.openxmlformats.org/officeDocument/2006/relationships/slideLayout" Target="../slideLayouts/slideLayout39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40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7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72.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7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72.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8.xml"/><Relationship Id="rId1" Type="http://schemas.openxmlformats.org/officeDocument/2006/relationships/slideLayout" Target="../slideLayouts/slideLayout272.xml"/><Relationship Id="rId5" Type="http://schemas.openxmlformats.org/officeDocument/2006/relationships/image" Target="../media/image66.jpeg"/><Relationship Id="rId4" Type="http://schemas.openxmlformats.org/officeDocument/2006/relationships/image" Target="../media/image65.jpeg"/></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9.xml"/><Relationship Id="rId1" Type="http://schemas.openxmlformats.org/officeDocument/2006/relationships/slideLayout" Target="../slideLayouts/slideLayout272.xml"/><Relationship Id="rId4" Type="http://schemas.openxmlformats.org/officeDocument/2006/relationships/image" Target="../media/image29.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7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27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7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7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85.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27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440.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324.xml"/></Relationships>
</file>

<file path=ppt/slides/_rels/slide8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8.xml"/><Relationship Id="rId1" Type="http://schemas.openxmlformats.org/officeDocument/2006/relationships/slideLayout" Target="../slideLayouts/slideLayout324.xml"/><Relationship Id="rId5" Type="http://schemas.openxmlformats.org/officeDocument/2006/relationships/image" Target="../media/image73.jpe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38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38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85.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4.xml"/><Relationship Id="rId1" Type="http://schemas.openxmlformats.org/officeDocument/2006/relationships/slideLayout" Target="../slideLayouts/slideLayout330.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272.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6.xml"/><Relationship Id="rId1" Type="http://schemas.openxmlformats.org/officeDocument/2006/relationships/slideLayout" Target="../slideLayouts/slideLayout344.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60.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360.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654.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0.xml"/><Relationship Id="rId1" Type="http://schemas.openxmlformats.org/officeDocument/2006/relationships/slideLayout" Target="../slideLayouts/slideLayout654.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1.xml"/><Relationship Id="rId1" Type="http://schemas.openxmlformats.org/officeDocument/2006/relationships/slideLayout" Target="../slideLayouts/slideLayout654.xml"/><Relationship Id="rId4" Type="http://schemas.openxmlformats.org/officeDocument/2006/relationships/image" Target="../media/image84.jpeg"/></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654.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3.xml"/><Relationship Id="rId1" Type="http://schemas.openxmlformats.org/officeDocument/2006/relationships/slideLayout" Target="../slideLayouts/slideLayout6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a:extLst>
              <a:ext uri="{28A0092B-C50C-407E-A947-70E740481C1C}">
                <a14:useLocalDpi xmlns:a14="http://schemas.microsoft.com/office/drawing/2010/main" val="0"/>
              </a:ext>
            </a:extLst>
          </a:blip>
          <a:srcRect r="21053" b="1118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8350" y="696615"/>
            <a:ext cx="9144000" cy="2209800"/>
          </a:xfrm>
        </p:spPr>
        <p:txBody>
          <a:bodyPr/>
          <a:lstStyle/>
          <a:p>
            <a:pPr>
              <a:defRPr/>
            </a:pPr>
            <a:r>
              <a:rPr lang="ar-SA" sz="11500" dirty="0">
                <a:effectLst>
                  <a:glow rad="101600">
                    <a:schemeClr val="bg2">
                      <a:alpha val="75000"/>
                    </a:schemeClr>
                  </a:glow>
                  <a:outerShdw blurRad="38100" dist="38100" dir="2700000" algn="tl">
                    <a:srgbClr val="000000"/>
                  </a:outerShdw>
                </a:effectLst>
                <a:ea typeface="ＭＳ Ｐゴシック" charset="0"/>
              </a:rPr>
              <a:t>٢ تسالونيكي</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9ABF594-CEAB-3749-92E6-D162C68111BA}"/>
              </a:ext>
            </a:extLst>
          </p:cNvPr>
          <p:cNvSpPr txBox="1">
            <a:spLocks noChangeArrowheads="1"/>
          </p:cNvSpPr>
          <p:nvPr/>
        </p:nvSpPr>
        <p:spPr bwMode="auto">
          <a:xfrm>
            <a:off x="18350" y="2582208"/>
            <a:ext cx="9144000" cy="108989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5F77604C-0293-F349-AD8E-44AD0D8DA96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eaLnBrk="1" fontAlgn="auto" latinLnBrk="0" hangingPunct="1">
              <a:lnSpc>
                <a:spcPct val="100000"/>
              </a:lnSpc>
              <a:spcBef>
                <a:spcPct val="20000"/>
              </a:spcBef>
              <a:spcAft>
                <a:spcPts val="0"/>
              </a:spcAft>
              <a:buClr>
                <a:srgbClr val="FFCC00"/>
              </a:buClr>
              <a:buSzPct val="70000"/>
              <a:buFontTx/>
              <a:buNone/>
              <a:tabLst/>
              <a:defRPr/>
            </a:pP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269642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nvGraphicFramePr>
        <p:xfrm>
          <a:off x="0" y="0"/>
          <a:ext cx="9143998" cy="6858000"/>
        </p:xfrm>
        <a:graphic>
          <a:graphicData uri="http://schemas.openxmlformats.org/drawingml/2006/table">
            <a:tbl>
              <a:tblPr/>
              <a:tblGrid>
                <a:gridCol w="1034321">
                  <a:extLst>
                    <a:ext uri="{9D8B030D-6E8A-4147-A177-3AD203B41FA5}">
                      <a16:colId xmlns:a16="http://schemas.microsoft.com/office/drawing/2014/main" val="20000"/>
                    </a:ext>
                  </a:extLst>
                </a:gridCol>
                <a:gridCol w="130543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وجهة </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الاختطاف قبل الضيقة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52675"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00008E4-8D9D-3D46-BCF8-F0F92FCEE2F9}"/>
              </a:ext>
            </a:extLst>
          </p:cNvPr>
          <p:cNvSpPr txBox="1"/>
          <p:nvPr/>
        </p:nvSpPr>
        <p:spPr>
          <a:xfrm>
            <a:off x="10842" y="14162"/>
            <a:ext cx="2415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6" name="TextBox 5">
            <a:extLst>
              <a:ext uri="{FF2B5EF4-FFF2-40B4-BE49-F238E27FC236}">
                <a16:creationId xmlns:a16="http://schemas.microsoft.com/office/drawing/2014/main" id="{7A536E57-9066-CA42-B160-7E433693CE06}"/>
              </a:ext>
            </a:extLst>
          </p:cNvPr>
          <p:cNvSpPr txBox="1"/>
          <p:nvPr/>
        </p:nvSpPr>
        <p:spPr>
          <a:xfrm>
            <a:off x="2398426" y="25834"/>
            <a:ext cx="35976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AE"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3172849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SA" sz="4400" dirty="0">
                <a:effectLst>
                  <a:glow rad="127000">
                    <a:schemeClr val="tx1"/>
                  </a:glow>
                </a:effectLst>
              </a:rPr>
              <a:t>١</a:t>
            </a:r>
            <a:r>
              <a:rPr lang="ar-SA" sz="4400" dirty="0">
                <a:solidFill>
                  <a:srgbClr val="FFFFFF"/>
                </a:solidFill>
                <a:effectLst>
                  <a:glow rad="127000">
                    <a:srgbClr val="000000"/>
                  </a:glow>
                </a:effectLst>
                <a:ea typeface="ＭＳ Ｐゴシック" charset="0"/>
              </a:rPr>
              <a:t> تسالونيكي </a:t>
            </a:r>
            <a:r>
              <a:rPr lang="ar-JO" dirty="0">
                <a:effectLst>
                  <a:glow rad="127000">
                    <a:schemeClr val="tx1"/>
                  </a:glow>
                </a:effectLst>
                <a:ea typeface="ＭＳ Ｐゴシック" charset="0"/>
              </a:rPr>
              <a:t>5: 2</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كلص في الليل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83492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1-2 تسالونيكي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4374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6628" name="Text Box 4"/>
          <p:cNvSpPr txBox="1">
            <a:spLocks noChangeArrowheads="1"/>
          </p:cNvSpPr>
          <p:nvPr/>
        </p:nvSpPr>
        <p:spPr bwMode="auto">
          <a:xfrm>
            <a:off x="762000" y="1143000"/>
            <a:ext cx="830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2 تسالونيكي ليساعد المؤمنين على تحمل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ثلاث صعوبات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تواجه الكنيسة: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الحجة</a:t>
            </a:r>
            <a:endParaRPr lang="en-US" sz="4000" kern="1200" dirty="0">
              <a:solidFill>
                <a:schemeClr val="bg1"/>
              </a:solidFill>
              <a:ea typeface="ＭＳ Ｐゴシック" charset="0"/>
              <a:cs typeface="Arial" panose="020B0604020202020204" pitchFamily="34" charset="0"/>
            </a:endParaRPr>
          </a:p>
        </p:txBody>
      </p:sp>
      <p:sp>
        <p:nvSpPr>
          <p:cNvPr id="6" name="Text Box 4"/>
          <p:cNvSpPr txBox="1">
            <a:spLocks noChangeArrowheads="1"/>
          </p:cNvSpPr>
          <p:nvPr/>
        </p:nvSpPr>
        <p:spPr bwMode="auto">
          <a:xfrm>
            <a:off x="874713" y="4261076"/>
            <a:ext cx="830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ea typeface="ＭＳ Ｐゴシック" charset="0"/>
                <a:cs typeface="Arial" panose="020B0604020202020204" pitchFamily="34" charset="0"/>
              </a:rPr>
              <a:t>حتى</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يشجع</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الثبات المعتمد على مكافأتهم المستقبلية في يوم الرب (الإصحاح 1) و</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يصحح</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فكرتهم الخاطئة عن يوم الرب (الإصحاح 2) لذلك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نصحهم</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بالإنضباط بدلاً من الكسل (الإصحاح 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الموضوع الرئيسي هو يوم الرب وآثاره على السلوك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1237796" y="2147673"/>
            <a:ext cx="79427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الإضطهاد</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المتزايد (1: 3-10)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التعليم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الكاذب أن يوم الرب قد حضر (2: 1-12) و</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الكسل لدى بعض المؤمنين التسالونيكيين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الكسالى</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الذين كانوا ينتظرون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 (3: 6-15)</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155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042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1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32119981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603374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3B79-7346-109A-1A4B-F007A56811F9}"/>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1F9963D2-2005-DEF2-AD5F-48991431245B}"/>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58B7F9D-2E29-49BB-D63E-F9F82CC3F5C9}"/>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7088A369-7063-4D80-7E06-255C931B8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B055B8-D2FC-85BD-1C26-93F083DC4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783A546F-3FF0-19AA-6613-104191AA9A35}"/>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E55CD363-F7EC-2A3B-6111-508D2618F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72F9970-71B4-48E3-6CCD-831F2D481F85}"/>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00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
        <p:nvSpPr>
          <p:cNvPr id="4" name="Oval 3">
            <a:extLst>
              <a:ext uri="{FF2B5EF4-FFF2-40B4-BE49-F238E27FC236}">
                <a16:creationId xmlns:a16="http://schemas.microsoft.com/office/drawing/2014/main" id="{EF588890-CF44-420D-4831-438D0124133D}"/>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Oval 5">
            <a:extLst>
              <a:ext uri="{FF2B5EF4-FFF2-40B4-BE49-F238E27FC236}">
                <a16:creationId xmlns:a16="http://schemas.microsoft.com/office/drawing/2014/main" id="{F8D0E16C-9D9E-64EF-7F8D-00456D60DFCA}"/>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8695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في متى</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اخدم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7323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ar-JO" dirty="0">
                <a:cs typeface="Arial" panose="020B0604020202020204" pitchFamily="34" charset="0"/>
              </a:rPr>
              <a:t>اسم يستحق التكرار</a:t>
            </a:r>
            <a:endParaRPr lang="en-US" dirty="0">
              <a:cs typeface="Arial" panose="020B0604020202020204" pitchFamily="34" charset="0"/>
            </a:endParaRP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تس 1</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14</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18</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Tree>
    <p:extLst>
      <p:ext uri="{BB962C8B-B14F-4D97-AF65-F5344CB8AC3E}">
        <p14:creationId xmlns:p14="http://schemas.microsoft.com/office/powerpoint/2010/main" val="15608801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Rectangle 4"/>
          <p:cNvSpPr>
            <a:spLocks noChangeArrowheads="1"/>
          </p:cNvSpPr>
          <p:nvPr/>
        </p:nvSpPr>
        <p:spPr bwMode="auto">
          <a:xfrm>
            <a:off x="2286000" y="28686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Text Box 6"/>
          <p:cNvSpPr txBox="1">
            <a:spLocks noChangeArrowheads="1"/>
          </p:cNvSpPr>
          <p:nvPr/>
        </p:nvSpPr>
        <p:spPr bwMode="auto">
          <a:xfrm>
            <a:off x="0" y="836613"/>
            <a:ext cx="372427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و</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صف إيمان أهل تسالونيكي</a:t>
            </a:r>
            <a:endParaRPr kumimoji="0" lang="en-US" sz="24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ا</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ل</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إ</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ر</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ت</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د</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اد</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 في الأيام الأخيرة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 ج</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ني الثمار من خلال العمل</a:t>
            </a:r>
            <a:endParaRPr kumimoji="0" lang="en-US"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989730"/>
            <a:ext cx="4300538" cy="1425497"/>
          </a:xfrm>
          <a:solidFill>
            <a:schemeClr val="bg1"/>
          </a:solidFill>
        </p:spPr>
        <p:txBody>
          <a:bodyPr anchor="ctr"/>
          <a:lstStyle/>
          <a:p>
            <a:pPr marL="176213" eaLnBrk="1" hangingPunct="1">
              <a:defRPr/>
            </a:pPr>
            <a:r>
              <a:rPr lang="ar-JO" kern="1200" dirty="0">
                <a:solidFill>
                  <a:srgbClr val="070000"/>
                </a:solidFill>
                <a:ea typeface="ＭＳ Ｐゴシック"/>
                <a:cs typeface="Arial" panose="020B0604020202020204" pitchFamily="34" charset="0"/>
              </a:rPr>
              <a:t>2</a:t>
            </a:r>
            <a:r>
              <a:rPr lang="ar-AE" kern="1200" dirty="0">
                <a:solidFill>
                  <a:srgbClr val="070000"/>
                </a:solidFill>
                <a:ea typeface="ＭＳ Ｐゴシック"/>
                <a:cs typeface="Arial" panose="020B0604020202020204" pitchFamily="34" charset="0"/>
              </a:rPr>
              <a:t> تسالونيكي</a:t>
            </a:r>
            <a:endParaRPr lang="en-US" sz="6600" dirty="0">
              <a:solidFill>
                <a:srgbClr val="070000"/>
              </a:solidFill>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853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2752800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715878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خلال النظر إلى ربنا السامي يسوع المسيح ندرك أنه لا ينظر بعيداً عنا في رضا عن النفس لكنه ينظر إلينا بتحنن</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894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أرفع عيني إلى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حيث يأتي عوني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معونتي من عند الرب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صانع السماوات والأرض</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مز 121: 1-2</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5825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t>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04902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0291" b="14533"/>
          <a:stretch/>
        </p:blipFill>
        <p:spPr>
          <a:xfrm>
            <a:off x="0" y="2384612"/>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ar-JO" sz="3600" dirty="0"/>
              <a:t>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25915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رؤية الحياة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منظور الله</a:t>
            </a:r>
            <a:endParaRPr lang="en-US"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046651"/>
            <a:ext cx="6624971" cy="1013905"/>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يمكن أن تكون خبرة حياتك مختلفة</a:t>
            </a:r>
          </a:p>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عندما تنظر إليها من منظور الله</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255972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ctr"/>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092855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كيفية تثبيت الآخرين</a:t>
            </a:r>
            <a:br>
              <a:rPr lang="en-US" sz="4800" dirty="0">
                <a:effectLst>
                  <a:glow rad="127000">
                    <a:schemeClr val="tx1"/>
                  </a:glow>
                </a:effectLst>
                <a:ea typeface="ＭＳ Ｐゴシック" charset="0"/>
              </a:rPr>
            </a:br>
            <a:r>
              <a:rPr lang="ar-SA" sz="4000" dirty="0">
                <a:effectLst>
                  <a:glow rad="127000">
                    <a:schemeClr val="tx1"/>
                  </a:glow>
                </a:effectLst>
                <a:ea typeface="ＭＳ Ｐゴシック" charset="0"/>
              </a:rPr>
              <a:t>2 تسالونيك</a:t>
            </a:r>
            <a:r>
              <a:rPr lang="ar-JO" sz="4000" dirty="0">
                <a:effectLst>
                  <a:glow rad="127000">
                    <a:schemeClr val="tx1"/>
                  </a:glow>
                </a:effectLst>
                <a:ea typeface="ＭＳ Ｐゴシック" charset="0"/>
              </a:rPr>
              <a:t>ي 1: 1-4</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613118" y="4772262"/>
            <a:ext cx="816793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نستطيع تثبيت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14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646623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239317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
        <p:nvSpPr>
          <p:cNvPr id="6" name="Oval 5">
            <a:extLst>
              <a:ext uri="{FF2B5EF4-FFF2-40B4-BE49-F238E27FC236}">
                <a16:creationId xmlns:a16="http://schemas.microsoft.com/office/drawing/2014/main" id="{586D8EA0-1DA4-B745-8456-74489BBEDCB1}"/>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A99ED859-5E92-C64E-A43D-3DF95459DB88}"/>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636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نحتاج أيضاً لمساعدة الآخرين أن يركزوا على الرب وسط صعوباتهم</a:t>
            </a:r>
            <a:r>
              <a:rPr lang="en-US"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377230925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01478" y="4043012"/>
            <a:ext cx="3750590" cy="807957"/>
          </a:xfrm>
          <a:solidFill>
            <a:schemeClr val="tx1"/>
          </a:solidFill>
        </p:spPr>
        <p:txBody>
          <a:bodyPr/>
          <a:lstStyle/>
          <a:p>
            <a:r>
              <a:rPr lang="ar-SA" sz="3200" dirty="0"/>
              <a:t>رومية ٨ : ٢٨</a:t>
            </a:r>
            <a:endParaRPr lang="en-US" sz="3200" dirty="0"/>
          </a:p>
        </p:txBody>
      </p:sp>
      <p:sp>
        <p:nvSpPr>
          <p:cNvPr id="4" name="Title 1">
            <a:extLst>
              <a:ext uri="{FF2B5EF4-FFF2-40B4-BE49-F238E27FC236}">
                <a16:creationId xmlns:a16="http://schemas.microsoft.com/office/drawing/2014/main" id="{AA482AC1-B38B-1AAA-22E4-50D462702AE5}"/>
              </a:ext>
            </a:extLst>
          </p:cNvPr>
          <p:cNvSpPr txBox="1">
            <a:spLocks/>
          </p:cNvSpPr>
          <p:nvPr/>
        </p:nvSpPr>
        <p:spPr bwMode="auto">
          <a:xfrm>
            <a:off x="201478" y="1270861"/>
            <a:ext cx="8818536" cy="277215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r>
              <a:rPr lang="ar-SA" sz="4000" b="1" dirty="0">
                <a:solidFill>
                  <a:schemeClr val="bg1"/>
                </a:solidFill>
                <a:latin typeface="Arial" panose="020B0604020202020204" pitchFamily="34" charset="0"/>
                <a:cs typeface="Arial" panose="020B0604020202020204" pitchFamily="34" charset="0"/>
              </a:rPr>
              <a:t>وَنَحْنُ نَعْلَمُ أَنَّ</a:t>
            </a:r>
            <a:br>
              <a:rPr lang="en-US" sz="4000" b="1" dirty="0">
                <a:solidFill>
                  <a:schemeClr val="bg1"/>
                </a:solidFill>
                <a:latin typeface="Arial" panose="020B0604020202020204" pitchFamily="34" charset="0"/>
                <a:cs typeface="Arial" panose="020B0604020202020204" pitchFamily="34" charset="0"/>
              </a:rPr>
            </a:br>
            <a:r>
              <a:rPr lang="ar-SA" sz="4000" b="1" dirty="0">
                <a:solidFill>
                  <a:schemeClr val="bg1"/>
                </a:solidFill>
                <a:latin typeface="Arial" panose="020B0604020202020204" pitchFamily="34" charset="0"/>
                <a:cs typeface="Arial" panose="020B0604020202020204" pitchFamily="34" charset="0"/>
              </a:rPr>
              <a:t> </a:t>
            </a:r>
            <a:r>
              <a:rPr lang="ar-SA" sz="7200" b="1" dirty="0">
                <a:solidFill>
                  <a:srgbClr val="FFFF00"/>
                </a:solidFill>
                <a:latin typeface="Arial" panose="020B0604020202020204" pitchFamily="34" charset="0"/>
                <a:cs typeface="Arial" panose="020B0604020202020204" pitchFamily="34" charset="0"/>
              </a:rPr>
              <a:t>كُلَّ الأَشْيَاءِ تَعْمَلُ مَعاً لِلْخَيْر</a:t>
            </a:r>
            <a:r>
              <a:rPr lang="ar-SA" sz="7200" b="1" dirty="0">
                <a:solidFill>
                  <a:schemeClr val="bg1"/>
                </a:solidFill>
                <a:latin typeface="Arial" panose="020B0604020202020204" pitchFamily="34" charset="0"/>
                <a:cs typeface="Arial" panose="020B0604020202020204" pitchFamily="34" charset="0"/>
              </a:rPr>
              <a:t>ِ</a:t>
            </a:r>
            <a:br>
              <a:rPr lang="en-US" sz="4000" b="1" dirty="0">
                <a:solidFill>
                  <a:schemeClr val="bg1"/>
                </a:solidFill>
                <a:latin typeface="Arial" panose="020B0604020202020204" pitchFamily="34" charset="0"/>
                <a:cs typeface="Arial" panose="020B0604020202020204" pitchFamily="34" charset="0"/>
              </a:rPr>
            </a:br>
            <a:r>
              <a:rPr lang="ar-SA" sz="4000" b="1" dirty="0">
                <a:solidFill>
                  <a:schemeClr val="bg1"/>
                </a:solidFill>
                <a:latin typeface="Arial" panose="020B0604020202020204" pitchFamily="34" charset="0"/>
                <a:cs typeface="Arial" panose="020B0604020202020204" pitchFamily="34" charset="0"/>
              </a:rPr>
              <a:t> لِلَّذِينَ يُحِبُّونَ اللهَ الَّذِينَ هُمْ مَدْعُوُّونَ حَسَبَ قَصْدِهِ.</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415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فولتير (1694-1778)</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139062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 بانغ لوس</a:t>
            </a:r>
            <a:endParaRPr lang="en-US" sz="48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568957" y="3857580"/>
            <a:ext cx="4491727" cy="2603265"/>
            <a:chOff x="2568957" y="3857580"/>
            <a:chExt cx="4491727" cy="2603265"/>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568957" y="3857580"/>
              <a:ext cx="4491727" cy="26032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حسناً، كل الأشياء تعمل للخير</a:t>
              </a:r>
              <a:endParaRPr kumimoji="0" lang="en-US"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8983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 y="5668505"/>
            <a:ext cx="9070975" cy="1143000"/>
          </a:xfrm>
        </p:spPr>
        <p:txBody>
          <a:bodyPr/>
          <a:lstStyle/>
          <a:p>
            <a:pPr rtl="1"/>
            <a:r>
              <a:rPr lang="ar-SA" dirty="0"/>
              <a:t>رومية ٨ : ٢٨</a:t>
            </a:r>
          </a:p>
        </p:txBody>
      </p:sp>
      <p:sp>
        <p:nvSpPr>
          <p:cNvPr id="5" name="TextBox 4">
            <a:extLst>
              <a:ext uri="{FF2B5EF4-FFF2-40B4-BE49-F238E27FC236}">
                <a16:creationId xmlns:a16="http://schemas.microsoft.com/office/drawing/2014/main" id="{96437EFB-3D76-7179-C0F8-49D24EEFFE50}"/>
              </a:ext>
            </a:extLst>
          </p:cNvPr>
          <p:cNvSpPr txBox="1"/>
          <p:nvPr/>
        </p:nvSpPr>
        <p:spPr>
          <a:xfrm>
            <a:off x="619932" y="1844298"/>
            <a:ext cx="7904136" cy="2585323"/>
          </a:xfrm>
          <a:prstGeom prst="rect">
            <a:avLst/>
          </a:prstGeom>
          <a:solidFill>
            <a:schemeClr val="accent1">
              <a:lumMod val="50000"/>
            </a:schemeClr>
          </a:solidFill>
        </p:spPr>
        <p:txBody>
          <a:bodyPr wrap="square">
            <a:spAutoFit/>
          </a:bodyPr>
          <a:lstStyle/>
          <a:p>
            <a:pPr algn="ctr"/>
            <a:r>
              <a:rPr lang="ar-SA" sz="5400" b="1" dirty="0">
                <a:solidFill>
                  <a:schemeClr val="bg1"/>
                </a:solidFill>
                <a:latin typeface="Arial" panose="020B0604020202020204" pitchFamily="34" charset="0"/>
                <a:cs typeface="Arial" panose="020B0604020202020204" pitchFamily="34" charset="0"/>
              </a:rPr>
              <a:t>وَنَحْنُ نَعْلَمُ أَنَّ كُلَّ الأَشْيَاءِ تَعْمَلُ مَعاً لِلْخَيْرِ لِلَّذِينَ يُحِبُّونَ اللهَ الَّذِينَ هُمْ مَدْعُوُّونَ حَسَبَ قَصْدِهِ.</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2665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ar-JO" dirty="0">
                <a:cs typeface="Arial" panose="020B0604020202020204" pitchFamily="34" charset="0"/>
              </a:rPr>
              <a:t>رومية 8: 28</a:t>
            </a:r>
            <a:endParaRPr lang="en-US" dirty="0">
              <a:cs typeface="Arial" panose="020B0604020202020204" pitchFamily="34" charset="0"/>
            </a:endParaRPr>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ونحن نعلم أن كل الأشياء</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5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تعمل معاً للخير</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للذين </a:t>
            </a:r>
            <a:r>
              <a:rPr lang="ar-JO" sz="3600" b="1" dirty="0">
                <a:solidFill>
                  <a:srgbClr val="FFFF00"/>
                </a:solidFill>
                <a:latin typeface="Arial" panose="020B0604020202020204" pitchFamily="34" charset="0"/>
                <a:cs typeface="Arial" panose="020B0604020202020204" pitchFamily="34" charset="0"/>
              </a:rPr>
              <a:t>يحبون</a:t>
            </a:r>
            <a:r>
              <a:rPr lang="ar-JO" sz="3600" b="1" dirty="0">
                <a:solidFill>
                  <a:srgbClr val="FFFFFF"/>
                </a:solidFill>
                <a:latin typeface="Arial" panose="020B0604020202020204" pitchFamily="34" charset="0"/>
                <a:cs typeface="Arial" panose="020B0604020202020204" pitchFamily="34" charset="0"/>
              </a:rPr>
              <a:t> الله</a:t>
            </a: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الذين هم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مدعوون</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بحسب قصده</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3"/>
          <p:cNvSpPr/>
          <p:nvPr/>
        </p:nvSpPr>
        <p:spPr bwMode="auto">
          <a:xfrm>
            <a:off x="290258" y="3861048"/>
            <a:ext cx="8746238" cy="652255"/>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538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حول الآخرين إلى الرب</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بعدم قول أي شيء</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بمشاركة مرجع كتابي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09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113468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23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2741036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398588307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107105873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279694841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لا تخسر الشمعة شيئاً                         عند إضاءة شمعة أخرى</a:t>
            </a:r>
            <a:r>
              <a:rPr lang="en-US" sz="48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جيمس كيلر</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762579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ar-JO" sz="7200" dirty="0">
                <a:solidFill>
                  <a:srgbClr val="C00000"/>
                </a:solidFill>
                <a:effectLst>
                  <a:glow rad="127000">
                    <a:schemeClr val="bg1"/>
                  </a:glow>
                </a:effectLst>
                <a:ea typeface="ＭＳ Ｐゴシック" charset="0"/>
              </a:rPr>
              <a:t>أشكر</a:t>
            </a:r>
            <a:r>
              <a:rPr lang="ar-JO" sz="5400" dirty="0">
                <a:solidFill>
                  <a:schemeClr val="tx2"/>
                </a:solidFill>
                <a:effectLst>
                  <a:glow rad="127000">
                    <a:schemeClr val="bg1"/>
                  </a:glow>
                </a:effectLst>
                <a:ea typeface="ＭＳ Ｐゴシック" charset="0"/>
              </a:rPr>
              <a:t> الله من أجل نمو الآخرين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(1: 3)</a:t>
            </a:r>
            <a:r>
              <a:rPr lang="en-US" sz="5400" dirty="0">
                <a:solidFill>
                  <a:schemeClr val="tx2"/>
                </a:solidFill>
                <a:effectLst>
                  <a:glow rad="127000">
                    <a:schemeClr val="bg1"/>
                  </a:glow>
                </a:effectLst>
                <a:ea typeface="ＭＳ Ｐゴシック" charset="0"/>
              </a:rPr>
              <a:t> </a:t>
            </a:r>
          </a:p>
        </p:txBody>
      </p:sp>
    </p:spTree>
    <p:extLst>
      <p:ext uri="{BB962C8B-B14F-4D97-AF65-F5344CB8AC3E}">
        <p14:creationId xmlns:p14="http://schemas.microsoft.com/office/powerpoint/2010/main" val="347002650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ينبغي لنا أن نشكر الله كل حين من جهتكم أيها الإخوة كما يحق لأن </a:t>
            </a:r>
            <a:r>
              <a:rPr lang="ar-JO" sz="3600" dirty="0">
                <a:solidFill>
                  <a:srgbClr val="FFFF00"/>
                </a:solidFill>
                <a:effectLst>
                  <a:glow rad="127000">
                    <a:schemeClr val="tx1"/>
                  </a:glow>
                </a:effectLst>
                <a:ea typeface="ＭＳ Ｐゴシック" charset="0"/>
              </a:rPr>
              <a:t>إيمانكم</a:t>
            </a:r>
            <a:r>
              <a:rPr lang="ar-JO" sz="3600" dirty="0">
                <a:effectLst>
                  <a:glow rad="127000">
                    <a:schemeClr val="tx1"/>
                  </a:glow>
                </a:effectLst>
                <a:ea typeface="ＭＳ Ｐゴシック" charset="0"/>
              </a:rPr>
              <a:t> ينمو كثيراً و</a:t>
            </a:r>
            <a:r>
              <a:rPr lang="ar-JO" sz="3600" dirty="0">
                <a:solidFill>
                  <a:srgbClr val="FFFF00"/>
                </a:solidFill>
                <a:effectLst>
                  <a:glow rad="127000">
                    <a:schemeClr val="tx1"/>
                  </a:glow>
                </a:effectLst>
                <a:ea typeface="ＭＳ Ｐゴシック" charset="0"/>
              </a:rPr>
              <a:t>محبة</a:t>
            </a:r>
            <a:r>
              <a:rPr lang="ar-JO" sz="3600" dirty="0">
                <a:effectLst>
                  <a:glow rad="127000">
                    <a:schemeClr val="tx1"/>
                  </a:glow>
                </a:effectLst>
                <a:ea typeface="ＭＳ Ｐゴシック" charset="0"/>
              </a:rPr>
              <a:t> كل واحد منكم جميعاً بعضكم لبعض تزداد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تسالونيكي 1: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016100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ar-JO" sz="4000" dirty="0"/>
              <a:t>أكد لهم أن محبتهم لبعضهم البعض استمرت في الإزدياد لذلك نرى بولس يؤكد على تأكيدهم</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75951810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أي نوع من النظارات ترتدي؟</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85062312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ar-JO" dirty="0">
                <a:solidFill>
                  <a:schemeClr val="tx2"/>
                </a:solidFill>
                <a:effectLst>
                  <a:glow rad="127000">
                    <a:schemeClr val="bg1"/>
                  </a:glow>
                </a:effectLst>
                <a:ea typeface="ＭＳ Ｐゴシック" charset="0"/>
              </a:rPr>
              <a:t>نظارات الرحمة</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5767139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F4BDDEAA-CA4D-A24E-9E7B-183FC4A42FF8}"/>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SA" sz="400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تسالونيكي</a:t>
            </a:r>
            <a:endParaRPr kumimoji="0" lang="en-US"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50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ar-JO" sz="5400" dirty="0">
                <a:effectLst>
                  <a:glow rad="127000">
                    <a:schemeClr val="tx1"/>
                  </a:glow>
                </a:effectLst>
                <a:ea typeface="ＭＳ Ｐゴシック" charset="0"/>
              </a:rPr>
              <a:t>تأكيدات الصلاة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54919205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ar-JO" sz="5400" dirty="0">
                <a:solidFill>
                  <a:srgbClr val="FFFF00"/>
                </a:solidFill>
                <a:effectLst>
                  <a:glow rad="127000">
                    <a:schemeClr val="tx1"/>
                  </a:glow>
                </a:effectLst>
                <a:ea typeface="ＭＳ Ｐゴシック" charset="0"/>
              </a:rPr>
              <a:t>افتخر</a:t>
            </a:r>
            <a:r>
              <a:rPr lang="ar-JO" sz="5400" dirty="0">
                <a:effectLst>
                  <a:glow rad="127000">
                    <a:schemeClr val="tx1"/>
                  </a:glow>
                </a:effectLst>
                <a:ea typeface="ＭＳ Ｐゴシック" charset="0"/>
              </a:rPr>
              <a:t> علانية بالنمو الروحي للآخرين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4)</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86343822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56103" y="51709"/>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حتى إننا نحن أنفسنا نفتخر بكم في كنائس الله من أجل صبركم وإيمانكم في جميع اضطهاداتكم والضيقات التي تحتملونها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8042574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ar-JO" dirty="0">
                <a:solidFill>
                  <a:schemeClr val="tx2"/>
                </a:solidFill>
                <a:effectLst>
                  <a:glow rad="127000">
                    <a:schemeClr val="bg1"/>
                  </a:glow>
                </a:effectLst>
                <a:ea typeface="ＭＳ Ｐゴシック" charset="0"/>
              </a:rPr>
              <a:t>عادة ما يصبح الناس ما تخبرهم أنهم سيصيرونه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8062042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جين سانبيرغ</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86759913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ctr"/>
          <a:lstStyle/>
          <a:p>
            <a:pPr>
              <a:defRPr/>
            </a:pPr>
            <a:r>
              <a:rPr lang="ar-JO" sz="3200" dirty="0"/>
              <a:t>كم منكم لديه آباء أخبروك أنه سينتهي بك المطاف في السجن </a:t>
            </a:r>
            <a:br>
              <a:rPr lang="ar-JO" sz="3200" dirty="0"/>
            </a:br>
            <a:r>
              <a:rPr lang="ar-JO" sz="3200" dirty="0"/>
              <a:t>يوماً ما؟</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13242782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ar-JO" sz="8000" dirty="0">
                <a:solidFill>
                  <a:srgbClr val="C00000"/>
                </a:solidFill>
              </a:rPr>
              <a:t>أيّد </a:t>
            </a:r>
            <a:br>
              <a:rPr lang="ar-JO" sz="6000" dirty="0">
                <a:solidFill>
                  <a:schemeClr val="tx1"/>
                </a:solidFill>
              </a:rPr>
            </a:br>
            <a:r>
              <a:rPr lang="ar-JO" sz="6000" dirty="0">
                <a:solidFill>
                  <a:schemeClr val="tx1"/>
                </a:solidFill>
              </a:rPr>
              <a:t>المتألمين لمساعدتهم على أن ينضجوا في المسيح</a:t>
            </a:r>
            <a:endParaRPr lang="en-US" dirty="0">
              <a:solidFill>
                <a:schemeClr val="tx1"/>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2 تس 1: 1-4</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259916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28371"/>
            <a:ext cx="9144000" cy="4542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5 بينة على قضاء الله العادل أنكم تؤهلون لملكوت الله الذي لأجله تتألمون أيضاً 6 إذ هو عادل عند الله أن الذين يضايقونكم يجازيهم ضيقاً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5-6)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355833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7-8)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39260880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9 الذين سيعاقبون بهلاك أبدي من وجه الرب ومن مجد قوته 10 متى جاء ليتمجد في قديسيه ويتعجب منه في جميع المؤمنين لأن شهادتنا عندكم صدقت في ذلك اليوم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9-10)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744706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198783"/>
            <a:ext cx="2282371" cy="301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81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36249" y="2367171"/>
            <a:ext cx="8050794" cy="212365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الأمر الذي لأجله نصلي أيضاً كل حين من جهتكم أن يؤهلكم إلهنا للدعوة ويكمل كل مسرة الصلاح وعمل الإيمان بقوة</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63971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2338C1CE-771A-874C-8324-1B9C807E7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18278" y="2545437"/>
            <a:ext cx="8086735" cy="1446550"/>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لكي يتمجد اسم ربنا يسوع المسيح فيكم وأنتم فيه بنعمة إلهنا والرب يسوع المسيح</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19473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ar-JO" sz="4800" dirty="0">
                <a:solidFill>
                  <a:schemeClr val="tx2"/>
                </a:solidFill>
                <a:effectLst>
                  <a:glow rad="127000">
                    <a:schemeClr val="bg1"/>
                  </a:glow>
                </a:effectLst>
                <a:ea typeface="ＭＳ Ｐゴシック" charset="0"/>
              </a:rPr>
              <a:t>المثابرة خلال المصائب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تنمي النضج</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30999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6008914" cy="1186998"/>
          </a:xfrm>
          <a:effectLst/>
        </p:spPr>
        <p:txBody>
          <a:bodyPr/>
          <a:lstStyle/>
          <a:p>
            <a:pPr>
              <a:defRPr/>
            </a:pPr>
            <a:r>
              <a:rPr lang="ar-JO" dirty="0">
                <a:solidFill>
                  <a:schemeClr val="tx2"/>
                </a:solidFill>
                <a:effectLst>
                  <a:glow rad="127000">
                    <a:schemeClr val="bg1"/>
                  </a:glow>
                </a:effectLst>
                <a:ea typeface="ＭＳ Ｐゴシック" charset="0"/>
              </a:rPr>
              <a:t>القلول أم العنب؟</a:t>
            </a:r>
            <a:endParaRPr lang="en-US" dirty="0">
              <a:solidFill>
                <a:schemeClr val="tx2"/>
              </a:solidFill>
              <a:effectLst>
                <a:glow rad="127000">
                  <a:schemeClr val="bg1"/>
                </a:glow>
              </a:effectLst>
              <a:ea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2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4000" cy="89944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دفاعي</a:t>
            </a:r>
            <a:endParaRPr lang="en-US" dirty="0">
              <a:effectLst>
                <a:glow rad="127000">
                  <a:schemeClr val="tx1"/>
                </a:glow>
              </a:effectLst>
              <a:ea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0275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9708B1-77DD-A758-C852-ABA452D0252E}"/>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E8EB264D-3FC5-D7BA-ED8C-117712077374}"/>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8F53601E-91BC-A918-71A9-A55EC4F6E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6B23501-BB91-B272-C3E0-3A3D2735686E}"/>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7E4AABF-5DA7-3BCD-355D-0BB3A4E9E474}"/>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059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98720-5421-E628-FA58-80A7884FC7C4}"/>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6C774616-3B98-D5BE-1AAF-3D3DDA96DFF0}"/>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F8DD23C9-A773-A7DD-51A1-2D208A2B4611}"/>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540D5A4C-E66F-6293-92CB-5EBF2A788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2AA2B27D-50FD-397B-6DFB-6E2DCD2AA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2201BC68-2B67-9A42-DF3B-EF81776EA0D8}"/>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AF5742B4-DE83-188A-E0A5-5D1C2A8119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2DACFAD-C9AD-C972-C0C7-C766ED3F9717}"/>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415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2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965907635"/>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69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438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1A5F3B2-51A3-D71C-D0ED-D030B60441D4}"/>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85158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ثم نسألكم أيها الإخوة من جهة مجيء ربنا يسوع المسيح    واجتماعنا إليه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2 تس 2: 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36843771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99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الدينونة</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متبوعة بِ ...</a:t>
            </a:r>
            <a:endParaRPr kumimoji="0" lang="en-US"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79752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بركة</a:t>
            </a:r>
            <a:endParaRPr lang="en-US" sz="138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14857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4800" dirty="0">
                <a:effectLst>
                  <a:glow rad="139700">
                    <a:schemeClr val="bg2"/>
                  </a:glow>
                </a:effectLst>
                <a:ea typeface="ＭＳ Ｐゴシック" charset="0"/>
              </a:rPr>
              <a:t>يوم الرب</a:t>
            </a:r>
            <a:endParaRPr lang="en-US" sz="4800" dirty="0">
              <a:effectLst>
                <a:glow rad="139700">
                  <a:schemeClr val="bg2"/>
                </a:glow>
              </a:effectLst>
              <a:ea typeface="ＭＳ Ｐゴシック" charset="0"/>
            </a:endParaRPr>
          </a:p>
        </p:txBody>
      </p:sp>
      <p:sp>
        <p:nvSpPr>
          <p:cNvPr id="64517" name="Text Box 5"/>
          <p:cNvSpPr txBox="1">
            <a:spLocks noChangeArrowheads="1"/>
          </p:cNvSpPr>
          <p:nvPr/>
        </p:nvSpPr>
        <p:spPr bwMode="auto">
          <a:xfrm>
            <a:off x="0" y="1295400"/>
            <a:ext cx="41211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دينونة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8" name="Text Box 6"/>
          <p:cNvSpPr txBox="1">
            <a:spLocks noChangeArrowheads="1"/>
          </p:cNvSpPr>
          <p:nvPr/>
        </p:nvSpPr>
        <p:spPr bwMode="auto">
          <a:xfrm>
            <a:off x="4737100" y="1295400"/>
            <a:ext cx="43529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بركة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8956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ضيقة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737100" y="2895600"/>
            <a:ext cx="43529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ألفية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2" name="Text Box 10"/>
          <p:cNvSpPr txBox="1">
            <a:spLocks noChangeArrowheads="1"/>
          </p:cNvSpPr>
          <p:nvPr/>
        </p:nvSpPr>
        <p:spPr bwMode="auto">
          <a:xfrm>
            <a:off x="0" y="45720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6-19</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3" name="Text Box 11"/>
          <p:cNvSpPr txBox="1">
            <a:spLocks noChangeArrowheads="1"/>
          </p:cNvSpPr>
          <p:nvPr/>
        </p:nvSpPr>
        <p:spPr bwMode="auto">
          <a:xfrm>
            <a:off x="4495800" y="4572000"/>
            <a:ext cx="45942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20</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0" y="6034088"/>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7 سنوات</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800" y="6034088"/>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1000 سنة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90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6-21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4: 13-18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3-5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الخط الزمني التدبيري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9" y="981075"/>
            <a:ext cx="2073301" cy="175650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11-14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a:t>
            </a:r>
            <a:endParaRPr kumimoji="0" lang="en-GB"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40635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ar-JO" sz="3200" dirty="0">
                <a:solidFill>
                  <a:schemeClr val="accent3"/>
                </a:solidFill>
              </a:rPr>
              <a:t>ضد المسيح                       يقيم صورة للعبادة</a:t>
            </a:r>
            <a:br>
              <a:rPr lang="en-US" sz="3200" dirty="0">
                <a:solidFill>
                  <a:schemeClr val="accent3"/>
                </a:solidFill>
              </a:rPr>
            </a:br>
            <a:r>
              <a:rPr lang="en-US" sz="3200" dirty="0">
                <a:solidFill>
                  <a:schemeClr val="accent3"/>
                </a:solidFill>
              </a:rPr>
              <a:t>(</a:t>
            </a:r>
            <a:r>
              <a:rPr lang="ar-JO" sz="3200" dirty="0">
                <a:solidFill>
                  <a:schemeClr val="accent3"/>
                </a:solidFill>
              </a:rPr>
              <a:t>2 تس 2 : 3-4</a:t>
            </a:r>
            <a:r>
              <a:rPr lang="en-US" sz="3200"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3 لا يخدعنكم أحد على طريقة ما لأنه لا يأتِ إن لم يأتِ الإرتداد أولاً ويستعلن إنسان الخطية ابن الهلاك 4 المقاوم والمرتفع على كل ما يدعى إلهاً أو معبوداً حتى إنه يجلس في هيكل الله كإله مظهراً نفسه أنه إله</a:t>
            </a:r>
            <a:endParaRPr kumimoji="0" lang="en-US"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726779"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996577"/>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r>
              <a:rPr lang="ar-JO" sz="3200" dirty="0">
                <a:effectLst>
                  <a:outerShdw blurRad="38100" dist="38100" dir="2700000" algn="tl">
                    <a:srgbClr val="000000">
                      <a:alpha val="43137"/>
                    </a:srgbClr>
                  </a:outerShdw>
                </a:effectLst>
              </a:rPr>
              <a:t>لأنه لا يأتي إن لم يأت (2: 3أ)</a:t>
            </a:r>
            <a:endParaRPr lang="en-US" sz="3200" dirty="0">
              <a:effectLst>
                <a:outerShdw blurRad="38100" dist="38100" dir="2700000" algn="tl">
                  <a:srgbClr val="000000">
                    <a:alpha val="43137"/>
                  </a:srgbClr>
                </a:outerShdw>
              </a:effectLst>
            </a:endParaRPr>
          </a:p>
        </p:txBody>
      </p:sp>
      <p:sp>
        <p:nvSpPr>
          <p:cNvPr id="3" name="Text Box 2"/>
          <p:cNvSpPr txBox="1">
            <a:spLocks noChangeArrowheads="1"/>
          </p:cNvSpPr>
          <p:nvPr/>
        </p:nvSpPr>
        <p:spPr bwMode="auto">
          <a:xfrm>
            <a:off x="84455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التمرد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الإرتداد</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يحدث (3ب)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يستعلن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إنسان</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الخطية (3ت)</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p:cNvSpPr txBox="1">
            <a:spLocks/>
          </p:cNvSpPr>
          <p:nvPr/>
        </p:nvSpPr>
        <p:spPr bwMode="auto">
          <a:xfrm>
            <a:off x="0" y="3989870"/>
            <a:ext cx="9105899" cy="960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إلى أن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يرفع</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من الوسط الذي يحجز الآن (7ب)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p:cNvSpPr txBox="1">
            <a:spLocks/>
          </p:cNvSpPr>
          <p:nvPr/>
        </p:nvSpPr>
        <p:spPr bwMode="auto">
          <a:xfrm>
            <a:off x="730802" y="1410341"/>
            <a:ext cx="7947034"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العالم المسيحي مرتد تماماً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p:cNvSpPr txBox="1">
            <a:spLocks/>
          </p:cNvSpPr>
          <p:nvPr/>
        </p:nvSpPr>
        <p:spPr bwMode="auto">
          <a:xfrm>
            <a:off x="646939" y="3111732"/>
            <a:ext cx="8030896"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ضد المسيح يبرم معاهدة مع إسرائيل (دا 9: 27)</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p:cNvSpPr txBox="1">
            <a:spLocks/>
          </p:cNvSpPr>
          <p:nvPr/>
        </p:nvSpPr>
        <p:spPr bwMode="auto">
          <a:xfrm>
            <a:off x="38102" y="4950823"/>
            <a:ext cx="8407398" cy="992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تأثير الحاجز بالروح القدس في الكنيسة سوف يرفع إلى </a:t>
            </a:r>
          </a:p>
          <a:p>
            <a:pPr marL="358775" marR="0" lvl="0" indent="-358775" algn="r" defTabSz="457200" rtl="0" eaLnBrk="0" fontAlgn="base" latinLnBrk="0" hangingPunct="0">
              <a:lnSpc>
                <a:spcPct val="100000"/>
              </a:lnSpc>
              <a:spcBef>
                <a:spcPct val="0"/>
              </a:spcBef>
              <a:spcAft>
                <a:spcPct val="0"/>
              </a:spcAft>
              <a:buClrTx/>
              <a:buSzTx/>
              <a:buFontTx/>
              <a:buNone/>
              <a:tabLst/>
              <a:defRPr/>
            </a:pPr>
            <a:r>
              <a:rPr lang="ar-JO" dirty="0">
                <a:solidFill>
                  <a:srgbClr val="FFFFFF"/>
                </a:solidFill>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5-8</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30782851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ar-JO" dirty="0">
                <a:solidFill>
                  <a:schemeClr val="bg1"/>
                </a:solidFill>
                <a:ea typeface="ＭＳ Ｐゴシック" charset="0"/>
              </a:rPr>
              <a:t>الحاجز</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الروح الحاجز للشر من خلال الكنيسة سوف يكون غائباً        </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077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107950" y="6220122"/>
            <a:ext cx="9217025" cy="687181"/>
            <a:chOff x="107504" y="6220122"/>
            <a:chExt cx="9217033" cy="687181"/>
          </a:xfrm>
        </p:grpSpPr>
        <p:sp>
          <p:nvSpPr>
            <p:cNvPr id="8" name="Rectangle 7"/>
            <p:cNvSpPr>
              <a:spLocks noChangeArrowheads="1"/>
            </p:cNvSpPr>
            <p:nvPr/>
          </p:nvSpPr>
          <p:spPr bwMode="auto">
            <a:xfrm>
              <a:off x="2195041" y="6297703"/>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07950" y="5584948"/>
            <a:ext cx="9288463" cy="676897"/>
            <a:chOff x="107504" y="5584948"/>
            <a:chExt cx="9289046" cy="676897"/>
          </a:xfrm>
        </p:grpSpPr>
        <p:sp>
          <p:nvSpPr>
            <p:cNvPr id="6" name="Rectangle 5"/>
            <p:cNvSpPr>
              <a:spLocks noChangeArrowheads="1"/>
            </p:cNvSpPr>
            <p:nvPr/>
          </p:nvSpPr>
          <p:spPr bwMode="auto">
            <a:xfrm>
              <a:off x="2195170" y="5652245"/>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79375" y="4953000"/>
            <a:ext cx="9082553" cy="609600"/>
            <a:chOff x="80140" y="4953000"/>
            <a:chExt cx="9081348" cy="609600"/>
          </a:xfrm>
        </p:grpSpPr>
        <p:sp>
          <p:nvSpPr>
            <p:cNvPr id="7" name="Rectangle 6"/>
            <p:cNvSpPr>
              <a:spLocks noChangeArrowheads="1"/>
            </p:cNvSpPr>
            <p:nvPr/>
          </p:nvSpPr>
          <p:spPr bwMode="auto">
            <a:xfrm>
              <a:off x="2141075" y="4953000"/>
              <a:ext cx="7020413" cy="609600"/>
            </a:xfrm>
            <a:prstGeom prst="rect">
              <a:avLst/>
            </a:prstGeom>
            <a:noFill/>
            <a:ln w="9525">
              <a:noFill/>
              <a:miter lim="800000"/>
              <a:headEnd/>
              <a:tailEnd/>
            </a:ln>
          </p:spPr>
          <p:txBody>
            <a:bodyPr/>
            <a:lstStyle/>
            <a:p>
              <a:pPr marL="742950" marR="0" lvl="0" indent="-742950" algn="l" defTabSz="914400" rtl="1"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r>
                <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والآن تعلمون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يستعلن في وقته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سر الإثم الآن يعمل فقط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أن يرفع من الوسط </a:t>
            </a:r>
            <a:r>
              <a:rPr kumimoji="0" lang="ar-JO" sz="3600" b="1" u="none" strike="noStrike" kern="1200" cap="none" spc="0" normalizeH="0" baseline="0" noProof="0" dirty="0">
                <a:ln>
                  <a:noFill/>
                </a:ln>
                <a:solidFill>
                  <a:srgbClr val="00CC99">
                    <a:lumMod val="60000"/>
                    <a:lumOff val="40000"/>
                  </a:srgbClr>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518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1EE4E000-9F38-0A40-872A-8D48D646489A}"/>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486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69 أسبوع</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دا 9: 24-27</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المجيء الثاني</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19: 11-21</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الضيقة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الألفية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20: 4-6</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ar-JO" altLang="ja-JP" sz="2800" dirty="0">
                <a:solidFill>
                  <a:srgbClr val="FFFFFF"/>
                </a:solidFill>
                <a:effectLst>
                  <a:outerShdw blurRad="50800" dist="63500" dir="2700000" algn="tl" rotWithShape="0">
                    <a:srgbClr val="000000"/>
                  </a:outerShdw>
                </a:effectLst>
                <a:ea typeface="ＭＳ Ｐゴシック" charset="0"/>
              </a:rPr>
              <a:t>يوم الرب</a:t>
            </a:r>
            <a:endParaRPr lang="en-US" sz="2800" dirty="0">
              <a:solidFill>
                <a:srgbClr val="FFFFFF"/>
              </a:solidFill>
              <a:effectLst>
                <a:outerShdw blurRad="50800" dist="63500" dir="2700000" algn="tl" rotWithShape="0">
                  <a:srgbClr val="000000"/>
                </a:outerShdw>
              </a:effectLst>
              <a:ea typeface="ＭＳ Ｐゴシック" charset="0"/>
            </a:endParaRPr>
          </a:p>
        </p:txBody>
      </p:sp>
      <p:sp>
        <p:nvSpPr>
          <p:cNvPr id="153616" name="Text Box 1041"/>
          <p:cNvSpPr txBox="1">
            <a:spLocks noChangeArrowheads="1"/>
          </p:cNvSpPr>
          <p:nvPr/>
        </p:nvSpPr>
        <p:spPr bwMode="auto">
          <a:xfrm>
            <a:off x="8243421" y="11903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213</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عصر الكنيسة</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16: 18</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أع 2: 1-4</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9" name="Text Box 1029"/>
          <p:cNvSpPr txBox="1">
            <a:spLocks noChangeArrowheads="1"/>
          </p:cNvSpPr>
          <p:nvPr/>
        </p:nvSpPr>
        <p:spPr bwMode="auto">
          <a:xfrm>
            <a:off x="2856857" y="560772"/>
            <a:ext cx="398904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كرسي الدينونة في السماء</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كو 5: 10، 1 كو 3: 10-15</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16955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فترة تحضيرية بسيطة</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قيام ضد المسيح</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طول الفترة غير معروف</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27: 50</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الإختطاف</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تس 4 : 13-18</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7 سنوات</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أسبوع دانيال السبعين</a:t>
            </a: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b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24: 21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1000 سنة</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الحالة الأبدية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غير محدودة</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النبوة ( سلسلة فيديوهات كلية دالاس، 1980)</a:t>
            </a:r>
            <a:endParaRPr kumimoji="0" lang="en-US"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تس 2: 3-7 هي متطلب سابق قبل يوم الرب (3 منهم) :</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الإرتداد (2: 3ب)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ضد المسيح (2: 3ت)</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الحاجز (2: 7ب)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397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ar-JO" dirty="0">
                <a:solidFill>
                  <a:schemeClr val="bg1"/>
                </a:solidFill>
                <a:ea typeface="ＭＳ Ｐゴシック" charset="0"/>
              </a:rPr>
              <a:t>لماذا أنا من مؤمني قبل الضيقة؟</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12035" y="1371600"/>
            <a:ext cx="8665265" cy="3581400"/>
          </a:xfrm>
          <a:prstGeom prst="rect">
            <a:avLst/>
          </a:prstGeom>
          <a:noFill/>
          <a:ln w="9525">
            <a:noFill/>
            <a:miter lim="800000"/>
            <a:headEnd/>
            <a:tailEnd/>
          </a:ln>
        </p:spPr>
        <p:txBody>
          <a:bodyPr/>
          <a:lstStyle/>
          <a:p>
            <a:pPr marL="514350" lvl="0" indent="-514350" algn="r" defTabSz="914400" rtl="1" eaLnBrk="0" fontAlgn="base" hangingPunct="0">
              <a:spcBef>
                <a:spcPct val="20000"/>
              </a:spcBef>
              <a:spcAft>
                <a:spcPct val="0"/>
              </a:spcAft>
              <a:buAutoNum type="arabicPeriod"/>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سيتم حفظ المؤمنين من (</a:t>
            </a:r>
            <a:r>
              <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ek</a:t>
            </a: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هذه الساعة أو الفترة الزمنية </a:t>
            </a:r>
          </a:p>
          <a:p>
            <a:pPr lvl="0" algn="r" defTabSz="914400" rtl="1" eaLnBrk="0" fontAlgn="base" hangingPunct="0">
              <a:spcBef>
                <a:spcPct val="2000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(رؤيا ٣: ١٠).</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تمتحن الضيقة غير المؤمنين (3: 10) تحت غضب الله   </a:t>
            </a: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(6: 16-17)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سيغيب حجر الروح للشر من خلال الكنيسة (2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7940"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 name="Group 13">
            <a:extLst>
              <a:ext uri="{FF2B5EF4-FFF2-40B4-BE49-F238E27FC236}">
                <a16:creationId xmlns:a16="http://schemas.microsoft.com/office/drawing/2014/main" id="{607B613F-F7A5-4C49-9B85-3973B70CD5C1}"/>
              </a:ext>
            </a:extLst>
          </p:cNvPr>
          <p:cNvGrpSpPr>
            <a:grpSpLocks/>
          </p:cNvGrpSpPr>
          <p:nvPr/>
        </p:nvGrpSpPr>
        <p:grpSpPr bwMode="auto">
          <a:xfrm>
            <a:off x="107950" y="6172200"/>
            <a:ext cx="9217025" cy="609600"/>
            <a:chOff x="107504" y="6172200"/>
            <a:chExt cx="9217033" cy="609600"/>
          </a:xfrm>
        </p:grpSpPr>
        <p:sp>
          <p:nvSpPr>
            <p:cNvPr id="15" name="Rectangle 14">
              <a:extLst>
                <a:ext uri="{FF2B5EF4-FFF2-40B4-BE49-F238E27FC236}">
                  <a16:creationId xmlns:a16="http://schemas.microsoft.com/office/drawing/2014/main" id="{E7579E70-FB95-EC43-8BBB-0C2B9BBD2A57}"/>
                </a:ext>
              </a:extLst>
            </p:cNvPr>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p>
          </p:txBody>
        </p:sp>
        <p:pic>
          <p:nvPicPr>
            <p:cNvPr id="16" name="Picture 1" descr="1 Thess 2.6 GR pneuma.jpg">
              <a:extLst>
                <a:ext uri="{FF2B5EF4-FFF2-40B4-BE49-F238E27FC236}">
                  <a16:creationId xmlns:a16="http://schemas.microsoft.com/office/drawing/2014/main" id="{4675C9F4-AB74-7F4C-A1C9-FA36DC9B7D1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95CC1EC-A170-0840-91CC-B9FE543A9722}"/>
              </a:ext>
            </a:extLst>
          </p:cNvPr>
          <p:cNvGrpSpPr>
            <a:grpSpLocks/>
          </p:cNvGrpSpPr>
          <p:nvPr/>
        </p:nvGrpSpPr>
        <p:grpSpPr bwMode="auto">
          <a:xfrm>
            <a:off x="107950" y="5562600"/>
            <a:ext cx="9288463" cy="609600"/>
            <a:chOff x="107504" y="5562600"/>
            <a:chExt cx="9289046" cy="609600"/>
          </a:xfrm>
        </p:grpSpPr>
        <p:sp>
          <p:nvSpPr>
            <p:cNvPr id="18" name="Rectangle 17">
              <a:extLst>
                <a:ext uri="{FF2B5EF4-FFF2-40B4-BE49-F238E27FC236}">
                  <a16:creationId xmlns:a16="http://schemas.microsoft.com/office/drawing/2014/main" id="{3F462BDF-8F19-594D-A6DB-7691B52E2D7F}"/>
                </a:ext>
              </a:extLst>
            </p:cNvPr>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B0F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p>
          </p:txBody>
        </p:sp>
        <p:pic>
          <p:nvPicPr>
            <p:cNvPr id="19" name="Picture 2" descr="1 Thess 2.6 GR restainer.jpg">
              <a:extLst>
                <a:ext uri="{FF2B5EF4-FFF2-40B4-BE49-F238E27FC236}">
                  <a16:creationId xmlns:a16="http://schemas.microsoft.com/office/drawing/2014/main" id="{B1D95605-406E-CD4B-AC20-93535B845E9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8A19B023-D203-0F4E-8D20-4AAB10C5D638}"/>
              </a:ext>
            </a:extLst>
          </p:cNvPr>
          <p:cNvGrpSpPr>
            <a:grpSpLocks/>
          </p:cNvGrpSpPr>
          <p:nvPr/>
        </p:nvGrpSpPr>
        <p:grpSpPr bwMode="auto">
          <a:xfrm>
            <a:off x="79375" y="4953000"/>
            <a:ext cx="9064625" cy="609600"/>
            <a:chOff x="80140" y="4953000"/>
            <a:chExt cx="9063422" cy="609600"/>
          </a:xfrm>
        </p:grpSpPr>
        <p:sp>
          <p:nvSpPr>
            <p:cNvPr id="21" name="Rectangle 20">
              <a:extLst>
                <a:ext uri="{FF2B5EF4-FFF2-40B4-BE49-F238E27FC236}">
                  <a16:creationId xmlns:a16="http://schemas.microsoft.com/office/drawing/2014/main" id="{4E3A5984-27EC-3A45-91C4-76782482E34E}"/>
                </a:ext>
              </a:extLst>
            </p:cNvPr>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marR="0" lvl="0" indent="-742950" algn="l" defTabSz="91440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p>
            <a:p>
              <a:pPr marL="742950" marR="0" lvl="0" indent="-742950" algn="l" defTabSz="914400" rtl="0" eaLnBrk="0" fontAlgn="base" latinLnBrk="0" hangingPunct="0">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 name="Picture 3" descr="1 Thess 2.6 GR what restains.jpg">
              <a:extLst>
                <a:ext uri="{FF2B5EF4-FFF2-40B4-BE49-F238E27FC236}">
                  <a16:creationId xmlns:a16="http://schemas.microsoft.com/office/drawing/2014/main" id="{1644FC7D-D0E7-904B-8A6C-F2C0B8237EA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26710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2" end="2"/>
                                            </p:txEl>
                                          </p:spTgt>
                                        </p:tgtEl>
                                        <p:attrNameLst>
                                          <p:attrName>style.visibility</p:attrName>
                                        </p:attrNameLst>
                                      </p:cBhvr>
                                      <p:to>
                                        <p:strVal val="visible"/>
                                      </p:to>
                                    </p:set>
                                    <p:animEffect transition="in" filter="dissolve">
                                      <p:cBhvr>
                                        <p:cTn id="7" dur="500"/>
                                        <p:tgtEl>
                                          <p:spTgt spid="68198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3" end="3"/>
                                            </p:txEl>
                                          </p:spTgt>
                                        </p:tgtEl>
                                        <p:attrNameLst>
                                          <p:attrName>style.visibility</p:attrName>
                                        </p:attrNameLst>
                                      </p:cBhvr>
                                      <p:to>
                                        <p:strVal val="visible"/>
                                      </p:to>
                                    </p:set>
                                    <p:animEffect transition="in" filter="dissolve">
                                      <p:cBhvr>
                                        <p:cTn id="12" dur="500"/>
                                        <p:tgtEl>
                                          <p:spTgt spid="68198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4" end="4"/>
                                            </p:txEl>
                                          </p:spTgt>
                                        </p:tgtEl>
                                        <p:attrNameLst>
                                          <p:attrName>style.visibility</p:attrName>
                                        </p:attrNameLst>
                                      </p:cBhvr>
                                      <p:to>
                                        <p:strVal val="visible"/>
                                      </p:to>
                                    </p:set>
                                    <p:animEffect transition="in" filter="dissolve">
                                      <p:cBhvr>
                                        <p:cTn id="17" dur="500"/>
                                        <p:tgtEl>
                                          <p:spTgt spid="68198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9-12</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75522089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27AE-87A0-9F39-14EF-6EEA2CF2BA93}"/>
            </a:ext>
          </a:extLst>
        </p:cNvPr>
        <p:cNvGrpSpPr/>
        <p:nvPr/>
      </p:nvGrpSpPr>
      <p:grpSpPr>
        <a:xfrm>
          <a:off x="0" y="0"/>
          <a:ext cx="0" cy="0"/>
          <a:chOff x="0" y="0"/>
          <a:chExt cx="0" cy="0"/>
        </a:xfrm>
      </p:grpSpPr>
      <p:sp>
        <p:nvSpPr>
          <p:cNvPr id="134145" name="Rectangle 25">
            <a:extLst>
              <a:ext uri="{FF2B5EF4-FFF2-40B4-BE49-F238E27FC236}">
                <a16:creationId xmlns:a16="http://schemas.microsoft.com/office/drawing/2014/main" id="{F2DBCA88-2B1E-9D6D-7BA1-2061D5984D63}"/>
              </a:ext>
            </a:extLst>
          </p:cNvPr>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a:extLst>
              <a:ext uri="{FF2B5EF4-FFF2-40B4-BE49-F238E27FC236}">
                <a16:creationId xmlns:a16="http://schemas.microsoft.com/office/drawing/2014/main" id="{466FAF5D-7679-FF7A-3C63-D4257965F53F}"/>
              </a:ext>
            </a:extLst>
          </p:cNvPr>
          <p:cNvGraphicFramePr>
            <a:graphicFrameLocks noGrp="1"/>
          </p:cNvGraphicFramePr>
          <p:nvPr/>
        </p:nvGraphicFramePr>
        <p:xfrm>
          <a:off x="0" y="0"/>
          <a:ext cx="9143998" cy="6858000"/>
        </p:xfrm>
        <a:graphic>
          <a:graphicData uri="http://schemas.openxmlformats.org/drawingml/2006/table">
            <a:tbl>
              <a:tblPr/>
              <a:tblGrid>
                <a:gridCol w="1034321">
                  <a:extLst>
                    <a:ext uri="{9D8B030D-6E8A-4147-A177-3AD203B41FA5}">
                      <a16:colId xmlns:a16="http://schemas.microsoft.com/office/drawing/2014/main" val="20000"/>
                    </a:ext>
                  </a:extLst>
                </a:gridCol>
                <a:gridCol w="130543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وجهة </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الاختطاف قبل الضيقة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a:extLst>
              <a:ext uri="{FF2B5EF4-FFF2-40B4-BE49-F238E27FC236}">
                <a16:creationId xmlns:a16="http://schemas.microsoft.com/office/drawing/2014/main" id="{F9FC0BD2-0559-F546-34F5-2BF069AD262A}"/>
              </a:ext>
            </a:extLst>
          </p:cNvPr>
          <p:cNvSpPr txBox="1">
            <a:spLocks noChangeArrowheads="1"/>
          </p:cNvSpPr>
          <p:nvPr/>
        </p:nvSpPr>
        <p:spPr bwMode="auto">
          <a:xfrm>
            <a:off x="8452675"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8BBEF66-14D1-115D-5D6F-9068BCA702DA}"/>
              </a:ext>
            </a:extLst>
          </p:cNvPr>
          <p:cNvSpPr txBox="1"/>
          <p:nvPr/>
        </p:nvSpPr>
        <p:spPr>
          <a:xfrm>
            <a:off x="10842" y="14162"/>
            <a:ext cx="2415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6" name="TextBox 5">
            <a:extLst>
              <a:ext uri="{FF2B5EF4-FFF2-40B4-BE49-F238E27FC236}">
                <a16:creationId xmlns:a16="http://schemas.microsoft.com/office/drawing/2014/main" id="{8E2A6469-24B0-B557-7686-94E8A188A71F}"/>
              </a:ext>
            </a:extLst>
          </p:cNvPr>
          <p:cNvSpPr txBox="1"/>
          <p:nvPr/>
        </p:nvSpPr>
        <p:spPr>
          <a:xfrm>
            <a:off x="2398426" y="25834"/>
            <a:ext cx="35976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AE"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13626329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211</a:t>
            </a:r>
            <a:endParaRPr lang="en-US" b="1" dirty="0">
              <a:solidFill>
                <a:srgbClr val="003366"/>
              </a:solidFill>
              <a:latin typeface="Arial" panose="020B0604020202020204" pitchFamily="34" charset="0"/>
              <a:cs typeface="Arial" panose="020B0604020202020204" pitchFamily="34" charset="0"/>
            </a:endParaRP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ar-SA" dirty="0">
                <a:solidFill>
                  <a:schemeClr val="bg1"/>
                </a:solidFill>
                <a:ea typeface="ＭＳ Ｐゴシック" charset="0"/>
                <a:cs typeface="Arial" panose="020B0604020202020204" pitchFamily="34" charset="0"/>
              </a:rPr>
              <a:t>المفاتيح</a:t>
            </a:r>
            <a:endParaRPr lang="en-US" dirty="0">
              <a:solidFill>
                <a:schemeClr val="bg1"/>
              </a:solidFill>
              <a:ea typeface="ＭＳ Ｐゴシック" charset="0"/>
              <a:cs typeface="Arial" panose="020B0604020202020204" pitchFamily="34" charset="0"/>
            </a:endParaRPr>
          </a:p>
        </p:txBody>
      </p:sp>
      <p:sp>
        <p:nvSpPr>
          <p:cNvPr id="136196" name="Text Box 3"/>
          <p:cNvSpPr txBox="1">
            <a:spLocks noChangeArrowheads="1"/>
          </p:cNvSpPr>
          <p:nvPr/>
        </p:nvSpPr>
        <p:spPr bwMode="auto">
          <a:xfrm>
            <a:off x="3641447" y="280988"/>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4000" b="1" dirty="0">
                <a:solidFill>
                  <a:srgbClr val="FFFFFF"/>
                </a:solidFill>
                <a:latin typeface="Arial" panose="020B0604020202020204" pitchFamily="34" charset="0"/>
                <a:cs typeface="Arial" panose="020B0604020202020204" pitchFamily="34" charset="0"/>
              </a:rPr>
              <a:t>2 </a:t>
            </a:r>
            <a:r>
              <a:rPr lang="ar-SA" altLang="zh-CN" sz="4000" b="1" dirty="0" err="1">
                <a:solidFill>
                  <a:srgbClr val="FFFFFF"/>
                </a:solidFill>
                <a:latin typeface="Arial" panose="020B0604020202020204" pitchFamily="34" charset="0"/>
                <a:cs typeface="Arial" panose="020B0604020202020204" pitchFamily="34" charset="0"/>
              </a:rPr>
              <a:t>تسالونيكي</a:t>
            </a:r>
            <a:endParaRPr lang="en-US" altLang="zh-CN" sz="4000" b="1" dirty="0">
              <a:solidFill>
                <a:srgbClr val="FFFFFF"/>
              </a:solidFill>
              <a:latin typeface="Arial" panose="020B0604020202020204" pitchFamily="34" charset="0"/>
              <a:cs typeface="Arial" panose="020B0604020202020204" pitchFamily="34" charset="0"/>
            </a:endParaRPr>
          </a:p>
        </p:txBody>
      </p:sp>
      <p:sp>
        <p:nvSpPr>
          <p:cNvPr id="18437" name="Text Box 5"/>
          <p:cNvSpPr txBox="1">
            <a:spLocks noChangeArrowheads="1"/>
          </p:cNvSpPr>
          <p:nvPr/>
        </p:nvSpPr>
        <p:spPr bwMode="auto">
          <a:xfrm>
            <a:off x="2933570" y="1400872"/>
            <a:ext cx="3711575" cy="1323439"/>
          </a:xfrm>
          <a:prstGeom prst="rect">
            <a:avLst/>
          </a:prstGeom>
          <a:solidFill>
            <a:srgbClr val="003366"/>
          </a:solidFill>
          <a:ln w="9525">
            <a:solidFill>
              <a:srgbClr val="000000"/>
            </a:solidFill>
            <a:miter lim="800000"/>
            <a:headEnd/>
            <a:tailEnd/>
          </a:ln>
        </p:spPr>
        <p:txBody>
          <a:bodyPr wrap="square">
            <a:spAutoFit/>
          </a:bodyPr>
          <a:lstStyle>
            <a:defPPr>
              <a:defRPr lang="en-US"/>
            </a:defPPr>
            <a:lvl1pPr algn="ctr" defTabSz="914400" fontAlgn="base">
              <a:spcBef>
                <a:spcPct val="0"/>
              </a:spcBef>
              <a:spcAft>
                <a:spcPct val="0"/>
              </a:spcAft>
              <a:defRPr sz="2800" b="1" u="sng">
                <a:solidFill>
                  <a:srgbClr val="FFFFFF"/>
                </a:solidFill>
                <a:effectLst>
                  <a:glow rad="127000">
                    <a:srgbClr val="000000"/>
                  </a:glow>
                </a:effectLst>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ar-SA" altLang="zh-CN" sz="3200" dirty="0">
                <a:latin typeface="Arial" panose="020B0604020202020204" pitchFamily="34" charset="0"/>
                <a:cs typeface="Arial" panose="020B0604020202020204" pitchFamily="34" charset="0"/>
              </a:rPr>
              <a:t>الكلمة المفتاحية</a:t>
            </a:r>
            <a:br>
              <a:rPr lang="en-US" altLang="zh-CN" sz="3200" dirty="0">
                <a:latin typeface="Arial" panose="020B0604020202020204" pitchFamily="34" charset="0"/>
                <a:cs typeface="Arial" panose="020B0604020202020204" pitchFamily="34" charset="0"/>
              </a:rPr>
            </a:br>
            <a:br>
              <a:rPr lang="en-US" altLang="zh-CN" sz="1600" dirty="0">
                <a:latin typeface="Arial" panose="020B0604020202020204" pitchFamily="34" charset="0"/>
                <a:cs typeface="Arial" panose="020B0604020202020204" pitchFamily="34" charset="0"/>
              </a:rPr>
            </a:br>
            <a:r>
              <a:rPr lang="ar-JO" sz="3200" u="none" dirty="0">
                <a:latin typeface="Arial" panose="020B0604020202020204" pitchFamily="34" charset="0"/>
                <a:cs typeface="Arial" panose="020B0604020202020204" pitchFamily="34" charset="0"/>
              </a:rPr>
              <a:t>الد</a:t>
            </a:r>
            <a:r>
              <a:rPr lang="ar-SA" sz="3200" u="none" dirty="0" err="1">
                <a:latin typeface="Arial" panose="020B0604020202020204" pitchFamily="34" charset="0"/>
                <a:cs typeface="Arial" panose="020B0604020202020204" pitchFamily="34" charset="0"/>
              </a:rPr>
              <a:t>ينونة</a:t>
            </a:r>
            <a:r>
              <a:rPr lang="en-US" altLang="zh-CN" sz="3200" u="none" dirty="0">
                <a:latin typeface="Arial" panose="020B0604020202020204" pitchFamily="34" charset="0"/>
                <a:cs typeface="Arial" panose="020B0604020202020204" pitchFamily="34" charset="0"/>
              </a:rPr>
              <a:t> </a:t>
            </a:r>
            <a:endParaRPr lang="en-US" sz="3200" u="none"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854439" y="3382530"/>
            <a:ext cx="7869836" cy="3539430"/>
          </a:xfrm>
          <a:prstGeom prst="rect">
            <a:avLst/>
          </a:prstGeom>
          <a:solidFill>
            <a:srgbClr val="003366"/>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t>الآية المفتاحية</a:t>
            </a:r>
            <a:br>
              <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br>
            <a:endPar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altLang="zh-CN" sz="3200" b="1" dirty="0">
                <a:solidFill>
                  <a:srgbClr val="FFFFFF"/>
                </a:solidFill>
                <a:effectLst>
                  <a:glow rad="127000">
                    <a:srgbClr val="000000"/>
                  </a:glow>
                </a:effectLst>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     (2: 2-3)</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20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معتقدًا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7653722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ar-JO" sz="2800" dirty="0">
                <a:solidFill>
                  <a:srgbClr val="FFFFFF"/>
                </a:solidFill>
                <a:effectLst>
                  <a:outerShdw blurRad="38100" dist="38100" dir="2700000" algn="tl">
                    <a:srgbClr val="000000">
                      <a:alpha val="43137"/>
                    </a:srgbClr>
                  </a:outerShdw>
                </a:effectLst>
              </a:rPr>
              <a:t>خدمات الروح القدس المستقبلية</a:t>
            </a:r>
            <a:endParaRPr lang="en-US" sz="2800"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دغ</a:t>
            </a:r>
            <a:r>
              <a:rPr kumimoji="0" lang="en-US"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 </a:t>
            </a: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م س</a:t>
            </a: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sz="2400" b="1" kern="0" dirty="0">
                <a:solidFill>
                  <a:srgbClr val="800000"/>
                </a:solidFill>
                <a:latin typeface="Arial" panose="020B0604020202020204" pitchFamily="34" charset="0"/>
                <a:ea typeface="Arial" panose="020B0604020202020204"/>
                <a:cs typeface="Arial" panose="020B0604020202020204" pitchFamily="34" charset="0"/>
                <a:sym typeface="Arial" panose="020B0604020202020204"/>
              </a:rPr>
              <a:t>ذذ</a:t>
            </a:r>
            <a:endParaRPr kumimoji="0"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قيامة                  الأجساد</a:t>
            </a:r>
            <a:endParaRPr kumimoji="0" lang="zh-CN" altLang="en-US"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رو 8: 11</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غل 5: 5، 6-8</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يو 6: 63</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الكنيسة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الإختطاف</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 name="Text Box 7"/>
          <p:cNvSpPr txBox="1"/>
          <p:nvPr/>
        </p:nvSpPr>
        <p:spPr>
          <a:xfrm>
            <a:off x="3373356" y="2458306"/>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عودة المسيح</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الإعلان</a:t>
            </a:r>
            <a:endParaRPr kumimoji="0" lang="zh-CN" altLang="en-US"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الضيقة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الألفية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الأمم</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رؤ 7: 9-17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قوة                     للشهادة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مت 10: 19-20،       24: 14</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سكب                     الروح</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يو 2: 28-32</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12: 10</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رو 11: 26-27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استرداد                 إسرائيل</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24-27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حز 36: 24-27</a:t>
            </a: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الطبيعة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32: 15، 34: 16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ملء                    الخلاص</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25-31</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ملك                 المسيا</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11: 2</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السكنى في                   كل مؤمن</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27 – 37: 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إر 31: 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44: 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الإقامة في                  أورشليم الجديدة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عب 12: 22-24</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يو 14: 16، 26، 16: 13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الأبدية</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خدمة                الشهادة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رؤ 11: 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4: 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حجز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59: 19</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المصدر: البروفيسور مانفريد إي. كوبر، كلية ومدرسة الإيمان المعمدانية، أنكيني، آيوا 50021. مستخدم بإذن في تشارلز رايري، الروح القدس، الطبعة الثانية، 188</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Figure 21.1</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2675098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2771"/>
          </a:xfrm>
          <a:solidFill>
            <a:srgbClr val="660066"/>
          </a:solidFill>
          <a:ln w="22225" cap="flat">
            <a:solidFill>
              <a:srgbClr val="FF0000"/>
            </a:solidFill>
            <a:miter lim="800000"/>
            <a:headEnd/>
            <a:tailEnd/>
          </a:ln>
        </p:spPr>
        <p:txBody>
          <a:bodyPr anchor="t">
            <a:spAutoFit/>
          </a:bodyPr>
          <a:lstStyle/>
          <a:p>
            <a:pPr>
              <a:spcBef>
                <a:spcPct val="50000"/>
              </a:spcBef>
            </a:pPr>
            <a:r>
              <a:rPr lang="ar-JO" sz="5200" b="1" dirty="0">
                <a:solidFill>
                  <a:schemeClr val="bg1"/>
                </a:solidFill>
                <a:latin typeface="Arial" panose="020B0604020202020204" pitchFamily="34" charset="0"/>
                <a:ea typeface="ＭＳ Ｐゴシック" charset="0"/>
                <a:cs typeface="Arial" panose="020B0604020202020204" pitchFamily="34" charset="0"/>
              </a:rPr>
              <a:t>ضد المسيح       ودانيال 9</a:t>
            </a:r>
            <a:endParaRPr lang="en-US" sz="5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الوحش الرابع : قناع ضد المسيح</a:t>
            </a:r>
          </a:p>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(فيلم ما بعد الضيقة الوحيد - صدر عام 2005)</a:t>
            </a:r>
            <a:endParaRPr lang="en-US" b="1" dirty="0">
              <a:solidFill>
                <a:srgbClr val="000000"/>
              </a:solidFill>
              <a:latin typeface="Arial" panose="020B0604020202020204" pitchFamily="34" charset="0"/>
              <a:cs typeface="Arial" panose="020B0604020202020204" pitchFamily="34" charset="0"/>
            </a:endParaRP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منا خرجوا لكنهم لم يكونوا منا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 يوحنا 2: 19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93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ar-JO" b="1" dirty="0">
                <a:latin typeface="Arial" panose="020B0604020202020204" pitchFamily="34" charset="0"/>
                <a:ea typeface="Osaka" charset="0"/>
                <a:cs typeface="Arial" panose="020B0604020202020204" pitchFamily="34" charset="0"/>
              </a:rPr>
              <a:t>فراغ قيادة ضخم</a:t>
            </a:r>
            <a:endParaRPr kumimoji="0" lang="en-US" b="1" dirty="0">
              <a:latin typeface="Arial" panose="020B0604020202020204" pitchFamily="34" charset="0"/>
              <a:ea typeface="Osaka" charset="0"/>
              <a:cs typeface="Arial" panose="020B0604020202020204" pitchFamily="34" charset="0"/>
            </a:endParaRPr>
          </a:p>
        </p:txBody>
      </p:sp>
      <p:sp>
        <p:nvSpPr>
          <p:cNvPr id="207874" name="Rectangle 3"/>
          <p:cNvSpPr>
            <a:spLocks noGrp="1" noChangeArrowheads="1"/>
          </p:cNvSpPr>
          <p:nvPr>
            <p:ph type="subTitle" idx="1"/>
          </p:nvPr>
        </p:nvSpPr>
        <p:spPr>
          <a:xfrm>
            <a:off x="1086678" y="3886200"/>
            <a:ext cx="6851374" cy="2057400"/>
          </a:xfrm>
        </p:spPr>
        <p:txBody>
          <a:bodyPr/>
          <a:lstStyle/>
          <a:p>
            <a:pPr eaLnBrk="1" hangingPunct="1"/>
            <a:r>
              <a:rPr lang="ar-JO" sz="3600" b="1" dirty="0">
                <a:latin typeface="Arial" panose="020B0604020202020204" pitchFamily="34" charset="0"/>
                <a:cs typeface="Arial" panose="020B0604020202020204" pitchFamily="34" charset="0"/>
              </a:rPr>
              <a:t>الأوقات الصعبة هي التي تهيئ المسرح دائمًا للديكتاتوريين للإرتقاء إلى مستوى المناسبة.</a:t>
            </a:r>
            <a:endParaRPr kumimoji="0" lang="en-US" sz="3600" b="1" dirty="0">
              <a:latin typeface="Arial" panose="020B0604020202020204" pitchFamily="34" charset="0"/>
              <a:ea typeface="Osaka" charset="0"/>
              <a:cs typeface="Arial" panose="020B0604020202020204" pitchFamily="34" charset="0"/>
            </a:endParaRPr>
          </a:p>
        </p:txBody>
      </p:sp>
      <p:sp>
        <p:nvSpPr>
          <p:cNvPr id="207875"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4067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42B57CF-C03C-D791-54E1-FC067D051444}"/>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kern="0" dirty="0">
                <a:effectLst>
                  <a:glow rad="127000">
                    <a:schemeClr val="tx1"/>
                  </a:glow>
                </a:effectLst>
                <a:latin typeface="Arial" charset="0"/>
                <a:ea typeface="ＭＳ Ｐゴシック" charset="0"/>
                <a:cs typeface="ＭＳ Ｐゴシック" charset="0"/>
              </a:rPr>
              <a:t>كيف يؤيدنا الله عندما نواجه أوقاتاً صعبة؟</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8624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ar-JO" sz="6000" b="1" dirty="0">
                <a:solidFill>
                  <a:schemeClr val="bg1"/>
                </a:solidFill>
                <a:latin typeface="Arial" panose="020B0604020202020204" pitchFamily="34" charset="0"/>
                <a:ea typeface="ＭＳ Ｐゴシック" charset="0"/>
                <a:cs typeface="Arial" panose="020B0604020202020204" pitchFamily="34" charset="0"/>
              </a:rPr>
              <a:t>أسماء ضد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رجل الدماء و الغش (مز 5: 6</a:t>
            </a:r>
            <a:endParaRPr kumimoji="0" lang="en-US"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القرن الصغير (دا 7: 8)</a:t>
            </a:r>
            <a:endParaRPr kumimoji="0" lang="en-US"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rPr>
              <a:t>إنسان الخطية (2 تس 2: 3)</a:t>
            </a:r>
            <a:endParaRPr kumimoji="0" lang="en-US"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endParaRP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الوحش الطالع من البحر (رؤ 13: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rPr>
              <a:t>المخرب (دا 9: 27)</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endParaRPr>
          </a:p>
        </p:txBody>
      </p:sp>
      <p:sp>
        <p:nvSpPr>
          <p:cNvPr id="209928" name="Text Box 4"/>
          <p:cNvSpPr txBox="1">
            <a:spLocks noChangeArrowheads="1"/>
          </p:cNvSpPr>
          <p:nvPr/>
        </p:nvSpPr>
        <p:spPr bwMode="auto">
          <a:xfrm>
            <a:off x="9347413" y="53589"/>
            <a:ext cx="5280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0"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77979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ar-JO" sz="9600" b="1" dirty="0">
                <a:solidFill>
                  <a:srgbClr val="FFCCFF"/>
                </a:solidFill>
                <a:latin typeface="Arial" panose="020B0604020202020204" pitchFamily="34" charset="0"/>
                <a:ea typeface="Osaka" charset="0"/>
                <a:cs typeface="Arial" panose="020B0604020202020204" pitchFamily="34" charset="0"/>
              </a:rPr>
              <a:t>نشاط             ضد           المسيح</a:t>
            </a:r>
            <a:endParaRPr lang="en-US" b="1" dirty="0">
              <a:latin typeface="Arial" panose="020B0604020202020204" pitchFamily="34" charset="0"/>
              <a:ea typeface="Osaka" charset="0"/>
              <a:cs typeface="Arial" panose="020B0604020202020204" pitchFamily="34" charset="0"/>
            </a:endParaRPr>
          </a:p>
        </p:txBody>
      </p:sp>
      <p:sp>
        <p:nvSpPr>
          <p:cNvPr id="211970" name="Text Box 4"/>
          <p:cNvSpPr txBox="1">
            <a:spLocks noChangeArrowheads="1"/>
          </p:cNvSpPr>
          <p:nvPr/>
        </p:nvSpPr>
        <p:spPr bwMode="auto">
          <a:xfrm>
            <a:off x="9254196" y="39688"/>
            <a:ext cx="528006"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 name="Text Box 4"/>
          <p:cNvSpPr txBox="1">
            <a:spLocks noChangeArrowheads="1"/>
          </p:cNvSpPr>
          <p:nvPr/>
        </p:nvSpPr>
        <p:spPr bwMode="auto">
          <a:xfrm>
            <a:off x="8069430" y="75236"/>
            <a:ext cx="768457"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3602494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الملكوت</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dirty="0">
                <a:solidFill>
                  <a:schemeClr val="accent1">
                    <a:lumMod val="20000"/>
                    <a:lumOff val="80000"/>
                  </a:schemeClr>
                </a:solidFill>
                <a:effectLst/>
                <a:ea typeface="ＭＳ Ｐゴシック" charset="0"/>
              </a:rPr>
              <a:t>تمثال دانيال 2 هو أمر رؤيوي أيضاً</a:t>
            </a:r>
            <a:endParaRPr lang="en-US" sz="3200"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1236" y="4803799"/>
            <a:ext cx="323629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8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ea typeface="ＭＳ Ｐゴシック" charset="0"/>
              </a:rPr>
              <a:t>امبراطوريات العالم </a:t>
            </a:r>
            <a:br>
              <a:rPr lang="ar-JO" dirty="0">
                <a:ea typeface="ＭＳ Ｐゴシック" charset="0"/>
              </a:rPr>
            </a:br>
            <a:r>
              <a:rPr lang="ar-JO" dirty="0">
                <a:ea typeface="ＭＳ Ｐゴシック" charset="0"/>
              </a:rPr>
              <a:t>في دانيال</a:t>
            </a:r>
            <a:endParaRPr lang="en-US" dirty="0">
              <a:ea typeface="ＭＳ Ｐゴシック"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كتاب الموارد المرئية للكتاب المقدس، ١٣٣</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3155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ar-JO" sz="4000" dirty="0">
                <a:ea typeface="ＭＳ Ｐゴシック" charset="0"/>
                <a:cs typeface="Arial" panose="020B0604020202020204" pitchFamily="34" charset="0"/>
              </a:rPr>
              <a:t>دانيال 11: 40</a:t>
            </a:r>
            <a:endParaRPr lang="en-US" sz="4000" dirty="0">
              <a:ea typeface="ＭＳ Ｐゴシック" charset="0"/>
              <a:cs typeface="Arial" panose="020B0604020202020204" pitchFamily="34" charset="0"/>
            </a:endParaRPr>
          </a:p>
        </p:txBody>
      </p:sp>
      <p:sp>
        <p:nvSpPr>
          <p:cNvPr id="971779" name="Rectangle 3"/>
          <p:cNvSpPr>
            <a:spLocks noGrp="1" noChangeArrowheads="1"/>
          </p:cNvSpPr>
          <p:nvPr>
            <p:ph type="body" idx="1"/>
          </p:nvPr>
        </p:nvSpPr>
        <p:spPr>
          <a:xfrm>
            <a:off x="5867400" y="2743200"/>
            <a:ext cx="3276600" cy="2895600"/>
          </a:xfrm>
        </p:spPr>
        <p:txBody>
          <a:bodyPr/>
          <a:lstStyle/>
          <a:p>
            <a:pPr algn="r" rtl="1" eaLnBrk="1" hangingPunct="1">
              <a:defRPr/>
            </a:pPr>
            <a:r>
              <a:rPr lang="ar-JO" dirty="0">
                <a:ea typeface="ＭＳ Ｐゴシック" charset="0"/>
                <a:cs typeface="Arial" panose="020B0604020202020204" pitchFamily="34" charset="0"/>
              </a:rPr>
              <a:t>أعداء إسرائيل سيغزون أرضها</a:t>
            </a:r>
            <a:endParaRPr lang="en-US" dirty="0">
              <a:ea typeface="ＭＳ Ｐゴシック" charset="0"/>
              <a:cs typeface="Arial" panose="020B0604020202020204" pitchFamily="34" charset="0"/>
            </a:endParaRP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6560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ar-JO" sz="4000" dirty="0">
                <a:ea typeface="ＭＳ Ｐゴシック" charset="0"/>
                <a:cs typeface="Arial" panose="020B0604020202020204" pitchFamily="34" charset="0"/>
              </a:rPr>
              <a:t>دانيال 11: 40-45</a:t>
            </a:r>
            <a:endParaRPr lang="en-US" sz="4000" dirty="0">
              <a:ea typeface="ＭＳ Ｐゴシック" charset="0"/>
              <a:cs typeface="Arial" panose="020B0604020202020204" pitchFamily="34" charset="0"/>
            </a:endParaRPr>
          </a:p>
        </p:txBody>
      </p:sp>
      <p:sp>
        <p:nvSpPr>
          <p:cNvPr id="973827" name="Rectangle 3"/>
          <p:cNvSpPr>
            <a:spLocks noGrp="1" noChangeArrowheads="1"/>
          </p:cNvSpPr>
          <p:nvPr>
            <p:ph type="body" idx="1"/>
          </p:nvPr>
        </p:nvSpPr>
        <p:spPr>
          <a:xfrm>
            <a:off x="5334000" y="1600200"/>
            <a:ext cx="3810000" cy="4530725"/>
          </a:xfrm>
        </p:spPr>
        <p:txBody>
          <a:bodyPr/>
          <a:lstStyle/>
          <a:p>
            <a:pPr algn="r" rtl="1" eaLnBrk="1" hangingPunct="1">
              <a:defRPr/>
            </a:pPr>
            <a:r>
              <a:rPr lang="ar-JO" dirty="0">
                <a:ea typeface="ＭＳ Ｐゴシック" charset="0"/>
                <a:cs typeface="Arial" panose="020B0604020202020204" pitchFamily="34" charset="0"/>
              </a:rPr>
              <a:t>حتى السفن في البحر الأبيض المتوسط سينضمون إلى المعركة</a:t>
            </a:r>
            <a:endParaRPr lang="en-US" dirty="0">
              <a:ea typeface="ＭＳ Ｐゴシック" charset="0"/>
              <a:cs typeface="Arial" panose="020B0604020202020204" pitchFamily="34" charset="0"/>
            </a:endParaRP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01645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الغرب يلتقي بالشرق (دا 11: 44)</a:t>
            </a:r>
            <a:endParaRPr lang="en-US" dirty="0">
              <a:ea typeface="ＭＳ Ｐゴシック" charset="0"/>
              <a:cs typeface="Arial" panose="020B0604020202020204" pitchFamily="34" charset="0"/>
            </a:endParaRP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73385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الوحوش في</a:t>
            </a:r>
            <a:br>
              <a:rPr lang="ar-JO" kern="1200" dirty="0">
                <a:solidFill>
                  <a:srgbClr val="FFFFFF"/>
                </a:solidFill>
                <a:effectLst>
                  <a:glow rad="241300">
                    <a:srgbClr val="000000">
                      <a:alpha val="75000"/>
                    </a:srgbClr>
                  </a:glow>
                </a:effectLst>
                <a:ea typeface="ＭＳ Ｐゴシック" charset="0"/>
                <a:cs typeface="Arial" panose="020B0604020202020204" pitchFamily="34" charset="0"/>
              </a:rPr>
            </a:b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رؤيا 13</a:t>
            </a:r>
            <a:endParaRPr lang="en-US"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kern="1200" dirty="0">
                <a:solidFill>
                  <a:srgbClr val="FFFFFF"/>
                </a:solidFill>
                <a:effectLst>
                  <a:glow rad="292100">
                    <a:srgbClr val="000000">
                      <a:alpha val="75000"/>
                    </a:srgbClr>
                  </a:glow>
                </a:effectLst>
                <a:ea typeface="ＭＳ Ｐゴシック" charset="0"/>
                <a:cs typeface="Arial" panose="020B0604020202020204" pitchFamily="34" charset="0"/>
              </a:rPr>
              <a:t>الثالوث الشيطاني</a:t>
            </a:r>
            <a:endParaRPr lang="en-US" sz="4000" kern="1200" dirty="0">
              <a:solidFill>
                <a:srgbClr val="FFFFFF"/>
              </a:solidFill>
              <a:effectLst>
                <a:glow rad="292100">
                  <a:srgbClr val="000000">
                    <a:alpha val="75000"/>
                  </a:srgbClr>
                </a:glow>
              </a:effectLst>
              <a:ea typeface="ＭＳ Ｐゴシック" charset="0"/>
              <a:cs typeface="Arial" panose="020B0604020202020204" pitchFamily="34"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الإبن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16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60B3249-2AB7-3AD1-C307-D9CC8723F3B2}"/>
              </a:ext>
            </a:extLst>
          </p:cNvPr>
          <p:cNvSpPr txBox="1">
            <a:spLocks noChangeArrowheads="1"/>
          </p:cNvSpPr>
          <p:nvPr/>
        </p:nvSpPr>
        <p:spPr bwMode="auto">
          <a:xfrm>
            <a:off x="0" y="2946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r>
              <a:rPr lang="ar-SA" sz="3600" kern="0"/>
              <a:t>كيف حالك في تشجيع الآخرين وتأكيدهم؟</a:t>
            </a:r>
          </a:p>
        </p:txBody>
      </p:sp>
    </p:spTree>
    <p:extLst>
      <p:ext uri="{BB962C8B-B14F-4D97-AF65-F5344CB8AC3E}">
        <p14:creationId xmlns:p14="http://schemas.microsoft.com/office/powerpoint/2010/main" val="912201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86036"/>
            <a:ext cx="4572000" cy="92333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ar-JO" sz="5400" kern="1200" dirty="0">
                <a:solidFill>
                  <a:srgbClr val="FFFFFF"/>
                </a:solidFill>
                <a:effectLst>
                  <a:glow rad="292100">
                    <a:srgbClr val="000000">
                      <a:alpha val="75000"/>
                    </a:srgbClr>
                  </a:glow>
                </a:effectLst>
                <a:ea typeface="ＭＳ Ｐゴシック" charset="0"/>
              </a:rPr>
              <a:t>العالم سيعبد الوحش</a:t>
            </a:r>
            <a:endParaRPr lang="en-US" sz="5400" kern="1200" dirty="0">
              <a:solidFill>
                <a:srgbClr val="FFFFFF"/>
              </a:solidFill>
              <a:effectLst>
                <a:glow rad="292100">
                  <a:srgbClr val="000000">
                    <a:alpha val="75000"/>
                  </a:srgbClr>
                </a:glow>
              </a:effectLst>
              <a:ea typeface="ＭＳ Ｐゴシック" charset="0"/>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eaLnBrk="0" fontAlgn="base" hangingPunct="0">
              <a:spcBef>
                <a:spcPct val="0"/>
              </a:spcBef>
              <a:spcAft>
                <a:spcPct val="0"/>
              </a:spcAft>
              <a:defRPr/>
            </a:pPr>
            <a:r>
              <a:rPr lang="ar-JO"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16 ويجعل الجميع: الصغار والكبار والأغنياء والفقراء والأحرار والعبيد تصنع لهم سمة على يدهم اليمنى أو على جبهتهم 17 وأن لا يقدر أحد أن يشتري أو يبيع إلا من له السمة أو اسم الوحش أو عدد اسمه.</a:t>
            </a:r>
            <a:endParaRPr lang="pt-BR"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660483"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rPr>
              <a:t>رؤيا 13: 16-17</a:t>
            </a:r>
            <a:endParaRPr lang="en-US"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endParaRP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ar-JO" sz="4000" dirty="0">
                <a:solidFill>
                  <a:schemeClr val="bg1"/>
                </a:solidFill>
                <a:effectLst>
                  <a:glow rad="292100">
                    <a:schemeClr val="tx2">
                      <a:alpha val="75000"/>
                    </a:schemeClr>
                  </a:glow>
                </a:effectLst>
                <a:ea typeface="ＭＳ Ｐゴシック" charset="0"/>
              </a:rPr>
              <a:t>السمة على      اليد اليمنى</a:t>
            </a:r>
            <a:endParaRPr lang="en-US" dirty="0">
              <a:solidFill>
                <a:schemeClr val="bg1"/>
              </a:solidFill>
              <a:effectLst>
                <a:glow rad="292100">
                  <a:schemeClr val="tx2">
                    <a:alpha val="75000"/>
                  </a:schemeClr>
                </a:glow>
              </a:effectLst>
              <a:ea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ويجعل الجميع الصغار والكبار والأغنياء والفقراء والأحرار والعبيد تصنع لهم سمة على يدهم اليمنى أو على جبهتهم وأن لا يقدر أحد أن يشتري أو يبيع إلا من له السمة أو اسم الوحش أو عدد اسمه</a:t>
            </a:r>
            <a:endParaRPr kumimoji="0" lang="pt-BR"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13: 16-17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ea typeface="ＭＳ Ｐゴシック" charset="0"/>
              </a:rPr>
              <a:t>السمة في </a:t>
            </a:r>
            <a:br>
              <a:rPr lang="ar-JO" sz="4000" dirty="0">
                <a:solidFill>
                  <a:schemeClr val="bg1"/>
                </a:solidFill>
                <a:ea typeface="ＭＳ Ｐゴシック" charset="0"/>
              </a:rPr>
            </a:br>
            <a:r>
              <a:rPr lang="ar-JO" sz="4000" dirty="0">
                <a:solidFill>
                  <a:schemeClr val="bg1"/>
                </a:solidFill>
                <a:ea typeface="ＭＳ Ｐゴシック" charset="0"/>
              </a:rPr>
              <a:t>اليد اليمنى</a:t>
            </a:r>
            <a:endParaRPr lang="en-US" dirty="0">
              <a:solidFill>
                <a:schemeClr val="bg1"/>
              </a:solidFill>
              <a:ea typeface="ＭＳ Ｐゴシック" charset="0"/>
            </a:endParaRPr>
          </a:p>
        </p:txBody>
      </p:sp>
    </p:spTree>
    <p:extLst>
      <p:ext uri="{BB962C8B-B14F-4D97-AF65-F5344CB8AC3E}">
        <p14:creationId xmlns:p14="http://schemas.microsoft.com/office/powerpoint/2010/main" val="2502141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3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Rectangle 2"/>
          <p:cNvSpPr>
            <a:spLocks noGrp="1" noChangeArrowheads="1"/>
          </p:cNvSpPr>
          <p:nvPr>
            <p:ph type="title" idx="4294967295"/>
          </p:nvPr>
        </p:nvSpPr>
        <p:spPr>
          <a:xfrm>
            <a:off x="685800" y="76200"/>
            <a:ext cx="7772400" cy="838200"/>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من هو ضد المسيح؟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01385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232450"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2451" name="Text Box 4"/>
          <p:cNvSpPr txBox="1">
            <a:spLocks noChangeArrowheads="1"/>
          </p:cNvSpPr>
          <p:nvPr/>
        </p:nvSpPr>
        <p:spPr bwMode="auto">
          <a:xfrm>
            <a:off x="666750" y="573088"/>
            <a:ext cx="25939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المزيف     والكاذب</a:t>
            </a:r>
            <a:endParaRPr lang="en-US" sz="3600" b="1" dirty="0">
              <a:solidFill>
                <a:srgbClr val="000000"/>
              </a:solidFill>
              <a:latin typeface="Arial" panose="020B0604020202020204" pitchFamily="34" charset="0"/>
              <a:cs typeface="Arial" panose="020B0604020202020204" pitchFamily="34" charset="0"/>
            </a:endParaRPr>
          </a:p>
        </p:txBody>
      </p:sp>
      <p:sp>
        <p:nvSpPr>
          <p:cNvPr id="232452" name="Rectangle 5"/>
          <p:cNvSpPr>
            <a:spLocks noGrp="1" noChangeArrowheads="1"/>
          </p:cNvSpPr>
          <p:nvPr>
            <p:ph type="title" idx="4294967295"/>
          </p:nvPr>
        </p:nvSpPr>
        <p:spPr>
          <a:xfrm>
            <a:off x="17463" y="5257800"/>
            <a:ext cx="9163050" cy="1600200"/>
          </a:xfrm>
          <a:solidFill>
            <a:srgbClr val="FFFFFF"/>
          </a:solidFill>
        </p:spPr>
        <p:txBody>
          <a:bodyPr/>
          <a:lstStyle/>
          <a:p>
            <a:r>
              <a:rPr lang="ar-JO" altLang="ja-JP" b="1" dirty="0">
                <a:latin typeface="Arial" panose="020B0604020202020204" pitchFamily="34" charset="0"/>
                <a:ea typeface="ＭＳ Ｐゴシック" charset="0"/>
                <a:cs typeface="Arial" panose="020B0604020202020204" pitchFamily="34" charset="0"/>
              </a:rPr>
              <a:t>تظهر الشرائح التالية                             كيف يروحن البعض الوحش ...</a:t>
            </a:r>
            <a:endParaRPr lang="en-US" b="1" dirty="0">
              <a:latin typeface="Arial" panose="020B0604020202020204" pitchFamily="34" charset="0"/>
              <a:ea typeface="ＭＳ Ｐゴシック" charset="0"/>
              <a:cs typeface="Arial" panose="020B0604020202020204" pitchFamily="34" charset="0"/>
            </a:endParaRPr>
          </a:p>
        </p:txBody>
      </p:sp>
      <p:sp>
        <p:nvSpPr>
          <p:cNvPr id="23245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421592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4498" name="Rectangle 4"/>
          <p:cNvSpPr>
            <a:spLocks noGrp="1" noChangeArrowheads="1"/>
          </p:cNvSpPr>
          <p:nvPr>
            <p:ph type="title" idx="4294967295"/>
          </p:nvPr>
        </p:nvSpPr>
        <p:spPr>
          <a:xfrm>
            <a:off x="685800" y="533400"/>
            <a:ext cx="3505200" cy="923330"/>
          </a:xfrm>
        </p:spPr>
        <p:txBody>
          <a:bodyPr anchor="t">
            <a:spAutoFit/>
          </a:bodyPr>
          <a:lstStyle/>
          <a:p>
            <a:pPr>
              <a:spcBef>
                <a:spcPct val="50000"/>
              </a:spcBef>
            </a:pPr>
            <a:r>
              <a:rPr lang="ar-JO" sz="5400" b="1" dirty="0">
                <a:solidFill>
                  <a:srgbClr val="FF0000"/>
                </a:solidFill>
                <a:latin typeface="Arial" panose="020B0604020202020204" pitchFamily="34" charset="0"/>
                <a:ea typeface="ＭＳ Ｐゴシック" charset="0"/>
                <a:cs typeface="Arial" panose="020B0604020202020204" pitchFamily="34" charset="0"/>
              </a:rPr>
              <a:t>التنين</a:t>
            </a:r>
            <a:endParaRPr lang="en-US" sz="5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Text Box 2"/>
          <p:cNvSpPr txBox="1">
            <a:spLocks noChangeArrowheads="1"/>
          </p:cNvSpPr>
          <p:nvPr/>
        </p:nvSpPr>
        <p:spPr bwMode="auto">
          <a:xfrm>
            <a:off x="179388" y="4076700"/>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الشيطان</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عدو الله الرئيسي الذي يكره كل الحق، كل الصلاح     وكل مخلوقات الله الذي يريد أن يجعل نفسه مكان الله     لو استطاع</a:t>
            </a:r>
            <a:endParaRPr lang="en-US" b="1" dirty="0">
              <a:solidFill>
                <a:srgbClr val="000000"/>
              </a:solidFill>
              <a:latin typeface="Arial" panose="020B0604020202020204" pitchFamily="34" charset="0"/>
              <a:cs typeface="Arial" panose="020B0604020202020204" pitchFamily="34" charset="0"/>
            </a:endParaRPr>
          </a:p>
        </p:txBody>
      </p:sp>
      <p:graphicFrame>
        <p:nvGraphicFramePr>
          <p:cNvPr id="234500"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450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82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6546" name="Rectangle 1028"/>
          <p:cNvSpPr>
            <a:spLocks noGrp="1" noChangeArrowheads="1"/>
          </p:cNvSpPr>
          <p:nvPr>
            <p:ph type="title" idx="4294967295"/>
          </p:nvPr>
        </p:nvSpPr>
        <p:spPr>
          <a:xfrm>
            <a:off x="250825" y="3897313"/>
            <a:ext cx="4964113" cy="2123658"/>
          </a:xfrm>
        </p:spPr>
        <p:txBody>
          <a:bodyPr anchor="t">
            <a:spAutoFit/>
          </a:bodyPr>
          <a:lstStyle/>
          <a:p>
            <a:pPr>
              <a:spcBef>
                <a:spcPct val="50000"/>
              </a:spcBef>
            </a:pPr>
            <a:r>
              <a:rPr lang="ar-JO" sz="6600" b="1" dirty="0">
                <a:solidFill>
                  <a:srgbClr val="FF0000"/>
                </a:solidFill>
                <a:latin typeface="Arial" panose="020B0604020202020204" pitchFamily="34" charset="0"/>
                <a:ea typeface="ＭＳ Ｐゴシック" charset="0"/>
                <a:cs typeface="Arial" panose="020B0604020202020204" pitchFamily="34" charset="0"/>
              </a:rPr>
              <a:t>الوحش </a:t>
            </a:r>
            <a:br>
              <a:rPr lang="ar-JO" sz="6600" b="1" dirty="0">
                <a:solidFill>
                  <a:srgbClr val="FF0000"/>
                </a:solidFill>
                <a:latin typeface="Arial" panose="020B0604020202020204" pitchFamily="34" charset="0"/>
                <a:ea typeface="ＭＳ Ｐゴシック" charset="0"/>
                <a:cs typeface="Arial" panose="020B0604020202020204" pitchFamily="34" charset="0"/>
              </a:rPr>
            </a:br>
            <a:r>
              <a:rPr lang="ar-JO" sz="6600" b="1" dirty="0">
                <a:solidFill>
                  <a:srgbClr val="FF0000"/>
                </a:solidFill>
                <a:latin typeface="Arial" panose="020B0604020202020204" pitchFamily="34" charset="0"/>
                <a:ea typeface="ＭＳ Ｐゴシック" charset="0"/>
                <a:cs typeface="Arial" panose="020B0604020202020204" pitchFamily="34" charset="0"/>
              </a:rPr>
              <a:t>مروحناً</a:t>
            </a:r>
            <a:endParaRPr lang="en-US" sz="66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36547"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الوحش</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الأنظمة السياسية العالمية الذين يطلبون ويحصلون على العبادة والطاعة من الجميع ما عدا هؤلاء الذين ينتمون للحمل، تأثيرهم هو أخذ العالم إلى سلطة الشيطان </a:t>
            </a:r>
            <a:endParaRPr lang="en-US" b="1" dirty="0">
              <a:solidFill>
                <a:srgbClr val="000000"/>
              </a:solidFill>
              <a:latin typeface="Arial" panose="020B0604020202020204" pitchFamily="34" charset="0"/>
              <a:cs typeface="Arial" panose="020B0604020202020204" pitchFamily="34" charset="0"/>
            </a:endParaRPr>
          </a:p>
        </p:txBody>
      </p:sp>
      <p:sp>
        <p:nvSpPr>
          <p:cNvPr id="23654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12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4" name="Rectangle 5"/>
          <p:cNvSpPr>
            <a:spLocks noGrp="1" noChangeArrowheads="1"/>
          </p:cNvSpPr>
          <p:nvPr>
            <p:ph type="title" idx="4294967295"/>
          </p:nvPr>
        </p:nvSpPr>
        <p:spPr>
          <a:xfrm>
            <a:off x="5364163" y="4225925"/>
            <a:ext cx="3455987" cy="1938992"/>
          </a:xfrm>
        </p:spPr>
        <p:txBody>
          <a:bodyPr anchor="t">
            <a:spAutoFit/>
          </a:bodyPr>
          <a:lstStyle/>
          <a:p>
            <a:pPr>
              <a:spcBef>
                <a:spcPct val="50000"/>
              </a:spcBef>
            </a:pPr>
            <a:r>
              <a:rPr lang="ar-JO" sz="4000" b="1" dirty="0">
                <a:solidFill>
                  <a:schemeClr val="tx1"/>
                </a:solidFill>
                <a:latin typeface="Arial" panose="020B0604020202020204" pitchFamily="34" charset="0"/>
                <a:ea typeface="ＭＳ Ｐゴシック" charset="0"/>
                <a:cs typeface="Arial" panose="020B0604020202020204" pitchFamily="34" charset="0"/>
              </a:rPr>
              <a:t>النبي           الكذاب        مروحناً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8595"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6"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7" name="Text Box 2"/>
          <p:cNvSpPr txBox="1">
            <a:spLocks noChangeArrowheads="1"/>
          </p:cNvSpPr>
          <p:nvPr/>
        </p:nvSpPr>
        <p:spPr bwMode="auto">
          <a:xfrm>
            <a:off x="107950" y="981075"/>
            <a:ext cx="5040313" cy="3108543"/>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النبي الكذاب</a:t>
            </a:r>
            <a:endParaRPr lang="en-US" sz="32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كل أيدولوجية، دين و/أو تكنولوجيا تقود الجنس البشري بعيداً من خلال مبادئ، معجزات أو أعمال معقولة للغاية ولكن خاطئة. هدفه هو جعل البشرية تسجد للوحش </a:t>
            </a:r>
            <a:endParaRPr lang="en-US" sz="3200" b="1" dirty="0">
              <a:solidFill>
                <a:srgbClr val="000000"/>
              </a:solidFill>
              <a:latin typeface="Arial" panose="020B0604020202020204" pitchFamily="34" charset="0"/>
              <a:cs typeface="Arial" panose="020B0604020202020204" pitchFamily="34" charset="0"/>
            </a:endParaRPr>
          </a:p>
        </p:txBody>
      </p:sp>
      <p:sp>
        <p:nvSpPr>
          <p:cNvPr id="23859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526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فإنه عدد إنسان وعدده: ستمئة وستة وستون</a:t>
            </a:r>
            <a:br>
              <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 13: 18)</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0644"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0788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title" idx="4294967295"/>
          </p:nvPr>
        </p:nvSpPr>
        <p:spPr>
          <a:xfrm>
            <a:off x="685800" y="228600"/>
            <a:ext cx="7772400" cy="838200"/>
          </a:xfrm>
        </p:spPr>
        <p:txBody>
          <a:bodyPr/>
          <a:lstStyle/>
          <a:p>
            <a:pPr algn="ctr" eaLnBrk="1" hangingPunct="1"/>
            <a:r>
              <a:rPr kumimoji="0" lang="ar-JO" b="1" dirty="0">
                <a:latin typeface="Arial" panose="020B0604020202020204" pitchFamily="34" charset="0"/>
                <a:ea typeface="ＭＳ Ｐゴシック" charset="0"/>
                <a:cs typeface="Arial" panose="020B0604020202020204" pitchFamily="34" charset="0"/>
              </a:rPr>
              <a:t>جيماتريا باللغة اليونانية</a:t>
            </a:r>
            <a:endParaRPr kumimoji="0" lang="en-US" b="1" dirty="0">
              <a:latin typeface="Arial" panose="020B0604020202020204" pitchFamily="34" charset="0"/>
              <a:ea typeface="ＭＳ Ｐゴシック" charset="0"/>
              <a:cs typeface="Arial" panose="020B0604020202020204" pitchFamily="34" charset="0"/>
            </a:endParaRPr>
          </a:p>
        </p:txBody>
      </p:sp>
      <p:sp>
        <p:nvSpPr>
          <p:cNvPr id="242691" name="Text Box 4"/>
          <p:cNvSpPr txBox="1">
            <a:spLocks noChangeArrowheads="1"/>
          </p:cNvSpPr>
          <p:nvPr/>
        </p:nvSpPr>
        <p:spPr bwMode="auto">
          <a:xfrm>
            <a:off x="900113" y="912813"/>
            <a:ext cx="721021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تستخدم اللغة العبرية، اليونانية واللاتينية الأحرف كأرقام</a:t>
            </a:r>
            <a:endParaRPr lang="en-US" b="1" dirty="0">
              <a:solidFill>
                <a:srgbClr val="000000"/>
              </a:solidFill>
              <a:latin typeface="Arial" panose="020B0604020202020204" pitchFamily="34" charset="0"/>
              <a:cs typeface="Arial" panose="020B0604020202020204" pitchFamily="34" charset="0"/>
            </a:endParaRPr>
          </a:p>
        </p:txBody>
      </p:sp>
      <p:sp>
        <p:nvSpPr>
          <p:cNvPr id="242692" name="Text Box 5"/>
          <p:cNvSpPr txBox="1">
            <a:spLocks noChangeArrowheads="1"/>
          </p:cNvSpPr>
          <p:nvPr/>
        </p:nvSpPr>
        <p:spPr bwMode="auto">
          <a:xfrm>
            <a:off x="3560763" y="6402388"/>
            <a:ext cx="640140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panose="020B0604020202020204" pitchFamily="34" charset="0"/>
              </a:rPr>
              <a:t>http://religion-</a:t>
            </a:r>
            <a:r>
              <a:rPr lang="en-US" b="1" dirty="0" err="1">
                <a:solidFill>
                  <a:srgbClr val="000000"/>
                </a:solidFill>
                <a:latin typeface="Arial" panose="020B0604020202020204" pitchFamily="34" charset="0"/>
              </a:rPr>
              <a:t>cults.com</a:t>
            </a:r>
            <a:r>
              <a:rPr lang="en-US" b="1" dirty="0">
                <a:solidFill>
                  <a:srgbClr val="000000"/>
                </a:solidFill>
                <a:latin typeface="Arial" panose="020B0604020202020204" pitchFamily="34" charset="0"/>
              </a:rPr>
              <a:t>/antichrist/666.htm</a:t>
            </a:r>
          </a:p>
        </p:txBody>
      </p:sp>
      <p:sp>
        <p:nvSpPr>
          <p:cNvPr id="24269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028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a:t>
            </a:r>
            <a:r>
              <a:rPr kumimoji="0" lang="ar-SA"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ينونة</a:t>
            </a:r>
            <a:endParaRPr kumimoji="0" lang="ar-SA"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33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10215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4641850" y="2133600"/>
            <a:ext cx="4517399" cy="1143000"/>
          </a:xfrm>
        </p:spPr>
        <p:txBody>
          <a:bodyPr/>
          <a:lstStyle/>
          <a:p>
            <a:pPr eaLnBrk="1" hangingPunct="1">
              <a:defRPr/>
            </a:pPr>
            <a:r>
              <a:rPr lang="ar-JO"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rPr>
              <a:t>نيرون = 666؟</a:t>
            </a:r>
            <a:endParaRPr lang="en-US"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endParaRPr>
          </a:p>
        </p:txBody>
      </p:sp>
      <p:pic>
        <p:nvPicPr>
          <p:cNvPr id="244738"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640140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000000"/>
                </a:solidFill>
                <a:effectLst>
                  <a:glow rad="241300">
                    <a:srgbClr val="FFFFFF">
                      <a:alpha val="75000"/>
                    </a:srgbClr>
                  </a:glow>
                </a:effectLst>
                <a:latin typeface="Arial" panose="020B0604020202020204" pitchFamily="34" charset="0"/>
              </a:rPr>
              <a:t>http://religion-</a:t>
            </a:r>
            <a:r>
              <a:rPr lang="en-US" b="1" dirty="0" err="1">
                <a:solidFill>
                  <a:srgbClr val="000000"/>
                </a:solidFill>
                <a:effectLst>
                  <a:glow rad="241300">
                    <a:srgbClr val="FFFFFF">
                      <a:alpha val="75000"/>
                    </a:srgbClr>
                  </a:glow>
                </a:effectLst>
                <a:latin typeface="Arial" panose="020B0604020202020204" pitchFamily="34" charset="0"/>
              </a:rPr>
              <a:t>cults.com</a:t>
            </a:r>
            <a:r>
              <a:rPr lang="en-US" b="1" dirty="0">
                <a:solidFill>
                  <a:srgbClr val="000000"/>
                </a:solidFill>
                <a:effectLst>
                  <a:glow rad="241300">
                    <a:srgbClr val="FFFFFF">
                      <a:alpha val="75000"/>
                    </a:srgbClr>
                  </a:glow>
                </a:effectLst>
                <a:latin typeface="Arial" panose="020B0604020202020204" pitchFamily="34" charset="0"/>
              </a:rPr>
              <a:t>/antichrist/666.htm</a:t>
            </a:r>
          </a:p>
        </p:txBody>
      </p:sp>
      <p:sp>
        <p:nvSpPr>
          <p:cNvPr id="244740"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23249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984055808"/>
              </p:ext>
            </p:extLst>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الإنجليزية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اليونانية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العبرية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القيمة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bg1"/>
                          </a:solidFill>
                          <a:effectLst/>
                          <a:latin typeface="Arial" panose="020B0604020202020204" pitchFamily="34" charset="0"/>
                          <a:ea typeface="ＭＳ Ｐゴシック" pitchFamily="21" charset="-128"/>
                          <a:cs typeface="Arial" panose="020B0604020202020204" pitchFamily="34" charset="0"/>
                        </a:rPr>
                        <a:t>Zahyin</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7</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838"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ar-JO" dirty="0">
                <a:solidFill>
                  <a:schemeClr val="bg1"/>
                </a:solidFill>
                <a:latin typeface="Arial" panose="020B0604020202020204" pitchFamily="34" charset="0"/>
                <a:ea typeface="ＭＳ Ｐゴシック" charset="0"/>
                <a:cs typeface="Arial" panose="020B0604020202020204" pitchFamily="34" charset="0"/>
              </a:rPr>
              <a:t>جيماتريا العبرية</a:t>
            </a:r>
            <a:endParaRPr kumimoji="0"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74212" name="WordArt 68"/>
          <p:cNvSpPr>
            <a:spLocks noChangeArrowheads="1" noChangeShapeType="1" noTextEdit="1"/>
          </p:cNvSpPr>
          <p:nvPr/>
        </p:nvSpPr>
        <p:spPr bwMode="auto">
          <a:xfrm>
            <a:off x="6069496" y="4005263"/>
            <a:ext cx="2774466"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246840"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3F1E4"/>
                </a:solidFill>
                <a:latin typeface="Arial" panose="020B0604020202020204" pitchFamily="34" charset="0"/>
                <a:cs typeface="Arial" panose="020B0604020202020204" pitchFamily="34" charset="0"/>
              </a:rPr>
              <a:t>http://religion-</a:t>
            </a:r>
            <a:r>
              <a:rPr lang="en-US" sz="2000" b="1" dirty="0" err="1">
                <a:solidFill>
                  <a:srgbClr val="F3F1E4"/>
                </a:solidFill>
                <a:latin typeface="Arial" panose="020B0604020202020204" pitchFamily="34" charset="0"/>
                <a:cs typeface="Arial" panose="020B0604020202020204" pitchFamily="34" charset="0"/>
              </a:rPr>
              <a:t>cults.com</a:t>
            </a:r>
            <a:r>
              <a:rPr lang="en-US" sz="2000" b="1" dirty="0">
                <a:solidFill>
                  <a:srgbClr val="F3F1E4"/>
                </a:solidFill>
                <a:latin typeface="Arial" panose="020B0604020202020204" pitchFamily="34" charset="0"/>
                <a:cs typeface="Arial" panose="020B0604020202020204" pitchFamily="34" charset="0"/>
              </a:rPr>
              <a:t>/antichrist/666.htm</a:t>
            </a:r>
          </a:p>
        </p:txBody>
      </p:sp>
      <p:sp>
        <p:nvSpPr>
          <p:cNvPr id="24684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49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ctr" eaLnBrk="1" hangingPunct="1">
              <a:defRPr/>
            </a:pPr>
            <a:r>
              <a:rPr lang="ar-JO" b="1" i="0" dirty="0">
                <a:latin typeface="Arial" panose="020B0604020202020204" pitchFamily="34" charset="0"/>
                <a:cs typeface="Arial" panose="020B0604020202020204" pitchFamily="34" charset="0"/>
              </a:rPr>
              <a:t>جيماتريا الإنجليزية</a:t>
            </a:r>
            <a:endParaRPr lang="en-US" b="1" i="0" dirty="0">
              <a:latin typeface="Arial" panose="020B0604020202020204" pitchFamily="34" charset="0"/>
              <a:cs typeface="Arial" panose="020B0604020202020204" pitchFamily="34" charset="0"/>
            </a:endParaRP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ar-JO" b="1" i="0" dirty="0">
                <a:latin typeface="Arial" panose="020B0604020202020204" pitchFamily="34" charset="0"/>
                <a:cs typeface="Arial" panose="020B0604020202020204" pitchFamily="34" charset="0"/>
              </a:rPr>
              <a:t>كيسينجر = ضد المسيح</a:t>
            </a:r>
            <a:endParaRPr lang="en-US" b="1" i="0" dirty="0">
              <a:latin typeface="Arial" panose="020B0604020202020204" pitchFamily="34" charset="0"/>
              <a:cs typeface="Arial" panose="020B0604020202020204" pitchFamily="34" charset="0"/>
            </a:endParaRPr>
          </a:p>
        </p:txBody>
      </p:sp>
      <p:graphicFrame>
        <p:nvGraphicFramePr>
          <p:cNvPr id="928838" name="Group 70"/>
          <p:cNvGraphicFramePr>
            <a:graphicFrameLocks noGrp="1"/>
          </p:cNvGraphicFramePr>
          <p:nvPr>
            <p:extLst>
              <p:ext uri="{D42A27DB-BD31-4B8C-83A1-F6EECF244321}">
                <p14:modId xmlns:p14="http://schemas.microsoft.com/office/powerpoint/2010/main" val="2520132604"/>
              </p:ext>
            </p:extLst>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24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extLst>
              <p:ext uri="{D42A27DB-BD31-4B8C-83A1-F6EECF244321}">
                <p14:modId xmlns:p14="http://schemas.microsoft.com/office/powerpoint/2010/main" val="3107351198"/>
              </p:ext>
            </p:extLst>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extLst>
              <p:ext uri="{D42A27DB-BD31-4B8C-83A1-F6EECF244321}">
                <p14:modId xmlns:p14="http://schemas.microsoft.com/office/powerpoint/2010/main" val="3246126504"/>
              </p:ext>
            </p:extLst>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144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1581554808"/>
              </p:ext>
            </p:extLst>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48957"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4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ar-JO" b="1" i="0" dirty="0">
                <a:solidFill>
                  <a:srgbClr val="FF9A9A"/>
                </a:solidFill>
                <a:latin typeface="Arial" panose="020B0604020202020204" pitchFamily="34" charset="0"/>
                <a:ea typeface="ＭＳ Ｐゴシック" charset="0"/>
                <a:cs typeface="Arial" panose="020B0604020202020204" pitchFamily="34" charset="0"/>
              </a:rPr>
              <a:t>الرمز الشريطي</a:t>
            </a:r>
            <a:endParaRPr lang="en-US" b="1" i="0" dirty="0">
              <a:latin typeface="Arial" panose="020B0604020202020204" pitchFamily="34" charset="0"/>
              <a:ea typeface="ＭＳ Ｐゴシック" charset="0"/>
              <a:cs typeface="Arial" panose="020B0604020202020204" pitchFamily="34" charset="0"/>
            </a:endParaRPr>
          </a:p>
        </p:txBody>
      </p:sp>
      <p:pic>
        <p:nvPicPr>
          <p:cNvPr id="2508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0883"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b="1" dirty="0">
                <a:solidFill>
                  <a:srgbClr val="CCCCFF"/>
                </a:solidFill>
                <a:latin typeface="Arial" panose="020B0604020202020204" pitchFamily="34" charset="0"/>
                <a:cs typeface="Arial" panose="020B0604020202020204" pitchFamily="34" charset="0"/>
              </a:rPr>
              <a:t>http://religion-</a:t>
            </a:r>
            <a:r>
              <a:rPr lang="en-US" sz="2000" b="1" dirty="0" err="1">
                <a:solidFill>
                  <a:srgbClr val="CCCCFF"/>
                </a:solidFill>
                <a:latin typeface="Arial" panose="020B0604020202020204" pitchFamily="34" charset="0"/>
                <a:cs typeface="Arial" panose="020B0604020202020204" pitchFamily="34" charset="0"/>
              </a:rPr>
              <a:t>cults.com</a:t>
            </a:r>
            <a:r>
              <a:rPr lang="en-US" sz="2000" b="1" dirty="0">
                <a:solidFill>
                  <a:srgbClr val="CCCCFF"/>
                </a:solidFill>
                <a:latin typeface="Arial" panose="020B0604020202020204" pitchFamily="34" charset="0"/>
                <a:cs typeface="Arial" panose="020B0604020202020204" pitchFamily="34" charset="0"/>
              </a:rPr>
              <a:t>/antichrist/</a:t>
            </a:r>
            <a:r>
              <a:rPr lang="en-US" sz="2000" b="1" dirty="0" err="1">
                <a:solidFill>
                  <a:srgbClr val="CCCCFF"/>
                </a:solidFill>
                <a:latin typeface="Arial" panose="020B0604020202020204" pitchFamily="34" charset="0"/>
                <a:cs typeface="Arial" panose="020B0604020202020204" pitchFamily="34" charset="0"/>
              </a:rPr>
              <a:t>mark.htm</a:t>
            </a:r>
            <a:endParaRPr lang="en-US" sz="2000" b="1" dirty="0">
              <a:solidFill>
                <a:srgbClr val="CCCCFF"/>
              </a:solidFill>
              <a:latin typeface="Arial" panose="020B0604020202020204" pitchFamily="34" charset="0"/>
              <a:cs typeface="Arial" panose="020B0604020202020204" pitchFamily="34" charset="0"/>
            </a:endParaRP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a:cs typeface="Arial" panose="020B0604020202020204" pitchFamily="34" charset="0"/>
              </a:rPr>
              <a:t>لكن هل سيكون لليهود في الآية التالية(رؤ 14: 1) رمزاً مخفياً أيضا؟ً</a:t>
            </a:r>
            <a:endParaRPr lang="en-US" sz="2800" b="1" dirty="0">
              <a:solidFill>
                <a:srgbClr val="FFFFFF"/>
              </a:solidFill>
              <a:latin typeface="Arial" panose="020B0604020202020204" pitchFamily="34" charset="0"/>
              <a:ea typeface="ＭＳ Ｐゴシック"/>
              <a:cs typeface="Arial" panose="020B0604020202020204" pitchFamily="34" charset="0"/>
            </a:endParaRPr>
          </a:p>
        </p:txBody>
      </p:sp>
      <p:sp>
        <p:nvSpPr>
          <p:cNvPr id="250885"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6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2" name="Text Box 7"/>
          <p:cNvSpPr txBox="1">
            <a:spLocks noChangeArrowheads="1"/>
          </p:cNvSpPr>
          <p:nvPr/>
        </p:nvSpPr>
        <p:spPr bwMode="auto">
          <a:xfrm>
            <a:off x="4518025" y="6400800"/>
            <a:ext cx="4661574"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dirty="0">
                <a:solidFill>
                  <a:srgbClr val="CCCCFF"/>
                </a:solidFill>
                <a:latin typeface="Arial" panose="020B0604020202020204" pitchFamily="34" charset="0"/>
              </a:rPr>
              <a:t>www.soldierofthelord.4t.com/ </a:t>
            </a:r>
            <a:r>
              <a:rPr lang="en-US" sz="1800" b="1" dirty="0" err="1">
                <a:solidFill>
                  <a:srgbClr val="CCCCFF"/>
                </a:solidFill>
                <a:latin typeface="Arial" panose="020B0604020202020204" pitchFamily="34" charset="0"/>
              </a:rPr>
              <a:t>photo.html</a:t>
            </a:r>
            <a:endParaRPr lang="en-US" sz="1800" b="1" dirty="0">
              <a:solidFill>
                <a:srgbClr val="CCCCFF"/>
              </a:solidFill>
              <a:latin typeface="Arial" panose="020B0604020202020204" pitchFamily="34" charset="0"/>
            </a:endParaRP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ar-JO" sz="4000" b="1" i="0" dirty="0">
                <a:latin typeface="Arial" panose="020B0604020202020204" pitchFamily="34" charset="0"/>
                <a:cs typeface="Arial" panose="020B0604020202020204" pitchFamily="34" charset="0"/>
              </a:rPr>
              <a:t>رقاقة سمة الوحش</a:t>
            </a:r>
            <a:endParaRPr lang="en-US" sz="4000" b="1" i="0" dirty="0">
              <a:latin typeface="Arial" panose="020B0604020202020204" pitchFamily="34" charset="0"/>
              <a:cs typeface="Arial" panose="020B0604020202020204" pitchFamily="34" charset="0"/>
            </a:endParaRP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97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p:txBody>
          <a:bodyPr/>
          <a:lstStyle/>
          <a:p>
            <a:pPr algn="ctr" eaLnBrk="1" hangingPunct="1"/>
            <a:r>
              <a:rPr lang="en-US" sz="3200" b="1" dirty="0">
                <a:latin typeface="Arial" panose="020B0604020202020204" pitchFamily="34" charset="0"/>
                <a:ea typeface="ＭＳ Ｐゴシック" charset="0"/>
                <a:cs typeface="Arial" panose="020B0604020202020204" pitchFamily="34" charset="0"/>
              </a:rPr>
              <a:t>Monster Drink!</a:t>
            </a:r>
          </a:p>
        </p:txBody>
      </p:sp>
      <p:sp>
        <p:nvSpPr>
          <p:cNvPr id="25497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pic>
        <p:nvPicPr>
          <p:cNvPr id="254979"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3427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257027"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قيم الأحرف العبرية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702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مشروب طاقة الوحش =</a:t>
            </a:r>
            <a:endParaRPr lang="en-US" sz="3200" b="1"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666</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2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السماء هي الحد</a:t>
            </a:r>
            <a:endParaRPr lang="en-US" b="1" dirty="0">
              <a:latin typeface="Arial" panose="020B0604020202020204" pitchFamily="34" charset="0"/>
              <a:ea typeface="ＭＳ Ｐゴシック" charset="0"/>
              <a:cs typeface="Arial" panose="020B0604020202020204" pitchFamily="34" charset="0"/>
            </a:endParaRPr>
          </a:p>
        </p:txBody>
      </p:sp>
      <p:sp>
        <p:nvSpPr>
          <p:cNvPr id="259075" name="Text Box 3"/>
          <p:cNvSpPr txBox="1">
            <a:spLocks noChangeArrowheads="1"/>
          </p:cNvSpPr>
          <p:nvPr/>
        </p:nvSpPr>
        <p:spPr bwMode="auto">
          <a:xfrm>
            <a:off x="595313" y="1944688"/>
            <a:ext cx="7939087" cy="3110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الحسابات باستخدام أنظمة مختلفة تجعل كل واحد من هذه 666: كيسنجر، فان دن بروك، لوستيجر، هتلر، دويتشلاند، هيملر، نيويورك، الولايات المتحدة الأمريكية، سانتا كلوز، كينيدي، آل جور... الكتاب المقدس، رقم</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س س</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السحر، الشهوانية، النقد، الحياة، ابن الخطيئة، سمة الوحش، الشر، الرصاص... الإنترنت، بيلجيتس +3 (الثالث)، الكمبيوتر، المحطة، الثنائية، ويندوز 98، التيليتكست، الحسابات</a:t>
            </a:r>
            <a:endParaRPr lang="en-US" sz="2800" b="1" dirty="0">
              <a:solidFill>
                <a:srgbClr val="FFFFFF"/>
              </a:solidFill>
              <a:latin typeface="Arial" panose="020B0604020202020204" pitchFamily="34" charset="0"/>
              <a:cs typeface="Arial" panose="020B0604020202020204" pitchFamily="34" charset="0"/>
            </a:endParaRPr>
          </a:p>
        </p:txBody>
      </p:sp>
      <p:sp>
        <p:nvSpPr>
          <p:cNvPr id="25907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4536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solidFill>
                  <a:schemeClr val="bg1"/>
                </a:solidFill>
                <a:latin typeface="Arial" panose="020B0604020202020204" pitchFamily="34" charset="0"/>
                <a:cs typeface="Arial" panose="020B0604020202020204" pitchFamily="34" charset="0"/>
              </a:rPr>
              <a:t>جورج دبليو بوش؟</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1082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ar-JO" altLang="ja-JP" b="1" dirty="0">
                <a:latin typeface="Arial" panose="020B0604020202020204" pitchFamily="34" charset="0"/>
                <a:ea typeface="ＭＳ Ｐゴシック" charset="0"/>
                <a:cs typeface="Arial" panose="020B0604020202020204" pitchFamily="34" charset="0"/>
              </a:rPr>
              <a:t>سيحكم       الأمم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086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934628" y="639763"/>
            <a:ext cx="7274747"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السلام مثل النهر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يَحضر طريقي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تتدحرج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أحزان مثل عباب البحر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مهما كان نصيبي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علمتني أن أقول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صالح</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معي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192988"/>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225287" y="381000"/>
            <a:ext cx="8690113" cy="1143000"/>
          </a:xfrm>
        </p:spPr>
        <p:txBody>
          <a:bodyPr/>
          <a:lstStyle/>
          <a:p>
            <a:r>
              <a:rPr lang="ar-JO" b="1" dirty="0">
                <a:latin typeface="Arial" panose="020B0604020202020204" pitchFamily="34" charset="0"/>
                <a:ea typeface="ＭＳ Ｐゴシック" charset="0"/>
                <a:cs typeface="Arial" panose="020B0604020202020204" pitchFamily="34" charset="0"/>
              </a:rPr>
              <a:t>البوابة الشرقية</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865813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15054" y="328882"/>
          <a:ext cx="9144002" cy="6575206"/>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42392">
                  <a:extLst>
                    <a:ext uri="{9D8B030D-6E8A-4147-A177-3AD203B41FA5}">
                      <a16:colId xmlns:a16="http://schemas.microsoft.com/office/drawing/2014/main" val="20003"/>
                    </a:ext>
                  </a:extLst>
                </a:gridCol>
                <a:gridCol w="691109">
                  <a:extLst>
                    <a:ext uri="{9D8B030D-6E8A-4147-A177-3AD203B41FA5}">
                      <a16:colId xmlns:a16="http://schemas.microsoft.com/office/drawing/2014/main" val="20004"/>
                    </a:ext>
                  </a:extLst>
                </a:gridCol>
                <a:gridCol w="677044">
                  <a:extLst>
                    <a:ext uri="{9D8B030D-6E8A-4147-A177-3AD203B41FA5}">
                      <a16:colId xmlns:a16="http://schemas.microsoft.com/office/drawing/2014/main" val="87033734"/>
                    </a:ext>
                  </a:extLst>
                </a:gridCol>
                <a:gridCol w="720081">
                  <a:extLst>
                    <a:ext uri="{9D8B030D-6E8A-4147-A177-3AD203B41FA5}">
                      <a16:colId xmlns:a16="http://schemas.microsoft.com/office/drawing/2014/main" val="3220415303"/>
                    </a:ext>
                  </a:extLst>
                </a:gridCol>
                <a:gridCol w="864096">
                  <a:extLst>
                    <a:ext uri="{9D8B030D-6E8A-4147-A177-3AD203B41FA5}">
                      <a16:colId xmlns:a16="http://schemas.microsoft.com/office/drawing/2014/main" val="20005"/>
                    </a:ext>
                  </a:extLst>
                </a:gridCol>
                <a:gridCol w="90108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6213">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01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604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الأصحاحات8-12</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الأصحاح2-7</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الأصحاح1</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406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9859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332656"/>
            <a:ext cx="8991600" cy="36576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42611"/>
            <a:ext cx="7772400" cy="375267"/>
          </a:xfrm>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445500" y="4554"/>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536703" y="260350"/>
            <a:ext cx="6330948" cy="2736850"/>
          </a:xfrm>
        </p:spPr>
        <p:txBody>
          <a:bodyPr/>
          <a:lstStyle/>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معاهدة 7 سنوات</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1290/1260 يوماً للمحاكمة</a:t>
            </a: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وحش بعشرة قرون</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ar-JO" sz="9600" b="1" dirty="0">
                <a:solidFill>
                  <a:srgbClr val="FFFFFF"/>
                </a:solidFill>
                <a:latin typeface="Arial" panose="020B0604020202020204" pitchFamily="34" charset="0"/>
                <a:ea typeface="ＭＳ Ｐゴシック" charset="0"/>
                <a:cs typeface="Arial" panose="020B0604020202020204" pitchFamily="34" charset="0"/>
              </a:rPr>
              <a:t>رؤيا</a:t>
            </a:r>
            <a:endParaRPr lang="en-US" sz="9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ar-JO" sz="9600" b="1" dirty="0">
                <a:latin typeface="Arial" panose="020B0604020202020204" pitchFamily="34" charset="0"/>
                <a:cs typeface="Arial" panose="020B0604020202020204" pitchFamily="34" charset="0"/>
              </a:rPr>
              <a:t>دانيال</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86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دانيال 9</a:t>
            </a:r>
            <a:endParaRPr lang="en-US" dirty="0">
              <a:solidFill>
                <a:srgbClr val="CCFF66"/>
              </a:solidFill>
              <a:ea typeface="ＭＳ Ｐゴシック" charset="0"/>
              <a:cs typeface="Arial" panose="020B0604020202020204" pitchFamily="34" charset="0"/>
            </a:endParaRPr>
          </a:p>
        </p:txBody>
      </p:sp>
      <p:sp>
        <p:nvSpPr>
          <p:cNvPr id="1006595" name="Rectangle 3"/>
          <p:cNvSpPr>
            <a:spLocks noGrp="1" noChangeArrowheads="1"/>
          </p:cNvSpPr>
          <p:nvPr>
            <p:ph type="body" idx="1"/>
          </p:nvPr>
        </p:nvSpPr>
        <p:spPr/>
        <p:txBody>
          <a:bodyPr/>
          <a:lstStyle/>
          <a:p>
            <a:pPr algn="r" rtl="1" eaLnBrk="1" hangingPunct="1">
              <a:defRPr/>
            </a:pPr>
            <a:r>
              <a:rPr lang="ar-JO" dirty="0">
                <a:ea typeface="ＭＳ Ｐゴシック" charset="0"/>
                <a:cs typeface="Arial" panose="020B0604020202020204" pitchFamily="34" charset="0"/>
              </a:rPr>
              <a:t>صلاة دانيال (9: 1-9)</a:t>
            </a:r>
          </a:p>
          <a:p>
            <a:pPr algn="r" rtl="1" eaLnBrk="1" hangingPunct="1">
              <a:defRPr/>
            </a:pPr>
            <a:r>
              <a:rPr lang="ar-JO" dirty="0">
                <a:ea typeface="ＭＳ Ｐゴシック" charset="0"/>
                <a:cs typeface="Arial" panose="020B0604020202020204" pitchFamily="34" charset="0"/>
              </a:rPr>
              <a:t>رد الله – سبعون × سبعة (9: 20-27)</a:t>
            </a:r>
            <a:endParaRPr lang="en-US" dirty="0">
              <a:ea typeface="ＭＳ Ｐゴシック" charset="0"/>
              <a:cs typeface="Arial" panose="020B0604020202020204" pitchFamily="34" charset="0"/>
            </a:endParaRPr>
          </a:p>
        </p:txBody>
      </p:sp>
      <p:sp>
        <p:nvSpPr>
          <p:cNvPr id="271363" name="Text Box 4"/>
          <p:cNvSpPr txBox="1">
            <a:spLocks noChangeArrowheads="1"/>
          </p:cNvSpPr>
          <p:nvPr/>
        </p:nvSpPr>
        <p:spPr bwMode="auto">
          <a:xfrm>
            <a:off x="457200" y="4114800"/>
            <a:ext cx="7924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تفسير هذه الأسابيع السبعين مقسم إلى 4 وجهات نظر رئيسية. لكن دعونا في البداية ننظر إلى النص نفسه ونسأل من هم الأشرار، المسيح أو الرئيس الآتي؟ </a:t>
            </a:r>
            <a:endParaRPr lang="en-US" sz="2800" b="1" dirty="0">
              <a:solidFill>
                <a:srgbClr val="FFFFFF"/>
              </a:solidFill>
              <a:latin typeface="Arial" panose="020B0604020202020204" pitchFamily="34" charset="0"/>
              <a:cs typeface="Arial" panose="020B0604020202020204" pitchFamily="34"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38349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6440558" y="3429000"/>
            <a:ext cx="1179442"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7527234" y="2531166"/>
            <a:ext cx="795131"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4094922" y="2040836"/>
            <a:ext cx="1020416"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228600" y="741106"/>
            <a:ext cx="937591"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ar-JO" dirty="0">
                <a:solidFill>
                  <a:srgbClr val="FFFFFF"/>
                </a:solidFill>
                <a:ea typeface="ＭＳ Ｐゴシック" charset="0"/>
                <a:cs typeface="Arial" panose="020B0604020202020204" pitchFamily="34" charset="0"/>
              </a:rPr>
              <a:t>دانيال 9: 24-27</a:t>
            </a:r>
            <a:endParaRPr lang="en-US" dirty="0">
              <a:solidFill>
                <a:srgbClr val="FFFFFF"/>
              </a:solidFill>
              <a:ea typeface="ＭＳ Ｐゴシック" charset="0"/>
              <a:cs typeface="Arial" panose="020B0604020202020204" pitchFamily="34"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
        <p:nvSpPr>
          <p:cNvPr id="273415" name="TextBox 6"/>
          <p:cNvSpPr txBox="1">
            <a:spLocks noChangeArrowheads="1"/>
          </p:cNvSpPr>
          <p:nvPr/>
        </p:nvSpPr>
        <p:spPr bwMode="auto">
          <a:xfrm>
            <a:off x="0" y="838200"/>
            <a:ext cx="91440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25 فاعلم وافهم أنه من خروج الأمر </a:t>
            </a:r>
            <a:r>
              <a:rPr lang="ar-JO" sz="3200" b="1" dirty="0">
                <a:solidFill>
                  <a:srgbClr val="FFFF00"/>
                </a:solidFill>
                <a:latin typeface="Arial" panose="020B0604020202020204" pitchFamily="34" charset="0"/>
                <a:cs typeface="Arial" panose="020B0604020202020204" pitchFamily="34" charset="0"/>
              </a:rPr>
              <a:t>لتجديد أورشليم وبنائها </a:t>
            </a:r>
            <a:r>
              <a:rPr lang="ar-JO" sz="3200" b="1" dirty="0">
                <a:latin typeface="Arial" panose="020B0604020202020204" pitchFamily="34" charset="0"/>
                <a:cs typeface="Arial" panose="020B0604020202020204" pitchFamily="34" charset="0"/>
              </a:rPr>
              <a:t>إلى</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المسيح الرئيس سبعة أسابيع واثنان وستون أسبوعاً يعود ويبنى سوق وخليج في ضيق الأزمنة.</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26 وبعد اثنين وستين أسبوعاً</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يقطع المسيح </a:t>
            </a:r>
            <a:r>
              <a:rPr lang="ar-JO" sz="3200" b="1" dirty="0">
                <a:latin typeface="Arial" panose="020B0604020202020204" pitchFamily="34" charset="0"/>
                <a:cs typeface="Arial" panose="020B0604020202020204" pitchFamily="34" charset="0"/>
              </a:rPr>
              <a:t>وليس له، وشعب </a:t>
            </a:r>
            <a:r>
              <a:rPr lang="ar-JO" sz="3200" b="1" dirty="0">
                <a:solidFill>
                  <a:srgbClr val="FFFF00"/>
                </a:solidFill>
                <a:latin typeface="Arial" panose="020B0604020202020204" pitchFamily="34" charset="0"/>
                <a:cs typeface="Arial" panose="020B0604020202020204" pitchFamily="34" charset="0"/>
              </a:rPr>
              <a:t>رئيس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آت</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يخرب المدينة والقدس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وانتهاؤه بغمارة وإلى النهاية حرب وخرب قضي بها.</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27</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ويثبت عهداً </a:t>
            </a:r>
            <a:r>
              <a:rPr lang="ar-JO" sz="3200" b="1" dirty="0">
                <a:latin typeface="Arial" panose="020B0604020202020204" pitchFamily="34" charset="0"/>
                <a:cs typeface="Arial" panose="020B0604020202020204" pitchFamily="34" charset="0"/>
              </a:rPr>
              <a:t>مع كثيرين في أسبوع واحد وفي وسط الأسبوع </a:t>
            </a:r>
            <a:r>
              <a:rPr lang="ar-JO" sz="3200" b="1" dirty="0">
                <a:solidFill>
                  <a:srgbClr val="FFFF00"/>
                </a:solidFill>
                <a:latin typeface="Arial" panose="020B0604020202020204" pitchFamily="34" charset="0"/>
                <a:cs typeface="Arial" panose="020B0604020202020204" pitchFamily="34" charset="0"/>
              </a:rPr>
              <a:t>يبطل الذبيحة </a:t>
            </a:r>
            <a:r>
              <a:rPr lang="ar-JO" sz="3200" b="1" dirty="0">
                <a:latin typeface="Arial" panose="020B0604020202020204" pitchFamily="34" charset="0"/>
                <a:cs typeface="Arial" panose="020B0604020202020204" pitchFamily="34" charset="0"/>
              </a:rPr>
              <a:t>والتقدمة وعلى جناح الأرجاس</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مخرب</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حتى يتم </a:t>
            </a:r>
            <a:r>
              <a:rPr lang="ar-JO" sz="3200" b="1" dirty="0">
                <a:solidFill>
                  <a:srgbClr val="FFFF00"/>
                </a:solidFill>
                <a:latin typeface="Arial" panose="020B0604020202020204" pitchFamily="34" charset="0"/>
                <a:cs typeface="Arial" panose="020B0604020202020204" pitchFamily="34" charset="0"/>
              </a:rPr>
              <a:t>ويصب المقضي على المخرب</a:t>
            </a:r>
            <a:endParaRPr lang="ar-JO" sz="3200" b="1" dirty="0">
              <a:solidFill>
                <a:srgbClr val="000000"/>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0103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ar-JO" dirty="0">
                <a:solidFill>
                  <a:schemeClr val="tx1"/>
                </a:solidFill>
                <a:ea typeface="ＭＳ Ｐゴシック" charset="0"/>
                <a:cs typeface="Arial" panose="020B0604020202020204" pitchFamily="34" charset="0"/>
              </a:rPr>
              <a:t>وجهات النظر حول معنى 70×7</a:t>
            </a:r>
            <a:endParaRPr lang="en-US" dirty="0">
              <a:solidFill>
                <a:schemeClr val="tx1"/>
              </a:solidFill>
              <a:ea typeface="ＭＳ Ｐゴシック" charset="0"/>
              <a:cs typeface="Arial" panose="020B0604020202020204" pitchFamily="34" charset="0"/>
            </a:endParaRP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name="Bitmap Image" r:id="rId3" imgW="5257143" imgH="1305107" progId="Paint.Picture">
                  <p:embed/>
                </p:oleObj>
              </mc:Choice>
              <mc:Fallback>
                <p:oleObj name="Bitmap Image" r:id="rId3" imgW="5257143" imgH="130510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
        <p:nvSpPr>
          <p:cNvPr id="275460" name="TextBox 6"/>
          <p:cNvSpPr txBox="1">
            <a:spLocks noChangeArrowheads="1"/>
          </p:cNvSpPr>
          <p:nvPr/>
        </p:nvSpPr>
        <p:spPr bwMode="auto">
          <a:xfrm>
            <a:off x="228600" y="4191000"/>
            <a:ext cx="87630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دا 9: 27   ويثبت عهداً مع كثيرين في أسبوع واحد وفي وسط الأسبوع يبطل الذبيحة والتقدمة وعلى جناح الأرجاس مخرب حتى يتم ويصب المقضي على المخرب</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003566"/>
      </p:ext>
    </p:extLst>
  </p:cSld>
  <p:clrMapOvr>
    <a:masterClrMapping/>
  </p:clrMapOvr>
  <p:transition>
    <p:strips dir="rd"/>
  </p:transition>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من نبوة إرميا إلى كورش</a:t>
            </a: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من كورش إلى أبيفانس</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أسبوع واحد من أبيفانس إلى تجديد الهيكل</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buClr>
                <a:srgbClr val="86D1EC"/>
              </a:buClr>
              <a:buSzPct val="90000"/>
              <a:buFont typeface="Wingdings" charset="0"/>
              <a:buNone/>
              <a:defRPr/>
            </a:pP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fontAlgn="base">
              <a:lnSpc>
                <a:spcPct val="90000"/>
              </a:lnSpc>
              <a:spcBef>
                <a:spcPct val="20000"/>
              </a:spcBef>
              <a:spcAft>
                <a:spcPct val="0"/>
              </a:spcAft>
              <a:buClr>
                <a:srgbClr val="86D1EC"/>
              </a:buClr>
              <a:buSzPct val="90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النقدية</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التتميم القريب في أنطيوخس لكن ...</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تتحقق بالكامل في أنطيوخس الرابع (لم يعمل معاهدة لسبع سنوات مع اليهود)</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يتم النظر للنبوة على أنها تنبؤ تخيلي كتب بعد الأحداث</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Tree>
    <p:extLst>
      <p:ext uri="{BB962C8B-B14F-4D97-AF65-F5344CB8AC3E}">
        <p14:creationId xmlns:p14="http://schemas.microsoft.com/office/powerpoint/2010/main" val="273441657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2. النظرة التاريخية / المسيانية</a:t>
            </a:r>
            <a:endParaRPr lang="en-US" dirty="0">
              <a:ea typeface="ＭＳ Ｐゴシック" charset="0"/>
              <a:cs typeface="Arial" panose="020B0604020202020204" pitchFamily="34" charset="0"/>
            </a:endParaRP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مرسوم كورش</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تنتهي في مجيء المسيح الأول (9: 26 تحدث بعد هذا)</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أغلى موت المسيح الذبيحة</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دمار أورشليم في 70 م </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defTabSz="914400" fontAlgn="base">
              <a:lnSpc>
                <a:spcPct val="80000"/>
              </a:lnSpc>
              <a:spcBef>
                <a:spcPct val="20000"/>
              </a:spcBef>
              <a:spcAft>
                <a:spcPct val="0"/>
              </a:spcAft>
              <a:buClr>
                <a:srgbClr val="86D1EC"/>
              </a:buClr>
              <a:buSzPct val="90000"/>
              <a:buFont typeface="Wingdings" charset="0"/>
              <a:buNone/>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algn="r" defTabSz="914400" fontAlgn="base">
              <a:lnSpc>
                <a:spcPct val="80000"/>
              </a:lnSpc>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المسيانية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ترفض الفجوة المذكورة بكلمة بعد ومن وقت النهاية في دا 9: 26</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ترى الرئيس الآتي بأنه ضد المسيح بل بأنه المسيح</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ترى أن مت 24: 15 قد تم في 70 م (ثم كتب متى عنه)</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تفسير العهد (عب 8: 13) والرجاسة (عب 9: 25، 26) </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يعتبر أن ضد المسيح في رؤ 13: 5 هو من سيحكم 42 شهراً</a:t>
            </a:r>
            <a:r>
              <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تس 2: 4 يقول أن ضد المسيح (وليس المسيح) سوف يدعي الألوهية في الهيكل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على أية حال فإن يونغ يرى 11: 40-44 مإشارة لضد المسيح (يونغ، 248، 251)</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156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3. النظرة اللاألفية الرمزية</a:t>
            </a:r>
            <a:endParaRPr lang="en-US" dirty="0">
              <a:ea typeface="ＭＳ Ｐゴシック" charset="0"/>
              <a:cs typeface="Arial" panose="020B0604020202020204" pitchFamily="34" charset="0"/>
            </a:endParaRP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 هي فترة لا محدودة – لقيادة البشر إلى الخلاص</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سبعة هي علامة العمل الإلهي وتشير إلى الكمال</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تبدأ السنوات السبع الأولى من مرسوم كورش (538 ق.م)</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62 أسبوعاً = الكرازة بالإنجيل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الأسبوع الأخير = حكم ضد المسيح، يفقد المسيح التأثير</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تنتهي السبعون سنة في مجيء المسيح ثانية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defTabSz="914400" fontAlgn="base">
              <a:lnSpc>
                <a:spcPct val="80000"/>
              </a:lnSpc>
              <a:spcBef>
                <a:spcPct val="20000"/>
              </a:spcBef>
              <a:spcAft>
                <a:spcPct val="0"/>
              </a:spcAft>
              <a:buFontTx/>
              <a:buChar char="–"/>
              <a:defRPr/>
            </a:pP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fontAlgn="base">
              <a:lnSpc>
                <a:spcPct val="80000"/>
              </a:lnSpc>
              <a:spcBef>
                <a:spcPct val="20000"/>
              </a:spcBef>
              <a:spcAft>
                <a:spcPct val="0"/>
              </a:spcAft>
              <a:buClr>
                <a:srgbClr val="86D1EC"/>
              </a:buClr>
              <a:buSzPct val="90000"/>
              <a:buFont typeface="Wingdings" charset="0"/>
              <a:buNone/>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تعليقات على النظرة الرمزية</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70×7 لجميع الناس وليست مقتصرة على إسرائيل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يلمع على تفاصيل العناصر النبوية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مرسوم كورش – الأقرب إلى وقت صلاة دانيال</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defTabSz="914400" fontAlgn="base">
              <a:lnSpc>
                <a:spcPct val="80000"/>
              </a:lnSpc>
              <a:spcBef>
                <a:spcPct val="20000"/>
              </a:spcBef>
              <a:spcAft>
                <a:spcPct val="0"/>
              </a:spcAft>
              <a:buClr>
                <a:srgbClr val="86D1EC"/>
              </a:buClr>
              <a:buSzPct val="90000"/>
              <a:buFont typeface="Wingdings" charset="0"/>
              <a:buNone/>
              <a:defRPr/>
            </a:pPr>
            <a:endParaRPr lang="en-US"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15884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الأنبياء الكبار (جوبلين، مو: مطبعة الكلية، 1995)، مخطط اللوجوس النسخة الإلكترونية 22</a:t>
            </a:r>
            <a:endParaRPr lang="en-US" sz="1800" b="1" dirty="0">
              <a:solidFill>
                <a:srgbClr val="FFFFFF"/>
              </a:solidFill>
              <a:latin typeface="Arial" panose="020B0604020202020204" pitchFamily="34"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indent="-342900" algn="r" defTabSz="914400" fontAlgn="base">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المشاكل؟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كان تاريخ المرسوم الفعلي 444 ق.م</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165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3"/>
          <p:cNvSpPr txBox="1">
            <a:spLocks noChangeArrowheads="1"/>
          </p:cNvSpPr>
          <p:nvPr/>
        </p:nvSpPr>
        <p:spPr bwMode="auto">
          <a:xfrm>
            <a:off x="0" y="855133"/>
            <a:ext cx="9128125"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يا نعمة هذا الفكر المجيد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 ليس جزئياً بل الكل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مسمر على الصليب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وأنا لا أتحملها بعد الآن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سبحوا الرب سبحوا الرب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يا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1317801"/>
      </p:ext>
    </p:extLst>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4. النظرة قبل الألفية</a:t>
            </a:r>
            <a:endParaRPr lang="en-US" dirty="0">
              <a:ea typeface="ＭＳ Ｐゴシック" charset="0"/>
              <a:cs typeface="Arial" panose="020B0604020202020204" pitchFamily="34" charset="0"/>
            </a:endParaRP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444 ق.م في مرسوم أرتحشستا لنحميا</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تنتهي 62 أسبوع في دخول يسوع الإنتصاري</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الفجوة = عصر الكنيسة = أزمنة الأمم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(لاحظ نبوة يسوع في لوقا 21: 24)</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7 سنوات الضيقة</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59877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dirty="0">
                <a:solidFill>
                  <a:srgbClr val="800000"/>
                </a:solidFill>
                <a:ea typeface="ＭＳ Ｐゴシック" charset="0"/>
              </a:rPr>
              <a:t>السبعون أسبوعاً في دانيال</a:t>
            </a:r>
            <a:br>
              <a:rPr lang="en-US" altLang="ja-JP" sz="4800" dirty="0">
                <a:solidFill>
                  <a:srgbClr val="800000"/>
                </a:solidFill>
                <a:ea typeface="ＭＳ Ｐゴシック" charset="0"/>
              </a:rPr>
            </a:br>
            <a:r>
              <a:rPr lang="en-US" altLang="ja-JP" sz="3200" dirty="0">
                <a:solidFill>
                  <a:srgbClr val="800000"/>
                </a:solidFill>
                <a:ea typeface="ＭＳ Ｐゴシック" charset="0"/>
              </a:rPr>
              <a:t>(</a:t>
            </a:r>
            <a:r>
              <a:rPr lang="ar-SA" altLang="ja-JP" sz="3200" dirty="0">
                <a:solidFill>
                  <a:srgbClr val="800000"/>
                </a:solidFill>
                <a:ea typeface="ＭＳ Ｐゴシック" charset="0"/>
              </a:rPr>
              <a:t>دانيال ٩: ٢٤-٢٧</a:t>
            </a:r>
            <a:r>
              <a:rPr lang="en-US" altLang="ja-JP" sz="3200" dirty="0">
                <a:solidFill>
                  <a:srgbClr val="800000"/>
                </a:solidFill>
                <a:ea typeface="ＭＳ Ｐゴシック" charset="0"/>
              </a:rPr>
              <a:t>)</a:t>
            </a:r>
            <a:endParaRPr lang="en-US" sz="3200" dirty="0">
              <a:solidFill>
                <a:srgbClr val="800000"/>
              </a:solidFill>
              <a:ea typeface="ＭＳ Ｐゴシック"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٣٣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 لودفيغسون، مسح لنبوة الكتاب المقدس (جراند رابيدز: زوندرفان، ١٩٧٥)، ٤٩</a:t>
            </a:r>
            <a:endParaRPr kumimoji="0" lang="en-US"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 (جوبلين، مو: مطبعة الكلية، 1995)، مخطط اللوجوس النسخة الإلكترونية 22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تاريخ المرسوم الفعلي 444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246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dirty="0">
                <a:ea typeface="ＭＳ Ｐゴシック" charset="0"/>
              </a:rPr>
              <a:t>التسلسل الزمني للأسبوع السبعين</a:t>
            </a:r>
            <a:endParaRPr lang="en-US" dirty="0">
              <a:solidFill>
                <a:schemeClr val="accent1"/>
              </a:solidFill>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2"/>
            <a:ext cx="7129462" cy="2017732"/>
            <a:chOff x="1259632" y="3356992"/>
            <a:chExt cx="7128792" cy="2018428"/>
          </a:xfrm>
        </p:grpSpPr>
        <p:sp>
          <p:nvSpPr>
            <p:cNvPr id="376878"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6377"/>
              <a:ext cx="2335396" cy="464006"/>
              <a:chOff x="4324836" y="4940473"/>
              <a:chExt cx="2335396" cy="464006"/>
            </a:xfrm>
          </p:grpSpPr>
          <p:sp>
            <p:nvSpPr>
              <p:cNvPr id="73" name="Text Box 10"/>
              <p:cNvSpPr txBox="1">
                <a:spLocks noChangeArrowheads="1"/>
              </p:cNvSpPr>
              <p:nvPr/>
            </p:nvSpPr>
            <p:spPr bwMode="auto">
              <a:xfrm>
                <a:off x="4599014" y="4940473"/>
                <a:ext cx="1746086" cy="4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6377"/>
              <a:ext cx="2335396" cy="464006"/>
              <a:chOff x="4324836" y="4940473"/>
              <a:chExt cx="2335396" cy="464006"/>
            </a:xfrm>
          </p:grpSpPr>
          <p:sp>
            <p:nvSpPr>
              <p:cNvPr id="78" name="Text Box 10"/>
              <p:cNvSpPr txBox="1">
                <a:spLocks noChangeArrowheads="1"/>
              </p:cNvSpPr>
              <p:nvPr/>
            </p:nvSpPr>
            <p:spPr bwMode="auto">
              <a:xfrm>
                <a:off x="4600025" y="4940473"/>
                <a:ext cx="1744498" cy="4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قطع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تعيين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246278" y="2677569"/>
              <a:ext cx="1744783" cy="46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64"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2700338" y="1433513"/>
            <a:ext cx="4032250" cy="4156552"/>
            <a:chOff x="2699792" y="1433435"/>
            <a:chExt cx="4032447" cy="4156736"/>
          </a:xfrm>
        </p:grpSpPr>
        <p:sp>
          <p:nvSpPr>
            <p:cNvPr id="376851" name="Text Box 10"/>
            <p:cNvSpPr txBox="1">
              <a:spLocks noChangeArrowheads="1"/>
            </p:cNvSpPr>
            <p:nvPr/>
          </p:nvSpPr>
          <p:spPr bwMode="auto">
            <a:xfrm>
              <a:off x="2699792" y="4941630"/>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6854" name="AutoShape 11"/>
            <p:cNvSpPr>
              <a:spLocks noChangeArrowheads="1"/>
            </p:cNvSpPr>
            <p:nvPr/>
          </p:nvSpPr>
          <p:spPr bwMode="auto">
            <a:xfrm>
              <a:off x="3125962" y="3993166"/>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55" name="Right Brace 120"/>
            <p:cNvSpPr>
              <a:spLocks/>
            </p:cNvSpPr>
            <p:nvPr/>
          </p:nvSpPr>
          <p:spPr bwMode="auto">
            <a:xfrm rot="16200000">
              <a:off x="3671900" y="2026993"/>
              <a:ext cx="144015" cy="49975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065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ar-JO" sz="4000" dirty="0">
                <a:ea typeface="ＭＳ Ｐゴシック" charset="0"/>
                <a:cs typeface="Arial" panose="020B0604020202020204" pitchFamily="34" charset="0"/>
              </a:rPr>
              <a:t>تعليقات على النظرة قبل الألفية</a:t>
            </a:r>
            <a:endParaRPr lang="en-US" dirty="0">
              <a:ea typeface="ＭＳ Ｐゴシック" charset="0"/>
              <a:cs typeface="Arial" panose="020B0604020202020204" pitchFamily="34" charset="0"/>
            </a:endParaRPr>
          </a:p>
        </p:txBody>
      </p:sp>
      <p:sp>
        <p:nvSpPr>
          <p:cNvPr id="1030150" name="Rectangle 6"/>
          <p:cNvSpPr>
            <a:spLocks noChangeArrowheads="1"/>
          </p:cNvSpPr>
          <p:nvPr/>
        </p:nvSpPr>
        <p:spPr bwMode="auto">
          <a:xfrm>
            <a:off x="0" y="1676400"/>
            <a:ext cx="9144000" cy="4876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أي مرسوم هو مرسوم 9: 25؟</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مرسوم كورش لإعادة بناء الهيكل (2 أه 36: 22-23، عز 1: 1-4،  6: 1-5)</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مرسوم داريوس الذي يؤكد على مرسوم كورش (عز 6: 6-12)</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مرسوم أرتحشستا الأول (عزرا 7: 11-26)</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مرسوم أرتحشستا الثاني المعطى لنحميا يفوضه بإعادة بناء المدينة (نح 2: 1-8)</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defTabSz="914400" fontAlgn="base">
              <a:lnSpc>
                <a:spcPct val="80000"/>
              </a:lnSpc>
              <a:spcBef>
                <a:spcPct val="20000"/>
              </a:spcBef>
              <a:spcAft>
                <a:spcPct val="0"/>
              </a:spcAft>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لماذا نتمسك بمروسم أرتحشستا الثاني في سنته العشرين (444 ق.م)؟ لأن نحميا 2: 12-17 يصور أورشليم المحطمة في ذلك الوقت.</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1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ar-JO" sz="4000" dirty="0">
                <a:ea typeface="ＭＳ Ｐゴシック" charset="0"/>
                <a:cs typeface="Arial" panose="020B0604020202020204" pitchFamily="34" charset="0"/>
              </a:rPr>
              <a:t>لوقا 21: 24 أزمنة الأمم</a:t>
            </a:r>
            <a:endParaRPr lang="en-US" sz="4000" dirty="0">
              <a:ea typeface="ＭＳ Ｐゴシック" charset="0"/>
              <a:cs typeface="Arial" panose="020B0604020202020204" pitchFamily="34" charset="0"/>
            </a:endParaRP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6222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86ح</a:t>
            </a:r>
            <a:endParaRPr lang="en-US" sz="2000" b="1" dirty="0">
              <a:solidFill>
                <a:srgbClr val="FFFFFF"/>
              </a:solidFill>
              <a:latin typeface="Arial" panose="020B0604020202020204" pitchFamily="34" charset="0"/>
              <a:cs typeface="Arial" panose="020B0604020202020204" pitchFamily="34" charset="0"/>
            </a:endParaRPr>
          </a:p>
        </p:txBody>
      </p:sp>
      <p:sp>
        <p:nvSpPr>
          <p:cNvPr id="295940" name="Text Box 5"/>
          <p:cNvSpPr txBox="1">
            <a:spLocks noChangeArrowheads="1"/>
          </p:cNvSpPr>
          <p:nvPr/>
        </p:nvSpPr>
        <p:spPr bwMode="auto">
          <a:xfrm>
            <a:off x="4192588" y="6324600"/>
            <a:ext cx="49514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ريموند لودفيغسون، مسح لنبوة الكتاب المقدس</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5126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ar-JO" sz="4800" dirty="0">
                <a:ea typeface="ＭＳ Ｐゴシック" charset="0"/>
                <a:cs typeface="Arial" panose="020B0604020202020204" pitchFamily="34" charset="0"/>
              </a:rPr>
              <a:t>التقويم اليهودي</a:t>
            </a:r>
            <a:endParaRPr lang="en-US" sz="4800" dirty="0">
              <a:ea typeface="ＭＳ Ｐゴシック" charset="0"/>
              <a:cs typeface="Arial" panose="020B0604020202020204" pitchFamily="34" charset="0"/>
            </a:endParaRP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360 يوم في السنة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 أسبوع مكونة من 483 سنة = 476 سنة شمسية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صدور المرسوم في 5 مارس 444 ق.م إلى وقت قطع المسيح يمتد إلى 3 أبريل 33 م وهذا يجعل دخول المسيح منتصراً في 30 مارس 33 م.</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قارن 9: 27 مع رؤ 13: 5، 14-15</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042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422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302084" name="Text Box 7"/>
          <p:cNvSpPr txBox="1">
            <a:spLocks noChangeArrowheads="1"/>
          </p:cNvSpPr>
          <p:nvPr/>
        </p:nvSpPr>
        <p:spPr bwMode="auto">
          <a:xfrm>
            <a:off x="2895600" y="6438900"/>
            <a:ext cx="624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p>
        </p:txBody>
      </p:sp>
      <p:sp>
        <p:nvSpPr>
          <p:cNvPr id="8"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032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dirty="0"/>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ويا رب </a:t>
            </a:r>
            <a:r>
              <a:rPr lang="ar-JO" sz="3600" b="1" dirty="0">
                <a:solidFill>
                  <a:srgbClr val="FFFFFF"/>
                </a:solidFill>
                <a:latin typeface="Arial" panose="020B0604020202020204" pitchFamily="34" charset="0"/>
                <a:ea typeface="ＭＳ Ｐゴシック" charset="0"/>
                <a:cs typeface="Arial" panose="020B0604020202020204" pitchFamily="34" charset="0"/>
              </a:rPr>
              <a:t>أ</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سرع اليوم</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ايماني البصر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تتراجع الغيوم كتمرير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يتردد صوت </a:t>
            </a:r>
            <a:r>
              <a:rPr lang="ar-JO" sz="3600" b="1" dirty="0">
                <a:solidFill>
                  <a:srgbClr val="FFFFFF"/>
                </a:solidFill>
                <a:latin typeface="Arial" panose="020B0604020202020204" pitchFamily="34" charset="0"/>
                <a:ea typeface="ＭＳ Ｐゴシック" charset="0"/>
                <a:cs typeface="Arial" panose="020B0604020202020204" pitchFamily="34" charset="0"/>
              </a:rPr>
              <a:t>البوق</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والرب ينزل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ذلك إنه جيد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نفسي.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4131504"/>
      </p:ext>
    </p:extLst>
  </p:cSld>
  <p:clrMapOvr>
    <a:masterClrMapping/>
  </p:clrMapOvr>
  <p:transition>
    <p:cove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ea typeface="ＭＳ Ｐゴシック" charset="0"/>
              </a:rPr>
              <a:t>Daniel</a:t>
            </a:r>
            <a:r>
              <a:rPr lang="fr-FR" dirty="0">
                <a:ea typeface="ＭＳ Ｐゴシック" charset="0"/>
              </a:rPr>
              <a:t>'</a:t>
            </a:r>
            <a:r>
              <a:rPr lang="en-US" dirty="0">
                <a:ea typeface="ＭＳ Ｐゴシック" charset="0"/>
              </a:rPr>
              <a:t>s 70</a:t>
            </a:r>
            <a:r>
              <a:rPr lang="en-US" baseline="30000" dirty="0">
                <a:ea typeface="ＭＳ Ｐゴシック" charset="0"/>
              </a:rPr>
              <a:t>th</a:t>
            </a:r>
            <a:r>
              <a:rPr lang="en-US" dirty="0">
                <a:ea typeface="ＭＳ Ｐゴシック" charset="0"/>
              </a:rPr>
              <a:t> Week</a:t>
            </a:r>
          </a:p>
        </p:txBody>
      </p:sp>
      <p:sp>
        <p:nvSpPr>
          <p:cNvPr id="162818" name="Text Box 2"/>
          <p:cNvSpPr txBox="1">
            <a:spLocks noChangeArrowheads="1"/>
          </p:cNvSpPr>
          <p:nvPr/>
        </p:nvSpPr>
        <p:spPr bwMode="auto">
          <a:xfrm>
            <a:off x="7241649" y="-15770"/>
            <a:ext cx="218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الأخرويات 86ج</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95536" y="476672"/>
            <a:ext cx="7272798" cy="126188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اسبوع دانيال السبعون</a:t>
            </a:r>
            <a:br>
              <a:rPr kumimoji="0" lang="en-US"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br>
            <a:r>
              <a:rPr kumimoji="0" lang="ar-JO"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دانيال 9: 27</a:t>
            </a:r>
            <a:endParaRPr kumimoji="0" lang="en-GB"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07631" y="867034"/>
            <a:ext cx="143636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US"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(مت 24: 29-31)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1" y="2969850"/>
            <a:ext cx="17152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11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p:nvPr/>
        </p:nvSpPr>
        <p:spPr>
          <a:xfrm>
            <a:off x="5076056" y="2124145"/>
            <a:ext cx="2165592" cy="95410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الضيقة            العظيمة</a:t>
            </a:r>
            <a:endParaRPr lang="en-US" altLang="zh-CN" sz="32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(مت 24: 21)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a:cxnSpLocks/>
          </p:cNvCxnSpPr>
          <p:nvPr/>
        </p:nvCxnSpPr>
        <p:spPr bwMode="auto">
          <a:xfrm flipH="1" flipV="1">
            <a:off x="1704319" y="3662749"/>
            <a:ext cx="3002547" cy="13926"/>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1706101" y="3172906"/>
            <a:ext cx="30007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TextBox 22"/>
          <p:cNvSpPr txBox="1"/>
          <p:nvPr/>
        </p:nvSpPr>
        <p:spPr>
          <a:xfrm>
            <a:off x="4697713" y="3166229"/>
            <a:ext cx="29706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4" name="TextBox 23"/>
          <p:cNvSpPr txBox="1"/>
          <p:nvPr/>
        </p:nvSpPr>
        <p:spPr>
          <a:xfrm>
            <a:off x="4706865" y="3767431"/>
            <a:ext cx="296147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زمان وزمانين ونصف زمان</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7698482" y="2969850"/>
            <a:ext cx="13035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ملكوت    المسيا</a:t>
            </a:r>
            <a:endParaRPr kumimoji="0" lang="en-GB"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25" name="TextBox 24"/>
          <p:cNvSpPr txBox="1"/>
          <p:nvPr/>
        </p:nvSpPr>
        <p:spPr>
          <a:xfrm>
            <a:off x="1585065"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قطع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TextBox 29"/>
          <p:cNvSpPr txBox="1"/>
          <p:nvPr/>
        </p:nvSpPr>
        <p:spPr>
          <a:xfrm>
            <a:off x="1092844" y="5809186"/>
            <a:ext cx="12201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7" name="Straight Connector 26"/>
          <p:cNvCxnSpPr/>
          <p:nvPr/>
        </p:nvCxnSpPr>
        <p:spPr bwMode="auto">
          <a:xfrm>
            <a:off x="1715251" y="5301529"/>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cxnSpLocks/>
            <a:stCxn id="30" idx="3"/>
          </p:cNvCxnSpPr>
          <p:nvPr/>
        </p:nvCxnSpPr>
        <p:spPr bwMode="auto">
          <a:xfrm flipV="1">
            <a:off x="2312979" y="5070701"/>
            <a:ext cx="1967681" cy="907762"/>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a:cxnSpLocks/>
          </p:cNvCxnSpPr>
          <p:nvPr/>
        </p:nvCxnSpPr>
        <p:spPr bwMode="auto">
          <a:xfrm>
            <a:off x="4697707" y="2057400"/>
            <a:ext cx="18309" cy="3701313"/>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69409"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نقض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p:cNvSpPr txBox="1"/>
          <p:nvPr/>
        </p:nvSpPr>
        <p:spPr>
          <a:xfrm>
            <a:off x="4669409" y="5152898"/>
            <a:ext cx="1049486"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وسط</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p:cNvSpPr txBox="1"/>
          <p:nvPr/>
        </p:nvSpPr>
        <p:spPr>
          <a:xfrm>
            <a:off x="4130458" y="6198928"/>
            <a:ext cx="134447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مت 24: 15</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p:cNvSpPr txBox="1"/>
          <p:nvPr/>
        </p:nvSpPr>
        <p:spPr>
          <a:xfrm>
            <a:off x="3818856" y="5694953"/>
            <a:ext cx="196768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رجسة                الخراب</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rot="20043422">
            <a:off x="2015300" y="5246271"/>
            <a:ext cx="250882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قيام ضد المسيح بقوة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8" name="Straight Connector 27"/>
          <p:cNvCxnSpPr>
            <a:cxnSpLocks/>
          </p:cNvCxnSpPr>
          <p:nvPr/>
        </p:nvCxnSpPr>
        <p:spPr bwMode="auto">
          <a:xfrm>
            <a:off x="6228184" y="4758260"/>
            <a:ext cx="0" cy="107504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556465" y="5694953"/>
            <a:ext cx="146419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قمة              القوة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45" name="Straight Connector 44"/>
          <p:cNvCxnSpPr>
            <a:cxnSpLocks/>
          </p:cNvCxnSpPr>
          <p:nvPr/>
        </p:nvCxnSpPr>
        <p:spPr bwMode="auto">
          <a:xfrm>
            <a:off x="7668343" y="5288249"/>
            <a:ext cx="0" cy="33927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6871136" y="5681701"/>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دينونة</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(دا 7: 26)</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TextBox 48"/>
          <p:cNvSpPr txBox="1"/>
          <p:nvPr/>
        </p:nvSpPr>
        <p:spPr>
          <a:xfrm>
            <a:off x="6753081" y="4703938"/>
            <a:ext cx="15684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دمار                ضد المسيح</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56" name="Straight Connector 55"/>
          <p:cNvCxnSpPr/>
          <p:nvPr/>
        </p:nvCxnSpPr>
        <p:spPr bwMode="auto">
          <a:xfrm>
            <a:off x="8393627" y="3549669"/>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800676" y="5212345"/>
            <a:ext cx="135281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السيادة         </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TextBox 33">
            <a:extLst>
              <a:ext uri="{FF2B5EF4-FFF2-40B4-BE49-F238E27FC236}">
                <a16:creationId xmlns:a16="http://schemas.microsoft.com/office/drawing/2014/main" id="{DCE57799-E290-604D-A5B3-0FD520A8C6CC}"/>
              </a:ext>
            </a:extLst>
          </p:cNvPr>
          <p:cNvSpPr txBox="1"/>
          <p:nvPr/>
        </p:nvSpPr>
        <p:spPr>
          <a:xfrm>
            <a:off x="5444598" y="6197734"/>
            <a:ext cx="168793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ea typeface="MS PGothic" pitchFamily="34" charset="-128"/>
                <a:cs typeface="Arial" panose="020B0604020202020204" pitchFamily="34" charset="0"/>
              </a:rPr>
              <a:t>(دا 7: 25،           رؤ 13: 5)</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5" name="TextBox 34">
            <a:extLst>
              <a:ext uri="{FF2B5EF4-FFF2-40B4-BE49-F238E27FC236}">
                <a16:creationId xmlns:a16="http://schemas.microsoft.com/office/drawing/2014/main" id="{F7A873C8-F39D-FE41-A929-3A0B48F65B97}"/>
              </a:ext>
            </a:extLst>
          </p:cNvPr>
          <p:cNvSpPr txBox="1"/>
          <p:nvPr/>
        </p:nvSpPr>
        <p:spPr>
          <a:xfrm>
            <a:off x="0" y="6581001"/>
            <a:ext cx="2899576" cy="26161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ar-JO" sz="1100" b="1" dirty="0">
                <a:solidFill>
                  <a:srgbClr val="000000"/>
                </a:solidFill>
                <a:latin typeface="Arial" panose="020B0604020202020204" pitchFamily="34" charset="0"/>
                <a:ea typeface="MS PGothic" pitchFamily="34" charset="-128"/>
                <a:cs typeface="Arial" panose="020B0604020202020204" pitchFamily="34" charset="0"/>
              </a:rPr>
              <a:t>مقتبس من ج. بول تانر، كلية سنغافورة للكتاب المقدس</a:t>
            </a:r>
            <a:endParaRPr kumimoji="0" lang="en-GB" sz="8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60640138"/>
      </p:ext>
    </p:extLst>
  </p:cSld>
  <p:clrMapOvr>
    <a:overrideClrMapping bg1="lt1" tx1="dk1" bg2="lt2" tx2="dk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تس 2 : 13-14</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48841543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15-17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94824864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الثقة وسط التشويش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تنتج استقراراً</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894507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D4E6DB-6A0A-4CFC-50CA-F5E8123D5859}"/>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EA7F74BD-6398-A8E4-5D7B-DB52CC9F3363}"/>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E601047D-9E61-C7D1-459C-4D04DBB17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2657D32-6CAF-DF5D-DD22-0CC4480BB832}"/>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75AF444-7091-E6DD-6975-1AC294396952}"/>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8915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25EFA-FBBB-964B-EFAF-FF10E5705F4C}"/>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79CA1EA-4636-E0AE-C938-B059B388837C}"/>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F1B848D3-E8DC-1919-896D-84C1C2E1D48C}"/>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F5C91670-59DA-BA64-8858-0EF8C1B6C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9A4F9524-B4EC-CD59-5185-25EB22E3D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2C009658-FBD6-CD70-463F-2212870DEF9B}"/>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2C973BFC-0FE1-4362-DFE7-E36DEE703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4C1A5C29-FBF2-5129-30D2-DF4283716613}"/>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0656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8726-F35A-4696-5C0C-CECDD56EFC85}"/>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0C5FBDE0-8F48-8606-3C71-480B5827D64D}"/>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5D1F1901-9F57-F5D4-FC4C-88E700CAD15F}"/>
              </a:ext>
            </a:extLst>
          </p:cNvPr>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2637140E-96B8-1439-6D7A-1068191DE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3FFB4BE6-8E01-5CA1-1C88-B95BFB290D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E92AA8AD-9E1E-7B4A-81ED-8FD58538F8FE}"/>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68840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3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450856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661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850C-2A9B-51BA-27CA-6A7030F90810}"/>
            </a:ext>
          </a:extLst>
        </p:cNvPr>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B5EDE101-B33B-58DB-A47E-05EB68972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0346A987-7D14-7567-662D-D01A2E244D9E}"/>
              </a:ext>
            </a:extLst>
          </p:cNvPr>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CA124EC0-2B6E-86DD-7AC1-D1C945CE5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50D85D9-2EF0-74D8-9E45-AAF03A7AD50D}"/>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8013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363087960"/>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59683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أخيراً أيها الإخوة صلوا لأجلنا لكي تجري كلمة الرب وتتمجد كما عندكم أيضاً ولكي ننقذ من الناس الأردياء الأشرار لأن الإيمان ليس للجميع</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1-2</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4278193840"/>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0991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أمين هو الرب الذي سيثبتكم ويحفظكم من الشرير ونثق بالرب من جهتكم أنكم تفعلون ما نوصيكم به وستفعلون أيضاً والرب يهدي قلوبكم إلى محبة الله وإلى صبر المسيح</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3-5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64226056"/>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602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56020324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6299518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ولا أكلنا خبزاً مجاناً من أحد بل كنا نشتغل بتعب وكد ليلاً ونهاراً لكيلا نثقل على أحد منكم ليس أن لا سلطان لنا بل لكي نعطيكم أنفسنا قدوة حتى تتمثلوا بنا</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8-9</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1352128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08541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فإننا أيضاً حين كنا عندكم أوصيناكم بهذا </a:t>
            </a: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أنه إن كان أحد لا يريد أن يشتغل فلا يأكل أيضاً</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10)</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701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 11-13</a:t>
            </a:r>
            <a:r>
              <a:rPr lang="en-US" dirty="0">
                <a:effectLst>
                  <a:glow rad="127000">
                    <a:schemeClr val="tx1"/>
                  </a:glow>
                </a:effectLst>
                <a:ea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لأننا نسمع أن قوماً يسلكون بينكم بلا ترتيب لا يشتغلون شيئاً بل هم فضوليون</a:t>
            </a:r>
            <a:endParaRPr kumimoji="0" lang="en-US"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 3: 11</a:t>
            </a: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2565461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4"/>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وإن كان أحد لا يطيع كلامنا بالرسالة فسموا هذا ولا تخالطوه لكي يخجل ولكن لا تحسبوه كعدو بل أنذروه كأخ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14-15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31546372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3: 16</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528835" y="2416224"/>
            <a:ext cx="8026833"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ورب السلام نفسه يعطيكم السلام دائماً من كل وجه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الرب مع جميعكم</a:t>
            </a:r>
            <a:endParaRPr kumimoji="0" lang="en-US"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دعاء</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982965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69679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17 السلام بيدي أنا بولس الذي هو علامة في كل رسالة هكذا أنا أكتب</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18 نعمة ربنا يسوع المسيح مع جميعكم آمين</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17-18</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0522472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7726018" y="76205"/>
            <a:ext cx="1628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9073"/>
                                        </p:tgtEl>
                                        <p:attrNameLst>
                                          <p:attrName>style.visibility</p:attrName>
                                        </p:attrNameLst>
                                      </p:cBhvr>
                                      <p:to>
                                        <p:strVal val="visible"/>
                                      </p:to>
                                    </p:set>
                                    <p:animEffect transition="in" filter="blinds(horizontal)">
                                      <p:cBhvr>
                                        <p:cTn id="7" dur="500"/>
                                        <p:tgtEl>
                                          <p:spTgt spid="259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ar-JO" sz="4800" dirty="0">
                <a:solidFill>
                  <a:schemeClr val="tx2"/>
                </a:solidFill>
                <a:effectLst>
                  <a:glow rad="127000">
                    <a:schemeClr val="bg1"/>
                  </a:glow>
                </a:effectLst>
                <a:ea typeface="ＭＳ Ｐゴシック" charset="0"/>
              </a:rPr>
              <a:t>الإنتظار مع الإنضباط</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يولد المسؤولية</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2455921"/>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5128A3-7180-9532-B12F-ADB5DCA19FC2}"/>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2E45547-F945-B2E7-9AB9-319F8842402F}"/>
              </a:ext>
            </a:extLst>
          </p:cNvPr>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CDC8C3FA-9B26-A431-6F90-2142A1BCB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B55781B8-264E-E6DE-BD8C-E71A9FFE9E61}"/>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طرق</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EF284B23-E0AC-DD23-AC6B-EE75B41097FC}"/>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SA" sz="4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تسالونيكي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3705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E8683804-E851-9FF8-23B8-F966ABDD7091}"/>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3E149E0-2A2A-D99F-BB81-970C51AEC231}"/>
              </a:ext>
            </a:extLst>
          </p:cNvPr>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a:extLst>
              <a:ext uri="{FF2B5EF4-FFF2-40B4-BE49-F238E27FC236}">
                <a16:creationId xmlns:a16="http://schemas.microsoft.com/office/drawing/2014/main" id="{C34A4172-2899-569E-3BDA-208266BAD544}"/>
              </a:ext>
            </a:extLst>
          </p:cNvPr>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67194B7-6047-E9D8-AA8A-581CA5BB611D}"/>
              </a:ext>
            </a:extLst>
          </p:cNvPr>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اللاهوت</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97F74AB-0E10-B87F-94D5-5EDB6DC3EC1E}"/>
              </a:ext>
            </a:extLst>
          </p:cNvPr>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EFE53753-EE22-522D-3488-35B80E8F9B80}"/>
              </a:ext>
            </a:extLst>
          </p:cNvPr>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Notched Right Arrow 6">
            <a:extLst>
              <a:ext uri="{FF2B5EF4-FFF2-40B4-BE49-F238E27FC236}">
                <a16:creationId xmlns:a16="http://schemas.microsoft.com/office/drawing/2014/main" id="{C545BE85-3F17-6C5D-4821-188450F26450}"/>
              </a:ext>
            </a:extLst>
          </p:cNvPr>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2">
            <a:extLst>
              <a:ext uri="{FF2B5EF4-FFF2-40B4-BE49-F238E27FC236}">
                <a16:creationId xmlns:a16="http://schemas.microsoft.com/office/drawing/2014/main" id="{93401425-6A7B-8ECC-B443-5CCA4BE9CC54}"/>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i="0"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9546BC43-C11B-19F8-01EA-D1120B0B0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198783"/>
            <a:ext cx="2282371" cy="301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AB082A03-17BD-9D02-6E5A-D131631F8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DE009D3E-71D6-B2C8-69CF-4BF395C391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491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animBg="1"/>
      <p:bldP spid="6" grpId="0" animBg="1"/>
      <p:bldP spid="2" grpId="0"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78FE6-5B75-EB9A-96F6-DD4891DB0F70}"/>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3A9CD9A-77ED-D18F-4C3D-FB3BBCC3DB5C}"/>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D4EDB20-A5E0-7672-8551-10258458A535}"/>
              </a:ext>
            </a:extLst>
          </p:cNvPr>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85E56354-C702-3639-F0A7-D10C153D9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5C116102-9176-9F2D-CEF0-273411241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3C1A332B-A0B6-9BB4-6C92-E216A7018F62}"/>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8BBC2498-CA59-93AC-9FE4-2DE531951B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3846165"/>
            <a:ext cx="3272710" cy="27354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6D30B13-5617-E91A-C947-A703A025CA15}"/>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38013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94FB-6367-4608-501A-91506EFB14CE}"/>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229C55EE-C434-3D4C-EE5A-74848B721144}"/>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9607DF2E-51BF-3413-92E7-480FA2EAB436}"/>
              </a:ext>
            </a:extLst>
          </p:cNvPr>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7FF490C5-C9E2-5DD3-E34C-63B81F50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A9F040FE-6F5C-F9EC-5529-B0800FF62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83928B8-9B98-C7DC-98D6-3B9C6B556AAF}"/>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426105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2850C-2A9B-51BA-27CA-6A7030F90810}"/>
            </a:ext>
          </a:extLst>
        </p:cNvPr>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B5EDE101-B33B-58DB-A47E-05EB68972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64"/>
          <a:stretch>
            <a:fillRect/>
          </a:stretch>
        </p:blipFill>
        <p:spPr bwMode="auto">
          <a:xfrm>
            <a:off x="0" y="1455695"/>
            <a:ext cx="9144000" cy="54023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0346A987-7D14-7567-662D-D01A2E244D9E}"/>
              </a:ext>
            </a:extLst>
          </p:cNvPr>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CA124EC0-2B6E-86DD-7AC1-D1C945CE5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50D85D9-2EF0-74D8-9E45-AAF03A7AD50D}"/>
              </a:ext>
            </a:extLst>
          </p:cNvPr>
          <p:cNvSpPr txBox="1">
            <a:spLocks noChangeArrowheads="1"/>
          </p:cNvSpPr>
          <p:nvPr/>
        </p:nvSpPr>
        <p:spPr bwMode="auto">
          <a:xfrm>
            <a:off x="0" y="6203371"/>
            <a:ext cx="9144000" cy="718457"/>
          </a:xfrm>
          <a:prstGeom prst="rect">
            <a:avLst/>
          </a:prstGeom>
          <a:gradFill>
            <a:gsLst>
              <a:gs pos="0">
                <a:schemeClr val="tx1"/>
              </a:gs>
              <a:gs pos="100000">
                <a:schemeClr val="accent2">
                  <a:lumMod val="50000"/>
                </a:schemeClr>
              </a:gs>
            </a:gsLst>
            <a:lin ang="5400000" scaled="1"/>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كيف يؤيدنا الله عندما نواجه أوقاتاً صعبة؟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56786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الصف الثالث مع الأخت ماروسلا</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مدرسة القديسة مريم في موريس، مينيسوتا</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39835585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هيلين ب. مروسلا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مارك إيكلوند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182400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مارك إيكلوند</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48934067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ar-JO" sz="8800" dirty="0"/>
              <a:t>ماذا عنك؟</a:t>
            </a:r>
            <a:endParaRPr lang="en-US" sz="8800" dirty="0"/>
          </a:p>
        </p:txBody>
      </p:sp>
    </p:spTree>
    <p:extLst>
      <p:ext uri="{BB962C8B-B14F-4D97-AF65-F5344CB8AC3E}">
        <p14:creationId xmlns:p14="http://schemas.microsoft.com/office/powerpoint/2010/main" val="37983421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81032335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389F1-14F2-FE7F-9A23-90F84FD691F6}"/>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BBB6E9F1-D156-D1D5-8244-64ECB0711C6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5357F4EE-F525-495C-210C-39A3F74D3928}"/>
              </a:ext>
            </a:extLst>
          </p:cNvPr>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3971435D-4D98-0715-18C2-714C004CAE3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DF32621F-1093-F2B4-DABE-C2A11D0627E5}"/>
              </a:ext>
            </a:extLst>
          </p:cNvPr>
          <p:cNvSpPr txBox="1">
            <a:spLocks noChangeArrowheads="1"/>
          </p:cNvSpPr>
          <p:nvPr/>
        </p:nvSpPr>
        <p:spPr bwMode="auto">
          <a:xfrm>
            <a:off x="0" y="29469"/>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كيف حالك في تشجيع الآخرين وتأكيدهم؟</a:t>
            </a:r>
          </a:p>
        </p:txBody>
      </p:sp>
    </p:spTree>
    <p:extLst>
      <p:ext uri="{BB962C8B-B14F-4D97-AF65-F5344CB8AC3E}">
        <p14:creationId xmlns:p14="http://schemas.microsoft.com/office/powerpoint/2010/main" val="23535444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ar-JO" sz="6600" dirty="0">
                <a:effectLst/>
                <a:ea typeface="ＭＳ Ｐゴシック" charset="0"/>
              </a:rPr>
              <a:t>كلمات التأييد</a:t>
            </a:r>
            <a:endParaRPr lang="en-US" sz="6600" dirty="0">
              <a:effectLst/>
              <a:ea typeface="ＭＳ Ｐゴシック" charset="0"/>
            </a:endParaRPr>
          </a:p>
        </p:txBody>
      </p:sp>
    </p:spTree>
    <p:extLst>
      <p:ext uri="{BB962C8B-B14F-4D97-AF65-F5344CB8AC3E}">
        <p14:creationId xmlns:p14="http://schemas.microsoft.com/office/powerpoint/2010/main" val="4030885142"/>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لن ندرك أبداً القيمة الحقيقية لحياتنا                 حتى نؤكد قيمتها في حياة الآخرين.</a:t>
            </a:r>
            <a:br>
              <a:rPr lang="ar-JO" sz="2800" dirty="0">
                <a:effectLst>
                  <a:glow rad="127000">
                    <a:schemeClr val="tx1"/>
                  </a:glow>
                </a:effectLst>
                <a:ea typeface="ＭＳ Ｐゴシック" charset="0"/>
              </a:rPr>
            </a:br>
            <a:br>
              <a:rPr lang="en-US" sz="2800" dirty="0">
                <a:effectLst>
                  <a:glow rad="127000">
                    <a:schemeClr val="tx1"/>
                  </a:glow>
                </a:effectLst>
                <a:ea typeface="ＭＳ Ｐゴシック" charset="0"/>
              </a:rPr>
            </a:b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 رونالد ريغان </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964424900"/>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ar-JO" sz="5400" dirty="0">
                <a:solidFill>
                  <a:schemeClr val="accent3"/>
                </a:solidFill>
              </a:rPr>
              <a:t>كيف تعيش؟</a:t>
            </a:r>
            <a:endParaRPr lang="en-US" sz="5400" dirty="0">
              <a:solidFill>
                <a:schemeClr val="accent3"/>
              </a:solidFill>
            </a:endParaRPr>
          </a:p>
        </p:txBody>
      </p:sp>
      <p:sp>
        <p:nvSpPr>
          <p:cNvPr id="166914" name="Title 1"/>
          <p:cNvSpPr txBox="1">
            <a:spLocks/>
          </p:cNvSpPr>
          <p:nvPr/>
        </p:nvSpPr>
        <p:spPr bwMode="auto">
          <a:xfrm>
            <a:off x="1636713" y="2276475"/>
            <a:ext cx="6447113"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4400" b="1" dirty="0">
                <a:solidFill>
                  <a:srgbClr val="000000"/>
                </a:solidFill>
                <a:latin typeface="Arial" panose="020B0604020202020204" pitchFamily="34" charset="0"/>
                <a:cs typeface="Arial" panose="020B0604020202020204" pitchFamily="34" charset="0"/>
              </a:rPr>
              <a:t>	</a:t>
            </a:r>
            <a:r>
              <a:rPr lang="ar-JO" sz="4400" b="1" dirty="0">
                <a:solidFill>
                  <a:srgbClr val="000000"/>
                </a:solidFill>
                <a:latin typeface="Arial" panose="020B0604020202020204" pitchFamily="34" charset="0"/>
                <a:cs typeface="Arial" panose="020B0604020202020204" pitchFamily="34" charset="0"/>
              </a:rPr>
              <a:t>عش وكأن المسيح </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صُلِب بالأمس</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قام اليوم</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وآتٍ غداً</a:t>
            </a:r>
            <a:r>
              <a:rPr lang="en-US" sz="4400" b="1" dirty="0">
                <a:solidFill>
                  <a:srgbClr val="000000"/>
                </a:solidFill>
                <a:latin typeface="Arial" panose="020B0604020202020204" pitchFamily="34" charset="0"/>
                <a:cs typeface="Arial" panose="020B0604020202020204" pitchFamily="34" charset="0"/>
              </a:rPr>
              <a:t>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مارتن لوثر</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9293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rPr>
              <a:t>غنتها ساندي باتي</a:t>
            </a:r>
            <a:endParaRPr kumimoji="0"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endParaRPr>
          </a:p>
        </p:txBody>
      </p:sp>
      <p:grpSp>
        <p:nvGrpSpPr>
          <p:cNvPr id="2" name="Rectangle 3">
            <a:extLst>
              <a:ext uri="{FF2B5EF4-FFF2-40B4-BE49-F238E27FC236}">
                <a16:creationId xmlns:a16="http://schemas.microsoft.com/office/drawing/2014/main" id="{A65EFD8B-D23B-3698-BC22-43ADF93CA6F0}"/>
              </a:ext>
            </a:extLst>
          </p:cNvPr>
          <p:cNvGrpSpPr/>
          <p:nvPr/>
        </p:nvGrpSpPr>
        <p:grpSpPr>
          <a:xfrm>
            <a:off x="-36514" y="6381326"/>
            <a:ext cx="9180516" cy="476675"/>
            <a:chOff x="-1" y="-1"/>
            <a:chExt cx="9180514" cy="476674"/>
          </a:xfrm>
        </p:grpSpPr>
        <p:sp>
          <p:nvSpPr>
            <p:cNvPr id="3" name="Rectangle">
              <a:extLst>
                <a:ext uri="{FF2B5EF4-FFF2-40B4-BE49-F238E27FC236}">
                  <a16:creationId xmlns:a16="http://schemas.microsoft.com/office/drawing/2014/main" id="{442A1292-67CA-C98A-25C3-FA5EAFF8675E}"/>
                </a:ext>
              </a:extLst>
            </p:cNvPr>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4" name="د. ريك جريفيث•   الهيئة الانجيلية الثقافية- الأردن• BibleStudyDownloads.org">
              <a:extLst>
                <a:ext uri="{FF2B5EF4-FFF2-40B4-BE49-F238E27FC236}">
                  <a16:creationId xmlns:a16="http://schemas.microsoft.com/office/drawing/2014/main" id="{56F6E786-89EA-C2B9-175E-23A8BF018B84}"/>
                </a:ext>
              </a:extLst>
            </p:cNvPr>
            <p:cNvSpPr txBox="1"/>
            <p:nvPr/>
          </p:nvSpPr>
          <p:spPr>
            <a:xfrm>
              <a:off x="45719" y="38283"/>
              <a:ext cx="908907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ريك جريفيث</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الهيئة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الانجيلية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الثقافية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الأردنBibleStudyDownloads.org</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ستنفتح</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السموات</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432227"/>
            <a:ext cx="8229600" cy="830997"/>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تحضيرًا لدخولهِ... </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t>ستصفق</a:t>
            </a:r>
            <a:br>
              <a:rPr lang="ar-JO" dirty="0"/>
            </a:br>
            <a:r>
              <a:rPr lang="ar-JO" dirty="0"/>
              <a:t>له النجوم</a:t>
            </a:r>
            <a:br>
              <a:rPr lang="ar-JO" dirty="0"/>
            </a:br>
            <a:r>
              <a:rPr lang="ar-JO" dirty="0"/>
              <a:t>برعود</a:t>
            </a:r>
            <a:br>
              <a:rPr lang="ar-JO" dirty="0"/>
            </a:br>
            <a:r>
              <a:rPr lang="ar-JO" dirty="0"/>
              <a:t>التسبيح</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ar-AE" dirty="0">
                <a:effectLst>
                  <a:outerShdw blurRad="38100" dist="38100" dir="2700000" algn="tl">
                    <a:srgbClr val="000000"/>
                  </a:outerShdw>
                </a:effectLst>
                <a:ea typeface="ＭＳ Ｐゴシック" charset="0"/>
              </a:rPr>
              <a:t>الموضوعات اللاهوتية</a:t>
            </a:r>
            <a:endParaRPr lang="en-US" dirty="0">
              <a:effectLst>
                <a:outerShdw blurRad="38100" dist="38100" dir="2700000" algn="tl">
                  <a:srgbClr val="000000"/>
                </a:outerShdw>
              </a:effectLst>
              <a:ea typeface="ＭＳ Ｐゴシック" charset="0"/>
            </a:endParaRPr>
          </a:p>
        </p:txBody>
      </p:sp>
      <p:sp>
        <p:nvSpPr>
          <p:cNvPr id="33795" name="Rectangle 3"/>
          <p:cNvSpPr>
            <a:spLocks noGrp="1" noChangeArrowheads="1"/>
          </p:cNvSpPr>
          <p:nvPr>
            <p:ph type="body" idx="1"/>
          </p:nvPr>
        </p:nvSpPr>
        <p:spPr>
          <a:xfrm>
            <a:off x="228600" y="1066800"/>
            <a:ext cx="8839200" cy="2514600"/>
          </a:xfrm>
        </p:spPr>
        <p:txBody>
          <a:bodyPr/>
          <a:lstStyle/>
          <a:p>
            <a:pPr algn="r" rtl="1" eaLnBrk="1" hangingPunct="1">
              <a:buFontTx/>
              <a:buNone/>
            </a:pPr>
            <a:r>
              <a:rPr lang="ar-AE" sz="3600" dirty="0">
                <a:solidFill>
                  <a:srgbClr val="FFFF00"/>
                </a:solidFill>
                <a:effectLst/>
                <a:ea typeface="ＭＳ Ｐゴシック" charset="0"/>
              </a:rPr>
              <a:t>يوم يهوه</a:t>
            </a:r>
            <a:endParaRPr lang="en-US" sz="3600" dirty="0">
              <a:solidFill>
                <a:srgbClr val="FFFF00"/>
              </a:solidFill>
              <a:effectLst/>
              <a:ea typeface="ＭＳ Ｐゴシック" charset="0"/>
            </a:endParaRPr>
          </a:p>
          <a:p>
            <a:pPr algn="r" rtl="1" eaLnBrk="1" hangingPunct="1">
              <a:buFontTx/>
              <a:buNone/>
            </a:pPr>
            <a:r>
              <a:rPr lang="ar-AE" sz="2400" dirty="0">
                <a:solidFill>
                  <a:schemeClr val="hlink"/>
                </a:solidFill>
                <a:effectLst/>
                <a:ea typeface="ＭＳ Ｐゴシック" charset="0"/>
              </a:rPr>
              <a:t>المفهوم الذي يُظهر في كل كتابات ونبوات العهد القديم.</a:t>
            </a:r>
            <a:endParaRPr lang="en-US" sz="2400" dirty="0">
              <a:solidFill>
                <a:schemeClr val="hlink"/>
              </a:solidFill>
              <a:effectLst/>
              <a:ea typeface="ＭＳ Ｐゴシック" charset="0"/>
            </a:endParaRPr>
          </a:p>
          <a:p>
            <a:pPr algn="r" rtl="1" eaLnBrk="1" hangingPunct="1">
              <a:buFontTx/>
              <a:buNone/>
            </a:pPr>
            <a:r>
              <a:rPr lang="ar-AE" dirty="0">
                <a:effectLst/>
                <a:ea typeface="ＭＳ Ｐゴシック" charset="0"/>
              </a:rPr>
              <a:t>في صفنيا</a:t>
            </a:r>
            <a:r>
              <a:rPr lang="en-US" dirty="0">
                <a:effectLst/>
                <a:ea typeface="ＭＳ Ｐゴシック" charset="0"/>
              </a:rPr>
              <a:t>: </a:t>
            </a:r>
          </a:p>
          <a:p>
            <a:pPr algn="r" rtl="1" eaLnBrk="1" hangingPunct="1"/>
            <a:r>
              <a:rPr lang="ar-AE" dirty="0">
                <a:effectLst/>
                <a:ea typeface="ＭＳ Ｐゴシック" charset="0"/>
              </a:rPr>
              <a:t>يُشار إلى يوم يهوه «23 مرة» في 3 فصول</a:t>
            </a:r>
          </a:p>
          <a:p>
            <a:pPr algn="r" rtl="1" eaLnBrk="1" hangingPunct="1"/>
            <a:r>
              <a:rPr lang="ar-AE" dirty="0">
                <a:effectLst/>
                <a:ea typeface="ＭＳ Ｐゴシック" charset="0"/>
              </a:rPr>
              <a:t>الإختلافات: يوم يهوه، « يوم »، إل</a:t>
            </a:r>
            <a:r>
              <a:rPr lang="ar-JO" dirty="0">
                <a:effectLst/>
                <a:ea typeface="ＭＳ Ｐゴシック" charset="0"/>
              </a:rPr>
              <a:t>خ</a:t>
            </a:r>
            <a:endParaRPr lang="en-US" dirty="0">
              <a:effectLst/>
              <a:ea typeface="ＭＳ Ｐゴシック" charset="0"/>
            </a:endParaRPr>
          </a:p>
        </p:txBody>
      </p:sp>
      <p:sp>
        <p:nvSpPr>
          <p:cNvPr id="33796" name="Text Box 4"/>
          <p:cNvSpPr txBox="1">
            <a:spLocks noChangeArrowheads="1"/>
          </p:cNvSpPr>
          <p:nvPr/>
        </p:nvSpPr>
        <p:spPr bwMode="auto">
          <a:xfrm>
            <a:off x="228600" y="3817938"/>
            <a:ext cx="8839200" cy="291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90000"/>
              </a:lnSpc>
              <a:spcBef>
                <a:spcPct val="20000"/>
              </a:spcBef>
              <a:spcAft>
                <a:spcPct val="0"/>
              </a:spcAft>
              <a:buClr>
                <a:srgbClr val="FFFFFF"/>
              </a:buClr>
              <a:buSzPct val="90000"/>
              <a:buFont typeface="Symbol" charset="0"/>
              <a:buNone/>
              <a:tabLst/>
              <a:defRPr/>
            </a:pPr>
            <a:r>
              <a:rPr kumimoji="0" lang="ar-AE" altLang="ja-JP"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اليوم هو:     </a:t>
            </a:r>
            <a:endParaRPr kumimoji="0"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أ.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قريب الحدوث</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14)</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يوم الرعب </a:t>
            </a:r>
            <a:r>
              <a:rPr lang="ar-JO" b="1" dirty="0">
                <a:solidFill>
                  <a:srgbClr val="EAEAEA"/>
                </a:solidFill>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ت.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على الخطاي</a:t>
            </a:r>
            <a:r>
              <a:rPr lang="ar-JO" b="1" noProof="0" dirty="0">
                <a:solidFill>
                  <a:srgbClr val="EAEAEA"/>
                </a:solidFill>
                <a:latin typeface="Arial" panose="020B0604020202020204" pitchFamily="34" charset="0"/>
                <a:cs typeface="Arial" panose="020B0604020202020204" pitchFamily="34" charset="0"/>
              </a:rPr>
              <a:t>ا</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a:t>
            </a:r>
            <a:r>
              <a:rPr kumimoji="0" lang="ar-JO" sz="2400" b="1" u="none" strike="noStrike" kern="1200" cap="none" spc="0" normalizeH="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17)</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ث.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عالمي</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2-3، 2: 4-15، 3: 8)</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ج.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تشنُج عظيم في الطبيعة</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ح.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إسترداد البقية</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lang="ar-JO" b="1" noProof="0" dirty="0">
                <a:solidFill>
                  <a:srgbClr val="EAEAEA"/>
                </a:solidFill>
                <a:latin typeface="Arial" panose="020B0604020202020204" pitchFamily="34" charset="0"/>
                <a:cs typeface="Arial" panose="020B0604020202020204" pitchFamily="34" charset="0"/>
              </a:rPr>
              <a:t> (3: 16-17)</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45878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النور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العذب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عينية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سيقوّي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الذين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ينتظرونه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وسنراه حينئذ وجهًا لوجه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18502"/>
            <a:ext cx="7772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سوف نراه</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rPr>
              <a:t>سوف نراه</a:t>
            </a:r>
            <a:endParaRPr kumimoji="0"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نراه</a:t>
            </a:r>
            <a:endParaRPr dirty="0">
              <a:latin typeface="Arial" panose="020B0604020202020204" pitchFamily="34" charset="0"/>
              <a:cs typeface="Arial" panose="020B0604020202020204" pitchFamily="34" charset="0"/>
            </a:endParaRPr>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نراه</a:t>
            </a:r>
            <a:endParaRPr kumimoji="0"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وستطلق الملائكة صيحة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مجيئهِ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وسينهض النائمون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من أماكن سباتهم</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وأولئك الباقون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سيتغيّرون في لحظة</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وسنراه حينئدٍ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وجهًا لوجه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0484" name="Text Box 4"/>
          <p:cNvSpPr txBox="1">
            <a:spLocks noChangeArrowheads="1"/>
          </p:cNvSpPr>
          <p:nvPr/>
        </p:nvSpPr>
        <p:spPr bwMode="auto">
          <a:xfrm>
            <a:off x="0" y="76325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أدلة خارجية</a:t>
            </a:r>
            <a:endParaRPr kumimoji="0" lang="en-US"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تم دعم التأليف لبول</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lang="en-US" altLang="zh-CN" b="1" dirty="0">
                <a:solidFill>
                  <a:srgbClr val="040000"/>
                </a:solidFill>
                <a:latin typeface="Arial" panose="020B0604020202020204" pitchFamily="34"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على الأرجح منذ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زمن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بوليكاربوس وربما في وقت سابق مع إغناطيوس.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ويُضاف إلى هذا قانون مار</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يون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قانون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موريتان.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بالإضافة إلى شهادة آباء</a:t>
            </a:r>
            <a:r>
              <a:rPr kumimoji="0" lang="ar-JO" altLang="zh-CN" sz="2400" b="1" u="none" strike="noStrike" kern="1200" cap="none" spc="0" normalizeH="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الكنيسة الأوائل والنسخ القديمة.</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429000" y="76325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ctr" defTabSz="914400" rtl="1" eaLnBrk="1" fontAlgn="base" latinLnBrk="0" hangingPunct="1">
              <a:lnSpc>
                <a:spcPct val="100000"/>
              </a:lnSpc>
              <a:spcBef>
                <a:spcPct val="0"/>
              </a:spcBef>
              <a:spcAft>
                <a:spcPct val="0"/>
              </a:spcAft>
              <a:buClrTx/>
              <a:buSzTx/>
              <a:buFontTx/>
              <a:buNone/>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تدعم الأدلة الداخلية بول</a:t>
            </a:r>
            <a:r>
              <a:rPr kumimoji="0" lang="ar-JO"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يُدعي أنه من بولس</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1، 3: 17)</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endPar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تلائم النهاية المبكرة (3: 1-5) بولس أكثر من مقلد واعٍ</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3.</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إن أوجه التشابه مع رسالة تسالونيكي الأولى التي إستشهد بها بعض النقاد ضد تأليف بولس تدعمها بالفعل.</a:t>
            </a: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4. </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التناقضات المفترضة بين الأخرويات في 2 تس 2: 1-12 و1 تس 4: 13-5: 11 تم فرضها أيضًا من قبل النقاد، لكن هذه الاختلافات مسؤولة أمام مرحلتين مختلفتين من المجيء الثاني.</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979446" y="76200"/>
            <a:ext cx="5510151"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a:t>
            </a:r>
            <a:r>
              <a:rPr lang="ar-AE" sz="4000" kern="1200" dirty="0">
                <a:solidFill>
                  <a:schemeClr val="bg1"/>
                </a:solidFill>
                <a:ea typeface="ＭＳ Ｐゴシック" charset="0"/>
                <a:cs typeface="Arial" panose="020B0604020202020204" pitchFamily="34" charset="0"/>
              </a:rPr>
              <a:t>مؤلف</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41367427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تراه</a:t>
            </a:r>
            <a:endParaRPr dirty="0">
              <a:latin typeface="Arial" panose="020B0604020202020204" pitchFamily="34" charset="0"/>
              <a:cs typeface="Arial" panose="020B0604020202020204" pitchFamily="34" charset="0"/>
            </a:endParaRPr>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930170"/>
            <a:ext cx="6629400" cy="1569660"/>
          </a:xfrm>
          <a:prstGeom prst="rect">
            <a:avLst/>
          </a:prstGeom>
          <a:ln w="12700">
            <a:miter lim="400000"/>
          </a:ln>
        </p:spPr>
        <p:txBody>
          <a:bodyPr lIns="45719" rIns="45719" anchor="ctr">
            <a:spAutoFit/>
          </a:bodyPr>
          <a:lstStyle/>
          <a:p>
            <a:pPr hangingPunct="0"/>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سوف نراه،</a:t>
            </a:r>
            <a:br>
              <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br>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ربنا ومخلصنا!</a:t>
            </a:r>
            <a:endPar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5299501"/>
            <a:ext cx="6629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 ربنا ومخلصنا!</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2770155275"/>
      </p:ext>
    </p:extLst>
  </p:cSld>
  <p:clrMapOvr>
    <a:masterClrMapping/>
  </p:clrMapOvr>
  <p:transition spd="slow">
    <p:dissolv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58E5-0986-AE7B-4A7C-6245E7E84107}"/>
            </a:ext>
          </a:extLst>
        </p:cNvPr>
        <p:cNvGrpSpPr/>
        <p:nvPr/>
      </p:nvGrpSpPr>
      <p:grpSpPr>
        <a:xfrm>
          <a:off x="0" y="0"/>
          <a:ext cx="0" cy="0"/>
          <a:chOff x="0" y="0"/>
          <a:chExt cx="0" cy="0"/>
        </a:xfrm>
      </p:grpSpPr>
      <p:sp>
        <p:nvSpPr>
          <p:cNvPr id="140289" name="Text Box 2">
            <a:extLst>
              <a:ext uri="{FF2B5EF4-FFF2-40B4-BE49-F238E27FC236}">
                <a16:creationId xmlns:a16="http://schemas.microsoft.com/office/drawing/2014/main" id="{2C1111BF-7F1A-D195-AEC9-167A13C324B0}"/>
              </a:ext>
            </a:extLst>
          </p:cNvPr>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0484" name="Text Box 4">
            <a:extLst>
              <a:ext uri="{FF2B5EF4-FFF2-40B4-BE49-F238E27FC236}">
                <a16:creationId xmlns:a16="http://schemas.microsoft.com/office/drawing/2014/main" id="{69C4195B-55F4-C505-3EED-413215978426}"/>
              </a:ext>
            </a:extLst>
          </p:cNvPr>
          <p:cNvSpPr txBox="1">
            <a:spLocks noChangeArrowheads="1"/>
          </p:cNvSpPr>
          <p:nvPr/>
        </p:nvSpPr>
        <p:spPr bwMode="auto">
          <a:xfrm>
            <a:off x="0" y="76325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أدلة خارجية</a:t>
            </a:r>
            <a:endParaRPr kumimoji="0" lang="en-US"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تم دعم التأليف لبول</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lang="en-US" altLang="zh-CN" b="1" dirty="0">
                <a:solidFill>
                  <a:srgbClr val="040000"/>
                </a:solidFill>
                <a:latin typeface="Arial" panose="020B0604020202020204" pitchFamily="34"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على الأرجح منذ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زمن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بوليكاربوس وربما في وقت سابق مع إغناطيوس.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ويُضاف إلى هذا قانون مار</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يون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قانون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موريتان.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بالإضافة إلى شهادة آباء</a:t>
            </a:r>
            <a:r>
              <a:rPr kumimoji="0" lang="ar-JO" altLang="zh-CN" sz="2400" b="1" u="none" strike="noStrike" kern="1200" cap="none" spc="0" normalizeH="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الكنيسة الأوائل والنسخ القديمة.</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a:extLst>
              <a:ext uri="{FF2B5EF4-FFF2-40B4-BE49-F238E27FC236}">
                <a16:creationId xmlns:a16="http://schemas.microsoft.com/office/drawing/2014/main" id="{651804E3-D489-2BF6-E9D4-9DC361C7C279}"/>
              </a:ext>
            </a:extLst>
          </p:cNvPr>
          <p:cNvSpPr txBox="1">
            <a:spLocks noChangeArrowheads="1"/>
          </p:cNvSpPr>
          <p:nvPr/>
        </p:nvSpPr>
        <p:spPr bwMode="auto">
          <a:xfrm>
            <a:off x="3429000" y="76325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ctr" defTabSz="914400" rtl="1" eaLnBrk="1" fontAlgn="base" latinLnBrk="0" hangingPunct="1">
              <a:lnSpc>
                <a:spcPct val="100000"/>
              </a:lnSpc>
              <a:spcBef>
                <a:spcPct val="0"/>
              </a:spcBef>
              <a:spcAft>
                <a:spcPct val="0"/>
              </a:spcAft>
              <a:buClrTx/>
              <a:buSzTx/>
              <a:buFontTx/>
              <a:buNone/>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تدعم الأدلة الداخلية بول</a:t>
            </a:r>
            <a:r>
              <a:rPr kumimoji="0" lang="ar-JO"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يُدعي أنه من بولس</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1، 3: 17)</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endPar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تلائم النهاية المبكرة (3: 1-5) بولس أكثر من مقلد واعٍ</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3.</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إن أوجه التشابه مع رسالة تسالونيكي الأولى التي إستشهد بها بعض النقاد ضد تأليف بولس تدعمها بالفعل.</a:t>
            </a: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354013" marR="0" lvl="0" indent="-354013" algn="r" defTabSz="914400" rtl="1" eaLnBrk="1" fontAlgn="base" latinLnBrk="0" hangingPunct="1">
              <a:lnSpc>
                <a:spcPct val="100000"/>
              </a:lnSpc>
              <a:spcBef>
                <a:spcPct val="0"/>
              </a:spcBef>
              <a:spcAft>
                <a:spcPct val="0"/>
              </a:spcAft>
              <a:buClrTx/>
              <a:buSzTx/>
              <a:buFontTx/>
              <a:buNone/>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4. </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التناقضات المفترضة بين الأخرويات في 2 تس 2: 1-12 و1 تس 4: 13-5: 11 تم فرضها أيضًا من قبل النقاد، لكن هذه الاختلافات مسؤولة أمام مرحلتين مختلفتين من المجيء الثاني.</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a:extLst>
              <a:ext uri="{FF2B5EF4-FFF2-40B4-BE49-F238E27FC236}">
                <a16:creationId xmlns:a16="http://schemas.microsoft.com/office/drawing/2014/main" id="{3FF10231-80DD-017C-22A6-57F957EAE226}"/>
              </a:ext>
            </a:extLst>
          </p:cNvPr>
          <p:cNvSpPr txBox="1">
            <a:spLocks noChangeArrowheads="1"/>
          </p:cNvSpPr>
          <p:nvPr/>
        </p:nvSpPr>
        <p:spPr bwMode="auto">
          <a:xfrm>
            <a:off x="0" y="5473005"/>
            <a:ext cx="9144000" cy="138499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إستنتاج</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هُزمت الهجمات على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تأليف</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بول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بشكل سليم حتى أن جميع العلماء تقريبًا على الرغم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فتراضاتهم النقدية، يعتقدون أن بولس كتب هذه الرسالة.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00129BC5-CA3E-63B2-C45F-29EC049C1A21}"/>
              </a:ext>
            </a:extLst>
          </p:cNvPr>
          <p:cNvSpPr>
            <a:spLocks noGrp="1"/>
          </p:cNvSpPr>
          <p:nvPr>
            <p:ph type="title" idx="4294967295"/>
          </p:nvPr>
        </p:nvSpPr>
        <p:spPr>
          <a:xfrm>
            <a:off x="1979446" y="76200"/>
            <a:ext cx="5510151"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a:t>
            </a:r>
            <a:r>
              <a:rPr lang="ar-AE" sz="4000" kern="1200" dirty="0">
                <a:solidFill>
                  <a:schemeClr val="bg1"/>
                </a:solidFill>
                <a:ea typeface="ＭＳ Ｐゴシック" charset="0"/>
                <a:cs typeface="Arial" panose="020B0604020202020204" pitchFamily="34" charset="0"/>
              </a:rPr>
              <a:t>مؤلف</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65154833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4936" y="1433727"/>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14636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8389938" y="44450"/>
            <a:ext cx="7191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2338" name="Text Box 4"/>
          <p:cNvSpPr txBox="1">
            <a:spLocks noChangeArrowheads="1"/>
          </p:cNvSpPr>
          <p:nvPr/>
        </p:nvSpPr>
        <p:spPr bwMode="auto">
          <a:xfrm>
            <a:off x="-34925" y="896938"/>
            <a:ext cx="9178925" cy="838200"/>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كتب بولس تسالونيكي الثانية في صيف 51</a:t>
            </a:r>
            <a:r>
              <a:rPr lang="ar-JO" altLang="zh-CN" b="1" dirty="0">
                <a:solidFill>
                  <a:srgbClr val="040000"/>
                </a:solidFill>
                <a:latin typeface="Arial" panose="020B0604020202020204" pitchFamily="34" charset="0"/>
                <a:cs typeface="Arial" panose="020B0604020202020204" pitchFamily="34" charset="0"/>
              </a:rPr>
              <a:t> م</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(بعد رسالته الأولى ببضعة أشهر).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ما يلي يدعم هذا:</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152400" y="2006600"/>
            <a:ext cx="77724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r" defTabSz="914400" rtl="1" eaLnBrk="1" fontAlgn="base" latinLnBrk="0" hangingPunct="1">
              <a:lnSpc>
                <a:spcPct val="100000"/>
              </a:lnSpc>
              <a:spcBef>
                <a:spcPct val="50000"/>
              </a:spcBef>
              <a:spcAft>
                <a:spcPct val="0"/>
              </a:spcAft>
              <a:buClrTx/>
              <a:buSzTx/>
              <a:buFontTx/>
              <a:buNone/>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من المعروف أن بولس وسيلا وتيموثاوس (1: 1) قد </a:t>
            </a:r>
            <a:r>
              <a:rPr lang="ar-JO" altLang="zh-CN" b="1" dirty="0">
                <a:solidFill>
                  <a:srgbClr val="FFFFFF"/>
                </a:solidFill>
                <a:latin typeface="Arial" panose="020B0604020202020204" pitchFamily="34"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جتمعوا مع</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مرة أخرى بعد إقامتهم في كورنثوس.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Text Box 8"/>
          <p:cNvSpPr txBox="1">
            <a:spLocks noChangeArrowheads="1"/>
          </p:cNvSpPr>
          <p:nvPr/>
        </p:nvSpPr>
        <p:spPr bwMode="auto">
          <a:xfrm>
            <a:off x="657225" y="3479800"/>
            <a:ext cx="7710488"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39725" algn="r" defTabSz="914400" rtl="1" eaLnBrk="1" fontAlgn="base" latinLnBrk="0" hangingPunct="1">
              <a:lnSpc>
                <a:spcPct val="100000"/>
              </a:lnSpc>
              <a:spcBef>
                <a:spcPct val="50000"/>
              </a:spcBef>
              <a:spcAft>
                <a:spcPct val="0"/>
              </a:spcAft>
              <a:buClrTx/>
              <a:buSzTx/>
              <a:buFontTx/>
              <a:buNone/>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توجد نفس الشروط العامة في الكنيسة كما نوقشت في تسالونيكي الأولى (راجع </a:t>
            </a:r>
            <a:r>
              <a:rPr lang="ar-JO" altLang="zh-CN" b="1" dirty="0">
                <a:solidFill>
                  <a:srgbClr val="FFFFFF"/>
                </a:solidFill>
                <a:latin typeface="Arial" panose="020B0604020202020204" pitchFamily="34"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 4: 11-12 ؛ 2 تس 3: 6-15).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982663" y="4951413"/>
            <a:ext cx="805497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يبدو أن هؤلاء الرجال مكثوا في كورنثوس سنة أخرى.</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90041" y="115888"/>
            <a:ext cx="5410148"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التاريخ</a:t>
            </a:r>
            <a:endParaRPr lang="en-US" sz="4000" kern="1200" dirty="0">
              <a:solidFill>
                <a:schemeClr val="bg1"/>
              </a:solidFill>
              <a:ea typeface="ＭＳ Ｐゴシック" charset="0"/>
              <a:cs typeface="Arial" panose="020B0604020202020204" pitchFamily="34" charset="0"/>
            </a:endParaRPr>
          </a:p>
        </p:txBody>
      </p:sp>
      <p:sp>
        <p:nvSpPr>
          <p:cNvPr id="9" name="Text Box 9"/>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في آخر المطاف تَسبُق الرسالة الثانية زيارة بولس إليهم بعد خمس </a:t>
            </a:r>
            <a:r>
              <a:rPr lang="ar-JO" altLang="zh-CN" b="1" noProof="0" dirty="0">
                <a:solidFill>
                  <a:srgbClr val="040000"/>
                </a:solidFill>
                <a:latin typeface="Arial" panose="020B0604020202020204" pitchFamily="34" charset="0"/>
                <a:cs typeface="Arial" panose="020B0604020202020204" pitchFamily="34" charset="0"/>
              </a:rPr>
              <a:t>سنوات</a:t>
            </a:r>
            <a:endParaRPr kumimoji="0" lang="en-US"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4612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12750" y="196850"/>
            <a:ext cx="7734300" cy="633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107950" y="3092450"/>
            <a:ext cx="4810125" cy="1430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الأصل</a:t>
            </a:r>
            <a:r>
              <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كتب بولس من كورنثوس</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2089150" y="44450"/>
            <a:ext cx="4810125" cy="2192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المُستلمون</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إلى مؤمني تسالونيكي الشمالية في مُقاطعة مقدونيا</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6" name="Line 8"/>
          <p:cNvSpPr>
            <a:spLocks noChangeShapeType="1"/>
          </p:cNvSpPr>
          <p:nvPr/>
        </p:nvSpPr>
        <p:spPr bwMode="auto">
          <a:xfrm flipV="1">
            <a:off x="1022350" y="958850"/>
            <a:ext cx="381000" cy="1371600"/>
          </a:xfrm>
          <a:prstGeom prst="line">
            <a:avLst/>
          </a:prstGeom>
          <a:noFill/>
          <a:ln w="57150">
            <a:solidFill>
              <a:srgbClr val="FF0000"/>
            </a:solidFill>
            <a:miter lim="800000"/>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4390" name="Title 1"/>
          <p:cNvSpPr>
            <a:spLocks noGrp="1"/>
          </p:cNvSpPr>
          <p:nvPr>
            <p:ph type="title" idx="4294967295"/>
          </p:nvPr>
        </p:nvSpPr>
        <p:spPr>
          <a:xfrm>
            <a:off x="2916238" y="6165850"/>
            <a:ext cx="6227762" cy="638175"/>
          </a:xfrm>
          <a:solidFill>
            <a:schemeClr val="bg2"/>
          </a:solidFill>
        </p:spPr>
        <p:txBody>
          <a:bodyPr/>
          <a:lstStyle/>
          <a:p>
            <a:pPr algn="ctr"/>
            <a:r>
              <a:rPr lang="ar-AE" dirty="0">
                <a:solidFill>
                  <a:schemeClr val="bg1"/>
                </a:solidFill>
                <a:ea typeface="Accordance" panose="00000400000000000000" pitchFamily="2" charset="-79"/>
                <a:cs typeface="Arial" panose="020B0604020202020204" pitchFamily="34" charset="0"/>
              </a:rPr>
              <a:t>من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 إلى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a:t>
            </a:r>
            <a:endParaRPr lang="en-US" dirty="0">
              <a:solidFill>
                <a:schemeClr val="bg1"/>
              </a:solidFill>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2612871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p:cNvSpPr txBox="1">
            <a:spLocks noChangeArrowheads="1"/>
          </p:cNvSpPr>
          <p:nvPr/>
        </p:nvSpPr>
        <p:spPr bwMode="auto">
          <a:xfrm>
            <a:off x="0" y="3276600"/>
            <a:ext cx="9144000" cy="707886"/>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p:cNvSpPr txBox="1">
            <a:spLocks noChangeArrowheads="1"/>
          </p:cNvSpPr>
          <p:nvPr/>
        </p:nvSpPr>
        <p:spPr bwMode="auto">
          <a:xfrm>
            <a:off x="3743325" y="198089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2"/>
          <p:cNvSpPr txBox="1">
            <a:spLocks noChangeArrowheads="1"/>
          </p:cNvSpPr>
          <p:nvPr/>
        </p:nvSpPr>
        <p:spPr bwMode="auto">
          <a:xfrm>
            <a:off x="8274050"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7652" name="Text Box 4"/>
          <p:cNvSpPr txBox="1">
            <a:spLocks noChangeArrowheads="1"/>
          </p:cNvSpPr>
          <p:nvPr/>
        </p:nvSpPr>
        <p:spPr bwMode="auto">
          <a:xfrm>
            <a:off x="434975" y="1671638"/>
            <a:ext cx="64992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1"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عاطفياً: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المثابرة في الإضطهاد.</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3" name="Text Box 5"/>
          <p:cNvSpPr txBox="1">
            <a:spLocks noChangeArrowheads="1"/>
          </p:cNvSpPr>
          <p:nvPr/>
        </p:nvSpPr>
        <p:spPr bwMode="auto">
          <a:xfrm>
            <a:off x="328608" y="3462338"/>
            <a:ext cx="7372350" cy="646331"/>
          </a:xfrm>
          <a:prstGeom prst="rect">
            <a:avLst/>
          </a:prstGeom>
          <a:solidFill>
            <a:srgbClr val="CCFFCC"/>
          </a:solidFill>
          <a:ln w="9525">
            <a:solidFill>
              <a:srgbClr val="000000"/>
            </a:solidFill>
            <a:miter lim="800000"/>
            <a:headEnd/>
            <a:tailEnd/>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 لاه</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وتيًا: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يوم</a:t>
            </a:r>
            <a:r>
              <a:rPr kumimoji="0" lang="ar-JO"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الرب</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لا يزال في المستقبل.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4" name="Text Box 6"/>
          <p:cNvSpPr txBox="1">
            <a:spLocks noChangeArrowheads="1"/>
          </p:cNvSpPr>
          <p:nvPr/>
        </p:nvSpPr>
        <p:spPr bwMode="auto">
          <a:xfrm>
            <a:off x="3048000" y="5373688"/>
            <a:ext cx="56610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3. ع</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مليًا: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تأديب الخمول.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200033" y="4320"/>
            <a:ext cx="6202480" cy="840230"/>
          </a:xfrm>
          <a:solidFill>
            <a:srgbClr val="3333CC"/>
          </a:solidFill>
        </p:spPr>
        <p:txBody>
          <a:bodyPr wrap="square">
            <a:spAutoFit/>
          </a:bodyPr>
          <a:lstStyle/>
          <a:p>
            <a:pPr algn="ctr" eaLnBrk="1" hangingPunct="1">
              <a:defRPr/>
            </a:pPr>
            <a:r>
              <a:rPr lang="ar-JO" sz="5400" kern="1200" dirty="0">
                <a:solidFill>
                  <a:schemeClr val="bg1"/>
                </a:solidFill>
                <a:ea typeface="ＭＳ Ｐゴシック" charset="0"/>
                <a:cs typeface="Arial" panose="020B0604020202020204" pitchFamily="34" charset="0"/>
              </a:rPr>
              <a:t>التأليف</a:t>
            </a:r>
            <a:endParaRPr lang="en-US" sz="54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6107498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7772400"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214-215</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Text Box 4"/>
          <p:cNvSpPr txBox="1">
            <a:spLocks noChangeArrowheads="1"/>
          </p:cNvSpPr>
          <p:nvPr/>
        </p:nvSpPr>
        <p:spPr bwMode="auto">
          <a:xfrm>
            <a:off x="228600" y="1253698"/>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4013" marR="0" lvl="0" indent="-354013" algn="r" defTabSz="914400" rtl="0" eaLnBrk="1" fontAlgn="base" latinLnBrk="0" hangingPunct="1">
              <a:lnSpc>
                <a:spcPct val="100000"/>
              </a:lnSpc>
              <a:spcBef>
                <a:spcPct val="0"/>
              </a:spcBef>
              <a:spcAft>
                <a:spcPct val="0"/>
              </a:spcAft>
              <a:buClrTx/>
              <a:buSzTx/>
              <a:buFontTx/>
              <a:buNone/>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شجع بولس المؤمنين في تسالونيكي على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الإستمرار في المثابرة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ضوء دينونة مضطهديهم في يوم الرب لإظهار إهتمامه العميق بالمحبطين بينهم.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7" name="Text Box 5"/>
          <p:cNvSpPr txBox="1">
            <a:spLocks noChangeArrowheads="1"/>
          </p:cNvSpPr>
          <p:nvPr/>
        </p:nvSpPr>
        <p:spPr bwMode="auto">
          <a:xfrm>
            <a:off x="228600" y="3122399"/>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صحح بولس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سوء فهم أتباع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تسالونيكي من المعلمين الكذبة بأن يوم الرب قد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حدث بالفعل من خلال تعليم أنه يجب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الكشف عن المسيح الدجال أولاً لتمكين الكنيسة من الثبات في العقيدة الصحيحة.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8" name="Text Box 6"/>
          <p:cNvSpPr txBox="1">
            <a:spLocks noChangeArrowheads="1"/>
          </p:cNvSpPr>
          <p:nvPr/>
        </p:nvSpPr>
        <p:spPr bwMode="auto">
          <a:xfrm>
            <a:off x="228600" y="4991100"/>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حذر بولس الكنيسة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تأديب المؤمنين العاطلين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الذين يعيشون على حساب عمل الآخرين أثناء إنتظار الإختطاف لإخضاعهم إلى السلوك المسؤول الذي يتضح في بولس ورفاقه.</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510042" y="107950"/>
            <a:ext cx="5380146"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الخطوط العريضة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103743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445224"/>
            <a:ext cx="9144000" cy="115146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a:t>
            </a: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تسالونيكي 4: 13-18</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الإختطاف يعطي رجاء وتشجيع أنه سيأتي من أجل</a:t>
            </a: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6594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المجيء </a:t>
            </a:r>
            <a:r>
              <a:rPr kumimoji="0" lang="ar-JO"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الثاني</a:t>
            </a:r>
            <a:endPar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المجيء</a:t>
            </a:r>
            <a:endPar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dirty="0">
                <a:solidFill>
                  <a:srgbClr val="FFFFFF"/>
                </a:solidFill>
                <a:ea typeface="ＭＳ Ｐゴシック" charset="-128"/>
              </a:rPr>
              <a:t>عقيدة ما قبل الألفية</a:t>
            </a:r>
            <a:endParaRPr lang="en-US" sz="4000" dirty="0">
              <a:solidFill>
                <a:srgbClr val="FFFFFF"/>
              </a:solidFill>
              <a:ea typeface="ＭＳ Ｐゴシック" charset="-128"/>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وجهات النظر الخمسة لل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ختطاف ما قبل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لفية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5827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dirty="0">
                <a:solidFill>
                  <a:srgbClr val="FFFFFF"/>
                </a:solidFill>
                <a:ea typeface="ＭＳ Ｐゴシック" charset="-128"/>
              </a:rPr>
              <a:t>التدبيرية</a:t>
            </a:r>
            <a:endParaRPr lang="en-US" sz="4000" dirty="0">
              <a:solidFill>
                <a:srgbClr val="FFFFFF"/>
              </a:solidFill>
              <a:ea typeface="ＭＳ Ｐゴシック" charset="-128"/>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7453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pPr rtl="1"/>
            <a:r>
              <a:rPr lang="ar-SA" dirty="0">
                <a:solidFill>
                  <a:schemeClr val="bg1"/>
                </a:solidFill>
                <a:ea typeface="ＭＳ Ｐゴシック" charset="0"/>
              </a:rPr>
              <a:t>متى سيحدث ال</a:t>
            </a:r>
            <a:r>
              <a:rPr lang="ar-JO" dirty="0">
                <a:solidFill>
                  <a:schemeClr val="bg1"/>
                </a:solidFill>
                <a:ea typeface="ＭＳ Ｐゴシック" charset="0"/>
              </a:rPr>
              <a:t>إ</a:t>
            </a:r>
            <a:r>
              <a:rPr lang="ar-SA" dirty="0">
                <a:solidFill>
                  <a:schemeClr val="bg1"/>
                </a:solidFill>
                <a:ea typeface="ＭＳ Ｐゴシック" charset="0"/>
              </a:rPr>
              <a:t>ختطاف؟</a:t>
            </a:r>
            <a:endParaRPr lang="en-US" dirty="0">
              <a:ea typeface="ＭＳ Ｐゴシック" charset="0"/>
            </a:endParaRPr>
          </a:p>
        </p:txBody>
      </p:sp>
    </p:spTree>
    <p:extLst>
      <p:ext uri="{BB962C8B-B14F-4D97-AF65-F5344CB8AC3E}">
        <p14:creationId xmlns:p14="http://schemas.microsoft.com/office/powerpoint/2010/main" val="2258526576"/>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المجيء</a:t>
            </a:r>
            <a:r>
              <a:rPr kumimoji="0" lang="ar-JO"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 الثاني</a:t>
            </a:r>
            <a:endParaRPr kumimoji="0" lang="ar-SA" sz="36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478521" y="186826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05" y="3276600"/>
            <a:ext cx="34471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الابدي</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altLang="ja-JP" sz="4000" dirty="0">
                <a:solidFill>
                  <a:srgbClr val="FFFF99"/>
                </a:solidFill>
                <a:ea typeface="ＭＳ Ｐゴシック" charset="0"/>
              </a:rPr>
              <a:t>ال</a:t>
            </a:r>
            <a:r>
              <a:rPr lang="ar-JO" altLang="ja-JP" sz="4000" dirty="0">
                <a:solidFill>
                  <a:srgbClr val="FFFF99"/>
                </a:solidFill>
                <a:ea typeface="ＭＳ Ｐゴシック" charset="0"/>
              </a:rPr>
              <a:t>إ</a:t>
            </a:r>
            <a:r>
              <a:rPr lang="ar-SA" altLang="ja-JP" sz="4000" dirty="0">
                <a:solidFill>
                  <a:srgbClr val="FFFF99"/>
                </a:solidFill>
                <a:ea typeface="ＭＳ Ｐゴシック" charset="0"/>
              </a:rPr>
              <a:t>ختطاف قبل الضيقة</a:t>
            </a:r>
            <a:endParaRPr lang="en-US" sz="4000" dirty="0">
              <a:solidFill>
                <a:srgbClr val="FFFF99"/>
              </a:solidFill>
              <a:ea typeface="ＭＳ Ｐゴシック" charset="0"/>
            </a:endParaRPr>
          </a:p>
        </p:txBody>
      </p:sp>
      <p:sp>
        <p:nvSpPr>
          <p:cNvPr id="17" name="Text Box 1041"/>
          <p:cNvSpPr txBox="1">
            <a:spLocks noChangeArrowheads="1"/>
          </p:cNvSpPr>
          <p:nvPr/>
        </p:nvSpPr>
        <p:spPr bwMode="auto">
          <a:xfrm>
            <a:off x="8388424" y="76200"/>
            <a:ext cx="8739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741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br>
              <a:rPr kumimoji="0" lang="en-US"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121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(رؤيا٣: ١٠).</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48547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fontScale="90000"/>
          </a:bodyPr>
          <a:lstStyle>
            <a:lvl1pPr>
              <a:defRPr b="1"/>
            </a:lvl1pPr>
          </a:lstStyle>
          <a:p>
            <a:r>
              <a:rPr lang="ar-JO" dirty="0"/>
              <a:t>يعد المسيح بالكرامة أمام</a:t>
            </a:r>
            <a:br>
              <a:rPr lang="ar-JO" dirty="0"/>
            </a:br>
            <a:r>
              <a:rPr lang="ar-JO" dirty="0"/>
              <a:t>الأعداء (3: 9)</a:t>
            </a:r>
            <a:br>
              <a:rPr lang="ar-JO" dirty="0"/>
            </a:br>
            <a:endParaRPr dirty="0"/>
          </a:p>
        </p:txBody>
      </p:sp>
      <p:sp>
        <p:nvSpPr>
          <p:cNvPr id="1672" name="Rectangle 2"/>
          <p:cNvSpPr txBox="1"/>
          <p:nvPr/>
        </p:nvSpPr>
        <p:spPr>
          <a:xfrm>
            <a:off x="4792608" y="2780055"/>
            <a:ext cx="3838129" cy="317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a:rPr>
              <a:t>"I have given you an open door that no one can shut" (3:8)</a:t>
            </a:r>
          </a:p>
        </p:txBody>
      </p:sp>
      <p:pic>
        <p:nvPicPr>
          <p:cNvPr id="1673" name="Picture 1" descr="Picture 1"/>
          <p:cNvPicPr>
            <a:picLocks noChangeAspect="1"/>
          </p:cNvPicPr>
          <p:nvPr/>
        </p:nvPicPr>
        <p:blipFill>
          <a:blip r:embed="rId3"/>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sym typeface="Times New Roman"/>
              </a:rPr>
              <a:t>هَأَنَذَا أَجْعَلُ ٱلَّذِينَ مِنْ مَجْمَعِ ٱلشَّيْطَانِ مِنَ ٱلْقَائِلِينَ إِنَّهُمْ يَهُودٌ وَلَيْسُوا يَهُودًا بَلْ يَكْذِبُونَ، هَأَنَذَا أُصَيِّرُهُمْ يَأْتُونَ وَيَسْجُدُونَ أَمَامَ رِجْلَيْكَ وَيَعْرِفُونَ أَنِّي أَنَا أَحْبَبْتُكَ.</a:t>
            </a:r>
            <a:endParaRPr kumimoji="0"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3"/>
          <a:stretch>
            <a:fillRect/>
          </a:stretch>
        </p:blipFill>
        <p:spPr>
          <a:xfrm>
            <a:off x="0" y="695325"/>
            <a:ext cx="9144000" cy="6162675"/>
          </a:xfrm>
          <a:prstGeom prst="rect">
            <a:avLst/>
          </a:prstGeom>
          <a:ln w="12700">
            <a:miter lim="400000"/>
          </a:ln>
        </p:spPr>
      </p:pic>
      <p:grpSp>
        <p:nvGrpSpPr>
          <p:cNvPr id="1645" name="Group 20"/>
          <p:cNvGrpSpPr/>
          <p:nvPr/>
        </p:nvGrpSpPr>
        <p:grpSpPr>
          <a:xfrm>
            <a:off x="2684467" y="2349500"/>
            <a:ext cx="3040060" cy="2663825"/>
            <a:chOff x="0" y="0"/>
            <a:chExt cx="2665412"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4" name="TextBox 26"/>
            <p:cNvSpPr txBox="1"/>
            <p:nvPr/>
          </p:nvSpPr>
          <p:spPr>
            <a:xfrm>
              <a:off x="190182" y="360363"/>
              <a:ext cx="2358074" cy="156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المسيح</a:t>
              </a:r>
              <a:br>
                <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b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القدوس الحق الذي له</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مفتاح داود</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48" name="Group 6"/>
          <p:cNvGrpSpPr/>
          <p:nvPr/>
        </p:nvGrpSpPr>
        <p:grpSpPr>
          <a:xfrm>
            <a:off x="2527301" y="2276474"/>
            <a:ext cx="3294381" cy="2808291"/>
            <a:chOff x="29932" y="0"/>
            <a:chExt cx="2832966" cy="2808289"/>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7" name="TextBox 24"/>
            <p:cNvSpPr txBox="1"/>
            <p:nvPr/>
          </p:nvSpPr>
          <p:spPr>
            <a:xfrm>
              <a:off x="178158" y="74612"/>
              <a:ext cx="2684740" cy="12003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الثناء</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الأعمال، حفظ كلمة المسيح عدم انكار اسمه، الصبر</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1" name="Group 8"/>
          <p:cNvGrpSpPr/>
          <p:nvPr/>
        </p:nvGrpSpPr>
        <p:grpSpPr>
          <a:xfrm>
            <a:off x="2101850" y="1844675"/>
            <a:ext cx="4125914" cy="3671889"/>
            <a:chOff x="0" y="0"/>
            <a:chExt cx="3671888" cy="3671888"/>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0" name="TextBox 22"/>
            <p:cNvSpPr txBox="1"/>
            <p:nvPr/>
          </p:nvSpPr>
          <p:spPr>
            <a:xfrm>
              <a:off x="869676" y="33130"/>
              <a:ext cx="1881822" cy="1200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التوبيخ</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 يوجد</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4" name="Group 10"/>
          <p:cNvGrpSpPr/>
          <p:nvPr/>
        </p:nvGrpSpPr>
        <p:grpSpPr>
          <a:xfrm>
            <a:off x="1672278" y="1349373"/>
            <a:ext cx="5060313" cy="4600580"/>
            <a:chOff x="-1" y="-1"/>
            <a:chExt cx="4672016" cy="4600578"/>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3" name="TextBox 18"/>
            <p:cNvSpPr txBox="1"/>
            <p:nvPr/>
          </p:nvSpPr>
          <p:spPr>
            <a:xfrm>
              <a:off x="1045844" y="63500"/>
              <a:ext cx="2572385"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تمسك بما لديك</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grpSp>
        <p:nvGrpSpPr>
          <p:cNvPr id="1657" name="Group 27"/>
          <p:cNvGrpSpPr/>
          <p:nvPr/>
        </p:nvGrpSpPr>
        <p:grpSpPr>
          <a:xfrm>
            <a:off x="1259632" y="836611"/>
            <a:ext cx="6033345"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التحذير</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SA"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 أحد</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أفسس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لاودكية</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فيلادلفيا</a:t>
            </a:r>
            <a:endParaRPr kumimoji="0"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ساردس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ثياتيرا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برغامس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سميرنا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nvGrpSpPr>
          <p:cNvPr id="1668" name="Group 12"/>
          <p:cNvGrpSpPr/>
          <p:nvPr/>
        </p:nvGrpSpPr>
        <p:grpSpPr>
          <a:xfrm>
            <a:off x="755576" y="686582"/>
            <a:ext cx="6583117"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67" name="TextBox 14"/>
            <p:cNvSpPr txBox="1"/>
            <p:nvPr/>
          </p:nvSpPr>
          <p:spPr>
            <a:xfrm>
              <a:off x="944244" y="0"/>
              <a:ext cx="4807587" cy="38723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الوعد</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وعد المسيح</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مؤمني فيلادلفيا</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بفوائد لمثابرتهم</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(3: 9- 13)</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grpSp>
      <p:sp>
        <p:nvSpPr>
          <p:cNvPr id="1669" name="Text Box 37"/>
          <p:cNvSpPr txBox="1"/>
          <p:nvPr/>
        </p:nvSpPr>
        <p:spPr>
          <a:xfrm>
            <a:off x="8541032" y="44449"/>
            <a:ext cx="440762"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57</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3" name="Text Box 6"/>
          <p:cNvSpPr txBox="1">
            <a:spLocks noChangeArrowheads="1"/>
          </p:cNvSpPr>
          <p:nvPr/>
        </p:nvSpPr>
        <p:spPr bwMode="auto">
          <a:xfrm>
            <a:off x="476934" y="1763494"/>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698509" y="3276600"/>
            <a:ext cx="28719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6" name="Text Box 9"/>
          <p:cNvSpPr txBox="1">
            <a:spLocks noChangeArrowheads="1"/>
          </p:cNvSpPr>
          <p:nvPr/>
        </p:nvSpPr>
        <p:spPr bwMode="auto">
          <a:xfrm>
            <a:off x="4570421" y="3276600"/>
            <a:ext cx="33940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8379" name="Text Box 12"/>
          <p:cNvSpPr txBox="1">
            <a:spLocks noChangeArrowheads="1"/>
          </p:cNvSpPr>
          <p:nvPr/>
        </p:nvSpPr>
        <p:spPr bwMode="auto">
          <a:xfrm rot="5381629">
            <a:off x="6601167" y="5155420"/>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58383" name="Text Box 5"/>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77" name="Text Box 17"/>
          <p:cNvSpPr txBox="1">
            <a:spLocks noChangeArrowheads="1"/>
          </p:cNvSpPr>
          <p:nvPr/>
        </p:nvSpPr>
        <p:spPr bwMode="auto">
          <a:xfrm>
            <a:off x="3429000" y="1295400"/>
            <a:ext cx="20574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95165071"/>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dirty="0">
                <a:solidFill>
                  <a:srgbClr val="FFFFFF"/>
                </a:solidFill>
                <a:ea typeface="ＭＳ Ｐゴシック" charset="-128"/>
              </a:rPr>
              <a:t>التدبيرية</a:t>
            </a:r>
            <a:endParaRPr lang="en-US" sz="4000" dirty="0">
              <a:solidFill>
                <a:srgbClr val="FFFFFF"/>
              </a:solidFill>
              <a:ea typeface="ＭＳ Ｐゴシック" charset="-128"/>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70429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rtl="1">
              <a:spcBef>
                <a:spcPct val="50000"/>
              </a:spcBef>
            </a:pPr>
            <a:r>
              <a:rPr lang="ar-EG" sz="4000" b="1" dirty="0">
                <a:solidFill>
                  <a:srgbClr val="FFFF99"/>
                </a:solidFill>
                <a:effectLst>
                  <a:outerShdw blurRad="38100" dist="38100" dir="2700000" algn="tl">
                    <a:srgbClr val="000000"/>
                  </a:outerShdw>
                </a:effectLst>
                <a:ea typeface="ＭＳ Ｐゴシック" charset="0"/>
              </a:rPr>
              <a:t>حروف الجر اليونانية</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داخل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986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عبر</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196859" y="1225155"/>
            <a:ext cx="3505200" cy="1323439"/>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بعيد عن</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حول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27FCDB2-55ED-B228-23EF-A81139CEE10A}"/>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D1F1CC83-ADC5-19F3-C0A1-5CB66F171C5F}"/>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7" name="Picture 6">
            <a:extLst>
              <a:ext uri="{FF2B5EF4-FFF2-40B4-BE49-F238E27FC236}">
                <a16:creationId xmlns:a16="http://schemas.microsoft.com/office/drawing/2014/main" id="{4DAEC2F0-B800-8ED4-0394-8475B5979039}"/>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9" name="Picture 8">
            <a:extLst>
              <a:ext uri="{FF2B5EF4-FFF2-40B4-BE49-F238E27FC236}">
                <a16:creationId xmlns:a16="http://schemas.microsoft.com/office/drawing/2014/main" id="{EEFC1AB5-5CE9-5EF8-D68B-54E0BA97CF21}"/>
              </a:ext>
            </a:extLst>
          </p:cNvPr>
          <p:cNvPicPr>
            <a:picLocks noChangeAspect="1"/>
          </p:cNvPicPr>
          <p:nvPr/>
        </p:nvPicPr>
        <p:blipFill>
          <a:blip r:embed="rId6"/>
          <a:stretch>
            <a:fillRect/>
          </a:stretch>
        </p:blipFill>
        <p:spPr>
          <a:xfrm>
            <a:off x="4766440" y="2897792"/>
            <a:ext cx="1917700" cy="571500"/>
          </a:xfrm>
          <a:prstGeom prst="rect">
            <a:avLst/>
          </a:prstGeom>
        </p:spPr>
      </p:pic>
    </p:spTree>
    <p:extLst>
      <p:ext uri="{BB962C8B-B14F-4D97-AF65-F5344CB8AC3E}">
        <p14:creationId xmlns:p14="http://schemas.microsoft.com/office/powerpoint/2010/main" val="31129571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0" grpId="0" animBg="1"/>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latin typeface="Arial" panose="020B0604020202020204" pitchFamily="34" charset="0"/>
                <a:ea typeface="ＭＳ Ｐゴシック" charset="0"/>
                <a:cs typeface="Arial" panose="020B0604020202020204" pitchFamily="34" charset="0"/>
              </a:rPr>
              <a:t>ال</a:t>
            </a:r>
            <a:r>
              <a:rPr lang="ar-JO" altLang="ja-JP" sz="4000" b="1" dirty="0">
                <a:solidFill>
                  <a:srgbClr val="FFFF99"/>
                </a:solidFill>
                <a:latin typeface="Arial" panose="020B0604020202020204" pitchFamily="34" charset="0"/>
                <a:ea typeface="ＭＳ Ｐゴシック" charset="0"/>
                <a:cs typeface="Arial" panose="020B0604020202020204" pitchFamily="34" charset="0"/>
              </a:rPr>
              <a:t>إ</a:t>
            </a:r>
            <a:r>
              <a:rPr lang="ar-SA" altLang="ja-JP" sz="4000" b="1" dirty="0">
                <a:solidFill>
                  <a:srgbClr val="FFFF99"/>
                </a:solidFill>
                <a:latin typeface="Arial" panose="020B0604020202020204" pitchFamily="34" charset="0"/>
                <a:ea typeface="ＭＳ Ｐゴシック" charset="0"/>
                <a:cs typeface="Arial" panose="020B0604020202020204" pitchFamily="34" charset="0"/>
              </a:rPr>
              <a:t>ختطاف قبل الضيقة</a:t>
            </a:r>
            <a:endParaRPr lang="en-US" sz="4000"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(ه ، ك)</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(رؤيا٣: ١٠)</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528383" y="1666531"/>
            <a:ext cx="263461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 خارج ، 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Tree>
    <p:extLst>
      <p:ext uri="{BB962C8B-B14F-4D97-AF65-F5344CB8AC3E}">
        <p14:creationId xmlns:p14="http://schemas.microsoft.com/office/powerpoint/2010/main" val="19173589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6" name="Text Box 7"/>
          <p:cNvSpPr txBox="1">
            <a:spLocks noChangeArrowheads="1"/>
          </p:cNvSpPr>
          <p:nvPr/>
        </p:nvSpPr>
        <p:spPr bwMode="auto">
          <a:xfrm>
            <a:off x="1828800" y="3435360"/>
            <a:ext cx="25146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مجال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"الشرير"</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ar-SA" sz="4000" dirty="0">
                <a:solidFill>
                  <a:srgbClr val="FFFF99"/>
                </a:solidFill>
                <a:ea typeface="ＭＳ Ｐゴシック" charset="0"/>
              </a:rPr>
              <a:t>الظهور </a:t>
            </a:r>
            <a:r>
              <a:rPr lang="ar-EG" sz="4000" dirty="0">
                <a:solidFill>
                  <a:srgbClr val="FFFF99"/>
                </a:solidFill>
                <a:ea typeface="ＭＳ Ｐゴシック" charset="0"/>
              </a:rPr>
              <a:t>الآخر الوحيد في العهد الجديد ل</a:t>
            </a:r>
            <a:r>
              <a:rPr lang="ar-JO" sz="4000" dirty="0">
                <a:solidFill>
                  <a:srgbClr val="FFFF99"/>
                </a:solidFill>
                <a:ea typeface="ＭＳ Ｐゴシック" charset="0"/>
              </a:rPr>
              <a:t>كلمة</a:t>
            </a:r>
            <a:r>
              <a:rPr lang="ar-EG" sz="4000" dirty="0">
                <a:solidFill>
                  <a:srgbClr val="FFFF99"/>
                </a:solidFill>
                <a:ea typeface="ＭＳ Ｐゴシック" charset="0"/>
              </a:rPr>
              <a:t> </a:t>
            </a:r>
            <a:r>
              <a:rPr lang="ar-EG" sz="4000" dirty="0">
                <a:solidFill>
                  <a:schemeClr val="accent3"/>
                </a:solidFill>
              </a:rPr>
              <a:t>أَحْفَظُكَ</a:t>
            </a:r>
            <a:r>
              <a:rPr lang="en-US" sz="4000" dirty="0">
                <a:solidFill>
                  <a:schemeClr val="accent3"/>
                </a:solidFill>
              </a:rPr>
              <a:t> </a:t>
            </a:r>
            <a:r>
              <a:rPr lang="en-US" sz="4000" dirty="0">
                <a:solidFill>
                  <a:srgbClr val="FFFF99"/>
                </a:solidFill>
                <a:ea typeface="ＭＳ Ｐゴシック" charset="0"/>
              </a:rPr>
              <a:t>(    )</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219200" y="5511810"/>
            <a:ext cx="3505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p:cNvSpPr txBox="1">
            <a:spLocks noChangeArrowheads="1"/>
          </p:cNvSpPr>
          <p:nvPr/>
        </p:nvSpPr>
        <p:spPr bwMode="auto">
          <a:xfrm>
            <a:off x="4419600" y="5066330"/>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 يتم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حتفاظ بالموازيات في مجال الشيطان والتي لم يتم ال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حتفاظ بها في فترة الضيقة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7"/>
          <p:cNvSpPr txBox="1">
            <a:spLocks noChangeArrowheads="1"/>
          </p:cNvSpPr>
          <p:nvPr/>
        </p:nvSpPr>
        <p:spPr bwMode="auto">
          <a:xfrm>
            <a:off x="154925" y="1660725"/>
            <a:ext cx="4724400" cy="10772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تتعلق فكرة إخراجك من العالم </a:t>
            </a:r>
            <a:r>
              <a:rPr kumimoji="0" lang="ar-EG"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بإبعادك</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عن العالم</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041"/>
          <p:cNvSpPr txBox="1">
            <a:spLocks noChangeArrowheads="1"/>
          </p:cNvSpPr>
          <p:nvPr/>
        </p:nvSpPr>
        <p:spPr bwMode="auto">
          <a:xfrm>
            <a:off x="8445822"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 Box 5">
            <a:extLst>
              <a:ext uri="{FF2B5EF4-FFF2-40B4-BE49-F238E27FC236}">
                <a16:creationId xmlns:a16="http://schemas.microsoft.com/office/drawing/2014/main" id="{0824ABB7-9C5A-48D1-057D-5FF24CED7F94}"/>
              </a:ext>
            </a:extLst>
          </p:cNvPr>
          <p:cNvSpPr txBox="1">
            <a:spLocks noChangeArrowheads="1"/>
          </p:cNvSpPr>
          <p:nvPr/>
        </p:nvSpPr>
        <p:spPr bwMode="auto">
          <a:xfrm>
            <a:off x="5412725" y="1405999"/>
            <a:ext cx="3517530" cy="313932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لَسْتُ أَسْأَلُ أَنْ تَأْخُذَهُمْ مِنَ</a:t>
            </a:r>
            <a: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ἐ</a:t>
            </a:r>
            <a:r>
              <a:rPr kumimoji="0" lang="el-GR"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κ</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الْعَالَمِ بَلْ أَنْ </a:t>
            </a:r>
            <a:r>
              <a:rPr kumimoji="0" lang="ar-EG" altLang="ja-JP"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تَحْفَظَهُمْ</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a:t>
            </a:r>
            <a:b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ja-JP"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r>
              <a:rPr kumimoji="0" lang="en-US"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ἐ</a:t>
            </a:r>
            <a:r>
              <a:rPr kumimoji="0" lang="el-GR" sz="3600" b="0" i="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κ</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الشِّرِّيرِ</a:t>
            </a:r>
            <a:endPar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 ١٧ : ١٥)</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1">
            <a:extLst>
              <a:ext uri="{FF2B5EF4-FFF2-40B4-BE49-F238E27FC236}">
                <a16:creationId xmlns:a16="http://schemas.microsoft.com/office/drawing/2014/main" id="{F9FA314F-718F-CC44-C1EF-5D8C677927D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يوحنا ١٧ : ١٥</a:t>
            </a: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١٥</a:t>
            </a: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ar-SA"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لَسْتُ أَسْأَلُ أَنْ تَأْخُذَهُمْ مِنَ الْعَالَمِ بَلْ أَنْ تَحْفَظَهُمْ مِنَ الشِّرِّيرِ</a:t>
            </a: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BD86A5B2-A448-E760-0F76-66CD4B516737}"/>
              </a:ext>
            </a:extLst>
          </p:cNvPr>
          <p:cNvPicPr>
            <a:picLocks noChangeAspect="1"/>
          </p:cNvPicPr>
          <p:nvPr/>
        </p:nvPicPr>
        <p:blipFill>
          <a:blip r:embed="rId3"/>
          <a:stretch>
            <a:fillRect/>
          </a:stretch>
        </p:blipFill>
        <p:spPr>
          <a:xfrm>
            <a:off x="4623864" y="666821"/>
            <a:ext cx="2520281" cy="707447"/>
          </a:xfrm>
          <a:prstGeom prst="rect">
            <a:avLst/>
          </a:prstGeom>
        </p:spPr>
      </p:pic>
      <p:pic>
        <p:nvPicPr>
          <p:cNvPr id="6" name="Picture 5">
            <a:extLst>
              <a:ext uri="{FF2B5EF4-FFF2-40B4-BE49-F238E27FC236}">
                <a16:creationId xmlns:a16="http://schemas.microsoft.com/office/drawing/2014/main" id="{53AE4400-BB6C-462A-8A69-35E1308E66B0}"/>
              </a:ext>
            </a:extLst>
          </p:cNvPr>
          <p:cNvPicPr>
            <a:picLocks noChangeAspect="1"/>
          </p:cNvPicPr>
          <p:nvPr/>
        </p:nvPicPr>
        <p:blipFill>
          <a:blip r:embed="rId4"/>
          <a:stretch>
            <a:fillRect/>
          </a:stretch>
        </p:blipFill>
        <p:spPr>
          <a:xfrm>
            <a:off x="172509" y="4483041"/>
            <a:ext cx="711200" cy="1104900"/>
          </a:xfrm>
          <a:prstGeom prst="rect">
            <a:avLst/>
          </a:prstGeom>
        </p:spPr>
      </p:pic>
    </p:spTree>
    <p:extLst>
      <p:ext uri="{BB962C8B-B14F-4D97-AF65-F5344CB8AC3E}">
        <p14:creationId xmlns:p14="http://schemas.microsoft.com/office/powerpoint/2010/main" val="19048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89100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panose="020B0604020202020204" pitchFamily="34" charset="0"/>
                <a:ea typeface="ＭＳ Ｐゴシック" charset="0"/>
                <a:cs typeface="Arial" panose="020B0604020202020204" pitchFamily="34" charset="0"/>
              </a:rPr>
              <a:t>لماذا </a:t>
            </a:r>
            <a:r>
              <a:rPr lang="ar-JO" dirty="0">
                <a:solidFill>
                  <a:schemeClr val="bg1"/>
                </a:solidFill>
                <a:latin typeface="Arial" panose="020B0604020202020204" pitchFamily="34" charset="0"/>
                <a:ea typeface="ＭＳ Ｐゴシック" charset="0"/>
                <a:cs typeface="Arial" panose="020B0604020202020204" pitchFamily="34" charset="0"/>
              </a:rPr>
              <a:t>أ</a:t>
            </a:r>
            <a:r>
              <a:rPr lang="ar-SA" dirty="0">
                <a:solidFill>
                  <a:schemeClr val="bg1"/>
                </a:solidFill>
                <a:latin typeface="Arial" panose="020B0604020202020204" pitchFamily="34" charset="0"/>
                <a:ea typeface="ＭＳ Ｐゴシック" charset="0"/>
                <a:cs typeface="Arial" panose="020B0604020202020204" pitchFamily="34" charset="0"/>
              </a:rPr>
              <a:t>نا من مؤمني ال</a:t>
            </a:r>
            <a:r>
              <a:rPr lang="ar-JO" dirty="0">
                <a:solidFill>
                  <a:schemeClr val="bg1"/>
                </a:solidFill>
                <a:latin typeface="Arial" panose="020B0604020202020204" pitchFamily="34" charset="0"/>
                <a:ea typeface="ＭＳ Ｐゴシック" charset="0"/>
                <a:cs typeface="Arial" panose="020B0604020202020204" pitchFamily="34" charset="0"/>
              </a:rPr>
              <a:t>إ</a:t>
            </a:r>
            <a:r>
              <a:rPr lang="ar-SA" dirty="0">
                <a:solidFill>
                  <a:schemeClr val="bg1"/>
                </a:solidFill>
                <a:latin typeface="Arial" panose="020B0604020202020204" pitchFamily="34" charset="0"/>
                <a:ea typeface="ＭＳ Ｐゴシック" charset="0"/>
                <a:cs typeface="Arial" panose="020B0604020202020204" pitchFamily="34" charset="0"/>
              </a:rPr>
              <a:t>ختطاف قبل الضيقة؟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81988" name="Rectangle 4"/>
          <p:cNvSpPr>
            <a:spLocks noChangeArrowheads="1"/>
          </p:cNvSpPr>
          <p:nvPr/>
        </p:nvSpPr>
        <p:spPr bwMode="auto">
          <a:xfrm>
            <a:off x="-25526" y="1371600"/>
            <a:ext cx="9169526"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سيتم إبعاد المؤمنين عن هذه الساعة أو الفترة الزمنية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٣: ١٠)</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الضيقة تختبر غير المؤمنين (٣: ١٠) تحت غضب الله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(٦: ١٦-١٧)</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سيغيب عمل الروح القدس لحجز الشر (٢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 2: 6-7)</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a:grpSpLocks/>
          </p:cNvGrpSpPr>
          <p:nvPr/>
        </p:nvGrpSpPr>
        <p:grpSpPr bwMode="auto">
          <a:xfrm>
            <a:off x="152400" y="6172200"/>
            <a:ext cx="8724900" cy="609600"/>
            <a:chOff x="152400" y="6172200"/>
            <a:chExt cx="8724900" cy="609600"/>
          </a:xfrm>
        </p:grpSpPr>
        <p:sp>
          <p:nvSpPr>
            <p:cNvPr id="8" name="Rectangle 7"/>
            <p:cNvSpPr>
              <a:spLocks noChangeArrowheads="1"/>
            </p:cNvSpPr>
            <p:nvPr/>
          </p:nvSpPr>
          <p:spPr bwMode="auto">
            <a:xfrm>
              <a:off x="152400" y="6172200"/>
              <a:ext cx="677817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الروح = محايد ولكنه مستخدم من شخص</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6580" y="6210471"/>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52400" y="5514373"/>
            <a:ext cx="8901906" cy="657827"/>
            <a:chOff x="152400" y="5514373"/>
            <a:chExt cx="8901906" cy="657827"/>
          </a:xfrm>
        </p:grpSpPr>
        <p:sp>
          <p:nvSpPr>
            <p:cNvPr id="6" name="Rectangle 5"/>
            <p:cNvSpPr>
              <a:spLocks noChangeArrowheads="1"/>
            </p:cNvSpPr>
            <p:nvPr/>
          </p:nvSpPr>
          <p:spPr bwMode="auto">
            <a:xfrm>
              <a:off x="152400" y="5562600"/>
              <a:ext cx="677817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 مذكر ، ٢: ٧ = شخص</a:t>
              </a:r>
              <a:endPar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514373"/>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96580" y="4902917"/>
            <a:ext cx="8982424" cy="659683"/>
            <a:chOff x="96580" y="4902917"/>
            <a:chExt cx="8982424" cy="659683"/>
          </a:xfrm>
        </p:grpSpPr>
        <p:sp>
          <p:nvSpPr>
            <p:cNvPr id="7" name="Rectangle 6"/>
            <p:cNvSpPr>
              <a:spLocks noChangeArrowheads="1"/>
            </p:cNvSpPr>
            <p:nvPr/>
          </p:nvSpPr>
          <p:spPr bwMode="auto">
            <a:xfrm>
              <a:off x="96580" y="4953000"/>
              <a:ext cx="6833998"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يقيد" = محايد ، ٢: ٦= ال</a:t>
              </a:r>
              <a:r>
                <a:rPr kumimoji="0" lang="ar-JO"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كرازة</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0272" y="4902917"/>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6390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345287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من مؤمني ال</a:t>
            </a:r>
            <a:r>
              <a:rPr lang="ar-JO" b="1" dirty="0">
                <a:solidFill>
                  <a:schemeClr val="bg1"/>
                </a:solidFill>
                <a:latin typeface="Arial" charset="0"/>
                <a:ea typeface="ＭＳ Ｐゴシック" charset="0"/>
                <a:cs typeface="Arial" charset="0"/>
              </a:rPr>
              <a:t>إ</a:t>
            </a:r>
            <a:r>
              <a:rPr lang="ar-SA" b="1" dirty="0">
                <a:solidFill>
                  <a:schemeClr val="bg1"/>
                </a:solidFill>
                <a:latin typeface="Arial" charset="0"/>
                <a:ea typeface="ＭＳ Ｐゴシック" charset="0"/>
                <a:cs typeface="Arial" charset="0"/>
              </a:rPr>
              <a:t>ختطاف قبل الضيقة؟</a:t>
            </a:r>
            <a:endParaRPr lang="en-US" b="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139146" y="1371600"/>
            <a:ext cx="91440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لم يتم ذكر الكنيسة أبد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في إصحاحات الضيقة (رؤ ٤-١٩) باستثناء مسكن الله في السماء (١٣: ٦ ؛ راجع أف ٢: ٢١-٢٢).</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508554" y="3962400"/>
            <a:ext cx="84963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لن تتعرض الكنيسة أبدًا لغضب الله (يو ٥: ٢٤، رو ٥: ٩ ؛ ٨: ١؛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تس ١: ١٠ ؛ ٥: ٩)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ضطهاد والغضب مختلفان تمام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23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58965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a:t>
            </a: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7" name="Text Box 5"/>
          <p:cNvSpPr txBox="1">
            <a:spLocks noChangeArrowheads="1"/>
          </p:cNvSpPr>
          <p:nvPr/>
        </p:nvSpPr>
        <p:spPr bwMode="auto">
          <a:xfrm>
            <a:off x="5486401" y="822560"/>
            <a:ext cx="3429000" cy="48320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5. لن تتعرض الكنيسة أبدًا</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لغضب الله</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يو ٥: ٢٤</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رو٥: ٩ ؛ ٨: ١</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١</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تس ١: ١٠ ، ٥: 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٦: ١٥-١٧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١١: ١٨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رؤ ١٤: ١٠ ، ١٩</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10198934"/>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26418" y="292894"/>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0" y="1371600"/>
            <a:ext cx="9144000" cy="2133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الضيقة العظيمة وشيكة (يمكن أن تحدث في أي وقت) لذلك يجب أن يكون أيضًا قبل الضيقة: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279400" marR="0" lvl="0" indent="-2794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 "... يَوْمَ الرَّبِّ كَلِصٍّ فِي اللَّيْلِ هكَذَا يَجِيءُ.</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 تسالونيكي ٥: ٢)</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 وَإِنْ مَضَيْتُ وَأَعْدَدْتُ لَكُمْ مَكَانًا آتِي أَيْضًا وَآخُذُكُمْ إِلَيَّ</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(يوحنا ١٤: ٣) = "اتي ايضا" في المستقبل القريب بدون علامات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ج. يعقوب ٥: ٨-٩ ؛ تيط ٢: ١٣ ؛ عب ٩: ٢٨ ؛ ١ بط ١: ٦-٧ ؛ ١ يو ٢: ٢٨ ؛ ٣: ٢-٣ ؛ رؤا ٢٢: ١٠ - ١٢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44391" name="Text Box 18"/>
          <p:cNvSpPr txBox="1">
            <a:spLocks noChangeArrowheads="1"/>
          </p:cNvSpPr>
          <p:nvPr/>
        </p:nvSpPr>
        <p:spPr bwMode="auto">
          <a:xfrm>
            <a:off x="8382000" y="1158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977637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FCEB3-7672-7376-7E1B-8DA3DE869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2402634-1C66-4384-A1D2-6F77EA944244}"/>
              </a:ext>
            </a:extLst>
          </p:cNvPr>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a:extLst>
              <a:ext uri="{FF2B5EF4-FFF2-40B4-BE49-F238E27FC236}">
                <a16:creationId xmlns:a16="http://schemas.microsoft.com/office/drawing/2014/main" id="{4CCEA80E-5C4C-D0B8-5E4E-89B6CCEB6B37}"/>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83D89CA-CA1F-EC31-F84A-7EB331402FBC}"/>
              </a:ext>
            </a:extLst>
          </p:cNvPr>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يسوع الأول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7FADC4A-85EA-4EE0-1942-F33DA4942708}"/>
              </a:ext>
            </a:extLst>
          </p:cNvPr>
          <p:cNvSpPr/>
          <p:nvPr/>
        </p:nvSpPr>
        <p:spPr bwMode="auto">
          <a:xfrm>
            <a:off x="3149600" y="138308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C932835C-CABE-F821-F910-26794EFEB423}"/>
              </a:ext>
            </a:extLst>
          </p:cNvPr>
          <p:cNvSpPr/>
          <p:nvPr/>
        </p:nvSpPr>
        <p:spPr bwMode="auto">
          <a:xfrm>
            <a:off x="2726010"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AA60C866-96CE-B837-E18E-F9B7ECEF2D2D}"/>
              </a:ext>
            </a:extLst>
          </p:cNvPr>
          <p:cNvSpPr/>
          <p:nvPr/>
        </p:nvSpPr>
        <p:spPr bwMode="auto">
          <a:xfrm>
            <a:off x="3585377" y="157358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5FB2B701-2288-4CAF-7C34-4E382B4B9FBF}"/>
              </a:ext>
            </a:extLst>
          </p:cNvPr>
          <p:cNvSpPr/>
          <p:nvPr/>
        </p:nvSpPr>
        <p:spPr bwMode="auto">
          <a:xfrm>
            <a:off x="3750477" y="177281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15689165-FC58-7705-C612-F4D5B8FC3491}"/>
              </a:ext>
            </a:extLst>
          </p:cNvPr>
          <p:cNvSpPr/>
          <p:nvPr/>
        </p:nvSpPr>
        <p:spPr bwMode="auto">
          <a:xfrm>
            <a:off x="4986609" y="1556792"/>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5333F7CC-F689-23DA-4BC2-A0A2EA0747E0}"/>
              </a:ext>
            </a:extLst>
          </p:cNvPr>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F460DEAA-1E20-F7D1-9188-53A0F1FE18AF}"/>
              </a:ext>
            </a:extLst>
          </p:cNvPr>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827D2B0D-4A79-C91B-B72F-666367C8EB08}"/>
              </a:ext>
            </a:extLst>
          </p:cNvPr>
          <p:cNvSpPr/>
          <p:nvPr/>
        </p:nvSpPr>
        <p:spPr bwMode="auto">
          <a:xfrm>
            <a:off x="4174067" y="541879"/>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580D69D3-9E82-6F73-8EDE-A982D1739FCB}"/>
              </a:ext>
            </a:extLst>
          </p:cNvPr>
          <p:cNvSpPr>
            <a:spLocks noGrp="1" noChangeArrowheads="1"/>
          </p:cNvSpPr>
          <p:nvPr>
            <p:ph type="ctrTitle"/>
          </p:nvPr>
        </p:nvSpPr>
        <p:spPr>
          <a:xfrm>
            <a:off x="0" y="-33869"/>
            <a:ext cx="9143999" cy="592680"/>
          </a:xfrm>
          <a:solidFill>
            <a:srgbClr val="000090"/>
          </a:solidFill>
          <a:effectLst/>
        </p:spPr>
        <p:txBody>
          <a:bodyPr/>
          <a:lstStyle/>
          <a:p>
            <a:pPr>
              <a:defRPr/>
            </a:pPr>
            <a:r>
              <a:rPr lang="ar-JO" sz="4000" dirty="0">
                <a:effectLst/>
                <a:ea typeface="ＭＳ Ｐゴシック" charset="0"/>
              </a:rPr>
              <a:t>نظريات الضيقة الرئيسية</a:t>
            </a:r>
            <a:endParaRPr lang="en-US" sz="4000" dirty="0">
              <a:effectLst/>
              <a:ea typeface="ＭＳ Ｐゴシック" charset="0"/>
            </a:endParaRPr>
          </a:p>
        </p:txBody>
      </p:sp>
      <p:sp>
        <p:nvSpPr>
          <p:cNvPr id="16" name="Rectangle 15">
            <a:extLst>
              <a:ext uri="{FF2B5EF4-FFF2-40B4-BE49-F238E27FC236}">
                <a16:creationId xmlns:a16="http://schemas.microsoft.com/office/drawing/2014/main" id="{88B7FC5B-1B78-E3AA-6CA9-209D9C96EE1D}"/>
              </a:ext>
            </a:extLst>
          </p:cNvPr>
          <p:cNvSpPr/>
          <p:nvPr/>
        </p:nvSpPr>
        <p:spPr bwMode="auto">
          <a:xfrm>
            <a:off x="6193367" y="156308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DB7FF629-4F06-F018-1E30-E15A6419EC47}"/>
              </a:ext>
            </a:extLst>
          </p:cNvPr>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9B3A3053-9832-7E22-E8E0-8E199A5CD87F}"/>
              </a:ext>
            </a:extLst>
          </p:cNvPr>
          <p:cNvSpPr/>
          <p:nvPr/>
        </p:nvSpPr>
        <p:spPr bwMode="auto">
          <a:xfrm>
            <a:off x="7107767" y="2048696"/>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EF7AEA7A-5D1D-D705-A4F6-21A26ACA232A}"/>
              </a:ext>
            </a:extLst>
          </p:cNvPr>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8A52FE3C-D22E-E9B8-24E6-9B49F9A4A862}"/>
              </a:ext>
            </a:extLst>
          </p:cNvPr>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D38D5D4-FE38-523E-D229-608C19CF3B3B}"/>
              </a:ext>
            </a:extLst>
          </p:cNvPr>
          <p:cNvSpPr txBox="1">
            <a:spLocks noChangeArrowheads="1"/>
          </p:cNvSpPr>
          <p:nvPr/>
        </p:nvSpPr>
        <p:spPr bwMode="auto">
          <a:xfrm>
            <a:off x="1608664" y="2509812"/>
            <a:ext cx="2154506" cy="239128"/>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قبل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Rectangle 33">
            <a:extLst>
              <a:ext uri="{FF2B5EF4-FFF2-40B4-BE49-F238E27FC236}">
                <a16:creationId xmlns:a16="http://schemas.microsoft.com/office/drawing/2014/main" id="{00787D44-E5C1-A15A-1A87-6863F8EDA82F}"/>
              </a:ext>
            </a:extLst>
          </p:cNvPr>
          <p:cNvSpPr/>
          <p:nvPr/>
        </p:nvSpPr>
        <p:spPr bwMode="auto">
          <a:xfrm>
            <a:off x="3670037" y="3420117"/>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Rectangle 34">
            <a:extLst>
              <a:ext uri="{FF2B5EF4-FFF2-40B4-BE49-F238E27FC236}">
                <a16:creationId xmlns:a16="http://schemas.microsoft.com/office/drawing/2014/main" id="{46FD4A84-892E-8D8D-AC9A-446BFA4A4084}"/>
              </a:ext>
            </a:extLst>
          </p:cNvPr>
          <p:cNvSpPr/>
          <p:nvPr/>
        </p:nvSpPr>
        <p:spPr bwMode="auto">
          <a:xfrm>
            <a:off x="3229769" y="3610619"/>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a:extLst>
              <a:ext uri="{FF2B5EF4-FFF2-40B4-BE49-F238E27FC236}">
                <a16:creationId xmlns:a16="http://schemas.microsoft.com/office/drawing/2014/main" id="{12C5C66F-50E0-FC9D-8D4D-81B1B01D2EFC}"/>
              </a:ext>
            </a:extLst>
          </p:cNvPr>
          <p:cNvSpPr/>
          <p:nvPr/>
        </p:nvSpPr>
        <p:spPr bwMode="auto">
          <a:xfrm>
            <a:off x="4125252" y="3579637"/>
            <a:ext cx="518195"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2E6E1923-81C9-7D60-F43B-17140864F950}"/>
              </a:ext>
            </a:extLst>
          </p:cNvPr>
          <p:cNvSpPr/>
          <p:nvPr/>
        </p:nvSpPr>
        <p:spPr bwMode="auto">
          <a:xfrm>
            <a:off x="3779847" y="3933056"/>
            <a:ext cx="82999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6FE28745-FE77-B6F1-570A-5C9443AC6DF1}"/>
              </a:ext>
            </a:extLst>
          </p:cNvPr>
          <p:cNvSpPr/>
          <p:nvPr/>
        </p:nvSpPr>
        <p:spPr bwMode="auto">
          <a:xfrm>
            <a:off x="5015979" y="3683829"/>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51DF1A23-4000-68BC-F22A-DE4F289F5B74}"/>
              </a:ext>
            </a:extLst>
          </p:cNvPr>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41" name="Rectangle 2">
            <a:extLst>
              <a:ext uri="{FF2B5EF4-FFF2-40B4-BE49-F238E27FC236}">
                <a16:creationId xmlns:a16="http://schemas.microsoft.com/office/drawing/2014/main" id="{9AA630A2-AD24-8002-836C-518493F312EE}"/>
              </a:ext>
            </a:extLst>
          </p:cNvPr>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42" name="Rectangle 41">
            <a:extLst>
              <a:ext uri="{FF2B5EF4-FFF2-40B4-BE49-F238E27FC236}">
                <a16:creationId xmlns:a16="http://schemas.microsoft.com/office/drawing/2014/main" id="{69CB7484-7A0C-6165-55CC-C576C056AC3E}"/>
              </a:ext>
            </a:extLst>
          </p:cNvPr>
          <p:cNvSpPr/>
          <p:nvPr/>
        </p:nvSpPr>
        <p:spPr bwMode="auto">
          <a:xfrm>
            <a:off x="4296183" y="2639285"/>
            <a:ext cx="97405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2F2E65A4-B4FD-12B2-91A0-C2E89CFCD089}"/>
              </a:ext>
            </a:extLst>
          </p:cNvPr>
          <p:cNvSpPr/>
          <p:nvPr/>
        </p:nvSpPr>
        <p:spPr bwMode="auto">
          <a:xfrm>
            <a:off x="6222737" y="3690117"/>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68D334D0-BBD3-F3C2-6AF5-AF0AB996EE34}"/>
              </a:ext>
            </a:extLst>
          </p:cNvPr>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45" name="Rectangle 44">
            <a:extLst>
              <a:ext uri="{FF2B5EF4-FFF2-40B4-BE49-F238E27FC236}">
                <a16:creationId xmlns:a16="http://schemas.microsoft.com/office/drawing/2014/main" id="{5EE19C00-28D6-0D28-286B-6CAFA778C557}"/>
              </a:ext>
            </a:extLst>
          </p:cNvPr>
          <p:cNvSpPr/>
          <p:nvPr/>
        </p:nvSpPr>
        <p:spPr bwMode="auto">
          <a:xfrm>
            <a:off x="7137137" y="4175733"/>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CF458DA4-DDE8-C6AB-96DD-68B8543B017A}"/>
              </a:ext>
            </a:extLst>
          </p:cNvPr>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47" name="Rectangle 2">
            <a:extLst>
              <a:ext uri="{FF2B5EF4-FFF2-40B4-BE49-F238E27FC236}">
                <a16:creationId xmlns:a16="http://schemas.microsoft.com/office/drawing/2014/main" id="{CCBD9300-AB36-017B-2E57-D021786A0E24}"/>
              </a:ext>
            </a:extLst>
          </p:cNvPr>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p>
        </p:txBody>
      </p:sp>
      <p:sp>
        <p:nvSpPr>
          <p:cNvPr id="48" name="Rectangle 2">
            <a:extLst>
              <a:ext uri="{FF2B5EF4-FFF2-40B4-BE49-F238E27FC236}">
                <a16:creationId xmlns:a16="http://schemas.microsoft.com/office/drawing/2014/main" id="{CC72628F-BD8A-B247-9A21-D7DAB9672190}"/>
              </a:ext>
            </a:extLst>
          </p:cNvPr>
          <p:cNvSpPr txBox="1">
            <a:spLocks noChangeArrowheads="1"/>
          </p:cNvSpPr>
          <p:nvPr/>
        </p:nvSpPr>
        <p:spPr bwMode="auto">
          <a:xfrm>
            <a:off x="1638034" y="4628382"/>
            <a:ext cx="2150412" cy="247595"/>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وسط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FB57336E-7881-34DE-F054-D9950E1841A3}"/>
              </a:ext>
            </a:extLst>
          </p:cNvPr>
          <p:cNvSpPr/>
          <p:nvPr/>
        </p:nvSpPr>
        <p:spPr bwMode="auto">
          <a:xfrm>
            <a:off x="3644250" y="546786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FD49274C-D444-3595-3BBA-1B6A8A1D4FDF}"/>
              </a:ext>
            </a:extLst>
          </p:cNvPr>
          <p:cNvSpPr/>
          <p:nvPr/>
        </p:nvSpPr>
        <p:spPr bwMode="auto">
          <a:xfrm>
            <a:off x="3009638" y="5486830"/>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6D3A9B40-3957-A8EF-E827-73225EB9EE84}"/>
              </a:ext>
            </a:extLst>
          </p:cNvPr>
          <p:cNvSpPr/>
          <p:nvPr/>
        </p:nvSpPr>
        <p:spPr bwMode="auto">
          <a:xfrm>
            <a:off x="4125252" y="5544925"/>
            <a:ext cx="54161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CFFDF2E8-4907-7301-3396-A922F0201F6A}"/>
              </a:ext>
            </a:extLst>
          </p:cNvPr>
          <p:cNvSpPr/>
          <p:nvPr/>
        </p:nvSpPr>
        <p:spPr bwMode="auto">
          <a:xfrm>
            <a:off x="3763171" y="6206755"/>
            <a:ext cx="78538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a:extLst>
              <a:ext uri="{FF2B5EF4-FFF2-40B4-BE49-F238E27FC236}">
                <a16:creationId xmlns:a16="http://schemas.microsoft.com/office/drawing/2014/main" id="{58793A27-2AFE-AC7F-66FD-5D10E8015037}"/>
              </a:ext>
            </a:extLst>
          </p:cNvPr>
          <p:cNvSpPr/>
          <p:nvPr/>
        </p:nvSpPr>
        <p:spPr bwMode="auto">
          <a:xfrm>
            <a:off x="4990192" y="5701458"/>
            <a:ext cx="1117857"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77C7C4DE-9358-3E93-4551-0A51F1E91740}"/>
              </a:ext>
            </a:extLst>
          </p:cNvPr>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p>
        </p:txBody>
      </p:sp>
      <p:sp>
        <p:nvSpPr>
          <p:cNvPr id="56" name="Rectangle 2">
            <a:extLst>
              <a:ext uri="{FF2B5EF4-FFF2-40B4-BE49-F238E27FC236}">
                <a16:creationId xmlns:a16="http://schemas.microsoft.com/office/drawing/2014/main" id="{16855F8A-D463-18AE-D7F8-D3616FA818E8}"/>
              </a:ext>
            </a:extLst>
          </p:cNvPr>
          <p:cNvSpPr txBox="1">
            <a:spLocks noChangeArrowheads="1"/>
          </p:cNvSpPr>
          <p:nvPr/>
        </p:nvSpPr>
        <p:spPr bwMode="auto">
          <a:xfrm>
            <a:off x="4851002" y="5981047"/>
            <a:ext cx="15070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p>
        </p:txBody>
      </p:sp>
      <p:sp>
        <p:nvSpPr>
          <p:cNvPr id="57" name="Rectangle 56">
            <a:extLst>
              <a:ext uri="{FF2B5EF4-FFF2-40B4-BE49-F238E27FC236}">
                <a16:creationId xmlns:a16="http://schemas.microsoft.com/office/drawing/2014/main" id="{4573409F-BAB8-15C2-A4EB-1A13BCAEC6F1}"/>
              </a:ext>
            </a:extLst>
          </p:cNvPr>
          <p:cNvSpPr/>
          <p:nvPr/>
        </p:nvSpPr>
        <p:spPr bwMode="auto">
          <a:xfrm>
            <a:off x="4177650" y="4687030"/>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a:extLst>
              <a:ext uri="{FF2B5EF4-FFF2-40B4-BE49-F238E27FC236}">
                <a16:creationId xmlns:a16="http://schemas.microsoft.com/office/drawing/2014/main" id="{6E058BB1-D8B7-1150-C1B4-D9C420793A74}"/>
              </a:ext>
            </a:extLst>
          </p:cNvPr>
          <p:cNvSpPr/>
          <p:nvPr/>
        </p:nvSpPr>
        <p:spPr bwMode="auto">
          <a:xfrm>
            <a:off x="6196950" y="5737862"/>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2">
            <a:extLst>
              <a:ext uri="{FF2B5EF4-FFF2-40B4-BE49-F238E27FC236}">
                <a16:creationId xmlns:a16="http://schemas.microsoft.com/office/drawing/2014/main" id="{EC135DF2-867D-4DB4-A298-70B9911BBFFE}"/>
              </a:ext>
            </a:extLst>
          </p:cNvPr>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                    مع الكنيسة</a:t>
            </a:r>
          </a:p>
        </p:txBody>
      </p:sp>
      <p:sp>
        <p:nvSpPr>
          <p:cNvPr id="60" name="Rectangle 59">
            <a:extLst>
              <a:ext uri="{FF2B5EF4-FFF2-40B4-BE49-F238E27FC236}">
                <a16:creationId xmlns:a16="http://schemas.microsoft.com/office/drawing/2014/main" id="{9F4270CB-AD8D-A901-5AF6-F66652D5AE77}"/>
              </a:ext>
            </a:extLst>
          </p:cNvPr>
          <p:cNvSpPr/>
          <p:nvPr/>
        </p:nvSpPr>
        <p:spPr bwMode="auto">
          <a:xfrm>
            <a:off x="7111350" y="6223478"/>
            <a:ext cx="106680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2">
            <a:extLst>
              <a:ext uri="{FF2B5EF4-FFF2-40B4-BE49-F238E27FC236}">
                <a16:creationId xmlns:a16="http://schemas.microsoft.com/office/drawing/2014/main" id="{6FB583E1-4B5D-62FE-46A5-0CEF3A6DCAC7}"/>
              </a:ext>
            </a:extLst>
          </p:cNvPr>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الأخيرة</a:t>
            </a:r>
          </a:p>
        </p:txBody>
      </p:sp>
      <p:sp>
        <p:nvSpPr>
          <p:cNvPr id="62" name="Rectangle 2">
            <a:extLst>
              <a:ext uri="{FF2B5EF4-FFF2-40B4-BE49-F238E27FC236}">
                <a16:creationId xmlns:a16="http://schemas.microsoft.com/office/drawing/2014/main" id="{2ACA2A4E-E9BD-C2B5-6FC7-BC0C492EC093}"/>
              </a:ext>
            </a:extLst>
          </p:cNvPr>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2">
            <a:extLst>
              <a:ext uri="{FF2B5EF4-FFF2-40B4-BE49-F238E27FC236}">
                <a16:creationId xmlns:a16="http://schemas.microsoft.com/office/drawing/2014/main" id="{DFDB4A66-BAAA-103B-3B9B-57E82958A820}"/>
              </a:ext>
            </a:extLst>
          </p:cNvPr>
          <p:cNvSpPr txBox="1">
            <a:spLocks noChangeArrowheads="1"/>
          </p:cNvSpPr>
          <p:nvPr/>
        </p:nvSpPr>
        <p:spPr bwMode="auto">
          <a:xfrm>
            <a:off x="1612247" y="6597352"/>
            <a:ext cx="2138230" cy="195423"/>
          </a:xfrm>
          <a:prstGeom prst="rect">
            <a:avLst/>
          </a:prstGeom>
          <a:solidFill>
            <a:srgbClr val="FFFFFF"/>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بعد 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D1F517EA-4AE5-B99B-9A86-E5F4F00709AF}"/>
              </a:ext>
            </a:extLst>
          </p:cNvPr>
          <p:cNvSpPr/>
          <p:nvPr/>
        </p:nvSpPr>
        <p:spPr bwMode="auto">
          <a:xfrm>
            <a:off x="4125252" y="5517232"/>
            <a:ext cx="54161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19C10E7B-CFC8-A10E-285A-C362F1E81281}"/>
              </a:ext>
            </a:extLst>
          </p:cNvPr>
          <p:cNvSpPr txBox="1">
            <a:spLocks noChangeArrowheads="1"/>
          </p:cNvSpPr>
          <p:nvPr/>
        </p:nvSpPr>
        <p:spPr bwMode="auto">
          <a:xfrm>
            <a:off x="3131840" y="546566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
        <p:nvSpPr>
          <p:cNvPr id="7" name="Rectangle 6">
            <a:extLst>
              <a:ext uri="{FF2B5EF4-FFF2-40B4-BE49-F238E27FC236}">
                <a16:creationId xmlns:a16="http://schemas.microsoft.com/office/drawing/2014/main" id="{F9C1F1A7-6A6E-0249-A6CE-3AF9DED5EC82}"/>
              </a:ext>
            </a:extLst>
          </p:cNvPr>
          <p:cNvSpPr/>
          <p:nvPr/>
        </p:nvSpPr>
        <p:spPr bwMode="auto">
          <a:xfrm>
            <a:off x="3674330" y="3481576"/>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6195AC3E-DDB1-B6E3-BEBB-F5ECCA2C3AFA}"/>
              </a:ext>
            </a:extLst>
          </p:cNvPr>
          <p:cNvSpPr>
            <a:spLocks/>
          </p:cNvSpPr>
          <p:nvPr/>
        </p:nvSpPr>
        <p:spPr bwMode="auto">
          <a:xfrm>
            <a:off x="3181456" y="1412776"/>
            <a:ext cx="63476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116C68A4-D107-F4BE-6131-840F820AFE10}"/>
              </a:ext>
            </a:extLst>
          </p:cNvPr>
          <p:cNvSpPr/>
          <p:nvPr/>
        </p:nvSpPr>
        <p:spPr bwMode="auto">
          <a:xfrm>
            <a:off x="2771800" y="1465352"/>
            <a:ext cx="651933"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riangle 22">
            <a:extLst>
              <a:ext uri="{FF2B5EF4-FFF2-40B4-BE49-F238E27FC236}">
                <a16:creationId xmlns:a16="http://schemas.microsoft.com/office/drawing/2014/main" id="{F0A899C2-000A-1430-10F9-74D2215EA9F7}"/>
              </a:ext>
            </a:extLst>
          </p:cNvPr>
          <p:cNvSpPr/>
          <p:nvPr/>
        </p:nvSpPr>
        <p:spPr bwMode="auto">
          <a:xfrm rot="1550483" flipV="1">
            <a:off x="3314257" y="1412776"/>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CD76B1DF-0608-E1D5-7CA3-CA8EA3D21A42}"/>
              </a:ext>
            </a:extLst>
          </p:cNvPr>
          <p:cNvSpPr txBox="1">
            <a:spLocks noChangeArrowheads="1"/>
          </p:cNvSpPr>
          <p:nvPr/>
        </p:nvSpPr>
        <p:spPr bwMode="auto">
          <a:xfrm>
            <a:off x="2727690" y="1351175"/>
            <a:ext cx="1621724"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riangle 23">
            <a:extLst>
              <a:ext uri="{FF2B5EF4-FFF2-40B4-BE49-F238E27FC236}">
                <a16:creationId xmlns:a16="http://schemas.microsoft.com/office/drawing/2014/main" id="{D28F97EE-6C1C-4935-B459-541116448A81}"/>
              </a:ext>
            </a:extLst>
          </p:cNvPr>
          <p:cNvSpPr/>
          <p:nvPr/>
        </p:nvSpPr>
        <p:spPr bwMode="auto">
          <a:xfrm rot="1550483" flipV="1">
            <a:off x="3795068" y="348711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riangle 24">
            <a:extLst>
              <a:ext uri="{FF2B5EF4-FFF2-40B4-BE49-F238E27FC236}">
                <a16:creationId xmlns:a16="http://schemas.microsoft.com/office/drawing/2014/main" id="{2DE66538-8D75-890D-F377-9490EC82CE03}"/>
              </a:ext>
            </a:extLst>
          </p:cNvPr>
          <p:cNvSpPr/>
          <p:nvPr/>
        </p:nvSpPr>
        <p:spPr bwMode="auto">
          <a:xfrm rot="3224719" flipV="1">
            <a:off x="4018883" y="3635902"/>
            <a:ext cx="249631" cy="184752"/>
          </a:xfrm>
          <a:prstGeom prst="triangl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7" name="Rectangle 2">
            <a:extLst>
              <a:ext uri="{FF2B5EF4-FFF2-40B4-BE49-F238E27FC236}">
                <a16:creationId xmlns:a16="http://schemas.microsoft.com/office/drawing/2014/main" id="{DA060E2B-3B40-7D46-05E0-DEE284FD2790}"/>
              </a:ext>
            </a:extLst>
          </p:cNvPr>
          <p:cNvSpPr txBox="1">
            <a:spLocks noChangeArrowheads="1"/>
          </p:cNvSpPr>
          <p:nvPr/>
        </p:nvSpPr>
        <p:spPr bwMode="auto">
          <a:xfrm>
            <a:off x="3419872" y="3389329"/>
            <a:ext cx="1272692" cy="22317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p>
        </p:txBody>
      </p:sp>
    </p:spTree>
    <p:extLst>
      <p:ext uri="{BB962C8B-B14F-4D97-AF65-F5344CB8AC3E}">
        <p14:creationId xmlns:p14="http://schemas.microsoft.com/office/powerpoint/2010/main" val="31835517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1000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المملكة الأبدية</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dirty="0">
                <a:solidFill>
                  <a:schemeClr val="bg1"/>
                </a:solidFill>
                <a:effectLst/>
                <a:ea typeface="ＭＳ Ｐゴシック" charset="0"/>
              </a:rPr>
              <a:t>اختطاف ما قبل الضيقة</a:t>
            </a:r>
            <a:endParaRPr lang="en-US" sz="4000" dirty="0">
              <a:solidFill>
                <a:schemeClr val="bg1"/>
              </a:solidFill>
              <a:effectLst/>
              <a:ea typeface="ＭＳ Ｐゴシック" charset="0"/>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3601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 name="Table 5"/>
          <p:cNvGraphicFramePr>
            <a:graphicFrameLocks noGrp="1"/>
          </p:cNvGraphicFramePr>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١تس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80212210"/>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نبوة العهد القديم ولكن تم توضيحها في العهد الجديد (ار ٣٠: ٧ ؛ زك ١٤: ١-٣ ؛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الضيقه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7501002"/>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3055878"/>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dirty="0">
                <a:solidFill>
                  <a:srgbClr val="FFFF99"/>
                </a:solidFill>
                <a:effectLst>
                  <a:outerShdw blurRad="38100" dist="38100" dir="2700000" algn="tl">
                    <a:srgbClr val="000000"/>
                  </a:outerShdw>
                </a:effectLst>
                <a:ea typeface="ＭＳ Ｐゴシック" charset="0"/>
              </a:rPr>
              <a:t>مراحل المجيء الثاني</a:t>
            </a:r>
            <a:endParaRPr lang="en-US" sz="4000" dirty="0">
              <a:solidFill>
                <a:srgbClr val="FFFF99"/>
              </a:solidFill>
              <a:effectLst>
                <a:outerShdw blurRad="38100" dist="38100" dir="2700000" algn="tl">
                  <a:srgbClr val="000000"/>
                </a:outerShdw>
              </a:effectLst>
              <a:ea typeface="ＭＳ Ｐゴシック" charset="0"/>
            </a:endParaRP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3602923"/>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1447799" y="3276600"/>
            <a:ext cx="3124195"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Text Box 9"/>
          <p:cNvSpPr txBox="1">
            <a:spLocks noChangeArrowheads="1"/>
          </p:cNvSpPr>
          <p:nvPr/>
        </p:nvSpPr>
        <p:spPr bwMode="auto">
          <a:xfrm>
            <a:off x="4621373" y="3276600"/>
            <a:ext cx="3422073"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وسط الضيقة </a:t>
            </a:r>
            <a:endParaRPr lang="en-US" sz="4000" dirty="0">
              <a:solidFill>
                <a:srgbClr val="FFFF99"/>
              </a:solidFill>
              <a:ea typeface="ＭＳ Ｐゴシック" charset="0"/>
            </a:endParaRPr>
          </a:p>
        </p:txBody>
      </p:sp>
      <p:sp>
        <p:nvSpPr>
          <p:cNvPr id="1546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37776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 y="2106833"/>
            <a:ext cx="9144000" cy="3317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وصف مملكة الشيطان لمقاومة يسوع</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وصف بولس الأكثر وضوحاً لضد المسيح له ثلاث علامات ( الإرتداد، إستعلان ضد المسيح، رفع الحاجز ) الذي سيحدث قبل الضيقة والتي يمكن أن تحدث بعد بضعة أيام أو أسابيع أو شهور من الإختطاف ( ٢ : ٣ - 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EA31C04-FB31-7F41-BB3E-B66D47E648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93437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2" name="Text Box 1032"/>
          <p:cNvSpPr txBox="1">
            <a:spLocks noChangeArrowheads="1"/>
          </p:cNvSpPr>
          <p:nvPr/>
        </p:nvSpPr>
        <p:spPr bwMode="auto">
          <a:xfrm>
            <a:off x="2170113" y="188800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6553" name="Text Box 1033"/>
          <p:cNvSpPr txBox="1">
            <a:spLocks noChangeArrowheads="1"/>
          </p:cNvSpPr>
          <p:nvPr/>
        </p:nvSpPr>
        <p:spPr bwMode="auto">
          <a:xfrm>
            <a:off x="1447799" y="3276600"/>
            <a:ext cx="2895601"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6555" name="Text Box 1035"/>
          <p:cNvSpPr txBox="1">
            <a:spLocks noChangeArrowheads="1"/>
          </p:cNvSpPr>
          <p:nvPr/>
        </p:nvSpPr>
        <p:spPr bwMode="auto">
          <a:xfrm>
            <a:off x="4424597" y="3276600"/>
            <a:ext cx="342207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الدينونه</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الجزئي </a:t>
            </a:r>
            <a:endParaRPr lang="en-US" sz="4000" dirty="0">
              <a:solidFill>
                <a:srgbClr val="FFFF99"/>
              </a:solidFill>
              <a:ea typeface="ＭＳ Ｐゴシック" charset="0"/>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6699"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4709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4" name="Text Box 8"/>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945" name="Text Box 9"/>
          <p:cNvSpPr txBox="1">
            <a:spLocks noChangeArrowheads="1"/>
          </p:cNvSpPr>
          <p:nvPr/>
        </p:nvSpPr>
        <p:spPr bwMode="auto">
          <a:xfrm>
            <a:off x="1441167" y="3276600"/>
            <a:ext cx="283278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947" name="Text Box 11"/>
          <p:cNvSpPr txBox="1">
            <a:spLocks noChangeArrowheads="1"/>
          </p:cNvSpPr>
          <p:nvPr/>
        </p:nvSpPr>
        <p:spPr bwMode="auto">
          <a:xfrm>
            <a:off x="4556709" y="3276600"/>
            <a:ext cx="3347836"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sz="4000" dirty="0">
                <a:solidFill>
                  <a:srgbClr val="FFFF99"/>
                </a:solidFill>
                <a:ea typeface="ＭＳ Ｐゴシック" charset="0"/>
              </a:rPr>
              <a:t>ال</a:t>
            </a:r>
            <a:r>
              <a:rPr lang="ar-JO" sz="4000" dirty="0">
                <a:solidFill>
                  <a:srgbClr val="FFFF99"/>
                </a:solidFill>
                <a:ea typeface="ＭＳ Ｐゴシック" charset="0"/>
              </a:rPr>
              <a:t>إ</a:t>
            </a:r>
            <a:r>
              <a:rPr lang="ar-SA" sz="4000" dirty="0">
                <a:solidFill>
                  <a:srgbClr val="FFFF99"/>
                </a:solidFill>
                <a:ea typeface="ＭＳ Ｐゴシック" charset="0"/>
              </a:rPr>
              <a:t>ختطاف بعد الضيقة </a:t>
            </a:r>
            <a:endParaRPr lang="en-US" sz="4000" dirty="0">
              <a:solidFill>
                <a:srgbClr val="FFFF99"/>
              </a:solidFill>
              <a:ea typeface="ＭＳ Ｐゴシック" charset="0"/>
            </a:endParaRPr>
          </a:p>
        </p:txBody>
      </p:sp>
      <p:sp>
        <p:nvSpPr>
          <p:cNvPr id="158737"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194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pPr rtl="1"/>
            <a:r>
              <a:rPr lang="ar-SA" dirty="0">
                <a:solidFill>
                  <a:schemeClr val="bg1"/>
                </a:solidFill>
                <a:ea typeface="ＭＳ Ｐゴシック" charset="0"/>
              </a:rPr>
              <a:t>لماذا </a:t>
            </a:r>
            <a:r>
              <a:rPr lang="ar-JO" dirty="0">
                <a:solidFill>
                  <a:schemeClr val="bg1"/>
                </a:solidFill>
                <a:ea typeface="ＭＳ Ｐゴシック" charset="0"/>
              </a:rPr>
              <a:t>أ</a:t>
            </a:r>
            <a:r>
              <a:rPr lang="ar-SA" dirty="0">
                <a:solidFill>
                  <a:schemeClr val="bg1"/>
                </a:solidFill>
                <a:ea typeface="ＭＳ Ｐゴシック" charset="0"/>
              </a:rPr>
              <a:t>نا لست من مؤمني بعد الضيقة؟</a:t>
            </a:r>
            <a:endParaRPr lang="en-US" dirty="0">
              <a:solidFill>
                <a:schemeClr val="bg1"/>
              </a:solidFill>
              <a:ea typeface="ＭＳ Ｐゴシック" charset="0"/>
            </a:endParaRPr>
          </a:p>
        </p:txBody>
      </p:sp>
      <p:sp>
        <p:nvSpPr>
          <p:cNvPr id="681988" name="Rectangle 4"/>
          <p:cNvSpPr>
            <a:spLocks noChangeArrowheads="1"/>
          </p:cNvSpPr>
          <p:nvPr/>
        </p:nvSpPr>
        <p:spPr bwMode="auto">
          <a:xfrm>
            <a:off x="0" y="1371600"/>
            <a:ext cx="9144000" cy="19812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إذا كان بعد الضيقة فسيتم فصل الأغنام بالفعل عن الماعز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٢٥: ٣١-٤٦).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0772" name="Text Box 18"/>
          <p:cNvSpPr txBox="1">
            <a:spLocks noChangeArrowheads="1"/>
          </p:cNvSpPr>
          <p:nvPr/>
        </p:nvSpPr>
        <p:spPr bwMode="auto">
          <a:xfrm>
            <a:off x="8382000"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0" y="3124200"/>
            <a:ext cx="9144000" cy="37338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9. سيموت بعض الناس في الألفية (إش ٦٥: ٢٠) لكن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ختطاف بعد الضيقة يعطي جسدًا مجيدًا لجميع المؤمنين؛ لذلك يجب أن يثق بعض الناس بالمسيح في الضيقة ويدخلوا الألفية في أجسادهم الفانية.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23572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5" name="Text Box 6"/>
          <p:cNvSpPr txBox="1">
            <a:spLocks noChangeArrowheads="1"/>
          </p:cNvSpPr>
          <p:nvPr/>
        </p:nvSpPr>
        <p:spPr bwMode="auto">
          <a:xfrm>
            <a:off x="661088" y="193504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6" name="Text Box 7"/>
          <p:cNvSpPr txBox="1">
            <a:spLocks noChangeArrowheads="1"/>
          </p:cNvSpPr>
          <p:nvPr/>
        </p:nvSpPr>
        <p:spPr bwMode="auto">
          <a:xfrm>
            <a:off x="1504265" y="3276600"/>
            <a:ext cx="30874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68" name="Text Box 9"/>
          <p:cNvSpPr txBox="1">
            <a:spLocks noChangeArrowheads="1"/>
          </p:cNvSpPr>
          <p:nvPr/>
        </p:nvSpPr>
        <p:spPr bwMode="auto">
          <a:xfrm>
            <a:off x="5010339" y="3276600"/>
            <a:ext cx="33553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١٠٠٠ سنة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rtl="1">
              <a:spcBef>
                <a:spcPct val="50000"/>
              </a:spcBef>
            </a:pPr>
            <a:r>
              <a:rPr lang="ar-EG" altLang="ja-JP" sz="3200" dirty="0">
                <a:solidFill>
                  <a:srgbClr val="FFFF99"/>
                </a:solidFill>
                <a:ea typeface="ＭＳ Ｐゴシック" charset="0"/>
              </a:rPr>
              <a:t>يشرح ال</a:t>
            </a:r>
            <a:r>
              <a:rPr lang="ar-JO" altLang="ja-JP" sz="3200" dirty="0">
                <a:solidFill>
                  <a:srgbClr val="FFFF99"/>
                </a:solidFill>
                <a:ea typeface="ＭＳ Ｐゴシック" charset="0"/>
              </a:rPr>
              <a:t>إ</a:t>
            </a:r>
            <a:r>
              <a:rPr lang="ar-EG" altLang="ja-JP" sz="3200" dirty="0">
                <a:solidFill>
                  <a:srgbClr val="FFFF99"/>
                </a:solidFill>
                <a:ea typeface="ＭＳ Ｐゴシック" charset="0"/>
              </a:rPr>
              <a:t>ختطاف </a:t>
            </a:r>
            <a:r>
              <a:rPr lang="ar-SA" altLang="ja-JP" sz="3200" dirty="0">
                <a:solidFill>
                  <a:srgbClr val="FFFF99"/>
                </a:solidFill>
                <a:ea typeface="ＭＳ Ｐゴシック" charset="0"/>
              </a:rPr>
              <a:t>قبل الألفية</a:t>
            </a:r>
            <a:r>
              <a:rPr lang="en-US" altLang="ja-JP" sz="3200" dirty="0">
                <a:solidFill>
                  <a:srgbClr val="FFFF99"/>
                </a:solidFill>
                <a:ea typeface="ＭＳ Ｐゴシック" charset="0"/>
              </a:rPr>
              <a:t> </a:t>
            </a:r>
            <a:r>
              <a:rPr lang="ar-EG" altLang="ja-JP" sz="3200" dirty="0">
                <a:solidFill>
                  <a:srgbClr val="FFFF99"/>
                </a:solidFill>
                <a:ea typeface="ＭＳ Ｐゴシック" charset="0"/>
              </a:rPr>
              <a:t>كيف سينجب الأطفال والموت في الألفية</a:t>
            </a:r>
            <a:endParaRPr lang="en-US" sz="3200" dirty="0">
              <a:solidFill>
                <a:srgbClr val="FFFF99"/>
              </a:solidFill>
              <a:ea typeface="ＭＳ Ｐゴシック" charset="0"/>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a:t>
            </a:r>
            <a:r>
              <a:rPr kumimoji="0" lang="ar-JO"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يء </a:t>
            </a:r>
            <a:r>
              <a:rPr kumimoji="0" lang="ar-SA" sz="36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40" name="Text Box 5"/>
          <p:cNvSpPr txBox="1">
            <a:spLocks noChangeArrowheads="1"/>
          </p:cNvSpPr>
          <p:nvPr/>
        </p:nvSpPr>
        <p:spPr bwMode="auto">
          <a:xfrm>
            <a:off x="-1" y="4856172"/>
            <a:ext cx="4237427"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الضيقة ، سيذهب المؤمنون إلى السماء ويبقى غير المؤمنين على الأرض - وستبدأ الضيقة بنسبة 0٪ مسيحيون.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5"/>
          <p:cNvSpPr txBox="1">
            <a:spLocks noChangeArrowheads="1"/>
          </p:cNvSpPr>
          <p:nvPr/>
        </p:nvSpPr>
        <p:spPr bwMode="auto">
          <a:xfrm>
            <a:off x="4403600" y="4838031"/>
            <a:ext cx="4740399"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الضيقة ، سيدخل المؤمنون على الأرض الألفية بأجسادهم الفانية - سيبدأ الألفية مسيحيًا بنسبة 100٪.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مسيحيون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أولئك الباقون</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36410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0"/>
            <a:ext cx="91376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4503" name="Text Box 1031"/>
          <p:cNvSpPr txBox="1">
            <a:spLocks noChangeArrowheads="1"/>
          </p:cNvSpPr>
          <p:nvPr/>
        </p:nvSpPr>
        <p:spPr bwMode="auto">
          <a:xfrm>
            <a:off x="4140199" y="1032927"/>
            <a:ext cx="21161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4" name="Text Box 1032"/>
          <p:cNvSpPr txBox="1">
            <a:spLocks noChangeArrowheads="1"/>
          </p:cNvSpPr>
          <p:nvPr/>
        </p:nvSpPr>
        <p:spPr bwMode="auto">
          <a:xfrm>
            <a:off x="1970882" y="1218247"/>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الغضب قبل</a:t>
            </a:r>
            <a:br>
              <a:rPr kumimoji="0" lang="en-US"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b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a:t>
            </a:r>
            <a:r>
              <a:rPr kumimoji="0" lang="ar-JO"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إ</a:t>
            </a:r>
            <a:r>
              <a:rPr kumimoji="0" lang="ar-SA" sz="4000" b="1" i="0"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ختطاف</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4505" name="Text Box 1033"/>
          <p:cNvSpPr txBox="1">
            <a:spLocks noChangeArrowheads="1"/>
          </p:cNvSpPr>
          <p:nvPr/>
        </p:nvSpPr>
        <p:spPr bwMode="auto">
          <a:xfrm>
            <a:off x="2344738" y="2667000"/>
            <a:ext cx="941387"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4507" name="Text Box 1035"/>
          <p:cNvSpPr txBox="1">
            <a:spLocks noChangeArrowheads="1"/>
          </p:cNvSpPr>
          <p:nvPr/>
        </p:nvSpPr>
        <p:spPr bwMode="auto">
          <a:xfrm>
            <a:off x="4668838" y="3276600"/>
            <a:ext cx="3408360" cy="71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40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234510" name="Text Box 1038"/>
          <p:cNvSpPr txBox="1">
            <a:spLocks noChangeArrowheads="1"/>
          </p:cNvSpPr>
          <p:nvPr/>
        </p:nvSpPr>
        <p:spPr bwMode="auto">
          <a:xfrm rot="5381629">
            <a:off x="6461126" y="5256281"/>
            <a:ext cx="28384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4000" b="1" i="0" u="none" strike="noStrike" kern="1200" cap="none" spc="0" normalizeH="0" baseline="0" noProof="0" dirty="0">
              <a:ln>
                <a:noFill/>
              </a:ln>
              <a:solidFill>
                <a:srgbClr val="CCFFCC"/>
              </a:solidFill>
              <a:effectLst/>
              <a:uLnTx/>
              <a:uFillTx/>
              <a:latin typeface="Arial" panose="020B0604020202020204" pitchFamily="34" charset="0"/>
              <a:ea typeface="ＭＳ Ｐゴシック" charset="0"/>
              <a:cs typeface="Arial" panose="020B0604020202020204" pitchFamily="34" charset="0"/>
            </a:endParaRP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rtl="1">
              <a:spcBef>
                <a:spcPct val="50000"/>
              </a:spcBef>
            </a:pPr>
            <a:r>
              <a:rPr lang="ar-SA" altLang="ja-JP" dirty="0">
                <a:solidFill>
                  <a:srgbClr val="FFFF99"/>
                </a:solidFill>
                <a:ea typeface="ＭＳ Ｐゴシック" charset="0"/>
                <a:cs typeface="Arial" panose="020B0604020202020204" pitchFamily="34" charset="0"/>
              </a:rPr>
              <a:t>الغضب قبل</a:t>
            </a:r>
            <a:r>
              <a:rPr lang="en-US" altLang="ja-JP" dirty="0">
                <a:solidFill>
                  <a:srgbClr val="FFFF99"/>
                </a:solidFill>
                <a:ea typeface="ＭＳ Ｐゴシック" charset="0"/>
                <a:cs typeface="Arial" panose="020B0604020202020204" pitchFamily="34" charset="0"/>
              </a:rPr>
              <a:t> </a:t>
            </a:r>
            <a:r>
              <a:rPr lang="ar-SA" altLang="ja-JP" dirty="0">
                <a:solidFill>
                  <a:srgbClr val="FFFF99"/>
                </a:solidFill>
                <a:ea typeface="ＭＳ Ｐゴシック" charset="0"/>
                <a:cs typeface="Arial" panose="020B0604020202020204" pitchFamily="34" charset="0"/>
              </a:rPr>
              <a:t>ال</a:t>
            </a:r>
            <a:r>
              <a:rPr lang="ar-JO" altLang="ja-JP" dirty="0">
                <a:solidFill>
                  <a:srgbClr val="FFFF99"/>
                </a:solidFill>
                <a:ea typeface="ＭＳ Ｐゴシック" charset="0"/>
                <a:cs typeface="Arial" panose="020B0604020202020204" pitchFamily="34" charset="0"/>
              </a:rPr>
              <a:t>إ</a:t>
            </a:r>
            <a:r>
              <a:rPr lang="ar-SA" altLang="ja-JP" dirty="0">
                <a:solidFill>
                  <a:srgbClr val="FFFF99"/>
                </a:solidFill>
                <a:ea typeface="ＭＳ Ｐゴシック" charset="0"/>
                <a:cs typeface="Arial" panose="020B0604020202020204" pitchFamily="34" charset="0"/>
              </a:rPr>
              <a:t>ختطاف</a:t>
            </a:r>
            <a:endParaRPr lang="en-US" dirty="0">
              <a:solidFill>
                <a:srgbClr val="FFFF99"/>
              </a:solidFill>
              <a:ea typeface="ＭＳ Ｐゴシック" charset="0"/>
              <a:cs typeface="Arial" panose="020B0604020202020204" pitchFamily="34"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4" name="Text Box 1052"/>
          <p:cNvSpPr txBox="1">
            <a:spLocks noChangeArrowheads="1"/>
          </p:cNvSpPr>
          <p:nvPr/>
        </p:nvSpPr>
        <p:spPr bwMode="auto">
          <a:xfrm>
            <a:off x="3411538" y="2514600"/>
            <a:ext cx="941387" cy="1477328"/>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غضب الله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(يوم الرب)</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5" name="Text Box 1053"/>
          <p:cNvSpPr txBox="1">
            <a:spLocks noChangeArrowheads="1"/>
          </p:cNvSpPr>
          <p:nvPr/>
        </p:nvSpPr>
        <p:spPr bwMode="auto">
          <a:xfrm>
            <a:off x="1109664" y="2667000"/>
            <a:ext cx="1108073"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بداية الاحزان</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7" name="Text Box 1055"/>
          <p:cNvSpPr txBox="1">
            <a:spLocks noChangeArrowheads="1"/>
          </p:cNvSpPr>
          <p:nvPr/>
        </p:nvSpPr>
        <p:spPr bwMode="auto">
          <a:xfrm>
            <a:off x="1044575" y="4114800"/>
            <a:ext cx="125253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حفظت كلمتي في الصبر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8" name="Text Box 1056"/>
          <p:cNvSpPr txBox="1">
            <a:spLocks noChangeArrowheads="1"/>
          </p:cNvSpPr>
          <p:nvPr/>
        </p:nvSpPr>
        <p:spPr bwMode="auto">
          <a:xfrm>
            <a:off x="2165350" y="4114800"/>
            <a:ext cx="12541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سأبقيك من الساعة (هنا)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9" name="Text Box 1057"/>
          <p:cNvSpPr txBox="1">
            <a:spLocks noChangeArrowheads="1"/>
          </p:cNvSpPr>
          <p:nvPr/>
        </p:nvSpPr>
        <p:spPr bwMode="auto">
          <a:xfrm>
            <a:off x="3254375" y="4175125"/>
            <a:ext cx="1252538"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ويوم الرب بعد الاختبار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9518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75434529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التأكيد</a:t>
            </a:r>
            <a:endParaRPr lang="en-US" sz="5400" dirty="0">
              <a:effectLst>
                <a:glow rad="127000">
                  <a:schemeClr val="tx1"/>
                </a:glow>
              </a:effectLst>
              <a:ea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مهمتنا</a:t>
            </a:r>
            <a:endParaRPr lang="en-US" dirty="0">
              <a:solidFill>
                <a:schemeClr val="tx1"/>
              </a:solidFill>
              <a:ea typeface="宋体" charset="0"/>
              <a:cs typeface="Arial" panose="020B0604020202020204" pitchFamily="34"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مهمة كنيسة الطرق المتقاطعة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 الوصول إلى الأمم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خلال الوصول إلى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الأجانب المقيمين في سنغافورة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86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رؤيتنا</a:t>
            </a:r>
            <a:endParaRPr lang="en-US" dirty="0">
              <a:solidFill>
                <a:schemeClr val="tx1"/>
              </a:solidFill>
              <a:ea typeface="宋体" charset="0"/>
              <a:cs typeface="Arial" panose="020B0604020202020204" pitchFamily="34" charset="0"/>
            </a:endParaRPr>
          </a:p>
        </p:txBody>
      </p:sp>
      <p:sp>
        <p:nvSpPr>
          <p:cNvPr id="357379" name="Text Box 3"/>
          <p:cNvSpPr txBox="1">
            <a:spLocks noChangeArrowheads="1"/>
          </p:cNvSpPr>
          <p:nvPr/>
        </p:nvSpPr>
        <p:spPr bwMode="auto">
          <a:xfrm>
            <a:off x="3124200" y="2028825"/>
            <a:ext cx="6019800" cy="3637919"/>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تتمثل رؤية كنيسة الطرق المتقاطعة في قيادة الأجانب إلى علاقة حيوية مع يسوع المسيح كتلاميذ يمكنهم تحويل مجالات نفوذهم الفريدة (2 تي 2: 2).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وجه الخصوص تركز كنيسة الطرق المتقاطعة بشكل أساسي ولكن ليس حصريًا على الوصول إلى المجتمع الناطق باللغة الإنجليزية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417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أولوياتنا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الله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3276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5268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 يوم الرب</a:t>
            </a:r>
            <a:r>
              <a:rPr lang="en-US" dirty="0"/>
              <a:t> </a:t>
            </a:r>
            <a:r>
              <a:rPr lang="ar-AE" dirty="0"/>
              <a:t>(</a:t>
            </a:r>
            <a:r>
              <a:rPr lang="en-US" dirty="0"/>
              <a:t> </a:t>
            </a:r>
            <a:r>
              <a:rPr lang="ar-JO" dirty="0"/>
              <a:t>أ</a:t>
            </a:r>
            <a:r>
              <a:rPr lang="ar-AE" dirty="0"/>
              <a:t>ش 6:13</a:t>
            </a:r>
            <a:r>
              <a:rPr lang="en-US" dirty="0"/>
              <a:t> </a:t>
            </a:r>
            <a:r>
              <a:rPr lang="ar-AE" dirty="0"/>
              <a:t>- 9؛</a:t>
            </a:r>
            <a:r>
              <a:rPr lang="en-US" dirty="0"/>
              <a:t> </a:t>
            </a:r>
            <a:r>
              <a:rPr lang="ar-AE" dirty="0"/>
              <a:t> يو</a:t>
            </a:r>
            <a:r>
              <a:rPr lang="en-US" dirty="0"/>
              <a:t> </a:t>
            </a:r>
            <a:r>
              <a:rPr lang="ar-AE" dirty="0"/>
              <a:t>1-2؛ ص</a:t>
            </a:r>
            <a:r>
              <a:rPr lang="ar-JO" dirty="0"/>
              <a:t>ف</a:t>
            </a:r>
            <a:r>
              <a:rPr lang="ar-AE" dirty="0"/>
              <a:t> 14:1-16)</a:t>
            </a:r>
            <a:r>
              <a:rPr lang="en-US" dirty="0"/>
              <a:t> </a:t>
            </a:r>
            <a:r>
              <a:rPr lang="ar-JO" dirty="0"/>
              <a:t>هو </a:t>
            </a:r>
            <a:r>
              <a:rPr lang="ar-AE" dirty="0"/>
              <a:t>وعد بهزيمة أعداء إسرائيل. بناءً على هذا شجع بولس </a:t>
            </a:r>
            <a:r>
              <a:rPr lang="ar-JO" dirty="0"/>
              <a:t>على ا</a:t>
            </a:r>
            <a:r>
              <a:rPr lang="ar-AE" dirty="0"/>
              <a:t>لمثابرة بناءً على مكافأتهم المستقبلية في يوم الرب (الفصل 1) وصحح مفهومهم الخاطئ عن يوم الرب (الفصل 2) الذي أدى إلى الكسل (الفصل 3).</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3A50AC1-AF0A-A54B-9289-F5047B5A7E0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2889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الكلمات تعطي تأكيد</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176153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979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86208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ar-JO" dirty="0">
                <a:solidFill>
                  <a:schemeClr val="tx2"/>
                </a:solidFill>
                <a:effectLst>
                  <a:glow rad="127000">
                    <a:schemeClr val="bg1"/>
                  </a:glow>
                </a:effectLst>
                <a:ea typeface="ＭＳ Ｐゴシック" charset="0"/>
              </a:rPr>
              <a:t>أنا لا أستحق</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احترام الذات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1279945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3734873" cy="2768958"/>
          </a:xfrm>
          <a:effectLst/>
        </p:spPr>
        <p:txBody>
          <a:bodyPr/>
          <a:lstStyle/>
          <a:p>
            <a:pPr>
              <a:defRPr/>
            </a:pPr>
            <a:r>
              <a:rPr lang="ar-JO" dirty="0">
                <a:solidFill>
                  <a:schemeClr val="tx1"/>
                </a:solidFill>
              </a:rPr>
              <a:t>لست متأكدًا من </a:t>
            </a:r>
            <a:br>
              <a:rPr lang="ar-JO" dirty="0">
                <a:solidFill>
                  <a:schemeClr val="tx1"/>
                </a:solidFill>
              </a:rPr>
            </a:br>
            <a:r>
              <a:rPr lang="ar-JO" dirty="0">
                <a:solidFill>
                  <a:schemeClr val="tx1"/>
                </a:solidFill>
              </a:rPr>
              <a:t>عدد المشاكل التي أواجهها </a:t>
            </a:r>
            <a:br>
              <a:rPr lang="ar-JO" dirty="0">
                <a:solidFill>
                  <a:schemeClr val="tx1"/>
                </a:solidFill>
              </a:rPr>
            </a:br>
            <a:r>
              <a:rPr lang="ar-JO" dirty="0">
                <a:solidFill>
                  <a:schemeClr val="tx1"/>
                </a:solidFill>
              </a:rPr>
              <a:t>لأن الرياضيات إحداها.</a:t>
            </a:r>
            <a:endParaRPr lang="en-US"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217957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2714832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كيف يمكنك أن تساعد أولئك الذين يجتازون بأوقات صعبة؟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58574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1B269F5-C1B7-BD47-B38A-2470556215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CC1F869E-FF96-72C2-C3FF-9329197C13D9}"/>
              </a:ext>
            </a:extLst>
          </p:cNvPr>
          <p:cNvSpPr txBox="1">
            <a:spLocks noChangeArrowheads="1"/>
          </p:cNvSpPr>
          <p:nvPr/>
        </p:nvSpPr>
        <p:spPr bwMode="auto">
          <a:xfrm>
            <a:off x="115750"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يُدعى المخلص يسوع 13 مرة في ثلاثة إصحاحات قصيرة من 47 آية فقط (إيلويل</a:t>
            </a:r>
            <a:r>
              <a:rPr lang="en-US" dirty="0"/>
              <a:t> </a:t>
            </a:r>
            <a:r>
              <a:rPr lang="ar-AE" dirty="0"/>
              <a:t>و</a:t>
            </a:r>
            <a:r>
              <a:rPr lang="en-US" dirty="0"/>
              <a:t> </a:t>
            </a:r>
            <a:r>
              <a:rPr lang="ar-AE" dirty="0"/>
              <a:t>ياربرو</a:t>
            </a:r>
            <a:r>
              <a:rPr lang="en-US" dirty="0"/>
              <a:t>، </a:t>
            </a:r>
            <a:r>
              <a:rPr lang="ar-AE" dirty="0"/>
              <a:t>مواجهة العهد الجديد، 332) حيث ينقذ خلاصه من الخطيئة (1: 1 ، 8) أيضًا من الدينونة</a:t>
            </a:r>
            <a:br>
              <a:rPr lang="en-US" dirty="0"/>
            </a:br>
            <a:r>
              <a:rPr lang="ar-AE" dirty="0"/>
              <a:t> (1: 7-8 ؛ 2: 8).</a:t>
            </a:r>
            <a:endParaRPr lang="en-US" dirty="0"/>
          </a:p>
        </p:txBody>
      </p:sp>
    </p:spTree>
    <p:extLst>
      <p:ext uri="{BB962C8B-B14F-4D97-AF65-F5344CB8AC3E}">
        <p14:creationId xmlns:p14="http://schemas.microsoft.com/office/powerpoint/2010/main" val="3340264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7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خلفية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 تسالونيكي</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807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err="1">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rPr>
              <a:t>تيسالونيكي</a:t>
            </a:r>
            <a:endPar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endParaRPr>
          </a:p>
        </p:txBody>
      </p:sp>
      <p:sp>
        <p:nvSpPr>
          <p:cNvPr id="71682" name="Text Box 3"/>
          <p:cNvSpPr txBox="1">
            <a:spLocks noChangeArrowheads="1"/>
          </p:cNvSpPr>
          <p:nvPr/>
        </p:nvSpPr>
        <p:spPr bwMode="auto">
          <a:xfrm>
            <a:off x="179512" y="1426779"/>
            <a:ext cx="63238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(تسمى الآن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أو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100" name="Text Box 4"/>
          <p:cNvSpPr txBox="1">
            <a:spLocks noChangeArrowheads="1"/>
          </p:cNvSpPr>
          <p:nvPr/>
        </p:nvSpPr>
        <p:spPr bwMode="auto">
          <a:xfrm>
            <a:off x="0" y="2073275"/>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أسسها الجنرال المقدوني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كاساندر</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عام 315 ق. م</a:t>
            </a:r>
          </a:p>
        </p:txBody>
      </p:sp>
      <p:sp>
        <p:nvSpPr>
          <p:cNvPr id="4101" name="Text Box 5"/>
          <p:cNvSpPr txBox="1">
            <a:spLocks noChangeArrowheads="1"/>
          </p:cNvSpPr>
          <p:nvPr/>
        </p:nvSpPr>
        <p:spPr bwMode="auto">
          <a:xfrm>
            <a:off x="0" y="28414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سميت على اسم زوجته ثيسالونيكي ابنة فيليب الثاني والأخت غير الشقيقة </a:t>
            </a:r>
          </a:p>
          <a:p>
            <a:pPr marL="914400" marR="0" lvl="2" indent="0" algn="r" defTabSz="914400" rtl="1" eaLnBrk="0" fontAlgn="base" latinLnBrk="0" hangingPunct="0">
              <a:lnSpc>
                <a:spcPct val="100000"/>
              </a:lnSpc>
              <a:spcBef>
                <a:spcPct val="0"/>
              </a:spcBef>
              <a:spcAft>
                <a:spcPct val="0"/>
              </a:spcAft>
              <a:buClrTx/>
              <a:buSzTx/>
              <a:tabLst/>
              <a:defRPr/>
            </a:pPr>
            <a:r>
              <a:rPr lang="ar-JO" b="1" dirty="0">
                <a:solidFill>
                  <a:srgbClr val="000000"/>
                </a:solidFill>
                <a:latin typeface="Arial" panose="020B0604020202020204" pitchFamily="34" charset="0"/>
                <a:ea typeface="SimSun"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للإسكندر الأكبر</a:t>
            </a:r>
          </a:p>
        </p:txBody>
      </p:sp>
      <p:sp>
        <p:nvSpPr>
          <p:cNvPr id="4102" name="Text Box 6"/>
          <p:cNvSpPr txBox="1">
            <a:spLocks noChangeArrowheads="1"/>
          </p:cNvSpPr>
          <p:nvPr/>
        </p:nvSpPr>
        <p:spPr bwMode="auto">
          <a:xfrm>
            <a:off x="0" y="3737401"/>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167 ق.م أصبحت عاصمة إحدى مقاطعات مقدونيا الأربع</a:t>
            </a:r>
          </a:p>
        </p:txBody>
      </p:sp>
      <p:sp>
        <p:nvSpPr>
          <p:cNvPr id="4103" name="Text Box 7"/>
          <p:cNvSpPr txBox="1">
            <a:spLocks noChangeArrowheads="1"/>
          </p:cNvSpPr>
          <p:nvPr/>
        </p:nvSpPr>
        <p:spPr bwMode="auto">
          <a:xfrm>
            <a:off x="0" y="4568398"/>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146 ق.م أصبحت مقاطعة وأصبحت مقر الإدارة الإقليمية</a:t>
            </a:r>
          </a:p>
        </p:txBody>
      </p:sp>
      <p:sp>
        <p:nvSpPr>
          <p:cNvPr id="4104" name="Text Box 8"/>
          <p:cNvSpPr txBox="1">
            <a:spLocks noChangeArrowheads="1"/>
          </p:cNvSpPr>
          <p:nvPr/>
        </p:nvSpPr>
        <p:spPr bwMode="auto">
          <a:xfrm>
            <a:off x="0" y="541751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42 ق.م تم إعلانها مدينة حرة يحكمها سياسيوها</a:t>
            </a:r>
          </a:p>
        </p:txBody>
      </p:sp>
      <p:sp>
        <p:nvSpPr>
          <p:cNvPr id="71688" name="Rectangle 9"/>
          <p:cNvSpPr>
            <a:spLocks noChangeArrowheads="1"/>
          </p:cNvSpPr>
          <p:nvPr/>
        </p:nvSpPr>
        <p:spPr bwMode="auto">
          <a:xfrm>
            <a:off x="533400" y="1981200"/>
            <a:ext cx="7772400" cy="4343400"/>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689" name="Rectangle 10"/>
          <p:cNvSpPr>
            <a:spLocks noChangeArrowheads="1"/>
          </p:cNvSpPr>
          <p:nvPr/>
        </p:nvSpPr>
        <p:spPr bwMode="auto">
          <a:xfrm>
            <a:off x="6629400" y="228600"/>
            <a:ext cx="2286000" cy="25146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1690" name="Picture 11" descr="Thess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9400" y="2286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 Box 12"/>
          <p:cNvSpPr txBox="1">
            <a:spLocks noChangeArrowheads="1"/>
          </p:cNvSpPr>
          <p:nvPr/>
        </p:nvSpPr>
        <p:spPr bwMode="auto">
          <a:xfrm>
            <a:off x="6629400" y="2133600"/>
            <a:ext cx="228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نموذج من       تسالونيكي القديمة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3057525" y="950914"/>
            <a:ext cx="6086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ctr" defTabSz="914400" rtl="1" eaLnBrk="0" fontAlgn="base" latinLnBrk="0" hangingPunct="0">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الميناء على الخليج الحراري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138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125" name="Text Box 5"/>
          <p:cNvSpPr txBox="1">
            <a:spLocks noChangeArrowheads="1"/>
          </p:cNvSpPr>
          <p:nvPr/>
        </p:nvSpPr>
        <p:spPr bwMode="auto">
          <a:xfrm>
            <a:off x="4284663" y="1643063"/>
            <a:ext cx="485933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26 قرية محبوكة معاً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5126" name="Text Box 6"/>
          <p:cNvSpPr txBox="1">
            <a:spLocks noChangeArrowheads="1"/>
          </p:cNvSpPr>
          <p:nvPr/>
        </p:nvSpPr>
        <p:spPr bwMode="auto">
          <a:xfrm>
            <a:off x="4284662" y="2378075"/>
            <a:ext cx="485933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الميناء الرئيسي والقاعدة البحرية لمقدونيا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Comic Sans MS" charset="0"/>
                <a:ea typeface="SimSun" charset="0"/>
                <a:cs typeface="SimSun" charset="0"/>
              </a:rPr>
              <a:t>مدينة الميناء على الخليج الحراري</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أوافق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 بولس</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ارموه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السجن</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نفعل؟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rPr>
              <a:t>هذه الرسالة كتبت في 51 م</a:t>
            </a:r>
            <a:endParaRPr kumimoji="0" lang="en-US"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كتبت في كورنثوس بعد سماع تقرير تيموثاوس</a:t>
            </a:r>
            <a:endParaRPr kumimoji="0" lang="en-GB"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نستطيع تشجيع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02" name="TextBox 6"/>
          <p:cNvSpPr txBox="1">
            <a:spLocks noChangeArrowheads="1"/>
          </p:cNvSpPr>
          <p:nvPr/>
        </p:nvSpPr>
        <p:spPr bwMode="auto">
          <a:xfrm>
            <a:off x="2209800" y="1371600"/>
            <a:ext cx="119455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3" name="TextBox 6"/>
          <p:cNvSpPr txBox="1">
            <a:spLocks noChangeArrowheads="1"/>
          </p:cNvSpPr>
          <p:nvPr/>
        </p:nvSpPr>
        <p:spPr bwMode="auto">
          <a:xfrm>
            <a:off x="2438400" y="2133600"/>
            <a:ext cx="696024"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4" name="TextBox 6"/>
          <p:cNvSpPr txBox="1">
            <a:spLocks noChangeArrowheads="1"/>
          </p:cNvSpPr>
          <p:nvPr/>
        </p:nvSpPr>
        <p:spPr bwMode="auto">
          <a:xfrm>
            <a:off x="3416300" y="3957638"/>
            <a:ext cx="5741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اثينا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5" name="TextBox 6"/>
          <p:cNvSpPr txBox="1">
            <a:spLocks noChangeArrowheads="1"/>
          </p:cNvSpPr>
          <p:nvPr/>
        </p:nvSpPr>
        <p:spPr bwMode="auto">
          <a:xfrm>
            <a:off x="2514600" y="4567238"/>
            <a:ext cx="115127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كورنثوس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FF99"/>
                </a:solid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46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2"/>
          <p:cNvSpPr txBox="1">
            <a:spLocks noChangeArrowheads="1"/>
          </p:cNvSpPr>
          <p:nvPr/>
        </p:nvSpPr>
        <p:spPr bwMode="auto">
          <a:xfrm>
            <a:off x="7772400" y="4445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212-213</a:t>
            </a:r>
            <a:endParaRPr lang="en-US" b="1" dirty="0">
              <a:solidFill>
                <a:srgbClr val="003366"/>
              </a:solidFill>
              <a:latin typeface="Arial" panose="020B0604020202020204" pitchFamily="34" charset="0"/>
              <a:cs typeface="Arial" panose="020B0604020202020204" pitchFamily="34" charset="0"/>
            </a:endParaRPr>
          </a:p>
        </p:txBody>
      </p:sp>
      <p:sp>
        <p:nvSpPr>
          <p:cNvPr id="24579" name="Text Box 3"/>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ربما يبدو السيناريو التاريخي والتسلسل الزمني لخدمة بولس في تسالونيكي في رحلته التبشيرية الثانية كما يلي: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390902" y="1981200"/>
            <a:ext cx="10429971"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1. زرع بولس كنيسة تسالونيكي          تشرين ثاني 50 – كانون ثاني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1590413" y="2667000"/>
            <a:ext cx="10329682"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2. خدمة بولس في بيرية، أثينا وكورنثوس          شباط – آذار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3" name="Text Box 7"/>
          <p:cNvSpPr txBox="1">
            <a:spLocks noChangeArrowheads="1"/>
          </p:cNvSpPr>
          <p:nvPr/>
        </p:nvSpPr>
        <p:spPr bwMode="auto">
          <a:xfrm>
            <a:off x="-1188196" y="3352800"/>
            <a:ext cx="96276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3. تقرير سيلا وتيموثاوس لبولس في كورنثوس          نيسان – أيار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4" name="Text Box 8"/>
          <p:cNvSpPr txBox="1">
            <a:spLocks noChangeArrowheads="1"/>
          </p:cNvSpPr>
          <p:nvPr/>
        </p:nvSpPr>
        <p:spPr bwMode="auto">
          <a:xfrm>
            <a:off x="-3192895" y="4038600"/>
            <a:ext cx="113325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4. يكتب بولس تسالونيكي الأولى ويرسلها من كورنثوس          بداية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3292119" y="4724400"/>
            <a:ext cx="1113198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5. حامل تسالونيكي الأولى يرجع بتقرير إلى بولس          منتصف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6" name="Text Box 10"/>
          <p:cNvSpPr txBox="1">
            <a:spLocks noChangeArrowheads="1"/>
          </p:cNvSpPr>
          <p:nvPr/>
        </p:nvSpPr>
        <p:spPr bwMode="auto">
          <a:xfrm>
            <a:off x="-2488748" y="5410200"/>
            <a:ext cx="1002881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بولس يكتب تسالونيكي الثانية من كورنثوس          نهاية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2698209" y="6096000"/>
            <a:ext cx="993848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7. بولس يغادر كورنثوس          بداية أيلول 52</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المناسبة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04775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ED581-ED1B-0169-238B-2C317DDE80AA}"/>
            </a:ext>
          </a:extLst>
        </p:cNvPr>
        <p:cNvGrpSpPr/>
        <p:nvPr/>
      </p:nvGrpSpPr>
      <p:grpSpPr>
        <a:xfrm>
          <a:off x="0" y="0"/>
          <a:ext cx="0" cy="0"/>
          <a:chOff x="0" y="0"/>
          <a:chExt cx="0" cy="0"/>
        </a:xfrm>
      </p:grpSpPr>
      <p:sp>
        <p:nvSpPr>
          <p:cNvPr id="147457" name="Text Box 2">
            <a:extLst>
              <a:ext uri="{FF2B5EF4-FFF2-40B4-BE49-F238E27FC236}">
                <a16:creationId xmlns:a16="http://schemas.microsoft.com/office/drawing/2014/main" id="{8CB8181D-838C-7FE5-1485-05C4470F082A}"/>
              </a:ext>
            </a:extLst>
          </p:cNvPr>
          <p:cNvSpPr txBox="1">
            <a:spLocks noChangeArrowheads="1"/>
          </p:cNvSpPr>
          <p:nvPr/>
        </p:nvSpPr>
        <p:spPr bwMode="auto">
          <a:xfrm>
            <a:off x="7772400" y="44450"/>
            <a:ext cx="13260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212-213</a:t>
            </a:r>
            <a:endParaRPr lang="en-US" b="1" dirty="0">
              <a:solidFill>
                <a:srgbClr val="003366"/>
              </a:solidFill>
              <a:latin typeface="Arial" panose="020B0604020202020204" pitchFamily="34" charset="0"/>
              <a:cs typeface="Arial" panose="020B0604020202020204" pitchFamily="34" charset="0"/>
            </a:endParaRPr>
          </a:p>
        </p:txBody>
      </p:sp>
      <p:sp>
        <p:nvSpPr>
          <p:cNvPr id="24579" name="Text Box 3">
            <a:extLst>
              <a:ext uri="{FF2B5EF4-FFF2-40B4-BE49-F238E27FC236}">
                <a16:creationId xmlns:a16="http://schemas.microsoft.com/office/drawing/2014/main" id="{E3DEDA3E-35F9-457B-E87B-4794648B1A18}"/>
              </a:ext>
            </a:extLst>
          </p:cNvPr>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ربما يبدو السيناريو التاريخي والتسلسل الزمني لخدمة بولس في تسالونيكي في رحلته التبشيرية الثانية كما يلي: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4580" name="Text Box 4">
            <a:extLst>
              <a:ext uri="{FF2B5EF4-FFF2-40B4-BE49-F238E27FC236}">
                <a16:creationId xmlns:a16="http://schemas.microsoft.com/office/drawing/2014/main" id="{5518E675-686C-D66D-6EC6-8D9AC0C6B710}"/>
              </a:ext>
            </a:extLst>
          </p:cNvPr>
          <p:cNvSpPr txBox="1">
            <a:spLocks noChangeArrowheads="1"/>
          </p:cNvSpPr>
          <p:nvPr/>
        </p:nvSpPr>
        <p:spPr bwMode="auto">
          <a:xfrm>
            <a:off x="-1390902" y="1981200"/>
            <a:ext cx="10429971"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1. زرع بولس كنيسة تسالونيكي          تشرين ثاني 50 – كانون ثاني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2" name="Text Box 6">
            <a:extLst>
              <a:ext uri="{FF2B5EF4-FFF2-40B4-BE49-F238E27FC236}">
                <a16:creationId xmlns:a16="http://schemas.microsoft.com/office/drawing/2014/main" id="{E709EF63-69E6-43AE-FED0-BB88D35F8126}"/>
              </a:ext>
            </a:extLst>
          </p:cNvPr>
          <p:cNvSpPr txBox="1">
            <a:spLocks noChangeArrowheads="1"/>
          </p:cNvSpPr>
          <p:nvPr/>
        </p:nvSpPr>
        <p:spPr bwMode="auto">
          <a:xfrm>
            <a:off x="-1590413" y="2667000"/>
            <a:ext cx="10329682"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2. خدمة بولس في بيرية، أثينا وكورنثوس          شباط – آذار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3" name="Text Box 7">
            <a:extLst>
              <a:ext uri="{FF2B5EF4-FFF2-40B4-BE49-F238E27FC236}">
                <a16:creationId xmlns:a16="http://schemas.microsoft.com/office/drawing/2014/main" id="{E9CCA4E6-D26B-C0C5-A19E-E82F8EC6C9F6}"/>
              </a:ext>
            </a:extLst>
          </p:cNvPr>
          <p:cNvSpPr txBox="1">
            <a:spLocks noChangeArrowheads="1"/>
          </p:cNvSpPr>
          <p:nvPr/>
        </p:nvSpPr>
        <p:spPr bwMode="auto">
          <a:xfrm>
            <a:off x="-1188196" y="3352800"/>
            <a:ext cx="96276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3. تقرير سيلا وتيموثاوس لبولس في كورنثوس          نيسان – أيار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4" name="Text Box 8">
            <a:extLst>
              <a:ext uri="{FF2B5EF4-FFF2-40B4-BE49-F238E27FC236}">
                <a16:creationId xmlns:a16="http://schemas.microsoft.com/office/drawing/2014/main" id="{691C3A2C-A2B7-EEE0-6CF2-558A3C79154C}"/>
              </a:ext>
            </a:extLst>
          </p:cNvPr>
          <p:cNvSpPr txBox="1">
            <a:spLocks noChangeArrowheads="1"/>
          </p:cNvSpPr>
          <p:nvPr/>
        </p:nvSpPr>
        <p:spPr bwMode="auto">
          <a:xfrm>
            <a:off x="-3192895" y="4038600"/>
            <a:ext cx="11332565"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4. يكتب بولس تسالونيكي الأولى ويرسلها من كورنثوس          بداية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5" name="Text Box 9">
            <a:extLst>
              <a:ext uri="{FF2B5EF4-FFF2-40B4-BE49-F238E27FC236}">
                <a16:creationId xmlns:a16="http://schemas.microsoft.com/office/drawing/2014/main" id="{62AE15DA-C3C4-0541-6B62-D36913AE0E52}"/>
              </a:ext>
            </a:extLst>
          </p:cNvPr>
          <p:cNvSpPr txBox="1">
            <a:spLocks noChangeArrowheads="1"/>
          </p:cNvSpPr>
          <p:nvPr/>
        </p:nvSpPr>
        <p:spPr bwMode="auto">
          <a:xfrm>
            <a:off x="-3292119" y="4724400"/>
            <a:ext cx="1113198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5. حامل تسالونيكي الأولى يرجع بتقرير إلى بولس          منتصف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6" name="Text Box 10">
            <a:extLst>
              <a:ext uri="{FF2B5EF4-FFF2-40B4-BE49-F238E27FC236}">
                <a16:creationId xmlns:a16="http://schemas.microsoft.com/office/drawing/2014/main" id="{965F1CCF-0541-A6AD-3BAE-3B1DA251E7B8}"/>
              </a:ext>
            </a:extLst>
          </p:cNvPr>
          <p:cNvSpPr txBox="1">
            <a:spLocks noChangeArrowheads="1"/>
          </p:cNvSpPr>
          <p:nvPr/>
        </p:nvSpPr>
        <p:spPr bwMode="auto">
          <a:xfrm>
            <a:off x="-2488748" y="5410200"/>
            <a:ext cx="10028818"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بولس يكتب تسالونيكي الثانية من كورنثوس          نهاية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7" name="Text Box 11">
            <a:extLst>
              <a:ext uri="{FF2B5EF4-FFF2-40B4-BE49-F238E27FC236}">
                <a16:creationId xmlns:a16="http://schemas.microsoft.com/office/drawing/2014/main" id="{EC158895-5C49-89B8-D6B9-9AE69820527F}"/>
              </a:ext>
            </a:extLst>
          </p:cNvPr>
          <p:cNvSpPr txBox="1">
            <a:spLocks noChangeArrowheads="1"/>
          </p:cNvSpPr>
          <p:nvPr/>
        </p:nvSpPr>
        <p:spPr bwMode="auto">
          <a:xfrm>
            <a:off x="-2698209" y="6096000"/>
            <a:ext cx="993848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7. بولس يغادر كورنثوس          بداية أيلول 52</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8" name="Rectangle 12">
            <a:extLst>
              <a:ext uri="{FF2B5EF4-FFF2-40B4-BE49-F238E27FC236}">
                <a16:creationId xmlns:a16="http://schemas.microsoft.com/office/drawing/2014/main" id="{F2BC78BE-7294-4505-E8C1-A35BFFD36670}"/>
              </a:ext>
            </a:extLst>
          </p:cNvPr>
          <p:cNvSpPr>
            <a:spLocks noChangeArrowheads="1"/>
          </p:cNvSpPr>
          <p:nvPr/>
        </p:nvSpPr>
        <p:spPr bwMode="auto">
          <a:xfrm rot="-1200000">
            <a:off x="656681" y="3397022"/>
            <a:ext cx="8415056" cy="119642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tabLst>
                <a:tab pos="457200" algn="l"/>
              </a:tabLs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في غضون بضعة أشهر فقط بعد كتابة رسالة تسالونيكي الأولى، تلقى بولس أخباراً عن مشاكل لم يتم حلها في رسالته الأولى، ولذلك قرر بولس أن يكتب للكنيسة مرة أخرى لمساعدة المؤمنين على التغلب على هذه الصعوبات.</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3A29BC33-746D-9658-037E-823FAD9483B9}"/>
              </a:ext>
            </a:extLst>
          </p:cNvPr>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المناسبة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974583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F36-0459-7C8E-8630-EBB2FC251B1D}"/>
            </a:ext>
          </a:extLst>
        </p:cNvPr>
        <p:cNvGrpSpPr/>
        <p:nvPr/>
      </p:nvGrpSpPr>
      <p:grpSpPr>
        <a:xfrm>
          <a:off x="0" y="0"/>
          <a:ext cx="0" cy="0"/>
          <a:chOff x="0" y="0"/>
          <a:chExt cx="0" cy="0"/>
        </a:xfrm>
      </p:grpSpPr>
      <p:sp>
        <p:nvSpPr>
          <p:cNvPr id="595970" name="Rectangle 3" descr="EXPTEXTB">
            <a:extLst>
              <a:ext uri="{FF2B5EF4-FFF2-40B4-BE49-F238E27FC236}">
                <a16:creationId xmlns:a16="http://schemas.microsoft.com/office/drawing/2014/main" id="{67711E40-BDC7-C589-EBCA-75F6A831652B}"/>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a:extLst>
              <a:ext uri="{FF2B5EF4-FFF2-40B4-BE49-F238E27FC236}">
                <a16:creationId xmlns:a16="http://schemas.microsoft.com/office/drawing/2014/main" id="{B9CD4213-0337-D181-A71C-C79122646886}"/>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a:extLst>
              <a:ext uri="{FF2B5EF4-FFF2-40B4-BE49-F238E27FC236}">
                <a16:creationId xmlns:a16="http://schemas.microsoft.com/office/drawing/2014/main" id="{BFFE287F-22E5-0CF4-E0D5-2D66B6D76C1F}"/>
              </a:ext>
            </a:extLst>
          </p:cNvPr>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a:extLst>
              <a:ext uri="{FF2B5EF4-FFF2-40B4-BE49-F238E27FC236}">
                <a16:creationId xmlns:a16="http://schemas.microsoft.com/office/drawing/2014/main" id="{D9676C0F-EF59-5231-2F3E-732D81F06E98}"/>
              </a:ext>
            </a:extLst>
          </p:cNvPr>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a:extLst>
              <a:ext uri="{FF2B5EF4-FFF2-40B4-BE49-F238E27FC236}">
                <a16:creationId xmlns:a16="http://schemas.microsoft.com/office/drawing/2014/main" id="{EAEE76D7-C0C0-F9A9-D047-49C0BE99E540}"/>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a:extLst>
              <a:ext uri="{FF2B5EF4-FFF2-40B4-BE49-F238E27FC236}">
                <a16:creationId xmlns:a16="http://schemas.microsoft.com/office/drawing/2014/main" id="{AC9CCCFC-AEB3-F8CE-9259-E1FD9D734600}"/>
              </a:ext>
            </a:extLst>
          </p:cNvPr>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a:extLst>
              <a:ext uri="{FF2B5EF4-FFF2-40B4-BE49-F238E27FC236}">
                <a16:creationId xmlns:a16="http://schemas.microsoft.com/office/drawing/2014/main" id="{4C6291A8-9C86-9B7C-590A-EEBCA306E7F9}"/>
              </a:ext>
            </a:extLst>
          </p:cNvPr>
          <p:cNvSpPr txBox="1">
            <a:spLocks noChangeArrowheads="1"/>
          </p:cNvSpPr>
          <p:nvPr/>
        </p:nvSpPr>
        <p:spPr bwMode="auto">
          <a:xfrm>
            <a:off x="0" y="3276600"/>
            <a:ext cx="9144000" cy="40011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a:extLst>
              <a:ext uri="{FF2B5EF4-FFF2-40B4-BE49-F238E27FC236}">
                <a16:creationId xmlns:a16="http://schemas.microsoft.com/office/drawing/2014/main" id="{8C7C5104-3DAA-11A7-7045-18709AD60667}"/>
              </a:ext>
            </a:extLst>
          </p:cNvPr>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a:extLst>
              <a:ext uri="{FF2B5EF4-FFF2-40B4-BE49-F238E27FC236}">
                <a16:creationId xmlns:a16="http://schemas.microsoft.com/office/drawing/2014/main" id="{67499809-B9AB-771D-BCA3-00AFBCB7155F}"/>
              </a:ext>
            </a:extLst>
          </p:cNvPr>
          <p:cNvSpPr txBox="1">
            <a:spLocks noChangeArrowheads="1"/>
          </p:cNvSpPr>
          <p:nvPr/>
        </p:nvSpPr>
        <p:spPr bwMode="auto">
          <a:xfrm>
            <a:off x="3743325" y="198089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a:extLst>
              <a:ext uri="{FF2B5EF4-FFF2-40B4-BE49-F238E27FC236}">
                <a16:creationId xmlns:a16="http://schemas.microsoft.com/office/drawing/2014/main" id="{E7FD0E5F-2E05-CC41-019F-897506954D43}"/>
              </a:ext>
            </a:extLst>
          </p:cNvPr>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652F3B61-443E-91F8-DE14-065BFB143BE8}"/>
              </a:ext>
            </a:extLst>
          </p:cNvPr>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a:extLst>
              <a:ext uri="{FF2B5EF4-FFF2-40B4-BE49-F238E27FC236}">
                <a16:creationId xmlns:a16="http://schemas.microsoft.com/office/drawing/2014/main" id="{94611BAA-51BF-3E97-C42F-D679DF682B33}"/>
              </a:ext>
            </a:extLst>
          </p:cNvPr>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a:extLst>
              <a:ext uri="{FF2B5EF4-FFF2-40B4-BE49-F238E27FC236}">
                <a16:creationId xmlns:a16="http://schemas.microsoft.com/office/drawing/2014/main" id="{E48C2C6F-7C35-B63D-C511-2EF273F4AEB9}"/>
              </a:ext>
            </a:extLst>
          </p:cNvPr>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a:extLst>
              <a:ext uri="{FF2B5EF4-FFF2-40B4-BE49-F238E27FC236}">
                <a16:creationId xmlns:a16="http://schemas.microsoft.com/office/drawing/2014/main" id="{14E4224D-9753-DFA9-1B54-7A061684D498}"/>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a:extLst>
              <a:ext uri="{FF2B5EF4-FFF2-40B4-BE49-F238E27FC236}">
                <a16:creationId xmlns:a16="http://schemas.microsoft.com/office/drawing/2014/main" id="{35A405B8-EC37-9F2F-9A1E-13FAB99901A1}"/>
              </a:ext>
            </a:extLst>
          </p:cNvPr>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ADD41732-3A1D-50F6-F222-37502722D77B}"/>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4E021E26-E77B-9161-DAD2-D2DE902D0531}"/>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4A53C915-4880-8F75-5B87-B2F53D83C6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7E315952-13A1-27DA-02FE-35C5A04F5045}"/>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9EBFD9D8-CB1A-50EF-B7DF-F2BEF1D20165}"/>
              </a:ext>
            </a:extLst>
          </p:cNvPr>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B72250EE-49AD-E4F1-649A-CD183F2EE62B}"/>
              </a:ext>
            </a:extLst>
          </p:cNvPr>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510677BE-F2A8-4588-CE5B-4F876919A4A7}"/>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6E5DAD1F-64E6-DF41-BE89-92DA064B1F00}"/>
              </a:ext>
            </a:extLst>
          </p:cNvPr>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835E958E-253F-7C48-E927-8B125EF802E8}"/>
              </a:ext>
            </a:extLst>
          </p:cNvPr>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a:extLst>
              <a:ext uri="{FF2B5EF4-FFF2-40B4-BE49-F238E27FC236}">
                <a16:creationId xmlns:a16="http://schemas.microsoft.com/office/drawing/2014/main" id="{C48211A9-65FC-C3A0-721C-857EDC82DC20}"/>
              </a:ext>
            </a:extLst>
          </p:cNvPr>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a:extLst>
              <a:ext uri="{FF2B5EF4-FFF2-40B4-BE49-F238E27FC236}">
                <a16:creationId xmlns:a16="http://schemas.microsoft.com/office/drawing/2014/main" id="{8C42830C-DE2A-94F0-2B4B-D8712A916877}"/>
              </a:ext>
            </a:extLst>
          </p:cNvPr>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a:extLst>
              <a:ext uri="{FF2B5EF4-FFF2-40B4-BE49-F238E27FC236}">
                <a16:creationId xmlns:a16="http://schemas.microsoft.com/office/drawing/2014/main" id="{69C2D6A5-C336-67C5-E707-E933B652C882}"/>
              </a:ext>
            </a:extLst>
          </p:cNvPr>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a:extLst>
              <a:ext uri="{FF2B5EF4-FFF2-40B4-BE49-F238E27FC236}">
                <a16:creationId xmlns:a16="http://schemas.microsoft.com/office/drawing/2014/main" id="{90FC916A-4549-1E2E-5B01-DD95FF0C1D6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a:extLst>
              <a:ext uri="{FF2B5EF4-FFF2-40B4-BE49-F238E27FC236}">
                <a16:creationId xmlns:a16="http://schemas.microsoft.com/office/drawing/2014/main" id="{3A2BE12A-95DE-B14C-088A-861737AFCC4E}"/>
              </a:ext>
            </a:extLst>
          </p:cNvPr>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a:extLst>
              <a:ext uri="{FF2B5EF4-FFF2-40B4-BE49-F238E27FC236}">
                <a16:creationId xmlns:a16="http://schemas.microsoft.com/office/drawing/2014/main" id="{756B7620-2A69-6FE6-E2AD-DC6C32544FBD}"/>
              </a:ext>
            </a:extLst>
          </p:cNvPr>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a:extLst>
              <a:ext uri="{FF2B5EF4-FFF2-40B4-BE49-F238E27FC236}">
                <a16:creationId xmlns:a16="http://schemas.microsoft.com/office/drawing/2014/main" id="{5ABC73BB-C40B-994F-F960-0CE03438556D}"/>
              </a:ext>
            </a:extLst>
          </p:cNvPr>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421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15278"/>
            <a:ext cx="9162651" cy="1397996"/>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AE" dirty="0"/>
              <a:t>يُدعى سيدنا الرب 22 مرة في ثلاثة إصحاحات قصيرة من 47 آية فقط </a:t>
            </a:r>
            <a:r>
              <a:rPr lang="ar-JO" dirty="0"/>
              <a:t>(</a:t>
            </a:r>
            <a:r>
              <a:rPr lang="ar-AE" dirty="0"/>
              <a:t>إيلويل و ياربرو</a:t>
            </a:r>
            <a:r>
              <a:rPr lang="en-US" dirty="0"/>
              <a:t>، </a:t>
            </a:r>
            <a:r>
              <a:rPr lang="ar-AE" dirty="0"/>
              <a:t>مواجهة العهد الجديد، 332) مؤكدين سُلطتهِ / قوتهِ (1: 7 ؛ 2: 8) وألوهيتهِ كما هو متساوٍ مع الآب (1</a:t>
            </a:r>
            <a:r>
              <a:rPr lang="ar-JO" dirty="0"/>
              <a:t> </a:t>
            </a:r>
            <a:r>
              <a:rPr lang="ar-AE" dirty="0"/>
              <a:t>:12).</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2BBC232-77F8-FA4C-8207-C611581843B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763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662"/>
          <a:stretch>
            <a:fillRect/>
          </a:stretch>
        </p:blipFill>
        <p:spPr bwMode="auto">
          <a:xfrm>
            <a:off x="755576" y="1469036"/>
            <a:ext cx="8028384" cy="44875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83" y="38131"/>
            <a:ext cx="9120187" cy="1446653"/>
          </a:xfrm>
          <a:noFill/>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مستعداً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4022172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78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dirty="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711972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ar-JO" sz="4000" dirty="0">
                <a:solidFill>
                  <a:schemeClr val="tx1"/>
                </a:solidFill>
                <a:ea typeface="ＭＳ Ｐゴシック" charset="0"/>
              </a:rPr>
              <a:t>الإختطاف</a:t>
            </a:r>
            <a:endParaRPr lang="en-US" sz="4000" dirty="0">
              <a:solidFill>
                <a:schemeClr val="tx1"/>
              </a:solidFill>
              <a:ea typeface="ＭＳ Ｐゴシック" charset="0"/>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ثم لا أريد أن تجهلوا أيها الإخوة من جهة الراقدين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لكي لا تحزنوا كالباقين الذين لا رجاء لهم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لأنه إن كنا نؤمن أن يسوع مات وقام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فكذلك الراقدون بيسوع سيحضرهم الله أيضاً معه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13-14)</a:t>
            </a:r>
            <a:endParaRPr kumimoji="0" lang="en-US"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2844824" y="-485192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16 لأن الرب نفسه بهتاف بصوت رئيس ملائكة وبوق الله سوف ينزل من السماء والأموات في المسيح سيقومون أولاً 17 ثُمَّ نَحْنُ الأَحْيَاءَ الْبَاقِينَ </a:t>
            </a:r>
            <a:r>
              <a:rPr kumimoji="0" lang="ar-JO" sz="2800" b="1" i="0" u="none" strike="noStrike" kern="1200" cap="none" spc="0" normalizeH="0" baseline="0" noProof="0" dirty="0">
                <a:ln>
                  <a:noFill/>
                </a:ln>
                <a:solidFill>
                  <a:srgbClr val="FFFF00"/>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سَنُخْطَفُ</a:t>
            </a: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جَمِيعاً مَعَهُمْ فِي السُّحُبِ لِمُلاَقَاةِ الرَّبِّ فِي الْهَوَاءِ، وَهَكَذَا نَكُونُ كُلَّ حِينٍ مَعَ الرَّبِّ.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18</a:t>
            </a: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لِذَلِكَ عَزُّوا بَعْضُكُمْ بَعْضاً بِهَذَا الْكَلاَمِ. (1 تس 4: 16-18)</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6">
            <a:extLst>
              <a:ext uri="{FF2B5EF4-FFF2-40B4-BE49-F238E27FC236}">
                <a16:creationId xmlns:a16="http://schemas.microsoft.com/office/drawing/2014/main" id="{3363F8A3-E42C-F848-A017-CE9A3E3EAAC3}"/>
              </a:ext>
            </a:extLst>
          </p:cNvPr>
          <p:cNvSpPr txBox="1">
            <a:spLocks noChangeArrowheads="1"/>
          </p:cNvSpPr>
          <p:nvPr/>
        </p:nvSpPr>
        <p:spPr bwMode="auto">
          <a:xfrm>
            <a:off x="0" y="0"/>
            <a:ext cx="9144000" cy="90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00"/>
                </a:solidFill>
                <a:effectLst>
                  <a:glow rad="127000">
                    <a:schemeClr val="tx1"/>
                  </a:glow>
                </a:effectLst>
                <a:ea typeface="ＭＳ Ｐゴシック" charset="0"/>
              </a:rPr>
              <a:t>كيف </a:t>
            </a:r>
            <a:r>
              <a:rPr lang="ar-JO" sz="5400" dirty="0">
                <a:effectLst>
                  <a:glow rad="127000">
                    <a:schemeClr val="tx1"/>
                  </a:glow>
                </a:effectLst>
                <a:ea typeface="ＭＳ Ｐゴシック" charset="0"/>
              </a:rPr>
              <a:t>يمكن أن تكون مستعداً للإختطاف؟</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7086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اخدم يسوع بدون </a:t>
            </a:r>
            <a:r>
              <a:rPr lang="ar-JO" sz="4800" dirty="0">
                <a:solidFill>
                  <a:srgbClr val="FFFF00"/>
                </a:solidFill>
                <a:effectLst>
                  <a:glow rad="127000">
                    <a:schemeClr val="tx1"/>
                  </a:glow>
                </a:effectLst>
                <a:ea typeface="ＭＳ Ｐゴシック" charset="0"/>
              </a:rPr>
              <a:t>طمع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a:t>
            </a:r>
            <a:r>
              <a:rPr lang="ar-SA" sz="4800" dirty="0">
                <a:effectLst>
                  <a:glow rad="127000">
                    <a:schemeClr val="tx1"/>
                  </a:glow>
                </a:effectLst>
              </a:rPr>
              <a:t>١</a:t>
            </a:r>
            <a:r>
              <a:rPr lang="ar-SA" sz="4800" dirty="0">
                <a:solidFill>
                  <a:srgbClr val="FFFFFF"/>
                </a:solidFill>
                <a:effectLst>
                  <a:glow rad="127000">
                    <a:srgbClr val="000000"/>
                  </a:glow>
                </a:effectLst>
                <a:ea typeface="ＭＳ Ｐゴシック" charset="0"/>
              </a:rPr>
              <a:t> تسالونيكي</a:t>
            </a:r>
            <a:r>
              <a:rPr lang="ar-JO" sz="4800" dirty="0">
                <a:effectLst>
                  <a:glow rad="127000">
                    <a:schemeClr val="tx1"/>
                  </a:glow>
                </a:effectLst>
                <a:ea typeface="ＭＳ Ｐゴシック" charset="0"/>
              </a:rPr>
              <a:t> 1-3)</a:t>
            </a:r>
            <a:br>
              <a:rPr lang="en-US" sz="4800" dirty="0">
                <a:effectLst>
                  <a:glow rad="127000">
                    <a:schemeClr val="tx1"/>
                  </a:glow>
                </a:effectLst>
                <a:ea typeface="ＭＳ Ｐゴシック" charset="0"/>
              </a:rPr>
            </a:br>
            <a:endParaRPr lang="en-US" sz="4800" dirty="0">
              <a:effectLst>
                <a:glow rad="127000">
                  <a:schemeClr val="tx1"/>
                </a:glow>
              </a:effectLst>
              <a:ea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871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اهتم بكل من </a:t>
            </a:r>
            <a:r>
              <a:rPr lang="ar-JO" sz="4800" dirty="0">
                <a:solidFill>
                  <a:srgbClr val="FFFF00"/>
                </a:solidFill>
                <a:effectLst>
                  <a:glow rad="127000">
                    <a:schemeClr val="tx1"/>
                  </a:glow>
                </a:effectLst>
                <a:ea typeface="ＭＳ Ｐゴシック" charset="0"/>
              </a:rPr>
              <a:t>الناس</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اللاهوت</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a:t>
            </a:r>
            <a:r>
              <a:rPr lang="ar-SA" sz="4800" dirty="0">
                <a:effectLst>
                  <a:glow rad="127000">
                    <a:schemeClr val="tx1"/>
                  </a:glow>
                </a:effectLst>
              </a:rPr>
              <a:t>١</a:t>
            </a:r>
            <a:r>
              <a:rPr lang="ar-SA" sz="4800" dirty="0">
                <a:solidFill>
                  <a:srgbClr val="FFFFFF"/>
                </a:solidFill>
                <a:effectLst>
                  <a:glow rad="127000">
                    <a:srgbClr val="000000"/>
                  </a:glow>
                </a:effectLst>
                <a:ea typeface="ＭＳ Ｐゴシック" charset="0"/>
              </a:rPr>
              <a:t> تسالونيكي</a:t>
            </a:r>
            <a:r>
              <a:rPr lang="ar-JO" sz="4800" dirty="0">
                <a:effectLst>
                  <a:glow rad="127000">
                    <a:schemeClr val="tx1"/>
                  </a:glow>
                </a:effectLst>
                <a:ea typeface="ＭＳ Ｐゴシック" charset="0"/>
              </a:rPr>
              <a:t> 4-5)</a:t>
            </a:r>
            <a:endParaRPr lang="en-US" sz="4800" dirty="0">
              <a:effectLst>
                <a:glow rad="127000">
                  <a:schemeClr val="tx1"/>
                </a:glow>
              </a:effectLst>
              <a:ea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2483148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0"/>
            <a:ext cx="9144000"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مستعداً لرجوع المسيح من خلال مالك وأصدقائك والكتاب المقدس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pitchFamily="-108" charset="-128"/>
                <a:cs typeface="Arial" panose="020B0604020202020204" pitchFamily="34" charset="0"/>
              </a:rPr>
              <a:t>١</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8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سوف نعطي كلنا حساباً</a:t>
            </a:r>
            <a:endParaRPr lang="en-US"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74A7A918-62BB-A1F9-118E-D6DE293ABFF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pitchFamily="-108" charset="-128"/>
                <a:cs typeface="Arial" panose="020B0604020202020204" pitchFamily="34" charset="0"/>
              </a:rPr>
              <a:t>١</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6076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13647</TotalTime>
  <Words>19472</Words>
  <Application>Microsoft Macintosh PowerPoint</Application>
  <PresentationFormat>On-screen Show (4:3)</PresentationFormat>
  <Paragraphs>2575</Paragraphs>
  <Slides>287</Slides>
  <Notes>246</Notes>
  <HiddenSlides>0</HiddenSlides>
  <MMClips>0</MMClips>
  <ScaleCrop>false</ScaleCrop>
  <HeadingPairs>
    <vt:vector size="8" baseType="variant">
      <vt:variant>
        <vt:lpstr>Fonts Used</vt:lpstr>
      </vt:variant>
      <vt:variant>
        <vt:i4>24</vt:i4>
      </vt:variant>
      <vt:variant>
        <vt:lpstr>Theme</vt:lpstr>
      </vt:variant>
      <vt:variant>
        <vt:i4>60</vt:i4>
      </vt:variant>
      <vt:variant>
        <vt:lpstr>Embedded OLE Servers</vt:lpstr>
      </vt:variant>
      <vt:variant>
        <vt:i4>2</vt:i4>
      </vt:variant>
      <vt:variant>
        <vt:lpstr>Slide Titles</vt:lpstr>
      </vt:variant>
      <vt:variant>
        <vt:i4>287</vt:i4>
      </vt:variant>
    </vt:vector>
  </HeadingPairs>
  <TitlesOfParts>
    <vt:vector size="373" baseType="lpstr">
      <vt:lpstr>26</vt:lpstr>
      <vt:lpstr>BONES</vt:lpstr>
      <vt:lpstr>Matisse ITC</vt:lpstr>
      <vt:lpstr>ＭＳ Ｐゴシック</vt:lpstr>
      <vt:lpstr>Osaka</vt:lpstr>
      <vt:lpstr>宋体</vt:lpstr>
      <vt:lpstr>Times</vt:lpstr>
      <vt:lpstr>Accordance</vt:lpstr>
      <vt:lpstr>Arial</vt:lpstr>
      <vt:lpstr>Arial Black</vt:lpstr>
      <vt:lpstr>Calibri</vt:lpstr>
      <vt:lpstr>Century Gothic</vt:lpstr>
      <vt:lpstr>Comic Sans MS</vt:lpstr>
      <vt:lpstr>Courier</vt:lpstr>
      <vt:lpstr>Geneva</vt:lpstr>
      <vt:lpstr>Helvetica</vt:lpstr>
      <vt:lpstr>Impact</vt:lpstr>
      <vt:lpstr>Monotype Sorts</vt:lpstr>
      <vt:lpstr>Symbol</vt:lpstr>
      <vt:lpstr>Tahoma</vt:lpstr>
      <vt:lpstr>Times New Roman</vt:lpstr>
      <vt:lpstr>Trebuchet MS</vt:lpstr>
      <vt:lpstr>Verdana</vt:lpstr>
      <vt:lpstr>Wingdings</vt:lpstr>
      <vt:lpstr>Capsules</vt:lpstr>
      <vt:lpstr>1_Default Design</vt:lpstr>
      <vt:lpstr>Strategic</vt:lpstr>
      <vt:lpstr>3_Blank Presentation</vt:lpstr>
      <vt:lpstr>Blank Presentation</vt:lpstr>
      <vt:lpstr>2_Blank Presentation</vt:lpstr>
      <vt:lpstr>1_Orbit</vt:lpstr>
      <vt:lpstr>Orbit</vt:lpstr>
      <vt:lpstr>Default Design</vt:lpstr>
      <vt:lpstr>Refined</vt:lpstr>
      <vt:lpstr>Radar</vt:lpstr>
      <vt:lpstr>6_Blank Presentation</vt:lpstr>
      <vt:lpstr>Bar Code</vt:lpstr>
      <vt:lpstr>Sparkles</vt:lpstr>
      <vt:lpstr>11_Blank Presentation</vt:lpstr>
      <vt:lpstr>Beam</vt:lpstr>
      <vt:lpstr>1_Design padrão</vt:lpstr>
      <vt:lpstr>Pressed Leaves</vt:lpstr>
      <vt:lpstr>Sateen</vt:lpstr>
      <vt:lpstr>Koi</vt:lpstr>
      <vt:lpstr>Earth</vt:lpstr>
      <vt:lpstr>Skyline</vt:lpstr>
      <vt:lpstr>Gleam</vt:lpstr>
      <vt:lpstr>1_Refined</vt:lpstr>
      <vt:lpstr>20_Blank Presentation</vt:lpstr>
      <vt:lpstr>5_Default Design</vt:lpstr>
      <vt:lpstr>1_Blank Presentation</vt:lpstr>
      <vt:lpstr>49_Blank Presentation</vt:lpstr>
      <vt:lpstr>1_Office Theme</vt:lpstr>
      <vt:lpstr>24_Blank Presentation</vt:lpstr>
      <vt:lpstr>untitled 1</vt:lpstr>
      <vt:lpstr>7_Default Design</vt:lpstr>
      <vt:lpstr>23_Office Theme</vt:lpstr>
      <vt:lpstr>50_Blank Presentation</vt:lpstr>
      <vt:lpstr>預設簡報設計</vt:lpstr>
      <vt:lpstr>10_Default Design</vt:lpstr>
      <vt:lpstr>7_Blank Presentation</vt:lpstr>
      <vt:lpstr>11_Default Design</vt:lpstr>
      <vt:lpstr>1_Beam</vt:lpstr>
      <vt:lpstr>6_Default Design</vt:lpstr>
      <vt:lpstr>8_Default Design</vt:lpstr>
      <vt:lpstr>10_Blank Presentation</vt:lpstr>
      <vt:lpstr>Blue Diagonal</vt:lpstr>
      <vt:lpstr>1_Strategic</vt:lpstr>
      <vt:lpstr>2_Default Design</vt:lpstr>
      <vt:lpstr>8_Blank Presentation</vt:lpstr>
      <vt:lpstr>22_Default Design</vt:lpstr>
      <vt:lpstr>4_Default Design</vt:lpstr>
      <vt:lpstr>47_Blank Presentation</vt:lpstr>
      <vt:lpstr>14_Blank Presentation</vt:lpstr>
      <vt:lpstr>9_Blank Presentation</vt:lpstr>
      <vt:lpstr>51_Blank Presentation</vt:lpstr>
      <vt:lpstr>25_Blank Presentation</vt:lpstr>
      <vt:lpstr>8_Office Theme</vt:lpstr>
      <vt:lpstr>23_Blank Presentation</vt:lpstr>
      <vt:lpstr>4_Office Theme</vt:lpstr>
      <vt:lpstr>52_Blank Presentation</vt:lpstr>
      <vt:lpstr>21_Blank Presentation</vt:lpstr>
      <vt:lpstr>26_Blank Presentation</vt:lpstr>
      <vt:lpstr>27_Blank Presentation</vt:lpstr>
      <vt:lpstr>Clip</vt:lpstr>
      <vt:lpstr>Bitmap Image</vt:lpstr>
      <vt:lpstr>٢ تسالونيكي</vt:lpstr>
      <vt:lpstr>الكلمة المفتاحية</vt:lpstr>
      <vt:lpstr>الموضوع الرئيسي</vt:lpstr>
      <vt:lpstr>الآية المفتاحية</vt:lpstr>
      <vt:lpstr>الملخص والتطبيق</vt:lpstr>
      <vt:lpstr>بيان الملكوت</vt:lpstr>
      <vt:lpstr>العهد</vt:lpstr>
      <vt:lpstr>الخلاص</vt:lpstr>
      <vt:lpstr>النبوة  (الرب، الإله) </vt:lpstr>
      <vt:lpstr>Book Chart</vt:lpstr>
      <vt:lpstr>2 تسالونيكي</vt:lpstr>
      <vt:lpstr>كن متأكداً</vt:lpstr>
      <vt:lpstr>هل التأكيد الذاتي كافي؟</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ليأتي بالإستقرار (2 تس 2)</vt:lpstr>
      <vt:lpstr>3. عملياً : يولد الله الإنضباط فينا ليبني المسؤولية (2 تس 3) </vt:lpstr>
      <vt:lpstr>PowerPoint Presentation</vt:lpstr>
      <vt:lpstr>Black</vt:lpstr>
      <vt:lpstr>It is Well With My Soul</vt:lpstr>
      <vt:lpstr>It is Well With My Soul</vt:lpstr>
      <vt:lpstr>It is Well With My Soul 3</vt:lpstr>
      <vt:lpstr>الكلمات المفتاحية لأسفار العهد الجديد</vt:lpstr>
      <vt:lpstr>PowerPoint Presentation</vt:lpstr>
      <vt:lpstr>نصيحة بولس للتسالونيكيين المضطربين التركيز على الله التركيز على الله في رسائل تسالونيكي</vt:lpstr>
      <vt:lpstr>الموضوعات اللاهوتية</vt:lpstr>
      <vt:lpstr>المؤلف</vt:lpstr>
      <vt:lpstr>المؤلف</vt:lpstr>
      <vt:lpstr>التاريخ</vt:lpstr>
      <vt:lpstr>من أين إلى أين؟</vt:lpstr>
      <vt:lpstr>نظرة عامة على العهد الجديد (رسائل بولس)</vt:lpstr>
      <vt:lpstr>التأليف</vt:lpstr>
      <vt:lpstr>الخطوط العريضة</vt:lpstr>
      <vt:lpstr>الفكرة الرئيسية في 1 تسالونيكي 4: 13-18</vt:lpstr>
      <vt:lpstr>عقيدة ما قبل الألفية</vt:lpstr>
      <vt:lpstr>التدبيرية</vt:lpstr>
      <vt:lpstr>متى سيحدث الإختطاف؟</vt:lpstr>
      <vt:lpstr>الإختطاف قبل الضيقة</vt:lpstr>
      <vt:lpstr>لماذا أنا من مؤمني الإختطاف قبل الضيقة؟</vt:lpstr>
      <vt:lpstr>يعد المسيح بالكرامة أمام الأعداء (3: 9) </vt:lpstr>
      <vt:lpstr>فيلادلفيا (رؤ 3: 7- 13)</vt:lpstr>
      <vt:lpstr>الإختطاف قبل الضيقة</vt:lpstr>
      <vt:lpstr>التدبيرية</vt:lpstr>
      <vt:lpstr>حروف الجر اليونانية</vt:lpstr>
      <vt:lpstr>الإختطاف قبل الضيقة</vt:lpstr>
      <vt:lpstr>الظهور الآخر الوحيد في العهد الجديد لكلمة أَحْفَظُكَ (    )</vt:lpstr>
      <vt:lpstr>الإختطاف قبل الضيقة</vt:lpstr>
      <vt:lpstr>لماذا أنا من مؤمني الإختطاف قبل الضيقة؟</vt:lpstr>
      <vt:lpstr>لماذا أنا من مؤمني الإختطاف قبل الضيقة؟</vt:lpstr>
      <vt:lpstr>الإختطاف قبل الضيقة</vt:lpstr>
      <vt:lpstr>لماذا أنا من مؤمني الإختطاف قبل الضيقة؟</vt:lpstr>
      <vt:lpstr>نظريات الضيقة الرئيسية</vt:lpstr>
      <vt:lpstr>اختطاف ما قبل الضيقة</vt:lpstr>
      <vt:lpstr>مراحل المجيء الثاني</vt:lpstr>
      <vt:lpstr>مراحل المجيء الثاني</vt:lpstr>
      <vt:lpstr>مراحل المجيء الثاني</vt:lpstr>
      <vt:lpstr>مراحل المجيء الثاني</vt:lpstr>
      <vt:lpstr>الإختطاف وسط الضيقة </vt:lpstr>
      <vt:lpstr>الإختطاف الجزئي </vt:lpstr>
      <vt:lpstr>الإختطاف بعد الضيقة </vt:lpstr>
      <vt:lpstr>لماذا أنا لست من مؤمني بعد الضيقة؟</vt:lpstr>
      <vt:lpstr>يشرح الإختطاف قبل الألفية كيف سينجب الأطفال والموت في الألفية</vt:lpstr>
      <vt:lpstr>الغضب قبل الإختطاف</vt:lpstr>
      <vt:lpstr>كن متأكداً</vt:lpstr>
      <vt:lpstr>التأكيد</vt:lpstr>
      <vt:lpstr>مهمتنا</vt:lpstr>
      <vt:lpstr>رؤيتنا</vt:lpstr>
      <vt:lpstr>أولوياتنا</vt:lpstr>
      <vt:lpstr>الكلمات تعطي تأكيد</vt:lpstr>
      <vt:lpstr>تأكيد الذات</vt:lpstr>
      <vt:lpstr>تأكيد الذات</vt:lpstr>
      <vt:lpstr>تأكيد الذات</vt:lpstr>
      <vt:lpstr>تأكيد الذات</vt:lpstr>
      <vt:lpstr>هل التأكيد الذاتي كافي؟</vt:lpstr>
      <vt:lpstr>أنا لا أستحق احترام الذات</vt:lpstr>
      <vt:lpstr>لست متأكدًا من  عدد المشاكل التي أواجهها  لأن الرياضيات إحداها.</vt:lpstr>
      <vt:lpstr>كم منا يلاحظ عندما يقع الآخرون في دوامة؟</vt:lpstr>
      <vt:lpstr> كيف يمكنك أن تساعد أولئك الذين يجتازون بأوقات صعبة؟</vt:lpstr>
      <vt:lpstr>كيف يؤيدنا الله عندما نواجه أوقاتاً صعبة؟</vt:lpstr>
      <vt:lpstr>خلفية  2 تسالونيكي</vt:lpstr>
      <vt:lpstr>PowerPoint Presentation</vt:lpstr>
      <vt:lpstr>PowerPoint Presentation</vt:lpstr>
      <vt:lpstr>PowerPoint Presentation</vt:lpstr>
      <vt:lpstr>PowerPoint Presentation</vt:lpstr>
      <vt:lpstr>PowerPoint Presentation</vt:lpstr>
      <vt:lpstr>المناسبة</vt:lpstr>
      <vt:lpstr>المناسبة</vt:lpstr>
      <vt:lpstr>نظرة عامة على العهد الجديد (رسائل بولس)</vt:lpstr>
      <vt:lpstr>كن مستعداً</vt:lpstr>
      <vt:lpstr>Our Need</vt:lpstr>
      <vt:lpstr>Black</vt:lpstr>
      <vt:lpstr>الإختطاف</vt:lpstr>
      <vt:lpstr>الإختطاف</vt:lpstr>
      <vt:lpstr>كيف يمكن أن تكون مستعداً للإختطاف؟</vt:lpstr>
      <vt:lpstr>1. اخدم يسوع بدون طمع (١ تسالونيكي 1-3) </vt:lpstr>
      <vt:lpstr>2. اهتم بكل من الناس واللاهوت (١ تسالونيكي 4-5)</vt:lpstr>
      <vt:lpstr>الفكرة الرئيسية</vt:lpstr>
      <vt:lpstr>سوف نعطي كلنا حساباً</vt:lpstr>
      <vt:lpstr>١ تسالونيكي 5: 2</vt:lpstr>
      <vt:lpstr>1-2 تسالونيكي</vt:lpstr>
      <vt:lpstr>الحجة</vt:lpstr>
      <vt:lpstr>كيف يؤيدنا الله عندما نواجه أوقاتاً صعبة؟</vt:lpstr>
      <vt:lpstr>2 تسالونيكي 1 </vt:lpstr>
      <vt:lpstr>ملخص 2 تسالونيكي</vt:lpstr>
      <vt:lpstr>1. عاطفياً : يعطي الله المثابرة ليأتي بالنضوج (2 تس 1)</vt:lpstr>
      <vt:lpstr>نصيحة بولس للتسالونيكيين المضطربين التركيز على الله التركيز على الله في رسائل تسالونيكي</vt:lpstr>
      <vt:lpstr>الفكرة الرئيسية في متى</vt:lpstr>
      <vt:lpstr>اسم يستحق التكرار</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 من خلال النظر إلى ربنا السامي يسوع المسيح ندرك أنه لا ينظر بعيداً عنا في رضا عن النفس لكنه ينظر إلينا بتحنن </vt:lpstr>
      <vt:lpstr>أرفع عيني إلى الجبال من حيث يأتي عوني معونتي من عند الرب صانع السماوات والأرض (مز 121: 1-2) </vt:lpstr>
      <vt:lpstr>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vt:lpstr>
      <vt:lpstr>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vt:lpstr>
      <vt:lpstr>رؤية الحياة  من منظور الله</vt:lpstr>
      <vt:lpstr>كم منا يلاحظ عندما يقع الآخرون في دوامة؟</vt:lpstr>
      <vt:lpstr>كيفية تثبيت الآخرين 2 تسالونيكي 1: 1-4</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نصيحة بولس للتسالونيكيين المضطربين التركيز على الله التركيز على الله في رسائل تسالونيكي</vt:lpstr>
      <vt:lpstr>نحتاج أيضاً لمساعدة الآخرين أن يركزوا على الرب وسط صعوباتهم </vt:lpstr>
      <vt:lpstr>رومية ٨ : ٢٨</vt:lpstr>
      <vt:lpstr>فولتير (1694-1778)</vt:lpstr>
      <vt:lpstr>د. بانغ لوس</vt:lpstr>
      <vt:lpstr>رومية ٨ : ٢٨</vt:lpstr>
      <vt:lpstr>رومية 8: 28</vt:lpstr>
      <vt:lpstr>حول الآخرين إلى الرب</vt:lpstr>
      <vt:lpstr>أولمبياد سياتل الخاص</vt:lpstr>
      <vt:lpstr>أولمبياد سياتل الخاص</vt:lpstr>
      <vt:lpstr>أولمبياد سياتل الخاص</vt:lpstr>
      <vt:lpstr>أولمبياد سياتل الخاص</vt:lpstr>
      <vt:lpstr>أولمبياد سياتل الخاص</vt:lpstr>
      <vt:lpstr>لا تخسر الشمعة شيئاً                         عند إضاءة شمعة أخرى </vt:lpstr>
      <vt:lpstr>أشكر الله من أجل نمو الآخرين  (1: 3) </vt:lpstr>
      <vt:lpstr> ينبغي لنا أن نشكر الله كل حين من جهتكم أيها الإخوة كما يحق لأن إيمانكم ينمو كثيراً ومحبة كل واحد منكم جميعاً بعضكم لبعض تزداد (2 تسالونيكي 1: 3)</vt:lpstr>
      <vt:lpstr>أكد لهم أن محبتهم لبعضهم البعض استمرت في الإزدياد لذلك نرى بولس يؤكد على تأكيدهم</vt:lpstr>
      <vt:lpstr>أي نوع من النظارات ترتدي؟</vt:lpstr>
      <vt:lpstr>نظارات الرحمة</vt:lpstr>
      <vt:lpstr>تأكيدات الصلاة</vt:lpstr>
      <vt:lpstr>افتخر علانية بالنمو الروحي للآخرين (1: 4)</vt:lpstr>
      <vt:lpstr>حتى إننا نحن أنفسنا نفتخر بكم في كنائس الله من أجل صبركم وإيمانكم في جميع اضطهاداتكم والضيقات التي تحتملونها</vt:lpstr>
      <vt:lpstr>عادة ما يصبح الناس ما تخبرهم أنهم سيصيرونه</vt:lpstr>
      <vt:lpstr>جين سانبيرغ</vt:lpstr>
      <vt:lpstr>كم منكم لديه آباء أخبروك أنه سينتهي بك المطاف في السجن  يوماً ما؟</vt:lpstr>
      <vt:lpstr>أيّد  المتألمين لمساعدتهم على أن ينضجوا في المسيح</vt:lpstr>
      <vt:lpstr>5 بينة على قضاء الله العادل أنكم تؤهلون لملكوت الله الذي لأجله تتألمون أيضاً 6 إذ هو عادل عند الله أن الذين يضايقونكم يجازيهم ضيقاً (2 تس 1: 5-6)</vt:lpstr>
      <vt:lpstr>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(2 تس 1: 7-8) </vt:lpstr>
      <vt:lpstr>9 الذين سيعاقبون بهلاك أبدي من وجه الرب ومن مجد قوته 10 متى جاء ليتمجد في قديسيه ويتعجب منه في جميع المؤمنين لأن شهادتنا عندكم صدقت في ذلك اليوم (2 تس 1: 9-10) </vt:lpstr>
      <vt:lpstr>PowerPoint Presentation</vt:lpstr>
      <vt:lpstr>PowerPoint Presentation</vt:lpstr>
      <vt:lpstr>المثابرة خلال المصائب  تنمي النضج</vt:lpstr>
      <vt:lpstr>القلول أم العنب؟</vt:lpstr>
      <vt:lpstr>دفاعي</vt:lpstr>
      <vt:lpstr>كيف يؤيدنا الله عندما نواجه أوقاتاً صعبة؟</vt:lpstr>
      <vt:lpstr>1. عاطفياً : يعطي الله المثابرة ليأتي بالنضوج (2 تس 1)</vt:lpstr>
      <vt:lpstr>2 تسالونيكي 2 </vt:lpstr>
      <vt:lpstr>ملخص 2 تسالونيكي</vt:lpstr>
      <vt:lpstr>2. لاهوتياً : يعطينا الله الحق ليأتي بالإستقرار (2 تس 2)</vt:lpstr>
      <vt:lpstr>ثم نسألكم أيها الإخوة من جهة مجيء ربنا يسوع المسيح    واجتماعنا إليه (2 تس 2: 1)</vt:lpstr>
      <vt:lpstr>الآية المفتاحية</vt:lpstr>
      <vt:lpstr>الدينونة</vt:lpstr>
      <vt:lpstr>بركة</vt:lpstr>
      <vt:lpstr>يوم الرب</vt:lpstr>
      <vt:lpstr>الخط الزمني التدبيري</vt:lpstr>
      <vt:lpstr>ضد المسيح                       يقيم صورة للعبادة (2 تس 2 : 3-4)</vt:lpstr>
      <vt:lpstr>لأنه لا يأتي إن لم يأت (2: 3أ)</vt:lpstr>
      <vt:lpstr>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  (2 تس 2 : 5-8)</vt:lpstr>
      <vt:lpstr>الحاجز</vt:lpstr>
      <vt:lpstr>يوم الرب</vt:lpstr>
      <vt:lpstr>التسلسل الزمني للسبعين أسبوعاً</vt:lpstr>
      <vt:lpstr>لماذا أنا من مؤمني قبل الضيقة؟</vt:lpstr>
      <vt:lpstr>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(2 تس 2 : 9-12)</vt:lpstr>
      <vt:lpstr>Book Chart</vt:lpstr>
      <vt:lpstr>المفاتيح</vt:lpstr>
      <vt:lpstr>الملخص والتطبيق</vt:lpstr>
      <vt:lpstr>خدمات الروح القدس المستقبلية</vt:lpstr>
      <vt:lpstr>ضد المسيح       ودانيال 9</vt:lpstr>
      <vt:lpstr>فراغ قيادة ضخم</vt:lpstr>
      <vt:lpstr>أسماء ضد المسيح</vt:lpstr>
      <vt:lpstr>نشاط             ضد           المسيح</vt:lpstr>
      <vt:lpstr>تمثال دانيال 2 هو أمر رؤيوي أيضاً</vt:lpstr>
      <vt:lpstr>امبراطوريات العالم  في دانيال</vt:lpstr>
      <vt:lpstr>التسلسل الزمني للسبعين أسبوعاً</vt:lpstr>
      <vt:lpstr>دانيال 11: 40</vt:lpstr>
      <vt:lpstr>دانيال 11: 40-45</vt:lpstr>
      <vt:lpstr>الغرب يلتقي بالشرق (دا 11: 44)</vt:lpstr>
      <vt:lpstr>الوحوش في رؤيا 13</vt:lpstr>
      <vt:lpstr>الثالوث الشيطاني</vt:lpstr>
      <vt:lpstr>العالم سيعبد الوحش</vt:lpstr>
      <vt:lpstr>السمة على      اليد اليمنى</vt:lpstr>
      <vt:lpstr>السمة في  اليد اليمنى</vt:lpstr>
      <vt:lpstr>من هو ضد المسيح؟</vt:lpstr>
      <vt:lpstr>تظهر الشرائح التالية                             كيف يروحن البعض الوحش ...</vt:lpstr>
      <vt:lpstr>التنين</vt:lpstr>
      <vt:lpstr>الوحش  مروحناً</vt:lpstr>
      <vt:lpstr>النبي           الكذاب        مروحناً</vt:lpstr>
      <vt:lpstr>فإنه عدد إنسان وعدده: ستمئة وستة وستون (رؤ 13: 18)</vt:lpstr>
      <vt:lpstr>جيماتريا باللغة اليونانية</vt:lpstr>
      <vt:lpstr>نيرون = 666؟</vt:lpstr>
      <vt:lpstr>جيماتريا العبرية</vt:lpstr>
      <vt:lpstr>جيماتريا الإنجليزية</vt:lpstr>
      <vt:lpstr>الرمز الشريطي</vt:lpstr>
      <vt:lpstr>رقاقة سمة الوحش</vt:lpstr>
      <vt:lpstr>Monster Drink!</vt:lpstr>
      <vt:lpstr>قيم الأحرف العبرية</vt:lpstr>
      <vt:lpstr>السماء هي الحد</vt:lpstr>
      <vt:lpstr>جورج دبليو بوش؟</vt:lpstr>
      <vt:lpstr>سيحكم       الأمم</vt:lpstr>
      <vt:lpstr>البوابة الشرقية</vt:lpstr>
      <vt:lpstr>مخطط سفر دانيال </vt:lpstr>
      <vt:lpstr>دانيال</vt:lpstr>
      <vt:lpstr>دانيال 9</vt:lpstr>
      <vt:lpstr>دانيال 9: 24-27</vt:lpstr>
      <vt:lpstr>وجهات النظر حول معنى 70×7</vt:lpstr>
      <vt:lpstr>1. النظرة النقدية</vt:lpstr>
      <vt:lpstr>2. النظرة التاريخية / المسيانية</vt:lpstr>
      <vt:lpstr>3. النظرة اللاألفية الرمزية</vt:lpstr>
      <vt:lpstr>النظرة المسيانية لجيمس ي. سميث</vt:lpstr>
      <vt:lpstr>4. النظرة قبل الألفية</vt:lpstr>
      <vt:lpstr>أسابيع دانيال السبعون</vt:lpstr>
      <vt:lpstr>السبعون أسبوعاً في دانيال (دانيال ٩: ٢٤-٢٧)</vt:lpstr>
      <vt:lpstr>النظرة المسيانية لجيمس ي. سميث</vt:lpstr>
      <vt:lpstr>التسلسل الزمني للأسبوع السبعين</vt:lpstr>
      <vt:lpstr>تعليقات على النظرة قبل الألفية</vt:lpstr>
      <vt:lpstr>لوقا 21: 24 أزمنة الأمم</vt:lpstr>
      <vt:lpstr>التقويم اليهودي</vt:lpstr>
      <vt:lpstr>محددات الأسابيع السبعون</vt:lpstr>
      <vt:lpstr>محددات الأسابيع السبعون</vt:lpstr>
      <vt:lpstr>Daniel's 70th Week</vt:lpstr>
      <vt:lpstr>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 (2 تس 2 : 13-14)</vt:lpstr>
      <vt:lpstr>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  (2 تس 2 : 15-17)</vt:lpstr>
      <vt:lpstr> الثقة وسط التشويش  تنتج استقراراً</vt:lpstr>
      <vt:lpstr>كيف يؤيدنا الله عندما نواجه أوقاتاً صعبة؟</vt:lpstr>
      <vt:lpstr>1. عاطفياً : يعطي الله المثابرة ليأتي بالنضوج (2 تس 1)</vt:lpstr>
      <vt:lpstr>2. لاهوتياً : يعطينا الله الحق ليأتي بالإستقرار (2 تس 2)</vt:lpstr>
      <vt:lpstr>2 تسالونيكي 3 </vt:lpstr>
      <vt:lpstr>ملخص 2 تسالونيكي</vt:lpstr>
      <vt:lpstr>3. عملياً : يولد الله الإنضباط فينا ليبني المسؤولية (2 تس 3) </vt:lpstr>
      <vt:lpstr>أخيراً أيها الإخوة صلوا لأجلنا لكي تجري كلمة الرب وتتمجد كما عندكم أيضاً ولكي ننقذ من الناس الأردياء الأشرار لأن الإيمان ليس للجميع  (2 تس 3: 1-2)</vt:lpstr>
      <vt:lpstr>أمين هو الرب الذي سيثبتكم ويحفظكم من الشرير ونثق بالرب من جهتكم أنكم تفعلون ما نوصيكم به وستفعلون أيضاً والرب يهدي قلوبكم إلى محبة الله وإلى صبر المسيح (2 تس 3: 3-5)</vt:lpstr>
      <vt:lpstr>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 (2 تس 3 : 6-7)</vt:lpstr>
      <vt:lpstr>تأديب الكسول (3: 6-15)</vt:lpstr>
      <vt:lpstr>ولا أكلنا خبزاً مجاناً من أحد بل كنا نشتغل بتعب وكد ليلاً ونهاراً لكيلا نثقل على أحد منكم ليس أن لا سلطان لنا بل لكي نعطيكم أنفسنا قدوة حتى تتمثلوا بنا  (2 تس 3: 8-9)</vt:lpstr>
      <vt:lpstr>تأديب الكسول (3: 6-15)</vt:lpstr>
      <vt:lpstr>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  (2 تس 3 : 11-13)</vt:lpstr>
      <vt:lpstr>وإن كان أحد لا يطيع كلامنا بالرسالة فسموا هذا ولا تخالطوه لكي يخجل ولكن لا تحسبوه كعدو بل أنذروه كأخ  (2 تس 3: 14-15)</vt:lpstr>
      <vt:lpstr>PowerPoint Presentation</vt:lpstr>
      <vt:lpstr>17 السلام بيدي أنا بولس الذي هو علامة في كل رسالة هكذا أنا أكتب 18 نعمة ربنا يسوع المسيح مع جميعكم آمين  (2 تس 3: 17-18)</vt:lpstr>
      <vt:lpstr>الإنتظار مع الإنضباط يولد المسؤولية</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ليأتي بالإستقرار (2 تس 2)</vt:lpstr>
      <vt:lpstr>3. عملياً : يولد الله الإنضباط فينا ليبني المسؤولية (2 تس 3) </vt:lpstr>
      <vt:lpstr>الصف الثالث مع الأخت ماروسلا مدرسة القديسة مريم في موريس، مينيسوتا</vt:lpstr>
      <vt:lpstr>هيلين ب. مروسلا</vt:lpstr>
      <vt:lpstr>مارك إيكلوند</vt:lpstr>
      <vt:lpstr>ماذا عنك؟</vt:lpstr>
      <vt:lpstr>PowerPoint Presentation</vt:lpstr>
      <vt:lpstr>كلمات التأييد</vt:lpstr>
      <vt:lpstr>Black</vt:lpstr>
      <vt:lpstr>وعظ العهد الجديد • BibleStudyDownloads.org</vt:lpstr>
      <vt:lpstr>لن ندرك أبداً القيمة الحقيقية لحياتنا                 حتى نؤكد قيمتها في حياة الآخرين.   — رونالد ريغان —</vt:lpstr>
      <vt:lpstr>كيف تعيش؟</vt:lpstr>
      <vt:lpstr>"سوف نراه"</vt:lpstr>
      <vt:lpstr>ستنفتح السموات</vt:lpstr>
      <vt:lpstr>تحضيرًا لدخولهِ... </vt:lpstr>
      <vt:lpstr>ستصفق له النجوم برعود التسبيح</vt:lpstr>
      <vt:lpstr>النور العذب في عينية سيقوّي الذين ينتظرونه</vt:lpstr>
      <vt:lpstr>وسنراه حينئذ وجهًا لوجه</vt:lpstr>
      <vt:lpstr>سوف نراه</vt:lpstr>
      <vt:lpstr>...وجهًا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تراه</vt:lpstr>
      <vt:lpstr>...وجهًا لوجه في كل مجدهِ</vt:lpstr>
      <vt:lpstr>سوف نراه</vt:lpstr>
      <vt:lpstr>...وجهًا لوجه ربنا ومخلصنا</vt:lpstr>
      <vt:lpstr>سوف نراه، ربنا ومخلصنا!</vt:lpstr>
      <vt:lpstr>... ربنا ومخلصنا!</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317</cp:revision>
  <dcterms:created xsi:type="dcterms:W3CDTF">2013-12-07T12:21:38Z</dcterms:created>
  <dcterms:modified xsi:type="dcterms:W3CDTF">2026-02-12T17:18:15Z</dcterms:modified>
</cp:coreProperties>
</file>