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1.xml" ContentType="application/vnd.openxmlformats-officedocument.theme+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4.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5.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6.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8.xml" ContentType="application/vnd.openxmlformats-officedocument.theme+xml"/>
  <Override PartName="/ppt/slideLayouts/slideLayout339.xml" ContentType="application/vnd.openxmlformats-officedocument.presentationml.slideLayout+xml"/>
  <Override PartName="/ppt/theme/theme39.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0.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41.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42.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3.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44.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7.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8.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9.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5.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6.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7.xml" ContentType="application/vnd.openxmlformats-officedocument.themeOverride+xml"/>
  <Override PartName="/ppt/notesSlides/notesSlide116.xml" ContentType="application/vnd.openxmlformats-officedocument.presentationml.notesSlide+xml"/>
  <Override PartName="/ppt/theme/themeOverride8.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9.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0.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charts/chart1.xml" ContentType="application/vnd.openxmlformats-officedocument.drawingml.chart+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theme/themeOverride11.xml" ContentType="application/vnd.openxmlformats-officedocument.themeOverr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807" r:id="rId8"/>
    <p:sldMasterId id="2147484899" r:id="rId9"/>
    <p:sldMasterId id="2147484911" r:id="rId10"/>
    <p:sldMasterId id="2147484935" r:id="rId11"/>
    <p:sldMasterId id="2147485309" r:id="rId12"/>
    <p:sldMasterId id="2147485321" r:id="rId13"/>
    <p:sldMasterId id="2147485333" r:id="rId14"/>
    <p:sldMasterId id="2147487432" r:id="rId15"/>
    <p:sldMasterId id="2147487444" r:id="rId16"/>
    <p:sldMasterId id="2147487492" r:id="rId17"/>
    <p:sldMasterId id="2147487506" r:id="rId18"/>
    <p:sldMasterId id="2147487518" r:id="rId19"/>
    <p:sldMasterId id="2147487551" r:id="rId20"/>
    <p:sldMasterId id="2147487577" r:id="rId21"/>
    <p:sldMasterId id="2147487589" r:id="rId22"/>
    <p:sldMasterId id="2147487632" r:id="rId23"/>
    <p:sldMasterId id="2147487643" r:id="rId24"/>
    <p:sldMasterId id="2147487657" r:id="rId25"/>
    <p:sldMasterId id="2147487659" r:id="rId26"/>
    <p:sldMasterId id="2147487661" r:id="rId27"/>
    <p:sldMasterId id="2147487663" r:id="rId28"/>
    <p:sldMasterId id="2147487675" r:id="rId29"/>
    <p:sldMasterId id="2147487680" r:id="rId30"/>
    <p:sldMasterId id="2147487692" r:id="rId31"/>
    <p:sldMasterId id="2147487704" r:id="rId32"/>
    <p:sldMasterId id="2147487706" r:id="rId33"/>
    <p:sldMasterId id="2147487708" r:id="rId34"/>
    <p:sldMasterId id="2147487719" r:id="rId35"/>
    <p:sldMasterId id="2147487733" r:id="rId36"/>
    <p:sldMasterId id="2147487745" r:id="rId37"/>
    <p:sldMasterId id="2147487749" r:id="rId38"/>
    <p:sldMasterId id="2147487761" r:id="rId39"/>
    <p:sldMasterId id="2147487763" r:id="rId40"/>
    <p:sldMasterId id="2147487777" r:id="rId41"/>
    <p:sldMasterId id="2147487790" r:id="rId42"/>
    <p:sldMasterId id="2147487804" r:id="rId43"/>
    <p:sldMasterId id="2147487816" r:id="rId44"/>
    <p:sldMasterId id="2147487830" r:id="rId45"/>
    <p:sldMasterId id="2147487842" r:id="rId46"/>
    <p:sldMasterId id="2147487855" r:id="rId47"/>
    <p:sldMasterId id="2147487867" r:id="rId48"/>
    <p:sldMasterId id="2147487879" r:id="rId49"/>
    <p:sldMasterId id="2147487893" r:id="rId50"/>
  </p:sldMasterIdLst>
  <p:notesMasterIdLst>
    <p:notesMasterId r:id="rId358"/>
  </p:notesMasterIdLst>
  <p:sldIdLst>
    <p:sldId id="469" r:id="rId51"/>
    <p:sldId id="5235" r:id="rId52"/>
    <p:sldId id="5236" r:id="rId53"/>
    <p:sldId id="5237" r:id="rId54"/>
    <p:sldId id="5238" r:id="rId55"/>
    <p:sldId id="5239" r:id="rId56"/>
    <p:sldId id="5240" r:id="rId57"/>
    <p:sldId id="5241" r:id="rId58"/>
    <p:sldId id="5242" r:id="rId59"/>
    <p:sldId id="5243" r:id="rId60"/>
    <p:sldId id="5244" r:id="rId61"/>
    <p:sldId id="5245" r:id="rId62"/>
    <p:sldId id="5246" r:id="rId63"/>
    <p:sldId id="5247" r:id="rId64"/>
    <p:sldId id="5248" r:id="rId65"/>
    <p:sldId id="5536" r:id="rId66"/>
    <p:sldId id="5537" r:id="rId67"/>
    <p:sldId id="5251" r:id="rId68"/>
    <p:sldId id="5252" r:id="rId69"/>
    <p:sldId id="3409" r:id="rId70"/>
    <p:sldId id="298" r:id="rId71"/>
    <p:sldId id="414" r:id="rId72"/>
    <p:sldId id="5212" r:id="rId73"/>
    <p:sldId id="5733" r:id="rId74"/>
    <p:sldId id="5214" r:id="rId75"/>
    <p:sldId id="5215" r:id="rId76"/>
    <p:sldId id="5216" r:id="rId77"/>
    <p:sldId id="5217" r:id="rId78"/>
    <p:sldId id="5218" r:id="rId79"/>
    <p:sldId id="5219" r:id="rId80"/>
    <p:sldId id="5220" r:id="rId81"/>
    <p:sldId id="4480" r:id="rId82"/>
    <p:sldId id="4481" r:id="rId83"/>
    <p:sldId id="5229" r:id="rId84"/>
    <p:sldId id="391" r:id="rId85"/>
    <p:sldId id="392" r:id="rId86"/>
    <p:sldId id="393" r:id="rId87"/>
    <p:sldId id="295" r:id="rId88"/>
    <p:sldId id="4460" r:id="rId89"/>
    <p:sldId id="2299" r:id="rId90"/>
    <p:sldId id="4461" r:id="rId91"/>
    <p:sldId id="4462" r:id="rId92"/>
    <p:sldId id="4463" r:id="rId93"/>
    <p:sldId id="4464" r:id="rId94"/>
    <p:sldId id="4465" r:id="rId95"/>
    <p:sldId id="4466" r:id="rId96"/>
    <p:sldId id="4467" r:id="rId97"/>
    <p:sldId id="5734" r:id="rId98"/>
    <p:sldId id="4469" r:id="rId99"/>
    <p:sldId id="2276" r:id="rId100"/>
    <p:sldId id="3423" r:id="rId101"/>
    <p:sldId id="4470" r:id="rId102"/>
    <p:sldId id="5207" r:id="rId103"/>
    <p:sldId id="2280" r:id="rId104"/>
    <p:sldId id="2281" r:id="rId105"/>
    <p:sldId id="4457" r:id="rId106"/>
    <p:sldId id="4458" r:id="rId107"/>
    <p:sldId id="4459" r:id="rId108"/>
    <p:sldId id="4456" r:id="rId109"/>
    <p:sldId id="4455" r:id="rId110"/>
    <p:sldId id="2285" r:id="rId111"/>
    <p:sldId id="4445" r:id="rId112"/>
    <p:sldId id="3435" r:id="rId113"/>
    <p:sldId id="4446" r:id="rId114"/>
    <p:sldId id="4447" r:id="rId115"/>
    <p:sldId id="4448" r:id="rId116"/>
    <p:sldId id="3436" r:id="rId117"/>
    <p:sldId id="4449" r:id="rId118"/>
    <p:sldId id="3437" r:id="rId119"/>
    <p:sldId id="4450" r:id="rId120"/>
    <p:sldId id="3438" r:id="rId121"/>
    <p:sldId id="4451" r:id="rId122"/>
    <p:sldId id="4452" r:id="rId123"/>
    <p:sldId id="4453" r:id="rId124"/>
    <p:sldId id="5234" r:id="rId125"/>
    <p:sldId id="2305" r:id="rId126"/>
    <p:sldId id="4483" r:id="rId127"/>
    <p:sldId id="4380" r:id="rId128"/>
    <p:sldId id="4360" r:id="rId129"/>
    <p:sldId id="4392" r:id="rId130"/>
    <p:sldId id="4413" r:id="rId131"/>
    <p:sldId id="4484" r:id="rId132"/>
    <p:sldId id="4485" r:id="rId133"/>
    <p:sldId id="4364" r:id="rId134"/>
    <p:sldId id="5230" r:id="rId135"/>
    <p:sldId id="4486" r:id="rId136"/>
    <p:sldId id="4487" r:id="rId137"/>
    <p:sldId id="4399" r:id="rId138"/>
    <p:sldId id="4403" r:id="rId139"/>
    <p:sldId id="4402" r:id="rId140"/>
    <p:sldId id="4405" r:id="rId141"/>
    <p:sldId id="4404" r:id="rId142"/>
    <p:sldId id="4488" r:id="rId143"/>
    <p:sldId id="4493" r:id="rId144"/>
    <p:sldId id="355" r:id="rId145"/>
    <p:sldId id="4490" r:id="rId146"/>
    <p:sldId id="4491" r:id="rId147"/>
    <p:sldId id="332" r:id="rId148"/>
    <p:sldId id="4414" r:id="rId149"/>
    <p:sldId id="4407" r:id="rId150"/>
    <p:sldId id="4410" r:id="rId151"/>
    <p:sldId id="4492" r:id="rId152"/>
    <p:sldId id="4409" r:id="rId153"/>
    <p:sldId id="4412" r:id="rId154"/>
    <p:sldId id="5290" r:id="rId155"/>
    <p:sldId id="5291" r:id="rId156"/>
    <p:sldId id="4415" r:id="rId157"/>
    <p:sldId id="4416" r:id="rId158"/>
    <p:sldId id="4417" r:id="rId159"/>
    <p:sldId id="4418" r:id="rId160"/>
    <p:sldId id="4381" r:id="rId161"/>
    <p:sldId id="4494" r:id="rId162"/>
    <p:sldId id="4495" r:id="rId163"/>
    <p:sldId id="3416" r:id="rId164"/>
    <p:sldId id="5222" r:id="rId165"/>
    <p:sldId id="263" r:id="rId166"/>
    <p:sldId id="264" r:id="rId167"/>
    <p:sldId id="4497" r:id="rId168"/>
    <p:sldId id="5735" r:id="rId169"/>
    <p:sldId id="2277" r:id="rId170"/>
    <p:sldId id="4498" r:id="rId171"/>
    <p:sldId id="4499" r:id="rId172"/>
    <p:sldId id="5208" r:id="rId173"/>
    <p:sldId id="4500" r:id="rId174"/>
    <p:sldId id="4501" r:id="rId175"/>
    <p:sldId id="2282" r:id="rId176"/>
    <p:sldId id="2283" r:id="rId177"/>
    <p:sldId id="4502" r:id="rId178"/>
    <p:sldId id="4503" r:id="rId179"/>
    <p:sldId id="2286" r:id="rId180"/>
    <p:sldId id="465" r:id="rId181"/>
    <p:sldId id="397" r:id="rId182"/>
    <p:sldId id="474" r:id="rId183"/>
    <p:sldId id="5289" r:id="rId184"/>
    <p:sldId id="4504" r:id="rId185"/>
    <p:sldId id="2288" r:id="rId186"/>
    <p:sldId id="4505" r:id="rId187"/>
    <p:sldId id="2290" r:id="rId188"/>
    <p:sldId id="4506" r:id="rId189"/>
    <p:sldId id="2292" r:id="rId190"/>
    <p:sldId id="4507" r:id="rId191"/>
    <p:sldId id="2296" r:id="rId192"/>
    <p:sldId id="2297" r:id="rId193"/>
    <p:sldId id="5209" r:id="rId194"/>
    <p:sldId id="4509" r:id="rId195"/>
    <p:sldId id="4510" r:id="rId196"/>
    <p:sldId id="4511" r:id="rId197"/>
    <p:sldId id="4512" r:id="rId198"/>
    <p:sldId id="4513" r:id="rId199"/>
    <p:sldId id="342" r:id="rId200"/>
    <p:sldId id="343" r:id="rId201"/>
    <p:sldId id="344" r:id="rId202"/>
    <p:sldId id="345" r:id="rId203"/>
    <p:sldId id="346" r:id="rId204"/>
    <p:sldId id="347" r:id="rId205"/>
    <p:sldId id="348" r:id="rId206"/>
    <p:sldId id="4514" r:id="rId207"/>
    <p:sldId id="4515" r:id="rId208"/>
    <p:sldId id="4516" r:id="rId209"/>
    <p:sldId id="4517" r:id="rId210"/>
    <p:sldId id="2309" r:id="rId211"/>
    <p:sldId id="2310" r:id="rId212"/>
    <p:sldId id="353" r:id="rId213"/>
    <p:sldId id="354" r:id="rId214"/>
    <p:sldId id="4522" r:id="rId215"/>
    <p:sldId id="4523" r:id="rId216"/>
    <p:sldId id="357" r:id="rId217"/>
    <p:sldId id="4524" r:id="rId218"/>
    <p:sldId id="359" r:id="rId219"/>
    <p:sldId id="4525" r:id="rId220"/>
    <p:sldId id="4526" r:id="rId221"/>
    <p:sldId id="4527" r:id="rId222"/>
    <p:sldId id="4528" r:id="rId223"/>
    <p:sldId id="364" r:id="rId224"/>
    <p:sldId id="365" r:id="rId225"/>
    <p:sldId id="366" r:id="rId226"/>
    <p:sldId id="367" r:id="rId227"/>
    <p:sldId id="368" r:id="rId228"/>
    <p:sldId id="4529" r:id="rId229"/>
    <p:sldId id="4530" r:id="rId230"/>
    <p:sldId id="4531" r:id="rId231"/>
    <p:sldId id="4532" r:id="rId232"/>
    <p:sldId id="4533" r:id="rId233"/>
    <p:sldId id="4534" r:id="rId234"/>
    <p:sldId id="375" r:id="rId235"/>
    <p:sldId id="4535" r:id="rId236"/>
    <p:sldId id="4536" r:id="rId237"/>
    <p:sldId id="378" r:id="rId238"/>
    <p:sldId id="379" r:id="rId239"/>
    <p:sldId id="380" r:id="rId240"/>
    <p:sldId id="4537" r:id="rId241"/>
    <p:sldId id="256" r:id="rId242"/>
    <p:sldId id="266" r:id="rId243"/>
    <p:sldId id="267" r:id="rId244"/>
    <p:sldId id="4538" r:id="rId245"/>
    <p:sldId id="269" r:id="rId246"/>
    <p:sldId id="270" r:id="rId247"/>
    <p:sldId id="271" r:id="rId248"/>
    <p:sldId id="272" r:id="rId249"/>
    <p:sldId id="4539" r:id="rId250"/>
    <p:sldId id="4540" r:id="rId251"/>
    <p:sldId id="4541" r:id="rId252"/>
    <p:sldId id="5539" r:id="rId253"/>
    <p:sldId id="4543" r:id="rId254"/>
    <p:sldId id="4544" r:id="rId255"/>
    <p:sldId id="5538" r:id="rId256"/>
    <p:sldId id="4546" r:id="rId257"/>
    <p:sldId id="4547" r:id="rId258"/>
    <p:sldId id="4548" r:id="rId259"/>
    <p:sldId id="4549" r:id="rId260"/>
    <p:sldId id="4550" r:id="rId261"/>
    <p:sldId id="274" r:id="rId262"/>
    <p:sldId id="341" r:id="rId263"/>
    <p:sldId id="5254" r:id="rId264"/>
    <p:sldId id="330" r:id="rId265"/>
    <p:sldId id="258" r:id="rId266"/>
    <p:sldId id="259" r:id="rId267"/>
    <p:sldId id="260" r:id="rId268"/>
    <p:sldId id="4553" r:id="rId269"/>
    <p:sldId id="5255" r:id="rId270"/>
    <p:sldId id="5256" r:id="rId271"/>
    <p:sldId id="5257" r:id="rId272"/>
    <p:sldId id="439" r:id="rId273"/>
    <p:sldId id="5258" r:id="rId274"/>
    <p:sldId id="5259" r:id="rId275"/>
    <p:sldId id="442" r:id="rId276"/>
    <p:sldId id="5260" r:id="rId277"/>
    <p:sldId id="5261" r:id="rId278"/>
    <p:sldId id="5262" r:id="rId279"/>
    <p:sldId id="288" r:id="rId280"/>
    <p:sldId id="5263" r:id="rId281"/>
    <p:sldId id="5264" r:id="rId282"/>
    <p:sldId id="5265" r:id="rId283"/>
    <p:sldId id="5310" r:id="rId284"/>
    <p:sldId id="5266" r:id="rId285"/>
    <p:sldId id="5267" r:id="rId286"/>
    <p:sldId id="5268" r:id="rId287"/>
    <p:sldId id="5269" r:id="rId288"/>
    <p:sldId id="5270" r:id="rId289"/>
    <p:sldId id="5271" r:id="rId290"/>
    <p:sldId id="5272" r:id="rId291"/>
    <p:sldId id="5273" r:id="rId292"/>
    <p:sldId id="5274" r:id="rId293"/>
    <p:sldId id="5275" r:id="rId294"/>
    <p:sldId id="5276" r:id="rId295"/>
    <p:sldId id="5277" r:id="rId296"/>
    <p:sldId id="5278" r:id="rId297"/>
    <p:sldId id="5279" r:id="rId298"/>
    <p:sldId id="5280" r:id="rId299"/>
    <p:sldId id="5281" r:id="rId300"/>
    <p:sldId id="5282" r:id="rId301"/>
    <p:sldId id="5283" r:id="rId302"/>
    <p:sldId id="468" r:id="rId303"/>
    <p:sldId id="5284" r:id="rId304"/>
    <p:sldId id="5285" r:id="rId305"/>
    <p:sldId id="4554" r:id="rId306"/>
    <p:sldId id="5286" r:id="rId307"/>
    <p:sldId id="261" r:id="rId308"/>
    <p:sldId id="262" r:id="rId309"/>
    <p:sldId id="5287" r:id="rId310"/>
    <p:sldId id="5288" r:id="rId311"/>
    <p:sldId id="4050" r:id="rId312"/>
    <p:sldId id="4051" r:id="rId313"/>
    <p:sldId id="4052" r:id="rId314"/>
    <p:sldId id="5204" r:id="rId315"/>
    <p:sldId id="5309" r:id="rId316"/>
    <p:sldId id="296" r:id="rId317"/>
    <p:sldId id="5293" r:id="rId318"/>
    <p:sldId id="5294" r:id="rId319"/>
    <p:sldId id="5295" r:id="rId320"/>
    <p:sldId id="5296" r:id="rId321"/>
    <p:sldId id="5297" r:id="rId322"/>
    <p:sldId id="5298" r:id="rId323"/>
    <p:sldId id="5299" r:id="rId324"/>
    <p:sldId id="294" r:id="rId325"/>
    <p:sldId id="5300" r:id="rId326"/>
    <p:sldId id="5301" r:id="rId327"/>
    <p:sldId id="275" r:id="rId328"/>
    <p:sldId id="276" r:id="rId329"/>
    <p:sldId id="280" r:id="rId330"/>
    <p:sldId id="297" r:id="rId331"/>
    <p:sldId id="283" r:id="rId332"/>
    <p:sldId id="5302" r:id="rId333"/>
    <p:sldId id="285" r:id="rId334"/>
    <p:sldId id="5303" r:id="rId335"/>
    <p:sldId id="5304" r:id="rId336"/>
    <p:sldId id="5305" r:id="rId337"/>
    <p:sldId id="268" r:id="rId338"/>
    <p:sldId id="265" r:id="rId339"/>
    <p:sldId id="286" r:id="rId340"/>
    <p:sldId id="5306" r:id="rId341"/>
    <p:sldId id="289" r:id="rId342"/>
    <p:sldId id="290" r:id="rId343"/>
    <p:sldId id="291" r:id="rId344"/>
    <p:sldId id="292" r:id="rId345"/>
    <p:sldId id="277" r:id="rId346"/>
    <p:sldId id="5307" r:id="rId347"/>
    <p:sldId id="5308" r:id="rId348"/>
    <p:sldId id="278" r:id="rId349"/>
    <p:sldId id="952" r:id="rId350"/>
    <p:sldId id="279" r:id="rId351"/>
    <p:sldId id="5206" r:id="rId352"/>
    <p:sldId id="5231" r:id="rId353"/>
    <p:sldId id="319" r:id="rId354"/>
    <p:sldId id="5535" r:id="rId355"/>
    <p:sldId id="303" r:id="rId356"/>
    <p:sldId id="4045" r:id="rId3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1858A58-E3D8-C948-9AD8-261D3CD81B08}">
          <p14:sldIdLst>
            <p14:sldId id="469"/>
            <p14:sldId id="5235"/>
            <p14:sldId id="5236"/>
            <p14:sldId id="5237"/>
            <p14:sldId id="5238"/>
            <p14:sldId id="5239"/>
            <p14:sldId id="5240"/>
            <p14:sldId id="5241"/>
            <p14:sldId id="5242"/>
            <p14:sldId id="5243"/>
            <p14:sldId id="5244"/>
            <p14:sldId id="5245"/>
            <p14:sldId id="5246"/>
            <p14:sldId id="5247"/>
            <p14:sldId id="5248"/>
            <p14:sldId id="5536"/>
            <p14:sldId id="5537"/>
            <p14:sldId id="5251"/>
            <p14:sldId id="5252"/>
            <p14:sldId id="3409"/>
          </p14:sldIdLst>
        </p14:section>
        <p14:section name="Introduction" id="{1846DB3F-B60B-6049-A729-C8CD6FCFF8E1}">
          <p14:sldIdLst>
            <p14:sldId id="298"/>
            <p14:sldId id="414"/>
            <p14:sldId id="5212"/>
            <p14:sldId id="5733"/>
            <p14:sldId id="5214"/>
            <p14:sldId id="5215"/>
            <p14:sldId id="5216"/>
            <p14:sldId id="5217"/>
            <p14:sldId id="5218"/>
            <p14:sldId id="5219"/>
            <p14:sldId id="5220"/>
            <p14:sldId id="4480"/>
            <p14:sldId id="4481"/>
            <p14:sldId id="5229"/>
            <p14:sldId id="391"/>
            <p14:sldId id="392"/>
            <p14:sldId id="393"/>
            <p14:sldId id="295"/>
          </p14:sldIdLst>
        </p14:section>
        <p14:section name="Sermon" id="{F65D4801-2176-E64F-B31D-289AD29B0C13}">
          <p14:sldIdLst>
            <p14:sldId id="4460"/>
            <p14:sldId id="2299"/>
            <p14:sldId id="4461"/>
            <p14:sldId id="4462"/>
            <p14:sldId id="4463"/>
            <p14:sldId id="4464"/>
            <p14:sldId id="4465"/>
            <p14:sldId id="4466"/>
            <p14:sldId id="4467"/>
            <p14:sldId id="5734"/>
            <p14:sldId id="4469"/>
            <p14:sldId id="2276"/>
            <p14:sldId id="3423"/>
            <p14:sldId id="4470"/>
            <p14:sldId id="5207"/>
            <p14:sldId id="2280"/>
            <p14:sldId id="2281"/>
            <p14:sldId id="4457"/>
            <p14:sldId id="4458"/>
            <p14:sldId id="4459"/>
            <p14:sldId id="4456"/>
            <p14:sldId id="4455"/>
            <p14:sldId id="2285"/>
            <p14:sldId id="4445"/>
            <p14:sldId id="3435"/>
            <p14:sldId id="4446"/>
            <p14:sldId id="4447"/>
            <p14:sldId id="4448"/>
            <p14:sldId id="3436"/>
            <p14:sldId id="4449"/>
            <p14:sldId id="3437"/>
            <p14:sldId id="4450"/>
            <p14:sldId id="3438"/>
            <p14:sldId id="4451"/>
            <p14:sldId id="4452"/>
            <p14:sldId id="4453"/>
            <p14:sldId id="5234"/>
            <p14:sldId id="2305"/>
          </p14:sldIdLst>
        </p14:section>
        <p14:section name="Chapters" id="{243E347D-1EFD-5443-854B-F1C89000E79E}">
          <p14:sldIdLst>
            <p14:sldId id="4483"/>
            <p14:sldId id="4380"/>
            <p14:sldId id="4360"/>
            <p14:sldId id="4392"/>
            <p14:sldId id="4413"/>
            <p14:sldId id="4484"/>
            <p14:sldId id="4485"/>
            <p14:sldId id="4364"/>
            <p14:sldId id="5230"/>
            <p14:sldId id="4486"/>
            <p14:sldId id="4487"/>
            <p14:sldId id="4399"/>
            <p14:sldId id="4403"/>
            <p14:sldId id="4402"/>
            <p14:sldId id="4405"/>
            <p14:sldId id="4404"/>
            <p14:sldId id="4488"/>
            <p14:sldId id="4493"/>
            <p14:sldId id="355"/>
            <p14:sldId id="4490"/>
            <p14:sldId id="4491"/>
            <p14:sldId id="332"/>
            <p14:sldId id="4414"/>
            <p14:sldId id="4407"/>
            <p14:sldId id="4410"/>
            <p14:sldId id="4492"/>
            <p14:sldId id="4409"/>
            <p14:sldId id="4412"/>
            <p14:sldId id="5290"/>
            <p14:sldId id="5291"/>
            <p14:sldId id="4415"/>
            <p14:sldId id="4416"/>
            <p14:sldId id="4417"/>
            <p14:sldId id="4418"/>
            <p14:sldId id="4381"/>
            <p14:sldId id="4494"/>
            <p14:sldId id="4495"/>
            <p14:sldId id="3416"/>
            <p14:sldId id="5222"/>
            <p14:sldId id="263"/>
            <p14:sldId id="264"/>
            <p14:sldId id="4497"/>
            <p14:sldId id="5735"/>
            <p14:sldId id="2277"/>
            <p14:sldId id="4498"/>
            <p14:sldId id="4499"/>
            <p14:sldId id="5208"/>
            <p14:sldId id="4500"/>
            <p14:sldId id="4501"/>
            <p14:sldId id="2282"/>
            <p14:sldId id="2283"/>
            <p14:sldId id="4502"/>
            <p14:sldId id="4503"/>
            <p14:sldId id="2286"/>
            <p14:sldId id="465"/>
            <p14:sldId id="397"/>
            <p14:sldId id="474"/>
            <p14:sldId id="5289"/>
            <p14:sldId id="4504"/>
            <p14:sldId id="2288"/>
            <p14:sldId id="4505"/>
            <p14:sldId id="2290"/>
            <p14:sldId id="4506"/>
            <p14:sldId id="2292"/>
            <p14:sldId id="4507"/>
            <p14:sldId id="2296"/>
            <p14:sldId id="2297"/>
            <p14:sldId id="5209"/>
            <p14:sldId id="4509"/>
            <p14:sldId id="4510"/>
            <p14:sldId id="4511"/>
            <p14:sldId id="4512"/>
            <p14:sldId id="4513"/>
            <p14:sldId id="342"/>
            <p14:sldId id="343"/>
            <p14:sldId id="344"/>
            <p14:sldId id="345"/>
            <p14:sldId id="346"/>
            <p14:sldId id="347"/>
            <p14:sldId id="348"/>
            <p14:sldId id="4514"/>
            <p14:sldId id="4515"/>
            <p14:sldId id="4516"/>
            <p14:sldId id="4517"/>
            <p14:sldId id="2309"/>
            <p14:sldId id="2310"/>
            <p14:sldId id="353"/>
            <p14:sldId id="354"/>
            <p14:sldId id="4522"/>
            <p14:sldId id="4523"/>
            <p14:sldId id="357"/>
            <p14:sldId id="4524"/>
            <p14:sldId id="359"/>
            <p14:sldId id="4525"/>
            <p14:sldId id="4526"/>
            <p14:sldId id="4527"/>
            <p14:sldId id="4528"/>
            <p14:sldId id="364"/>
            <p14:sldId id="365"/>
            <p14:sldId id="366"/>
            <p14:sldId id="367"/>
            <p14:sldId id="368"/>
            <p14:sldId id="4529"/>
            <p14:sldId id="4530"/>
            <p14:sldId id="4531"/>
            <p14:sldId id="4532"/>
            <p14:sldId id="4533"/>
            <p14:sldId id="4534"/>
            <p14:sldId id="375"/>
            <p14:sldId id="4535"/>
            <p14:sldId id="4536"/>
            <p14:sldId id="378"/>
            <p14:sldId id="379"/>
            <p14:sldId id="380"/>
            <p14:sldId id="4537"/>
            <p14:sldId id="256"/>
            <p14:sldId id="266"/>
            <p14:sldId id="267"/>
            <p14:sldId id="4538"/>
            <p14:sldId id="269"/>
            <p14:sldId id="270"/>
            <p14:sldId id="271"/>
            <p14:sldId id="272"/>
            <p14:sldId id="4539"/>
          </p14:sldIdLst>
        </p14:section>
        <p14:section name="Conclusion" id="{DDE2E848-7855-CD46-A5D7-A81D12680193}">
          <p14:sldIdLst>
            <p14:sldId id="4540"/>
            <p14:sldId id="4541"/>
            <p14:sldId id="5539"/>
            <p14:sldId id="4543"/>
            <p14:sldId id="4544"/>
            <p14:sldId id="5538"/>
            <p14:sldId id="4546"/>
            <p14:sldId id="4547"/>
            <p14:sldId id="4548"/>
            <p14:sldId id="4549"/>
            <p14:sldId id="4550"/>
          </p14:sldIdLst>
        </p14:section>
        <p14:section name="Supplements" id="{1673FE8E-4867-904F-A139-031E43A20B09}">
          <p14:sldIdLst>
            <p14:sldId id="274"/>
            <p14:sldId id="341"/>
            <p14:sldId id="5254"/>
            <p14:sldId id="330"/>
            <p14:sldId id="258"/>
            <p14:sldId id="259"/>
            <p14:sldId id="260"/>
            <p14:sldId id="4553"/>
            <p14:sldId id="5255"/>
            <p14:sldId id="5256"/>
            <p14:sldId id="5257"/>
            <p14:sldId id="439"/>
            <p14:sldId id="5258"/>
            <p14:sldId id="5259"/>
            <p14:sldId id="442"/>
            <p14:sldId id="5260"/>
            <p14:sldId id="5261"/>
            <p14:sldId id="5262"/>
            <p14:sldId id="288"/>
            <p14:sldId id="5263"/>
            <p14:sldId id="5264"/>
            <p14:sldId id="5265"/>
            <p14:sldId id="5310"/>
            <p14:sldId id="5266"/>
            <p14:sldId id="5267"/>
            <p14:sldId id="5268"/>
            <p14:sldId id="5269"/>
            <p14:sldId id="5270"/>
            <p14:sldId id="5271"/>
            <p14:sldId id="5272"/>
            <p14:sldId id="5273"/>
            <p14:sldId id="5274"/>
            <p14:sldId id="5275"/>
            <p14:sldId id="5276"/>
            <p14:sldId id="5277"/>
            <p14:sldId id="5278"/>
            <p14:sldId id="5279"/>
            <p14:sldId id="5280"/>
            <p14:sldId id="5281"/>
            <p14:sldId id="5282"/>
            <p14:sldId id="5283"/>
            <p14:sldId id="468"/>
            <p14:sldId id="5284"/>
            <p14:sldId id="5285"/>
            <p14:sldId id="4554"/>
            <p14:sldId id="5286"/>
            <p14:sldId id="261"/>
            <p14:sldId id="262"/>
            <p14:sldId id="5287"/>
            <p14:sldId id="5288"/>
            <p14:sldId id="4050"/>
            <p14:sldId id="4051"/>
            <p14:sldId id="4052"/>
            <p14:sldId id="5204"/>
            <p14:sldId id="5309"/>
            <p14:sldId id="296"/>
            <p14:sldId id="5293"/>
            <p14:sldId id="5294"/>
            <p14:sldId id="5295"/>
            <p14:sldId id="5296"/>
            <p14:sldId id="5297"/>
            <p14:sldId id="5298"/>
            <p14:sldId id="5299"/>
            <p14:sldId id="294"/>
            <p14:sldId id="5300"/>
            <p14:sldId id="5301"/>
            <p14:sldId id="275"/>
            <p14:sldId id="276"/>
            <p14:sldId id="280"/>
            <p14:sldId id="297"/>
            <p14:sldId id="283"/>
            <p14:sldId id="5302"/>
            <p14:sldId id="285"/>
            <p14:sldId id="5303"/>
            <p14:sldId id="5304"/>
            <p14:sldId id="5305"/>
            <p14:sldId id="268"/>
            <p14:sldId id="265"/>
            <p14:sldId id="286"/>
            <p14:sldId id="5306"/>
            <p14:sldId id="289"/>
            <p14:sldId id="290"/>
            <p14:sldId id="291"/>
            <p14:sldId id="292"/>
            <p14:sldId id="277"/>
            <p14:sldId id="5307"/>
            <p14:sldId id="5308"/>
            <p14:sldId id="278"/>
            <p14:sldId id="952"/>
            <p14:sldId id="279"/>
            <p14:sldId id="5206"/>
            <p14:sldId id="5231"/>
            <p14:sldId id="319"/>
            <p14:sldId id="5535"/>
            <p14:sldId id="303"/>
            <p14:sldId id="4045"/>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E5"/>
    <a:srgbClr val="E2490C"/>
    <a:srgbClr val="73AF08"/>
    <a:srgbClr val="FCFCFC"/>
    <a:srgbClr val="FFFFFF"/>
    <a:srgbClr val="EDF6FB"/>
    <a:srgbClr val="C35458"/>
    <a:srgbClr val="CCFFCC"/>
    <a:srgbClr val="313131"/>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9" autoAdjust="0"/>
    <p:restoredTop sz="76115" autoAdjust="0"/>
  </p:normalViewPr>
  <p:slideViewPr>
    <p:cSldViewPr>
      <p:cViewPr>
        <p:scale>
          <a:sx n="132" d="100"/>
          <a:sy n="132" d="100"/>
        </p:scale>
        <p:origin x="792" y="-256"/>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357" Type="http://schemas.openxmlformats.org/officeDocument/2006/relationships/slide" Target="slides/slide307.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slide" Target="slides/slide298.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359" Type="http://schemas.openxmlformats.org/officeDocument/2006/relationships/presProps" Target="presProps.xml"/><Relationship Id="rId98" Type="http://schemas.openxmlformats.org/officeDocument/2006/relationships/slide" Target="slides/slide48.xml"/><Relationship Id="rId121" Type="http://schemas.openxmlformats.org/officeDocument/2006/relationships/slide" Target="slides/slide71.xml"/><Relationship Id="rId163" Type="http://schemas.openxmlformats.org/officeDocument/2006/relationships/slide" Target="slides/slide113.xml"/><Relationship Id="rId219" Type="http://schemas.openxmlformats.org/officeDocument/2006/relationships/slide" Target="slides/slide169.xml"/><Relationship Id="rId230" Type="http://schemas.openxmlformats.org/officeDocument/2006/relationships/slide" Target="slides/slide180.xml"/><Relationship Id="rId25" Type="http://schemas.openxmlformats.org/officeDocument/2006/relationships/slideMaster" Target="slideMasters/slideMaster25.xml"/><Relationship Id="rId67" Type="http://schemas.openxmlformats.org/officeDocument/2006/relationships/slide" Target="slides/slide17.xml"/><Relationship Id="rId272" Type="http://schemas.openxmlformats.org/officeDocument/2006/relationships/slide" Target="slides/slide222.xml"/><Relationship Id="rId328" Type="http://schemas.openxmlformats.org/officeDocument/2006/relationships/slide" Target="slides/slide278.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360" Type="http://schemas.openxmlformats.org/officeDocument/2006/relationships/viewProps" Target="viewProps.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slide" Target="slides/slide289.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350" Type="http://schemas.openxmlformats.org/officeDocument/2006/relationships/slide" Target="slides/slide300.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361" Type="http://schemas.openxmlformats.org/officeDocument/2006/relationships/theme" Target="theme/theme1.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slide" Target="slides/slide301.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362" Type="http://schemas.openxmlformats.org/officeDocument/2006/relationships/tableStyles" Target="tableStyles.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slide" Target="slides/slide302.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353" Type="http://schemas.openxmlformats.org/officeDocument/2006/relationships/slide" Target="slides/slide303.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354" Type="http://schemas.openxmlformats.org/officeDocument/2006/relationships/slide" Target="slides/slide304.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355" Type="http://schemas.openxmlformats.org/officeDocument/2006/relationships/slide" Target="slides/slide305.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356" Type="http://schemas.openxmlformats.org/officeDocument/2006/relationships/slide" Target="slides/slide306.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358" Type="http://schemas.openxmlformats.org/officeDocument/2006/relationships/notesMaster" Target="notesMasters/notesMaster1.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 Id="rId8" Type="http://schemas.openxmlformats.org/officeDocument/2006/relationships/slideMaster" Target="slideMasters/slideMaster8.xml"/><Relationship Id="rId142" Type="http://schemas.openxmlformats.org/officeDocument/2006/relationships/slide" Target="slides/slide92.xml"/><Relationship Id="rId184" Type="http://schemas.openxmlformats.org/officeDocument/2006/relationships/slide" Target="slides/slide134.xml"/><Relationship Id="rId251" Type="http://schemas.openxmlformats.org/officeDocument/2006/relationships/slide" Target="slides/slide201.xml"/><Relationship Id="rId46" Type="http://schemas.openxmlformats.org/officeDocument/2006/relationships/slideMaster" Target="slideMasters/slideMaster46.xml"/><Relationship Id="rId293" Type="http://schemas.openxmlformats.org/officeDocument/2006/relationships/slide" Target="slides/slide243.xml"/><Relationship Id="rId307" Type="http://schemas.openxmlformats.org/officeDocument/2006/relationships/slide" Target="slides/slide257.xml"/><Relationship Id="rId349" Type="http://schemas.openxmlformats.org/officeDocument/2006/relationships/slide" Target="slides/slide29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AFE-FF4C-9705-98FFDE150494}"/>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85.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While under house arrest in Rome (cf. Acts 28:30-31), Paul lived above it all despite his circumstances and despite the news of false teaching at Colosse. What helped him rise beyond such negative things was a focus on the exalted status of Jesus as God.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809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إحمِ نفسك من البدع بأسلوب حياتك الطاهرة.</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As we expectantly look forward to this New Year, </a:t>
            </a:r>
            <a:r>
              <a:rPr lang="en-US" dirty="0">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 you to live a successful life?</a:t>
            </a:r>
            <a:endParaRPr lang="en-US" dirty="0"/>
          </a:p>
        </p:txBody>
      </p:sp>
      <p:sp>
        <p:nvSpPr>
          <p:cNvPr id="295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F2CB9F-81C9-1942-A673-9B2F3DA74D00}" type="slidenum">
              <a:rPr lang="en-US" sz="1200">
                <a:solidFill>
                  <a:srgbClr val="000000"/>
                </a:solidFill>
                <a:latin typeface="Calibri" charset="0"/>
              </a:rPr>
              <a:pPr eaLnBrk="1" hangingPunct="1"/>
              <a:t>151</a:t>
            </a:fld>
            <a:endParaRPr lang="en-US" sz="1200">
              <a:solidFill>
                <a:srgbClr val="000000"/>
              </a:solidFill>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Is it anger? Hatred? Words – things which you are not suppose to say? Jealousy? Broken relationship?</a:t>
            </a:r>
          </a:p>
        </p:txBody>
      </p:sp>
      <p:sp>
        <p:nvSpPr>
          <p:cNvPr id="2979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EC475C-1FF3-EA44-BB1A-26C0D6C7055D}"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What is bothering you to move forward and embrace this New Year with Joy, peace, love and hope?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our passage today (Col. 3:5-15) to remove the things which is hindering/bothering us and is preventing us from living the full life as free man/woman, as victors, as new people. So we need to put off the old clothes and…</a:t>
            </a:r>
          </a:p>
        </p:txBody>
      </p:sp>
      <p:sp>
        <p:nvSpPr>
          <p:cNvPr id="3000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3F29B6-07A3-8B41-881A-1E1B0EB6480B}"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dirty="0">
                <a:latin typeface="Arial" panose="020B0604020202020204" pitchFamily="34" charset="0"/>
                <a:ea typeface="ＭＳ Ｐゴシック" charset="0"/>
                <a:cs typeface="Arial" panose="020B0604020202020204" pitchFamily="34" charset="0"/>
              </a:rPr>
              <a:t>Paul wanted the church at Colossae to see that their only HOPE was in Jesus, not in any of the false ideas impacting the assembly. </a:t>
            </a:r>
          </a:p>
          <a:p>
            <a:pPr eaLnBrk="1" hangingPunct="1"/>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0" dirty="0">
                <a:effectLst/>
                <a:latin typeface="Calibri" panose="020F0502020204030204" pitchFamily="34" charset="0"/>
                <a:ea typeface="Calibri" panose="020F0502020204030204" pitchFamily="34" charset="0"/>
                <a:cs typeface="Arial" panose="020B0604020202020204" pitchFamily="34" charset="0"/>
              </a:rPr>
              <a:t> </a:t>
            </a:r>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0" dirty="0">
                <a:effectLst/>
                <a:latin typeface="Calibri" panose="020F0502020204030204" pitchFamily="34" charset="0"/>
                <a:ea typeface="Calibri" panose="020F0502020204030204" pitchFamily="34" charset="0"/>
                <a:cs typeface="Arial" panose="020B0604020202020204" pitchFamily="34" charset="0"/>
              </a:rPr>
              <a:t>  </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154</a:t>
            </a:fld>
            <a:endParaRPr lang="en-US" sz="1200">
              <a:solidFill>
                <a:srgbClr val="000000"/>
              </a:solidFill>
              <a:latin typeface="Calibri"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E9FE0-E81C-044F-908D-A420627EF993}" type="slidenum">
              <a:rPr lang="en-US" sz="1200">
                <a:solidFill>
                  <a:srgbClr val="000000"/>
                </a:solidFill>
                <a:cs typeface="MS PGothic" charset="0"/>
              </a:rPr>
              <a:pPr eaLnBrk="1" hangingPunct="1"/>
              <a:t>155</a:t>
            </a:fld>
            <a:endParaRPr lang="en-US" sz="1200">
              <a:solidFill>
                <a:srgbClr val="000000"/>
              </a:solidFill>
              <a:cs typeface="MS PGothic"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In the light of the supremacy of Christ,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to live life as those who have overcome the power of sin through their union in death with Christ. Paul said to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verses 1-3 that "You have died with Christ, Your life is hidden with Christ in God and you have been given the grace in Christ to live your life as victors, as new people and as those made alive in Christ".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So then, what do we need to do? We need to: (next slide)</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3A332-A29F-314F-8456-84FB300C80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E66B1-341F-0844-A14C-60CAFE34CEE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The only one who doesn't need protection is God. Everyone else can succumb to sin, errors, and death. Paul sought to convince the Colossian church that they also needed protection from dangerous ideas infiltrating the church.</a:t>
            </a:r>
          </a:p>
          <a:p>
            <a:endParaRPr lang="en-US" b="0" dirty="0">
              <a:cs typeface="ＭＳ Ｐゴシック" charset="0"/>
            </a:endParaRPr>
          </a:p>
        </p:txBody>
      </p:sp>
    </p:spTree>
    <p:extLst>
      <p:ext uri="{BB962C8B-B14F-4D97-AF65-F5344CB8AC3E}">
        <p14:creationId xmlns:p14="http://schemas.microsoft.com/office/powerpoint/2010/main" val="1144774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A5C49-8A54-BC4D-B84B-34A1B80785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The Point is - James says "And the tongue is a flame of fire. It is a whole world of wickedness, corrupting your entire body. It can set your whole life on fire, for it is set on fire by hell itself (Jam 3:6-7 NLT). What you say and speak determines your where you are heading for.</a:t>
            </a:r>
          </a:p>
          <a:p>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Source [http://www.sermonillustrations.com/a-z/s/speech.htm]</a:t>
            </a:r>
          </a:p>
          <a:p>
            <a:endParaRPr lang="en-US">
              <a:latin typeface="Calibri" charset="0"/>
              <a:ea typeface="ＭＳ Ｐゴシック" charset="0"/>
              <a:cs typeface="ＭＳ Ｐゴシック" charset="0"/>
            </a:endParaRPr>
          </a:p>
        </p:txBody>
      </p:sp>
      <p:sp>
        <p:nvSpPr>
          <p:cNvPr id="3246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49FE6-9452-684C-B9E5-3763ABCFBFBF}" type="slidenum">
              <a:rPr lang="en-US" sz="1200">
                <a:solidFill>
                  <a:srgbClr val="000000"/>
                </a:solidFill>
                <a:latin typeface="Calibri" charset="0"/>
              </a:rPr>
              <a:pPr eaLnBrk="1" hangingPunct="1"/>
              <a:t>167</a:t>
            </a:fld>
            <a:endParaRPr lang="en-US" sz="1200">
              <a:solidFill>
                <a:srgbClr val="000000"/>
              </a:solidFill>
              <a:latin typeface="Calibri"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A35CB-5AD8-8847-A716-D2B1EF0D676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latin typeface="+mn-lt"/>
                <a:ea typeface="+mn-ea"/>
                <a:cs typeface="+mn-cs"/>
              </a:rPr>
              <a:t>I find this verse quite helpful. Jesus Christ taught us "All you need to say is simply </a:t>
            </a:r>
            <a:r>
              <a:rPr lang="fr-FR" dirty="0">
                <a:latin typeface="+mn-lt"/>
                <a:ea typeface="+mn-ea"/>
                <a:cs typeface="+mn-cs"/>
              </a:rPr>
              <a:t>'</a:t>
            </a:r>
            <a:r>
              <a:rPr lang="en-US" dirty="0">
                <a:latin typeface="+mn-lt"/>
                <a:ea typeface="+mn-ea"/>
                <a:cs typeface="+mn-cs"/>
              </a:rPr>
              <a:t>Yes</a:t>
            </a:r>
            <a:r>
              <a:rPr lang="fr-FR" dirty="0">
                <a:latin typeface="+mn-lt"/>
                <a:ea typeface="+mn-ea"/>
                <a:cs typeface="+mn-cs"/>
              </a:rPr>
              <a:t>'</a:t>
            </a:r>
            <a:r>
              <a:rPr lang="en-US" dirty="0">
                <a:latin typeface="+mn-lt"/>
                <a:ea typeface="+mn-ea"/>
                <a:cs typeface="+mn-cs"/>
              </a:rPr>
              <a:t> or </a:t>
            </a:r>
            <a:r>
              <a:rPr lang="fr-FR" dirty="0">
                <a:latin typeface="+mn-lt"/>
                <a:ea typeface="+mn-ea"/>
                <a:cs typeface="+mn-cs"/>
              </a:rPr>
              <a:t>'</a:t>
            </a:r>
            <a:r>
              <a:rPr lang="en-US" dirty="0">
                <a:latin typeface="+mn-lt"/>
                <a:ea typeface="+mn-ea"/>
                <a:cs typeface="+mn-cs"/>
              </a:rPr>
              <a:t>No</a:t>
            </a:r>
            <a:r>
              <a:rPr lang="fr-FR" dirty="0">
                <a:latin typeface="+mn-lt"/>
                <a:ea typeface="+mn-ea"/>
                <a:cs typeface="+mn-cs"/>
              </a:rPr>
              <a:t>'</a:t>
            </a:r>
            <a:r>
              <a:rPr lang="en-US" dirty="0">
                <a:latin typeface="+mn-lt"/>
                <a:ea typeface="+mn-ea"/>
                <a:cs typeface="+mn-cs"/>
              </a:rPr>
              <a:t>; anything beyond this comes from the evil one (Mat 5:37 NIV)"</a:t>
            </a:r>
            <a:endParaRPr lang="en-US" dirty="0"/>
          </a:p>
        </p:txBody>
      </p:sp>
      <p:sp>
        <p:nvSpPr>
          <p:cNvPr id="3287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9A8C4-A429-9E45-BA1D-7DA7C56BAE87}"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AE866-D2A8-104B-8087-FCE513B785B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1)	Ethnic distinctions: "Greek and Jew". Let us stop drawing boundaries along the line of our ethnic groups. </a:t>
            </a:r>
          </a:p>
          <a:p>
            <a:r>
              <a:rPr lang="en-US" dirty="0">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dirty="0">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dirty="0">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9F7A4A-49A2-F149-B07C-1E5F02B777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A331A-3539-3844-A266-A7EF5977D21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التعليم الكاذب يحيط بنا في كل مكان. أفادت منظمات الاستطلاع ذات السمعة الطيبة في الولايات المتحدة مثل تقرير غالوب وبارنا أن العديد يقعون في فخ التعاليم الكاذبة حتى يغادروا الكنيسة.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22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are these graces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430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78653-BE14-9746-A9B7-BCAC6407E02E}"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a:ln/>
        </p:spPr>
      </p:sp>
      <p:sp>
        <p:nvSpPr>
          <p:cNvPr id="345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345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046D70-B7D3-384D-B992-91E7E28B26F2}" type="slidenum">
              <a:rPr lang="en-US" sz="1200">
                <a:solidFill>
                  <a:srgbClr val="000000"/>
                </a:solidFill>
                <a:latin typeface="Calibri" charset="0"/>
              </a:rPr>
              <a:pPr eaLnBrk="1" hangingPunct="1"/>
              <a:t>177</a:t>
            </a:fld>
            <a:endParaRPr lang="en-US" sz="1200">
              <a:solidFill>
                <a:srgbClr val="000000"/>
              </a:solidFill>
              <a:latin typeface="Calibri"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2E427D-5779-624C-B57F-A1BB7715457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86E9F9-B6E3-3040-A29B-1212B42B4B0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D4839-64C8-C043-88A4-3C8F1BA8ED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D27C1F-DDB1-2F45-B1DF-691D718DB7A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26876-6FE8-2F48-904B-469C48B04BB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Syncretistic means to draw from many sources into one, and the letter shows at least five different sources for the Colossian heresy.</a:t>
            </a:r>
          </a:p>
          <a:p>
            <a:pPr eaLnBrk="1" hangingPunct="1"/>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4973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54A78-A098-5247-90BE-0FB75945389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on the cloth of love.</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B668DC-AA75-3A47-AC0D-C2CCF76C6B6D}" type="slidenum">
              <a:rPr lang="en-US" sz="1200">
                <a:solidFill>
                  <a:srgbClr val="000000"/>
                </a:solidFill>
                <a:latin typeface="Calibri" charset="0"/>
              </a:rPr>
              <a:pPr eaLnBrk="1" hangingPunct="1"/>
              <a:t>185</a:t>
            </a:fld>
            <a:endParaRPr lang="en-US" sz="1200">
              <a:solidFill>
                <a:srgbClr val="000000"/>
              </a:solidFill>
              <a:latin typeface="Calibri"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F1B595-91AE-C445-90CC-50890AA4883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A8E6E-00CA-8948-A54B-2E165F63F36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a:ln/>
        </p:spPr>
      </p:sp>
      <p:sp>
        <p:nvSpPr>
          <p:cNvPr id="367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7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55ABC-2C24-C742-A2E7-94631EA65FBC}"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a:ln/>
        </p:spPr>
      </p:sp>
      <p:sp>
        <p:nvSpPr>
          <p:cNvPr id="3696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96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7AE896-4A75-6845-9E58-8A1D5399E03D}"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chemeClr val="tx1"/>
                </a:solidFill>
              </a:rPr>
              <a:t>MI: </a:t>
            </a:r>
            <a:r>
              <a:rPr lang="en-US" b="1" dirty="0">
                <a:solidFill>
                  <a:schemeClr val="tx1"/>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p>
          <a:p>
            <a:pPr>
              <a:defRPr/>
            </a:pPr>
            <a:endParaRPr lang="en-US" dirty="0">
              <a:solidFill>
                <a:schemeClr val="tx1"/>
              </a:solidFill>
            </a:endParaRPr>
          </a:p>
          <a:p>
            <a:pPr>
              <a:defRPr/>
            </a:pPr>
            <a:r>
              <a:rPr lang="en-US" dirty="0">
                <a:solidFill>
                  <a:schemeClr val="tx1"/>
                </a:solidFill>
              </a:rPr>
              <a:t>Let us put to death what hinders us to live as new man/woman in Christ and put on the virtues of new man/woman and face the challenges, hurdles, obstacles as we go along with each day of the New Year. </a:t>
            </a:r>
          </a:p>
          <a:p>
            <a:pPr>
              <a:defRPr/>
            </a:pPr>
            <a:r>
              <a:rPr lang="en-US" dirty="0">
                <a:solidFill>
                  <a:schemeClr val="tx1"/>
                </a:solidFill>
              </a:rPr>
              <a:t>God bless us all!</a:t>
            </a:r>
          </a:p>
          <a:p>
            <a:pPr>
              <a:defRPr/>
            </a:pPr>
            <a:endParaRPr lang="en-US" dirty="0">
              <a:solidFill>
                <a:schemeClr val="tx1"/>
              </a:solidFill>
            </a:endParaRPr>
          </a:p>
        </p:txBody>
      </p:sp>
      <p:sp>
        <p:nvSpPr>
          <p:cNvPr id="3717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9434-7F3F-0A47-A274-13A587148A3F}"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C58A8-01F8-8D40-8E71-0B9F8107F6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6118D-55FE-AA49-A369-56C5D77BB623}" type="slidenum">
              <a:rPr lang="en-US" sz="1200"/>
              <a:pPr eaLnBrk="1" hangingPunct="1"/>
              <a:t>193</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E1E052-85C3-8046-A34B-F0499442AFDE}" type="slidenum">
              <a:rPr lang="en-US" sz="1200"/>
              <a:pPr eaLnBrk="1" hangingPunct="1"/>
              <a:t>194</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ما هي الطرق التي يمكننا بها منع الأفكار الهرطقية من أسرِنا في فخِّها؟</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232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9AB149-1459-7A42-9C8A-A98F178049D8}" type="slidenum">
              <a:rPr lang="en-US" sz="1200"/>
              <a:pPr eaLnBrk="1" hangingPunct="1"/>
              <a:t>196</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E17E3-3DC6-7345-A053-39C124CDC359}" type="slidenum">
              <a:rPr lang="en-US" sz="1200"/>
              <a:pPr eaLnBrk="1" hangingPunct="1"/>
              <a:t>197</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3C3644-A109-A948-8B49-B886CE2A2FB8}" type="slidenum">
              <a:rPr lang="en-US" sz="1200"/>
              <a:pPr eaLnBrk="1" hangingPunct="1"/>
              <a:t>198</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3F748A-8228-F84C-AC55-20FAFD5D2DE1}" type="slidenum">
              <a:rPr lang="en-US" sz="1200"/>
              <a:pPr eaLnBrk="1" hangingPunct="1"/>
              <a:t>199</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D42B-91B0-20FC-9B61-52EC03A0C59F}"/>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F45E094B-7FFC-D2B5-2138-A97A6C95F03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B0414FD1-E385-A618-C264-D64B65DC81C9}"/>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BA60AD5A-316C-4BD0-E817-59770C1BDDFD}"/>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Jesus being God should impact us to want to reflect his purity as his church.</a:t>
            </a:r>
          </a:p>
          <a:p>
            <a:endParaRPr lang="en-US" dirty="0">
              <a:cs typeface="ＭＳ Ｐゴシック" charset="0"/>
            </a:endParaRPr>
          </a:p>
        </p:txBody>
      </p:sp>
    </p:spTree>
    <p:extLst>
      <p:ext uri="{BB962C8B-B14F-4D97-AF65-F5344CB8AC3E}">
        <p14:creationId xmlns:p14="http://schemas.microsoft.com/office/powerpoint/2010/main" val="16033512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EFDB-C738-AC16-6406-C2BB46AD83D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81D720A6-44E5-BCA8-EE1F-D6102255032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A5DC25E-7CB4-ECCF-6422-A009FDE6AE4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5F196AFA-9EDC-718A-B542-D09CB7C87E6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4275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D42B-91B0-20FC-9B61-52EC03A0C59F}"/>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F45E094B-7FFC-D2B5-2138-A97A6C95F03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B0414FD1-E385-A618-C264-D64B65DC81C9}"/>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BA60AD5A-316C-4BD0-E817-59770C1BDDFD}"/>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Jesus being God should impact us to want to reflect his purity as his church.</a:t>
            </a:r>
          </a:p>
          <a:p>
            <a:endParaRPr lang="en-US" dirty="0">
              <a:cs typeface="ＭＳ Ｐゴシック" charset="0"/>
            </a:endParaRPr>
          </a:p>
        </p:txBody>
      </p:sp>
    </p:spTree>
    <p:extLst>
      <p:ext uri="{BB962C8B-B14F-4D97-AF65-F5344CB8AC3E}">
        <p14:creationId xmlns:p14="http://schemas.microsoft.com/office/powerpoint/2010/main" val="20663731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6520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78DD2E-591A-0D48-8A6B-CA7E6AD642D4}" type="slidenum">
              <a:rPr lang="en-US" sz="1200"/>
              <a:pPr eaLnBrk="1" hangingPunct="1"/>
              <a:t>212</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92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To translate this slide, move the chart in red to the back to reveal the text with black boxes over each phrase</a:t>
            </a:r>
          </a:p>
        </p:txBody>
      </p:sp>
      <p:sp>
        <p:nvSpPr>
          <p:cNvPr id="392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3448F-4B30-0D49-87E0-7EA0AB95A2EA}" type="slidenum">
              <a:rPr lang="en-US" sz="1200"/>
              <a:pPr eaLnBrk="1" hangingPunct="1"/>
              <a:t>213</a:t>
            </a:fld>
            <a:endParaRPr lang="en-US" sz="120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3" name="Google Shape;183;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214</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r" rtl="1">
              <a:spcBef>
                <a:spcPts val="360"/>
              </a:spcBef>
              <a:spcAft>
                <a:spcPts val="0"/>
              </a:spcAft>
              <a:buNone/>
            </a:pPr>
            <a:r>
              <a:rPr lang="en-US" dirty="0" err="1"/>
              <a:t>لا</a:t>
            </a:r>
            <a:r>
              <a:rPr lang="en-US" dirty="0"/>
              <a:t> </a:t>
            </a:r>
            <a:r>
              <a:rPr lang="en-US" dirty="0" err="1"/>
              <a:t>يمكنه</a:t>
            </a:r>
            <a:r>
              <a:rPr lang="en-US" dirty="0"/>
              <a:t> </a:t>
            </a:r>
            <a:r>
              <a:rPr lang="en-US" dirty="0" err="1"/>
              <a:t>التواصل</a:t>
            </a:r>
            <a:r>
              <a:rPr lang="en-US" dirty="0"/>
              <a:t> </a:t>
            </a:r>
            <a:r>
              <a:rPr lang="en-US" dirty="0" err="1"/>
              <a:t>معنا</a:t>
            </a:r>
            <a:r>
              <a:rPr lang="en-US" dirty="0"/>
              <a:t> </a:t>
            </a:r>
            <a:r>
              <a:rPr lang="en-US" dirty="0" err="1"/>
              <a:t>إذا</a:t>
            </a:r>
            <a:r>
              <a:rPr lang="en-US" dirty="0"/>
              <a:t> </a:t>
            </a:r>
            <a:r>
              <a:rPr lang="en-US" dirty="0" err="1"/>
              <a:t>لم</a:t>
            </a:r>
            <a:r>
              <a:rPr lang="en-US" dirty="0"/>
              <a:t> </a:t>
            </a:r>
            <a:r>
              <a:rPr lang="en-US" dirty="0" err="1"/>
              <a:t>يكن</a:t>
            </a:r>
            <a:r>
              <a:rPr lang="en-US" dirty="0"/>
              <a:t> </a:t>
            </a:r>
            <a:r>
              <a:rPr lang="en-US" dirty="0" err="1"/>
              <a:t>شخصيًا</a:t>
            </a:r>
            <a:endParaRPr dirty="0"/>
          </a:p>
          <a:p>
            <a:pPr marL="0" lvl="0" indent="0" algn="r" rtl="1">
              <a:spcBef>
                <a:spcPts val="360"/>
              </a:spcBef>
              <a:spcAft>
                <a:spcPts val="0"/>
              </a:spcAft>
              <a:buNone/>
            </a:pPr>
            <a:r>
              <a:rPr lang="en-US" dirty="0" err="1"/>
              <a:t>الثالوث</a:t>
            </a:r>
            <a:r>
              <a:rPr lang="en-US" dirty="0"/>
              <a:t> </a:t>
            </a:r>
            <a:r>
              <a:rPr lang="en-US" dirty="0" err="1"/>
              <a:t>باطل</a:t>
            </a:r>
            <a:r>
              <a:rPr lang="en-US" dirty="0"/>
              <a:t> </a:t>
            </a:r>
            <a:r>
              <a:rPr lang="en-US" dirty="0" err="1"/>
              <a:t>لأنه</a:t>
            </a:r>
            <a:r>
              <a:rPr lang="en-US" dirty="0"/>
              <a:t> </a:t>
            </a:r>
            <a:r>
              <a:rPr lang="en-US" dirty="0" err="1"/>
              <a:t>لا</a:t>
            </a:r>
            <a:r>
              <a:rPr lang="en-US" dirty="0"/>
              <a:t> </a:t>
            </a:r>
            <a:r>
              <a:rPr lang="en-US" dirty="0" err="1"/>
              <a:t>يمكن</a:t>
            </a:r>
            <a:r>
              <a:rPr lang="en-US" dirty="0"/>
              <a:t> </a:t>
            </a:r>
            <a:r>
              <a:rPr lang="en-US" dirty="0" err="1"/>
              <a:t>أن</a:t>
            </a:r>
            <a:r>
              <a:rPr lang="en-US" dirty="0"/>
              <a:t> </a:t>
            </a:r>
            <a:r>
              <a:rPr lang="en-US" dirty="0" err="1"/>
              <a:t>يكون</a:t>
            </a:r>
            <a:r>
              <a:rPr lang="en-US" dirty="0"/>
              <a:t> </a:t>
            </a:r>
            <a:r>
              <a:rPr lang="en-US" dirty="0" err="1"/>
              <a:t>الله</a:t>
            </a:r>
            <a:endParaRPr dirty="0"/>
          </a:p>
          <a:p>
            <a:pPr marL="0" lvl="0" indent="0" algn="r" rtl="1">
              <a:spcBef>
                <a:spcPts val="360"/>
              </a:spcBef>
              <a:spcAft>
                <a:spcPts val="0"/>
              </a:spcAft>
              <a:buSzPts val="1100"/>
              <a:buNone/>
            </a:pPr>
            <a:r>
              <a:rPr lang="en-US" dirty="0" err="1"/>
              <a:t>الكتاب</a:t>
            </a:r>
            <a:r>
              <a:rPr lang="en-US" dirty="0"/>
              <a:t> </a:t>
            </a:r>
            <a:r>
              <a:rPr lang="en-US" dirty="0" err="1"/>
              <a:t>المقدس</a:t>
            </a:r>
            <a:r>
              <a:rPr lang="en-US" dirty="0"/>
              <a:t> </a:t>
            </a:r>
            <a:r>
              <a:rPr lang="en-US" dirty="0" err="1"/>
              <a:t>ليس</a:t>
            </a:r>
            <a:r>
              <a:rPr lang="en-US" dirty="0"/>
              <a:t> </a:t>
            </a:r>
            <a:r>
              <a:rPr lang="en-US" dirty="0" err="1"/>
              <a:t>صحيحًا</a:t>
            </a:r>
            <a:r>
              <a:rPr lang="en-US" dirty="0"/>
              <a:t> </a:t>
            </a:r>
            <a:r>
              <a:rPr lang="en-US" dirty="0" err="1"/>
              <a:t>لأنه</a:t>
            </a:r>
            <a:r>
              <a:rPr lang="en-US" dirty="0"/>
              <a:t> </a:t>
            </a:r>
            <a:r>
              <a:rPr lang="en-US" dirty="0" err="1"/>
              <a:t>ينسب</a:t>
            </a:r>
            <a:r>
              <a:rPr lang="en-US" dirty="0"/>
              <a:t> </a:t>
            </a:r>
            <a:r>
              <a:rPr lang="en-US" dirty="0" err="1"/>
              <a:t>شخصيته</a:t>
            </a:r>
            <a:r>
              <a:rPr lang="en-US" dirty="0"/>
              <a:t> </a:t>
            </a:r>
            <a:r>
              <a:rPr lang="en-US" dirty="0" err="1"/>
              <a:t>إليه</a:t>
            </a:r>
            <a:endParaRPr dirty="0"/>
          </a:p>
        </p:txBody>
      </p:sp>
      <p:sp>
        <p:nvSpPr>
          <p:cNvPr id="194" name="Google Shape;194;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215</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4" name="Google Shape;204;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216</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944A3-B602-98E5-8FED-E540F512063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1E56C803-7799-8DC3-02CB-7AEB8F31FE6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C5CA2C71-A2CF-37F5-B4C1-2C3A6603EF7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77BA51E2-0643-B4EC-896D-64CED75F9A1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إحمِ نفسك من البدع بأسلوب حياتك الطاهرة.</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4547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 name="Google Shape;21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218</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DF27B7-BF59-4ED4-9454-F0FAB8FCB6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http://www.message4muslims.org.uk/apologetics/the-holy-spirit/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95736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ar-JO" altLang="en-US" b="1" dirty="0">
                <a:latin typeface="Arial" panose="020B0604020202020204" pitchFamily="34" charset="0"/>
                <a:ea typeface="ＭＳ Ｐゴシック" panose="020B0600070205080204" pitchFamily="34" charset="-128"/>
              </a:rPr>
              <a:t>كتب سي. إس. لويس اللاهوتي البريطاني المعروف: "</a:t>
            </a:r>
            <a:r>
              <a:rPr lang="ar-JO" b="0" i="0" dirty="0">
                <a:solidFill>
                  <a:srgbClr val="000000"/>
                </a:solidFill>
                <a:effectLst/>
                <a:latin typeface="Verdana" panose="020B0604030504040204" pitchFamily="34" charset="0"/>
              </a:rPr>
              <a:t> إنني أحاول هنا أن أمنع أي إنسان من أن يقول عن المسيح الكلام الذي كثيراً ما يقوله الناس عنه. ولكنه بالحقيقة ليس سوى كلام أحمق: إنني مستعد أن أقبل يسوع كمعلم أخلاقي عظيم، ولكنني لست أقبل ادّعاءه بأنّه الله. فهذا القول لا يجوز لنا أن نقوله أبداً. لو قال إنسان، مجرد إنسان، الأشياء التي قالها يسوع لكان رئيس أبالسة الجحيم. وعليك أن تختار، فإما أن يكون هذا الإنسان ابن الله، أو أنّه كان مجنوناً أو أشر من ذلك. بوسعك أن تحكم عليه بأنّه مجنون وتستطيع أن تبصق عليه باعتباره شيطاناً، أو تستطيع أن تخر عند قدميه وتدعوه ربي وإلهي. ولكن دعنا من أي مظهر أجوف من مظاهر المناصرة له بوصفه معلماً إنسانياً عظيماً. </a:t>
            </a:r>
          </a:p>
          <a:p>
            <a:pPr algn="r" rtl="1"/>
            <a:endParaRPr lang="ar-JO" altLang="en-US" b="0" i="0" dirty="0">
              <a:solidFill>
                <a:srgbClr val="000000"/>
              </a:solidFill>
              <a:effectLst/>
              <a:latin typeface="Verdana" panose="020B0604030504040204" pitchFamily="34" charset="0"/>
              <a:ea typeface="ＭＳ Ｐゴシック" panose="020B0600070205080204" pitchFamily="34" charset="-128"/>
            </a:endParaRPr>
          </a:p>
          <a:p>
            <a:pPr algn="r" rtl="1"/>
            <a:r>
              <a:rPr lang="en-US" altLang="en-US" b="1" dirty="0">
                <a:latin typeface="Arial" panose="020B0604020202020204" pitchFamily="34" charset="0"/>
                <a:ea typeface="ＭＳ Ｐゴシック" panose="020B0600070205080204" pitchFamily="34" charset="-128"/>
              </a:rPr>
              <a:t> has not left that open to us. He did not intend to." (C.S. Lewis, </a:t>
            </a:r>
            <a:r>
              <a:rPr lang="en-US" altLang="en-US" b="1" u="sng" dirty="0">
                <a:latin typeface="Arial" panose="020B0604020202020204" pitchFamily="34" charset="0"/>
                <a:ea typeface="ＭＳ Ｐゴシック" panose="020B0600070205080204" pitchFamily="34" charset="-128"/>
              </a:rPr>
              <a:t>Mere Christianity</a:t>
            </a:r>
            <a:r>
              <a:rPr lang="en-US" altLang="en-US" b="1" dirty="0">
                <a:latin typeface="Arial" panose="020B0604020202020204" pitchFamily="34" charset="0"/>
                <a:ea typeface="ＭＳ Ｐゴシック" panose="020B0600070205080204" pitchFamily="34" charset="-128"/>
              </a:rPr>
              <a:t>, The MacMillan Company, 1960, pp. 40-41.) </a:t>
            </a:r>
          </a:p>
          <a:p>
            <a:endParaRPr lang="en-US" altLang="en-US" b="1" dirty="0">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4295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DB98D-8C63-3F48-94E1-9F6360B47B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Jesus being God should impact us to want to reflect his purity as his church.</a:t>
            </a:r>
          </a:p>
          <a:p>
            <a:endParaRPr lang="en-US" dirty="0">
              <a:cs typeface="ＭＳ Ｐゴシック" charset="0"/>
            </a:endParaRPr>
          </a:p>
        </p:txBody>
      </p:sp>
    </p:spTree>
    <p:extLst>
      <p:ext uri="{BB962C8B-B14F-4D97-AF65-F5344CB8AC3E}">
        <p14:creationId xmlns:p14="http://schemas.microsoft.com/office/powerpoint/2010/main" val="31721636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88BBEF-7865-3140-BEAE-2A22D3B29E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1D482-2F09-BE4E-B54B-3460B2B120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C7BBDD-61EE-FA4E-884E-8A1C1A5BB6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Early in the morning</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our song shall rise to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ABD85-0A40-4641-A44A-4119B3FD52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Holy, holy, holy!  </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All the saints adore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casting down their golden crowns</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around the glassy sea;</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Cherubim and seraphim</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falling down before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which wert, and art,</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and evermore shall be.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4A154-1086-B549-BB84-45CC2B23557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darkness hide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eye of sinful man</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Thy glory may not see;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only Thou art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there is none beside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perfect in power,</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love and purity.</a:t>
            </a:r>
          </a:p>
          <a:p>
            <a:pPr eaLnBrk="1" hangingPunct="1"/>
            <a:endParaRPr lang="en-US" dirty="0">
              <a:latin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C406D-07AD-F045-9EC0-33C68FC7BF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All Thy works shall praise Thy name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earth and sky and sea;</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721351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554571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207546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725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way to defend against heresy is twofold: a high view of Jesus and a high view of holiness.</a:t>
            </a:r>
          </a:p>
          <a:p>
            <a:endParaRPr lang="en-US" dirty="0">
              <a:cs typeface="ＭＳ Ｐゴシック" charset="0"/>
            </a:endParaRPr>
          </a:p>
        </p:txBody>
      </p:sp>
    </p:spTree>
    <p:extLst>
      <p:ext uri="{BB962C8B-B14F-4D97-AF65-F5344CB8AC3E}">
        <p14:creationId xmlns:p14="http://schemas.microsoft.com/office/powerpoint/2010/main" val="6492903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562700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B1C4D-3A07-964C-AAA3-778F3EBD16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61B09-833B-9742-9262-B1D62B98166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64C-D748-4849-A279-D303A61470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C2EA-A886-8142-BBAE-B33FED7483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54FD4B-0280-4545-8A92-D7CFD851A1A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2962D-CB85-BB4E-B197-0EF44A4E44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E7418A-F56F-A945-A7C1-6E0740A095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4670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Jesus is God. Caesar is not God. That should be evident enough, despite the fact that Nero was about to claim to be God.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chemeClr val="tx1"/>
                </a:solidFill>
                <a:latin typeface="Times New Roman" pitchFamily="-111" charset="0"/>
                <a:ea typeface="ＭＳ Ｐゴシック" pitchFamily="-111" charset="-128"/>
                <a:cs typeface="ＭＳ Ｐゴシック" pitchFamily="-111" charset="-128"/>
              </a:rPr>
              <a:t>We may suppose that it takes a long time for heresies to develop, but the New Testament teaches otherwise.  Within a generation of Christ</a:t>
            </a:r>
            <a:r>
              <a:rPr lang="fr-FR" sz="1200" kern="1200" dirty="0">
                <a:solidFill>
                  <a:schemeClr val="tx1"/>
                </a:solidFill>
                <a:latin typeface="Times New Roman" pitchFamily="-111" charset="0"/>
                <a:ea typeface="ＭＳ Ｐゴシック" pitchFamily="-111" charset="-128"/>
                <a:cs typeface="ＭＳ Ｐゴシック" pitchFamily="-111" charset="-128"/>
              </a:rPr>
              <a:t>'</a:t>
            </a:r>
            <a:r>
              <a:rPr lang="en-US" sz="1200" kern="1200" dirty="0">
                <a:solidFill>
                  <a:schemeClr val="tx1"/>
                </a:solidFill>
                <a:latin typeface="Times New Roman" pitchFamily="-111" charset="0"/>
                <a:ea typeface="ＭＳ Ｐゴシック" pitchFamily="-111" charset="-128"/>
                <a:cs typeface="ＭＳ Ｐゴシック" pitchFamily="-111"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pitchFamily="-111" charset="0"/>
                <a:ea typeface="ＭＳ Ｐゴシック" pitchFamily="-111" charset="-128"/>
                <a:cs typeface="ＭＳ Ｐゴシック" pitchFamily="-111" charset="-128"/>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a:t>
            </a:r>
            <a:endParaRPr lang="en-US" u="none" dirty="0"/>
          </a:p>
          <a:p>
            <a:endParaRPr lang="en-US" dirty="0"/>
          </a:p>
          <a:p>
            <a:pPr algn="l" rtl="0" eaLnBrk="1" hangingPunct="1"/>
            <a:endParaRPr lang="en-US" b="0" dirty="0">
              <a:latin typeface="Times" charset="0"/>
              <a:ea typeface="ＭＳ Ｐゴシック" charset="0"/>
              <a:cs typeface="ＭＳ Ｐゴシック" charset="0"/>
            </a:endParaRPr>
          </a:p>
          <a:p>
            <a:endParaRPr lang="en-US"/>
          </a:p>
        </p:txBody>
      </p:sp>
      <p:sp>
        <p:nvSpPr>
          <p:cNvPr id="4" name="Slide Number Placeholder 3"/>
          <p:cNvSpPr>
            <a:spLocks noGrp="1"/>
          </p:cNvSpPr>
          <p:nvPr>
            <p:ph type="sldNum" sz="quarter" idx="5"/>
          </p:nvPr>
        </p:nvSpPr>
        <p:spPr/>
        <p:txBody>
          <a:bodyPr/>
          <a:lstStyle/>
          <a:p>
            <a:pPr>
              <a:defRPr/>
            </a:pPr>
            <a:fld id="{2399721D-6A3F-AA4E-8671-67681A35E222}" type="slidenum">
              <a:rPr lang="en-US"/>
              <a:pPr>
                <a:defRPr/>
              </a:pPr>
              <a:t>22</a:t>
            </a:fld>
            <a:endParaRPr lang="en-US"/>
          </a:p>
        </p:txBody>
      </p:sp>
    </p:spTree>
    <p:extLst>
      <p:ext uri="{BB962C8B-B14F-4D97-AF65-F5344CB8AC3E}">
        <p14:creationId xmlns:p14="http://schemas.microsoft.com/office/powerpoint/2010/main" val="166375396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258</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27" name="Google Shape;22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259</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35" name="Google Shape;2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260</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3" name="Google Shape;2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r" rtl="1">
              <a:spcBef>
                <a:spcPts val="360"/>
              </a:spcBef>
              <a:spcAft>
                <a:spcPts val="0"/>
              </a:spcAft>
              <a:buNone/>
            </a:pPr>
            <a:r>
              <a:rPr lang="en-US" dirty="0" err="1"/>
              <a:t>يمكنك</a:t>
            </a:r>
            <a:r>
              <a:rPr lang="en-US" dirty="0"/>
              <a:t> </a:t>
            </a:r>
            <a:r>
              <a:rPr lang="en-US" dirty="0" err="1"/>
              <a:t>عبادة</a:t>
            </a:r>
            <a:r>
              <a:rPr lang="en-US" dirty="0"/>
              <a:t> الروح </a:t>
            </a:r>
            <a:r>
              <a:rPr lang="en-US" dirty="0" err="1"/>
              <a:t>لأنه</a:t>
            </a:r>
            <a:r>
              <a:rPr lang="en-US" dirty="0"/>
              <a:t> </a:t>
            </a:r>
            <a:r>
              <a:rPr lang="en-US" dirty="0" err="1"/>
              <a:t>هو</a:t>
            </a:r>
            <a:r>
              <a:rPr lang="en-US" dirty="0"/>
              <a:t> الله، الله </a:t>
            </a:r>
            <a:r>
              <a:rPr lang="en-US" dirty="0" err="1"/>
              <a:t>وحده</a:t>
            </a:r>
            <a:r>
              <a:rPr lang="en-US" dirty="0"/>
              <a:t> </a:t>
            </a:r>
            <a:r>
              <a:rPr lang="en-US" dirty="0" err="1"/>
              <a:t>يجب</a:t>
            </a:r>
            <a:r>
              <a:rPr lang="en-US" dirty="0"/>
              <a:t> </a:t>
            </a:r>
            <a:r>
              <a:rPr lang="en-US" dirty="0" err="1"/>
              <a:t>أن</a:t>
            </a:r>
            <a:r>
              <a:rPr lang="en-US" dirty="0"/>
              <a:t> </a:t>
            </a:r>
            <a:r>
              <a:rPr lang="en-US" dirty="0" err="1"/>
              <a:t>يُعبد</a:t>
            </a:r>
            <a:r>
              <a:rPr lang="en-US" dirty="0"/>
              <a:t>.</a:t>
            </a:r>
            <a:endParaRPr dirty="0"/>
          </a:p>
          <a:p>
            <a:pPr marL="0" lvl="0" indent="0" algn="r" rtl="1">
              <a:spcBef>
                <a:spcPts val="360"/>
              </a:spcBef>
              <a:spcAft>
                <a:spcPts val="0"/>
              </a:spcAft>
              <a:buNone/>
            </a:pPr>
            <a:r>
              <a:rPr lang="en-US" dirty="0" err="1"/>
              <a:t>إذا</a:t>
            </a:r>
            <a:r>
              <a:rPr lang="en-US" dirty="0"/>
              <a:t> </a:t>
            </a:r>
            <a:r>
              <a:rPr lang="en-US" dirty="0" err="1"/>
              <a:t>كنت</a:t>
            </a:r>
            <a:r>
              <a:rPr lang="en-US" dirty="0"/>
              <a:t> </a:t>
            </a:r>
            <a:r>
              <a:rPr lang="en-US" dirty="0" err="1"/>
              <a:t>لا</a:t>
            </a:r>
            <a:r>
              <a:rPr lang="en-US" dirty="0"/>
              <a:t> </a:t>
            </a:r>
            <a:r>
              <a:rPr lang="en-US" dirty="0" err="1"/>
              <a:t>تستطيع</a:t>
            </a:r>
            <a:r>
              <a:rPr lang="en-US" dirty="0"/>
              <a:t> </a:t>
            </a:r>
            <a:r>
              <a:rPr lang="en-US" dirty="0" err="1"/>
              <a:t>عبادة</a:t>
            </a:r>
            <a:r>
              <a:rPr lang="en-US" dirty="0"/>
              <a:t> الروح ، </a:t>
            </a:r>
            <a:r>
              <a:rPr lang="en-US" dirty="0" err="1"/>
              <a:t>فلن</a:t>
            </a:r>
            <a:r>
              <a:rPr lang="en-US" dirty="0"/>
              <a:t> </a:t>
            </a:r>
            <a:r>
              <a:rPr lang="en-US" dirty="0" err="1"/>
              <a:t>يكون</a:t>
            </a:r>
            <a:r>
              <a:rPr lang="en-US" dirty="0"/>
              <a:t> </a:t>
            </a:r>
            <a:r>
              <a:rPr lang="en-US" dirty="0" err="1"/>
              <a:t>هو</a:t>
            </a:r>
            <a:r>
              <a:rPr lang="en-US" dirty="0"/>
              <a:t> الله.</a:t>
            </a:r>
            <a:endParaRPr dirty="0"/>
          </a:p>
          <a:p>
            <a:pPr marL="0" lvl="0" indent="0" algn="r" rtl="1">
              <a:spcBef>
                <a:spcPts val="360"/>
              </a:spcBef>
              <a:spcAft>
                <a:spcPts val="0"/>
              </a:spcAft>
              <a:buClr>
                <a:schemeClr val="dk1"/>
              </a:buClr>
              <a:buSzPts val="1100"/>
              <a:buFont typeface="Arial"/>
              <a:buNone/>
            </a:pPr>
            <a:r>
              <a:rPr lang="en-US" dirty="0" err="1"/>
              <a:t>اعتراف</a:t>
            </a:r>
            <a:r>
              <a:rPr lang="en-US" dirty="0"/>
              <a:t> </a:t>
            </a:r>
            <a:r>
              <a:rPr lang="en-US" dirty="0" err="1"/>
              <a:t>ويستمنتر</a:t>
            </a:r>
            <a:r>
              <a:rPr lang="en-US" dirty="0"/>
              <a:t> 21.2 - "</a:t>
            </a:r>
            <a:r>
              <a:rPr lang="en-US" dirty="0" err="1"/>
              <a:t>العبادة</a:t>
            </a:r>
            <a:r>
              <a:rPr lang="en-US" dirty="0"/>
              <a:t> </a:t>
            </a:r>
            <a:r>
              <a:rPr lang="en-US" dirty="0" err="1"/>
              <a:t>الدينية</a:t>
            </a:r>
            <a:r>
              <a:rPr lang="en-US" dirty="0"/>
              <a:t> </a:t>
            </a:r>
            <a:r>
              <a:rPr lang="en-US" dirty="0" err="1"/>
              <a:t>يجب</a:t>
            </a:r>
            <a:r>
              <a:rPr lang="en-US" dirty="0"/>
              <a:t> </a:t>
            </a:r>
            <a:r>
              <a:rPr lang="en-US" dirty="0" err="1"/>
              <a:t>أن</a:t>
            </a:r>
            <a:r>
              <a:rPr lang="en-US" dirty="0"/>
              <a:t> </a:t>
            </a:r>
            <a:r>
              <a:rPr lang="en-US" dirty="0" err="1"/>
              <a:t>تُعطى</a:t>
            </a:r>
            <a:r>
              <a:rPr lang="en-US" dirty="0"/>
              <a:t> </a:t>
            </a:r>
            <a:r>
              <a:rPr lang="en-US" dirty="0" err="1"/>
              <a:t>لله</a:t>
            </a:r>
            <a:r>
              <a:rPr lang="en-US" dirty="0"/>
              <a:t> </a:t>
            </a:r>
            <a:r>
              <a:rPr lang="en-US" dirty="0" err="1"/>
              <a:t>الآب</a:t>
            </a:r>
            <a:r>
              <a:rPr lang="en-US" dirty="0"/>
              <a:t> </a:t>
            </a:r>
            <a:r>
              <a:rPr lang="en-US" dirty="0" err="1"/>
              <a:t>والابن</a:t>
            </a:r>
            <a:r>
              <a:rPr lang="en-US" dirty="0"/>
              <a:t> </a:t>
            </a:r>
            <a:r>
              <a:rPr lang="en-US" dirty="0" err="1"/>
              <a:t>والروح</a:t>
            </a:r>
            <a:r>
              <a:rPr lang="en-US" dirty="0"/>
              <a:t> </a:t>
            </a:r>
            <a:r>
              <a:rPr lang="en-US" dirty="0" err="1"/>
              <a:t>القدس</a:t>
            </a: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00" dirty="0">
              <a:solidFill>
                <a:srgbClr val="BDC1C6"/>
              </a:solidFill>
              <a:highlight>
                <a:srgbClr val="303134"/>
              </a:highlight>
            </a:endParaRPr>
          </a:p>
          <a:p>
            <a:pPr marL="0" lvl="0" indent="0" algn="r" rtl="1">
              <a:spcBef>
                <a:spcPts val="360"/>
              </a:spcBef>
              <a:spcAft>
                <a:spcPts val="0"/>
              </a:spcAft>
              <a:buNone/>
            </a:pPr>
            <a:endParaRPr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261</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2" name="Google Shape;2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262</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61" name="Google Shape;26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263</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0" name="Google Shape;27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264</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0" name="Google Shape;28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ES-03-Reincarnation-1</a:t>
            </a:r>
          </a:p>
          <a:p>
            <a:r>
              <a:rPr lang="en-US" dirty="0"/>
              <a:t>NS-12-Colossians-265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739384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98A554-E03D-0A44-B2DA-F2F3970C1DA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3E2BA-DAB8-7241-9587-EEB32FB8A1C7}"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ar-JO"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eaLnBrk="1" hangingPunct="1"/>
            <a:endParaRPr lang="en-US" dirty="0">
              <a:latin typeface="Times New Roman" charset="0"/>
              <a:cs typeface="ＭＳ Ｐゴシック" charset="0"/>
            </a:endParaRPr>
          </a:p>
        </p:txBody>
      </p:sp>
    </p:spTree>
    <p:extLst>
      <p:ext uri="{BB962C8B-B14F-4D97-AF65-F5344CB8AC3E}">
        <p14:creationId xmlns:p14="http://schemas.microsoft.com/office/powerpoint/2010/main" val="148155438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20070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www.psychics.co.uk</a:t>
            </a:r>
            <a:r>
              <a:rPr lang="en-US" dirty="0"/>
              <a:t>/blog/have-you-spoken-foreign-languages-in-dreams/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96205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dirty="0"/>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atin typeface="Times New Roman" charset="0"/>
                <a:ea typeface="ＭＳ Ｐゴシック" charset="0"/>
                <a:cs typeface="ＭＳ Ｐゴシック" charset="0"/>
                <a:hlinkClick r:id="rId3"/>
              </a:rPr>
              <a:t>Civil War</a:t>
            </a:r>
            <a:r>
              <a:rPr lang="en-US">
                <a:latin typeface="Times New Roman" charset="0"/>
                <a:ea typeface="ＭＳ Ｐゴシック" charset="0"/>
                <a:cs typeface="ＭＳ Ｐゴシック"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Read more: </a:t>
            </a:r>
            <a:r>
              <a:rPr lang="en-US">
                <a:latin typeface="Calibri" charset="0"/>
                <a:ea typeface="ＭＳ Ｐゴシック" charset="0"/>
                <a:cs typeface="ＭＳ Ｐゴシック" charset="0"/>
                <a:hlinkClick r:id="rId4"/>
              </a:rPr>
              <a:t>http://www.toptenz.net/top-10-reasons-for-reincarnation.php#ixzz2TdMbTywK</a:t>
            </a:r>
            <a:endParaRPr lang="en-US">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66D8D-D0E9-8D48-A478-F0D2998847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A708F-01F9-E241-85B5-4DF3D138E1A0}" type="slidenum">
              <a:rPr lang="en-US" sz="1200"/>
              <a:pPr eaLnBrk="1" hangingPunct="1"/>
              <a:t>301</a:t>
            </a:fld>
            <a:endParaRPr lang="en-US" sz="120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02CDC-CD8C-6044-9722-9CD4E5D02788}"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3330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51E4-A36B-6D4B-A667-D3BE4289855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397684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318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98CE2-7377-004B-83FC-D99E39684D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Times New Roman" charset="0"/>
            </a:endParaRPr>
          </a:p>
          <a:p>
            <a:pPr algn="r" eaLnBrk="1" hangingPunct="1"/>
            <a:r>
              <a:rPr lang="ar-JO" dirty="0">
                <a:latin typeface="Times New Roman" charset="0"/>
                <a:cs typeface="Times New Roman" charset="0"/>
              </a:rPr>
              <a:t>من غير المحتمل وجود قضبان</a:t>
            </a:r>
          </a:p>
          <a:p>
            <a:pPr algn="r" eaLnBrk="1" hangingPunct="1"/>
            <a:r>
              <a:rPr lang="ar-JO" dirty="0">
                <a:latin typeface="Times New Roman" charset="0"/>
                <a:cs typeface="Times New Roman" charset="0"/>
              </a:rPr>
              <a:t>خشب لطيف جدا؟</a:t>
            </a:r>
          </a:p>
          <a:p>
            <a:pPr algn="r" eaLnBrk="1" hangingPunct="1"/>
            <a:r>
              <a:rPr lang="ar-JO" dirty="0">
                <a:latin typeface="Times New Roman" charset="0"/>
                <a:cs typeface="Times New Roman" charset="0"/>
              </a:rPr>
              <a:t>قلم حبر بدلًا من قلم السمة</a:t>
            </a:r>
          </a:p>
          <a:p>
            <a:pPr algn="r" eaLnBrk="1" hangingPunct="1"/>
            <a:r>
              <a:rPr lang="ar-JO" dirty="0">
                <a:latin typeface="Times New Roman" charset="0"/>
                <a:cs typeface="Times New Roman" charset="0"/>
              </a:rPr>
              <a:t>يرتدون ملابس جميلة جدا؟</a:t>
            </a:r>
          </a:p>
          <a:p>
            <a:pPr algn="r" eaLnBrk="1" hangingPunct="1"/>
            <a:r>
              <a:rPr lang="ar-JO" dirty="0">
                <a:latin typeface="Times New Roman" charset="0"/>
                <a:cs typeface="Times New Roman" charset="0"/>
              </a:rPr>
              <a:t>اللحية طويلة جدا؟</a:t>
            </a:r>
            <a:endParaRPr lang="en-US" baseline="0" dirty="0">
              <a:latin typeface="Times New Roman" charset="0"/>
              <a:cs typeface="Times New Roman" charset="0"/>
            </a:endParaRPr>
          </a:p>
        </p:txBody>
      </p:sp>
    </p:spTree>
    <p:extLst>
      <p:ext uri="{BB962C8B-B14F-4D97-AF65-F5344CB8AC3E}">
        <p14:creationId xmlns:p14="http://schemas.microsoft.com/office/powerpoint/2010/main" val="141006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294F-0D9C-3044-AAE5-DB91F6F4E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3712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Since Jesus is God, he is superior to any false teaching that claims the same for its leader. But the Colossians were focused on angels, not even others claiming divinity. Since they didn't even believe that their philosophy was led by one who is God, how much more should we evaluate the claims of Christ? Colossians faced a syncretistic ("syn," together + Cretan cities) teaching that drew from Jewish, Greek, and other pagan roots. We learn about it from how Paul fought against it in this letter.</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www.merriam-webster.com</a:t>
            </a:r>
            <a:r>
              <a:rPr lang="en-US" b="0" dirty="0">
                <a:latin typeface="Arial" panose="020B0604020202020204" pitchFamily="34" charset="0"/>
                <a:cs typeface="Arial" panose="020B0604020202020204" pitchFamily="34" charset="0"/>
              </a:rPr>
              <a:t>/dictionary/syncretic:</a:t>
            </a:r>
          </a:p>
          <a:p>
            <a:r>
              <a:rPr lang="en-US" b="0" dirty="0">
                <a:latin typeface="Arial" panose="020B0604020202020204" pitchFamily="34" charset="0"/>
                <a:cs typeface="Arial" panose="020B0604020202020204" pitchFamily="34" charset="0"/>
              </a:rPr>
              <a:t>Syncretic has its roots in an ancient alliance. It's a descendant of the Greek word </a:t>
            </a:r>
            <a:r>
              <a:rPr lang="en-US" b="0" dirty="0" err="1">
                <a:latin typeface="Arial" panose="020B0604020202020204" pitchFamily="34" charset="0"/>
                <a:cs typeface="Arial" panose="020B0604020202020204" pitchFamily="34" charset="0"/>
              </a:rPr>
              <a:t>synkrētismos</a:t>
            </a:r>
            <a:r>
              <a:rPr lang="en-US" b="0" dirty="0">
                <a:latin typeface="Arial" panose="020B0604020202020204" pitchFamily="34" charset="0"/>
                <a:cs typeface="Arial" panose="020B0604020202020204" pitchFamily="34" charset="0"/>
              </a:rPr>
              <a:t>, meaning "federation of Cretan cities-syn- means "together," with, and </a:t>
            </a:r>
            <a:r>
              <a:rPr lang="en-US" b="0" dirty="0" err="1">
                <a:latin typeface="Arial" panose="020B0604020202020204" pitchFamily="34" charset="0"/>
                <a:cs typeface="Arial" panose="020B0604020202020204" pitchFamily="34" charset="0"/>
              </a:rPr>
              <a:t>Krēt</a:t>
            </a:r>
            <a:r>
              <a:rPr lang="en-US" b="0" dirty="0">
                <a:latin typeface="Arial" panose="020B0604020202020204" pitchFamily="34" charset="0"/>
                <a:cs typeface="Arial" panose="020B0604020202020204" pitchFamily="34" charset="0"/>
              </a:rPr>
              <a:t>- means "Cretan." The adjective first appeared in English in the mid-19th century, and the related noun "syncretism" debuted over 200 years earlier. "Syncretic" retains the idea of coalition and appears in such contexts as "syncretic religions," "syncretic societies," and even "syncretic music," all describing things influenced by two or more styles or traditions. The word also has a specific application in linguistics, where it refers to a fusion of grammatical forms.</a:t>
            </a:r>
          </a:p>
          <a:p>
            <a:endParaRPr lang="en-US" b="0" dirty="0">
              <a:latin typeface="Arial" panose="020B060402020202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0232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b="1" dirty="0">
                <a:effectLst/>
                <a:latin typeface="Arial" panose="020B0604020202020204" pitchFamily="34" charset="0"/>
                <a:cs typeface="Arial" panose="020B0604020202020204" pitchFamily="34" charset="0"/>
              </a:rPr>
              <a:t> </a:t>
            </a:r>
          </a:p>
          <a:p>
            <a:pPr eaLnBrk="1" hangingPunct="1">
              <a:defRPr/>
            </a:pPr>
            <a:endParaRPr lang="en-SG" b="1" dirty="0">
              <a:effectLst/>
              <a:latin typeface="Arial" panose="020B0604020202020204" pitchFamily="34" charset="0"/>
              <a:cs typeface="Arial" panose="020B0604020202020204" pitchFamily="34" charset="0"/>
            </a:endParaRPr>
          </a:p>
          <a:p>
            <a:pPr eaLnBrk="1" hangingPunct="1">
              <a:defRPr/>
            </a:pPr>
            <a:r>
              <a:rPr lang="en-SG" b="1" dirty="0">
                <a:effectLst/>
                <a:latin typeface="Arial" panose="020B0604020202020204" pitchFamily="34" charset="0"/>
                <a:cs typeface="Arial" panose="020B0604020202020204" pitchFamily="34" charset="0"/>
              </a:rPr>
              <a:t>________________</a:t>
            </a:r>
          </a:p>
          <a:p>
            <a:pPr eaLnBrk="1" hangingPunct="1">
              <a:defRPr/>
            </a:pP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From Carl </a:t>
            </a:r>
            <a:r>
              <a:rPr lang="en-US" b="1" dirty="0" err="1">
                <a:latin typeface="Arial" panose="020B0604020202020204" pitchFamily="34" charset="0"/>
                <a:cs typeface="Arial" panose="020B0604020202020204" pitchFamily="34" charset="0"/>
              </a:rPr>
              <a:t>Kerby</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American Family In Crises Research by the Southern Baptist Council on Family Life has uncovered some disturbing facts that are leading the group to emphasize the need to rebuild the American family.</a:t>
            </a:r>
          </a:p>
          <a:p>
            <a:pPr eaLnBrk="1" hangingPunct="1">
              <a:defRPr/>
            </a:pPr>
            <a:r>
              <a:rPr lang="en-US" b="1"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b="1"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b="1"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b="1"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b="1"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p>
          <a:p>
            <a:pPr eaLnBrk="1" hangingPunct="1">
              <a:defRPr/>
            </a:pPr>
            <a:r>
              <a:rPr lang="en-US" b="1" dirty="0">
                <a:latin typeface="Arial" panose="020B0604020202020204" pitchFamily="34" charset="0"/>
                <a:cs typeface="Arial" panose="020B0604020202020204" pitchFamily="34" charset="0"/>
              </a:rPr>
              <a:t>334 Sutherland Place</a:t>
            </a:r>
            <a:endParaRPr lang="en-US" b="1" u="sng" dirty="0">
              <a:latin typeface="Arial" panose="020B0604020202020204" pitchFamily="34" charset="0"/>
              <a:cs typeface="Arial" panose="020B0604020202020204" pitchFamily="34" charset="0"/>
            </a:endParaRPr>
          </a:p>
          <a:p>
            <a:pPr eaLnBrk="1" hangingPunct="1">
              <a:defRPr/>
            </a:pPr>
            <a:r>
              <a:rPr lang="en-US" b="1" u="sng" dirty="0">
                <a:latin typeface="Arial" panose="020B0604020202020204" pitchFamily="34" charset="0"/>
                <a:cs typeface="Arial" panose="020B0604020202020204" pitchFamily="34" charset="0"/>
              </a:rPr>
              <a:t>Manitou Springs, CO 80829</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Phone: 719-685-1138    E-mail: </a:t>
            </a:r>
            <a:r>
              <a:rPr lang="en-US" b="1" dirty="0" err="1">
                <a:latin typeface="Arial" panose="020B0604020202020204" pitchFamily="34" charset="0"/>
                <a:cs typeface="Arial" panose="020B0604020202020204" pitchFamily="34" charset="0"/>
              </a:rPr>
              <a:t>GFosterCns@rmi.net</a:t>
            </a:r>
            <a:r>
              <a:rPr lang="en-US" b="1" dirty="0">
                <a:latin typeface="Arial" panose="020B0604020202020204" pitchFamily="34" charset="0"/>
                <a:cs typeface="Arial" panose="020B0604020202020204" pitchFamily="34" charset="0"/>
              </a:rPr>
              <a:t>   Website: </a:t>
            </a:r>
            <a:r>
              <a:rPr lang="en-US" b="1" dirty="0">
                <a:latin typeface="Arial" panose="020B0604020202020204" pitchFamily="34" charset="0"/>
                <a:cs typeface="Arial" panose="020B0604020202020204" pitchFamily="34" charset="0"/>
                <a:hlinkClick r:id="rId3"/>
              </a:rPr>
              <a:t>http://www.garydfoster.com/</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r>
              <a:rPr lang="en-US" b="1"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defense against false teaching is to highlight how we all have too low a view of Jesus. Since he is God in human flesh (even still, right now!), every other philosophy is wanting.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latin typeface="Arial" panose="020B0604020202020204" pitchFamily="34" charset="0"/>
                <a:cs typeface="Arial" panose="020B0604020202020204" pitchFamily="34" charset="0"/>
              </a:rPr>
              <a:t>There is an allurement for men where sex continues in the afterlife. That is Mormonism and Islam.</a:t>
            </a:r>
          </a:p>
          <a:p>
            <a:r>
              <a:rPr lang="en-SG" b="1"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b="1" dirty="0">
                <a:latin typeface="Arial" panose="020B0604020202020204" pitchFamily="34" charset="0"/>
                <a:cs typeface="Arial" panose="020B0604020202020204" pitchFamily="34" charset="0"/>
              </a:rPr>
              <a:t>Most false teaching doesn’t get convicting with talk about sin—or make you feel bad. </a:t>
            </a:r>
          </a:p>
          <a:p>
            <a:r>
              <a:rPr lang="en-SG" b="1" dirty="0">
                <a:latin typeface="Arial" panose="020B0604020202020204" pitchFamily="34" charset="0"/>
                <a:cs typeface="Arial" panose="020B0604020202020204" pitchFamily="34" charset="0"/>
              </a:rPr>
              <a:t>I have a relative tell me that we can still live like we want and be “very spiritual.”</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a:t>
            </a:r>
            <a:endParaRPr lang="en-US" dirty="0">
              <a:latin typeface="Times New Roman" charset="0"/>
              <a:ea typeface="ＭＳ Ｐゴシック" charset="0"/>
              <a:cs typeface="ＭＳ Ｐゴシック" charset="0"/>
            </a:endParaRPr>
          </a:p>
          <a:p>
            <a:pPr algn="r"/>
            <a:endParaRPr lang="en-US" dirty="0">
              <a:latin typeface="Times New Roman" charset="0"/>
              <a:ea typeface="ＭＳ Ｐゴシック" charset="0"/>
              <a:cs typeface="ＭＳ Ｐゴシック" charset="0"/>
            </a:endParaRPr>
          </a:p>
          <a:p>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Colossians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pPr algn="r"/>
            <a:r>
              <a:rPr lang="ar-JO"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a:p>
            <a:pPr algn="l"/>
            <a:r>
              <a:rPr lang="en-US" dirty="0">
                <a:latin typeface="Times New Roman" charset="0"/>
                <a:ea typeface="ＭＳ Ｐゴシック" charset="0"/>
                <a:cs typeface="ＭＳ Ｐゴシック" charset="0"/>
              </a:rPr>
              <a:t>_______________</a:t>
            </a:r>
          </a:p>
          <a:p>
            <a:pPr algn="l"/>
            <a:r>
              <a:rPr lang="en-US" dirty="0">
                <a:latin typeface="Times New Roman" charset="0"/>
                <a:ea typeface="ＭＳ Ｐゴシック" charset="0"/>
                <a:cs typeface="ＭＳ Ｐゴシック" charset="0"/>
              </a:rPr>
              <a:t>NP-02-Inheritance NT Summary-23</a:t>
            </a:r>
          </a:p>
          <a:p>
            <a:pPr algn="l"/>
            <a:r>
              <a:rPr lang="en-US" dirty="0">
                <a:latin typeface="Times New Roman" charset="0"/>
                <a:ea typeface="ＭＳ Ｐゴシック" charset="0"/>
                <a:cs typeface="ＭＳ Ｐゴシック" charset="0"/>
              </a:rPr>
              <a:t>NS-12-Colossians-48</a:t>
            </a:r>
          </a:p>
          <a:p>
            <a:pPr algn="l"/>
            <a:r>
              <a:rPr lang="en-US" dirty="0">
                <a:latin typeface="Times New Roman" charset="0"/>
                <a:ea typeface="ＭＳ Ｐゴシック" charset="0"/>
                <a:cs typeface="ＭＳ Ｐゴシック" charset="0"/>
              </a:rPr>
              <a:t>NS-27-Rev2-slide 6</a:t>
            </a:r>
          </a:p>
          <a:p>
            <a:pPr algn="l"/>
            <a:r>
              <a:rPr lang="en-US" dirty="0">
                <a:latin typeface="Times New Roman" charset="0"/>
                <a:ea typeface="ＭＳ Ｐゴシック" charset="0"/>
                <a:cs typeface="ＭＳ Ｐゴシック" charset="0"/>
              </a:rPr>
              <a:t>SA-15-Inheritance-69</a:t>
            </a:r>
          </a:p>
          <a:p>
            <a:pPr algn="l"/>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Summation: The way to fight heresy is not just by pointing out its errors (Col 1–2). This must be accompanied by a lifestyle who imitating (Col 3–4).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Application: Be able to prove that Jesus is God and live a life balanced between the extremes of too much law and too much license.</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939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563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Only God can transform us from Satan's kingdom into Christ's kingdom.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4853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4346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06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88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25D6C-DB9F-EB41-A562-887C71C619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ＭＳ Ｐゴシック" charset="0"/>
              </a:rPr>
              <a:t>Long ago God spoke many times and in many ways to our ancestors through the prophets. </a:t>
            </a:r>
            <a:r>
              <a:rPr lang="en-US" b="1" baseline="30000" dirty="0">
                <a:latin typeface="Arial" panose="020B0604020202020204" pitchFamily="34" charset="0"/>
                <a:ea typeface="ＭＳ Ｐゴシック" charset="0"/>
                <a:cs typeface="ＭＳ Ｐゴシック" charset="0"/>
              </a:rPr>
              <a:t>2 </a:t>
            </a:r>
            <a:r>
              <a:rPr lang="en-US" b="1" dirty="0">
                <a:latin typeface="Arial" panose="020B0604020202020204" pitchFamily="34"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1" baseline="30000" dirty="0">
                <a:latin typeface="Arial" panose="020B0604020202020204" pitchFamily="34" charset="0"/>
                <a:ea typeface="ＭＳ Ｐゴシック" charset="0"/>
                <a:cs typeface="ＭＳ Ｐゴシック" charset="0"/>
              </a:rPr>
              <a:t>3 </a:t>
            </a:r>
            <a:r>
              <a:rPr lang="en-US" b="1" dirty="0">
                <a:latin typeface="Arial" panose="020B0604020202020204" pitchFamily="34" charset="0"/>
                <a:ea typeface="ＭＳ Ｐゴシック" charset="0"/>
                <a:cs typeface="ＭＳ Ｐゴシック" charset="0"/>
              </a:rPr>
              <a:t>The Son radiates God</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1" baseline="30000" dirty="0">
                <a:latin typeface="Arial" panose="020B0604020202020204" pitchFamily="34" charset="0"/>
                <a:ea typeface="ＭＳ Ｐゴシック" charset="0"/>
                <a:cs typeface="ＭＳ Ｐゴシック" charset="0"/>
              </a:rPr>
              <a:t>4 </a:t>
            </a:r>
            <a:r>
              <a:rPr lang="en-US" b="1" dirty="0">
                <a:latin typeface="Arial" panose="020B0604020202020204" pitchFamily="34"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188C3-E887-334D-82DF-202BE7A7B1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Col 2:14 NLT: "</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canceled the record of the charges against us and took it away by nailing it to the cross."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This is nearly identical to Ephesians 2:14-15…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Eph. 2:14    For Christ himself has brought peace to us. He united Jews and Gentiles into one people when, in his own body on the cross, he broke down the wall of hostility that separated us. 15 He did this by ending the system of law with its commandments and regulations. He made peace between Jews and Gentiles by creating in himself one new people from the two groups.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52764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الآية 3: هو خالق الكون...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"كل شيء به كان وبغيره لم يكن شيء مما كان."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D5F64A-2314-1C44-8ECD-FB08B1CCCA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1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4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78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11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25</a:t>
            </a:r>
          </a:p>
          <a:p>
            <a:r>
              <a:rPr lang="en-US" sz="1200" b="0"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971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301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panose="020B0604020202020204" pitchFamily="34" charset="0"/>
                <a:cs typeface="Arial" panose="020B0604020202020204" pitchFamily="34" charset="0"/>
              </a:rPr>
              <a:t>Col. 1:13 NLT </a:t>
            </a:r>
            <a:r>
              <a:rPr lang="en-US" baseline="0" dirty="0">
                <a:latin typeface="Arial" panose="020B0604020202020204" pitchFamily="34" charset="0"/>
                <a:cs typeface="Arial" panose="020B0604020202020204" pitchFamily="34" charset="0"/>
              </a:rPr>
              <a:t>For he has rescued us from the kingdom of darkness and transferred us into the Kingdom of his dear Son, 14 who purchased our </a:t>
            </a:r>
            <a:r>
              <a:rPr lang="en-US" baseline="0" dirty="0" err="1">
                <a:latin typeface="Arial" panose="020B0604020202020204" pitchFamily="34" charset="0"/>
                <a:cs typeface="Arial" panose="020B0604020202020204" pitchFamily="34" charset="0"/>
              </a:rPr>
              <a:t>freedom</a:t>
            </a:r>
            <a:r>
              <a:rPr lang="en-US" baseline="0" dirty="0">
                <a:latin typeface="Arial" panose="020B0604020202020204" pitchFamily="34" charset="0"/>
                <a:cs typeface="Arial" panose="020B0604020202020204" pitchFamily="34" charset="0"/>
              </a:rPr>
              <a:t> and forgave our sins.</a:t>
            </a:r>
          </a:p>
          <a:p>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a:solidFill>
                  <a:schemeClr val="tx1"/>
                </a:solidFill>
                <a:effectLst/>
                <a:latin typeface="Times New Roman" pitchFamily="-111" charset="0"/>
                <a:ea typeface="ＭＳ Ｐゴシック" pitchFamily="-111" charset="-128"/>
                <a:cs typeface="ＭＳ Ｐゴシック" pitchFamily="-111" charset="-128"/>
              </a:rPr>
              <a:t>Col 2:15 NLT </a:t>
            </a:r>
            <a:r>
              <a:rPr lang="en-US" sz="1200" kern="1200" baseline="0">
                <a:solidFill>
                  <a:schemeClr val="tx1"/>
                </a:solidFill>
                <a:effectLst/>
                <a:latin typeface="Times New Roman" pitchFamily="-111" charset="0"/>
                <a:ea typeface="ＭＳ Ｐゴシック" pitchFamily="-111" charset="-128"/>
                <a:cs typeface="ＭＳ Ｐゴシック" pitchFamily="-111" charset="-128"/>
              </a:rPr>
              <a:t>In this way, he disarmed the spiritual rulers and authorities. He shamed them publicly by his victory over them on the cross.</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09769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49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643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43</a:t>
            </a:r>
          </a:p>
          <a:p>
            <a:r>
              <a:rPr lang="en-US" dirty="0"/>
              <a:t>NS-12-Colossians-108</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112</a:t>
            </a:fld>
            <a:endParaRPr lang="en-US"/>
          </a:p>
        </p:txBody>
      </p:sp>
    </p:spTree>
    <p:extLst>
      <p:ext uri="{BB962C8B-B14F-4D97-AF65-F5344CB8AC3E}">
        <p14:creationId xmlns:p14="http://schemas.microsoft.com/office/powerpoint/2010/main" val="1565228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44</a:t>
            </a:r>
          </a:p>
          <a:p>
            <a:r>
              <a:rPr lang="en-US"/>
              <a:t>NS-12-Colossians-109</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113</a:t>
            </a:fld>
            <a:endParaRPr lang="en-US"/>
          </a:p>
        </p:txBody>
      </p:sp>
    </p:spTree>
    <p:extLst>
      <p:ext uri="{BB962C8B-B14F-4D97-AF65-F5344CB8AC3E}">
        <p14:creationId xmlns:p14="http://schemas.microsoft.com/office/powerpoint/2010/main" val="6103712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44145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1105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AB1FE3-4CD1-094A-B9F0-B3437E3E1F1A}" type="slidenum">
              <a:rPr lang="en-US" sz="1200"/>
              <a:pPr eaLnBrk="1" hangingPunct="1"/>
              <a:t>116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A28D5-F1E7-2147-96EA-BD0D30F72CD8}" type="slidenum">
              <a:rPr lang="en-US" sz="1200"/>
              <a:pPr eaLnBrk="1" hangingPunct="1"/>
              <a:t>117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431EA-C8BC-FC34-7B48-0F8C614999C3}"/>
            </a:ext>
          </a:extLst>
        </p:cNvPr>
        <p:cNvGrpSpPr/>
        <p:nvPr/>
      </p:nvGrpSpPr>
      <p:grpSpPr>
        <a:xfrm>
          <a:off x="0" y="0"/>
          <a:ext cx="0" cy="0"/>
          <a:chOff x="0" y="0"/>
          <a:chExt cx="0" cy="0"/>
        </a:xfrm>
      </p:grpSpPr>
      <p:sp>
        <p:nvSpPr>
          <p:cNvPr id="273409" name="Rectangle 1031">
            <a:extLst>
              <a:ext uri="{FF2B5EF4-FFF2-40B4-BE49-F238E27FC236}">
                <a16:creationId xmlns:a16="http://schemas.microsoft.com/office/drawing/2014/main" id="{AE9ED8AD-BFF8-3E29-8C61-71DF016FBEC4}"/>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a:extLst>
              <a:ext uri="{FF2B5EF4-FFF2-40B4-BE49-F238E27FC236}">
                <a16:creationId xmlns:a16="http://schemas.microsoft.com/office/drawing/2014/main" id="{39C2294B-5854-845D-12C6-D4E8945D469A}"/>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A99DEC93-33BD-9D2F-2ED0-C3DBD57A03EC}"/>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076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At least three explicit statements show Jesus to be God himself in a human body.</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75365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00F4B-19C5-F34C-9240-4824458B69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3AA1160-B50B-C34D-8FD5-96BD155A81E0}" type="datetimeFigureOut">
              <a:rPr lang="en-US" smtClean="0"/>
              <a:pPr>
                <a:defRPr/>
              </a:pPr>
              <a:t>4/8/26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D06FA78-0E78-7343-8C54-0D08FAB5C375}" type="slidenum">
              <a:rPr lang="en-US" smtClean="0"/>
              <a:pPr>
                <a:defRPr/>
              </a:pPr>
              <a:t>‹#›</a:t>
            </a:fld>
            <a:endParaRPr lang="en-US" dirty="0"/>
          </a:p>
        </p:txBody>
      </p:sp>
    </p:spTree>
    <p:extLst>
      <p:ext uri="{BB962C8B-B14F-4D97-AF65-F5344CB8AC3E}">
        <p14:creationId xmlns:p14="http://schemas.microsoft.com/office/powerpoint/2010/main" val="1944722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9F0E78C-F71C-0245-A9FE-44305675653D}" type="datetimeFigureOut">
              <a:rPr lang="en-US" smtClean="0"/>
              <a:pPr>
                <a:defRPr/>
              </a:pPr>
              <a:t>4/8/26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2D9DB5A-5DDF-414F-8DC0-B6B0CD97C92F}" type="slidenum">
              <a:rPr lang="en-US" smtClean="0"/>
              <a:pPr>
                <a:defRPr/>
              </a:pPr>
              <a:t>‹#›</a:t>
            </a:fld>
            <a:endParaRPr lang="en-US" dirty="0"/>
          </a:p>
        </p:txBody>
      </p:sp>
    </p:spTree>
    <p:extLst>
      <p:ext uri="{BB962C8B-B14F-4D97-AF65-F5344CB8AC3E}">
        <p14:creationId xmlns:p14="http://schemas.microsoft.com/office/powerpoint/2010/main" val="16193731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C2C0492-9ABD-0143-BA15-070C3B639C9E}" type="datetimeFigureOut">
              <a:rPr lang="en-US" smtClean="0"/>
              <a:pPr>
                <a:defRPr/>
              </a:pPr>
              <a:t>4/8/26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426B95D-8683-914E-9B0D-7747680824E8}" type="slidenum">
              <a:rPr lang="en-US" smtClean="0"/>
              <a:pPr>
                <a:defRPr/>
              </a:pPr>
              <a:t>‹#›</a:t>
            </a:fld>
            <a:endParaRPr lang="en-US" dirty="0"/>
          </a:p>
        </p:txBody>
      </p:sp>
    </p:spTree>
    <p:extLst>
      <p:ext uri="{BB962C8B-B14F-4D97-AF65-F5344CB8AC3E}">
        <p14:creationId xmlns:p14="http://schemas.microsoft.com/office/powerpoint/2010/main" val="12570489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33300C-8BA4-1F40-B8AE-8A50DBDEAFA4}"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649B404-B0AB-9140-8EED-792E84A08597}" type="slidenum">
              <a:rPr lang="en-US" smtClean="0"/>
              <a:pPr>
                <a:defRPr/>
              </a:pPr>
              <a:t>‹#›</a:t>
            </a:fld>
            <a:endParaRPr lang="en-US" dirty="0"/>
          </a:p>
        </p:txBody>
      </p:sp>
    </p:spTree>
    <p:extLst>
      <p:ext uri="{BB962C8B-B14F-4D97-AF65-F5344CB8AC3E}">
        <p14:creationId xmlns:p14="http://schemas.microsoft.com/office/powerpoint/2010/main" val="2737843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76D22B4-8AEE-4040-88B9-405D309649F6}"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A40C7DC-C868-9B4C-9A92-CC315FA88EAA}" type="slidenum">
              <a:rPr lang="en-US" smtClean="0"/>
              <a:pPr>
                <a:defRPr/>
              </a:pPr>
              <a:t>‹#›</a:t>
            </a:fld>
            <a:endParaRPr lang="en-US" dirty="0"/>
          </a:p>
        </p:txBody>
      </p:sp>
    </p:spTree>
    <p:extLst>
      <p:ext uri="{BB962C8B-B14F-4D97-AF65-F5344CB8AC3E}">
        <p14:creationId xmlns:p14="http://schemas.microsoft.com/office/powerpoint/2010/main" val="21837147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3C442C3-2E30-2E45-BB66-6D75019E52BE}"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7094BD3-AA11-2948-A444-50A6E5471510}" type="slidenum">
              <a:rPr lang="en-US" smtClean="0"/>
              <a:pPr>
                <a:defRPr/>
              </a:pPr>
              <a:t>‹#›</a:t>
            </a:fld>
            <a:endParaRPr lang="en-US" dirty="0"/>
          </a:p>
        </p:txBody>
      </p:sp>
    </p:spTree>
    <p:extLst>
      <p:ext uri="{BB962C8B-B14F-4D97-AF65-F5344CB8AC3E}">
        <p14:creationId xmlns:p14="http://schemas.microsoft.com/office/powerpoint/2010/main" val="19853846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9E5F90F-B98D-D241-AA25-1115D75C2E0D}"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8BC673-150A-FF4F-9959-F83B00ADF3CE}" type="slidenum">
              <a:rPr lang="en-US" smtClean="0"/>
              <a:pPr>
                <a:defRPr/>
              </a:pPr>
              <a:t>‹#›</a:t>
            </a:fld>
            <a:endParaRPr lang="en-US" dirty="0"/>
          </a:p>
        </p:txBody>
      </p:sp>
    </p:spTree>
    <p:extLst>
      <p:ext uri="{BB962C8B-B14F-4D97-AF65-F5344CB8AC3E}">
        <p14:creationId xmlns:p14="http://schemas.microsoft.com/office/powerpoint/2010/main" val="1884779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91CA5F-1B3B-4D4F-ABED-63ACEB848235}" type="slidenum">
              <a:rPr lang="en-US" smtClean="0"/>
              <a:pPr>
                <a:defRPr/>
              </a:pPr>
              <a:t>‹#›</a:t>
            </a:fld>
            <a:endParaRPr lang="en-US" dirty="0"/>
          </a:p>
        </p:txBody>
      </p:sp>
    </p:spTree>
    <p:extLst>
      <p:ext uri="{BB962C8B-B14F-4D97-AF65-F5344CB8AC3E}">
        <p14:creationId xmlns:p14="http://schemas.microsoft.com/office/powerpoint/2010/main" val="303220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4F1A95-F7A6-B049-837B-71BEC1A48C76}" type="slidenum">
              <a:rPr lang="en-US" smtClean="0"/>
              <a:pPr>
                <a:defRPr/>
              </a:pPr>
              <a:t>‹#›</a:t>
            </a:fld>
            <a:endParaRPr lang="en-US" dirty="0"/>
          </a:p>
        </p:txBody>
      </p:sp>
    </p:spTree>
    <p:extLst>
      <p:ext uri="{BB962C8B-B14F-4D97-AF65-F5344CB8AC3E}">
        <p14:creationId xmlns:p14="http://schemas.microsoft.com/office/powerpoint/2010/main" val="24544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61E837-39D7-D84D-A429-B9EEB14D597B}" type="slidenum">
              <a:rPr lang="en-US" smtClean="0"/>
              <a:pPr>
                <a:defRPr/>
              </a:pPr>
              <a:t>‹#›</a:t>
            </a:fld>
            <a:endParaRPr lang="en-US" dirty="0"/>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E9A5F2-21A9-974E-A491-5753C7B72009}" type="slidenum">
              <a:rPr lang="en-US" smtClean="0"/>
              <a:pPr>
                <a:defRPr/>
              </a:pPr>
              <a:t>‹#›</a:t>
            </a:fld>
            <a:endParaRPr lang="en-US" dirty="0"/>
          </a:p>
        </p:txBody>
      </p:sp>
    </p:spTree>
    <p:extLst>
      <p:ext uri="{BB962C8B-B14F-4D97-AF65-F5344CB8AC3E}">
        <p14:creationId xmlns:p14="http://schemas.microsoft.com/office/powerpoint/2010/main" val="164843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BD1B9FF-A76F-5E4F-80D6-6208AC3025C8}" type="slidenum">
              <a:rPr lang="en-US" smtClean="0"/>
              <a:pPr>
                <a:defRPr/>
              </a:pPr>
              <a:t>‹#›</a:t>
            </a:fld>
            <a:endParaRPr lang="en-US" dirty="0"/>
          </a:p>
        </p:txBody>
      </p:sp>
    </p:spTree>
    <p:extLst>
      <p:ext uri="{BB962C8B-B14F-4D97-AF65-F5344CB8AC3E}">
        <p14:creationId xmlns:p14="http://schemas.microsoft.com/office/powerpoint/2010/main" val="3787882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FBE941B-25AF-664F-B3C1-29150E309098}" type="slidenum">
              <a:rPr lang="en-US" smtClean="0"/>
              <a:pPr>
                <a:defRPr/>
              </a:pPr>
              <a:t>‹#›</a:t>
            </a:fld>
            <a:endParaRPr lang="en-US" dirty="0"/>
          </a:p>
        </p:txBody>
      </p:sp>
    </p:spTree>
    <p:extLst>
      <p:ext uri="{BB962C8B-B14F-4D97-AF65-F5344CB8AC3E}">
        <p14:creationId xmlns:p14="http://schemas.microsoft.com/office/powerpoint/2010/main" val="3789549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3461BB-F154-2144-9B5C-ACEC9C893C5A}" type="slidenum">
              <a:rPr lang="en-US" smtClean="0"/>
              <a:pPr>
                <a:defRPr/>
              </a:pPr>
              <a:t>‹#›</a:t>
            </a:fld>
            <a:endParaRPr lang="en-US" dirty="0"/>
          </a:p>
        </p:txBody>
      </p:sp>
    </p:spTree>
    <p:extLst>
      <p:ext uri="{BB962C8B-B14F-4D97-AF65-F5344CB8AC3E}">
        <p14:creationId xmlns:p14="http://schemas.microsoft.com/office/powerpoint/2010/main" val="28395346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C2DA9-AAE1-6E42-BF00-A57FCD5525F3}" type="slidenum">
              <a:rPr lang="en-US" smtClean="0"/>
              <a:pPr>
                <a:defRPr/>
              </a:pPr>
              <a:t>‹#›</a:t>
            </a:fld>
            <a:endParaRPr lang="en-US" dirty="0"/>
          </a:p>
        </p:txBody>
      </p:sp>
    </p:spTree>
    <p:extLst>
      <p:ext uri="{BB962C8B-B14F-4D97-AF65-F5344CB8AC3E}">
        <p14:creationId xmlns:p14="http://schemas.microsoft.com/office/powerpoint/2010/main" val="33128107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5F61B7F-1900-6240-A38D-07F3BBA986B4}" type="slidenum">
              <a:rPr lang="en-US" smtClean="0"/>
              <a:pPr>
                <a:defRPr/>
              </a:pPr>
              <a:t>‹#›</a:t>
            </a:fld>
            <a:endParaRPr lang="en-US" dirty="0"/>
          </a:p>
        </p:txBody>
      </p:sp>
    </p:spTree>
    <p:extLst>
      <p:ext uri="{BB962C8B-B14F-4D97-AF65-F5344CB8AC3E}">
        <p14:creationId xmlns:p14="http://schemas.microsoft.com/office/powerpoint/2010/main" val="6719533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403EE12-65E5-AB4E-ABE7-9325CEB2DDCB}" type="slidenum">
              <a:rPr lang="en-US" smtClean="0"/>
              <a:pPr>
                <a:defRPr/>
              </a:pPr>
              <a:t>‹#›</a:t>
            </a:fld>
            <a:endParaRPr lang="en-US" dirty="0"/>
          </a:p>
        </p:txBody>
      </p:sp>
    </p:spTree>
    <p:extLst>
      <p:ext uri="{BB962C8B-B14F-4D97-AF65-F5344CB8AC3E}">
        <p14:creationId xmlns:p14="http://schemas.microsoft.com/office/powerpoint/2010/main" val="19709925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2CEFB-BA10-5A43-A98C-97AF38900811}" type="slidenum">
              <a:rPr lang="en-US" smtClean="0"/>
              <a:pPr>
                <a:defRPr/>
              </a:pPr>
              <a:t>‹#›</a:t>
            </a:fld>
            <a:endParaRPr lang="en-US" dirty="0"/>
          </a:p>
        </p:txBody>
      </p:sp>
    </p:spTree>
    <p:extLst>
      <p:ext uri="{BB962C8B-B14F-4D97-AF65-F5344CB8AC3E}">
        <p14:creationId xmlns:p14="http://schemas.microsoft.com/office/powerpoint/2010/main" val="3022891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AA65780-03AA-CC49-B45F-3D31DC372764}" type="slidenum">
              <a:rPr lang="en-US" smtClean="0"/>
              <a:pPr>
                <a:defRPr/>
              </a:pPr>
              <a:t>‹#›</a:t>
            </a:fld>
            <a:endParaRPr lang="en-US" dirty="0"/>
          </a:p>
        </p:txBody>
      </p:sp>
    </p:spTree>
    <p:extLst>
      <p:ext uri="{BB962C8B-B14F-4D97-AF65-F5344CB8AC3E}">
        <p14:creationId xmlns:p14="http://schemas.microsoft.com/office/powerpoint/2010/main" val="2304930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3011967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CFDE1-6E7D-5B42-A483-18D685D2CE77}" type="slidenum">
              <a:rPr lang="en-US" smtClean="0"/>
              <a:pPr>
                <a:defRPr/>
              </a:pPr>
              <a:t>‹#›</a:t>
            </a:fld>
            <a:endParaRPr lang="en-US" dirty="0"/>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36373526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839109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28853077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2986436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16273132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2184563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40872356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3887338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2508706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3574823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B24439-244B-3F42-B1E4-8BCBB1D1E1B9}" type="slidenum">
              <a:rPr lang="en-US" smtClean="0"/>
              <a:pPr>
                <a:defRPr/>
              </a:pPr>
              <a:t>‹#›</a:t>
            </a:fld>
            <a:endParaRPr lang="en-US" dirty="0"/>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55369411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392096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88573649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21467791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157350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7229064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2838682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36421927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01101221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0951686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C7E442-8ED8-8446-A45B-4CC1E7BBF708}" type="slidenum">
              <a:rPr lang="en-US" smtClean="0"/>
              <a:pPr>
                <a:defRPr/>
              </a:pPr>
              <a:t>‹#›</a:t>
            </a:fld>
            <a:endParaRPr lang="en-US" dirty="0"/>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44506550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7429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210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2F8D06-1428-6F4D-9D9C-EB22AD9463A4}" type="slidenum">
              <a:rPr lang="en-US" smtClean="0"/>
              <a:pPr>
                <a:defRPr/>
              </a:pPr>
              <a:t>‹#›</a:t>
            </a:fld>
            <a:endParaRPr lang="en-US" dirty="0"/>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EE6349-42F6-2949-860C-F439FBEE9B73}" type="slidenum">
              <a:rPr lang="en-US" smtClean="0"/>
              <a:pPr>
                <a:defRPr/>
              </a:pPr>
              <a:t>‹#›</a:t>
            </a:fld>
            <a:endParaRPr lang="en-US" dirty="0"/>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4/8/26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04079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4/8/26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356994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4/8/26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749552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4/8/26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78788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4/8/26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2339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0D3C09-EDAB-8146-A9D0-2E801B68D1C0}" type="slidenum">
              <a:rPr lang="en-US" smtClean="0"/>
              <a:pPr>
                <a:defRPr/>
              </a:pPr>
              <a:t>‹#›</a:t>
            </a:fld>
            <a:endParaRPr lang="en-US" dirty="0"/>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4/8/26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99379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4/8/26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44569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4/8/26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78097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4/8/26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17611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4/8/26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39827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4/8/26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503270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83025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3610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914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861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CD153-B6A3-BA4B-984B-B2C8A27E8541}" type="slidenum">
              <a:rPr lang="en-US" smtClean="0"/>
              <a:pPr>
                <a:defRPr/>
              </a:pPr>
              <a:t>‹#›</a:t>
            </a:fld>
            <a:endParaRPr lang="en-US" dirty="0"/>
          </a:p>
        </p:txBody>
      </p:sp>
    </p:spTree>
    <p:extLst>
      <p:ext uri="{BB962C8B-B14F-4D97-AF65-F5344CB8AC3E}">
        <p14:creationId xmlns:p14="http://schemas.microsoft.com/office/powerpoint/2010/main" val="30837344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292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60373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3465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0440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5442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35196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7845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C6F531-84C0-C84C-A5A5-C9D4B95958AD}" type="slidenum">
              <a:rPr lang="en-US" smtClean="0"/>
              <a:pPr>
                <a:defRPr/>
              </a:pPr>
              <a:t>‹#›</a:t>
            </a:fld>
            <a:endParaRPr lang="en-US" dirty="0"/>
          </a:p>
        </p:txBody>
      </p:sp>
    </p:spTree>
    <p:extLst>
      <p:ext uri="{BB962C8B-B14F-4D97-AF65-F5344CB8AC3E}">
        <p14:creationId xmlns:p14="http://schemas.microsoft.com/office/powerpoint/2010/main" val="917364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68E23-E90A-004F-B7A2-5B9D560D9196}" type="slidenum">
              <a:rPr lang="en-US" smtClean="0"/>
              <a:pPr>
                <a:defRPr/>
              </a:pPr>
              <a:t>‹#›</a:t>
            </a:fld>
            <a:endParaRPr lang="en-US" dirty="0"/>
          </a:p>
        </p:txBody>
      </p:sp>
    </p:spTree>
    <p:extLst>
      <p:ext uri="{BB962C8B-B14F-4D97-AF65-F5344CB8AC3E}">
        <p14:creationId xmlns:p14="http://schemas.microsoft.com/office/powerpoint/2010/main" val="2310773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1AD9E4-54D3-7747-9D3B-39E5F258C529}" type="slidenum">
              <a:rPr lang="en-US" smtClean="0"/>
              <a:pPr>
                <a:defRPr/>
              </a:pPr>
              <a:t>‹#›</a:t>
            </a:fld>
            <a:endParaRPr lang="en-US" dirty="0"/>
          </a:p>
        </p:txBody>
      </p:sp>
    </p:spTree>
    <p:extLst>
      <p:ext uri="{BB962C8B-B14F-4D97-AF65-F5344CB8AC3E}">
        <p14:creationId xmlns:p14="http://schemas.microsoft.com/office/powerpoint/2010/main" val="29287200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33B88E2-1BAD-FE44-AA8B-B1A4C48B257B}" type="slidenum">
              <a:rPr lang="en-US" smtClean="0"/>
              <a:pPr>
                <a:defRPr/>
              </a:pPr>
              <a:t>‹#›</a:t>
            </a:fld>
            <a:endParaRPr lang="en-US" dirty="0"/>
          </a:p>
        </p:txBody>
      </p:sp>
    </p:spTree>
    <p:extLst>
      <p:ext uri="{BB962C8B-B14F-4D97-AF65-F5344CB8AC3E}">
        <p14:creationId xmlns:p14="http://schemas.microsoft.com/office/powerpoint/2010/main" val="29664284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6F1C8C2-CB45-7149-A7AF-FF4B3BF6A02B}" type="slidenum">
              <a:rPr lang="en-US" smtClean="0"/>
              <a:pPr>
                <a:defRPr/>
              </a:pPr>
              <a:t>‹#›</a:t>
            </a:fld>
            <a:endParaRPr lang="en-US" dirty="0"/>
          </a:p>
        </p:txBody>
      </p:sp>
    </p:spTree>
    <p:extLst>
      <p:ext uri="{BB962C8B-B14F-4D97-AF65-F5344CB8AC3E}">
        <p14:creationId xmlns:p14="http://schemas.microsoft.com/office/powerpoint/2010/main" val="27024844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C7C0644-76BC-8E41-9400-4D7E34E4558C}" type="slidenum">
              <a:rPr lang="en-US" smtClean="0"/>
              <a:pPr>
                <a:defRPr/>
              </a:pPr>
              <a:t>‹#›</a:t>
            </a:fld>
            <a:endParaRPr lang="en-US" dirty="0"/>
          </a:p>
        </p:txBody>
      </p:sp>
    </p:spTree>
    <p:extLst>
      <p:ext uri="{BB962C8B-B14F-4D97-AF65-F5344CB8AC3E}">
        <p14:creationId xmlns:p14="http://schemas.microsoft.com/office/powerpoint/2010/main" val="7436348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B12A3D-A20B-C24F-ADB6-F50A4E8E6A5C}" type="slidenum">
              <a:rPr lang="en-US" smtClean="0"/>
              <a:pPr>
                <a:defRPr/>
              </a:pPr>
              <a:t>‹#›</a:t>
            </a:fld>
            <a:endParaRPr lang="en-US" dirty="0"/>
          </a:p>
        </p:txBody>
      </p:sp>
    </p:spTree>
    <p:extLst>
      <p:ext uri="{BB962C8B-B14F-4D97-AF65-F5344CB8AC3E}">
        <p14:creationId xmlns:p14="http://schemas.microsoft.com/office/powerpoint/2010/main" val="12042175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50C22D1-308E-D14D-8B9A-94CF6D3CABCE}" type="slidenum">
              <a:rPr lang="en-US" smtClean="0"/>
              <a:pPr>
                <a:defRPr/>
              </a:pPr>
              <a:t>‹#›</a:t>
            </a:fld>
            <a:endParaRPr lang="en-US" dirty="0"/>
          </a:p>
        </p:txBody>
      </p:sp>
    </p:spTree>
    <p:extLst>
      <p:ext uri="{BB962C8B-B14F-4D97-AF65-F5344CB8AC3E}">
        <p14:creationId xmlns:p14="http://schemas.microsoft.com/office/powerpoint/2010/main" val="567531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4A1063B-2ECD-F040-BC3B-B530AB189E0A}" type="slidenum">
              <a:rPr lang="en-US" smtClean="0"/>
              <a:pPr>
                <a:defRPr/>
              </a:pPr>
              <a:t>‹#›</a:t>
            </a:fld>
            <a:endParaRPr lang="en-US" dirty="0"/>
          </a:p>
        </p:txBody>
      </p:sp>
    </p:spTree>
    <p:extLst>
      <p:ext uri="{BB962C8B-B14F-4D97-AF65-F5344CB8AC3E}">
        <p14:creationId xmlns:p14="http://schemas.microsoft.com/office/powerpoint/2010/main" val="37351622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084DDDE-8A72-2747-B06E-B0831AF465AF}" type="slidenum">
              <a:rPr lang="en-US" smtClean="0"/>
              <a:pPr>
                <a:defRPr/>
              </a:pPr>
              <a:t>‹#›</a:t>
            </a:fld>
            <a:endParaRPr lang="en-US" dirty="0"/>
          </a:p>
        </p:txBody>
      </p:sp>
    </p:spTree>
    <p:extLst>
      <p:ext uri="{BB962C8B-B14F-4D97-AF65-F5344CB8AC3E}">
        <p14:creationId xmlns:p14="http://schemas.microsoft.com/office/powerpoint/2010/main" val="35298052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BC25EEC-D8B2-FE48-9228-1CB620D127AF}" type="slidenum">
              <a:rPr lang="en-US" smtClean="0"/>
              <a:pPr>
                <a:defRPr/>
              </a:pPr>
              <a:t>‹#›</a:t>
            </a:fld>
            <a:endParaRPr lang="en-US" dirty="0"/>
          </a:p>
        </p:txBody>
      </p:sp>
    </p:spTree>
    <p:extLst>
      <p:ext uri="{BB962C8B-B14F-4D97-AF65-F5344CB8AC3E}">
        <p14:creationId xmlns:p14="http://schemas.microsoft.com/office/powerpoint/2010/main" val="15520673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AA6FEC9-35E9-7843-8BDF-8774FDCA2446}" type="slidenum">
              <a:rPr lang="en-US" smtClean="0"/>
              <a:pPr>
                <a:defRPr/>
              </a:pPr>
              <a:t>‹#›</a:t>
            </a:fld>
            <a:endParaRPr lang="en-US" dirty="0"/>
          </a:p>
        </p:txBody>
      </p:sp>
    </p:spTree>
    <p:extLst>
      <p:ext uri="{BB962C8B-B14F-4D97-AF65-F5344CB8AC3E}">
        <p14:creationId xmlns:p14="http://schemas.microsoft.com/office/powerpoint/2010/main" val="208196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18D1576-7793-3947-8A43-5FDCFC2387C6}" type="slidenum">
              <a:rPr lang="en-US" smtClean="0"/>
              <a:pPr>
                <a:defRPr/>
              </a:pPr>
              <a:t>‹#›</a:t>
            </a:fld>
            <a:endParaRPr lang="en-US" dirty="0"/>
          </a:p>
        </p:txBody>
      </p:sp>
    </p:spTree>
    <p:extLst>
      <p:ext uri="{BB962C8B-B14F-4D97-AF65-F5344CB8AC3E}">
        <p14:creationId xmlns:p14="http://schemas.microsoft.com/office/powerpoint/2010/main" val="10955594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AE06C5D-503C-6446-9246-0DE99845C503}" type="slidenum">
              <a:rPr lang="en-US" smtClean="0"/>
              <a:pPr>
                <a:defRPr/>
              </a:pPr>
              <a:t>‹#›</a:t>
            </a:fld>
            <a:endParaRPr lang="en-US" dirty="0"/>
          </a:p>
        </p:txBody>
      </p:sp>
    </p:spTree>
    <p:extLst>
      <p:ext uri="{BB962C8B-B14F-4D97-AF65-F5344CB8AC3E}">
        <p14:creationId xmlns:p14="http://schemas.microsoft.com/office/powerpoint/2010/main" val="40996532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615479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7860067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540274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7557841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534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6450068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046158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3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21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09620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chemeClr val="tx1"/>
                </a:solidFill>
                <a:latin typeface="+mn-lt"/>
              </a:defRPr>
            </a:lvl1pPr>
          </a:lstStyle>
          <a:p>
            <a:fld id="{73B67AB3-125E-1344-B466-47A0C9ED0D02}" type="datetimeFigureOut">
              <a:rPr lang="en-US" smtClean="0"/>
              <a:t>4/8/26</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1898531595"/>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4/8/26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510301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chemeClr val="tx1"/>
                </a:solidFill>
                <a:latin typeface="+mn-lt"/>
                <a:ea typeface="+mn-ea"/>
                <a:cs typeface="+mn-cs"/>
              </a:defRPr>
            </a:lvl1pPr>
          </a:lstStyle>
          <a:p>
            <a:fld id="{73B67AB3-125E-1344-B466-47A0C9ED0D02}" type="datetimeFigureOut">
              <a:rPr lang="en-US" smtClean="0"/>
              <a:t>4/8/26</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262776436"/>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67AB3-125E-1344-B466-47A0C9ED0D02}" type="datetimeFigureOut">
              <a:rPr lang="en-US" smtClean="0"/>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1584509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4/8/26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5905742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67AB3-125E-1344-B466-47A0C9ED0D02}" type="datetimeFigureOut">
              <a:rPr lang="en-US" smtClean="0"/>
              <a:t>4/8/26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91635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7AB3-125E-1344-B466-47A0C9ED0D02}" type="datetimeFigureOut">
              <a:rPr lang="en-US" smtClean="0"/>
              <a:t>4/8/26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7338579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73B67AB3-125E-1344-B466-47A0C9ED0D02}" type="datetimeFigureOut">
              <a:rPr lang="en-US" smtClean="0"/>
              <a:t>4/8/26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5087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3B67AB3-125E-1344-B466-47A0C9ED0D02}" type="datetimeFigureOut">
              <a:rPr lang="en-US" smtClean="0"/>
              <a:t>4/8/26</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45760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3475118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40761128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0446829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9522308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27743666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4413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69976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99785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429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70520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2127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04600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8137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6858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46252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70712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170582912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1612225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61767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38272344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902288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1910747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9888199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27207864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14800937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525162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621029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23558507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99103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E13E2D-A192-AA41-8627-75EEA4CE64FB}" type="slidenum">
              <a:rPr lang="en-US" smtClean="0"/>
              <a:pPr>
                <a:defRPr/>
              </a:pPr>
              <a:t>‹#›</a:t>
            </a:fld>
            <a:endParaRPr lang="en-US" dirty="0"/>
          </a:p>
        </p:txBody>
      </p:sp>
    </p:spTree>
    <p:extLst>
      <p:ext uri="{BB962C8B-B14F-4D97-AF65-F5344CB8AC3E}">
        <p14:creationId xmlns:p14="http://schemas.microsoft.com/office/powerpoint/2010/main" val="17657110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0FC20B-16C7-9242-9C87-3B2AB9A17733}" type="slidenum">
              <a:rPr lang="en-US" smtClean="0"/>
              <a:pPr>
                <a:defRPr/>
              </a:pPr>
              <a:t>‹#›</a:t>
            </a:fld>
            <a:endParaRPr lang="en-US" dirty="0"/>
          </a:p>
        </p:txBody>
      </p:sp>
    </p:spTree>
    <p:extLst>
      <p:ext uri="{BB962C8B-B14F-4D97-AF65-F5344CB8AC3E}">
        <p14:creationId xmlns:p14="http://schemas.microsoft.com/office/powerpoint/2010/main" val="20831815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AB2AAA-2860-9A42-9372-57711C02D0A2}" type="slidenum">
              <a:rPr lang="en-US" smtClean="0"/>
              <a:pPr>
                <a:defRPr/>
              </a:pPr>
              <a:t>‹#›</a:t>
            </a:fld>
            <a:endParaRPr lang="en-US" dirty="0"/>
          </a:p>
        </p:txBody>
      </p:sp>
    </p:spTree>
    <p:extLst>
      <p:ext uri="{BB962C8B-B14F-4D97-AF65-F5344CB8AC3E}">
        <p14:creationId xmlns:p14="http://schemas.microsoft.com/office/powerpoint/2010/main" val="277030728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1A4BE5-1431-504C-8A4D-E80E3111CD47}" type="slidenum">
              <a:rPr lang="en-US" smtClean="0"/>
              <a:pPr>
                <a:defRPr/>
              </a:pPr>
              <a:t>‹#›</a:t>
            </a:fld>
            <a:endParaRPr lang="en-US" dirty="0"/>
          </a:p>
        </p:txBody>
      </p:sp>
    </p:spTree>
    <p:extLst>
      <p:ext uri="{BB962C8B-B14F-4D97-AF65-F5344CB8AC3E}">
        <p14:creationId xmlns:p14="http://schemas.microsoft.com/office/powerpoint/2010/main" val="6882403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850497-7AD8-3A47-8886-C35B03117386}" type="slidenum">
              <a:rPr lang="en-US" smtClean="0"/>
              <a:pPr>
                <a:defRPr/>
              </a:pPr>
              <a:t>‹#›</a:t>
            </a:fld>
            <a:endParaRPr lang="en-US" dirty="0"/>
          </a:p>
        </p:txBody>
      </p:sp>
    </p:spTree>
    <p:extLst>
      <p:ext uri="{BB962C8B-B14F-4D97-AF65-F5344CB8AC3E}">
        <p14:creationId xmlns:p14="http://schemas.microsoft.com/office/powerpoint/2010/main" val="41518233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EBCDD4-9A7B-964D-A4BD-0F6D7A77B9FC}" type="slidenum">
              <a:rPr lang="en-US" smtClean="0"/>
              <a:pPr>
                <a:defRPr/>
              </a:pPr>
              <a:t>‹#›</a:t>
            </a:fld>
            <a:endParaRPr lang="en-US" dirty="0"/>
          </a:p>
        </p:txBody>
      </p:sp>
    </p:spTree>
    <p:extLst>
      <p:ext uri="{BB962C8B-B14F-4D97-AF65-F5344CB8AC3E}">
        <p14:creationId xmlns:p14="http://schemas.microsoft.com/office/powerpoint/2010/main" val="40988226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A0A09-8698-0E4D-BEED-4FEEDFFC7AD2}" type="slidenum">
              <a:rPr lang="en-US" smtClean="0"/>
              <a:pPr>
                <a:defRPr/>
              </a:pPr>
              <a:t>‹#›</a:t>
            </a:fld>
            <a:endParaRPr lang="en-US" dirty="0"/>
          </a:p>
        </p:txBody>
      </p:sp>
    </p:spTree>
    <p:extLst>
      <p:ext uri="{BB962C8B-B14F-4D97-AF65-F5344CB8AC3E}">
        <p14:creationId xmlns:p14="http://schemas.microsoft.com/office/powerpoint/2010/main" val="29877788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3F6E2C-B6BD-9E4D-99DB-9C0E036CB468}" type="slidenum">
              <a:rPr lang="en-US" smtClean="0"/>
              <a:pPr>
                <a:defRPr/>
              </a:pPr>
              <a:t>‹#›</a:t>
            </a:fld>
            <a:endParaRPr lang="en-US" dirty="0"/>
          </a:p>
        </p:txBody>
      </p:sp>
    </p:spTree>
    <p:extLst>
      <p:ext uri="{BB962C8B-B14F-4D97-AF65-F5344CB8AC3E}">
        <p14:creationId xmlns:p14="http://schemas.microsoft.com/office/powerpoint/2010/main" val="7925842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FC41B2-A73E-C040-B5DD-0A1BCB7C8462}" type="slidenum">
              <a:rPr lang="en-US" smtClean="0"/>
              <a:pPr>
                <a:defRPr/>
              </a:pPr>
              <a:t>‹#›</a:t>
            </a:fld>
            <a:endParaRPr lang="en-US" dirty="0"/>
          </a:p>
        </p:txBody>
      </p:sp>
    </p:spTree>
    <p:extLst>
      <p:ext uri="{BB962C8B-B14F-4D97-AF65-F5344CB8AC3E}">
        <p14:creationId xmlns:p14="http://schemas.microsoft.com/office/powerpoint/2010/main" val="232397542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55680F-694A-0F43-BA27-ADB0A5E0D66B}" type="slidenum">
              <a:rPr lang="en-US" smtClean="0"/>
              <a:pPr>
                <a:defRPr/>
              </a:pPr>
              <a:t>‹#›</a:t>
            </a:fld>
            <a:endParaRPr lang="en-US" dirty="0"/>
          </a:p>
        </p:txBody>
      </p:sp>
    </p:spTree>
    <p:extLst>
      <p:ext uri="{BB962C8B-B14F-4D97-AF65-F5344CB8AC3E}">
        <p14:creationId xmlns:p14="http://schemas.microsoft.com/office/powerpoint/2010/main" val="3675341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5153F-58CA-1847-A933-587EC56718DD}" type="slidenum">
              <a:rPr lang="en-US" smtClean="0"/>
              <a:pPr>
                <a:defRPr/>
              </a:pPr>
              <a:t>‹#›</a:t>
            </a:fld>
            <a:endParaRPr lang="en-US" dirty="0"/>
          </a:p>
        </p:txBody>
      </p:sp>
    </p:spTree>
    <p:extLst>
      <p:ext uri="{BB962C8B-B14F-4D97-AF65-F5344CB8AC3E}">
        <p14:creationId xmlns:p14="http://schemas.microsoft.com/office/powerpoint/2010/main" val="35068816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16129568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fld id="{7A3F42C9-56C6-488D-87F3-306F316C028C}" type="datetime1">
              <a:rPr lang="en-US" altLang="en-US" smtClean="0"/>
              <a:pPr/>
              <a:t>4/8/26</a:t>
            </a:fld>
            <a:endParaRPr lang="en-US" altLang="en-US" dirty="0"/>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208759-11C5-4190-B3D8-591ABE3F2D0D}" type="slidenum">
              <a:rPr lang="en-US" altLang="en-US" smtClean="0"/>
              <a:pPr/>
              <a:t>‹#›</a:t>
            </a:fld>
            <a:endParaRPr lang="en-US" altLang="en-US" dirty="0"/>
          </a:p>
        </p:txBody>
      </p:sp>
    </p:spTree>
    <p:extLst>
      <p:ext uri="{BB962C8B-B14F-4D97-AF65-F5344CB8AC3E}">
        <p14:creationId xmlns:p14="http://schemas.microsoft.com/office/powerpoint/2010/main" val="10723474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7" name="Google Shape;17;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 name="Google Shape;18;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8677000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 name="Google Shape;22;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064717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 name="Google Shape;32;p24"/>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3" name="Google Shape;3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 name="Google Shape;34;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 name="Google Shape;35;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697857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 name="Google Shape;38;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9" name="Google Shape;39;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 name="Google Shape;40;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 name="Google Shape;41;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730151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4" name="Google Shape;44;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5" name="Google Shape;45;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6" name="Google Shape;4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554383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51" name="Google Shape;51;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2" name="Google Shape;52;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3" name="Google Shape;53;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4" name="Google Shape;54;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5" name="Google Shape;55;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061061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0" name="Google Shape;60;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61" name="Google Shape;61;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2" name="Google Shape;62;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9234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7" name="Google Shape;67;p29"/>
          <p:cNvSpPr>
            <a:spLocks noGrp="1"/>
          </p:cNvSpPr>
          <p:nvPr>
            <p:ph type="pic" idx="2"/>
          </p:nvPr>
        </p:nvSpPr>
        <p:spPr>
          <a:xfrm>
            <a:off x="1792288" y="612775"/>
            <a:ext cx="5486400" cy="4114800"/>
          </a:xfrm>
          <a:prstGeom prst="rect">
            <a:avLst/>
          </a:prstGeom>
          <a:noFill/>
          <a:ln>
            <a:noFill/>
          </a:ln>
        </p:spPr>
      </p:sp>
      <p:sp>
        <p:nvSpPr>
          <p:cNvPr id="68" name="Google Shape;68;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9" name="Google Shape;69;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162756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4" name="Google Shape;74;p30"/>
          <p:cNvSpPr txBox="1">
            <a:spLocks noGrp="1"/>
          </p:cNvSpPr>
          <p:nvPr>
            <p:ph type="body" idx="1"/>
          </p:nvPr>
        </p:nvSpPr>
        <p:spPr>
          <a:xfrm rot="5400000">
            <a:off x="2309019" y="-632618"/>
            <a:ext cx="4525963" cy="8991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75" name="Google Shape;75;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4746680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80" name="Google Shape;80;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81" name="Google Shape;81;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351861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BF64F95-8F51-0B40-BD34-1A9793CE3D90}" type="slidenum">
              <a:rPr lang="en-US">
                <a:latin typeface="Times New Roman"/>
              </a:rPr>
              <a:pPr>
                <a:defRPr/>
              </a:pPr>
              <a:t>‹#›</a:t>
            </a:fld>
            <a:endParaRPr lang="en-US" dirty="0">
              <a:latin typeface="Times New Roman"/>
            </a:endParaRPr>
          </a:p>
        </p:txBody>
      </p:sp>
    </p:spTree>
    <p:extLst>
      <p:ext uri="{BB962C8B-B14F-4D97-AF65-F5344CB8AC3E}">
        <p14:creationId xmlns:p14="http://schemas.microsoft.com/office/powerpoint/2010/main" val="3951562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59CE721-79CB-A149-B4CA-B0DFD977A8F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131515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33BFD7-5A3E-024E-841F-B1EED9149D0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855668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34C8B44-513D-8441-8D4F-C2207762491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8702031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A0D7D8CA-F3AA-3840-8488-51FBC1FC8B4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391531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8A2D5A78-DA75-4843-A471-6772DF25F53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4923428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BF21AF4-C6D6-C747-9053-91A03C4A71E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306441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97CB733-6998-8F4B-A6A6-AB640751BB51}"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2594290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C7A823-95EF-E448-8F8B-A937B4E5BA2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8503399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B95D54-720C-3944-800B-297BE0A581A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5360965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D2F858B-F540-3948-9C1C-E481F35FF26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144157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C13227-C981-D349-B9A0-CDB34B70EAE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6344557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E7987-30FC-524B-AC6C-295E994FF1FF}"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9466492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8EE68-00BA-4B40-A7F0-D5A4604B6C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6816492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59902-704D-0345-AAFD-4CE98E5D4E33}"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0287331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A3946-A18A-C441-B268-B302106F3EB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2915093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C6F47-7B07-6240-9995-EBE63AA47602}"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29831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C16448-EAC0-0243-B73F-EBB3C6FD0E2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8869271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13D101-5D88-DF4F-BB0B-6E6BC1B633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4256417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BF4E4-85B1-E343-B2AB-A0DA6873C70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5057473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008D2-D013-BD48-88DA-6EA0027106A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919289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6939B-0D71-9E4E-986D-93BBA514CDF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5913828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2" name="Google Shape;92;p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3" name="Google Shape;93;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5155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and Table" type="tbl">
  <p:cSld name="Title and Table">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8" name="Google Shape;98;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9247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72568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35800083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1447087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14920623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6041881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621020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9728331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42624387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18486077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215818610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147803207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42878374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2572334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4/8/26</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13679722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11935181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29515199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26883142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323018597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8420434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23988176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404635367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12824855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64360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24629753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175939577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33364066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3316543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13003044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291985100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13449395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6960964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226776552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3439325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16AB2-0B0C-8A4D-9DE9-D66B10E79490}" type="slidenum">
              <a:rPr lang="en-US" smtClean="0"/>
              <a:pPr>
                <a:defRPr/>
              </a:pPr>
              <a:t>‹#›</a:t>
            </a:fld>
            <a:endParaRPr lang="en-US" dirty="0"/>
          </a:p>
        </p:txBody>
      </p:sp>
    </p:spTree>
    <p:extLst>
      <p:ext uri="{BB962C8B-B14F-4D97-AF65-F5344CB8AC3E}">
        <p14:creationId xmlns:p14="http://schemas.microsoft.com/office/powerpoint/2010/main" val="283864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869747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35750640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3369976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585074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27260535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4826321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28669663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86570436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21438427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2082785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6A460C-96E2-004A-992D-7E130B9047A0}" type="slidenum">
              <a:rPr lang="en-US" smtClean="0"/>
              <a:pPr>
                <a:defRPr/>
              </a:pPr>
              <a:t>‹#›</a:t>
            </a:fld>
            <a:endParaRPr lang="en-US" dirty="0"/>
          </a:p>
        </p:txBody>
      </p:sp>
    </p:spTree>
    <p:extLst>
      <p:ext uri="{BB962C8B-B14F-4D97-AF65-F5344CB8AC3E}">
        <p14:creationId xmlns:p14="http://schemas.microsoft.com/office/powerpoint/2010/main" val="35815884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140787314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493455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13473635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38588746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31804763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04246776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05655558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35877622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9814239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988323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481A0C-A1FB-3145-96E5-EF26E978B24E}" type="slidenum">
              <a:rPr lang="en-US" smtClean="0"/>
              <a:pPr>
                <a:defRPr/>
              </a:pPr>
              <a:t>‹#›</a:t>
            </a:fld>
            <a:endParaRPr lang="en-US" dirty="0"/>
          </a:p>
        </p:txBody>
      </p:sp>
    </p:spTree>
    <p:extLst>
      <p:ext uri="{BB962C8B-B14F-4D97-AF65-F5344CB8AC3E}">
        <p14:creationId xmlns:p14="http://schemas.microsoft.com/office/powerpoint/2010/main" val="2067181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2361220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27742269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315577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14226379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10086733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27743856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32179895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2728244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19549103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C6D7ABC-F057-6B4B-87E4-022653B471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802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E66AD-44B5-6341-897E-181137B52FBE}" type="slidenum">
              <a:rPr lang="en-US" smtClean="0"/>
              <a:pPr>
                <a:defRPr/>
              </a:pPr>
              <a:t>‹#›</a:t>
            </a:fld>
            <a:endParaRPr lang="en-US" dirty="0"/>
          </a:p>
        </p:txBody>
      </p:sp>
    </p:spTree>
    <p:extLst>
      <p:ext uri="{BB962C8B-B14F-4D97-AF65-F5344CB8AC3E}">
        <p14:creationId xmlns:p14="http://schemas.microsoft.com/office/powerpoint/2010/main" val="32641093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236B3B-6543-BB4A-A0EB-AB1A5C601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79933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35E09FE-6EDD-1446-861D-2DC6C9972A1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016290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7BCE2F-BB2C-8F4E-9254-BC722416A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295927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C4C24E9-B653-0F46-9A74-BBD11DC53A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791578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FA42D7B-29BA-E24A-B443-995F028D94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419232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0A1D751-1A0E-AD47-9BD5-F1A376D22D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956860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CB9EA3F-3825-7346-BF9F-AA4EC7B4890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769064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BE96E5A-82C8-2F4E-B177-DF06A796368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24943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C3A8AA6-FCCD-9541-B937-704C72A7EE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52377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6FC4039-DFEA-2742-8F55-55D004F088C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8811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E950F6-3378-BB4F-9E6C-868448E83226}" type="slidenum">
              <a:rPr lang="en-US" smtClean="0"/>
              <a:pPr>
                <a:defRPr/>
              </a:pPr>
              <a:t>‹#›</a:t>
            </a:fld>
            <a:endParaRPr lang="en-US" dirty="0"/>
          </a:p>
        </p:txBody>
      </p:sp>
    </p:spTree>
    <p:extLst>
      <p:ext uri="{BB962C8B-B14F-4D97-AF65-F5344CB8AC3E}">
        <p14:creationId xmlns:p14="http://schemas.microsoft.com/office/powerpoint/2010/main" val="4377831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5A01768-9F54-A44A-85C5-4BEB7BFA10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695432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A389382-67F4-FF45-A31A-C31AAC768F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19597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786404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2C7E2AC-8A1E-D441-9D5B-22FB8300D262}" type="slidenum">
              <a:rPr lang="en-US" smtClean="0"/>
              <a:pPr>
                <a:defRPr/>
              </a:pPr>
              <a:t>‹#›</a:t>
            </a:fld>
            <a:endParaRPr lang="en-US" dirty="0"/>
          </a:p>
        </p:txBody>
      </p:sp>
    </p:spTree>
    <p:extLst>
      <p:ext uri="{BB962C8B-B14F-4D97-AF65-F5344CB8AC3E}">
        <p14:creationId xmlns:p14="http://schemas.microsoft.com/office/powerpoint/2010/main" val="60273830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A368236-7505-EC4F-A077-BEE2E20F0963}" type="slidenum">
              <a:rPr lang="en-US" smtClean="0"/>
              <a:pPr>
                <a:defRPr/>
              </a:pPr>
              <a:t>‹#›</a:t>
            </a:fld>
            <a:endParaRPr lang="en-US" dirty="0"/>
          </a:p>
        </p:txBody>
      </p:sp>
    </p:spTree>
    <p:extLst>
      <p:ext uri="{BB962C8B-B14F-4D97-AF65-F5344CB8AC3E}">
        <p14:creationId xmlns:p14="http://schemas.microsoft.com/office/powerpoint/2010/main" val="364354470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F15C9F9-B3A0-B142-B98F-C5E2AE4D91BC}" type="slidenum">
              <a:rPr lang="en-US" smtClean="0"/>
              <a:pPr>
                <a:defRPr/>
              </a:pPr>
              <a:t>‹#›</a:t>
            </a:fld>
            <a:endParaRPr lang="en-US" dirty="0"/>
          </a:p>
        </p:txBody>
      </p:sp>
    </p:spTree>
    <p:extLst>
      <p:ext uri="{BB962C8B-B14F-4D97-AF65-F5344CB8AC3E}">
        <p14:creationId xmlns:p14="http://schemas.microsoft.com/office/powerpoint/2010/main" val="21089898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0A50D35B-5FE8-224C-969C-909CF2844E35}" type="slidenum">
              <a:rPr lang="en-US" smtClean="0"/>
              <a:pPr>
                <a:defRPr/>
              </a:pPr>
              <a:t>‹#›</a:t>
            </a:fld>
            <a:endParaRPr lang="en-US" dirty="0"/>
          </a:p>
        </p:txBody>
      </p:sp>
    </p:spTree>
    <p:extLst>
      <p:ext uri="{BB962C8B-B14F-4D97-AF65-F5344CB8AC3E}">
        <p14:creationId xmlns:p14="http://schemas.microsoft.com/office/powerpoint/2010/main" val="24179009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36BB6BC8-7DA2-234B-BE07-E38443AB6618}" type="slidenum">
              <a:rPr lang="en-US" smtClean="0"/>
              <a:pPr>
                <a:defRPr/>
              </a:pPr>
              <a:t>‹#›</a:t>
            </a:fld>
            <a:endParaRPr lang="en-US" dirty="0"/>
          </a:p>
        </p:txBody>
      </p:sp>
    </p:spTree>
    <p:extLst>
      <p:ext uri="{BB962C8B-B14F-4D97-AF65-F5344CB8AC3E}">
        <p14:creationId xmlns:p14="http://schemas.microsoft.com/office/powerpoint/2010/main" val="3987407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B08DE6C-6A01-894A-8FE1-D7156A8925EC}" type="slidenum">
              <a:rPr lang="en-US" smtClean="0"/>
              <a:pPr>
                <a:defRPr/>
              </a:pPr>
              <a:t>‹#›</a:t>
            </a:fld>
            <a:endParaRPr lang="en-US" dirty="0"/>
          </a:p>
        </p:txBody>
      </p:sp>
    </p:spTree>
    <p:extLst>
      <p:ext uri="{BB962C8B-B14F-4D97-AF65-F5344CB8AC3E}">
        <p14:creationId xmlns:p14="http://schemas.microsoft.com/office/powerpoint/2010/main" val="21159653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D55C65C9-DBCA-494D-A1F0-DEA5BD5118EF}" type="slidenum">
              <a:rPr lang="en-US" smtClean="0"/>
              <a:pPr>
                <a:defRPr/>
              </a:pPr>
              <a:t>‹#›</a:t>
            </a:fld>
            <a:endParaRPr lang="en-US" dirty="0"/>
          </a:p>
        </p:txBody>
      </p:sp>
    </p:spTree>
    <p:extLst>
      <p:ext uri="{BB962C8B-B14F-4D97-AF65-F5344CB8AC3E}">
        <p14:creationId xmlns:p14="http://schemas.microsoft.com/office/powerpoint/2010/main" val="2342396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4C7780-BC24-1A4E-BECC-B37B56431688}" type="slidenum">
              <a:rPr lang="en-US" smtClean="0"/>
              <a:pPr>
                <a:defRPr/>
              </a:pPr>
              <a:t>‹#›</a:t>
            </a:fld>
            <a:endParaRPr lang="en-US" dirty="0"/>
          </a:p>
        </p:txBody>
      </p:sp>
    </p:spTree>
    <p:extLst>
      <p:ext uri="{BB962C8B-B14F-4D97-AF65-F5344CB8AC3E}">
        <p14:creationId xmlns:p14="http://schemas.microsoft.com/office/powerpoint/2010/main" val="118357237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9C063F8-9519-324F-914F-38CCA66DB982}" type="slidenum">
              <a:rPr lang="en-US" smtClean="0"/>
              <a:pPr>
                <a:defRPr/>
              </a:pPr>
              <a:t>‹#›</a:t>
            </a:fld>
            <a:endParaRPr lang="en-US" dirty="0"/>
          </a:p>
        </p:txBody>
      </p:sp>
    </p:spTree>
    <p:extLst>
      <p:ext uri="{BB962C8B-B14F-4D97-AF65-F5344CB8AC3E}">
        <p14:creationId xmlns:p14="http://schemas.microsoft.com/office/powerpoint/2010/main" val="24688719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61251C1-B0E5-B844-B75F-B53E022ACAEE}" type="slidenum">
              <a:rPr lang="en-US" smtClean="0"/>
              <a:pPr>
                <a:defRPr/>
              </a:pPr>
              <a:t>‹#›</a:t>
            </a:fld>
            <a:endParaRPr lang="en-US" dirty="0"/>
          </a:p>
        </p:txBody>
      </p:sp>
    </p:spTree>
    <p:extLst>
      <p:ext uri="{BB962C8B-B14F-4D97-AF65-F5344CB8AC3E}">
        <p14:creationId xmlns:p14="http://schemas.microsoft.com/office/powerpoint/2010/main" val="23354851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7FD5DC84-6839-A847-AD58-8E5C5EAFD71C}" type="slidenum">
              <a:rPr lang="en-US" smtClean="0"/>
              <a:pPr>
                <a:defRPr/>
              </a:pPr>
              <a:t>‹#›</a:t>
            </a:fld>
            <a:endParaRPr lang="en-US" dirty="0"/>
          </a:p>
        </p:txBody>
      </p:sp>
    </p:spTree>
    <p:extLst>
      <p:ext uri="{BB962C8B-B14F-4D97-AF65-F5344CB8AC3E}">
        <p14:creationId xmlns:p14="http://schemas.microsoft.com/office/powerpoint/2010/main" val="293715494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cs typeface="Arial" panose="020B0604020202020204" pitchFamily="34" charset="0"/>
              </a:defRPr>
            </a:lvl1pPr>
          </a:lstStyle>
          <a:p>
            <a:fld id="{CFCDF096-DD8C-BD4F-937C-1C9CC7FABC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1838843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5661659-448A-C141-A09D-8676F5FE226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38690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549E1D-DB70-F843-A2E5-6A9B857CDB1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90400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B866EB-3DDE-4340-BD01-40C2B13F11A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420364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40405E-D77D-564F-A0B7-80C83E17BF5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6581142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F401E71-0E34-1542-B487-E1F1D8D3205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160568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D9E7A001-D53C-6147-BF15-F22C626AAD9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48036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70B7A4-F9EF-A742-B72A-2C1B10E4153B}" type="slidenum">
              <a:rPr lang="en-US" smtClean="0"/>
              <a:pPr>
                <a:defRPr/>
              </a:pPr>
              <a:t>‹#›</a:t>
            </a:fld>
            <a:endParaRPr lang="en-US" dirty="0"/>
          </a:p>
        </p:txBody>
      </p:sp>
    </p:spTree>
    <p:extLst>
      <p:ext uri="{BB962C8B-B14F-4D97-AF65-F5344CB8AC3E}">
        <p14:creationId xmlns:p14="http://schemas.microsoft.com/office/powerpoint/2010/main" val="6101967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0913FDAE-D6DF-304D-B24C-15C9B0EF92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593546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A6FB94A2-715F-EF4F-A875-BCE9B33B3D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2203488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69146BDE-E883-2640-808E-56859BAB6D2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058541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B0137C-2F4A-8349-8608-7F72DF62B4B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23844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156AC2E4-A5F8-904F-B4DE-89F736ACCFB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833218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pPr/>
              <a:t>‹#›</a:t>
            </a:fld>
            <a:endParaRPr lang="en-US"/>
          </a:p>
        </p:txBody>
      </p:sp>
    </p:spTree>
    <p:extLst>
      <p:ext uri="{BB962C8B-B14F-4D97-AF65-F5344CB8AC3E}">
        <p14:creationId xmlns:p14="http://schemas.microsoft.com/office/powerpoint/2010/main" val="26315927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pPr/>
              <a:t>‹#›</a:t>
            </a:fld>
            <a:endParaRPr lang="en-US"/>
          </a:p>
        </p:txBody>
      </p:sp>
    </p:spTree>
    <p:extLst>
      <p:ext uri="{BB962C8B-B14F-4D97-AF65-F5344CB8AC3E}">
        <p14:creationId xmlns:p14="http://schemas.microsoft.com/office/powerpoint/2010/main" val="3822964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pPr/>
              <a:t>‹#›</a:t>
            </a:fld>
            <a:endParaRPr lang="en-US"/>
          </a:p>
        </p:txBody>
      </p:sp>
    </p:spTree>
    <p:extLst>
      <p:ext uri="{BB962C8B-B14F-4D97-AF65-F5344CB8AC3E}">
        <p14:creationId xmlns:p14="http://schemas.microsoft.com/office/powerpoint/2010/main" val="19723093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pPr/>
              <a:t>‹#›</a:t>
            </a:fld>
            <a:endParaRPr lang="en-US"/>
          </a:p>
        </p:txBody>
      </p:sp>
    </p:spTree>
    <p:extLst>
      <p:ext uri="{BB962C8B-B14F-4D97-AF65-F5344CB8AC3E}">
        <p14:creationId xmlns:p14="http://schemas.microsoft.com/office/powerpoint/2010/main" val="193384001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pPr/>
              <a:t>‹#›</a:t>
            </a:fld>
            <a:endParaRPr lang="en-US"/>
          </a:p>
        </p:txBody>
      </p:sp>
    </p:spTree>
    <p:extLst>
      <p:ext uri="{BB962C8B-B14F-4D97-AF65-F5344CB8AC3E}">
        <p14:creationId xmlns:p14="http://schemas.microsoft.com/office/powerpoint/2010/main" val="2864509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36ABA7-23A4-5647-85D7-E9474B76C145}" type="slidenum">
              <a:rPr lang="en-US" smtClean="0"/>
              <a:pPr>
                <a:defRPr/>
              </a:pPr>
              <a:t>‹#›</a:t>
            </a:fld>
            <a:endParaRPr lang="en-US" dirty="0"/>
          </a:p>
        </p:txBody>
      </p:sp>
    </p:spTree>
    <p:extLst>
      <p:ext uri="{BB962C8B-B14F-4D97-AF65-F5344CB8AC3E}">
        <p14:creationId xmlns:p14="http://schemas.microsoft.com/office/powerpoint/2010/main" val="3288375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pPr/>
              <a:t>‹#›</a:t>
            </a:fld>
            <a:endParaRPr lang="en-US"/>
          </a:p>
        </p:txBody>
      </p:sp>
    </p:spTree>
    <p:extLst>
      <p:ext uri="{BB962C8B-B14F-4D97-AF65-F5344CB8AC3E}">
        <p14:creationId xmlns:p14="http://schemas.microsoft.com/office/powerpoint/2010/main" val="7736308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pPr/>
              <a:t>‹#›</a:t>
            </a:fld>
            <a:endParaRPr lang="en-US"/>
          </a:p>
        </p:txBody>
      </p:sp>
    </p:spTree>
    <p:extLst>
      <p:ext uri="{BB962C8B-B14F-4D97-AF65-F5344CB8AC3E}">
        <p14:creationId xmlns:p14="http://schemas.microsoft.com/office/powerpoint/2010/main" val="357027756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pPr/>
              <a:t>‹#›</a:t>
            </a:fld>
            <a:endParaRPr lang="en-US"/>
          </a:p>
        </p:txBody>
      </p:sp>
    </p:spTree>
    <p:extLst>
      <p:ext uri="{BB962C8B-B14F-4D97-AF65-F5344CB8AC3E}">
        <p14:creationId xmlns:p14="http://schemas.microsoft.com/office/powerpoint/2010/main" val="67189408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pPr/>
              <a:t>‹#›</a:t>
            </a:fld>
            <a:endParaRPr lang="en-US"/>
          </a:p>
        </p:txBody>
      </p:sp>
    </p:spTree>
    <p:extLst>
      <p:ext uri="{BB962C8B-B14F-4D97-AF65-F5344CB8AC3E}">
        <p14:creationId xmlns:p14="http://schemas.microsoft.com/office/powerpoint/2010/main" val="211987683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pPr/>
              <a:t>‹#›</a:t>
            </a:fld>
            <a:endParaRPr lang="en-US"/>
          </a:p>
        </p:txBody>
      </p:sp>
    </p:spTree>
    <p:extLst>
      <p:ext uri="{BB962C8B-B14F-4D97-AF65-F5344CB8AC3E}">
        <p14:creationId xmlns:p14="http://schemas.microsoft.com/office/powerpoint/2010/main" val="248591485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pPr/>
              <a:t>‹#›</a:t>
            </a:fld>
            <a:endParaRPr lang="en-US"/>
          </a:p>
        </p:txBody>
      </p:sp>
    </p:spTree>
    <p:extLst>
      <p:ext uri="{BB962C8B-B14F-4D97-AF65-F5344CB8AC3E}">
        <p14:creationId xmlns:p14="http://schemas.microsoft.com/office/powerpoint/2010/main" val="13128031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50996477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23813356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17264104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134282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650925-CB64-F44D-9EC4-2E6344FDB3E6}" type="slidenum">
              <a:rPr lang="en-US" smtClean="0"/>
              <a:pPr>
                <a:defRPr/>
              </a:pPr>
              <a:t>‹#›</a:t>
            </a:fld>
            <a:endParaRPr lang="en-US" dirty="0"/>
          </a:p>
        </p:txBody>
      </p:sp>
    </p:spTree>
    <p:extLst>
      <p:ext uri="{BB962C8B-B14F-4D97-AF65-F5344CB8AC3E}">
        <p14:creationId xmlns:p14="http://schemas.microsoft.com/office/powerpoint/2010/main" val="277761833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8559417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3034002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667960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2098757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6599506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7895245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6163756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243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20973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5240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0875B4-4808-2646-93A6-970418351B9B}" type="slidenum">
              <a:rPr lang="en-US" smtClean="0"/>
              <a:pPr>
                <a:defRPr/>
              </a:pPr>
              <a:t>‹#›</a:t>
            </a:fld>
            <a:endParaRPr lang="en-US" dirty="0"/>
          </a:p>
        </p:txBody>
      </p:sp>
    </p:spTree>
    <p:extLst>
      <p:ext uri="{BB962C8B-B14F-4D97-AF65-F5344CB8AC3E}">
        <p14:creationId xmlns:p14="http://schemas.microsoft.com/office/powerpoint/2010/main" val="423604232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2857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39677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52707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6554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49941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450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10307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459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018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503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F8DA69-842D-1941-A868-FB9B09210324}" type="slidenum">
              <a:rPr lang="en-US" smtClean="0"/>
              <a:pPr>
                <a:defRPr/>
              </a:pPr>
              <a:t>‹#›</a:t>
            </a:fld>
            <a:endParaRPr lang="en-US" dirty="0"/>
          </a:p>
        </p:txBody>
      </p:sp>
    </p:spTree>
    <p:extLst>
      <p:ext uri="{BB962C8B-B14F-4D97-AF65-F5344CB8AC3E}">
        <p14:creationId xmlns:p14="http://schemas.microsoft.com/office/powerpoint/2010/main" val="19844478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204449766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13239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38686499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00530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5379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275916040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21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42284007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8216446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965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0A41F-09D2-3643-88ED-FBA1C067FB06}" type="slidenum">
              <a:rPr lang="en-US" smtClean="0"/>
              <a:pPr>
                <a:defRPr/>
              </a:pPr>
              <a:t>‹#›</a:t>
            </a:fld>
            <a:endParaRPr lang="en-US" dirty="0"/>
          </a:p>
        </p:txBody>
      </p:sp>
    </p:spTree>
    <p:extLst>
      <p:ext uri="{BB962C8B-B14F-4D97-AF65-F5344CB8AC3E}">
        <p14:creationId xmlns:p14="http://schemas.microsoft.com/office/powerpoint/2010/main" val="29890937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094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9C887-D6CB-CF4C-BEE3-F8B81477F691}" type="slidenum">
              <a:rPr lang="en-US" smtClean="0"/>
              <a:pPr>
                <a:defRPr/>
              </a:pPr>
              <a:t>‹#›</a:t>
            </a:fld>
            <a:endParaRPr lang="en-US" dirty="0"/>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74FEF4-B66D-8844-81D2-C718E0B28C4C}" type="slidenum">
              <a:rPr lang="en-US" smtClean="0"/>
              <a:pPr>
                <a:defRPr/>
              </a:pPr>
              <a:t>‹#›</a:t>
            </a:fld>
            <a:endParaRPr lang="en-US" dirty="0"/>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80BD4-6115-5C4F-B816-3D2B0651A36A}" type="slidenum">
              <a:rPr lang="en-US" smtClean="0"/>
              <a:pPr>
                <a:defRPr/>
              </a:pPr>
              <a:t>‹#›</a:t>
            </a:fld>
            <a:endParaRPr lang="en-US" dirty="0"/>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687077-E7F5-D243-B6CE-B3F900E92A3E}" type="slidenum">
              <a:rPr lang="en-US" smtClean="0"/>
              <a:pPr>
                <a:defRPr/>
              </a:pPr>
              <a:t>‹#›</a:t>
            </a:fld>
            <a:endParaRPr lang="en-US" dirty="0"/>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7B9B29-9217-024D-9475-E8BEB9952E56}" type="slidenum">
              <a:rPr lang="en-US" smtClean="0"/>
              <a:pPr>
                <a:defRPr/>
              </a:pPr>
              <a:t>‹#›</a:t>
            </a:fld>
            <a:endParaRPr lang="en-US" dirty="0"/>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0CA51-BE4B-5842-8120-1976BF36A37D}" type="slidenum">
              <a:rPr lang="en-US" smtClean="0"/>
              <a:pPr>
                <a:defRPr/>
              </a:pPr>
              <a:t>‹#›</a:t>
            </a:fld>
            <a:endParaRPr lang="en-US" dirty="0"/>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76A241-EDD0-3A4A-A3D4-A1FEE9052E3F}" type="slidenum">
              <a:rPr lang="en-US" smtClean="0"/>
              <a:pPr>
                <a:defRPr/>
              </a:pPr>
              <a:t>‹#›</a:t>
            </a:fld>
            <a:endParaRPr lang="en-US" dirty="0"/>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D34B5E-18DC-2149-AC7F-81C5303DB783}" type="slidenum">
              <a:rPr lang="en-US" smtClean="0"/>
              <a:pPr>
                <a:defRPr/>
              </a:pPr>
              <a:t>‹#›</a:t>
            </a:fld>
            <a:endParaRPr lang="en-US" dirty="0"/>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8900CC-D7FB-944A-9377-E647DF615138}" type="slidenum">
              <a:rPr lang="en-US" smtClean="0"/>
              <a:pPr>
                <a:defRPr/>
              </a:pPr>
              <a:t>‹#›</a:t>
            </a:fld>
            <a:endParaRPr lang="en-US" dirty="0"/>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56E1-C839-DC4C-81A4-12C0D67173F6}" type="slidenum">
              <a:rPr lang="en-US" smtClean="0"/>
              <a:pPr>
                <a:defRPr/>
              </a:pPr>
              <a:t>‹#›</a:t>
            </a:fld>
            <a:endParaRPr lang="en-US" dirty="0"/>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0C85BC1-AB34-1A4D-ABE5-4720F6173650}" type="slidenum">
              <a:rPr lang="en-US" smtClean="0"/>
              <a:pPr>
                <a:defRPr/>
              </a:pPr>
              <a:t>‹#›</a:t>
            </a:fld>
            <a:endParaRPr lang="en-US" dirty="0"/>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9960F1D-CA70-C04F-B69C-6E5290330C0F}" type="slidenum">
              <a:rPr lang="en-US" smtClean="0"/>
              <a:pPr>
                <a:defRPr/>
              </a:pPr>
              <a:t>‹#›</a:t>
            </a:fld>
            <a:endParaRPr lang="en-US" dirty="0"/>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542528-C4D2-454F-AFE2-99916DD8D4F0}" type="slidenum">
              <a:rPr lang="en-US" smtClean="0"/>
              <a:pPr>
                <a:defRPr/>
              </a:pPr>
              <a:t>‹#›</a:t>
            </a:fld>
            <a:endParaRPr lang="en-US" dirty="0"/>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767E79-8FF2-4143-A915-49BAF821000B}" type="slidenum">
              <a:rPr lang="en-US" smtClean="0"/>
              <a:pPr>
                <a:defRPr/>
              </a:pPr>
              <a:t>‹#›</a:t>
            </a:fld>
            <a:endParaRPr lang="en-US" dirty="0"/>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02928C9-5D75-6E48-9CD7-4305E051894F}" type="slidenum">
              <a:rPr lang="en-US" smtClean="0"/>
              <a:pPr>
                <a:defRPr/>
              </a:pPr>
              <a:t>‹#›</a:t>
            </a:fld>
            <a:endParaRPr lang="en-US" dirty="0"/>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0FE248-0D3C-EA4C-AD70-1B20DE23FB8F}" type="slidenum">
              <a:rPr lang="en-US" smtClean="0"/>
              <a:pPr>
                <a:defRPr/>
              </a:pPr>
              <a:t>‹#›</a:t>
            </a:fld>
            <a:endParaRPr lang="en-US" dirty="0"/>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BF19644-E618-7149-A24B-2E95350AC9CF}" type="slidenum">
              <a:rPr lang="en-US" smtClean="0"/>
              <a:pPr>
                <a:defRPr/>
              </a:pPr>
              <a:t>‹#›</a:t>
            </a:fld>
            <a:endParaRPr lang="en-US" dirty="0"/>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1D11754-C035-C34B-8EE0-B090974C29B6}" type="slidenum">
              <a:rPr lang="en-US" smtClean="0"/>
              <a:pPr>
                <a:defRPr/>
              </a:pPr>
              <a:t>‹#›</a:t>
            </a:fld>
            <a:endParaRPr lang="en-US" dirty="0"/>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D5DC67D-94F0-CB45-AB1B-450BB2750AC2}" type="slidenum">
              <a:rPr lang="en-US" smtClean="0"/>
              <a:pPr>
                <a:defRPr/>
              </a:pPr>
              <a:t>‹#›</a:t>
            </a:fld>
            <a:endParaRPr lang="en-US" dirty="0"/>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651F66-44B9-F244-9CA2-26C8A294D8A0}" type="slidenum">
              <a:rPr lang="en-US" smtClean="0"/>
              <a:pPr>
                <a:defRPr/>
              </a:pPr>
              <a:t>‹#›</a:t>
            </a:fld>
            <a:endParaRPr lang="en-US" dirty="0"/>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3256947-9626-8C48-960E-F0EE7023DADE}" type="slidenum">
              <a:rPr lang="en-US" smtClean="0"/>
              <a:pPr>
                <a:defRPr/>
              </a:pPr>
              <a:t>‹#›</a:t>
            </a:fld>
            <a:endParaRPr lang="en-US" dirty="0"/>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D59B0F8-4CA7-1847-B5BB-2B86E600C251}" type="slidenum">
              <a:rPr lang="en-US" smtClean="0"/>
              <a:pPr>
                <a:defRPr/>
              </a:pPr>
              <a:t>‹#›</a:t>
            </a:fld>
            <a:endParaRPr lang="en-US" dirty="0"/>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3F30639-C478-8344-8E9B-D373F20E2B80}" type="slidenum">
              <a:rPr lang="en-US" smtClean="0"/>
              <a:pPr>
                <a:defRPr/>
              </a:pPr>
              <a:t>‹#›</a:t>
            </a:fld>
            <a:endParaRPr lang="en-US" dirty="0"/>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58A7DA-CED1-684D-BE44-0B105F4FE28F}" type="slidenum">
              <a:rPr lang="en-US"/>
              <a:pPr>
                <a:defRPr/>
              </a:pPr>
              <a:t>‹#›</a:t>
            </a:fld>
            <a:endParaRPr lang="en-US"/>
          </a:p>
        </p:txBody>
      </p:sp>
    </p:spTree>
    <p:extLst>
      <p:ext uri="{BB962C8B-B14F-4D97-AF65-F5344CB8AC3E}">
        <p14:creationId xmlns:p14="http://schemas.microsoft.com/office/powerpoint/2010/main" val="3171318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12EEB7-3104-2C45-9BF0-94F259E8C019}" type="slidenum">
              <a:rPr lang="en-US"/>
              <a:pPr>
                <a:defRPr/>
              </a:pPr>
              <a:t>‹#›</a:t>
            </a:fld>
            <a:endParaRPr lang="en-US"/>
          </a:p>
        </p:txBody>
      </p:sp>
    </p:spTree>
    <p:extLst>
      <p:ext uri="{BB962C8B-B14F-4D97-AF65-F5344CB8AC3E}">
        <p14:creationId xmlns:p14="http://schemas.microsoft.com/office/powerpoint/2010/main" val="22297497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EAD61-CB09-8E40-928B-34F62EBDE9DC}" type="slidenum">
              <a:rPr lang="en-US"/>
              <a:pPr>
                <a:defRPr/>
              </a:pPr>
              <a:t>‹#›</a:t>
            </a:fld>
            <a:endParaRPr lang="en-US"/>
          </a:p>
        </p:txBody>
      </p:sp>
    </p:spTree>
    <p:extLst>
      <p:ext uri="{BB962C8B-B14F-4D97-AF65-F5344CB8AC3E}">
        <p14:creationId xmlns:p14="http://schemas.microsoft.com/office/powerpoint/2010/main" val="510850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74FA2-DE6C-3348-BC9D-D3A8996826A2}" type="slidenum">
              <a:rPr lang="en-US"/>
              <a:pPr>
                <a:defRPr/>
              </a:pPr>
              <a:t>‹#›</a:t>
            </a:fld>
            <a:endParaRPr lang="en-US"/>
          </a:p>
        </p:txBody>
      </p:sp>
    </p:spTree>
    <p:extLst>
      <p:ext uri="{BB962C8B-B14F-4D97-AF65-F5344CB8AC3E}">
        <p14:creationId xmlns:p14="http://schemas.microsoft.com/office/powerpoint/2010/main" val="2838322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C9AB04-C387-1442-BE27-C102E745C1D5}" type="slidenum">
              <a:rPr lang="en-US" smtClean="0"/>
              <a:pPr>
                <a:defRPr/>
              </a:pPr>
              <a:t>‹#›</a:t>
            </a:fld>
            <a:endParaRPr lang="en-US" dirty="0"/>
          </a:p>
        </p:txBody>
      </p:sp>
    </p:spTree>
    <p:extLst>
      <p:ext uri="{BB962C8B-B14F-4D97-AF65-F5344CB8AC3E}">
        <p14:creationId xmlns:p14="http://schemas.microsoft.com/office/powerpoint/2010/main" val="404844641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8F53915-A47D-9943-98B0-306096F5B1B8}" type="slidenum">
              <a:rPr lang="en-US" smtClean="0"/>
              <a:pPr>
                <a:defRPr/>
              </a:pPr>
              <a:t>‹#›</a:t>
            </a:fld>
            <a:endParaRPr lang="en-US" dirty="0"/>
          </a:p>
        </p:txBody>
      </p:sp>
    </p:spTree>
    <p:extLst>
      <p:ext uri="{BB962C8B-B14F-4D97-AF65-F5344CB8AC3E}">
        <p14:creationId xmlns:p14="http://schemas.microsoft.com/office/powerpoint/2010/main" val="22246573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A5913C0-8F02-2A47-BD3F-B767D6EDEB0C}" type="slidenum">
              <a:rPr lang="en-US" smtClean="0"/>
              <a:pPr>
                <a:defRPr/>
              </a:pPr>
              <a:t>‹#›</a:t>
            </a:fld>
            <a:endParaRPr lang="en-US" dirty="0"/>
          </a:p>
        </p:txBody>
      </p:sp>
    </p:spTree>
    <p:extLst>
      <p:ext uri="{BB962C8B-B14F-4D97-AF65-F5344CB8AC3E}">
        <p14:creationId xmlns:p14="http://schemas.microsoft.com/office/powerpoint/2010/main" val="22555920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20E18D1-33C3-B049-9BAC-F889905949BB}" type="slidenum">
              <a:rPr lang="en-US" smtClean="0"/>
              <a:pPr>
                <a:defRPr/>
              </a:pPr>
              <a:t>‹#›</a:t>
            </a:fld>
            <a:endParaRPr lang="en-US" dirty="0"/>
          </a:p>
        </p:txBody>
      </p:sp>
    </p:spTree>
    <p:extLst>
      <p:ext uri="{BB962C8B-B14F-4D97-AF65-F5344CB8AC3E}">
        <p14:creationId xmlns:p14="http://schemas.microsoft.com/office/powerpoint/2010/main" val="300576258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2B4F8E-5FD8-7148-9B47-E34537BAC5C0}" type="slidenum">
              <a:rPr lang="en-US" smtClean="0"/>
              <a:pPr>
                <a:defRPr/>
              </a:pPr>
              <a:t>‹#›</a:t>
            </a:fld>
            <a:endParaRPr lang="en-US" dirty="0"/>
          </a:p>
        </p:txBody>
      </p:sp>
    </p:spTree>
    <p:extLst>
      <p:ext uri="{BB962C8B-B14F-4D97-AF65-F5344CB8AC3E}">
        <p14:creationId xmlns:p14="http://schemas.microsoft.com/office/powerpoint/2010/main" val="2055769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5D7FF-0BD1-6F4E-B658-4B23AC88C890}" type="slidenum">
              <a:rPr lang="en-US" smtClean="0"/>
              <a:pPr>
                <a:defRPr/>
              </a:pPr>
              <a:t>‹#›</a:t>
            </a:fld>
            <a:endParaRPr lang="en-US" dirty="0"/>
          </a:p>
        </p:txBody>
      </p:sp>
    </p:spTree>
    <p:extLst>
      <p:ext uri="{BB962C8B-B14F-4D97-AF65-F5344CB8AC3E}">
        <p14:creationId xmlns:p14="http://schemas.microsoft.com/office/powerpoint/2010/main" val="40498353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BF119BB-FEEF-5846-99E7-43BE3D129A8D}" type="slidenum">
              <a:rPr lang="en-US" smtClean="0"/>
              <a:pPr>
                <a:defRPr/>
              </a:pPr>
              <a:t>‹#›</a:t>
            </a:fld>
            <a:endParaRPr lang="en-US" dirty="0"/>
          </a:p>
        </p:txBody>
      </p:sp>
    </p:spTree>
    <p:extLst>
      <p:ext uri="{BB962C8B-B14F-4D97-AF65-F5344CB8AC3E}">
        <p14:creationId xmlns:p14="http://schemas.microsoft.com/office/powerpoint/2010/main" val="372931939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56EEE4-73E8-7D4C-B3E8-B8D5E7081215}" type="slidenum">
              <a:rPr lang="en-US" smtClean="0"/>
              <a:pPr>
                <a:defRPr/>
              </a:pPr>
              <a:t>‹#›</a:t>
            </a:fld>
            <a:endParaRPr lang="en-US" dirty="0"/>
          </a:p>
        </p:txBody>
      </p:sp>
    </p:spTree>
    <p:extLst>
      <p:ext uri="{BB962C8B-B14F-4D97-AF65-F5344CB8AC3E}">
        <p14:creationId xmlns:p14="http://schemas.microsoft.com/office/powerpoint/2010/main" val="151563528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2AEF40-CB61-CC40-BE16-B141B1D21F9D}" type="slidenum">
              <a:rPr lang="en-US" smtClean="0"/>
              <a:pPr>
                <a:defRPr/>
              </a:pPr>
              <a:t>‹#›</a:t>
            </a:fld>
            <a:endParaRPr lang="en-US" dirty="0"/>
          </a:p>
        </p:txBody>
      </p:sp>
    </p:spTree>
    <p:extLst>
      <p:ext uri="{BB962C8B-B14F-4D97-AF65-F5344CB8AC3E}">
        <p14:creationId xmlns:p14="http://schemas.microsoft.com/office/powerpoint/2010/main" val="48574134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6CAF8B-F266-8242-9CA6-4E6365AC501E}" type="slidenum">
              <a:rPr lang="en-US" smtClean="0"/>
              <a:pPr>
                <a:defRPr/>
              </a:pPr>
              <a:t>‹#›</a:t>
            </a:fld>
            <a:endParaRPr lang="en-US" dirty="0"/>
          </a:p>
        </p:txBody>
      </p:sp>
    </p:spTree>
    <p:extLst>
      <p:ext uri="{BB962C8B-B14F-4D97-AF65-F5344CB8AC3E}">
        <p14:creationId xmlns:p14="http://schemas.microsoft.com/office/powerpoint/2010/main" val="395700927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F4CC565-DB06-9A4E-BF40-F121413FE274}"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0CEA84-2EB6-954B-9684-A82146FDA016}" type="slidenum">
              <a:rPr lang="en-US" smtClean="0"/>
              <a:pPr>
                <a:defRPr/>
              </a:pPr>
              <a:t>‹#›</a:t>
            </a:fld>
            <a:endParaRPr lang="en-US" dirty="0"/>
          </a:p>
        </p:txBody>
      </p:sp>
    </p:spTree>
    <p:extLst>
      <p:ext uri="{BB962C8B-B14F-4D97-AF65-F5344CB8AC3E}">
        <p14:creationId xmlns:p14="http://schemas.microsoft.com/office/powerpoint/2010/main" val="1371837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30649A5F-378F-A947-8F35-94EEAB608D60}"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E9D2498-9F91-8941-8319-3BCBBE95DF11}" type="slidenum">
              <a:rPr lang="en-US" smtClean="0"/>
              <a:pPr>
                <a:defRPr/>
              </a:pPr>
              <a:t>‹#›</a:t>
            </a:fld>
            <a:endParaRPr lang="en-US" dirty="0"/>
          </a:p>
        </p:txBody>
      </p:sp>
    </p:spTree>
    <p:extLst>
      <p:ext uri="{BB962C8B-B14F-4D97-AF65-F5344CB8AC3E}">
        <p14:creationId xmlns:p14="http://schemas.microsoft.com/office/powerpoint/2010/main" val="2796056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0C0D094-8887-A54B-ABB1-5CC15C16C6F3}"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0F5500-E7A4-5645-BB39-A19A4E243A4C}" type="slidenum">
              <a:rPr lang="en-US" smtClean="0"/>
              <a:pPr>
                <a:defRPr/>
              </a:pPr>
              <a:t>‹#›</a:t>
            </a:fld>
            <a:endParaRPr lang="en-US" dirty="0"/>
          </a:p>
        </p:txBody>
      </p:sp>
    </p:spTree>
    <p:extLst>
      <p:ext uri="{BB962C8B-B14F-4D97-AF65-F5344CB8AC3E}">
        <p14:creationId xmlns:p14="http://schemas.microsoft.com/office/powerpoint/2010/main" val="3246017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46D846-233E-A745-B4F8-E2D9799A9BEC}"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9315465-0F9D-9C48-A65F-3EA5A7C50D3B}" type="slidenum">
              <a:rPr lang="en-US" smtClean="0"/>
              <a:pPr>
                <a:defRPr/>
              </a:pPr>
              <a:t>‹#›</a:t>
            </a:fld>
            <a:endParaRPr lang="en-US" dirty="0"/>
          </a:p>
        </p:txBody>
      </p:sp>
    </p:spTree>
    <p:extLst>
      <p:ext uri="{BB962C8B-B14F-4D97-AF65-F5344CB8AC3E}">
        <p14:creationId xmlns:p14="http://schemas.microsoft.com/office/powerpoint/2010/main" val="2582246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403D216-3921-3B47-B820-05D4F0101A1C}" type="datetimeFigureOut">
              <a:rPr lang="en-US" smtClean="0"/>
              <a:pPr>
                <a:defRPr/>
              </a:pPr>
              <a:t>4/8/26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B19E51F-1733-114F-BAFF-71FC2D4AB33E}" type="slidenum">
              <a:rPr lang="en-US" smtClean="0"/>
              <a:pPr>
                <a:defRPr/>
              </a:pPr>
              <a:t>‹#›</a:t>
            </a:fld>
            <a:endParaRPr lang="en-US" dirty="0"/>
          </a:p>
        </p:txBody>
      </p:sp>
    </p:spTree>
    <p:extLst>
      <p:ext uri="{BB962C8B-B14F-4D97-AF65-F5344CB8AC3E}">
        <p14:creationId xmlns:p14="http://schemas.microsoft.com/office/powerpoint/2010/main" val="70340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CEF684D-8BBC-EA4C-A54C-250649952463}" type="datetimeFigureOut">
              <a:rPr lang="en-US" smtClean="0"/>
              <a:pPr>
                <a:defRPr/>
              </a:pPr>
              <a:t>4/8/26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6659EA6-B638-A344-8627-808F5CBCD10F}" type="slidenum">
              <a:rPr lang="en-US" smtClean="0"/>
              <a:pPr>
                <a:defRPr/>
              </a:pPr>
              <a:t>‹#›</a:t>
            </a:fld>
            <a:endParaRPr lang="en-US" dirty="0"/>
          </a:p>
        </p:txBody>
      </p:sp>
    </p:spTree>
    <p:extLst>
      <p:ext uri="{BB962C8B-B14F-4D97-AF65-F5344CB8AC3E}">
        <p14:creationId xmlns:p14="http://schemas.microsoft.com/office/powerpoint/2010/main" val="1065818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1473B05-8F2B-1D45-B849-87E0C30A8812}" type="datetimeFigureOut">
              <a:rPr lang="en-US" smtClean="0"/>
              <a:pPr>
                <a:defRPr/>
              </a:pPr>
              <a:t>4/8/26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DB6D6A9-A5A9-FF40-BA0E-205BB00F800C}" type="slidenum">
              <a:rPr lang="en-US" smtClean="0"/>
              <a:pPr>
                <a:defRPr/>
              </a:pPr>
              <a:t>‹#›</a:t>
            </a:fld>
            <a:endParaRPr lang="en-US" dirty="0"/>
          </a:p>
        </p:txBody>
      </p:sp>
    </p:spTree>
    <p:extLst>
      <p:ext uri="{BB962C8B-B14F-4D97-AF65-F5344CB8AC3E}">
        <p14:creationId xmlns:p14="http://schemas.microsoft.com/office/powerpoint/2010/main" val="12559252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8E8CC11-79E8-5748-BBD8-4B1E0FBB136B}"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7F3160-A21B-154D-B3C1-98E1BEEEE734}" type="slidenum">
              <a:rPr lang="en-US" smtClean="0"/>
              <a:pPr>
                <a:defRPr/>
              </a:pPr>
              <a:t>‹#›</a:t>
            </a:fld>
            <a:endParaRPr lang="en-US" dirty="0"/>
          </a:p>
        </p:txBody>
      </p:sp>
    </p:spTree>
    <p:extLst>
      <p:ext uri="{BB962C8B-B14F-4D97-AF65-F5344CB8AC3E}">
        <p14:creationId xmlns:p14="http://schemas.microsoft.com/office/powerpoint/2010/main" val="138277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16B3EA7-D1E9-A74C-B558-AE6E58B0FCFC}"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837B469-DF2A-2140-A609-73933F51D63E}" type="slidenum">
              <a:rPr lang="en-US" smtClean="0"/>
              <a:pPr>
                <a:defRPr/>
              </a:pPr>
              <a:t>‹#›</a:t>
            </a:fld>
            <a:endParaRPr lang="en-US" dirty="0"/>
          </a:p>
        </p:txBody>
      </p:sp>
    </p:spTree>
    <p:extLst>
      <p:ext uri="{BB962C8B-B14F-4D97-AF65-F5344CB8AC3E}">
        <p14:creationId xmlns:p14="http://schemas.microsoft.com/office/powerpoint/2010/main" val="1424617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B4F19A9-E452-424E-A343-072B44B3AC9F}"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59A3090-A1E6-164D-9C90-DE84FAC976A9}" type="slidenum">
              <a:rPr lang="en-US" smtClean="0"/>
              <a:pPr>
                <a:defRPr/>
              </a:pPr>
              <a:t>‹#›</a:t>
            </a:fld>
            <a:endParaRPr lang="en-US" dirty="0"/>
          </a:p>
        </p:txBody>
      </p:sp>
    </p:spTree>
    <p:extLst>
      <p:ext uri="{BB962C8B-B14F-4D97-AF65-F5344CB8AC3E}">
        <p14:creationId xmlns:p14="http://schemas.microsoft.com/office/powerpoint/2010/main" val="35607552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7AE8AE3-F2F1-2049-92AD-201AB12FCE89}"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184891-4804-CF49-8165-0FC8808F582B}" type="slidenum">
              <a:rPr lang="en-US" smtClean="0"/>
              <a:pPr>
                <a:defRPr/>
              </a:pPr>
              <a:t>‹#›</a:t>
            </a:fld>
            <a:endParaRPr lang="en-US" dirty="0"/>
          </a:p>
        </p:txBody>
      </p:sp>
    </p:spTree>
    <p:extLst>
      <p:ext uri="{BB962C8B-B14F-4D97-AF65-F5344CB8AC3E}">
        <p14:creationId xmlns:p14="http://schemas.microsoft.com/office/powerpoint/2010/main" val="3649296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9BEF2E-5F4C-4149-BAC4-81B982A2A835}"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9F271AF-C272-9C4C-9162-F450957ACEA3}" type="slidenum">
              <a:rPr lang="en-US" smtClean="0"/>
              <a:pPr>
                <a:defRPr/>
              </a:pPr>
              <a:t>‹#›</a:t>
            </a:fld>
            <a:endParaRPr lang="en-US" dirty="0"/>
          </a:p>
        </p:txBody>
      </p:sp>
    </p:spTree>
    <p:extLst>
      <p:ext uri="{BB962C8B-B14F-4D97-AF65-F5344CB8AC3E}">
        <p14:creationId xmlns:p14="http://schemas.microsoft.com/office/powerpoint/2010/main" val="299331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67D41C-9824-3F4B-8FF2-532FC65041D0}"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1E5009B-15AD-AE49-B031-BFDE92794631}" type="slidenum">
              <a:rPr lang="en-US" smtClean="0"/>
              <a:pPr>
                <a:defRPr/>
              </a:pPr>
              <a:t>‹#›</a:t>
            </a:fld>
            <a:endParaRPr lang="en-US" dirty="0"/>
          </a:p>
        </p:txBody>
      </p:sp>
    </p:spTree>
    <p:extLst>
      <p:ext uri="{BB962C8B-B14F-4D97-AF65-F5344CB8AC3E}">
        <p14:creationId xmlns:p14="http://schemas.microsoft.com/office/powerpoint/2010/main" val="647687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2AB7E1F-D621-1F42-BD76-01BFAF8B33A2}" type="datetimeFigureOut">
              <a:rPr lang="en-US" smtClean="0"/>
              <a:pPr>
                <a:defRPr/>
              </a:pPr>
              <a:t>4/8/26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0D7111E-0593-4C46-B0BA-E52663C64D72}" type="slidenum">
              <a:rPr lang="en-US" smtClean="0"/>
              <a:pPr>
                <a:defRPr/>
              </a:pPr>
              <a:t>‹#›</a:t>
            </a:fld>
            <a:endParaRPr lang="en-US" dirty="0"/>
          </a:p>
        </p:txBody>
      </p:sp>
    </p:spTree>
    <p:extLst>
      <p:ext uri="{BB962C8B-B14F-4D97-AF65-F5344CB8AC3E}">
        <p14:creationId xmlns:p14="http://schemas.microsoft.com/office/powerpoint/2010/main" val="19048886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4B0BFC0-84DE-0F4A-8E47-71FA27AEC51A}" type="datetimeFigureOut">
              <a:rPr lang="en-US" smtClean="0"/>
              <a:pPr>
                <a:defRPr/>
              </a:pPr>
              <a:t>4/8/26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099C010-5DA7-F84F-A46B-C0E03C2C0A99}" type="slidenum">
              <a:rPr lang="en-US" smtClean="0"/>
              <a:pPr>
                <a:defRPr/>
              </a:pPr>
              <a:t>‹#›</a:t>
            </a:fld>
            <a:endParaRPr lang="en-US" dirty="0"/>
          </a:p>
        </p:txBody>
      </p:sp>
    </p:spTree>
    <p:extLst>
      <p:ext uri="{BB962C8B-B14F-4D97-AF65-F5344CB8AC3E}">
        <p14:creationId xmlns:p14="http://schemas.microsoft.com/office/powerpoint/2010/main" val="392397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6" Type="http://schemas.openxmlformats.org/officeDocument/2006/relationships/image" Target="../media/image5.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4.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theme" Target="../theme/theme23.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5.xml"/><Relationship Id="rId1"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26.xml"/><Relationship Id="rId1"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25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4" Type="http://schemas.openxmlformats.org/officeDocument/2006/relationships/image" Target="../media/image1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7.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image" Target="../media/image1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91.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9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34.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jpe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5.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6.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27.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8.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41.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43.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5.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46.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6" Type="http://schemas.openxmlformats.org/officeDocument/2006/relationships/image" Target="../media/image22.png"/><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5" Type="http://schemas.openxmlformats.org/officeDocument/2006/relationships/image" Target="../media/image21.png"/><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image" Target="../media/image20.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7.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8.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50.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8.xml"/><Relationship Id="rId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9.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D243D01-DB85-A24F-ABD1-90F2D75E6855}" type="datetimeFigureOut">
              <a:rPr lang="en-US" smtClean="0"/>
              <a:pPr>
                <a:defRPr/>
              </a:pPr>
              <a:t>4/8/26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361D9873-6441-BC42-B441-CF0C34447BC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2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944D86E9-A51B-C947-82C7-89AE9E975378}" type="datetimeFigureOut">
              <a:rPr lang="en-US" smtClean="0"/>
              <a:pPr>
                <a:defRPr/>
              </a:pPr>
              <a:t>4/8/26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9EB7082-85C5-8C41-B6A0-3555365E812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57200" rtl="0" eaLnBrk="0" fontAlgn="base" hangingPunct="0">
        <a:spcBef>
          <a:spcPct val="0"/>
        </a:spcBef>
        <a:spcAft>
          <a:spcPct val="0"/>
        </a:spcAft>
        <a:defRPr sz="4400" b="1" i="0" kern="1200">
          <a:solidFill>
            <a:schemeClr val="bg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bg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bg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bg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8914F36-3D9C-274A-B67A-666F9D969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D9C6FED-951B-B64E-AE93-9F60021C8E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1" r:id="rId1"/>
    <p:sldLayoutId id="2147487312" r:id="rId2"/>
    <p:sldLayoutId id="2147487313" r:id="rId3"/>
    <p:sldLayoutId id="2147487314" r:id="rId4"/>
    <p:sldLayoutId id="2147487315" r:id="rId5"/>
    <p:sldLayoutId id="2147487316" r:id="rId6"/>
    <p:sldLayoutId id="2147487317" r:id="rId7"/>
    <p:sldLayoutId id="2147487318" r:id="rId8"/>
    <p:sldLayoutId id="2147487319" r:id="rId9"/>
    <p:sldLayoutId id="2147487320" r:id="rId10"/>
    <p:sldLayoutId id="21474873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975002537"/>
      </p:ext>
    </p:extLst>
  </p:cSld>
  <p:clrMap bg1="dk2" tx1="lt1" bg2="dk1" tx2="lt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4/8/26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383615564"/>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88171"/>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893ED31-5A17-7842-B588-8BDBC510FD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cs typeface="Arial" panose="020B0604020202020204" pitchFamily="34" charset="0"/>
              </a:defRPr>
            </a:lvl1pPr>
          </a:lstStyle>
          <a:p>
            <a:pPr>
              <a:defRPr/>
            </a:pPr>
            <a:endParaRPr lang="en-US" dirty="0"/>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cs typeface="Arial" panose="020B0604020202020204" pitchFamily="34" charset="0"/>
              </a:defRPr>
            </a:lvl1pPr>
          </a:lstStyle>
          <a:p>
            <a:pPr>
              <a:defRPr/>
            </a:pPr>
            <a:endParaRPr lang="en-US" dirty="0"/>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cs typeface="Arial" panose="020B0604020202020204" pitchFamily="34" charset="0"/>
              </a:defRPr>
            </a:lvl1pPr>
          </a:lstStyle>
          <a:p>
            <a:pPr>
              <a:defRPr/>
            </a:pPr>
            <a:fld id="{4A28C2E9-AFE2-D94F-AB05-408A9C24E297}" type="slidenum">
              <a:rPr lang="en-US" smtClean="0"/>
              <a:pPr>
                <a:defRPr/>
              </a:pPr>
              <a:t>‹#›</a:t>
            </a:fld>
            <a:endParaRPr lang="en-US" dirty="0"/>
          </a:p>
        </p:txBody>
      </p:sp>
    </p:spTree>
    <p:extLst>
      <p:ext uri="{BB962C8B-B14F-4D97-AF65-F5344CB8AC3E}">
        <p14:creationId xmlns:p14="http://schemas.microsoft.com/office/powerpoint/2010/main" val="555294432"/>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51451"/>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73B67AB3-125E-1344-B466-47A0C9ED0D02}" type="datetimeFigureOut">
              <a:rPr lang="en-US" smtClean="0"/>
              <a:t>4/8/26</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2288579156"/>
      </p:ext>
    </p:extLst>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64228515"/>
      </p:ext>
    </p:extLst>
  </p:cSld>
  <p:clrMap bg1="lt1" tx1="dk1" bg2="lt2" tx2="dk2" accent1="accent1" accent2="accent2" accent3="accent3" accent4="accent4" accent5="accent5" accent6="accent6" hlink="hlink" folHlink="folHlink"/>
  <p:sldLayoutIdLst>
    <p:sldLayoutId id="21474876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ctr" anchorCtr="0" compatLnSpc="1">
            <a:prstTxWarp prst="textNoShape">
              <a:avLst/>
            </a:prstTxWarp>
          </a:bodyPr>
          <a:lstStyle/>
          <a:p>
            <a:pPr lvl="0"/>
            <a:r>
              <a:rPr lang="en-GB" dirty="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extLst>
      <p:ext uri="{BB962C8B-B14F-4D97-AF65-F5344CB8AC3E}">
        <p14:creationId xmlns:p14="http://schemas.microsoft.com/office/powerpoint/2010/main" val="2947113487"/>
      </p:ext>
    </p:extLst>
  </p:cSld>
  <p:clrMap bg1="lt1" tx1="dk1" bg2="lt2" tx2="dk2" accent1="accent1" accent2="accent2" accent3="accent3" accent4="accent4" accent5="accent5" accent6="accent6" hlink="hlink" folHlink="folHlink"/>
  <p:sldLayoutIdLst>
    <p:sldLayoutId id="214748766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78663"/>
      </p:ext>
    </p:extLst>
  </p:cSld>
  <p:clrMap bg1="lt1" tx1="dk1" bg2="lt2" tx2="dk2" accent1="accent1" accent2="accent2" accent3="accent3" accent4="accent4" accent5="accent5" accent6="accent6" hlink="hlink" folHlink="folHlink"/>
  <p:sldLayoutIdLst>
    <p:sldLayoutId id="21474876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5207128"/>
      </p:ext>
    </p:extLst>
  </p:cSld>
  <p:clrMap bg1="lt1" tx1="dk1" bg2="lt2" tx2="dk2" accent1="accent1" accent2="accent2" accent3="accent3" accent4="accent4" accent5="accent5" accent6="accent6" hlink="hlink" folHlink="folHlink"/>
  <p:sldLayoutIdLst>
    <p:sldLayoutId id="2147487664" r:id="rId1"/>
    <p:sldLayoutId id="2147487665" r:id="rId2"/>
    <p:sldLayoutId id="2147487666" r:id="rId3"/>
    <p:sldLayoutId id="2147487667" r:id="rId4"/>
    <p:sldLayoutId id="2147487668" r:id="rId5"/>
    <p:sldLayoutId id="2147487669" r:id="rId6"/>
    <p:sldLayoutId id="2147487670" r:id="rId7"/>
    <p:sldLayoutId id="2147487671" r:id="rId8"/>
    <p:sldLayoutId id="2147487672" r:id="rId9"/>
    <p:sldLayoutId id="2147487673" r:id="rId10"/>
    <p:sldLayoutId id="2147487674"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extLst>
      <p:ext uri="{BB962C8B-B14F-4D97-AF65-F5344CB8AC3E}">
        <p14:creationId xmlns:p14="http://schemas.microsoft.com/office/powerpoint/2010/main" val="669600341"/>
      </p:ext>
    </p:extLst>
  </p:cSld>
  <p:clrMap bg1="lt1" tx1="dk1" bg2="lt2" tx2="dk2" accent1="accent1" accent2="accent2" accent3="accent3" accent4="accent4" accent5="accent5" accent6="accent6" hlink="hlink" folHlink="folHlink"/>
  <p:sldLayoutIdLst>
    <p:sldLayoutId id="2147487676" r:id="rId1"/>
    <p:sldLayoutId id="214748767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338543981"/>
      </p:ext>
    </p:extLst>
  </p:cSld>
  <p:clrMap bg1="dk2" tx1="lt1" bg2="dk1" tx2="lt2" accent1="accent1" accent2="accent2" accent3="accent3" accent4="accent4" accent5="accent5" accent6="accent6" hlink="hlink" folHlink="folHlink"/>
  <p:sldLayoutIdLst>
    <p:sldLayoutId id="2147487681" r:id="rId1"/>
    <p:sldLayoutId id="2147487682" r:id="rId2"/>
    <p:sldLayoutId id="2147487683" r:id="rId3"/>
    <p:sldLayoutId id="2147487684" r:id="rId4"/>
    <p:sldLayoutId id="2147487685" r:id="rId5"/>
    <p:sldLayoutId id="2147487686" r:id="rId6"/>
    <p:sldLayoutId id="2147487687" r:id="rId7"/>
    <p:sldLayoutId id="2147487688" r:id="rId8"/>
    <p:sldLayoutId id="2147487689" r:id="rId9"/>
    <p:sldLayoutId id="2147487690" r:id="rId10"/>
    <p:sldLayoutId id="2147487691"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6E31A397-33F7-0A4B-B640-C271850A49DA}" type="slidenum">
              <a:rPr lang="en-US" smtClean="0"/>
              <a:pPr>
                <a:defRPr/>
              </a:pPr>
              <a:t>‹#›</a:t>
            </a:fld>
            <a:endParaRPr lang="en-US" dirty="0"/>
          </a:p>
        </p:txBody>
      </p:sp>
    </p:spTree>
    <p:extLst>
      <p:ext uri="{BB962C8B-B14F-4D97-AF65-F5344CB8AC3E}">
        <p14:creationId xmlns:p14="http://schemas.microsoft.com/office/powerpoint/2010/main" val="2638771009"/>
      </p:ext>
    </p:extLst>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625714357"/>
      </p:ext>
    </p:extLst>
  </p:cSld>
  <p:clrMap bg1="dk2" tx1="lt1" bg2="dk1" tx2="lt2" accent1="accent1" accent2="accent2" accent3="accent3" accent4="accent4" accent5="accent5" accent6="accent6" hlink="hlink" folHlink="folHlink"/>
  <p:sldLayoutIdLst>
    <p:sldLayoutId id="2147487705" r:id="rId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solidFill>
                  <a:srgbClr val="FFFFFF"/>
                </a:solidFill>
                <a:latin typeface="Arial" panose="020B0604020202020204" pitchFamily="34" charset="0"/>
              </a:defRPr>
            </a:lvl1pPr>
          </a:lstStyle>
          <a:p>
            <a:fld id="{AD1FD7DE-0BE3-45DD-ACDD-B71A67FE86FC}" type="datetime1">
              <a:rPr lang="en-US" altLang="en-US" smtClean="0"/>
              <a:pPr/>
              <a:t>4/8/26</a:t>
            </a:fld>
            <a:endParaRPr lang="en-US" altLang="en-US" dirty="0"/>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solidFill>
                  <a:srgbClr val="FFFFFF"/>
                </a:solidFill>
                <a:latin typeface="Arial" panose="020B0604020202020204" pitchFamily="34" charset="0"/>
                <a:ea typeface="+mn-ea"/>
              </a:defRPr>
            </a:lvl1pPr>
          </a:lstStyle>
          <a:p>
            <a:pPr>
              <a:defRPr/>
            </a:pPr>
            <a:endParaRPr lang="en-US" dirty="0"/>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b="1" i="0">
                <a:solidFill>
                  <a:srgbClr val="FFFFFF"/>
                </a:solidFill>
                <a:latin typeface="Arial" panose="020B0604020202020204" pitchFamily="34" charset="0"/>
              </a:defRPr>
            </a:lvl1pPr>
          </a:lstStyle>
          <a:p>
            <a:fld id="{6BE88F41-5885-4A55-ABCD-F49DF89E0980}" type="slidenum">
              <a:rPr lang="en-US" altLang="en-US" smtClean="0"/>
              <a:pPr/>
              <a:t>‹#›</a:t>
            </a:fld>
            <a:endParaRPr lang="en-US" altLang="en-US" dirty="0"/>
          </a:p>
        </p:txBody>
      </p:sp>
    </p:spTree>
    <p:extLst>
      <p:ext uri="{BB962C8B-B14F-4D97-AF65-F5344CB8AC3E}">
        <p14:creationId xmlns:p14="http://schemas.microsoft.com/office/powerpoint/2010/main" val="2524333629"/>
      </p:ext>
    </p:extLst>
  </p:cSld>
  <p:clrMap bg1="dk2" tx1="lt1" bg2="dk1" tx2="lt2" accent1="accent1" accent2="accent2" accent3="accent3" accent4="accent4" accent5="accent5" accent6="accent6" hlink="hlink" folHlink="folHlink"/>
  <p:sldLayoutIdLst>
    <p:sldLayoutId id="2147487707" r:id="rId1"/>
  </p:sldLayoutIdLst>
  <p:txStyles>
    <p:titleStyle>
      <a:lvl1pPr algn="ctr" rtl="0" eaLnBrk="0" fontAlgn="base" hangingPunct="0">
        <a:lnSpc>
          <a:spcPct val="70000"/>
        </a:lnSpc>
        <a:spcBef>
          <a:spcPct val="0"/>
        </a:spcBef>
        <a:spcAft>
          <a:spcPct val="0"/>
        </a:spcAft>
        <a:defRPr sz="48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 name="Google Shape;11;p16"/>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2" name="Google Shape;12;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64162630"/>
      </p:ext>
    </p:extLst>
  </p:cSld>
  <p:clrMap bg1="lt1" tx1="dk1" bg2="dk2" tx2="lt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16" r:id="rId8"/>
    <p:sldLayoutId id="2147487717" r:id="rId9"/>
    <p:sldLayoutId id="2147487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3D926114-98A2-624F-A553-1E6C8A3A1CCA}"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dirty="0">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54809"/>
      </p:ext>
    </p:extLst>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1826D4C5-F817-DB48-923F-9EF7F633EF3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027586"/>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0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0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0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0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86" name="Google Shape;86;p1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87" name="Google Shape;87;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0019479"/>
      </p:ext>
    </p:extLst>
  </p:cSld>
  <p:clrMap bg1="lt1" tx1="dk1" bg2="dk2" tx2="lt2" accent1="accent1" accent2="accent2" accent3="accent3" accent4="accent4" accent5="accent5" accent6="accent6" hlink="hlink" folHlink="folHlink"/>
  <p:sldLayoutIdLst>
    <p:sldLayoutId id="2147487746" r:id="rId1"/>
    <p:sldLayoutId id="2147487747" r:id="rId2"/>
    <p:sldLayoutId id="214748774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740798"/>
      </p:ext>
    </p:extLst>
  </p:cSld>
  <p:clrMap bg1="lt1" tx1="dk1" bg2="lt2" tx2="dk2" accent1="accent1" accent2="accent2" accent3="accent3" accent4="accent4" accent5="accent5" accent6="accent6" hlink="hlink" folHlink="folHlink"/>
  <p:sldLayoutIdLst>
    <p:sldLayoutId id="2147487750" r:id="rId1"/>
    <p:sldLayoutId id="2147487751" r:id="rId2"/>
    <p:sldLayoutId id="2147487752" r:id="rId3"/>
    <p:sldLayoutId id="2147487753" r:id="rId4"/>
    <p:sldLayoutId id="2147487754" r:id="rId5"/>
    <p:sldLayoutId id="2147487755" r:id="rId6"/>
    <p:sldLayoutId id="2147487756" r:id="rId7"/>
    <p:sldLayoutId id="2147487757" r:id="rId8"/>
    <p:sldLayoutId id="2147487758" r:id="rId9"/>
    <p:sldLayoutId id="2147487759" r:id="rId10"/>
    <p:sldLayoutId id="214748776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617748"/>
      </p:ext>
    </p:extLst>
  </p:cSld>
  <p:clrMap bg1="dk2" tx1="lt1" bg2="dk1" tx2="lt2" accent1="accent1" accent2="accent2" accent3="accent3" accent4="accent4" accent5="accent5" accent6="accent6" hlink="hlink" folHlink="folHlink"/>
  <p:sldLayoutIdLst>
    <p:sldLayoutId id="214748776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1E6E73C-55CE-2F4A-A2B5-572C9A861C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2659592325"/>
      </p:ext>
    </p:extLst>
  </p:cSld>
  <p:clrMap bg1="dk2" tx1="lt1" bg2="dk1" tx2="lt2" accent1="accent1" accent2="accent2" accent3="accent3" accent4="accent4" accent5="accent5" accent6="accent6" hlink="hlink" folHlink="folHlink"/>
  <p:sldLayoutIdLst>
    <p:sldLayoutId id="2147487764" r:id="rId1"/>
    <p:sldLayoutId id="2147487765" r:id="rId2"/>
    <p:sldLayoutId id="2147487766" r:id="rId3"/>
    <p:sldLayoutId id="2147487767" r:id="rId4"/>
    <p:sldLayoutId id="2147487768" r:id="rId5"/>
    <p:sldLayoutId id="2147487769" r:id="rId6"/>
    <p:sldLayoutId id="2147487770" r:id="rId7"/>
    <p:sldLayoutId id="2147487771" r:id="rId8"/>
    <p:sldLayoutId id="2147487772" r:id="rId9"/>
    <p:sldLayoutId id="2147487773" r:id="rId10"/>
    <p:sldLayoutId id="2147487774" r:id="rId11"/>
    <p:sldLayoutId id="2147487775" r:id="rId12"/>
    <p:sldLayoutId id="214748777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680403428"/>
      </p:ext>
    </p:extLst>
  </p:cSld>
  <p:clrMap bg1="lt1" tx1="dk1" bg2="lt2" tx2="dk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 id="2147487789"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3609954706"/>
      </p:ext>
    </p:extLst>
  </p:cSld>
  <p:clrMap bg1="lt1" tx1="dk1" bg2="lt2" tx2="dk2" accent1="accent1" accent2="accent2" accent3="accent3" accent4="accent4" accent5="accent5" accent6="accent6" hlink="hlink" folHlink="folHlink"/>
  <p:sldLayoutIdLst>
    <p:sldLayoutId id="2147487791" r:id="rId1"/>
    <p:sldLayoutId id="2147487792" r:id="rId2"/>
    <p:sldLayoutId id="2147487793" r:id="rId3"/>
    <p:sldLayoutId id="2147487794" r:id="rId4"/>
    <p:sldLayoutId id="2147487795" r:id="rId5"/>
    <p:sldLayoutId id="2147487796" r:id="rId6"/>
    <p:sldLayoutId id="2147487797" r:id="rId7"/>
    <p:sldLayoutId id="2147487798" r:id="rId8"/>
    <p:sldLayoutId id="2147487799" r:id="rId9"/>
    <p:sldLayoutId id="2147487800" r:id="rId10"/>
    <p:sldLayoutId id="2147487801" r:id="rId11"/>
    <p:sldLayoutId id="2147487802" r:id="rId12"/>
    <p:sldLayoutId id="2147487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000276"/>
      </p:ext>
    </p:extLst>
  </p:cSld>
  <p:clrMap bg1="lt1" tx1="dk1" bg2="lt2" tx2="dk2" accent1="accent1" accent2="accent2" accent3="accent3" accent4="accent4" accent5="accent5" accent6="accent6" hlink="hlink" folHlink="folHlink"/>
  <p:sldLayoutIdLst>
    <p:sldLayoutId id="2147487805" r:id="rId1"/>
    <p:sldLayoutId id="2147487806" r:id="rId2"/>
    <p:sldLayoutId id="2147487807" r:id="rId3"/>
    <p:sldLayoutId id="2147487808" r:id="rId4"/>
    <p:sldLayoutId id="2147487809" r:id="rId5"/>
    <p:sldLayoutId id="2147487810" r:id="rId6"/>
    <p:sldLayoutId id="2147487811" r:id="rId7"/>
    <p:sldLayoutId id="2147487812" r:id="rId8"/>
    <p:sldLayoutId id="2147487813" r:id="rId9"/>
    <p:sldLayoutId id="2147487814" r:id="rId10"/>
    <p:sldLayoutId id="2147487815"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EB99CE04-581C-6A40-B125-5ECDC5468F22}"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832314"/>
      </p:ext>
    </p:extLst>
  </p:cSld>
  <p:clrMap bg1="dk2" tx1="lt1" bg2="dk1" tx2="lt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 id="2147487825" r:id="rId9"/>
    <p:sldLayoutId id="2147487826" r:id="rId10"/>
    <p:sldLayoutId id="2147487827" r:id="rId11"/>
    <p:sldLayoutId id="2147487828" r:id="rId12"/>
    <p:sldLayoutId id="214748782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5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313524"/>
      </p:ext>
    </p:extLst>
  </p:cSld>
  <p:clrMap bg1="lt1" tx1="dk1" bg2="lt2" tx2="dk2" accent1="accent1" accent2="accent2" accent3="accent3" accent4="accent4" accent5="accent5" accent6="accent6" hlink="hlink" folHlink="folHlink"/>
  <p:sldLayoutIdLst>
    <p:sldLayoutId id="2147487831" r:id="rId1"/>
    <p:sldLayoutId id="2147487832" r:id="rId2"/>
    <p:sldLayoutId id="2147487833" r:id="rId3"/>
    <p:sldLayoutId id="2147487834" r:id="rId4"/>
    <p:sldLayoutId id="2147487835" r:id="rId5"/>
    <p:sldLayoutId id="2147487836" r:id="rId6"/>
    <p:sldLayoutId id="2147487837" r:id="rId7"/>
    <p:sldLayoutId id="2147487838" r:id="rId8"/>
    <p:sldLayoutId id="2147487839" r:id="rId9"/>
    <p:sldLayoutId id="2147487840" r:id="rId10"/>
    <p:sldLayoutId id="2147487841"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b="1">
          <a:solidFill>
            <a:schemeClr val="bg1"/>
          </a:solidFill>
          <a:latin typeface="Arial" charset="0"/>
          <a:ea typeface="ＭＳ Ｐゴシック" charset="0"/>
          <a:cs typeface="ＭＳ Ｐゴシック" charset="0"/>
        </a:defRPr>
      </a:lvl2pPr>
      <a:lvl3pPr algn="ctr" rtl="0" fontAlgn="base">
        <a:spcBef>
          <a:spcPct val="0"/>
        </a:spcBef>
        <a:spcAft>
          <a:spcPct val="0"/>
        </a:spcAft>
        <a:defRPr sz="4400" b="1">
          <a:solidFill>
            <a:schemeClr val="bg1"/>
          </a:solidFill>
          <a:latin typeface="Arial" charset="0"/>
          <a:ea typeface="ＭＳ Ｐゴシック" charset="0"/>
          <a:cs typeface="ＭＳ Ｐゴシック" charset="0"/>
        </a:defRPr>
      </a:lvl3pPr>
      <a:lvl4pPr algn="ctr" rtl="0" fontAlgn="base">
        <a:spcBef>
          <a:spcPct val="0"/>
        </a:spcBef>
        <a:spcAft>
          <a:spcPct val="0"/>
        </a:spcAft>
        <a:defRPr sz="4400" b="1">
          <a:solidFill>
            <a:schemeClr val="bg1"/>
          </a:solidFill>
          <a:latin typeface="Arial" charset="0"/>
          <a:ea typeface="ＭＳ Ｐゴシック" charset="0"/>
          <a:cs typeface="ＭＳ Ｐゴシック" charset="0"/>
        </a:defRPr>
      </a:lvl4pPr>
      <a:lvl5pPr algn="ctr" rtl="0" fontAlgn="base">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80"/>
                  </a:outerShdw>
                </a:effectLst>
                <a:cs typeface="Arial" panose="020B0604020202020204" pitchFamily="34" charset="0"/>
              </a:defRPr>
            </a:lvl1pPr>
          </a:lstStyle>
          <a:p>
            <a:fld id="{E722928E-C5CE-2D47-A07E-FB5B0ED6B1B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12371734"/>
      </p:ext>
    </p:extLst>
  </p:cSld>
  <p:clrMap bg1="dk2" tx1="lt1" bg2="dk1" tx2="lt2" accent1="accent1" accent2="accent2" accent3="accent3" accent4="accent4" accent5="accent5" accent6="accent6" hlink="hlink" folHlink="folHlink"/>
  <p:sldLayoutIdLst>
    <p:sldLayoutId id="2147487843" r:id="rId1"/>
    <p:sldLayoutId id="2147487844" r:id="rId2"/>
    <p:sldLayoutId id="2147487845" r:id="rId3"/>
    <p:sldLayoutId id="2147487846" r:id="rId4"/>
    <p:sldLayoutId id="2147487847" r:id="rId5"/>
    <p:sldLayoutId id="2147487848" r:id="rId6"/>
    <p:sldLayoutId id="2147487849" r:id="rId7"/>
    <p:sldLayoutId id="2147487850" r:id="rId8"/>
    <p:sldLayoutId id="2147487851" r:id="rId9"/>
    <p:sldLayoutId id="2147487852" r:id="rId10"/>
    <p:sldLayoutId id="2147487853" r:id="rId11"/>
    <p:sldLayoutId id="214748785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73AEEF-99ED-4545-9C5E-B6F0A8966203}" type="slidenum">
              <a:rPr lang="en-US"/>
              <a:pPr/>
              <a:t>‹#›</a:t>
            </a:fld>
            <a:endParaRPr lang="en-US"/>
          </a:p>
        </p:txBody>
      </p:sp>
    </p:spTree>
    <p:extLst>
      <p:ext uri="{BB962C8B-B14F-4D97-AF65-F5344CB8AC3E}">
        <p14:creationId xmlns:p14="http://schemas.microsoft.com/office/powerpoint/2010/main" val="736323842"/>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61240744"/>
      </p:ext>
    </p:extLst>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255697"/>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 id="2147487891" r:id="rId12"/>
    <p:sldLayoutId id="21474878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840ED73-ADB9-434C-9048-31CFD0A5BB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dirty="0">
                <a:solidFill>
                  <a:srgbClr val="FFFF00"/>
                </a:solidFill>
                <a:latin typeface="Arial" panose="020B0604020202020204" pitchFamily="34" charset="0"/>
                <a:cs typeface="Arial" panose="020B0604020202020204" pitchFamily="34" charset="0"/>
              </a:rPr>
              <a:t>العهد الجديد</a:t>
            </a:r>
            <a:br>
              <a:rPr lang="en-US" sz="2118" b="1" dirty="0">
                <a:solidFill>
                  <a:srgbClr val="FFFF00"/>
                </a:solidFill>
                <a:latin typeface="Arial" panose="020B0604020202020204" pitchFamily="34" charset="0"/>
                <a:cs typeface="Arial" panose="020B0604020202020204" pitchFamily="34" charset="0"/>
              </a:rPr>
            </a:br>
            <a:r>
              <a:rPr lang="ar-JO" sz="2118" b="1" dirty="0">
                <a:solidFill>
                  <a:srgbClr val="FFFF00"/>
                </a:solidFill>
                <a:latin typeface="Arial" panose="020B0604020202020204" pitchFamily="34" charset="0"/>
                <a:cs typeface="Arial" panose="020B0604020202020204" pitchFamily="34" charset="0"/>
              </a:rPr>
              <a:t>يجتمع معًا</a:t>
            </a:r>
            <a:endParaRPr lang="en-GB" sz="2118"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955052"/>
      </p:ext>
    </p:extLst>
  </p:cSld>
  <p:clrMap bg1="lt1" tx1="dk1" bg2="lt2" tx2="dk2" accent1="accent1" accent2="accent2" accent3="accent3" accent4="accent4" accent5="accent5" accent6="accent6" hlink="hlink" folHlink="folHlink"/>
  <p:sldLayoutIdLst>
    <p:sldLayoutId id="2147487894" r:id="rId1"/>
    <p:sldLayoutId id="2147487895" r:id="rId2"/>
    <p:sldLayoutId id="2147487896" r:id="rId3"/>
    <p:sldLayoutId id="2147487897" r:id="rId4"/>
    <p:sldLayoutId id="2147487898" r:id="rId5"/>
    <p:sldLayoutId id="2147487899" r:id="rId6"/>
    <p:sldLayoutId id="2147487900" r:id="rId7"/>
    <p:sldLayoutId id="2147487901" r:id="rId8"/>
    <p:sldLayoutId id="2147487902" r:id="rId9"/>
    <p:sldLayoutId id="2147487903" r:id="rId10"/>
    <p:sldLayoutId id="214748790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C513125-D1AD-F44B-808C-9FF8261169B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B3F6C169-3E6E-D04E-A067-A4304DD915D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C6DE047-0BD2-ED40-90D9-199F1EA304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00" r:id="rId4"/>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952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B1E467CF-CA63-9A48-8FEE-17B7F5CEECD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42" r:id="rId1"/>
    <p:sldLayoutId id="2147487343" r:id="rId2"/>
    <p:sldLayoutId id="2147487344" r:id="rId3"/>
    <p:sldLayoutId id="2147487345" r:id="rId4"/>
    <p:sldLayoutId id="2147487346" r:id="rId5"/>
    <p:sldLayoutId id="2147487347" r:id="rId6"/>
    <p:sldLayoutId id="2147487348" r:id="rId7"/>
    <p:sldLayoutId id="2147487349" r:id="rId8"/>
    <p:sldLayoutId id="2147487350" r:id="rId9"/>
    <p:sldLayoutId id="214748735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3.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1.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39.xml"/><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39.xml"/><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36.xml"/><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36.xml"/><Relationship Id="rId5" Type="http://schemas.openxmlformats.org/officeDocument/2006/relationships/image" Target="../media/image101.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113.xml"/><Relationship Id="rId4" Type="http://schemas.openxmlformats.org/officeDocument/2006/relationships/image" Target="../media/image10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7.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57.xml"/><Relationship Id="rId1" Type="http://schemas.openxmlformats.org/officeDocument/2006/relationships/themeOverride" Target="../theme/themeOverride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6.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34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35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35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35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9.xml"/><Relationship Id="rId1" Type="http://schemas.openxmlformats.org/officeDocument/2006/relationships/slideLayout" Target="../slideLayouts/slideLayout197.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2.xml"/><Relationship Id="rId1" Type="http://schemas.openxmlformats.org/officeDocument/2006/relationships/slideLayout" Target="../slideLayouts/slideLayout19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19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97.xml"/></Relationships>
</file>

<file path=ppt/slides/_rels/slide1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5.xml"/><Relationship Id="rId1" Type="http://schemas.openxmlformats.org/officeDocument/2006/relationships/slideLayout" Target="../slideLayouts/slideLayout19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7.xml"/><Relationship Id="rId1" Type="http://schemas.openxmlformats.org/officeDocument/2006/relationships/slideLayout" Target="../slideLayouts/slideLayout86.xml"/><Relationship Id="rId5" Type="http://schemas.openxmlformats.org/officeDocument/2006/relationships/image" Target="../media/image116.png"/><Relationship Id="rId4" Type="http://schemas.openxmlformats.org/officeDocument/2006/relationships/image" Target="../media/image115.png"/></Relationships>
</file>

<file path=ppt/slides/_rels/slide152.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08.xml"/><Relationship Id="rId1" Type="http://schemas.openxmlformats.org/officeDocument/2006/relationships/slideLayout" Target="../slideLayouts/slideLayout8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9.xml"/><Relationship Id="rId1" Type="http://schemas.openxmlformats.org/officeDocument/2006/relationships/slideLayout" Target="../slideLayouts/slideLayout8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85.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91.xml"/><Relationship Id="rId1" Type="http://schemas.openxmlformats.org/officeDocument/2006/relationships/themeOverride" Target="../theme/themeOverride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2.xml"/><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3.xml"/><Relationship Id="rId1" Type="http://schemas.openxmlformats.org/officeDocument/2006/relationships/slideLayout" Target="../slideLayouts/slideLayout8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52.xml"/><Relationship Id="rId1" Type="http://schemas.openxmlformats.org/officeDocument/2006/relationships/themeOverride" Target="../theme/themeOverride7.xml"/><Relationship Id="rId4" Type="http://schemas.openxmlformats.org/officeDocument/2006/relationships/image" Target="../media/image126.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52.xml"/><Relationship Id="rId1" Type="http://schemas.openxmlformats.org/officeDocument/2006/relationships/themeOverride" Target="../theme/themeOverride8.xml"/><Relationship Id="rId4" Type="http://schemas.openxmlformats.org/officeDocument/2006/relationships/image" Target="../media/image127.png"/></Relationships>
</file>

<file path=ppt/slides/_rels/slide1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15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9.xml"/><Relationship Id="rId1" Type="http://schemas.openxmlformats.org/officeDocument/2006/relationships/slideLayout" Target="../slideLayouts/slideLayout86.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0.xml"/><Relationship Id="rId1" Type="http://schemas.openxmlformats.org/officeDocument/2006/relationships/slideLayout" Target="../slideLayouts/slideLayout8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9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7.xml"/><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8.xml"/><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9.xml"/><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1.xml"/><Relationship Id="rId1" Type="http://schemas.openxmlformats.org/officeDocument/2006/relationships/slideLayout" Target="../slideLayouts/slideLayout86.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3.xml"/><Relationship Id="rId1" Type="http://schemas.openxmlformats.org/officeDocument/2006/relationships/slideLayout" Target="../slideLayouts/slideLayout8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8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5.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7.xml"/><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8.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9.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0.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1.xml"/><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43.xml"/><Relationship Id="rId1" Type="http://schemas.openxmlformats.org/officeDocument/2006/relationships/slideLayout" Target="../slideLayouts/slideLayout8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4.xml"/><Relationship Id="rId1" Type="http://schemas.openxmlformats.org/officeDocument/2006/relationships/slideLayout" Target="../slideLayouts/slideLayout96.xml"/><Relationship Id="rId5" Type="http://schemas.openxmlformats.org/officeDocument/2006/relationships/image" Target="../media/image150.png"/><Relationship Id="rId4" Type="http://schemas.openxmlformats.org/officeDocument/2006/relationships/image" Target="../media/image149.png"/></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5.xml"/><Relationship Id="rId1" Type="http://schemas.openxmlformats.org/officeDocument/2006/relationships/slideLayout" Target="../slideLayouts/slideLayout9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6.xml"/><Relationship Id="rId1" Type="http://schemas.openxmlformats.org/officeDocument/2006/relationships/slideLayout" Target="../slideLayouts/slideLayout8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4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5.xml"/><Relationship Id="rId1" Type="http://schemas.openxmlformats.org/officeDocument/2006/relationships/slideLayout" Target="../slideLayouts/slideLayout151.xml"/></Relationships>
</file>

<file path=ppt/slides/_rels/slide2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6.xml"/><Relationship Id="rId1" Type="http://schemas.openxmlformats.org/officeDocument/2006/relationships/slideLayout" Target="../slideLayouts/slideLayout19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9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97.xml"/></Relationships>
</file>

<file path=ppt/slides/_rels/slide20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9.xml"/><Relationship Id="rId1" Type="http://schemas.openxmlformats.org/officeDocument/2006/relationships/slideLayout" Target="../slideLayouts/slideLayout15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97.xml"/></Relationships>
</file>

<file path=ppt/slides/_rels/slide20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1.xml"/><Relationship Id="rId1" Type="http://schemas.openxmlformats.org/officeDocument/2006/relationships/slideLayout" Target="../slideLayouts/slideLayout19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3.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4.xml"/><Relationship Id="rId1" Type="http://schemas.openxmlformats.org/officeDocument/2006/relationships/slideLayout" Target="../slideLayouts/slideLayout197.xml"/><Relationship Id="rId4" Type="http://schemas.openxmlformats.org/officeDocument/2006/relationships/image" Target="../media/image158.png"/></Relationships>
</file>

<file path=ppt/slides/_rels/slide2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2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6.xml"/><Relationship Id="rId1" Type="http://schemas.openxmlformats.org/officeDocument/2006/relationships/slideLayout" Target="../slideLayouts/slideLayout73.xml"/></Relationships>
</file>

<file path=ppt/slides/_rels/slide21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7.xml"/><Relationship Id="rId1" Type="http://schemas.openxmlformats.org/officeDocument/2006/relationships/slideLayout" Target="../slideLayouts/slideLayout293.xml"/></Relationships>
</file>

<file path=ppt/slides/_rels/slide21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8.xml"/><Relationship Id="rId1" Type="http://schemas.openxmlformats.org/officeDocument/2006/relationships/slideLayout" Target="../slideLayouts/slideLayout293.xml"/></Relationships>
</file>

<file path=ppt/slides/_rels/slide21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9.xml"/><Relationship Id="rId1" Type="http://schemas.openxmlformats.org/officeDocument/2006/relationships/slideLayout" Target="../slideLayouts/slideLayout293.xml"/></Relationships>
</file>

<file path=ppt/slides/_rels/slide21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70.xml"/><Relationship Id="rId1" Type="http://schemas.openxmlformats.org/officeDocument/2006/relationships/slideLayout" Target="../slideLayouts/slideLayout293.xml"/></Relationships>
</file>

<file path=ppt/slides/_rels/slide218.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1.xml"/><Relationship Id="rId1" Type="http://schemas.openxmlformats.org/officeDocument/2006/relationships/slideLayout" Target="../slideLayouts/slideLayout29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3.xml"/><Relationship Id="rId1" Type="http://schemas.openxmlformats.org/officeDocument/2006/relationships/slideLayout" Target="../slideLayouts/slideLayout261.xml"/></Relationships>
</file>

<file path=ppt/slides/_rels/slide22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4.xml"/><Relationship Id="rId1" Type="http://schemas.openxmlformats.org/officeDocument/2006/relationships/slideLayout" Target="../slideLayouts/slideLayout261.xml"/></Relationships>
</file>

<file path=ppt/slides/_rels/slide22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61.xml"/></Relationships>
</file>

<file path=ppt/slides/_rels/slide2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61.xml"/></Relationships>
</file>

<file path=ppt/slides/_rels/slide2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1.xml"/></Relationships>
</file>

<file path=ppt/slides/_rels/slide22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6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61.xml"/><Relationship Id="rId1" Type="http://schemas.openxmlformats.org/officeDocument/2006/relationships/themeOverride" Target="../theme/themeOverride9.xml"/><Relationship Id="rId4" Type="http://schemas.openxmlformats.org/officeDocument/2006/relationships/image" Target="../media/image172.png"/></Relationships>
</file>

<file path=ppt/slides/_rels/slide22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7.xml"/><Relationship Id="rId1" Type="http://schemas.openxmlformats.org/officeDocument/2006/relationships/slideLayout" Target="../slideLayouts/slideLayout29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6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67.xml"/><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8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0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2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1.xml"/><Relationship Id="rId1" Type="http://schemas.openxmlformats.org/officeDocument/2006/relationships/slideLayout" Target="../slideLayouts/slideLayout124.xml"/></Relationships>
</file>

<file path=ppt/slides/_rels/slide23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2.xml"/><Relationship Id="rId1" Type="http://schemas.openxmlformats.org/officeDocument/2006/relationships/slideLayout" Target="../slideLayouts/slideLayout124.xml"/></Relationships>
</file>

<file path=ppt/slides/_rels/slide23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3.xml"/><Relationship Id="rId1" Type="http://schemas.openxmlformats.org/officeDocument/2006/relationships/slideLayout" Target="../slideLayouts/slideLayout1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4.xml"/><Relationship Id="rId1" Type="http://schemas.openxmlformats.org/officeDocument/2006/relationships/slideLayout" Target="../slideLayouts/slideLayout3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5.xml"/><Relationship Id="rId1" Type="http://schemas.openxmlformats.org/officeDocument/2006/relationships/slideLayout" Target="../slideLayouts/slideLayout320.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8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8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8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8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8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8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8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86.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8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7.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8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8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3.xml"/></Relationships>
</file>

<file path=ppt/slides/_rels/slide2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3.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309.xml"/><Relationship Id="rId1" Type="http://schemas.openxmlformats.org/officeDocument/2006/relationships/themeOverride" Target="../theme/themeOverride10.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6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25.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7.xml"/><Relationship Id="rId4" Type="http://schemas.openxmlformats.org/officeDocument/2006/relationships/image" Target="../media/image3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2.xml"/><Relationship Id="rId1" Type="http://schemas.openxmlformats.org/officeDocument/2006/relationships/slideLayout" Target="../slideLayouts/slideLayout294.xml"/></Relationships>
</file>

<file path=ppt/slides/_rels/slide2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3.xml"/><Relationship Id="rId1" Type="http://schemas.openxmlformats.org/officeDocument/2006/relationships/slideLayout" Target="../slideLayouts/slideLayout294.xml"/></Relationships>
</file>

<file path=ppt/slides/_rels/slide2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4.xml"/><Relationship Id="rId1" Type="http://schemas.openxmlformats.org/officeDocument/2006/relationships/slideLayout" Target="../slideLayouts/slideLayout294.xml"/></Relationships>
</file>

<file path=ppt/slides/_rels/slide2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5.xml"/><Relationship Id="rId1" Type="http://schemas.openxmlformats.org/officeDocument/2006/relationships/slideLayout" Target="../slideLayouts/slideLayout294.xml"/></Relationships>
</file>

<file path=ppt/slides/_rels/slide26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6.xml"/><Relationship Id="rId1" Type="http://schemas.openxmlformats.org/officeDocument/2006/relationships/slideLayout" Target="../slideLayouts/slideLayout29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62.xml"/></Relationships>
</file>

<file path=ppt/slides/_rels/slide26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8.xml"/><Relationship Id="rId1" Type="http://schemas.openxmlformats.org/officeDocument/2006/relationships/slideLayout" Target="../slideLayouts/slideLayout378.xml"/></Relationships>
</file>

<file path=ppt/slides/_rels/slide267.xml.rels><?xml version="1.0" encoding="UTF-8" standalone="yes"?>
<Relationships xmlns="http://schemas.openxmlformats.org/package/2006/relationships"><Relationship Id="rId8" Type="http://schemas.openxmlformats.org/officeDocument/2006/relationships/image" Target="../media/image189.emf"/><Relationship Id="rId13" Type="http://schemas.openxmlformats.org/officeDocument/2006/relationships/hyperlink" Target="http://www.beacy.wa.edu.au/iorr/religions/buddasym.jpg" TargetMode="External"/><Relationship Id="rId3" Type="http://schemas.openxmlformats.org/officeDocument/2006/relationships/image" Target="../media/image184.png"/><Relationship Id="rId7" Type="http://schemas.openxmlformats.org/officeDocument/2006/relationships/image" Target="../media/image188.gif"/><Relationship Id="rId12" Type="http://schemas.openxmlformats.org/officeDocument/2006/relationships/image" Target="../media/image192.emf"/><Relationship Id="rId2" Type="http://schemas.openxmlformats.org/officeDocument/2006/relationships/notesSlide" Target="../notesSlides/notesSlide209.xml"/><Relationship Id="rId1" Type="http://schemas.openxmlformats.org/officeDocument/2006/relationships/slideLayout" Target="../slideLayouts/slideLayout400.xml"/><Relationship Id="rId6" Type="http://schemas.openxmlformats.org/officeDocument/2006/relationships/image" Target="../media/image187.emf"/><Relationship Id="rId11" Type="http://schemas.openxmlformats.org/officeDocument/2006/relationships/image" Target="../media/image191.jpeg"/><Relationship Id="rId5" Type="http://schemas.openxmlformats.org/officeDocument/2006/relationships/image" Target="../media/image186.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85.png"/><Relationship Id="rId9" Type="http://schemas.openxmlformats.org/officeDocument/2006/relationships/image" Target="../media/image190.emf"/><Relationship Id="rId14" Type="http://schemas.openxmlformats.org/officeDocument/2006/relationships/image" Target="../media/image193.jpeg"/></Relationships>
</file>

<file path=ppt/slides/_rels/slide26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78.xml"/></Relationships>
</file>

<file path=ppt/slides/_rels/slide269.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37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6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70.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378.xml"/></Relationships>
</file>

<file path=ppt/slides/_rels/slide27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78.xml"/></Relationships>
</file>

<file path=ppt/slides/_rels/slide272.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378.xml"/></Relationships>
</file>

<file path=ppt/slides/_rels/slide273.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378.xml"/></Relationships>
</file>

<file path=ppt/slides/_rels/slide2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0.xml"/><Relationship Id="rId1" Type="http://schemas.openxmlformats.org/officeDocument/2006/relationships/slideLayout" Target="../slideLayouts/slideLayout378.xml"/></Relationships>
</file>

<file path=ppt/slides/_rels/slide27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78.xml"/></Relationships>
</file>

<file path=ppt/slides/_rels/slide27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78.xml"/></Relationships>
</file>

<file path=ppt/slides/_rels/slide27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78.xml"/></Relationships>
</file>

<file path=ppt/slides/_rels/slide27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78.xml"/></Relationships>
</file>

<file path=ppt/slides/_rels/slide27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7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268.xml"/><Relationship Id="rId4" Type="http://schemas.openxmlformats.org/officeDocument/2006/relationships/image" Target="../media/image43.jpeg"/></Relationships>
</file>

<file path=ppt/slides/_rels/slide2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1.xml"/><Relationship Id="rId1" Type="http://schemas.openxmlformats.org/officeDocument/2006/relationships/slideLayout" Target="../slideLayouts/slideLayout378.xml"/></Relationships>
</file>

<file path=ppt/slides/_rels/slide28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02.xml"/></Relationships>
</file>

<file path=ppt/slides/_rels/slide28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378.xml"/></Relationships>
</file>

<file path=ppt/slides/_rels/slide28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2.xml"/><Relationship Id="rId1" Type="http://schemas.openxmlformats.org/officeDocument/2006/relationships/slideLayout" Target="../slideLayouts/slideLayout378.xml"/></Relationships>
</file>

<file path=ppt/slides/_rels/slide28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3.xml"/><Relationship Id="rId1" Type="http://schemas.openxmlformats.org/officeDocument/2006/relationships/slideLayout" Target="../slideLayouts/slideLayout378.xml"/></Relationships>
</file>

<file path=ppt/slides/_rels/slide28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4.xml"/><Relationship Id="rId1" Type="http://schemas.openxmlformats.org/officeDocument/2006/relationships/slideLayout" Target="../slideLayouts/slideLayout378.xml"/></Relationships>
</file>

<file path=ppt/slides/_rels/slide28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83.xml"/></Relationships>
</file>

<file path=ppt/slides/_rels/slide28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378.xml"/></Relationships>
</file>

<file path=ppt/slides/_rels/slide28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78.xml"/></Relationships>
</file>

<file path=ppt/slides/_rels/slide28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7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6.jpeg"/><Relationship Id="rId1" Type="http://schemas.openxmlformats.org/officeDocument/2006/relationships/slideLayout" Target="../slideLayouts/slideLayout268.xml"/></Relationships>
</file>

<file path=ppt/slides/_rels/slide29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424.xml"/></Relationships>
</file>

<file path=ppt/slides/_rels/slide29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424.xml"/></Relationships>
</file>

<file path=ppt/slides/_rels/slide29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24.xml"/></Relationships>
</file>

<file path=ppt/slides/_rels/slide293.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24.xml"/></Relationships>
</file>

<file path=ppt/slides/_rels/slide29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24.xml"/></Relationships>
</file>

<file path=ppt/slides/_rels/slide2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424.xml"/></Relationships>
</file>

<file path=ppt/slides/_rels/slide29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78.xml"/></Relationships>
</file>

<file path=ppt/slides/_rels/slide29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378.xml"/></Relationships>
</file>

<file path=ppt/slides/_rels/slide29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378.xml"/></Relationships>
</file>

<file path=ppt/slides/_rels/slide29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7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9.xml"/><Relationship Id="rId1" Type="http://schemas.openxmlformats.org/officeDocument/2006/relationships/themeOverride" Target="../theme/themeOverride3.xml"/><Relationship Id="rId5" Type="http://schemas.openxmlformats.org/officeDocument/2006/relationships/image" Target="../media/image45.jpeg"/><Relationship Id="rId4" Type="http://schemas.openxmlformats.org/officeDocument/2006/relationships/image" Target="../media/image17.jpeg"/></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371.xml"/><Relationship Id="rId1" Type="http://schemas.openxmlformats.org/officeDocument/2006/relationships/themeOverride" Target="../theme/themeOverride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7.xml"/><Relationship Id="rId1" Type="http://schemas.openxmlformats.org/officeDocument/2006/relationships/slideLayout" Target="../slideLayouts/slideLayout254.xml"/></Relationships>
</file>

<file path=ppt/slides/_rels/slide30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8.xml"/><Relationship Id="rId1" Type="http://schemas.openxmlformats.org/officeDocument/2006/relationships/slideLayout" Target="../slideLayouts/slideLayout255.xml"/><Relationship Id="rId4" Type="http://schemas.openxmlformats.org/officeDocument/2006/relationships/image" Target="../media/image51.jpe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55.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44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1.xml"/><Relationship Id="rId1" Type="http://schemas.openxmlformats.org/officeDocument/2006/relationships/slideLayout" Target="../slideLayouts/slideLayout150.xml"/><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70.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5.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55.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3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34.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34.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9.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2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9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97.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9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52.xml"/><Relationship Id="rId1" Type="http://schemas.openxmlformats.org/officeDocument/2006/relationships/themeOverride" Target="../theme/themeOverride4.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9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5.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97.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7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32.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23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3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3.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1.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1.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466.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19B0C1-1F36-EE57-7236-E98C6B448159}"/>
              </a:ext>
            </a:extLst>
          </p:cNvPr>
          <p:cNvGrpSpPr/>
          <p:nvPr/>
        </p:nvGrpSpPr>
        <p:grpSpPr>
          <a:xfrm>
            <a:off x="-23813" y="-35244"/>
            <a:ext cx="9220730" cy="6893244"/>
            <a:chOff x="-23813" y="-35244"/>
            <a:chExt cx="9220730" cy="6893244"/>
          </a:xfrm>
        </p:grpSpPr>
        <p:pic>
          <p:nvPicPr>
            <p:cNvPr id="10" name="Picture 2" descr="https://127xwr2qcfsvmn8a91nbd428-wpengine.netdna-ssl.com/wp-content/uploads/IMG-Can-Patient-Safety-Be-Protected-After-a-Cyber-Attack_.jpg">
              <a:extLst>
                <a:ext uri="{FF2B5EF4-FFF2-40B4-BE49-F238E27FC236}">
                  <a16:creationId xmlns:a16="http://schemas.microsoft.com/office/drawing/2014/main" id="{90F35E3D-D384-D360-1E69-4210195DA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vandolph.co.za/vandolphsa/wp-content/uploads/2016/07/security.jpg">
              <a:extLst>
                <a:ext uri="{FF2B5EF4-FFF2-40B4-BE49-F238E27FC236}">
                  <a16:creationId xmlns:a16="http://schemas.microsoft.com/office/drawing/2014/main" id="{2DDEC14E-6E30-4231-4E42-B48842377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vandolph.co.za/vandolphsa/wp-content/uploads/2016/07/security.jpg">
              <a:extLst>
                <a:ext uri="{FF2B5EF4-FFF2-40B4-BE49-F238E27FC236}">
                  <a16:creationId xmlns:a16="http://schemas.microsoft.com/office/drawing/2014/main" id="{20E7D3D6-8270-8823-D9E3-449F1C5397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649" t="58578" r="35923" b="30196"/>
            <a:stretch/>
          </p:blipFill>
          <p:spPr bwMode="auto">
            <a:xfrm rot="11067340">
              <a:off x="4087321" y="4923328"/>
              <a:ext cx="2160240" cy="5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vandolph.co.za/vandolphsa/wp-content/uploads/2016/07/security.jpg">
              <a:extLst>
                <a:ext uri="{FF2B5EF4-FFF2-40B4-BE49-F238E27FC236}">
                  <a16:creationId xmlns:a16="http://schemas.microsoft.com/office/drawing/2014/main" id="{F05CB784-88E6-DE47-792E-90B2C29166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57435" r="62940" b="16216"/>
            <a:stretch/>
          </p:blipFill>
          <p:spPr bwMode="auto">
            <a:xfrm>
              <a:off x="7452320" y="4046653"/>
              <a:ext cx="1697980" cy="1745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vandolph.co.za/vandolphsa/wp-content/uploads/2016/07/security.jpg">
              <a:extLst>
                <a:ext uri="{FF2B5EF4-FFF2-40B4-BE49-F238E27FC236}">
                  <a16:creationId xmlns:a16="http://schemas.microsoft.com/office/drawing/2014/main" id="{C81216F7-9BC1-9A9F-62C1-D30C0709F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73637" r="66030" b="16216"/>
            <a:stretch/>
          </p:blipFill>
          <p:spPr bwMode="auto">
            <a:xfrm>
              <a:off x="6757466" y="4917259"/>
              <a:ext cx="1223640" cy="671981"/>
            </a:xfrm>
            <a:prstGeom prst="rect">
              <a:avLst/>
            </a:prstGeom>
            <a:noFill/>
            <a:extLst>
              <a:ext uri="{909E8E84-426E-40DD-AFC4-6F175D3DCCD1}">
                <a14:hiddenFill xmlns:a14="http://schemas.microsoft.com/office/drawing/2010/main">
                  <a:solidFill>
                    <a:srgbClr val="FFFFFF"/>
                  </a:solidFill>
                </a14:hiddenFill>
              </a:ext>
            </a:extLst>
          </p:spPr>
        </p:pic>
      </p:grpSp>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Jeremy Chew, East Asia School of Theology, Singapore</a:t>
            </a:r>
          </a:p>
        </p:txBody>
      </p:sp>
      <p:sp>
        <p:nvSpPr>
          <p:cNvPr id="2" name="Title 1"/>
          <p:cNvSpPr>
            <a:spLocks noGrp="1"/>
          </p:cNvSpPr>
          <p:nvPr>
            <p:ph type="title" idx="4294967295"/>
          </p:nvPr>
        </p:nvSpPr>
        <p:spPr>
          <a:xfrm>
            <a:off x="-143446" y="747943"/>
            <a:ext cx="9251950" cy="9810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8800" kern="1200" dirty="0">
                <a:solidFill>
                  <a:srgbClr val="FFFFFF"/>
                </a:solidFill>
                <a:effectLst>
                  <a:glow rad="127000">
                    <a:srgbClr val="000000"/>
                  </a:glow>
                </a:effectLst>
                <a:ea typeface="Accordance" panose="00000400000000000000" pitchFamily="2" charset="-78"/>
              </a:rPr>
              <a:t>كولوسي</a:t>
            </a:r>
            <a:endParaRPr lang="en-US" sz="8800" kern="1200" dirty="0">
              <a:solidFill>
                <a:srgbClr val="FFFFFF"/>
              </a:solidFill>
              <a:effectLst>
                <a:glow rad="127000">
                  <a:srgbClr val="000000"/>
                </a:glow>
              </a:effectLst>
              <a:ea typeface="Accordance" panose="00000400000000000000" pitchFamily="2" charset="-78"/>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 </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5496" y="4579251"/>
            <a:ext cx="9214357" cy="13418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التركيز على ألوهية المسيح</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826951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8356385"/>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155662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20106" y="4356543"/>
            <a:ext cx="8284341"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8F5AF16-DBBF-6246-AA94-84D4C3219ACB}"/>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995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600BD9-DF59-449E-A1DC-9CD03A5ADD2C}"/>
              </a:ext>
            </a:extLst>
          </p:cNvPr>
          <p:cNvSpPr/>
          <p:nvPr/>
        </p:nvSpPr>
        <p:spPr>
          <a:xfrm>
            <a:off x="364490" y="335845"/>
            <a:ext cx="4207510" cy="280076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 البداءة،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 من الأموات</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لكي يكون هو متقدماً في كل شيء...</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2664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كو 1: 19-20</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3DE52B5-88A8-2B44-B0F2-49E5213284AC}"/>
              </a:ext>
            </a:extLst>
          </p:cNvPr>
          <p:cNvSpPr/>
          <p:nvPr/>
        </p:nvSpPr>
        <p:spPr>
          <a:xfrm>
            <a:off x="145272" y="2088236"/>
            <a:ext cx="9020432" cy="163121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19 لأنه فيه سر أن يحل كل الملء</a:t>
            </a:r>
          </a:p>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20 وأن يصالح به الكل لنفسه عاملاً الصلح بدم صليبه بواسطته سواء كان ما على الأرض أم ما في السماوات</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432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B40F5F3-0EA9-4091-B7BD-9BB6D91D5F09}"/>
              </a:ext>
            </a:extLst>
          </p:cNvPr>
          <p:cNvSpPr/>
          <p:nvPr/>
        </p:nvSpPr>
        <p:spPr>
          <a:xfrm>
            <a:off x="831849" y="1269228"/>
            <a:ext cx="7095409" cy="2349361"/>
          </a:xfrm>
          <a:prstGeom prst="rect">
            <a:avLst/>
          </a:prstGeom>
        </p:spPr>
        <p:txBody>
          <a:bodyPr wrap="square">
            <a:spAutoFit/>
          </a:bodyPr>
          <a:lstStyle/>
          <a:p>
            <a:pPr marL="0" marR="0" lvl="0" indent="-914400" algn="r" defTabSz="457177" rtl="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19 لأنه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فيه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سر أن يحل كل الملء</a:t>
            </a:r>
          </a:p>
          <a:p>
            <a:pPr lvl="0" indent="-914400" algn="r" defTabSz="457177" fontAlgn="auto">
              <a:spcBef>
                <a:spcPts val="0"/>
              </a:spcBef>
              <a:spcAft>
                <a:spcPts val="0"/>
              </a:spcAft>
              <a:defRPr/>
            </a:pPr>
            <a:endPar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20 وأن يصالح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به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الكل لنفسه، </a:t>
            </a:r>
            <a:endParaRPr kumimoji="0" lang="en-US"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103122F-17DC-734B-B593-229519D9D4F3}"/>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5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05130" y="308949"/>
            <a:ext cx="8393430" cy="769441"/>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19 ... وأن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يصالح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به</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 الكل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لنفسه</a:t>
            </a:r>
            <a:endParaRPr kumimoji="0" lang="en-US" sz="4400" b="1" u="none" strike="noStrike" kern="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21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الأخلاق</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b="1" dirty="0">
                <a:latin typeface="Arial" panose="020B0604020202020204" pitchFamily="34" charset="0"/>
                <a:cs typeface="Arial" panose="020B0604020202020204" pitchFamily="34" charset="0"/>
              </a:rPr>
              <a:t>جهودنا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42532" y="114762"/>
            <a:ext cx="8870126" cy="3582519"/>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كولوسي ١ : ١٩-٢٢</a:t>
            </a:r>
          </a:p>
          <a:p>
            <a:pPr lvl="0" algn="just" rtl="1"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19 لأنه فيه سر أن يحل كل الملء</a:t>
            </a:r>
            <a:r>
              <a:rPr lang="en-US" sz="3600" b="1" dirty="0">
                <a:solidFill>
                  <a:prstClr val="black"/>
                </a:solidFill>
                <a:latin typeface="Arial" panose="020B0604020202020204" pitchFamily="34" charset="0"/>
                <a:ea typeface="+mn-ea"/>
                <a:cs typeface="Arial" panose="020B0604020202020204" pitchFamily="34" charset="0"/>
              </a:rPr>
              <a:t> </a:t>
            </a:r>
            <a:r>
              <a:rPr lang="ar-JO" sz="3600" b="1" dirty="0">
                <a:solidFill>
                  <a:prstClr val="black"/>
                </a:solidFill>
                <a:latin typeface="Arial" panose="020B0604020202020204" pitchFamily="34" charset="0"/>
                <a:ea typeface="+mn-ea"/>
                <a:cs typeface="Arial" panose="020B0604020202020204" pitchFamily="34" charset="0"/>
              </a:rPr>
              <a:t>20 </a:t>
            </a:r>
            <a:r>
              <a:rPr lang="ar-SA" sz="3600" b="1" dirty="0">
                <a:solidFill>
                  <a:prstClr val="black"/>
                </a:solidFill>
                <a:latin typeface="Arial" panose="020B0604020202020204" pitchFamily="34" charset="0"/>
                <a:ea typeface="+mn-ea"/>
                <a:cs typeface="Arial" panose="020B0604020202020204" pitchFamily="34" charset="0"/>
              </a:rPr>
              <a:t>وأن يصالح به الكل لنفسه، عاملا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الصلح بدم صليبه، بواسطته سواء كان: ما على الأرض أم ما في السماوات</a:t>
            </a:r>
            <a:r>
              <a:rPr lang="ar-JO" sz="3600" b="1" dirty="0">
                <a:solidFill>
                  <a:prstClr val="black"/>
                </a:solidFill>
                <a:latin typeface="Arial" panose="020B0604020202020204" pitchFamily="34" charset="0"/>
                <a:ea typeface="+mn-ea"/>
                <a:cs typeface="Arial" panose="020B0604020202020204" pitchFamily="34" charset="0"/>
              </a:rPr>
              <a:t> 21 </a:t>
            </a:r>
            <a:r>
              <a:rPr lang="ar-SA" sz="3600" b="1" dirty="0">
                <a:solidFill>
                  <a:prstClr val="black"/>
                </a:solidFill>
                <a:latin typeface="Arial" panose="020B0604020202020204" pitchFamily="34" charset="0"/>
                <a:ea typeface="+mn-ea"/>
                <a:cs typeface="Arial" panose="020B0604020202020204" pitchFamily="34" charset="0"/>
              </a:rPr>
              <a:t>وأنتم الذين كنتم قبلا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أجنبيين وأعداء في الفكر، في الأعمال الشريرة، قد صالحكم الآن</a:t>
            </a:r>
            <a:r>
              <a:rPr lang="ar-JO" sz="3600" b="1" dirty="0">
                <a:solidFill>
                  <a:prstClr val="black"/>
                </a:solidFill>
                <a:latin typeface="Arial" panose="020B0604020202020204" pitchFamily="34" charset="0"/>
                <a:ea typeface="+mn-ea"/>
                <a:cs typeface="Arial" panose="020B0604020202020204" pitchFamily="34" charset="0"/>
              </a:rPr>
              <a:t> 22 </a:t>
            </a:r>
            <a:r>
              <a:rPr lang="ar-SA" sz="3600" b="1" dirty="0">
                <a:solidFill>
                  <a:prstClr val="black"/>
                </a:solidFill>
                <a:latin typeface="Arial" panose="020B0604020202020204" pitchFamily="34" charset="0"/>
                <a:ea typeface="+mn-ea"/>
                <a:cs typeface="Arial" panose="020B0604020202020204" pitchFamily="34" charset="0"/>
              </a:rPr>
              <a:t>في جسم بشريته بالموت، ليحضركم قديسين وبلا لوم ولا شكوى أمامه</a:t>
            </a:r>
            <a:r>
              <a:rPr lang="ar-JO" sz="3600" b="1" dirty="0">
                <a:solidFill>
                  <a:prstClr val="black"/>
                </a:solidFill>
                <a:latin typeface="Arial" panose="020B0604020202020204" pitchFamily="34" charset="0"/>
                <a:ea typeface="+mn-ea"/>
                <a:cs typeface="Arial" panose="020B0604020202020204" pitchFamily="34" charset="0"/>
              </a:rPr>
              <a:t>.</a:t>
            </a:r>
            <a:endParaRPr lang="ar-SA" sz="3600" b="1" dirty="0">
              <a:solidFill>
                <a:prstClr val="black"/>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 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7" name="TextBox 26">
            <a:extLst>
              <a:ext uri="{FF2B5EF4-FFF2-40B4-BE49-F238E27FC236}">
                <a16:creationId xmlns:a16="http://schemas.microsoft.com/office/drawing/2014/main" id="{745BD656-AB77-4557-B3A6-3E858826CA01}"/>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290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2585323"/>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كولوسي ١ : ٢٣</a:t>
            </a:r>
          </a:p>
          <a:p>
            <a:pPr lvl="0" algn="just" rtl="1"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23 إن ثبتم على الإيمان متأسسين وراسخين</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وغير منتقلين عن رجاء الإنجيل الذي سمعتموه، المكروز به في كل الخليقة التي تحت السماء، الذي صرت أنا بولس خادما</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له.</a:t>
            </a: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6" name="TextBox 25">
            <a:extLst>
              <a:ext uri="{FF2B5EF4-FFF2-40B4-BE49-F238E27FC236}">
                <a16:creationId xmlns:a16="http://schemas.microsoft.com/office/drawing/2014/main" id="{19B5B28C-28CD-4E21-A802-5654AD0D7C3C}"/>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دماء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553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75285" y="230463"/>
            <a:ext cx="8393430" cy="1015663"/>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6000" b="1" u="none" strike="noStrike" kern="0" cap="none" spc="0" normalizeH="0" baseline="3000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ليحضركم قديسين وبلا لوم ولا شكوى أمامه</a:t>
            </a:r>
            <a:endParaRPr kumimoji="0" lang="en-US" sz="6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0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a:extLst>
              <a:ext uri="{28A0092B-C50C-407E-A947-70E740481C1C}">
                <a14:useLocalDpi xmlns:a14="http://schemas.microsoft.com/office/drawing/2010/main" val="0"/>
              </a:ext>
            </a:extLst>
          </a:blip>
          <a:srcRect l="4340" b="2399"/>
          <a:stretch>
            <a:fillRect/>
          </a:stretch>
        </p:blipFill>
        <p:spPr bwMode="auto">
          <a:xfrm>
            <a:off x="0" y="657225"/>
            <a:ext cx="5038725" cy="620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كولوسي</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233477" name="Text Box 6"/>
          <p:cNvSpPr txBox="1">
            <a:spLocks noChangeArrowheads="1"/>
          </p:cNvSpPr>
          <p:nvPr/>
        </p:nvSpPr>
        <p:spPr bwMode="auto">
          <a:xfrm>
            <a:off x="3059832" y="0"/>
            <a:ext cx="6084168" cy="213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الرجاء المولود من خلال المسيح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الإعتراضات على المعلمين الكذبة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٣</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مبادئ لأسلوب الحياة المسيحية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٤</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توقع الصلاة والسلام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935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71103" y="4259997"/>
            <a:ext cx="7845312" cy="1446550"/>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يصالح الكل</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يحضركم قديسين وبلا لوم</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79467" y="3429000"/>
            <a:ext cx="8864533" cy="830997"/>
          </a:xfrm>
          <a:prstGeom prst="rect">
            <a:avLst/>
          </a:prstGeom>
        </p:spPr>
        <p:txBody>
          <a:bodyPr wrap="square">
            <a:spAutoFit/>
          </a:bodyPr>
          <a:lstStyle/>
          <a:p>
            <a:pPr marL="0" marR="0" lvl="0" indent="0" algn="r" defTabSz="457177" rtl="1"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Black" panose="020B0A04020102020204" pitchFamily="34" charset="0"/>
                <a:cs typeface="Arial" panose="020B0604020202020204" pitchFamily="34" charset="0"/>
              </a:rPr>
              <a:t>ماذا فعل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5" name="Rectangle 4">
            <a:extLst>
              <a:ext uri="{FF2B5EF4-FFF2-40B4-BE49-F238E27FC236}">
                <a16:creationId xmlns:a16="http://schemas.microsoft.com/office/drawing/2014/main" id="{2E1DEB7E-FA19-4DDD-9153-337CF986DA43}"/>
              </a:ext>
            </a:extLst>
          </p:cNvPr>
          <p:cNvSpPr/>
          <p:nvPr/>
        </p:nvSpPr>
        <p:spPr>
          <a:xfrm>
            <a:off x="369042" y="230463"/>
            <a:ext cx="8774958"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من هو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6" name="Rectangle 5">
            <a:extLst>
              <a:ext uri="{FF2B5EF4-FFF2-40B4-BE49-F238E27FC236}">
                <a16:creationId xmlns:a16="http://schemas.microsoft.com/office/drawing/2014/main" id="{2C29B84E-2F52-416D-83E1-5CE4A9F53CDC}"/>
              </a:ext>
            </a:extLst>
          </p:cNvPr>
          <p:cNvSpPr/>
          <p:nvPr/>
        </p:nvSpPr>
        <p:spPr>
          <a:xfrm>
            <a:off x="471102" y="889844"/>
            <a:ext cx="7845313"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211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C4453A-583B-4E18-A1CB-2E58A72B3CD1}"/>
              </a:ext>
            </a:extLst>
          </p:cNvPr>
          <p:cNvSpPr txBox="1"/>
          <p:nvPr/>
        </p:nvSpPr>
        <p:spPr>
          <a:xfrm>
            <a:off x="4740676" y="2945414"/>
            <a:ext cx="4287914" cy="2062103"/>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سنة جديدة</a:t>
            </a:r>
            <a:endParaRPr kumimoji="0" lang="en-US" sz="8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Arial" panose="020B0604020202020204" pitchFamily="34" charset="0"/>
              </a:rPr>
              <a:t>أنا جديد</a:t>
            </a:r>
            <a:endParaRPr kumimoji="0" lang="en-US" sz="8000" b="0" i="0"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892039E5-62A0-4744-A55D-EA84B9012DF0}"/>
              </a:ext>
            </a:extLst>
          </p:cNvPr>
          <p:cNvSpPr txBox="1"/>
          <p:nvPr/>
        </p:nvSpPr>
        <p:spPr>
          <a:xfrm>
            <a:off x="456324" y="4173288"/>
            <a:ext cx="4547724" cy="2308324"/>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قف بثبات</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أظهر المحبة</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أسلك بالروح</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p:txBody>
      </p:sp>
      <p:grpSp>
        <p:nvGrpSpPr>
          <p:cNvPr id="4" name="Group 3">
            <a:extLst>
              <a:ext uri="{FF2B5EF4-FFF2-40B4-BE49-F238E27FC236}">
                <a16:creationId xmlns:a16="http://schemas.microsoft.com/office/drawing/2014/main" id="{CF1B16FC-3C0C-4259-97AF-CC152EC4889B}"/>
              </a:ext>
            </a:extLst>
          </p:cNvPr>
          <p:cNvGrpSpPr/>
          <p:nvPr/>
        </p:nvGrpSpPr>
        <p:grpSpPr>
          <a:xfrm rot="20951769">
            <a:off x="459768" y="687352"/>
            <a:ext cx="5209869" cy="2851498"/>
            <a:chOff x="469548" y="2298582"/>
            <a:chExt cx="4385008" cy="2851498"/>
          </a:xfrm>
        </p:grpSpPr>
        <p:sp>
          <p:nvSpPr>
            <p:cNvPr id="5" name="TextBox 4">
              <a:extLst>
                <a:ext uri="{FF2B5EF4-FFF2-40B4-BE49-F238E27FC236}">
                  <a16:creationId xmlns:a16="http://schemas.microsoft.com/office/drawing/2014/main" id="{5790ACFA-6AA6-4E34-99AF-E16C96108472}"/>
                </a:ext>
              </a:extLst>
            </p:cNvPr>
            <p:cNvSpPr txBox="1"/>
            <p:nvPr/>
          </p:nvSpPr>
          <p:spPr>
            <a:xfrm>
              <a:off x="513637" y="2493775"/>
              <a:ext cx="4296829" cy="2656305"/>
            </a:xfrm>
            <a:prstGeom prst="rect">
              <a:avLst/>
            </a:prstGeom>
            <a:noFill/>
            <a:ln w="76200">
              <a:noFill/>
            </a:ln>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ar-JO" sz="11500" b="1" u="none" strike="noStrike" kern="1200" cap="none" spc="0" normalizeH="0" baseline="0" noProof="0" dirty="0">
                  <a:ln>
                    <a:noFill/>
                  </a:ln>
                  <a:solidFill>
                    <a:srgbClr val="C00000"/>
                  </a:solidFill>
                  <a:effectLst/>
                  <a:uLnTx/>
                  <a:uFillTx/>
                  <a:latin typeface="Stencil" panose="040409050D0802020404" pitchFamily="82" charset="0"/>
                  <a:ea typeface="+mn-ea"/>
                  <a:cs typeface="Arial" panose="020B0604020202020204" pitchFamily="34" charset="0"/>
                </a:rPr>
                <a:t>الآن  يسوع</a:t>
              </a:r>
              <a:endParaRPr kumimoji="0" lang="en-US" sz="11500" b="0" i="0" u="none" strike="noStrike" kern="1200" cap="none" spc="0" normalizeH="0" baseline="0" noProof="0" dirty="0">
                <a:ln>
                  <a:noFill/>
                </a:ln>
                <a:solidFill>
                  <a:srgbClr val="C00000"/>
                </a:solidFill>
                <a:effectLst/>
                <a:uLnTx/>
                <a:uFillTx/>
                <a:latin typeface="Stencil" panose="040409050D0802020404" pitchFamily="82" charset="0"/>
                <a:ea typeface="+mn-ea"/>
                <a:cs typeface="+mn-cs"/>
              </a:endParaRPr>
            </a:p>
          </p:txBody>
        </p:sp>
        <p:sp>
          <p:nvSpPr>
            <p:cNvPr id="6" name="Rectangle 5">
              <a:extLst>
                <a:ext uri="{FF2B5EF4-FFF2-40B4-BE49-F238E27FC236}">
                  <a16:creationId xmlns:a16="http://schemas.microsoft.com/office/drawing/2014/main" id="{E9296CEB-809B-4550-9D7D-0DC808CB4886}"/>
                </a:ext>
              </a:extLst>
            </p:cNvPr>
            <p:cNvSpPr/>
            <p:nvPr/>
          </p:nvSpPr>
          <p:spPr>
            <a:xfrm>
              <a:off x="469548" y="2298582"/>
              <a:ext cx="4385008" cy="2593919"/>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4807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44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(الإستحالة)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الإمتلاء بالروح القدس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57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ar-JO" sz="4800" dirty="0">
                <a:solidFill>
                  <a:srgbClr val="FFFFFF"/>
                </a:solidFill>
                <a:effectLst>
                  <a:glow rad="660400">
                    <a:schemeClr val="tx1"/>
                  </a:glow>
                </a:effectLst>
                <a:cs typeface="Arial" panose="020B0604020202020204" pitchFamily="34" charset="0"/>
              </a:rPr>
              <a:t>تزييف؟</a:t>
            </a:r>
            <a:endParaRPr lang="en-US" sz="4800" dirty="0">
              <a:solidFill>
                <a:srgbClr val="FFFFFF"/>
              </a:solidFill>
              <a:effectLst>
                <a:glow rad="660400">
                  <a:schemeClr val="tx1"/>
                </a:glow>
              </a:effectLst>
              <a:cs typeface="Arial" panose="020B0604020202020204" pitchFamily="34" charset="0"/>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11971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89" name="Text Box 2"/>
          <p:cNvSpPr txBox="1">
            <a:spLocks noChangeArrowheads="1"/>
          </p:cNvSpPr>
          <p:nvPr/>
        </p:nvSpPr>
        <p:spPr bwMode="auto">
          <a:xfrm>
            <a:off x="8183198" y="22701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u="sng" dirty="0">
                <a:latin typeface="Arial" panose="020B0604020202020204" pitchFamily="34" charset="0"/>
                <a:ea typeface="SimSun" charset="0"/>
                <a:cs typeface="Arial" panose="020B0604020202020204" pitchFamily="34" charset="0"/>
              </a:rPr>
              <a:t>الدليل الخارجي</a:t>
            </a:r>
            <a:endParaRPr lang="en-US" altLang="zh-CN" sz="2200" b="1" u="sng" dirty="0">
              <a:latin typeface="Arial" panose="020B0604020202020204" pitchFamily="34" charset="0"/>
              <a:ea typeface="SimSun" charset="0"/>
              <a:cs typeface="Arial" panose="020B0604020202020204" pitchFamily="34" charset="0"/>
            </a:endParaRPr>
          </a:p>
          <a:p>
            <a:pPr algn="ctr" eaLnBrk="1" hangingPunct="1"/>
            <a:r>
              <a:rPr lang="ar-JO" altLang="zh-CN" sz="2200" b="1" dirty="0">
                <a:latin typeface="Arial" panose="020B0604020202020204" pitchFamily="34" charset="0"/>
                <a:ea typeface="SimSun" charset="0"/>
                <a:cs typeface="Arial" panose="020B0604020202020204" pitchFamily="34" charset="0"/>
              </a:rPr>
              <a:t>نسب كتاب المسيحية المبكرة التأليف إلى بولس</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1. يأتي الدعم المبكر للتأليف البولسي من </a:t>
            </a:r>
          </a:p>
          <a:p>
            <a:pPr algn="r" eaLnBrk="1" hangingPunct="1"/>
            <a:r>
              <a:rPr lang="ar-JO" altLang="zh-CN" sz="2200" b="1" dirty="0">
                <a:latin typeface="Arial" panose="020B0604020202020204" pitchFamily="34" charset="0"/>
                <a:ea typeface="SimSun" charset="0"/>
                <a:cs typeface="Arial" panose="020B0604020202020204" pitchFamily="34" charset="0"/>
              </a:rPr>
              <a:t>    يوستينس، ماركيون، إيريناوس، </a:t>
            </a:r>
          </a:p>
          <a:p>
            <a:pPr algn="r" eaLnBrk="1" hangingPunct="1"/>
            <a:r>
              <a:rPr lang="ar-JO" altLang="zh-CN" sz="2200" b="1" dirty="0">
                <a:latin typeface="Arial" panose="020B0604020202020204" pitchFamily="34" charset="0"/>
                <a:ea typeface="SimSun" charset="0"/>
                <a:cs typeface="Arial" panose="020B0604020202020204" pitchFamily="34" charset="0"/>
              </a:rPr>
              <a:t>    ترتليانوس، وأكليمندس الإسكندري</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2. استمر القبول للتأليف البولسي بدون </a:t>
            </a:r>
          </a:p>
          <a:p>
            <a:pPr algn="r" eaLnBrk="1" hangingPunct="1"/>
            <a:r>
              <a:rPr lang="ar-JO" altLang="zh-CN" sz="2200" b="1" dirty="0">
                <a:latin typeface="Arial" panose="020B0604020202020204" pitchFamily="34" charset="0"/>
                <a:ea typeface="SimSun" charset="0"/>
                <a:cs typeface="Arial" panose="020B0604020202020204" pitchFamily="34" charset="0"/>
              </a:rPr>
              <a:t>    جدل حتى القرن التاسع عشر حيث أنكر </a:t>
            </a:r>
          </a:p>
          <a:p>
            <a:pPr algn="r" eaLnBrk="1" hangingPunct="1"/>
            <a:r>
              <a:rPr lang="ar-JO" altLang="zh-CN" sz="2200" b="1" dirty="0">
                <a:latin typeface="Arial" panose="020B0604020202020204" pitchFamily="34" charset="0"/>
                <a:ea typeface="SimSun" charset="0"/>
                <a:cs typeface="Arial" panose="020B0604020202020204" pitchFamily="34" charset="0"/>
              </a:rPr>
              <a:t>    علماء ألمان ذلك بناء على عوامل </a:t>
            </a:r>
          </a:p>
          <a:p>
            <a:pPr algn="r" eaLnBrk="1" hangingPunct="1"/>
            <a:r>
              <a:rPr lang="ar-JO" altLang="zh-CN" sz="2200" b="1" dirty="0">
                <a:latin typeface="Arial" panose="020B0604020202020204" pitchFamily="34" charset="0"/>
                <a:ea typeface="SimSun" charset="0"/>
                <a:cs typeface="Arial" panose="020B0604020202020204" pitchFamily="34" charset="0"/>
              </a:rPr>
              <a:t>     داخلية</a:t>
            </a:r>
            <a:endParaRPr lang="en-US" altLang="zh-CN" sz="2200" b="1" dirty="0">
              <a:latin typeface="Arial" panose="020B0604020202020204" pitchFamily="34" charset="0"/>
              <a:ea typeface="SimSun" charset="0"/>
              <a:cs typeface="Arial" panose="020B0604020202020204" pitchFamily="34" charset="0"/>
            </a:endParaRP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100" b="1" u="sng" dirty="0">
                <a:latin typeface="Arial" panose="020B0604020202020204" pitchFamily="34" charset="0"/>
                <a:ea typeface="SimSun" charset="0"/>
                <a:cs typeface="Arial" panose="020B0604020202020204" pitchFamily="34" charset="0"/>
              </a:rPr>
              <a:t>الدليل الداخلي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ar-JO" altLang="zh-CN" sz="2100" b="1" dirty="0">
                <a:latin typeface="Arial" panose="020B0604020202020204" pitchFamily="34" charset="0"/>
                <a:ea typeface="SimSun" charset="0"/>
                <a:cs typeface="Arial" panose="020B0604020202020204" pitchFamily="34" charset="0"/>
              </a:rPr>
              <a:t>تدعم عدة عوامل التأليف البولسي: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1. تدعي الرسالة أنها كتبت من قبل بولس </a:t>
            </a:r>
          </a:p>
          <a:p>
            <a:pPr algn="r" eaLnBrk="1" hangingPunct="1"/>
            <a:r>
              <a:rPr lang="ar-JO" altLang="zh-CN" sz="2100" b="1" dirty="0">
                <a:latin typeface="Arial" panose="020B0604020202020204" pitchFamily="34" charset="0"/>
                <a:ea typeface="SimSun" charset="0"/>
                <a:cs typeface="Arial" panose="020B0604020202020204" pitchFamily="34" charset="0"/>
              </a:rPr>
              <a:t>    (1: 1)</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en-US" altLang="zh-CN" sz="2100" b="1" dirty="0">
                <a:latin typeface="Arial" panose="020B0604020202020204" pitchFamily="34" charset="0"/>
                <a:ea typeface="SimSun" charset="0"/>
                <a:cs typeface="Arial" panose="020B0604020202020204" pitchFamily="34" charset="0"/>
              </a:rPr>
              <a:t>	</a:t>
            </a:r>
            <a:r>
              <a:rPr lang="ar-JO" altLang="zh-CN" sz="2100" b="1" dirty="0">
                <a:latin typeface="Arial" panose="020B0604020202020204" pitchFamily="34" charset="0"/>
                <a:ea typeface="SimSun" charset="0"/>
                <a:cs typeface="Arial" panose="020B0604020202020204" pitchFamily="34" charset="0"/>
              </a:rPr>
              <a:t>2. تشابه كولوسي مع أفسس  </a:t>
            </a:r>
          </a:p>
          <a:p>
            <a:pPr algn="r" eaLnBrk="1" hangingPunct="1"/>
            <a:r>
              <a:rPr lang="ar-JO" altLang="zh-CN" sz="2100" b="1" dirty="0">
                <a:latin typeface="Arial" panose="020B0604020202020204" pitchFamily="34" charset="0"/>
                <a:ea typeface="SimSun" charset="0"/>
                <a:cs typeface="Arial" panose="020B0604020202020204" pitchFamily="34" charset="0"/>
              </a:rPr>
              <a:t>    يجادل لصالح التأليف البولسي حيث أنه تم </a:t>
            </a:r>
          </a:p>
          <a:p>
            <a:pPr algn="r" eaLnBrk="1" hangingPunct="1"/>
            <a:r>
              <a:rPr lang="ar-JO" altLang="zh-CN" sz="2100" b="1" dirty="0">
                <a:latin typeface="Arial" panose="020B0604020202020204" pitchFamily="34" charset="0"/>
                <a:ea typeface="SimSun" charset="0"/>
                <a:cs typeface="Arial" panose="020B0604020202020204" pitchFamily="34" charset="0"/>
              </a:rPr>
              <a:t>    كتابة الرسالتين في نفس الوقت تقريباً</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3. لدى كولوسي أوجه تشابه كثيرة مع  </a:t>
            </a:r>
          </a:p>
          <a:p>
            <a:pPr algn="r" eaLnBrk="1" hangingPunct="1"/>
            <a:r>
              <a:rPr lang="ar-JO" altLang="zh-CN" sz="2100" b="1" dirty="0">
                <a:latin typeface="Arial" panose="020B0604020202020204" pitchFamily="34" charset="0"/>
                <a:ea typeface="SimSun" charset="0"/>
                <a:cs typeface="Arial" panose="020B0604020202020204" pitchFamily="34" charset="0"/>
              </a:rPr>
              <a:t>    رسالة بولس إلى فليمون، والتي لا  </a:t>
            </a:r>
          </a:p>
          <a:p>
            <a:pPr algn="r" eaLnBrk="1" hangingPunct="1"/>
            <a:r>
              <a:rPr lang="ar-JO" altLang="zh-CN" sz="2100" b="1" dirty="0">
                <a:latin typeface="Arial" panose="020B0604020202020204" pitchFamily="34" charset="0"/>
                <a:ea typeface="SimSun" charset="0"/>
                <a:cs typeface="Arial" panose="020B0604020202020204" pitchFamily="34" charset="0"/>
              </a:rPr>
              <a:t>    تشوبها شائبة في صحتها.</a:t>
            </a:r>
            <a:endParaRPr lang="en-US" altLang="zh-CN" sz="2200" b="1" dirty="0">
              <a:latin typeface="Arial" panose="020B0604020202020204" pitchFamily="34" charset="0"/>
              <a:ea typeface="SimSun" charset="0"/>
              <a:cs typeface="Arial" panose="020B0604020202020204" pitchFamily="34" charset="0"/>
            </a:endParaRPr>
          </a:p>
        </p:txBody>
      </p:sp>
      <p:sp>
        <p:nvSpPr>
          <p:cNvPr id="268292" name="Rectangle 8"/>
          <p:cNvSpPr>
            <a:spLocks noGrp="1" noChangeArrowheads="1"/>
          </p:cNvSpPr>
          <p:nvPr>
            <p:ph type="title" idx="4294967295"/>
          </p:nvPr>
        </p:nvSpPr>
        <p:spPr>
          <a:xfrm>
            <a:off x="3763004" y="90488"/>
            <a:ext cx="986167"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التأليف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rot="-1200000">
            <a:off x="234950" y="1642636"/>
            <a:ext cx="5121275" cy="1631216"/>
          </a:xfrm>
          <a:prstGeom prst="rect">
            <a:avLst/>
          </a:prstGeom>
          <a:solidFill>
            <a:srgbClr val="00009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solidFill>
                  <a:srgbClr val="FFFFFF"/>
                </a:solidFill>
                <a:latin typeface="Arial" panose="020B0604020202020204" pitchFamily="34" charset="0"/>
                <a:ea typeface="SimSun" charset="0"/>
                <a:cs typeface="Arial" panose="020B0604020202020204" pitchFamily="34" charset="0"/>
              </a:rPr>
              <a:t>التاريخ</a:t>
            </a:r>
            <a:endParaRPr lang="en-US" altLang="zh-CN" sz="2800" b="1" dirty="0">
              <a:solidFill>
                <a:srgbClr val="FFFFFF"/>
              </a:solidFill>
              <a:latin typeface="Arial" panose="020B0604020202020204" pitchFamily="34" charset="0"/>
              <a:ea typeface="SimSun" charset="0"/>
              <a:cs typeface="Arial" panose="020B0604020202020204" pitchFamily="34" charset="0"/>
            </a:endParaRPr>
          </a:p>
          <a:p>
            <a:pPr algn="ctr" eaLnBrk="1" hangingPunct="1">
              <a:buFont typeface="Wingdings" charset="0"/>
              <a:buNone/>
            </a:pPr>
            <a:r>
              <a:rPr lang="ar-JO" altLang="zh-CN" b="1" dirty="0">
                <a:solidFill>
                  <a:srgbClr val="FFFFFF"/>
                </a:solidFill>
                <a:latin typeface="Arial" panose="020B0604020202020204" pitchFamily="34" charset="0"/>
                <a:ea typeface="SimSun" charset="0"/>
                <a:cs typeface="Arial" panose="020B0604020202020204" pitchFamily="34" charset="0"/>
              </a:rPr>
              <a:t>تم كتابة كولوسي خلال سجن بولس الأول في روما (أعمال 28: 30) يقترح الدليل الأفضل فترة محددة في خريف 61م.</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19464" name="Text Box 8"/>
          <p:cNvSpPr txBox="1">
            <a:spLocks noChangeArrowheads="1"/>
          </p:cNvSpPr>
          <p:nvPr/>
        </p:nvSpPr>
        <p:spPr bwMode="auto">
          <a:xfrm rot="669799">
            <a:off x="2652287" y="2858455"/>
            <a:ext cx="5733620" cy="3046988"/>
          </a:xfrm>
          <a:prstGeom prst="rect">
            <a:avLst/>
          </a:prstGeom>
          <a:solidFill>
            <a:srgbClr val="CCFFCC"/>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الأصل / المستلمين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تذكر الرسالة كثيرين من مساعدي بولس وخصوصاً </a:t>
            </a:r>
          </a:p>
          <a:p>
            <a:pPr algn="r" rtl="1" eaLnBrk="1" hangingPunct="1"/>
            <a:r>
              <a:rPr lang="ar-JO" altLang="zh-CN" b="1" dirty="0">
                <a:latin typeface="Arial" panose="020B0604020202020204" pitchFamily="34" charset="0"/>
                <a:ea typeface="SimSun" charset="0"/>
                <a:cs typeface="Arial" panose="020B0604020202020204" pitchFamily="34" charset="0"/>
              </a:rPr>
              <a:t>   تيخيكس الذي حمل رسائل كولوسي وأفسس برفقة  </a:t>
            </a:r>
          </a:p>
          <a:p>
            <a:pPr algn="r" rtl="1" eaLnBrk="1" hangingPunct="1"/>
            <a:r>
              <a:rPr lang="ar-JO" altLang="zh-CN" b="1" dirty="0">
                <a:latin typeface="Arial" panose="020B0604020202020204" pitchFamily="34" charset="0"/>
                <a:ea typeface="SimSun" charset="0"/>
                <a:cs typeface="Arial" panose="020B0604020202020204" pitchFamily="34" charset="0"/>
              </a:rPr>
              <a:t>   أنسيمس الذي حمل رسالة فليمون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هذا يقدم دليلاً على أن رسائل أفسس، كولوسي </a:t>
            </a:r>
          </a:p>
          <a:p>
            <a:pPr algn="r" rtl="1" eaLnBrk="1" hangingPunct="1"/>
            <a:r>
              <a:rPr lang="ar-JO" altLang="zh-CN" b="1" dirty="0">
                <a:latin typeface="Arial" panose="020B0604020202020204" pitchFamily="34" charset="0"/>
                <a:ea typeface="SimSun" charset="0"/>
                <a:cs typeface="Arial" panose="020B0604020202020204" pitchFamily="34" charset="0"/>
              </a:rPr>
              <a:t>    وفليمون كلها لها نفس الأصل</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لهذا فإن رسالة كولوسي يجب أن تكون قد كتبت إلى </a:t>
            </a:r>
          </a:p>
          <a:p>
            <a:pPr algn="r" rtl="1" eaLnBrk="1" hangingPunct="1"/>
            <a:r>
              <a:rPr lang="ar-JO" altLang="zh-CN" b="1" dirty="0">
                <a:latin typeface="Arial" panose="020B0604020202020204" pitchFamily="34" charset="0"/>
                <a:ea typeface="SimSun" charset="0"/>
                <a:cs typeface="Arial" panose="020B0604020202020204" pitchFamily="34" charset="0"/>
              </a:rPr>
              <a:t>   كولوسي من روما</a:t>
            </a:r>
            <a:endParaRPr lang="en-US" altLang="zh-CN" b="1" dirty="0">
              <a:latin typeface="Arial" panose="020B0604020202020204" pitchFamily="34" charset="0"/>
              <a:ea typeface="SimSun" charset="0"/>
              <a:cs typeface="Arial" panose="020B0604020202020204" pitchFamily="34" charset="0"/>
            </a:endParaRPr>
          </a:p>
        </p:txBody>
      </p:sp>
      <p:sp>
        <p:nvSpPr>
          <p:cNvPr id="270340" name="Rectangle 10"/>
          <p:cNvSpPr>
            <a:spLocks noGrp="1" noChangeArrowheads="1"/>
          </p:cNvSpPr>
          <p:nvPr>
            <p:ph type="title" idx="4294967295"/>
          </p:nvPr>
        </p:nvSpPr>
        <p:spPr>
          <a:xfrm>
            <a:off x="4309223" y="304800"/>
            <a:ext cx="1125629"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 name="Text Box 7">
            <a:extLst>
              <a:ext uri="{FF2B5EF4-FFF2-40B4-BE49-F238E27FC236}">
                <a16:creationId xmlns:a16="http://schemas.microsoft.com/office/drawing/2014/main" id="{8D13DC94-D6ED-3535-48C5-A3DC70D3AF6A}"/>
              </a:ext>
            </a:extLst>
          </p:cNvPr>
          <p:cNvSpPr txBox="1">
            <a:spLocks noChangeArrowheads="1"/>
          </p:cNvSpPr>
          <p:nvPr/>
        </p:nvSpPr>
        <p:spPr bwMode="auto">
          <a:xfrm rot="12637">
            <a:off x="914400" y="1918761"/>
            <a:ext cx="7186613" cy="3785652"/>
          </a:xfrm>
          <a:prstGeom prst="rect">
            <a:avLst/>
          </a:prstGeom>
          <a:solidFill>
            <a:schemeClr val="accent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03225" indent="-403225" algn="r" rtl="1" eaLnBrk="1" hangingPunct="1">
              <a:buFont typeface="Wingdings" charset="0"/>
              <a:buChar char="Ø"/>
            </a:pPr>
            <a:r>
              <a:rPr lang="ar-SA" altLang="zh-CN" b="1">
                <a:latin typeface="Arial" charset="0"/>
                <a:ea typeface="SimSun" charset="0"/>
                <a:cs typeface="SimSun" charset="0"/>
              </a:rPr>
              <a:t>لم يكن بولس قد زار كولوسي من قبل حين كتب هذه الرسالة. ومع ذلك، خلال خدمته التي استمرت نحو ثلاث سنوات في أفسس القريبة، من المحتمل أنه التقى (وربما قاد إلى الإيمان) أبفراس، الذي يُرجَّح أنه ذهب إلى كولوسي وبدأ الكنيسة هناك.</a:t>
            </a:r>
          </a:p>
          <a:p>
            <a:pPr marL="403225" indent="-403225" algn="r" rtl="1" eaLnBrk="1" hangingPunct="1">
              <a:buFont typeface="Wingdings" charset="0"/>
              <a:buChar char="Ø"/>
            </a:pPr>
            <a:endParaRPr lang="ar-SA" altLang="zh-CN" b="1">
              <a:latin typeface="Arial" charset="0"/>
              <a:ea typeface="SimSun" charset="0"/>
              <a:cs typeface="SimSun" charset="0"/>
            </a:endParaRPr>
          </a:p>
          <a:p>
            <a:pPr marL="403225" indent="-403225" algn="r" rtl="1" eaLnBrk="1" hangingPunct="1">
              <a:buFont typeface="Wingdings" charset="0"/>
              <a:buChar char="Ø"/>
            </a:pPr>
            <a:r>
              <a:rPr lang="ar-SA" altLang="zh-CN" b="1">
                <a:latin typeface="Arial" charset="0"/>
                <a:ea typeface="SimSun" charset="0"/>
                <a:cs typeface="SimSun" charset="0"/>
              </a:rPr>
              <a:t>وقد جلب أبفراس أخبارًا عن بدعة خطيرة كانت تُعكِّر صفو الكنيسة. وهذا ما دفع بولس إلى كتابة الرسالة إلى أهل كولوسي، ليسلّمها تيخيكس، إذ كان عائدًا إلى كولوسي مع أُنَسِيمُس.</a:t>
            </a:r>
          </a:p>
        </p:txBody>
      </p:sp>
    </p:spTree>
    <p:extLst>
      <p:ext uri="{BB962C8B-B14F-4D97-AF65-F5344CB8AC3E}">
        <p14:creationId xmlns:p14="http://schemas.microsoft.com/office/powerpoint/2010/main" val="27731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3CDAD8-9C6D-4411-ACCD-B81310005089}"/>
            </a:ext>
          </a:extLst>
        </p:cNvPr>
        <p:cNvGrpSpPr/>
        <p:nvPr/>
      </p:nvGrpSpPr>
      <p:grpSpPr>
        <a:xfrm>
          <a:off x="0" y="0"/>
          <a:ext cx="0" cy="0"/>
          <a:chOff x="0" y="0"/>
          <a:chExt cx="0" cy="0"/>
        </a:xfrm>
      </p:grpSpPr>
      <p:sp>
        <p:nvSpPr>
          <p:cNvPr id="272385" name="Text Box 6">
            <a:extLst>
              <a:ext uri="{FF2B5EF4-FFF2-40B4-BE49-F238E27FC236}">
                <a16:creationId xmlns:a16="http://schemas.microsoft.com/office/drawing/2014/main" id="{139227AB-F7A6-597A-89D3-9078DA7E7D05}"/>
              </a:ext>
            </a:extLst>
          </p:cNvPr>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a:extLst>
              <a:ext uri="{FF2B5EF4-FFF2-40B4-BE49-F238E27FC236}">
                <a16:creationId xmlns:a16="http://schemas.microsoft.com/office/drawing/2014/main" id="{846400C9-686B-BF78-71EA-95CD171AB064}"/>
              </a:ext>
            </a:extLst>
          </p:cNvPr>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a:extLst>
              <a:ext uri="{FF2B5EF4-FFF2-40B4-BE49-F238E27FC236}">
                <a16:creationId xmlns:a16="http://schemas.microsoft.com/office/drawing/2014/main" id="{4D121AB7-EEDC-7AF9-A018-16A3B78CD325}"/>
              </a:ext>
            </a:extLst>
          </p:cNvPr>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a:extLst>
              <a:ext uri="{FF2B5EF4-FFF2-40B4-BE49-F238E27FC236}">
                <a16:creationId xmlns:a16="http://schemas.microsoft.com/office/drawing/2014/main" id="{6C359E0E-7917-0C7F-6683-1A7505E20C95}"/>
              </a:ext>
            </a:extLst>
          </p:cNvPr>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84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053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23813" y="21230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Accordance" panose="00000400000000000000" pitchFamily="2" charset="-78"/>
              </a:rPr>
              <a:t>كُن محمياً</a:t>
            </a:r>
            <a:endParaRPr lang="en-US" sz="88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3717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17951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52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338299306"/>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ar-JO"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الخطأ؟</a:t>
            </a:r>
            <a:endParaRPr lang="en-US"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الغنوسية خطأ بما أن الألوهية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6-10)</a:t>
            </a:r>
            <a:endParaRPr kumimoji="0" lang="en-SG"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الناموسية خطأ لأن الحقيقة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11-17)</a:t>
            </a:r>
            <a:endParaRPr kumimoji="0" lang="en-SG" sz="36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التصوف خطأ لأن الرئاسة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18-19) </a:t>
            </a:r>
            <a:endPar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التقشف خطأ لأن الحصانة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20-23)</a:t>
            </a:r>
            <a:endParaRPr kumimoji="0" lang="en-US" sz="9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9453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effectLst>
                  <a:glow rad="2794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لا ناموسية</a:t>
              </a:r>
              <a:endParaRPr lang="en-US" sz="3200" b="1" kern="0" dirty="0">
                <a:solidFill>
                  <a:srgbClr val="C35458"/>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إنه الناموس</a:t>
              </a:r>
              <a:endParaRPr lang="en-US" sz="3200" b="1" kern="0" dirty="0">
                <a:solidFill>
                  <a:srgbClr val="C35458"/>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1904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332655"/>
            <a:ext cx="5688632" cy="496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a:t>
            </a:r>
            <a:r>
              <a:rPr kumimoji="0" lang="ar-SA" sz="4400" b="1" u="none" strike="noStrike" kern="1200" cap="none" spc="0" normalizeH="0" baseline="0" noProof="0" dirty="0" err="1">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كولوسي</a:t>
            </a:r>
            <a:b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br>
            <a:r>
              <a:rPr kumimoji="0" lang="ar-SA"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٢ : ١٦-١٧</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8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51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27384"/>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9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701730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 </a:t>
            </a:r>
          </a:p>
          <a:p>
            <a:pPr marL="403225" marR="0" lvl="0" indent="-403225" algn="r" defTabSz="914400" rtl="1" eaLnBrk="1" fontAlgn="base" latinLnBrk="0" hangingPunct="1">
              <a:lnSpc>
                <a:spcPct val="100000"/>
              </a:lnSpc>
              <a:spcBef>
                <a:spcPct val="0"/>
              </a:spcBef>
              <a:spcAft>
                <a:spcPct val="0"/>
              </a:spcAft>
              <a:buClrTx/>
              <a:buSzTx/>
              <a:buFontTx/>
              <a:buNone/>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اليهودية : الناموسية في اتباع نواميس وشرائع العهد القديم (2: 16-17)</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الفلسفة اليونانية – ما يعرف بالمعرفة العميقة المعلنة لأحد الرواد فقط (2: 2ب-4،    8-10)</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عبادة الملائكة : كوسطاء بين الناس والله (2: 18)</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إنكار ألوهية المسيح (1: 15، 2: 9) وتفوقه (1: 15ب، 17أ) وقدرته على الخلق  (1: 16) وحفظ العالم (1: 17)</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الطبيعة التقشفية التي تنظر بطريقة دونية إلى الجسد (2: 20-23)</a:t>
            </a:r>
          </a:p>
          <a:p>
            <a:pPr marL="403225" marR="0" lvl="0" indent="-403225" algn="r" defTabSz="914400" rtl="1" eaLnBrk="1" fontAlgn="base" latinLnBrk="0" hangingPunct="1">
              <a:lnSpc>
                <a:spcPct val="100000"/>
              </a:lnSpc>
              <a:spcBef>
                <a:spcPct val="0"/>
              </a:spcBef>
              <a:spcAft>
                <a:spcPct val="0"/>
              </a:spcAft>
              <a:buClrTx/>
              <a:buSzTx/>
              <a:buFontTx/>
              <a:buNone/>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403225" marR="0" lvl="0" indent="-403225" algn="r" defTabSz="914400" rtl="1" eaLnBrk="1" fontAlgn="base" latinLnBrk="0" hangingPunct="1">
              <a:lnSpc>
                <a:spcPct val="100000"/>
              </a:lnSpc>
              <a:spcBef>
                <a:spcPct val="0"/>
              </a:spcBef>
              <a:spcAft>
                <a:spcPct val="0"/>
              </a:spcAft>
              <a:buClrTx/>
              <a:buSzTx/>
              <a:buFontTx/>
              <a:buNone/>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9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3" name="&quot;No&quot; Symbol 12"/>
          <p:cNvSpPr/>
          <p:nvPr/>
        </p:nvSpPr>
        <p:spPr bwMode="auto">
          <a:xfrm>
            <a:off x="144017" y="2771324"/>
            <a:ext cx="3131839"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ينكر المعلمون الكذبة ألوهية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 وعمل المسيح</a:t>
            </a:r>
            <a:endParaRPr lang="en-US"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72510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092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لم يتم تسجيل معمودية الأطفال قبل القرن الثالث الميلادي.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0" y="1676400"/>
            <a:ext cx="43434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 ...</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يوازي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54923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148064" y="24904"/>
            <a:ext cx="4139952" cy="2564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611560" y="548680"/>
            <a:ext cx="3024336" cy="479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 (٢:</a:t>
            </a:r>
            <a:r>
              <a:rPr kumimoji="0" lang="ar-JO" sz="3600" b="1" u="none" strike="noStrike" kern="1200" cap="none" spc="0" normalizeH="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١٨)</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87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29048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3446229"/>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r" defTabSz="457200" rtl="0" eaLnBrk="1" fontAlgn="base" latinLnBrk="0" hangingPunct="1">
              <a:lnSpc>
                <a:spcPct val="115000"/>
              </a:lnSpc>
              <a:spcBef>
                <a:spcPts val="1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3696806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44208" y="3620351"/>
            <a:ext cx="2465962" cy="600737"/>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86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590161" y="152400"/>
            <a:ext cx="1410964" cy="467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١٨٨- ١٨٩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489" name="Text Box 9"/>
          <p:cNvSpPr txBox="1">
            <a:spLocks noChangeArrowheads="1"/>
          </p:cNvSpPr>
          <p:nvPr/>
        </p:nvSpPr>
        <p:spPr bwMode="auto">
          <a:xfrm>
            <a:off x="152542" y="692696"/>
            <a:ext cx="8915400" cy="509370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كانت آسيا الصغرى البذرة لما تطور إلى الغنوصية في القرن الثاني. يخبرنا هجوم بولس المضاد بهذا عن البدعة:</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لشرائع وطقوس العهد القديم (٢: ١٦-١٧)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٢.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-اتبعت ما يسمى بالمعرفة الأعمق التي تم الكشف عنها فقط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للنخبة الخاصة (٢:٢ ب -٤، ٨ -١٠)</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٣.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الملائكة المعبودون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كوسطاء بين الإنسان والله (2: ١٨)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٤.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إلوهية المسيح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١٥؛ ٢: ٩)، وبالتالي تفوقه (١: ١٥ب ، والقدرة على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الخلق (١: ١٦) وإستدامة العالم(١: ١٧)</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٥.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الطبيعة النُسكية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لها رؤية مُتدنيّة للجسد (٢: ٢٠-٢٣)</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ما هي البدعة التي واجهت هذه الكنيسة؟ ما ورد أعلاه يدل على أنها كانت عبادة توفيقية يهودية - يونانية - نُسكيّة – عبادة وثنية. طريقة بولس لمحاربة البدعة هي التأكيد على ألوهية المسيح وتفوقه.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2051720" y="76200"/>
            <a:ext cx="4824536" cy="523220"/>
          </a:xfrm>
          <a:solidFill>
            <a:srgbClr val="000000"/>
          </a:solidFill>
        </p:spPr>
        <p:txBody>
          <a:bodyPr wrap="squar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مناسبة رسالة 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335696" y="1500174"/>
            <a:ext cx="1655762" cy="416856"/>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63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296981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968608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707904" y="-27384"/>
            <a:ext cx="532859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13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896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تعليم كاذب</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 y="813973"/>
            <a:ext cx="5528717"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2400" b="1" dirty="0">
                <a:latin typeface="Arial" panose="020B0604020202020204" pitchFamily="34" charset="0"/>
                <a:cs typeface="Arial" panose="020B0604020202020204" pitchFamily="34" charset="0"/>
              </a:rPr>
              <a:t>أول أعراض المعلمين الكذبة هو ما يؤكدونه، يدعو </a:t>
            </a:r>
          </a:p>
          <a:p>
            <a:pPr lvl="0" algn="r">
              <a:defRPr/>
            </a:pPr>
            <a:r>
              <a:rPr lang="ar-JO" sz="2400" b="1" dirty="0">
                <a:latin typeface="Arial" panose="020B0604020202020204" pitchFamily="34" charset="0"/>
                <a:cs typeface="Arial" panose="020B0604020202020204" pitchFamily="34" charset="0"/>
              </a:rPr>
              <a:t>المعلم الكاذب إلى مذهب مختلف، قد يتخذ التعليم الكاذب عدة أشكال، قد ينكر وجود الله أو يعلم الخطأ في طبيعته وصفاته وقد ينكر الثالوث. إن الخطأ في شخص المسيح وعمله شائع أيضاً في الأنظمة الخاطئة. أولئك الذين ينكرون ولادته من عذراء أو الكمال بلا خطيئة، أو الموت البديل، أو القيامة الجسدية، أو العودة المستقبلية تظهر عليهم علامات عدوى خطيرة. </a:t>
            </a:r>
          </a:p>
          <a:p>
            <a:pPr lvl="0" algn="r">
              <a:defRPr/>
            </a:pPr>
            <a:r>
              <a:rPr lang="ar-JO" sz="2400" b="1" dirty="0">
                <a:latin typeface="Arial" panose="020B0604020202020204" pitchFamily="34" charset="0"/>
                <a:cs typeface="Arial" panose="020B0604020202020204" pitchFamily="34" charset="0"/>
              </a:rPr>
              <a:t>يعلم المعلمون الكذبة أيضاً الخطأ في طبيعة الروح القدس وشخصه وعمله، ومع ذلك فإن سلالة أخرى من مرض التعليم الكاذب تنكر أصالة الكتاب المقدس أو وحيه أو سلطانه أو عصمته.</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جون ماك آرثر</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علم أمراض المعلمين الكذبة</a:t>
            </a:r>
            <a:endParaRPr kumimoji="0" lang="en-US" sz="1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62436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764180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2. احتضن الحياة </a:t>
            </a:r>
            <a:r>
              <a:rPr lang="ar-JO" sz="4800" dirty="0">
                <a:solidFill>
                  <a:srgbClr val="FFFF00"/>
                </a:solidFill>
                <a:effectLst>
                  <a:glow rad="127000">
                    <a:schemeClr val="tx1"/>
                  </a:glow>
                </a:effectLst>
                <a:ea typeface="ＭＳ Ｐゴシック" charset="0"/>
              </a:rPr>
              <a:t>المقدسة</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3-4</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752254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058225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3: 1-2 </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714" y="61439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1 فإن كنتم قد قمتم مع المسيح فاطلبوا ما فوق حيث المسيح جالس عن يمين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2 اهتموا بما فوق لا بما على الأرض</a:t>
            </a:r>
            <a:endParaRPr kumimoji="0" lang="en-SG" sz="5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3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الحياة المقدسة علاقاتية</a:t>
            </a:r>
            <a:endParaRPr lang="en-US" dirty="0">
              <a:effectLst>
                <a:glow rad="127000">
                  <a:schemeClr val="tx1"/>
                </a:glow>
              </a:effectLst>
              <a:ea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9990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كيف تكون محمياً من التعليم الكاذب؟</a:t>
            </a:r>
            <a:endParaRPr lang="en-US" sz="4800" dirty="0">
              <a:effectLst>
                <a:glow rad="127000">
                  <a:schemeClr val="tx1"/>
                </a:glow>
              </a:effectLst>
              <a:ea typeface="Accordance" panose="00000400000000000000" pitchFamily="2" charset="-78"/>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0176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69" y="1174459"/>
            <a:ext cx="8930470" cy="2522151"/>
          </a:xfrm>
        </p:spPr>
        <p:txBody>
          <a:bodyPr/>
          <a:lstStyle/>
          <a:p>
            <a:pPr>
              <a:defRPr/>
            </a:pPr>
            <a:r>
              <a:rPr lang="ar-JO" sz="7200" dirty="0">
                <a:effectLst>
                  <a:glow rad="101600">
                    <a:schemeClr val="bg2"/>
                  </a:glow>
                </a:effectLst>
                <a:cs typeface="Arial" panose="020B0604020202020204" pitchFamily="34" charset="0"/>
              </a:rPr>
              <a:t>البس حياة جديدة</a:t>
            </a:r>
            <a:endParaRPr lang="en-US" sz="7200" dirty="0">
              <a:effectLst>
                <a:glow rad="101600">
                  <a:schemeClr val="bg2"/>
                </a:glow>
              </a:effectLst>
              <a:cs typeface="Arial" panose="020B0604020202020204" pitchFamily="34" charset="0"/>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ثيمشانغ هورام</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كنيسة الطرق المتقاطعة الدولية</a:t>
            </a:r>
            <a:b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cicfamily.com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lang="ar-SA" sz="6000" b="1" dirty="0">
                <a:solidFill>
                  <a:srgbClr val="FFFFFF"/>
                </a:solidFill>
                <a:effectLst>
                  <a:glow rad="101600">
                    <a:srgbClr val="000000"/>
                  </a:glow>
                </a:effectLst>
                <a:latin typeface="Arial" panose="020B0604020202020204" pitchFamily="34" charset="0"/>
                <a:cs typeface="Arial" panose="020B0604020202020204" pitchFamily="34" charset="0"/>
              </a:rPr>
              <a:t>كولوسي</a:t>
            </a:r>
            <a:r>
              <a:rPr lang="ar-JO" sz="6000" b="1" dirty="0">
                <a:solidFill>
                  <a:srgbClr val="FFFFFF"/>
                </a:solidFill>
                <a:effectLst>
                  <a:glow rad="101600">
                    <a:srgbClr val="000000"/>
                  </a:glow>
                </a:effectLst>
                <a:latin typeface="Arial" panose="020B0604020202020204" pitchFamily="34" charset="0"/>
                <a:cs typeface="Arial" panose="020B0604020202020204" pitchFamily="34" charset="0"/>
              </a:rPr>
              <a:t> 3: 5-17</a:t>
            </a:r>
            <a:endParaRPr lang="en-US" sz="6000"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43538" cy="362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60775" y="0"/>
            <a:ext cx="548322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3660775" y="323850"/>
            <a:ext cx="5562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هي العوائق؟</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7638"/>
            <a:ext cx="9144000" cy="547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2008188" y="4033838"/>
            <a:ext cx="5157787"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الذي يقيدك؟</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2" name="Title 1"/>
          <p:cNvSpPr>
            <a:spLocks noGrp="1"/>
          </p:cNvSpPr>
          <p:nvPr>
            <p:ph type="title"/>
          </p:nvPr>
        </p:nvSpPr>
        <p:spPr>
          <a:xfrm>
            <a:off x="0" y="661988"/>
            <a:ext cx="3660775" cy="1541462"/>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يمنعك؟</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الكراهية؟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الماضي الأليم؟</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الغيرة؟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الطمع؟</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4" y="1344612"/>
            <a:ext cx="5073759" cy="41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العلاقات المكسورة؟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188640"/>
            <a:ext cx="8229600" cy="1143000"/>
          </a:xfrm>
        </p:spPr>
        <p:txBody>
          <a:bodyPr rtlCol="0">
            <a:normAutofit/>
          </a:bodyPr>
          <a:lstStyle/>
          <a:p>
            <a:pPr eaLnBrk="1" fontAlgn="auto" hangingPunct="1">
              <a:spcAft>
                <a:spcPts val="0"/>
              </a:spcAft>
              <a:defRPr/>
            </a:pPr>
            <a:r>
              <a:rPr lang="ar-JO"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يزعجك للمضي قدماً؟</a:t>
            </a:r>
            <a:endParaRPr lang="en-US"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SA"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5-14</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90"/>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401205"/>
          </a:xfrm>
          <a:prstGeom prst="rect">
            <a:avLst/>
          </a:prstGeom>
          <a:noFill/>
          <a:ln>
            <a:noFill/>
          </a:ln>
        </p:spPr>
        <p:txBody>
          <a:bodyPr>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كتب بولس الرسول رسالة كولوسي للكنيسة في كولوسي، من السجن في روما في 61م، ليواجه الهرطقة التي تهاجم ألوهية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واجه هذه الهرطقة بطريقتين:</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1. أولاً في الإصحاحات 1-2، أثبت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سيادة المسيح</a:t>
            </a:r>
            <a:endPar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algn="ctr" eaLnBrk="1" hangingPunct="1">
              <a:buFont typeface="Times New Roman" panose="02020603050405020304" pitchFamily="18" charset="0"/>
              <a:buAutoNum type="arabicPeriod"/>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2. ثم تحرك في الإصحاحات 3-4 ليعطي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تعليمات عملية  </a:t>
            </a: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للحياة، لأولئك الذين يعيشون للمسيح في ضوء سيادة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p:txBody>
      </p:sp>
      <p:sp>
        <p:nvSpPr>
          <p:cNvPr id="303107" name="Title 1"/>
          <p:cNvSpPr>
            <a:spLocks noGrp="1"/>
          </p:cNvSpPr>
          <p:nvPr>
            <p:ph type="title" idx="4294967295"/>
          </p:nvPr>
        </p:nvSpPr>
        <p:spPr>
          <a:xfrm>
            <a:off x="0" y="0"/>
            <a:ext cx="9144000" cy="760413"/>
          </a:xfrm>
          <a:solidFill>
            <a:srgbClr val="660066"/>
          </a:solidFill>
        </p:spPr>
        <p:txBody>
          <a:bodyPr/>
          <a:lstStyle/>
          <a:p>
            <a:r>
              <a:rPr lang="ar-JO" sz="4000" dirty="0">
                <a:solidFill>
                  <a:srgbClr val="FFFFFF"/>
                </a:solidFill>
                <a:ea typeface="MS PGothic" charset="0"/>
                <a:cs typeface="Arial" panose="020B0604020202020204" pitchFamily="34" charset="0"/>
              </a:rPr>
              <a:t>الخلفية</a:t>
            </a:r>
            <a:endParaRPr lang="en-US" sz="4000" dirty="0">
              <a:solidFill>
                <a:srgbClr val="FFFFFF"/>
              </a:solidFill>
              <a:ea typeface="MS PGothic"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a:bodyPr>
          <a:lstStyle/>
          <a:p>
            <a:pPr eaLnBrk="1" fontAlgn="auto" hangingPunct="1">
              <a:spcAft>
                <a:spcPts val="0"/>
              </a:spcAft>
              <a:defRPr/>
            </a:pPr>
            <a:r>
              <a:rPr lang="ar-JO" sz="53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كيف </a:t>
            </a:r>
            <a:r>
              <a:rPr lang="ar-JO" sz="53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 3: 5-17</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اخلع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5-11)</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 3: 5</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فأميتوا أعضاءكم التي على الأرض</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مت 18: 9أ</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وإن أعثرتك عينك فاقلعها وألقها عنك </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النقطة</a:t>
            </a:r>
            <a:br>
              <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تخلص مما هو شرير فينا</a:t>
            </a:r>
            <a:endPar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5AF8E-9BB4-91A7-FB99-865A4C72C586}"/>
            </a:ext>
          </a:extLst>
        </p:cNvPr>
        <p:cNvGrpSpPr/>
        <p:nvPr/>
      </p:nvGrpSpPr>
      <p:grpSpPr>
        <a:xfrm>
          <a:off x="0" y="0"/>
          <a:ext cx="0" cy="0"/>
          <a:chOff x="0" y="0"/>
          <a:chExt cx="0" cy="0"/>
        </a:xfrm>
      </p:grpSpPr>
      <p:grpSp>
        <p:nvGrpSpPr>
          <p:cNvPr id="3" name="Group 5">
            <a:extLst>
              <a:ext uri="{FF2B5EF4-FFF2-40B4-BE49-F238E27FC236}">
                <a16:creationId xmlns:a16="http://schemas.microsoft.com/office/drawing/2014/main" id="{23BFE7E0-C86B-E7F3-E639-3D662C37A2C1}"/>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BC1B8CA8-39AA-BFD3-30F7-1A10D38A6395}"/>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7">
              <a:extLst>
                <a:ext uri="{FF2B5EF4-FFF2-40B4-BE49-F238E27FC236}">
                  <a16:creationId xmlns:a16="http://schemas.microsoft.com/office/drawing/2014/main" id="{80305D1D-43FA-9D30-9A94-38A48C42B4F7}"/>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AutoShape 9">
            <a:extLst>
              <a:ext uri="{FF2B5EF4-FFF2-40B4-BE49-F238E27FC236}">
                <a16:creationId xmlns:a16="http://schemas.microsoft.com/office/drawing/2014/main" id="{197D16F1-8821-E5DA-8D21-BF9D3CBCCFE7}"/>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10">
            <a:extLst>
              <a:ext uri="{FF2B5EF4-FFF2-40B4-BE49-F238E27FC236}">
                <a16:creationId xmlns:a16="http://schemas.microsoft.com/office/drawing/2014/main" id="{6FDAB3F3-B765-7921-99F3-2B81CC95C3CF}"/>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11">
            <a:extLst>
              <a:ext uri="{FF2B5EF4-FFF2-40B4-BE49-F238E27FC236}">
                <a16:creationId xmlns:a16="http://schemas.microsoft.com/office/drawing/2014/main" id="{BDB299B3-4033-8199-3298-3376BFAB72E4}"/>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2">
            <a:extLst>
              <a:ext uri="{FF2B5EF4-FFF2-40B4-BE49-F238E27FC236}">
                <a16:creationId xmlns:a16="http://schemas.microsoft.com/office/drawing/2014/main" id="{5B778AEE-F871-15D2-AD26-D9701E307906}"/>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3">
            <a:extLst>
              <a:ext uri="{FF2B5EF4-FFF2-40B4-BE49-F238E27FC236}">
                <a16:creationId xmlns:a16="http://schemas.microsoft.com/office/drawing/2014/main" id="{1EAD451F-68DE-43CB-4BFF-A9883F7CF2B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الإبن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 name="Group 14">
            <a:extLst>
              <a:ext uri="{FF2B5EF4-FFF2-40B4-BE49-F238E27FC236}">
                <a16:creationId xmlns:a16="http://schemas.microsoft.com/office/drawing/2014/main" id="{4852890C-2A9D-53A1-2534-E4F77A2A3541}"/>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068E5D3C-BD03-D743-8701-C6FDC3DC3D04}"/>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AutoShape 16">
              <a:extLst>
                <a:ext uri="{FF2B5EF4-FFF2-40B4-BE49-F238E27FC236}">
                  <a16:creationId xmlns:a16="http://schemas.microsoft.com/office/drawing/2014/main" id="{E49CFF91-1935-A63F-3291-E47C5608AA65}"/>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 Box 17">
            <a:extLst>
              <a:ext uri="{FF2B5EF4-FFF2-40B4-BE49-F238E27FC236}">
                <a16:creationId xmlns:a16="http://schemas.microsoft.com/office/drawing/2014/main" id="{9653004D-0A70-1BCF-62EC-FA06B39B1BC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8">
            <a:extLst>
              <a:ext uri="{FF2B5EF4-FFF2-40B4-BE49-F238E27FC236}">
                <a16:creationId xmlns:a16="http://schemas.microsoft.com/office/drawing/2014/main" id="{324DECCF-72D7-3C23-FB5D-2D497316B668}"/>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WordArt 19">
            <a:extLst>
              <a:ext uri="{FF2B5EF4-FFF2-40B4-BE49-F238E27FC236}">
                <a16:creationId xmlns:a16="http://schemas.microsoft.com/office/drawing/2014/main" id="{FE6C32D8-02A5-D7A1-D723-E3BFD47B07C7}"/>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824DBA47-399D-0D41-082D-9332939AEBA1}"/>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2772F43E-A883-F453-A470-7CBADBF09FAC}"/>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a:extLst>
              <a:ext uri="{FF2B5EF4-FFF2-40B4-BE49-F238E27FC236}">
                <a16:creationId xmlns:a16="http://schemas.microsoft.com/office/drawing/2014/main" id="{D0162500-4E7C-5FDA-4BA4-CC52A643F61E}"/>
              </a:ext>
            </a:extLst>
          </p:cNvPr>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FCC33B0E-A269-0BED-5022-8B6F0C0E38AC}"/>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56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موت الحياة الفاسدة</a:t>
            </a:r>
            <a:b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نسبة الأشخاص حول العالم</a:t>
            </a:r>
            <a:br>
              <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b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الذين دفعوا رشوة مقابل خدمات معينة في 2013</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الشرطة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القضاء</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التسجيل</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الأراضي</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العلاج</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التعليم</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الضريبة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الخدمات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الموت بسبب </a:t>
            </a: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a:t>
            </a: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معاقبة مخططات الرشوة الأجنبية للشركات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1"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تجميد المدفوعات</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الولايات المتحدة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كوريا الجنوبية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إيطاليا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سويسرا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بريطانيا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فرنسا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النرويج</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اليابان</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ألمانيا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كندا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grpSp>
    </p:spTree>
    <p:extLst>
      <p:ext uri="{BB962C8B-B14F-4D97-AF65-F5344CB8AC3E}">
        <p14:creationId xmlns:p14="http://schemas.microsoft.com/office/powerpoint/2010/main" val="87597587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الزنا، النجاسة، الهوى، الشهوة الردية، الطمع </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الذي هو عبادة الأوثان</a:t>
            </a:r>
            <a:b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5ب)</a:t>
            </a:r>
            <a:endPar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grpSp>
        <p:nvGrpSpPr>
          <p:cNvPr id="3" name="Group 2">
            <a:extLst>
              <a:ext uri="{FF2B5EF4-FFF2-40B4-BE49-F238E27FC236}">
                <a16:creationId xmlns:a16="http://schemas.microsoft.com/office/drawing/2014/main" id="{8F8DF691-CA4F-B044-8DB6-8D367F970FA8}"/>
              </a:ext>
            </a:extLst>
          </p:cNvPr>
          <p:cNvGrpSpPr/>
          <p:nvPr/>
        </p:nvGrpSpPr>
        <p:grpSpPr>
          <a:xfrm>
            <a:off x="230822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الأكاذيب</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الطمع</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الغيرة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الشهوة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الأصنام</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gr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المحادثات السيئة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8-9)</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dirty="0"/>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8 وأما الآن فاطرحوا عنكم أنتم أيضاً الكل </a:t>
            </a:r>
            <a:r>
              <a:rPr kumimoji="0" lang="ar-JO" sz="3600" b="1" u="none"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الغضب السخط الخبث التجديف الكلام القبيح </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أفواهكم 9 لا تكذبوا بعضكم على بعض إذ خلعتم الإنسان العتيق مع أعماله</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8-9</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حُكم على كوندراتي رايلييف بالإعدام لدوره في انتفاضة فاشلة ضد القيصر الروسي نقولا الأول في كانون أول 1825. لكن الحبل انقطع وسقط رايلييف على الأرض مصاباً بكدمات وضربات ونهض وقال: في روسيا لا يعرفون كيف يفعلون أي شيء بشكل صحيح، ولا حتى كيف يصنعون حبلاً. وعادة ما يؤدي حادث من هذا النوع إلى العفو، لذلك أُرسِل رسول إلى القيصر ليعرف رغبته.</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سأل نيكولاس: ماذا قال؟</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سيدي، لقد قال إنهم في روسيا لا يعرفون حتى كيفية صنع الحبل بشكل صحيح."</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قال القيصر: حسناً لنثبت العكس.</a:t>
            </a:r>
            <a:endPar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323586" name="Title 1"/>
          <p:cNvSpPr>
            <a:spLocks noGrp="1"/>
          </p:cNvSpPr>
          <p:nvPr>
            <p:ph type="title"/>
          </p:nvPr>
        </p:nvSpPr>
        <p:spPr>
          <a:xfrm>
            <a:off x="457200" y="-893763"/>
            <a:ext cx="8229600" cy="1143001"/>
          </a:xfrm>
        </p:spPr>
        <p:txBody>
          <a:bodyPr/>
          <a:lstStyle/>
          <a:p>
            <a:pPr eaLnBrk="1" hangingPunct="1"/>
            <a:r>
              <a:rPr lang="ar-JO" dirty="0">
                <a:cs typeface="Arial" panose="020B0604020202020204" pitchFamily="34" charset="0"/>
              </a:rPr>
              <a:t>درس من التاريخ الروسي</a:t>
            </a:r>
            <a:endParaRPr lang="en-US" dirty="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نوع الكلام الذي يجب التخلص منه؟</a:t>
            </a:r>
            <a:endPar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6" name="Rectangle 5"/>
          <p:cNvSpPr/>
          <p:nvPr/>
        </p:nvSpPr>
        <p:spPr>
          <a:xfrm>
            <a:off x="0" y="0"/>
            <a:ext cx="9143999" cy="193899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الغضب، السخط، الخبث، التجديف الكلام القبيح، الأمور الباطلة</a:t>
            </a:r>
            <a:endParaRPr kumimoji="0" lang="ar-JO" sz="6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1" name="Title 1"/>
          <p:cNvSpPr>
            <a:spLocks noGrp="1"/>
          </p:cNvSpPr>
          <p:nvPr>
            <p:ph type="title"/>
          </p:nvPr>
        </p:nvSpPr>
        <p:spPr>
          <a:xfrm>
            <a:off x="457200" y="-963488"/>
            <a:ext cx="8229600" cy="980950"/>
          </a:xfrm>
        </p:spPr>
        <p:txBody>
          <a:bodyPr/>
          <a:lstStyle/>
          <a:p>
            <a:pPr eaLnBrk="1" hangingPunct="1"/>
            <a:r>
              <a:rPr lang="en-US" dirty="0">
                <a:cs typeface="Arial" panose="020B0604020202020204" pitchFamily="34" charset="0"/>
              </a:rPr>
              <a:t>Avoid vows</a:t>
            </a:r>
          </a:p>
        </p:txBody>
      </p:sp>
      <p:sp>
        <p:nvSpPr>
          <p:cNvPr id="4" name="Title 1">
            <a:extLst>
              <a:ext uri="{FF2B5EF4-FFF2-40B4-BE49-F238E27FC236}">
                <a16:creationId xmlns:a16="http://schemas.microsoft.com/office/drawing/2014/main" id="{DBCD3AB4-7178-9744-8587-BECC28DB0E6A}"/>
              </a:ext>
            </a:extLst>
          </p:cNvPr>
          <p:cNvSpPr txBox="1">
            <a:spLocks/>
          </p:cNvSpPr>
          <p:nvPr/>
        </p:nvSpPr>
        <p:spPr bwMode="auto">
          <a:xfrm>
            <a:off x="0" y="2825774"/>
            <a:ext cx="9144000" cy="3987602"/>
          </a:xfrm>
          <a:prstGeom prst="rect">
            <a:avLst/>
          </a:prstGeom>
          <a:solidFill>
            <a:srgbClr val="FCFCF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rtl="1"/>
            <a:r>
              <a:rPr lang="ar-SA" b="1" dirty="0">
                <a:latin typeface="Arial" panose="020B0604020202020204" pitchFamily="34" charset="0"/>
                <a:cs typeface="Arial" panose="020B0604020202020204" pitchFamily="34" charset="0"/>
              </a:rPr>
              <a:t>متى ٥ : ٣٧</a:t>
            </a:r>
            <a:endParaRPr lang="ar-SA" sz="3200" b="1" dirty="0">
              <a:latin typeface="Arial" panose="020B0604020202020204" pitchFamily="34" charset="0"/>
              <a:cs typeface="Arial" panose="020B0604020202020204" pitchFamily="34" charset="0"/>
            </a:endParaRPr>
          </a:p>
          <a:p>
            <a:pPr rtl="1"/>
            <a:endParaRPr lang="en-US" sz="1800" b="1" dirty="0">
              <a:latin typeface="Arial" panose="020B0604020202020204" pitchFamily="34" charset="0"/>
              <a:cs typeface="Arial" panose="020B0604020202020204" pitchFamily="34" charset="0"/>
            </a:endParaRPr>
          </a:p>
          <a:p>
            <a:pPr rtl="1"/>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بل ليكن كلامكم:</a:t>
            </a:r>
            <a:br>
              <a:rPr lang="en-US" sz="5400" b="1" dirty="0">
                <a:latin typeface="Arial" panose="020B0604020202020204" pitchFamily="34" charset="0"/>
                <a:cs typeface="Arial" panose="020B0604020202020204" pitchFamily="34" charset="0"/>
              </a:rPr>
            </a:br>
            <a:r>
              <a:rPr lang="ar-SA" sz="6600" b="1" dirty="0">
                <a:latin typeface="Arial" panose="020B0604020202020204" pitchFamily="34" charset="0"/>
                <a:cs typeface="Arial" panose="020B0604020202020204" pitchFamily="34" charset="0"/>
              </a:rPr>
              <a:t> </a:t>
            </a:r>
            <a:r>
              <a:rPr lang="ar-JO" sz="6600" b="1" dirty="0">
                <a:solidFill>
                  <a:srgbClr val="73AF08"/>
                </a:solidFill>
                <a:latin typeface="Arial" panose="020B0604020202020204" pitchFamily="34" charset="0"/>
                <a:cs typeface="Arial" panose="020B0604020202020204" pitchFamily="34" charset="0"/>
              </a:rPr>
              <a:t>نعم نعم</a:t>
            </a:r>
            <a:r>
              <a:rPr lang="ar-SA" sz="6600" b="1" dirty="0">
                <a:solidFill>
                  <a:srgbClr val="73AF08"/>
                </a:solidFill>
                <a:latin typeface="Arial" panose="020B0604020202020204" pitchFamily="34" charset="0"/>
                <a:cs typeface="Arial" panose="020B0604020202020204" pitchFamily="34" charset="0"/>
              </a:rPr>
              <a:t> </a:t>
            </a:r>
            <a:r>
              <a:rPr lang="ar-SA" sz="6600" b="1" dirty="0">
                <a:solidFill>
                  <a:srgbClr val="E2490C"/>
                </a:solidFill>
                <a:latin typeface="Arial" panose="020B0604020202020204" pitchFamily="34" charset="0"/>
                <a:cs typeface="Arial" panose="020B0604020202020204" pitchFamily="34" charset="0"/>
              </a:rPr>
              <a:t>لا ل</a:t>
            </a:r>
            <a:r>
              <a:rPr lang="ar-SA" sz="6600" b="1" dirty="0">
                <a:solidFill>
                  <a:srgbClr val="C00000"/>
                </a:solidFill>
                <a:latin typeface="Arial" panose="020B0604020202020204" pitchFamily="34" charset="0"/>
                <a:cs typeface="Arial" panose="020B0604020202020204" pitchFamily="34" charset="0"/>
              </a:rPr>
              <a:t>ا</a:t>
            </a:r>
            <a:r>
              <a:rPr lang="ar-SA" sz="5400" b="1" dirty="0">
                <a:latin typeface="Arial" panose="020B0604020202020204" pitchFamily="34" charset="0"/>
                <a:cs typeface="Arial" panose="020B0604020202020204" pitchFamily="34" charset="0"/>
              </a:rPr>
              <a:t>.</a:t>
            </a:r>
            <a:br>
              <a:rPr lang="en-US" sz="5400" b="1" dirty="0">
                <a:latin typeface="Arial" panose="020B0604020202020204" pitchFamily="34" charset="0"/>
                <a:cs typeface="Arial" panose="020B0604020202020204" pitchFamily="34" charset="0"/>
              </a:rPr>
            </a:br>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وما زاد على ذلك فهو من الشرير</a:t>
            </a:r>
            <a:r>
              <a:rPr lang="ar-SA" sz="5400" b="1" dirty="0">
                <a:latin typeface="Arial" panose="020B0604020202020204" pitchFamily="34" charset="0"/>
                <a:cs typeface="Arial" panose="020B0604020202020204" pitchFamily="34" charset="0"/>
              </a:rPr>
              <a:t> </a:t>
            </a:r>
            <a:endParaRPr lang="ar-SA"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EA80C-1BA8-F277-A2B5-AC2C664F7C5D}"/>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A2B1C882-1736-D10A-810C-E6760A9AD250}"/>
              </a:ext>
            </a:extLst>
          </p:cNvPr>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2. احتضن الحياة </a:t>
            </a:r>
            <a:r>
              <a:rPr lang="ar-JO" sz="4800" dirty="0">
                <a:solidFill>
                  <a:srgbClr val="FFFF00"/>
                </a:solidFill>
                <a:effectLst>
                  <a:glow rad="127000">
                    <a:schemeClr val="tx1"/>
                  </a:glow>
                </a:effectLst>
                <a:ea typeface="ＭＳ Ｐゴシック" charset="0"/>
              </a:rPr>
              <a:t>المقدسة</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3-4</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200B2A6-8F6B-B028-3E05-B88F82879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4F8BD9-D42C-6DA8-28C4-3C94F067C6DB}"/>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645325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الموت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للفروق التقليدية</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10 ولبستم الجديد الذي يتجدد للمعرفة حسب صورة خالقه 11 حيث ليس يوناني ويهودي ختان وغرلة بربري سكيثي عبد حر بل المسيح الكل وفي الكل</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10-11)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331779" name="Title 2"/>
          <p:cNvSpPr>
            <a:spLocks noGrp="1"/>
          </p:cNvSpPr>
          <p:nvPr>
            <p:ph type="title"/>
          </p:nvPr>
        </p:nvSpPr>
        <p:spPr>
          <a:xfrm>
            <a:off x="914400" y="30163"/>
            <a:ext cx="8229600" cy="1143000"/>
          </a:xfrm>
        </p:spPr>
        <p:txBody>
          <a:bodyPr/>
          <a:lstStyle/>
          <a:p>
            <a:pPr algn="r" eaLnBrk="1" hangingPunct="1"/>
            <a:r>
              <a:rPr lang="en-US" dirty="0"/>
              <a:t>3:10-11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ar-JO"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rPr>
              <a:t>تجنب هذه الفروقات</a:t>
            </a:r>
            <a:endParaRPr lang="en-US"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عرقي : يوناني أو يهودي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طقسي : ختان أو غرلة</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حضاري : بربري أو سكيثي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اجتماعي : عبد أو حر</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74" name="Title 1"/>
          <p:cNvSpPr>
            <a:spLocks noGrp="1"/>
          </p:cNvSpPr>
          <p:nvPr>
            <p:ph type="title"/>
          </p:nvPr>
        </p:nvSpPr>
        <p:spPr>
          <a:xfrm>
            <a:off x="2771800" y="1988840"/>
            <a:ext cx="2088232" cy="1584176"/>
          </a:xfrm>
        </p:spPr>
        <p:txBody>
          <a:bodyPr/>
          <a:lstStyle/>
          <a:p>
            <a:pPr eaLnBrk="1" hangingPunct="1"/>
            <a:r>
              <a:rPr lang="ar-JO" sz="3200" dirty="0">
                <a:cs typeface="Arial" panose="020B0604020202020204" pitchFamily="34" charset="0"/>
              </a:rPr>
              <a:t>الكنيسة</a:t>
            </a:r>
            <a:br>
              <a:rPr lang="ar-JO" sz="3200" dirty="0">
                <a:cs typeface="Arial" panose="020B0604020202020204" pitchFamily="34" charset="0"/>
              </a:rPr>
            </a:br>
            <a:r>
              <a:rPr lang="ar-JO" sz="3200" dirty="0">
                <a:cs typeface="Arial" panose="020B0604020202020204" pitchFamily="34" charset="0"/>
              </a:rPr>
              <a:t>تحتضن الجميع</a:t>
            </a:r>
            <a:endParaRPr lang="en-US" sz="3200" dirty="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12-17) </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الرأفة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12)</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216024" y="188640"/>
            <a:ext cx="8748464" cy="3154362"/>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توصف الرحمة بأنها نعمة الله العملية (خر 34: 6؛ 2 أي 30: 9؛ نح 9: 17، 31؛ مز 85: 13؛ يو 2: 13؛ ويوحنا 4: 2).</a:t>
            </a:r>
            <a:endParaRPr lang="en-US"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860E47-9853-00AF-1F24-07B7CE2E4D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Autofit/>
          </a:bodyPr>
          <a:lstStyle/>
          <a:p>
            <a:pPr eaLnBrk="1" fontAlgn="auto" hangingPunct="1">
              <a:spcAft>
                <a:spcPts val="0"/>
              </a:spcAft>
              <a:defRPr/>
            </a:pP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يونان ٤ : ٢</a:t>
            </a:r>
            <a:b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b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br>
              <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الرأفة </a:t>
            </a:r>
            <a:b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لا نستطيع أن نشعر مع الآخرين</a:t>
            </a:r>
            <a:endPar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الغفران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13)</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Accordance" panose="00000400000000000000" pitchFamily="2" charset="-78"/>
              </a:rPr>
              <a:t>ما تعتنقهُ</a:t>
            </a:r>
            <a:endParaRPr lang="en-US" dirty="0">
              <a:effectLst>
                <a:glow rad="876300">
                  <a:schemeClr val="tx1"/>
                </a:glow>
              </a:effectLst>
              <a:ea typeface="Accordance" panose="00000400000000000000" pitchFamily="2" charset="-78"/>
            </a:endParaRPr>
          </a:p>
        </p:txBody>
      </p:sp>
      <p:sp>
        <p:nvSpPr>
          <p:cNvPr id="4" name="Rectangle 2"/>
          <p:cNvSpPr txBox="1">
            <a:spLocks noChangeArrowheads="1"/>
          </p:cNvSpPr>
          <p:nvPr/>
        </p:nvSpPr>
        <p:spPr bwMode="auto">
          <a:xfrm>
            <a:off x="5453204"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98875"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flipH="1">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57264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09080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ليس إعطاء أحدهم ما يستحق ولكن ما يحتاج</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مجهول</a:t>
            </a: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الضعيف لا يستطيع أن يغفر أبداً</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هو صفة الأقوياء</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غاندي</a:t>
            </a:r>
            <a:endParaRPr lang="en-US" sz="3200"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ar-JO" sz="3600" dirty="0">
                <a:solidFill>
                  <a:srgbClr val="FFFFFF"/>
                </a:solidFill>
                <a:ea typeface="+mj-ea"/>
                <a:cs typeface="Arial" panose="020B0604020202020204" pitchFamily="34" charset="0"/>
              </a:rPr>
              <a:t>غراهام وغلاديس ستينز</a:t>
            </a:r>
            <a:endParaRPr lang="en-US" sz="3600" dirty="0">
              <a:solidFill>
                <a:srgbClr val="FFFFFF"/>
              </a:solidFill>
              <a:ea typeface="+mj-ea"/>
              <a:cs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dirty="0"/>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محتملين بعضكم بعضاً ومسامحين بعضكم بعضاً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إن كان لأحد على أحد شكوى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كما غفر لكم المسيح هكذا أنتم أيضاً</a:t>
            </a:r>
            <a:b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b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 3: 13</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endParaRPr kumimoji="0" lang="en-US" sz="3600" b="1" u="sng"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المحبة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14)</a:t>
            </a:r>
            <a:endParaRPr lang="en-US"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مغفور لي لكني لا أستطيع</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656013"/>
            <a:ext cx="9144000" cy="3201987"/>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المحبة غفراننا غير كامل</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بدون محبة تكون رحمتنا مصباحاً مخفياً.</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الحب يربط الجميع</a:t>
            </a:r>
            <a:endPar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إخلع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كراهية؟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ماضي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مؤلم؟</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غيرة؟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طمع؟</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علاقات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مكسورة؟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أفكار</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ازدراء؟</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65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65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4029075" cy="2760663"/>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الشكوك</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366597"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0" y="2014538"/>
            <a:ext cx="4714875" cy="2205037"/>
          </a:xfrm>
        </p:spPr>
        <p:txBody>
          <a:bodyPr/>
          <a:lstStyle/>
          <a:p>
            <a:pPr eaLnBrk="1" hangingPunct="1"/>
            <a:r>
              <a:rPr lang="en-US" dirty="0"/>
              <a:t>Trust in Christ</a:t>
            </a:r>
          </a:p>
        </p:txBody>
      </p:sp>
      <p:pic>
        <p:nvPicPr>
          <p:cNvPr id="3686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3338"/>
            <a:ext cx="48482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49800" y="0"/>
            <a:ext cx="4394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Accordance" panose="00000400000000000000" pitchFamily="2" charset="-78"/>
              </a:rPr>
              <a:t>الفكرة الرئيسة للرسالة</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48560" y="1330501"/>
            <a:ext cx="9144000" cy="41259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إحمِ نفسك من التعاليم الكاذبة باحتضان كل من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المسيح والحياة المقدسة.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84326" y="5805264"/>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89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6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7772400" cy="2760663"/>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أعطانا الله نعمة من أجل بداية جديدة، لا تدع عاداتك القديمة تمنعك من العيش كشخص صارت حياته في المسيح.</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18 أيتها النساء اخضعن لرجالكن كما يليق في الرب 19 أيها الرجال أحبوا نساءكم ولا تكونوا قساة عليهن</a:t>
            </a:r>
            <a:b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b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كو 3: 18-19</a:t>
            </a: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endParaRPr>
          </a:p>
        </p:txBody>
      </p:sp>
      <p:sp>
        <p:nvSpPr>
          <p:cNvPr id="372740" name="Rectangle 2"/>
          <p:cNvSpPr>
            <a:spLocks noGrp="1" noChangeArrowheads="1"/>
          </p:cNvSpPr>
          <p:nvPr>
            <p:ph type="title"/>
          </p:nvPr>
        </p:nvSpPr>
        <p:spPr>
          <a:xfrm>
            <a:off x="-20638" y="0"/>
            <a:ext cx="9164638" cy="765175"/>
          </a:xfrm>
        </p:spPr>
        <p:txBody>
          <a:bodyPr/>
          <a:lstStyle/>
          <a:p>
            <a:r>
              <a:rPr lang="ar-JO" sz="3200" dirty="0">
                <a:solidFill>
                  <a:schemeClr val="bg1"/>
                </a:solidFill>
                <a:ea typeface="ＭＳ Ｐゴシック" charset="0"/>
                <a:cs typeface="Arial" panose="020B0604020202020204" pitchFamily="34" charset="0"/>
              </a:rPr>
              <a:t>ماذا لو تبعنا كولوسي 3: 18-19؟</a:t>
            </a:r>
            <a:endParaRPr lang="en-US" dirty="0">
              <a:solidFill>
                <a:schemeClr val="bg1"/>
              </a:solidFill>
              <a:ea typeface="ＭＳ Ｐゴシック" charset="0"/>
              <a:cs typeface="Arial" panose="020B060402020202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4E0-721D-BD49-82AD-6C5AD0510F15}"/>
              </a:ext>
            </a:extLst>
          </p:cNvPr>
          <p:cNvSpPr>
            <a:spLocks noGrp="1"/>
          </p:cNvSpPr>
          <p:nvPr>
            <p:ph type="title"/>
          </p:nvPr>
        </p:nvSpPr>
        <p:spPr>
          <a:xfrm>
            <a:off x="380784" y="332656"/>
            <a:ext cx="8367679" cy="1371600"/>
          </a:xfrm>
        </p:spPr>
        <p:txBody>
          <a:bodyPr>
            <a:normAutofit/>
          </a:bodyPr>
          <a:lstStyle/>
          <a:p>
            <a:pPr algn="r"/>
            <a:r>
              <a:rPr lang="ar-JO" b="1" dirty="0">
                <a:latin typeface="Arial" panose="020B0604020202020204" pitchFamily="34" charset="0"/>
                <a:cs typeface="Arial" panose="020B0604020202020204" pitchFamily="34" charset="0"/>
              </a:rPr>
              <a:t>كيف يجب علينا أن نطيع؟</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كو 3: 22</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9AD15D8-9145-5144-B3F1-3DDA4FCABE2B}"/>
              </a:ext>
            </a:extLst>
          </p:cNvPr>
          <p:cNvSpPr>
            <a:spLocks noGrp="1"/>
          </p:cNvSpPr>
          <p:nvPr>
            <p:ph idx="1"/>
          </p:nvPr>
        </p:nvSpPr>
        <p:spPr>
          <a:xfrm>
            <a:off x="380785" y="2103120"/>
            <a:ext cx="8367678" cy="3931920"/>
          </a:xfrm>
        </p:spPr>
        <p:txBody>
          <a:bodyPr>
            <a:normAutofit/>
          </a:bodyPr>
          <a:lstStyle/>
          <a:p>
            <a:pPr algn="r" rtl="1"/>
            <a:r>
              <a:rPr lang="ar-JO" sz="2000" b="1" dirty="0">
                <a:latin typeface="Arial" panose="020B0604020202020204" pitchFamily="34" charset="0"/>
                <a:cs typeface="Arial" panose="020B0604020202020204" pitchFamily="34" charset="0"/>
              </a:rPr>
              <a:t>أطيعوا سادتكم في كل شيء (3: 22أ)</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لا تخدعوا سادتكم (3: 22ب)</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أطيعوا سادتكم ببساطة القلب (3: 22ت)</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اجعلوا حافزكم مجد الله (3: 22ث)</a:t>
            </a:r>
            <a:endParaRPr lang="en-US" sz="2000" b="1" dirty="0">
              <a:latin typeface="Arial" panose="020B0604020202020204" pitchFamily="34" charset="0"/>
              <a:cs typeface="Arial" panose="020B0604020202020204" pitchFamily="34" charset="0"/>
            </a:endParaRPr>
          </a:p>
          <a:p>
            <a:pPr lvl="0"/>
            <a:endParaRPr lang="en-US" sz="2000" b="1" dirty="0">
              <a:latin typeface="Arial" panose="020B0604020202020204" pitchFamily="34" charset="0"/>
              <a:cs typeface="Arial" panose="020B0604020202020204" pitchFamily="34" charset="0"/>
            </a:endParaRPr>
          </a:p>
          <a:p>
            <a:pPr marL="0" indent="0" algn="r">
              <a:buNone/>
            </a:pPr>
            <a:r>
              <a:rPr lang="ar-JO" sz="2000" b="1" dirty="0">
                <a:latin typeface="Arial" panose="020B0604020202020204" pitchFamily="34" charset="0"/>
                <a:cs typeface="Arial" panose="020B0604020202020204" pitchFamily="34" charset="0"/>
              </a:rPr>
              <a:t>الحث</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تأمل في النواحي التي تحتاج أن تعمل عليها بشكل أكبر.</a:t>
            </a:r>
            <a:endParaRPr lang="en-US" sz="2000" b="1" dirty="0">
              <a:latin typeface="Arial" panose="020B0604020202020204" pitchFamily="34" charset="0"/>
              <a:cs typeface="Arial" panose="020B0604020202020204" pitchFamily="34" charset="0"/>
            </a:endParaRPr>
          </a:p>
          <a:p>
            <a:pPr lvl="1" algn="r" rtl="1"/>
            <a:r>
              <a:rPr lang="ar-JO" sz="2000" b="1" dirty="0">
                <a:latin typeface="Arial" panose="020B0604020202020204" pitchFamily="34" charset="0"/>
                <a:cs typeface="Arial" panose="020B0604020202020204" pitchFamily="34" charset="0"/>
              </a:rPr>
              <a:t>هل تحتاج أن تتعلم الطاعة بشكل كامل؟</a:t>
            </a:r>
            <a:endParaRPr lang="en-US" sz="2000" b="1" dirty="0">
              <a:latin typeface="Arial" panose="020B0604020202020204" pitchFamily="34" charset="0"/>
              <a:cs typeface="Arial" panose="020B0604020202020204" pitchFamily="34" charset="0"/>
            </a:endParaRPr>
          </a:p>
          <a:p>
            <a:pPr lvl="1" algn="r" rtl="1"/>
            <a:r>
              <a:rPr lang="ar-JO" sz="2000" b="1" dirty="0">
                <a:effectLst/>
                <a:latin typeface="Arial" panose="020B0604020202020204" pitchFamily="34" charset="0"/>
                <a:cs typeface="Arial" panose="020B0604020202020204" pitchFamily="34" charset="0"/>
              </a:rPr>
              <a:t>هل تحتاج أن تفحص قلبك لترى ما هو فكرك عندما تطيع؟</a:t>
            </a:r>
            <a:r>
              <a:rPr lang="en-US" sz="2000" b="1" dirty="0">
                <a:effectLst/>
                <a:latin typeface="Arial" panose="020B0604020202020204" pitchFamily="34" charset="0"/>
                <a:cs typeface="Arial" panose="020B0604020202020204" pitchFamily="34" charset="0"/>
              </a:rPr>
              <a:t> </a:t>
            </a:r>
          </a:p>
          <a:p>
            <a:pPr lvl="1" algn="r" rtl="1"/>
            <a:r>
              <a:rPr lang="ar-JO" sz="2000" b="1" dirty="0">
                <a:latin typeface="Arial" panose="020B0604020202020204" pitchFamily="34" charset="0"/>
                <a:cs typeface="Arial" panose="020B0604020202020204" pitchFamily="34" charset="0"/>
              </a:rPr>
              <a:t>هل تحتاج أن تفحص ما هو بالحقيقة موضوع طاعتك؟</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D68A12-AFE4-EC48-AD35-463C8AB26B57}"/>
              </a:ext>
            </a:extLst>
          </p:cNvPr>
          <p:cNvPicPr>
            <a:picLocks noChangeAspect="1"/>
          </p:cNvPicPr>
          <p:nvPr/>
        </p:nvPicPr>
        <p:blipFill>
          <a:blip r:embed="rId2"/>
          <a:stretch>
            <a:fillRect/>
          </a:stretch>
        </p:blipFill>
        <p:spPr>
          <a:xfrm>
            <a:off x="251520" y="2023100"/>
            <a:ext cx="4700240" cy="2088232"/>
          </a:xfrm>
          <a:prstGeom prst="rect">
            <a:avLst/>
          </a:prstGeom>
        </p:spPr>
      </p:pic>
      <p:sp>
        <p:nvSpPr>
          <p:cNvPr id="6" name="Content Placeholder 4">
            <a:extLst>
              <a:ext uri="{FF2B5EF4-FFF2-40B4-BE49-F238E27FC236}">
                <a16:creationId xmlns:a16="http://schemas.microsoft.com/office/drawing/2014/main" id="{0674FEF7-AC76-AC49-83C3-7E1498D0A27F}"/>
              </a:ext>
            </a:extLst>
          </p:cNvPr>
          <p:cNvSpPr txBox="1">
            <a:spLocks/>
          </p:cNvSpPr>
          <p:nvPr/>
        </p:nvSpPr>
        <p:spPr>
          <a:xfrm>
            <a:off x="4572000" y="6269153"/>
            <a:ext cx="4248472" cy="329502"/>
          </a:xfrm>
          <a:prstGeom prst="rect">
            <a:avLst/>
          </a:prstGeom>
        </p:spPr>
        <p:txBody>
          <a:bodyPr vert="horz" lIns="91440" tIns="45720" rIns="91440" bIns="45720" rtlCol="0">
            <a:normAutofit fontScale="92500"/>
          </a:bodyPr>
          <a:lst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lgn="l" rtl="1" fontAlgn="auto"/>
            <a:r>
              <a:rPr lang="ar-JO" sz="1600" b="1" dirty="0">
                <a:latin typeface="Arial" panose="020B0604020202020204" pitchFamily="34" charset="0"/>
                <a:cs typeface="Arial" panose="020B0604020202020204" pitchFamily="34" charset="0"/>
              </a:rPr>
              <a:t>ماريا كريستينا جارسيا، كلية سنغافورة للكتاب المقدس 2021</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3176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5"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189</a:t>
            </a:r>
            <a:endParaRPr lang="en-US" b="1" dirty="0">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rot="20400000">
            <a:off x="117475" y="1515458"/>
            <a:ext cx="5121275" cy="1569660"/>
          </a:xfrm>
          <a:prstGeom prst="rect">
            <a:avLst/>
          </a:prstGeom>
          <a:gradFill rotWithShape="1">
            <a:gsLst>
              <a:gs pos="0">
                <a:schemeClr val="hlink"/>
              </a:gs>
              <a:gs pos="100000">
                <a:schemeClr val="hlink">
                  <a:gamma/>
                  <a:shade val="11373"/>
                  <a:invGamma/>
                </a:schemeClr>
              </a:gs>
            </a:gsLst>
            <a:lin ang="5400000" scaled="1"/>
          </a:gradFill>
          <a:ln w="9525">
            <a:solidFill>
              <a:schemeClr val="tx1"/>
            </a:solidFill>
            <a:miter lim="800000"/>
            <a:headEnd/>
            <a:tailEnd/>
          </a:ln>
          <a:effectLst/>
        </p:spPr>
        <p:txBody>
          <a:bodyPr>
            <a:spAutoFit/>
          </a:bodyPr>
          <a:lstStyle/>
          <a:p>
            <a:pPr algn="ctr">
              <a:defRPr/>
            </a:pPr>
            <a:r>
              <a:rPr lang="ar-JO" altLang="zh-CN" sz="3200" b="1" dirty="0">
                <a:solidFill>
                  <a:srgbClr val="FFFFFF"/>
                </a:solidFill>
                <a:latin typeface="Arial" panose="020B0604020202020204" pitchFamily="34" charset="0"/>
                <a:ea typeface="SimSun" pitchFamily="2" charset="-122"/>
                <a:cs typeface="Arial" panose="020B0604020202020204" pitchFamily="34" charset="0"/>
              </a:rPr>
              <a:t>تستخدم رسالة كولوسي عدداً من المصطلحات غير الموجودة في أي مكان آخر في الكتاب المقدس.</a:t>
            </a:r>
            <a:endParaRPr lang="en-US" altLang="zh-CN" sz="32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1513" name="Text Box 9"/>
          <p:cNvSpPr txBox="1">
            <a:spLocks noChangeArrowheads="1"/>
          </p:cNvSpPr>
          <p:nvPr/>
        </p:nvSpPr>
        <p:spPr bwMode="auto">
          <a:xfrm rot="1200000">
            <a:off x="4108450" y="3311079"/>
            <a:ext cx="4914900" cy="1077218"/>
          </a:xfrm>
          <a:prstGeom prst="rect">
            <a:avLst/>
          </a:prstGeom>
          <a:solidFill>
            <a:schemeClr val="accent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ea typeface="SimSun" charset="0"/>
                <a:cs typeface="Arial" panose="020B0604020202020204" pitchFamily="34" charset="0"/>
              </a:rPr>
              <a:t>لا يستخدم بولس اقتباسات من العهد القديم في رسالته إلى كولوسي</a:t>
            </a:r>
            <a:endParaRPr lang="en-US" sz="3200" b="1" dirty="0">
              <a:latin typeface="Arial" panose="020B0604020202020204" pitchFamily="34" charset="0"/>
              <a:ea typeface="SimSun" charset="0"/>
              <a:cs typeface="Arial" panose="020B0604020202020204" pitchFamily="34" charset="0"/>
            </a:endParaRPr>
          </a:p>
        </p:txBody>
      </p:sp>
      <p:sp>
        <p:nvSpPr>
          <p:cNvPr id="21514" name="Text Box 10"/>
          <p:cNvSpPr txBox="1">
            <a:spLocks noChangeArrowheads="1"/>
          </p:cNvSpPr>
          <p:nvPr/>
        </p:nvSpPr>
        <p:spPr bwMode="auto">
          <a:xfrm>
            <a:off x="609600" y="4746625"/>
            <a:ext cx="5181600" cy="1569660"/>
          </a:xfrm>
          <a:prstGeom prst="rect">
            <a:avLst/>
          </a:prstGeom>
          <a:solidFill>
            <a:schemeClr val="accent2">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ea typeface="SimSun" charset="0"/>
                <a:cs typeface="Arial" panose="020B0604020202020204" pitchFamily="34" charset="0"/>
              </a:rPr>
              <a:t>تضع رسالة كولوسي الشرح الأفضل عن ألوهية المسيح في كل كتابات العهد الجديد.</a:t>
            </a:r>
            <a:endParaRPr lang="en-US" sz="3200" b="1" dirty="0">
              <a:latin typeface="Arial" panose="020B0604020202020204" pitchFamily="34" charset="0"/>
              <a:ea typeface="SimSun" charset="0"/>
              <a:cs typeface="Arial" panose="020B0604020202020204" pitchFamily="34" charset="0"/>
            </a:endParaRPr>
          </a:p>
        </p:txBody>
      </p:sp>
      <p:sp>
        <p:nvSpPr>
          <p:cNvPr id="374789" name="Rectangle 11"/>
          <p:cNvSpPr>
            <a:spLocks noGrp="1" noChangeArrowheads="1"/>
          </p:cNvSpPr>
          <p:nvPr>
            <p:ph type="title" idx="4294967295"/>
          </p:nvPr>
        </p:nvSpPr>
        <p:spPr>
          <a:xfrm>
            <a:off x="3736508" y="228600"/>
            <a:ext cx="1377300"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الخصائص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0-#ppt_w/2"/>
                                          </p:val>
                                        </p:tav>
                                        <p:tav tm="100000">
                                          <p:val>
                                            <p:strVal val="#ppt_x"/>
                                          </p:val>
                                        </p:tav>
                                      </p:tavLst>
                                    </p:anim>
                                    <p:anim calcmode="lin" valueType="num">
                                      <p:cBhvr additive="base">
                                        <p:cTn id="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1+#ppt_w/2"/>
                                          </p:val>
                                        </p:tav>
                                        <p:tav tm="100000">
                                          <p:val>
                                            <p:strVal val="#ppt_x"/>
                                          </p:val>
                                        </p:tav>
                                      </p:tavLst>
                                    </p:anim>
                                    <p:anim calcmode="lin" valueType="num">
                                      <p:cBhvr additive="base">
                                        <p:cTn id="14"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additive="base">
                                        <p:cTn id="19" dur="500" fill="hold"/>
                                        <p:tgtEl>
                                          <p:spTgt spid="21514"/>
                                        </p:tgtEl>
                                        <p:attrNameLst>
                                          <p:attrName>ppt_x</p:attrName>
                                        </p:attrNameLst>
                                      </p:cBhvr>
                                      <p:tavLst>
                                        <p:tav tm="0">
                                          <p:val>
                                            <p:strVal val="#ppt_x"/>
                                          </p:val>
                                        </p:tav>
                                        <p:tav tm="100000">
                                          <p:val>
                                            <p:strVal val="#ppt_x"/>
                                          </p:val>
                                        </p:tav>
                                      </p:tavLst>
                                    </p:anim>
                                    <p:anim calcmode="lin" valueType="num">
                                      <p:cBhvr additive="base">
                                        <p:cTn id="20"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0" animBg="1" autoUpdateAnimBg="0"/>
      <p:bldP spid="21514"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Ephesians &amp; </a:t>
            </a:r>
            <a:r>
              <a:rPr lang="ar-SA" b="1" dirty="0" err="1">
                <a:latin typeface="Arial" panose="020B0604020202020204" pitchFamily="34" charset="0"/>
                <a:ea typeface="ＭＳ Ｐゴシック" charset="0"/>
                <a:cs typeface="Arial" panose="020B0604020202020204" pitchFamily="34" charset="0"/>
              </a:rPr>
              <a:t>كولوسي</a:t>
            </a:r>
            <a:endParaRPr lang="en-US" b="1" dirty="0">
              <a:latin typeface="Arial" panose="020B0604020202020204" pitchFamily="34" charset="0"/>
              <a:ea typeface="ＭＳ Ｐゴシック" charset="0"/>
              <a:cs typeface="Arial" panose="020B0604020202020204" pitchFamily="34" charset="0"/>
            </a:endParaRP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6" name="Text Box 2"/>
          <p:cNvSpPr txBox="1">
            <a:spLocks noChangeArrowheads="1"/>
          </p:cNvSpPr>
          <p:nvPr/>
        </p:nvSpPr>
        <p:spPr bwMode="auto">
          <a:xfrm>
            <a:off x="7790743" y="152400"/>
            <a:ext cx="1098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76837" name="Text Box 3"/>
          <p:cNvSpPr txBox="1">
            <a:spLocks noChangeArrowheads="1"/>
          </p:cNvSpPr>
          <p:nvPr/>
        </p:nvSpPr>
        <p:spPr bwMode="auto">
          <a:xfrm>
            <a:off x="3846044" y="76200"/>
            <a:ext cx="1377300"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الخصائص</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76838" name="Text Box 149"/>
          <p:cNvSpPr txBox="1">
            <a:spLocks noChangeArrowheads="1"/>
          </p:cNvSpPr>
          <p:nvPr/>
        </p:nvSpPr>
        <p:spPr bwMode="auto">
          <a:xfrm>
            <a:off x="228600" y="727869"/>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يمكن مقارنة هذه الرسائل التوأم ومقارنتها بعدة طرق:</a:t>
            </a:r>
            <a:endParaRPr lang="en-US" sz="2000" b="1" dirty="0">
              <a:latin typeface="Arial" panose="020B0604020202020204" pitchFamily="34" charset="0"/>
              <a:cs typeface="Arial" panose="020B0604020202020204" pitchFamily="34" charset="0"/>
            </a:endParaRP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أفسُس</a:t>
            </a:r>
            <a:endParaRPr lang="en-US" sz="2800" b="1" dirty="0">
              <a:solidFill>
                <a:schemeClr val="bg1"/>
              </a:solidFill>
              <a:latin typeface="Arial" panose="020B0604020202020204" pitchFamily="34" charset="0"/>
              <a:cs typeface="Arial" panose="020B0604020202020204" pitchFamily="34" charset="0"/>
            </a:endParaRP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كولوسي</a:t>
            </a:r>
            <a:endParaRPr lang="en-US" sz="2800" b="1" dirty="0">
              <a:solidFill>
                <a:schemeClr val="bg1"/>
              </a:solidFill>
              <a:latin typeface="Arial" panose="020B0604020202020204" pitchFamily="34" charset="0"/>
              <a:cs typeface="Arial" panose="020B0604020202020204" pitchFamily="34" charset="0"/>
            </a:endParaRP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latin typeface="Arial" panose="020B0604020202020204" pitchFamily="34" charset="0"/>
                  <a:cs typeface="Arial" panose="020B0604020202020204" pitchFamily="34" charset="0"/>
                </a:rPr>
                <a:t>التشابه:</a:t>
              </a:r>
              <a:endParaRPr lang="en-US" sz="2800" b="1" dirty="0">
                <a:latin typeface="Arial" panose="020B0604020202020204" pitchFamily="34" charset="0"/>
                <a:cs typeface="Arial" panose="020B0604020202020204" pitchFamily="34" charset="0"/>
              </a:endParaRP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endParaRPr lang="en-US" sz="2000" b="1" dirty="0">
                <a:latin typeface="Arial" panose="020B0604020202020204" pitchFamily="34" charset="0"/>
                <a:cs typeface="Arial" panose="020B0604020202020204" pitchFamily="34" charset="0"/>
              </a:endParaRP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endParaRPr lang="en-US" sz="2000" b="1" dirty="0">
                <a:latin typeface="Arial" panose="020B0604020202020204" pitchFamily="34" charset="0"/>
                <a:cs typeface="Arial" panose="020B0604020202020204" pitchFamily="34" charset="0"/>
              </a:endParaRP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rtl="1"/>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فيهِ لنا الفِداءُ بدَمِهِ، غُفرانُ الخطايا...</a:t>
              </a:r>
              <a:r>
                <a:rPr lang="en-US" altLang="ja-JP" sz="2000" b="1" dirty="0">
                  <a:latin typeface="Arial" panose="020B0604020202020204" pitchFamily="34" charset="0"/>
                  <a:cs typeface="Arial" panose="020B0604020202020204" pitchFamily="34" charset="0"/>
                </a:rPr>
                <a:t> "</a:t>
              </a:r>
              <a:br>
                <a:rPr lang="ar-SA" altLang="ja-JP" sz="2000" b="1" dirty="0">
                  <a:latin typeface="Arial" panose="020B0604020202020204" pitchFamily="34" charset="0"/>
                  <a:cs typeface="Arial" panose="020B0604020202020204" pitchFamily="34" charset="0"/>
                </a:rPr>
              </a:br>
              <a:r>
                <a:rPr lang="ar-JO" altLang="ja-JP" sz="2000" b="1" dirty="0">
                  <a:latin typeface="Arial" panose="020B0604020202020204" pitchFamily="34" charset="0"/>
                  <a:cs typeface="Arial" panose="020B0604020202020204" pitchFamily="34" charset="0"/>
                </a:rPr>
                <a:t> (١: ٧)</a:t>
              </a:r>
              <a:endParaRPr lang="en-US" sz="2000" b="1" dirty="0">
                <a:latin typeface="Arial" panose="020B0604020202020204" pitchFamily="34" charset="0"/>
                <a:cs typeface="Arial" panose="020B0604020202020204" pitchFamily="34"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rtl="1"/>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لنا فيهِ الفِداءُ، بدَمِهِ غُفرانُ الخطايا</a:t>
              </a:r>
              <a:r>
                <a:rPr lang="en-US" altLang="ja-JP" sz="2000" b="1" dirty="0">
                  <a:latin typeface="Arial" panose="020B0604020202020204" pitchFamily="34" charset="0"/>
                  <a:cs typeface="Arial" panose="020B0604020202020204" pitchFamily="34" charset="0"/>
                </a:rPr>
                <a:t>"</a:t>
              </a:r>
              <a:br>
                <a:rPr lang="ar-JO" altLang="ja-JP" sz="2000" b="1" dirty="0">
                  <a:latin typeface="Arial" panose="020B0604020202020204" pitchFamily="34" charset="0"/>
                  <a:cs typeface="Arial" panose="020B0604020202020204" pitchFamily="34" charset="0"/>
                </a:rPr>
              </a:br>
              <a:r>
                <a:rPr lang="ar-JO" altLang="ja-JP" sz="2000" b="1" dirty="0">
                  <a:latin typeface="Arial" panose="020B0604020202020204" pitchFamily="34" charset="0"/>
                  <a:cs typeface="Arial" panose="020B0604020202020204" pitchFamily="34" charset="0"/>
                </a:rPr>
                <a:t> (١: ١٤)</a:t>
              </a:r>
              <a:endParaRPr lang="en-US" sz="2000" b="1" dirty="0">
                <a:latin typeface="Arial" panose="020B0604020202020204" pitchFamily="34" charset="0"/>
                <a:cs typeface="Arial" panose="020B0604020202020204" pitchFamily="34"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rtl="1"/>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لتَدبيرِ مِلءِ الأزمِنَةِ، ليَجمَعَ كُلَّ شَيءٍ في المَسيحِ، ما في السماواتِ وما علَى الأرضِ، في ذاكَ</a:t>
              </a:r>
              <a:r>
                <a:rPr lang="en-US" altLang="ja-JP" sz="1800" b="1" dirty="0">
                  <a:latin typeface="Arial" panose="020B0604020202020204" pitchFamily="34" charset="0"/>
                  <a:cs typeface="Arial" panose="020B0604020202020204" pitchFamily="34" charset="0"/>
                </a:rPr>
                <a:t> "</a:t>
              </a:r>
              <a:r>
                <a:rPr lang="ar-JO" altLang="ja-JP" sz="1800" b="1" dirty="0">
                  <a:latin typeface="Arial" panose="020B0604020202020204" pitchFamily="34" charset="0"/>
                  <a:cs typeface="Arial" panose="020B0604020202020204" pitchFamily="34" charset="0"/>
                </a:rPr>
                <a:t> (١: ١٠)</a:t>
              </a:r>
              <a:endParaRPr lang="en-US" sz="1800" b="1" dirty="0">
                <a:latin typeface="Arial" panose="020B0604020202020204" pitchFamily="34" charset="0"/>
                <a:cs typeface="Arial" panose="020B0604020202020204" pitchFamily="34"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rtl="1"/>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وأنْ يُصالِحَ بهِ الكُلَّ لنَفسِهِ، عامِلًا الصُّلحَ بدَمِ صَليبِهِ، بواسِطَتِهِ، سواءٌ كانَ: ما علَى الأرضِ، أم ما في السماواتِ</a:t>
              </a:r>
              <a:r>
                <a:rPr lang="en-US" altLang="ja-JP" sz="1800" b="1" dirty="0">
                  <a:latin typeface="Arial" panose="020B0604020202020204" pitchFamily="34" charset="0"/>
                  <a:cs typeface="Arial" panose="020B0604020202020204" pitchFamily="34" charset="0"/>
                </a:rPr>
                <a:t> "</a:t>
              </a:r>
              <a:r>
                <a:rPr lang="ar-JO" altLang="ja-JP" sz="1800" b="1" dirty="0">
                  <a:latin typeface="Arial" panose="020B0604020202020204" pitchFamily="34" charset="0"/>
                  <a:cs typeface="Arial" panose="020B0604020202020204" pitchFamily="34" charset="0"/>
                </a:rPr>
                <a:t> (١: ٢٠)</a:t>
              </a:r>
              <a:endParaRPr lang="en-US" sz="1800" b="1" dirty="0">
                <a:latin typeface="Arial" panose="020B0604020202020204" pitchFamily="34" charset="0"/>
                <a:cs typeface="Arial" panose="020B0604020202020204" pitchFamily="34"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b="1" dirty="0">
                <a:latin typeface="Arial" panose="020B0604020202020204" pitchFamily="34" charset="0"/>
                <a:ea typeface="ＭＳ Ｐゴシック" charset="0"/>
                <a:cs typeface="Arial" panose="020B0604020202020204" pitchFamily="34"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4" name="Text Box 2"/>
          <p:cNvSpPr txBox="1">
            <a:spLocks noChangeArrowheads="1"/>
          </p:cNvSpPr>
          <p:nvPr/>
        </p:nvSpPr>
        <p:spPr bwMode="auto">
          <a:xfrm>
            <a:off x="7681738" y="152400"/>
            <a:ext cx="13163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189-190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5" name="Text Box 3"/>
          <p:cNvSpPr txBox="1">
            <a:spLocks noChangeArrowheads="1"/>
          </p:cNvSpPr>
          <p:nvPr/>
        </p:nvSpPr>
        <p:spPr bwMode="auto">
          <a:xfrm>
            <a:off x="3846045" y="76200"/>
            <a:ext cx="1377300"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الخصائص</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أفسس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err="1">
                <a:ln>
                  <a:noFill/>
                </a:ln>
                <a:solidFill>
                  <a:srgbClr val="E9E2B6"/>
                </a:solidFill>
                <a:effectLst/>
                <a:uLnTx/>
                <a:uFillTx/>
                <a:latin typeface="Arial" panose="020B0604020202020204" pitchFamily="34" charset="0"/>
                <a:cs typeface="Arial" panose="020B0604020202020204" pitchFamily="34" charset="0"/>
              </a:rPr>
              <a:t>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15-17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3-4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19-20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21-23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16-19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22-24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18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25-33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19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1-3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20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21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5-8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22-25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9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1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1" name="Text Box 2"/>
          <p:cNvSpPr txBox="1">
            <a:spLocks noChangeArrowheads="1"/>
          </p:cNvSpPr>
          <p:nvPr/>
        </p:nvSpPr>
        <p:spPr bwMode="auto">
          <a:xfrm>
            <a:off x="7638458" y="152400"/>
            <a:ext cx="14029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4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أفسُس</a:t>
            </a:r>
            <a:endParaRPr lang="en-US" sz="3200" b="1" dirty="0">
              <a:solidFill>
                <a:schemeClr val="bg1"/>
              </a:solidFill>
              <a:latin typeface="Arial" panose="020B0604020202020204" pitchFamily="34" charset="0"/>
              <a:cs typeface="Arial" panose="020B0604020202020204" pitchFamily="34" charset="0"/>
            </a:endParaRP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كولوسي</a:t>
            </a:r>
            <a:endParaRPr lang="en-US" sz="3200" b="1" dirty="0">
              <a:solidFill>
                <a:schemeClr val="bg1"/>
              </a:solidFill>
              <a:latin typeface="Arial" panose="020B0604020202020204" pitchFamily="34" charset="0"/>
              <a:cs typeface="Arial" panose="020B0604020202020204" pitchFamily="34" charset="0"/>
            </a:endParaRP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sz="2800" b="1" dirty="0">
                  <a:latin typeface="Arial" panose="020B0604020202020204" pitchFamily="34" charset="0"/>
                  <a:cs typeface="Arial" panose="020B0604020202020204" pitchFamily="34" charset="0"/>
                </a:rPr>
                <a:t>الإختلافات</a:t>
              </a:r>
              <a:endParaRPr lang="en-US" sz="2800" b="1" dirty="0">
                <a:latin typeface="Arial" panose="020B0604020202020204" pitchFamily="34" charset="0"/>
                <a:cs typeface="Arial" panose="020B0604020202020204" pitchFamily="34" charset="0"/>
              </a:endParaRP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على أنَّ الكنيسة </a:t>
              </a:r>
            </a:p>
            <a:p>
              <a:pPr algn="ctr"/>
              <a:r>
                <a:rPr lang="ar-JO" b="1" dirty="0">
                  <a:latin typeface="Arial" panose="020B0604020202020204" pitchFamily="34" charset="0"/>
                  <a:cs typeface="Arial" panose="020B0604020202020204" pitchFamily="34" charset="0"/>
                </a:rPr>
                <a:t>هي جسد المسيح</a:t>
              </a:r>
              <a:endParaRPr lang="en-US" b="1" dirty="0">
                <a:latin typeface="Arial" panose="020B0604020202020204" pitchFamily="34" charset="0"/>
                <a:cs typeface="Arial" panose="020B0604020202020204" pitchFamily="34" charset="0"/>
              </a:endParaRP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أنَّ المسيح </a:t>
              </a:r>
            </a:p>
            <a:p>
              <a:pPr algn="ctr"/>
              <a:r>
                <a:rPr lang="ar-JO" b="1" dirty="0">
                  <a:latin typeface="Arial" panose="020B0604020202020204" pitchFamily="34" charset="0"/>
                  <a:cs typeface="Arial" panose="020B0604020202020204" pitchFamily="34" charset="0"/>
                </a:rPr>
                <a:t>هو رأس الجسد</a:t>
              </a:r>
              <a:endParaRPr lang="en-US" b="1" dirty="0">
                <a:latin typeface="Arial" panose="020B0604020202020204" pitchFamily="34" charset="0"/>
                <a:cs typeface="Arial" panose="020B0604020202020204" pitchFamily="34" charset="0"/>
              </a:endParaRP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عامة وعالمية</a:t>
              </a:r>
              <a:endParaRPr lang="en-US" b="1" dirty="0">
                <a:latin typeface="Arial" panose="020B0604020202020204" pitchFamily="34" charset="0"/>
                <a:cs typeface="Arial" panose="020B0604020202020204" pitchFamily="34" charset="0"/>
              </a:endParaRP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محددة، محليّة</a:t>
              </a:r>
              <a:endParaRPr lang="en-US" b="1" dirty="0">
                <a:latin typeface="Arial" panose="020B0604020202020204" pitchFamily="34" charset="0"/>
                <a:cs typeface="Arial" panose="020B0604020202020204" pitchFamily="34" charset="0"/>
              </a:endParaRP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مُسالمة، هادئة</a:t>
              </a:r>
              <a:endParaRPr lang="en-US" b="1" dirty="0">
                <a:latin typeface="Arial" panose="020B0604020202020204" pitchFamily="34" charset="0"/>
                <a:cs typeface="Arial" panose="020B0604020202020204" pitchFamily="34" charset="0"/>
              </a:endParaRP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جدلية، قلق</a:t>
              </a:r>
              <a:endParaRPr lang="en-US" b="1" dirty="0">
                <a:latin typeface="Arial" panose="020B0604020202020204" pitchFamily="34" charset="0"/>
                <a:cs typeface="Arial" panose="020B0604020202020204" pitchFamily="34" charset="0"/>
              </a:endParaRP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تأملية، سكون</a:t>
              </a:r>
              <a:endParaRPr lang="en-US" b="1" dirty="0">
                <a:latin typeface="Arial" panose="020B0604020202020204" pitchFamily="34" charset="0"/>
                <a:cs typeface="Arial" panose="020B0604020202020204" pitchFamily="34" charset="0"/>
              </a:endParaRP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صراع روحي</a:t>
              </a:r>
              <a:endParaRPr lang="en-US" b="1" dirty="0">
                <a:latin typeface="Arial" panose="020B0604020202020204" pitchFamily="34" charset="0"/>
                <a:cs typeface="Arial" panose="020B0604020202020204" pitchFamily="34" charset="0"/>
              </a:endParaRP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sz="3600" b="1" dirty="0">
              <a:latin typeface="Arial" panose="020B0604020202020204" pitchFamily="34" charset="0"/>
              <a:cs typeface="Arial" panose="020B0604020202020204" pitchFamily="34" charset="0"/>
            </a:endParaRPr>
          </a:p>
        </p:txBody>
      </p:sp>
      <p:sp>
        <p:nvSpPr>
          <p:cNvPr id="380944" name="Rectangle 117"/>
          <p:cNvSpPr>
            <a:spLocks noGrp="1" noChangeArrowheads="1"/>
          </p:cNvSpPr>
          <p:nvPr>
            <p:ph type="title" idx="4294967295"/>
          </p:nvPr>
        </p:nvSpPr>
        <p:spPr>
          <a:xfrm>
            <a:off x="3523809" y="152400"/>
            <a:ext cx="2685351"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أفسُس</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مقابل</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7" name="Text Box 2"/>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6670" name="Text Box 46"/>
          <p:cNvSpPr txBox="1">
            <a:spLocks noChangeArrowheads="1"/>
          </p:cNvSpPr>
          <p:nvPr/>
        </p:nvSpPr>
        <p:spPr bwMode="auto">
          <a:xfrm>
            <a:off x="228600" y="1050925"/>
            <a:ext cx="8763000" cy="489364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يكتب بولس الرسالة إلى كولوسي لينقذ الكنيسة من هرطقة خطيرة تهدد حياتها لأنها تهاجم ألوهية المسيح.</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None/>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يرد على هذه الهرطقة من خلال مقاربة ذات شقين: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382979" name="Rectangle 47"/>
          <p:cNvSpPr>
            <a:spLocks noGrp="1" noChangeArrowheads="1"/>
          </p:cNvSpPr>
          <p:nvPr>
            <p:ph type="title" idx="4294967295"/>
          </p:nvPr>
        </p:nvSpPr>
        <p:spPr>
          <a:xfrm>
            <a:off x="4118360" y="228600"/>
            <a:ext cx="87235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5" name="Text Box 46"/>
          <p:cNvSpPr txBox="1">
            <a:spLocks noChangeArrowheads="1"/>
          </p:cNvSpPr>
          <p:nvPr/>
        </p:nvSpPr>
        <p:spPr bwMode="auto">
          <a:xfrm>
            <a:off x="838200" y="3201988"/>
            <a:ext cx="8001000" cy="19389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1. يثبت أولاً </a:t>
            </a:r>
            <a:r>
              <a:rPr lang="ar-JO" altLang="zh-CN" b="1" u="sng" dirty="0">
                <a:solidFill>
                  <a:srgbClr val="FFFFFF"/>
                </a:solidFill>
                <a:latin typeface="Arial" panose="020B0604020202020204" pitchFamily="34" charset="0"/>
                <a:ea typeface="SimSun" charset="0"/>
                <a:cs typeface="Arial" panose="020B0604020202020204" pitchFamily="34" charset="0"/>
              </a:rPr>
              <a:t>سيادة المسيح </a:t>
            </a:r>
            <a:r>
              <a:rPr lang="ar-JO" altLang="zh-CN" b="1" dirty="0">
                <a:solidFill>
                  <a:srgbClr val="FFFFFF"/>
                </a:solidFill>
                <a:latin typeface="Arial" panose="020B0604020202020204" pitchFamily="34" charset="0"/>
                <a:ea typeface="SimSun" charset="0"/>
                <a:cs typeface="Arial" panose="020B0604020202020204" pitchFamily="34" charset="0"/>
              </a:rPr>
              <a:t>باعتباره الله حتى يتعامل مع </a:t>
            </a:r>
            <a:r>
              <a:rPr lang="ar-JO" altLang="zh-CN" b="1" u="sng" dirty="0">
                <a:solidFill>
                  <a:srgbClr val="FFFFFF"/>
                </a:solidFill>
                <a:latin typeface="Arial" panose="020B0604020202020204" pitchFamily="34" charset="0"/>
                <a:ea typeface="SimSun" charset="0"/>
                <a:cs typeface="Arial" panose="020B0604020202020204" pitchFamily="34" charset="0"/>
              </a:rPr>
              <a:t>الأساس اللاهوتي</a:t>
            </a:r>
            <a:r>
              <a:rPr lang="ar-JO" altLang="zh-CN" b="1" dirty="0">
                <a:solidFill>
                  <a:srgbClr val="FFFFFF"/>
                </a:solidFill>
                <a:latin typeface="Arial" panose="020B0604020202020204" pitchFamily="34" charset="0"/>
                <a:ea typeface="SimSun" charset="0"/>
                <a:cs typeface="Arial" panose="020B0604020202020204" pitchFamily="34" charset="0"/>
              </a:rPr>
              <a:t> لهذا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التعليم الخاطئ (كو 1-2)</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Times New Roman" charset="0"/>
              <a:buAutoNum type="arabicPeriod"/>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2. ثم يقدم بعد ذلك </a:t>
            </a:r>
            <a:r>
              <a:rPr lang="ar-JO" altLang="zh-CN" b="1" u="sng" dirty="0">
                <a:solidFill>
                  <a:srgbClr val="FFFFFF"/>
                </a:solidFill>
                <a:latin typeface="Arial" panose="020B0604020202020204" pitchFamily="34" charset="0"/>
                <a:ea typeface="SimSun" charset="0"/>
                <a:cs typeface="Arial" panose="020B0604020202020204" pitchFamily="34" charset="0"/>
              </a:rPr>
              <a:t>تعليماً عملياً </a:t>
            </a:r>
            <a:r>
              <a:rPr lang="ar-JO" altLang="zh-CN" b="1" dirty="0">
                <a:solidFill>
                  <a:srgbClr val="FFFFFF"/>
                </a:solidFill>
                <a:latin typeface="Arial" panose="020B0604020202020204" pitchFamily="34" charset="0"/>
                <a:ea typeface="SimSun" charset="0"/>
                <a:cs typeface="Arial" panose="020B0604020202020204" pitchFamily="34" charset="0"/>
              </a:rPr>
              <a:t>في ضوء ألوهية المسيح، والذي عند اتباعه،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سيخزي أعداء المسيح عندما يرون </a:t>
            </a:r>
            <a:r>
              <a:rPr lang="ar-JO" altLang="zh-CN" b="1" u="sng" dirty="0">
                <a:solidFill>
                  <a:srgbClr val="FFFFFF"/>
                </a:solidFill>
                <a:latin typeface="Arial" panose="020B0604020202020204" pitchFamily="34" charset="0"/>
                <a:ea typeface="SimSun" charset="0"/>
                <a:cs typeface="Arial" panose="020B0604020202020204" pitchFamily="34" charset="0"/>
              </a:rPr>
              <a:t>الحياة المقدسة </a:t>
            </a:r>
            <a:r>
              <a:rPr lang="ar-JO" altLang="zh-CN" b="1" dirty="0">
                <a:solidFill>
                  <a:srgbClr val="FFFFFF"/>
                </a:solidFill>
                <a:latin typeface="Arial" panose="020B0604020202020204" pitchFamily="34" charset="0"/>
                <a:ea typeface="SimSun" charset="0"/>
                <a:cs typeface="Arial" panose="020B0604020202020204" pitchFamily="34" charset="0"/>
              </a:rPr>
              <a:t>في الكنيسة (كو 3-4).</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p:cTn id="13" dur="500" fill="hold"/>
                                        <p:tgtEl>
                                          <p:spTgt spid="5">
                                            <p:bg/>
                                          </p:spTgt>
                                        </p:tgtEl>
                                        <p:attrNameLst>
                                          <p:attrName>ppt_w</p:attrName>
                                        </p:attrNameLst>
                                      </p:cBhvr>
                                      <p:tavLst>
                                        <p:tav tm="0">
                                          <p:val>
                                            <p:fltVal val="0"/>
                                          </p:val>
                                        </p:tav>
                                        <p:tav tm="100000">
                                          <p:val>
                                            <p:strVal val="#ppt_w"/>
                                          </p:val>
                                        </p:tav>
                                      </p:tavLst>
                                    </p:anim>
                                    <p:anim calcmode="lin" valueType="num">
                                      <p:cBhvr>
                                        <p:cTn id="14" dur="500" fill="hold"/>
                                        <p:tgtEl>
                                          <p:spTgt spid="5">
                                            <p:bg/>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autoUpdateAnimBg="0"/>
      <p:bldP spid="5" grpId="0" uiExpand="1" build="p"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0" name="Picture 12"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5026" name="Text Box 7"/>
          <p:cNvSpPr txBox="1">
            <a:spLocks noChangeArrowheads="1"/>
          </p:cNvSpPr>
          <p:nvPr/>
        </p:nvSpPr>
        <p:spPr bwMode="auto">
          <a:xfrm>
            <a:off x="8318275" y="15240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7658" name="Text Box 10"/>
          <p:cNvSpPr txBox="1">
            <a:spLocks noChangeArrowheads="1"/>
          </p:cNvSpPr>
          <p:nvPr/>
        </p:nvSpPr>
        <p:spPr bwMode="auto">
          <a:xfrm>
            <a:off x="1981200" y="6176963"/>
            <a:ext cx="5181600" cy="52322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1-2          السيادة / الألوهية</a:t>
            </a:r>
            <a:endParaRPr lang="en-US" altLang="zh-CN" sz="2800" b="1" dirty="0">
              <a:latin typeface="Arial" panose="020B0604020202020204" pitchFamily="34" charset="0"/>
              <a:ea typeface="SimSun" charset="0"/>
              <a:cs typeface="Arial" panose="020B0604020202020204" pitchFamily="34" charset="0"/>
            </a:endParaRPr>
          </a:p>
        </p:txBody>
      </p:sp>
      <p:sp>
        <p:nvSpPr>
          <p:cNvPr id="27657" name="Text Box 9"/>
          <p:cNvSpPr txBox="1">
            <a:spLocks noChangeArrowheads="1"/>
          </p:cNvSpPr>
          <p:nvPr/>
        </p:nvSpPr>
        <p:spPr bwMode="auto">
          <a:xfrm>
            <a:off x="1676400" y="3124200"/>
            <a:ext cx="5578475" cy="528638"/>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3-4          تعليمات عملية</a:t>
            </a:r>
            <a:endParaRPr lang="en-US" altLang="zh-CN" sz="2800" b="1" dirty="0">
              <a:latin typeface="Arial" panose="020B0604020202020204" pitchFamily="34" charset="0"/>
              <a:ea typeface="SimSun" charset="0"/>
              <a:cs typeface="Arial" panose="020B0604020202020204" pitchFamily="34" charset="0"/>
            </a:endParaRPr>
          </a:p>
        </p:txBody>
      </p:sp>
      <p:sp>
        <p:nvSpPr>
          <p:cNvPr id="385029" name="Rectangle 14"/>
          <p:cNvSpPr>
            <a:spLocks noGrp="1" noChangeArrowheads="1"/>
          </p:cNvSpPr>
          <p:nvPr>
            <p:ph type="title" idx="4294967295"/>
          </p:nvPr>
        </p:nvSpPr>
        <p:spPr>
          <a:xfrm>
            <a:off x="4017031" y="228600"/>
            <a:ext cx="114486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الفرضية</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additive="base">
                                        <p:cTn id="7" dur="500" fill="hold"/>
                                        <p:tgtEl>
                                          <p:spTgt spid="27658"/>
                                        </p:tgtEl>
                                        <p:attrNameLst>
                                          <p:attrName>ppt_x</p:attrName>
                                        </p:attrNameLst>
                                      </p:cBhvr>
                                      <p:tavLst>
                                        <p:tav tm="0">
                                          <p:val>
                                            <p:strVal val="0-#ppt_w/2"/>
                                          </p:val>
                                        </p:tav>
                                        <p:tav tm="100000">
                                          <p:val>
                                            <p:strVal val="#ppt_x"/>
                                          </p:val>
                                        </p:tav>
                                      </p:tavLst>
                                    </p:anim>
                                    <p:anim calcmode="lin" valueType="num">
                                      <p:cBhvr additive="base">
                                        <p:cTn id="8"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wipe(down)">
                                      <p:cBhvr>
                                        <p:cTn id="13" dur="20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additive="base">
                                        <p:cTn id="18" dur="500" fill="hold"/>
                                        <p:tgtEl>
                                          <p:spTgt spid="27657"/>
                                        </p:tgtEl>
                                        <p:attrNameLst>
                                          <p:attrName>ppt_x</p:attrName>
                                        </p:attrNameLst>
                                      </p:cBhvr>
                                      <p:tavLst>
                                        <p:tav tm="0">
                                          <p:val>
                                            <p:strVal val="0-#ppt_w/2"/>
                                          </p:val>
                                        </p:tav>
                                        <p:tav tm="100000">
                                          <p:val>
                                            <p:strVal val="#ppt_x"/>
                                          </p:val>
                                        </p:tav>
                                      </p:tavLst>
                                    </p:anim>
                                    <p:anim calcmode="lin" valueType="num">
                                      <p:cBhvr additive="base">
                                        <p:cTn id="19"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P spid="27657"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83" name="Picture 11"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800" y="3175"/>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Text Box 6"/>
          <p:cNvSpPr txBox="1">
            <a:spLocks noChangeArrowheads="1"/>
          </p:cNvSpPr>
          <p:nvPr/>
        </p:nvSpPr>
        <p:spPr bwMode="auto">
          <a:xfrm>
            <a:off x="7791450" y="152400"/>
            <a:ext cx="130997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191-192</a:t>
            </a:r>
            <a:endParaRPr lang="en-US" dirty="0"/>
          </a:p>
        </p:txBody>
      </p:sp>
      <p:sp>
        <p:nvSpPr>
          <p:cNvPr id="28680" name="Text Box 8"/>
          <p:cNvSpPr txBox="1">
            <a:spLocks noChangeArrowheads="1"/>
          </p:cNvSpPr>
          <p:nvPr/>
        </p:nvSpPr>
        <p:spPr bwMode="auto">
          <a:xfrm>
            <a:off x="609600" y="5295900"/>
            <a:ext cx="8153400" cy="1200329"/>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(الإصحاحات ١-٢) يؤكد بولس سيادة المسيح على كل شيء باعتباره الله من أجل محاربة المعلمين الهراطقة الذين تسللوا إلى كنيسة كولوسي بمبادئ وممارسات كاذبة.</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8681" name="Text Box 9"/>
          <p:cNvSpPr txBox="1">
            <a:spLocks noChangeArrowheads="1"/>
          </p:cNvSpPr>
          <p:nvPr/>
        </p:nvSpPr>
        <p:spPr bwMode="auto">
          <a:xfrm>
            <a:off x="609600" y="2667000"/>
            <a:ext cx="8229600" cy="830997"/>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(الأصحاحات 3-4) يقدم بولس تعليمات عملية في ضوء ألوهية المسيح ليخزي أعداء المسيح بينما يرون الحياة المقدسة في الكنيسة.</a:t>
            </a:r>
          </a:p>
        </p:txBody>
      </p:sp>
      <p:sp>
        <p:nvSpPr>
          <p:cNvPr id="387077" name="Rectangle 12"/>
          <p:cNvSpPr>
            <a:spLocks noGrp="1" noChangeArrowheads="1"/>
          </p:cNvSpPr>
          <p:nvPr>
            <p:ph type="title" idx="4294967295"/>
          </p:nvPr>
        </p:nvSpPr>
        <p:spPr>
          <a:xfrm>
            <a:off x="3505200" y="304800"/>
            <a:ext cx="2057400"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الملخص</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additive="base">
                                        <p:cTn id="7" dur="500" fill="hold"/>
                                        <p:tgtEl>
                                          <p:spTgt spid="28680"/>
                                        </p:tgtEl>
                                        <p:attrNameLst>
                                          <p:attrName>ppt_x</p:attrName>
                                        </p:attrNameLst>
                                      </p:cBhvr>
                                      <p:tavLst>
                                        <p:tav tm="0">
                                          <p:val>
                                            <p:strVal val="#ppt_x"/>
                                          </p:val>
                                        </p:tav>
                                        <p:tav tm="100000">
                                          <p:val>
                                            <p:strVal val="#ppt_x"/>
                                          </p:val>
                                        </p:tav>
                                      </p:tavLst>
                                    </p:anim>
                                    <p:anim calcmode="lin" valueType="num">
                                      <p:cBhvr additive="base">
                                        <p:cTn id="8" dur="500" fill="hold"/>
                                        <p:tgtEl>
                                          <p:spTgt spid="286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additive="base">
                                        <p:cTn id="13" dur="500" fill="hold"/>
                                        <p:tgtEl>
                                          <p:spTgt spid="28681"/>
                                        </p:tgtEl>
                                        <p:attrNameLst>
                                          <p:attrName>ppt_x</p:attrName>
                                        </p:attrNameLst>
                                      </p:cBhvr>
                                      <p:tavLst>
                                        <p:tav tm="0">
                                          <p:val>
                                            <p:strVal val="#ppt_x"/>
                                          </p:val>
                                        </p:tav>
                                        <p:tav tm="100000">
                                          <p:val>
                                            <p:strVal val="#ppt_x"/>
                                          </p:val>
                                        </p:tav>
                                      </p:tavLst>
                                    </p:anim>
                                    <p:anim calcmode="lin" valueType="num">
                                      <p:cBhvr additive="base">
                                        <p:cTn id="14" dur="500" fill="hold"/>
                                        <p:tgtEl>
                                          <p:spTgt spid="2868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wipe(down)">
                                      <p:cBhvr>
                                        <p:cTn id="19"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الألوهية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17760" y="65344"/>
            <a:ext cx="7889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١٨٧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51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6175994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074001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يمكنك أن تكون </a:t>
            </a:r>
            <a:r>
              <a:rPr lang="ar-JO" sz="4800" dirty="0">
                <a:solidFill>
                  <a:srgbClr val="FFFF00"/>
                </a:solidFill>
                <a:effectLst>
                  <a:glow rad="127000">
                    <a:schemeClr val="tx1"/>
                  </a:glow>
                </a:effectLst>
                <a:ea typeface="ＭＳ Ｐゴシック" charset="0"/>
                <a:cs typeface="Arial" panose="020B0604020202020204" pitchFamily="34" charset="0"/>
              </a:rPr>
              <a:t>محمياً </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من التعليم الكاذب؟</a:t>
            </a:r>
            <a:endParaRPr lang="en-US" sz="4800" dirty="0">
              <a:effectLst>
                <a:glow rad="127000">
                  <a:schemeClr val="tx1"/>
                </a:glow>
              </a:effectLst>
              <a:ea typeface="ＭＳ Ｐゴシック" charset="0"/>
              <a:cs typeface="Arial" panose="020B0604020202020204" pitchFamily="34"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159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كولوسي</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51520" y="2132856"/>
            <a:ext cx="864096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إحمي نفسك من التعليم الكاذب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التمسك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والحياة المقدسة</a:t>
            </a:r>
            <a:r>
              <a:rPr kumimoji="0" lang="en-S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81846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9BAE1B28-7B2B-3669-1005-32B7B171C74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651B0650-A201-6513-BDF2-FBF27E8CDE78}"/>
              </a:ext>
            </a:extLst>
          </p:cNvPr>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Accordance" panose="00000400000000000000" pitchFamily="2" charset="-78"/>
            </a:endParaRPr>
          </a:p>
        </p:txBody>
      </p:sp>
      <p:sp>
        <p:nvSpPr>
          <p:cNvPr id="4" name="Rectangle 2">
            <a:extLst>
              <a:ext uri="{FF2B5EF4-FFF2-40B4-BE49-F238E27FC236}">
                <a16:creationId xmlns:a16="http://schemas.microsoft.com/office/drawing/2014/main" id="{5007FAA3-30ED-08BC-A4E5-6A4A808147AE}"/>
              </a:ext>
            </a:extLst>
          </p:cNvPr>
          <p:cNvSpPr txBox="1">
            <a:spLocks noChangeArrowheads="1"/>
          </p:cNvSpPr>
          <p:nvPr/>
        </p:nvSpPr>
        <p:spPr bwMode="auto">
          <a:xfrm>
            <a:off x="5453204"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لاهوت</a:t>
            </a:r>
            <a:endParaRPr kumimoji="0" lang="en-US" sz="32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92FE7D7-5AE8-D29C-3E6C-FC70EED228BA}"/>
              </a:ext>
            </a:extLst>
          </p:cNvPr>
          <p:cNvSpPr txBox="1">
            <a:spLocks noChangeArrowheads="1"/>
          </p:cNvSpPr>
          <p:nvPr/>
        </p:nvSpPr>
        <p:spPr bwMode="auto">
          <a:xfrm>
            <a:off x="598875"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تطبيق</a:t>
            </a:r>
            <a:endParaRPr kumimoji="0" lang="en-US" sz="5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B3D463CB-1A20-2B70-E705-3DA04669D9A4}"/>
              </a:ext>
            </a:extLst>
          </p:cNvPr>
          <p:cNvSpPr/>
          <p:nvPr/>
        </p:nvSpPr>
        <p:spPr bwMode="auto">
          <a:xfrm flipH="1">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20329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86813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Arial" panose="020B0604020202020204" pitchFamily="34" charset="0"/>
              </a:rPr>
              <a:t>2. تمسك بالحياة </a:t>
            </a:r>
            <a:r>
              <a:rPr lang="ar-JO" sz="4800" dirty="0">
                <a:solidFill>
                  <a:srgbClr val="FFFF00"/>
                </a:solidFill>
                <a:effectLst>
                  <a:glow rad="127000">
                    <a:schemeClr val="tx1"/>
                  </a:glow>
                </a:effectLst>
                <a:ea typeface="ＭＳ Ｐゴシック" charset="0"/>
                <a:cs typeface="Arial" panose="020B0604020202020204" pitchFamily="34" charset="0"/>
              </a:rPr>
              <a:t>المقدسة</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    (كو 3-4)</a:t>
            </a:r>
            <a:r>
              <a:rPr lang="en-SG" sz="4800" dirty="0">
                <a:effectLst>
                  <a:glow rad="127000">
                    <a:schemeClr val="tx1"/>
                  </a:glow>
                </a:effectLst>
                <a:ea typeface="ＭＳ Ｐゴシック" charset="0"/>
                <a:cs typeface="Arial" panose="020B0604020202020204" pitchFamily="34" charset="0"/>
              </a:rPr>
              <a:t> </a:t>
            </a:r>
            <a:endParaRPr lang="en-US" sz="4800" dirty="0">
              <a:effectLst>
                <a:glow rad="127000">
                  <a:schemeClr val="tx1"/>
                </a:glow>
              </a:effectLst>
              <a:ea typeface="ＭＳ Ｐゴシック" charset="0"/>
              <a:cs typeface="Arial" panose="020B0604020202020204" pitchFamily="34"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177457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9BAE1B28-7B2B-3669-1005-32B7B171C74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651B0650-A201-6513-BDF2-FBF27E8CDE78}"/>
              </a:ext>
            </a:extLst>
          </p:cNvPr>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بماذا تتمسك؟</a:t>
            </a:r>
            <a:endParaRPr lang="en-US" dirty="0">
              <a:effectLst>
                <a:glow rad="876300">
                  <a:schemeClr val="tx1"/>
                </a:glow>
              </a:effectLst>
              <a:ea typeface="Accordance" panose="00000400000000000000" pitchFamily="2" charset="-78"/>
            </a:endParaRPr>
          </a:p>
        </p:txBody>
      </p:sp>
      <p:sp>
        <p:nvSpPr>
          <p:cNvPr id="4" name="Rectangle 2">
            <a:extLst>
              <a:ext uri="{FF2B5EF4-FFF2-40B4-BE49-F238E27FC236}">
                <a16:creationId xmlns:a16="http://schemas.microsoft.com/office/drawing/2014/main" id="{5007FAA3-30ED-08BC-A4E5-6A4A808147AE}"/>
              </a:ext>
            </a:extLst>
          </p:cNvPr>
          <p:cNvSpPr txBox="1">
            <a:spLocks noChangeArrowheads="1"/>
          </p:cNvSpPr>
          <p:nvPr/>
        </p:nvSpPr>
        <p:spPr bwMode="auto">
          <a:xfrm>
            <a:off x="5453204"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92FE7D7-5AE8-D29C-3E6C-FC70EED228BA}"/>
              </a:ext>
            </a:extLst>
          </p:cNvPr>
          <p:cNvSpPr txBox="1">
            <a:spLocks noChangeArrowheads="1"/>
          </p:cNvSpPr>
          <p:nvPr/>
        </p:nvSpPr>
        <p:spPr bwMode="auto">
          <a:xfrm>
            <a:off x="598875"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B3D463CB-1A20-2B70-E705-3DA04669D9A4}"/>
              </a:ext>
            </a:extLst>
          </p:cNvPr>
          <p:cNvSpPr/>
          <p:nvPr/>
        </p:nvSpPr>
        <p:spPr bwMode="auto">
          <a:xfrm flipH="1">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2D6894F2-3933-1534-8A75-E18E2D74C55C}"/>
              </a:ext>
            </a:extLst>
          </p:cNvPr>
          <p:cNvSpPr txBox="1">
            <a:spLocks noChangeArrowheads="1"/>
          </p:cNvSpPr>
          <p:nvPr/>
        </p:nvSpPr>
        <p:spPr bwMode="auto">
          <a:xfrm>
            <a:off x="0" y="57264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10126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rPr>
              <a:t>ما هي الملابس القديمة التي تحتاج إلى رميها؟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5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400985269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rPr>
              <a:t>ما هي الملابس الجديدة التي تحتاج أن ترتديها؟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spTree>
    <p:extLst>
      <p:ext uri="{BB962C8B-B14F-4D97-AF65-F5344CB8AC3E}">
        <p14:creationId xmlns:p14="http://schemas.microsoft.com/office/powerpoint/2010/main" val="1691952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D:\Church\Background Pictures\Mountain Scenes Done\Mountain Scenes (0601 - 0900)\Mountain Scene 0627.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3"/>
          <p:cNvSpPr txBox="1">
            <a:spLocks noChangeArrowheads="1"/>
          </p:cNvSpPr>
          <p:nvPr/>
        </p:nvSpPr>
        <p:spPr bwMode="auto">
          <a:xfrm>
            <a:off x="2442804" y="76200"/>
            <a:ext cx="4309193" cy="6740307"/>
          </a:xfrm>
          <a:prstGeom prst="rect">
            <a:avLst/>
          </a:prstGeom>
          <a:noFill/>
          <a:ln>
            <a:noFill/>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ملك من السماء من فوق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بالحكمة والقوة والمحبة</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كرر</a:t>
            </a: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9797953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والنص مجاناً </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553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21"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22" name="Picture 1" descr="colossians new age move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26538" cy="615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5" name="Rectangle 52"/>
          <p:cNvSpPr>
            <a:spLocks noGrp="1" noChangeArrowheads="1"/>
          </p:cNvSpPr>
          <p:nvPr>
            <p:ph type="title" idx="4294967295"/>
          </p:nvPr>
        </p:nvSpPr>
        <p:spPr>
          <a:xfrm>
            <a:off x="0" y="152400"/>
            <a:ext cx="9144000" cy="533400"/>
          </a:xfrm>
        </p:spPr>
        <p:txBody>
          <a:bodyPr/>
          <a:lstStyle/>
          <a:p>
            <a:pPr eaLnBrk="1" hangingPunct="1">
              <a:defRPr/>
            </a:pPr>
            <a:r>
              <a:rPr lang="ar-JO"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rPr>
              <a:t>الهرطقات القديمة والجديدة</a:t>
            </a:r>
            <a:endParaRPr lang="en-US"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8066" name="Text Box 2"/>
          <p:cNvSpPr txBox="1">
            <a:spLocks noChangeArrowheads="1"/>
          </p:cNvSpPr>
          <p:nvPr/>
        </p:nvSpPr>
        <p:spPr bwMode="auto">
          <a:xfrm>
            <a:off x="8382000"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rPr>
              <a:t>192</a:t>
            </a:r>
            <a:endParaRPr lang="en-US"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2825" name="Group 121"/>
          <p:cNvGraphicFramePr>
            <a:graphicFrameLocks noGrp="1"/>
          </p:cNvGraphicFramePr>
          <p:nvPr>
            <p:extLst>
              <p:ext uri="{D42A27DB-BD31-4B8C-83A1-F6EECF244321}">
                <p14:modId xmlns:p14="http://schemas.microsoft.com/office/powerpoint/2010/main" val="504569669"/>
              </p:ext>
            </p:extLst>
          </p:nvPr>
        </p:nvGraphicFramePr>
        <p:xfrm>
          <a:off x="0" y="151110"/>
          <a:ext cx="9109074" cy="5975994"/>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المسألة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الهرطقة إلى كولوسي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حركة الجيل الجديد</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المسيحية</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panose="020B0604020202020204" pitchFamily="34" charset="0"/>
                          <a:ea typeface="SimSun" charset="0"/>
                          <a:cs typeface="Arial" panose="020B0604020202020204" pitchFamily="34" charset="0"/>
                        </a:rPr>
                        <a:t>الخلاص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 طرق أخرى</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عدة طرق</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بالمسيح يسوع وحده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العبادة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الله + الملائكة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المرشدين الروحيين</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بالروح القدس</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التقديس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الطقوس والإحتفالات</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التنوير</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بقوة الروح</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الرجاء</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غير أكيد</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التقمص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القيامة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الألوهية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ليس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نحن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هو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الإيمان بالله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توفيقي</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آلهة كثيرة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الثالوث</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الأساس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 + المعرفة السرية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عمل المسيح على الصليب</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198" y="5301207"/>
            <a:ext cx="1619250"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5" name="Rectangle 44"/>
          <p:cNvSpPr>
            <a:spLocks noChangeArrowheads="1"/>
          </p:cNvSpPr>
          <p:nvPr/>
        </p:nvSpPr>
        <p:spPr bwMode="auto">
          <a:xfrm>
            <a:off x="1619448" y="5301207"/>
            <a:ext cx="2376488"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8" name="Rectangle 47"/>
          <p:cNvSpPr>
            <a:spLocks noChangeArrowheads="1"/>
          </p:cNvSpPr>
          <p:nvPr/>
        </p:nvSpPr>
        <p:spPr bwMode="auto">
          <a:xfrm>
            <a:off x="3953991" y="5301208"/>
            <a:ext cx="2562225"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9" name="Rectangle 48"/>
          <p:cNvSpPr>
            <a:spLocks noChangeArrowheads="1"/>
          </p:cNvSpPr>
          <p:nvPr/>
        </p:nvSpPr>
        <p:spPr bwMode="auto">
          <a:xfrm>
            <a:off x="6444208" y="5301208"/>
            <a:ext cx="2685661" cy="1649144"/>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6" name="Rectangle 35"/>
          <p:cNvSpPr>
            <a:spLocks noChangeArrowheads="1"/>
          </p:cNvSpPr>
          <p:nvPr/>
        </p:nvSpPr>
        <p:spPr bwMode="auto">
          <a:xfrm>
            <a:off x="-62542" y="4725144"/>
            <a:ext cx="1619250"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7" name="Rectangle 36"/>
          <p:cNvSpPr>
            <a:spLocks noChangeArrowheads="1"/>
          </p:cNvSpPr>
          <p:nvPr/>
        </p:nvSpPr>
        <p:spPr bwMode="auto">
          <a:xfrm>
            <a:off x="1556708" y="4725144"/>
            <a:ext cx="2376488"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0" name="Rectangle 39"/>
          <p:cNvSpPr>
            <a:spLocks noChangeArrowheads="1"/>
          </p:cNvSpPr>
          <p:nvPr/>
        </p:nvSpPr>
        <p:spPr bwMode="auto">
          <a:xfrm>
            <a:off x="3933196" y="4725144"/>
            <a:ext cx="2562225" cy="93610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1" name="Rectangle 40"/>
          <p:cNvSpPr>
            <a:spLocks noChangeArrowheads="1"/>
          </p:cNvSpPr>
          <p:nvPr/>
        </p:nvSpPr>
        <p:spPr bwMode="auto">
          <a:xfrm>
            <a:off x="6525583" y="4725144"/>
            <a:ext cx="2555875" cy="84444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8" name="Rectangle 27"/>
          <p:cNvSpPr>
            <a:spLocks noChangeArrowheads="1"/>
          </p:cNvSpPr>
          <p:nvPr/>
        </p:nvSpPr>
        <p:spPr bwMode="auto">
          <a:xfrm>
            <a:off x="-62542" y="3717032"/>
            <a:ext cx="1619250"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9" name="Rectangle 28"/>
          <p:cNvSpPr>
            <a:spLocks noChangeArrowheads="1"/>
          </p:cNvSpPr>
          <p:nvPr/>
        </p:nvSpPr>
        <p:spPr bwMode="auto">
          <a:xfrm>
            <a:off x="1556708" y="3717032"/>
            <a:ext cx="2376488"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2" name="Rectangle 31"/>
          <p:cNvSpPr>
            <a:spLocks noChangeArrowheads="1"/>
          </p:cNvSpPr>
          <p:nvPr/>
        </p:nvSpPr>
        <p:spPr bwMode="auto">
          <a:xfrm>
            <a:off x="3933196" y="3736703"/>
            <a:ext cx="2562225" cy="11888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3" name="Rectangle 32"/>
          <p:cNvSpPr>
            <a:spLocks noChangeArrowheads="1"/>
          </p:cNvSpPr>
          <p:nvPr/>
        </p:nvSpPr>
        <p:spPr bwMode="auto">
          <a:xfrm>
            <a:off x="6525583" y="3730358"/>
            <a:ext cx="2555875" cy="1211046"/>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7" name="Rectangle 6"/>
          <p:cNvSpPr>
            <a:spLocks noChangeArrowheads="1"/>
          </p:cNvSpPr>
          <p:nvPr/>
        </p:nvSpPr>
        <p:spPr bwMode="auto">
          <a:xfrm>
            <a:off x="-62542" y="89720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8" name="Rectangle 7"/>
          <p:cNvSpPr>
            <a:spLocks noChangeArrowheads="1"/>
          </p:cNvSpPr>
          <p:nvPr/>
        </p:nvSpPr>
        <p:spPr bwMode="auto">
          <a:xfrm>
            <a:off x="-62542" y="170841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9" name="Rectangle 8"/>
          <p:cNvSpPr>
            <a:spLocks noChangeArrowheads="1"/>
          </p:cNvSpPr>
          <p:nvPr/>
        </p:nvSpPr>
        <p:spPr bwMode="auto">
          <a:xfrm>
            <a:off x="-62542" y="249264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1" name="Rectangle 10"/>
          <p:cNvSpPr>
            <a:spLocks noChangeArrowheads="1"/>
          </p:cNvSpPr>
          <p:nvPr/>
        </p:nvSpPr>
        <p:spPr bwMode="auto">
          <a:xfrm>
            <a:off x="-62542" y="329274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2" name="Rectangle 11"/>
          <p:cNvSpPr>
            <a:spLocks noChangeArrowheads="1"/>
          </p:cNvSpPr>
          <p:nvPr/>
        </p:nvSpPr>
        <p:spPr bwMode="auto">
          <a:xfrm>
            <a:off x="1556708" y="89720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3" name="Rectangle 12"/>
          <p:cNvSpPr>
            <a:spLocks noChangeArrowheads="1"/>
          </p:cNvSpPr>
          <p:nvPr/>
        </p:nvSpPr>
        <p:spPr bwMode="auto">
          <a:xfrm>
            <a:off x="1556708" y="170841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4" name="Rectangle 13"/>
          <p:cNvSpPr>
            <a:spLocks noChangeArrowheads="1"/>
          </p:cNvSpPr>
          <p:nvPr/>
        </p:nvSpPr>
        <p:spPr bwMode="auto">
          <a:xfrm>
            <a:off x="1556708" y="249264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5" name="Rectangle 14"/>
          <p:cNvSpPr>
            <a:spLocks noChangeArrowheads="1"/>
          </p:cNvSpPr>
          <p:nvPr/>
        </p:nvSpPr>
        <p:spPr bwMode="auto">
          <a:xfrm>
            <a:off x="1556708" y="329274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7" name="Rectangle 16"/>
          <p:cNvSpPr>
            <a:spLocks noChangeArrowheads="1"/>
          </p:cNvSpPr>
          <p:nvPr/>
        </p:nvSpPr>
        <p:spPr bwMode="auto">
          <a:xfrm>
            <a:off x="3890334" y="897205"/>
            <a:ext cx="2636837"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8" name="Rectangle 17"/>
          <p:cNvSpPr>
            <a:spLocks noChangeArrowheads="1"/>
          </p:cNvSpPr>
          <p:nvPr/>
        </p:nvSpPr>
        <p:spPr bwMode="auto">
          <a:xfrm>
            <a:off x="3890334" y="1708418"/>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9" name="Rectangle 18"/>
          <p:cNvSpPr>
            <a:spLocks noChangeArrowheads="1"/>
          </p:cNvSpPr>
          <p:nvPr/>
        </p:nvSpPr>
        <p:spPr bwMode="auto">
          <a:xfrm>
            <a:off x="3890334" y="2492643"/>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1" name="Rectangle 20"/>
          <p:cNvSpPr>
            <a:spLocks noChangeArrowheads="1"/>
          </p:cNvSpPr>
          <p:nvPr/>
        </p:nvSpPr>
        <p:spPr bwMode="auto">
          <a:xfrm>
            <a:off x="3964946" y="329274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2" name="Rectangle 21"/>
          <p:cNvSpPr>
            <a:spLocks noChangeArrowheads="1"/>
          </p:cNvSpPr>
          <p:nvPr/>
        </p:nvSpPr>
        <p:spPr bwMode="auto">
          <a:xfrm>
            <a:off x="6525583" y="89720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3" name="Rectangle 22"/>
          <p:cNvSpPr>
            <a:spLocks noChangeArrowheads="1"/>
          </p:cNvSpPr>
          <p:nvPr/>
        </p:nvSpPr>
        <p:spPr bwMode="auto">
          <a:xfrm>
            <a:off x="6525583" y="170841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4" name="Rectangle 23"/>
          <p:cNvSpPr>
            <a:spLocks noChangeArrowheads="1"/>
          </p:cNvSpPr>
          <p:nvPr/>
        </p:nvSpPr>
        <p:spPr bwMode="auto">
          <a:xfrm>
            <a:off x="6525583" y="249264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5" name="Rectangle 24"/>
          <p:cNvSpPr>
            <a:spLocks noChangeArrowheads="1"/>
          </p:cNvSpPr>
          <p:nvPr/>
        </p:nvSpPr>
        <p:spPr bwMode="auto">
          <a:xfrm>
            <a:off x="6525583" y="329274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91199" name="Rectangle 2"/>
          <p:cNvSpPr>
            <a:spLocks noGrp="1" noChangeArrowheads="1"/>
          </p:cNvSpPr>
          <p:nvPr>
            <p:ph type="title" idx="4294967295"/>
          </p:nvPr>
        </p:nvSpPr>
        <p:spPr>
          <a:xfrm>
            <a:off x="69850" y="-2770950"/>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cs typeface="Arial" charset="0"/>
              </a:rPr>
              <a:t>Recycled Heresies</a:t>
            </a:r>
            <a:endParaRPr lang="en-US" dirty="0">
              <a:solidFill>
                <a:srgbClr val="EAEAEA"/>
              </a:solidFill>
              <a:effectLst/>
              <a:ea typeface="ＭＳ Ｐゴシック" charset="0"/>
            </a:endParaRPr>
          </a:p>
        </p:txBody>
      </p:sp>
      <p:sp>
        <p:nvSpPr>
          <p:cNvPr id="391200" name="Text Box 123"/>
          <p:cNvSpPr txBox="1">
            <a:spLocks noChangeArrowheads="1"/>
          </p:cNvSpPr>
          <p:nvPr/>
        </p:nvSpPr>
        <p:spPr bwMode="auto">
          <a:xfrm>
            <a:off x="8458200" y="-100013"/>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573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 descr="http://wau.org/images/sized/images/issues/godslove-400x30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6" name="Google Shape;186;p1"/>
          <p:cNvSpPr txBox="1">
            <a:spLocks noGrp="1"/>
          </p:cNvSpPr>
          <p:nvPr>
            <p:ph type="title"/>
          </p:nvPr>
        </p:nvSpPr>
        <p:spPr>
          <a:xfrm>
            <a:off x="457200" y="603128"/>
            <a:ext cx="8229600" cy="122997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1">
              <a:spcBef>
                <a:spcPts val="0"/>
              </a:spcBef>
              <a:spcAft>
                <a:spcPts val="0"/>
              </a:spcAft>
              <a:buNone/>
            </a:pPr>
            <a:r>
              <a:rPr lang="en-US" dirty="0"/>
              <a:t>ألوهية الروح </a:t>
            </a:r>
            <a:endParaRPr dirty="0"/>
          </a:p>
        </p:txBody>
      </p:sp>
      <p:sp>
        <p:nvSpPr>
          <p:cNvPr id="187" name="Google Shape;187;p1"/>
          <p:cNvSpPr txBox="1"/>
          <p:nvPr/>
        </p:nvSpPr>
        <p:spPr>
          <a:xfrm>
            <a:off x="381000" y="2286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شخص</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أم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شيء</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8" name="Google Shape;188;p1"/>
          <p:cNvSpPr txBox="1"/>
          <p:nvPr/>
        </p:nvSpPr>
        <p:spPr>
          <a:xfrm>
            <a:off x="381000" y="3048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هل</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الله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أم</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مجرّد</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روح</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9" name="Google Shape;189;p1"/>
          <p:cNvSpPr txBox="1"/>
          <p:nvPr/>
        </p:nvSpPr>
        <p:spPr>
          <a:xfrm>
            <a:off x="8686800" y="-68373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a:extLst>
              <a:ext uri="{FF2B5EF4-FFF2-40B4-BE49-F238E27FC236}">
                <a16:creationId xmlns:a16="http://schemas.microsoft.com/office/drawing/2014/main" id="{244AE422-8072-5B2D-E906-83C296999A45}"/>
              </a:ext>
            </a:extLst>
          </p:cNvPr>
          <p:cNvSpPr>
            <a:spLocks noChangeArrowheads="1"/>
          </p:cNvSpPr>
          <p:nvPr/>
        </p:nvSpPr>
        <p:spPr bwMode="auto">
          <a:xfrm>
            <a:off x="0" y="6395945"/>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BibleStudyDownloads.org</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 descr="http://3.bp.blogspot.com/-Yp8fcAoES0k/T74no6ptWjI/AAAAAAAAChE/g79MIahAg3s/s1600/560700_10150879372481692_618171691_9755198_1968805916_n.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7" name="Google Shape;197;p2"/>
          <p:cNvSpPr txBox="1">
            <a:spLocks noGrp="1"/>
          </p:cNvSpPr>
          <p:nvPr>
            <p:ph type="title"/>
          </p:nvPr>
        </p:nvSpPr>
        <p:spPr>
          <a:xfrm>
            <a:off x="5753325" y="217525"/>
            <a:ext cx="3581400" cy="3429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t>مهم</a:t>
            </a:r>
            <a:r>
              <a:rPr lang="en-US" sz="4000" dirty="0"/>
              <a:t> </a:t>
            </a:r>
            <a:r>
              <a:rPr lang="en-US" sz="4000" dirty="0" err="1"/>
              <a:t>جداً</a:t>
            </a:r>
            <a:br>
              <a:rPr lang="en-US" sz="4000" dirty="0"/>
            </a:br>
            <a:r>
              <a:rPr lang="en-US" sz="4000" dirty="0" err="1"/>
              <a:t>لماذا</a:t>
            </a:r>
            <a:r>
              <a:rPr lang="en-US" sz="4000" dirty="0"/>
              <a:t> </a:t>
            </a:r>
            <a:r>
              <a:rPr lang="en-US" sz="4000" dirty="0" err="1"/>
              <a:t>ينبغي</a:t>
            </a:r>
            <a:r>
              <a:rPr lang="en-US" sz="4000" dirty="0"/>
              <a:t> </a:t>
            </a:r>
            <a:r>
              <a:rPr lang="en-US" sz="4000" dirty="0" err="1"/>
              <a:t>علينا</a:t>
            </a:r>
            <a:r>
              <a:rPr lang="en-US" sz="4000" dirty="0"/>
              <a:t> </a:t>
            </a:r>
            <a:r>
              <a:rPr lang="en-US" sz="4000" dirty="0" err="1"/>
              <a:t>أن</a:t>
            </a:r>
            <a:r>
              <a:rPr lang="en-US" sz="4000" dirty="0"/>
              <a:t> </a:t>
            </a:r>
            <a:r>
              <a:rPr lang="en-US" sz="4000" dirty="0" err="1"/>
              <a:t>نؤمن</a:t>
            </a:r>
            <a:r>
              <a:rPr lang="en-US" sz="4000" dirty="0"/>
              <a:t> </a:t>
            </a:r>
            <a:r>
              <a:rPr lang="en-US" sz="4000" dirty="0" err="1"/>
              <a:t>بأن</a:t>
            </a:r>
            <a:r>
              <a:rPr lang="en-US" sz="4000" dirty="0"/>
              <a:t> الروح </a:t>
            </a:r>
            <a:r>
              <a:rPr lang="en-US" sz="4000" dirty="0" err="1"/>
              <a:t>شخص</a:t>
            </a:r>
            <a:r>
              <a:rPr lang="en-US" sz="4000" dirty="0"/>
              <a:t>؟ </a:t>
            </a:r>
            <a:endParaRPr sz="4000" dirty="0"/>
          </a:p>
        </p:txBody>
      </p:sp>
      <p:sp>
        <p:nvSpPr>
          <p:cNvPr id="198" name="Google Shape;198;p2"/>
          <p:cNvSpPr txBox="1"/>
          <p:nvPr/>
        </p:nvSpPr>
        <p:spPr>
          <a:xfrm>
            <a:off x="0" y="4419600"/>
            <a:ext cx="5181600" cy="24384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يتبع</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منطقياً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كان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الروح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مائعا</a:t>
            </a:r>
            <a:r>
              <a:rPr lang="ar-JO" sz="4000" b="1" kern="0" dirty="0">
                <a:solidFill>
                  <a:srgbClr val="002060"/>
                </a:solidFill>
                <a:latin typeface="Arial" panose="020B0604020202020204" pitchFamily="34" charset="0"/>
                <a:ea typeface="+mn-ea"/>
                <a:cs typeface="Arial" panose="020B0604020202020204" pitchFamily="34" charset="0"/>
                <a:sym typeface="Arial"/>
              </a:rPr>
              <a:t>ً </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لمورمو</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t>
            </a:r>
            <a:endParaRPr kumimoji="0"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9" name="Google Shape;199;p2"/>
          <p:cNvSpPr txBox="1"/>
          <p:nvPr/>
        </p:nvSpPr>
        <p:spPr>
          <a:xfrm>
            <a:off x="143700" y="322475"/>
            <a:ext cx="3581400" cy="45753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لماذا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يكون</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مجرّد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قوة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تأثير</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(ك</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يدّعي</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شهود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يهوه</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وأتباع</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حركة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a:t>
            </a:r>
            <a:r>
              <a:rPr lang="ar-JO" sz="3200" b="1" kern="0" dirty="0">
                <a:solidFill>
                  <a:srgbClr val="FFFFFF"/>
                </a:solidFill>
                <a:latin typeface="Arial" panose="020B0604020202020204" pitchFamily="34" charset="0"/>
                <a:ea typeface="+mn-ea"/>
                <a:cs typeface="Arial" panose="020B0604020202020204" pitchFamily="34" charset="0"/>
                <a:sym typeface="Arial"/>
              </a:rPr>
              <a:t>جيل</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الجديد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0" name="Google Shape;200;p2"/>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822"/>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822"/>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descr="http://seeingfaith.files.wordpress.com/2012/05/holy-spirit.jpg"/>
          <p:cNvPicPr preferRelativeResize="0"/>
          <p:nvPr/>
        </p:nvPicPr>
        <p:blipFill rotWithShape="1">
          <a:blip r:embed="rId3">
            <a:alphaModFix/>
          </a:blip>
          <a:srcRect/>
          <a:stretch/>
        </p:blipFill>
        <p:spPr>
          <a:xfrm>
            <a:off x="-1" y="0"/>
            <a:ext cx="9204429" cy="6858000"/>
          </a:xfrm>
          <a:prstGeom prst="rect">
            <a:avLst/>
          </a:prstGeom>
          <a:noFill/>
          <a:ln>
            <a:noFill/>
          </a:ln>
        </p:spPr>
      </p:pic>
      <p:sp>
        <p:nvSpPr>
          <p:cNvPr id="207" name="Google Shape;207;p3"/>
          <p:cNvSpPr txBox="1">
            <a:spLocks noGrp="1"/>
          </p:cNvSpPr>
          <p:nvPr>
            <p:ph type="title"/>
          </p:nvPr>
        </p:nvSpPr>
        <p:spPr>
          <a:xfrm>
            <a:off x="2286000" y="0"/>
            <a:ext cx="6858000" cy="28956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800" dirty="0" err="1"/>
              <a:t>براهين</a:t>
            </a:r>
            <a:r>
              <a:rPr lang="en-US" sz="4800" dirty="0"/>
              <a:t> </a:t>
            </a:r>
            <a:r>
              <a:rPr lang="en-US" sz="4800" dirty="0" err="1"/>
              <a:t>أن</a:t>
            </a:r>
            <a:r>
              <a:rPr lang="en-US" sz="4800" dirty="0"/>
              <a:t> الروح </a:t>
            </a:r>
            <a:r>
              <a:rPr lang="en-US" sz="4800" dirty="0" err="1"/>
              <a:t>هو</a:t>
            </a:r>
            <a:r>
              <a:rPr lang="en-US" sz="4800" dirty="0"/>
              <a:t> </a:t>
            </a:r>
            <a:r>
              <a:rPr lang="en-US" sz="4800" dirty="0" err="1"/>
              <a:t>شخص</a:t>
            </a:r>
            <a:r>
              <a:rPr lang="en-US" sz="4800" dirty="0"/>
              <a:t>…</a:t>
            </a:r>
            <a:endParaRPr sz="4800" dirty="0"/>
          </a:p>
        </p:txBody>
      </p:sp>
      <p:sp>
        <p:nvSpPr>
          <p:cNvPr id="208" name="Google Shape;208;p3"/>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Shape 212"/>
        <p:cNvGrpSpPr/>
        <p:nvPr/>
      </p:nvGrpSpPr>
      <p:grpSpPr>
        <a:xfrm>
          <a:off x="0" y="0"/>
          <a:ext cx="0" cy="0"/>
          <a:chOff x="0" y="0"/>
          <a:chExt cx="0" cy="0"/>
        </a:xfrm>
      </p:grpSpPr>
      <p:pic>
        <p:nvPicPr>
          <p:cNvPr id="213" name="Google Shape;213;p4" descr="dove-holy-spirit.jpg"/>
          <p:cNvPicPr preferRelativeResize="0"/>
          <p:nvPr/>
        </p:nvPicPr>
        <p:blipFill rotWithShape="1">
          <a:blip r:embed="rId3">
            <a:alphaModFix/>
          </a:blip>
          <a:srcRect/>
          <a:stretch/>
        </p:blipFill>
        <p:spPr>
          <a:xfrm>
            <a:off x="2667000" y="18288"/>
            <a:ext cx="6477000" cy="6839712"/>
          </a:xfrm>
          <a:prstGeom prst="rect">
            <a:avLst/>
          </a:prstGeom>
          <a:noFill/>
          <a:ln>
            <a:noFill/>
          </a:ln>
        </p:spPr>
      </p:pic>
      <p:sp>
        <p:nvSpPr>
          <p:cNvPr id="214" name="Google Shape;214;p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effectLst>
                  <a:glow rad="228600">
                    <a:schemeClr val="accent4">
                      <a:satMod val="175000"/>
                      <a:alpha val="91000"/>
                    </a:schemeClr>
                  </a:glow>
                </a:effectLst>
              </a:rPr>
              <a:t>شخصية</a:t>
            </a:r>
            <a:r>
              <a:rPr lang="en-US" sz="4000" dirty="0">
                <a:effectLst>
                  <a:glow rad="228600">
                    <a:schemeClr val="accent4">
                      <a:satMod val="175000"/>
                      <a:alpha val="91000"/>
                    </a:schemeClr>
                  </a:glow>
                </a:effectLst>
              </a:rPr>
              <a:t> الروح </a:t>
            </a:r>
            <a:r>
              <a:rPr lang="en-US" sz="4000" dirty="0" err="1">
                <a:effectLst>
                  <a:glow rad="228600">
                    <a:schemeClr val="accent4">
                      <a:satMod val="175000"/>
                      <a:alpha val="91000"/>
                    </a:schemeClr>
                  </a:glow>
                </a:effectLst>
              </a:rPr>
              <a:t>القدس</a:t>
            </a:r>
            <a:endParaRPr sz="4000" dirty="0">
              <a:effectLst>
                <a:glow rad="228600">
                  <a:schemeClr val="accent4">
                    <a:satMod val="175000"/>
                    <a:alpha val="91000"/>
                  </a:schemeClr>
                </a:glow>
              </a:effectLst>
            </a:endParaRPr>
          </a:p>
        </p:txBody>
      </p:sp>
      <p:sp>
        <p:nvSpPr>
          <p:cNvPr id="215" name="Google Shape;215;p4"/>
          <p:cNvSpPr txBox="1"/>
          <p:nvPr/>
        </p:nvSpPr>
        <p:spPr>
          <a:xfrm>
            <a:off x="76199" y="1997765"/>
            <a:ext cx="5184914" cy="3962400"/>
          </a:xfrm>
          <a:prstGeom prst="rect">
            <a:avLst/>
          </a:prstGeom>
          <a:noFill/>
          <a:ln>
            <a:noFill/>
          </a:ln>
        </p:spPr>
        <p:txBody>
          <a:bodyPr spcFirstLastPara="1" wrap="square" lIns="91425" tIns="45700" rIns="91425" bIns="45700" anchor="t" anchorCtr="0">
            <a:noAutofit/>
          </a:bodyPr>
          <a:lstStyle/>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صفاته</a:t>
            </a:r>
            <a:endParaRPr kumimoji="0" sz="14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ب</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أفعاله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ج.	</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لأشياء</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المنسوبة</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إليه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د.</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علاقاته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ه</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ـ.</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القواعد</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p:txBody>
      </p:sp>
      <p:sp>
        <p:nvSpPr>
          <p:cNvPr id="216" name="Google Shape;216;p4"/>
          <p:cNvSpPr txBox="1"/>
          <p:nvPr/>
        </p:nvSpPr>
        <p:spPr>
          <a:xfrm>
            <a:off x="8702803" y="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7D"/>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5" descr="http://4.bp.blogspot.com/_v-jkdc-LjSM/S_aAryuYJRI/AAAAAAAAAKA/EWR6NMby2xE/s1600/Holy_Spirit.jpg"/>
          <p:cNvPicPr preferRelativeResize="0"/>
          <p:nvPr/>
        </p:nvPicPr>
        <p:blipFill rotWithShape="1">
          <a:blip r:embed="rId3">
            <a:alphaModFix/>
          </a:blip>
          <a:srcRect/>
          <a:stretch/>
        </p:blipFill>
        <p:spPr>
          <a:xfrm>
            <a:off x="0" y="1"/>
            <a:ext cx="9144000" cy="6858000"/>
          </a:xfrm>
          <a:prstGeom prst="rect">
            <a:avLst/>
          </a:prstGeom>
          <a:noFill/>
          <a:ln>
            <a:noFill/>
          </a:ln>
        </p:spPr>
      </p:pic>
      <p:sp>
        <p:nvSpPr>
          <p:cNvPr id="223" name="Google Shape;223;p5"/>
          <p:cNvSpPr txBox="1">
            <a:spLocks noGrp="1"/>
          </p:cNvSpPr>
          <p:nvPr>
            <p:ph type="title"/>
          </p:nvPr>
        </p:nvSpPr>
        <p:spPr>
          <a:xfrm>
            <a:off x="0" y="0"/>
            <a:ext cx="6400800" cy="685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Font typeface="Arial"/>
              <a:buNone/>
            </a:pPr>
            <a:r>
              <a:rPr lang="en-US" sz="4000" dirty="0" err="1"/>
              <a:t>هل</a:t>
            </a:r>
            <a:r>
              <a:rPr lang="en-US" sz="4000" dirty="0"/>
              <a:t> الروح </a:t>
            </a:r>
            <a:r>
              <a:rPr lang="en-US" sz="4000" dirty="0" err="1"/>
              <a:t>القدس</a:t>
            </a:r>
            <a:r>
              <a:rPr lang="en-US" sz="4000" dirty="0"/>
              <a:t> </a:t>
            </a:r>
            <a:r>
              <a:rPr lang="en-US" sz="4000" dirty="0" err="1"/>
              <a:t>هو</a:t>
            </a:r>
            <a:r>
              <a:rPr lang="en-US" sz="4000" dirty="0"/>
              <a:t> الله؟</a:t>
            </a:r>
            <a:endParaRPr dirty="0"/>
          </a:p>
        </p:txBody>
      </p:sp>
      <p:sp>
        <p:nvSpPr>
          <p:cNvPr id="224" name="Google Shape;224;p5"/>
          <p:cNvSpPr txBox="1"/>
          <p:nvPr/>
        </p:nvSpPr>
        <p:spPr>
          <a:xfrm>
            <a:off x="8604449" y="0"/>
            <a:ext cx="5395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745970" y="653445"/>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kern="1200" dirty="0">
                <a:solidFill>
                  <a:schemeClr val="bg1"/>
                </a:solidFill>
                <a:ea typeface="+mn-ea"/>
                <a:cs typeface="Arial" panose="020B0604020202020204" pitchFamily="34" charset="0"/>
              </a:rPr>
              <a:t>الثالوث</a:t>
            </a:r>
            <a:endParaRPr lang="en-US" sz="9600" kern="1200" dirty="0">
              <a:solidFill>
                <a:schemeClr val="bg1"/>
              </a:solidFill>
              <a:ea typeface="+mn-ea"/>
              <a:cs typeface="Arial" panose="020B0604020202020204" pitchFamily="34" charset="0"/>
            </a:endParaRPr>
          </a:p>
        </p:txBody>
      </p:sp>
      <p:sp>
        <p:nvSpPr>
          <p:cNvPr id="3" name="Rectangle 2">
            <a:extLst>
              <a:ext uri="{FF2B5EF4-FFF2-40B4-BE49-F238E27FC236}">
                <a16:creationId xmlns:a16="http://schemas.microsoft.com/office/drawing/2014/main" id="{E493660A-D1FA-7AC7-A888-FB8DA04FC4B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19">
            <a:extLst>
              <a:ext uri="{FF2B5EF4-FFF2-40B4-BE49-F238E27FC236}">
                <a16:creationId xmlns:a16="http://schemas.microsoft.com/office/drawing/2014/main" id="{C211EBA5-0A53-DDCA-DDAA-183F225F5F40}"/>
              </a:ext>
            </a:extLst>
          </p:cNvPr>
          <p:cNvSpPr txBox="1">
            <a:spLocks noChangeArrowheads="1"/>
          </p:cNvSpPr>
          <p:nvPr/>
        </p:nvSpPr>
        <p:spPr bwMode="auto">
          <a:xfrm>
            <a:off x="971600" y="420732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4A394570-4BED-BAEC-3B83-7D59A50F9652}"/>
              </a:ext>
            </a:extLst>
          </p:cNvPr>
          <p:cNvSpPr txBox="1">
            <a:spLocks noChangeArrowheads="1"/>
          </p:cNvSpPr>
          <p:nvPr/>
        </p:nvSpPr>
        <p:spPr bwMode="auto">
          <a:xfrm>
            <a:off x="2675022" y="418213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A4FDDE8E-E929-43D4-7B62-D2460632C230}"/>
              </a:ext>
            </a:extLst>
          </p:cNvPr>
          <p:cNvSpPr txBox="1">
            <a:spLocks noChangeArrowheads="1"/>
          </p:cNvSpPr>
          <p:nvPr/>
        </p:nvSpPr>
        <p:spPr bwMode="auto">
          <a:xfrm>
            <a:off x="2675022" y="462220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F2AB399B-AEEA-94A0-A302-AF9DC46F3F99}"/>
              </a:ext>
            </a:extLst>
          </p:cNvPr>
          <p:cNvSpPr txBox="1">
            <a:spLocks noChangeArrowheads="1"/>
          </p:cNvSpPr>
          <p:nvPr/>
        </p:nvSpPr>
        <p:spPr bwMode="auto">
          <a:xfrm>
            <a:off x="3816498" y="418213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ACE76167-B978-449C-B61C-95F4E3324B42}"/>
              </a:ext>
            </a:extLst>
          </p:cNvPr>
          <p:cNvSpPr txBox="1">
            <a:spLocks noChangeArrowheads="1"/>
          </p:cNvSpPr>
          <p:nvPr/>
        </p:nvSpPr>
        <p:spPr bwMode="auto">
          <a:xfrm>
            <a:off x="3816498" y="463908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E4953974-DF41-27EE-D7D0-A25DC32A941D}"/>
              </a:ext>
            </a:extLst>
          </p:cNvPr>
          <p:cNvSpPr txBox="1">
            <a:spLocks noChangeArrowheads="1"/>
          </p:cNvSpPr>
          <p:nvPr/>
        </p:nvSpPr>
        <p:spPr bwMode="auto">
          <a:xfrm>
            <a:off x="3819825" y="506348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7" name="Text Box 25">
            <a:extLst>
              <a:ext uri="{FF2B5EF4-FFF2-40B4-BE49-F238E27FC236}">
                <a16:creationId xmlns:a16="http://schemas.microsoft.com/office/drawing/2014/main" id="{342306DD-AB02-B42D-81A8-67EF6EF40C09}"/>
              </a:ext>
            </a:extLst>
          </p:cNvPr>
          <p:cNvSpPr txBox="1">
            <a:spLocks noChangeArrowheads="1"/>
          </p:cNvSpPr>
          <p:nvPr/>
        </p:nvSpPr>
        <p:spPr bwMode="auto">
          <a:xfrm>
            <a:off x="5496225" y="414908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8" name="Text Box 26">
            <a:extLst>
              <a:ext uri="{FF2B5EF4-FFF2-40B4-BE49-F238E27FC236}">
                <a16:creationId xmlns:a16="http://schemas.microsoft.com/office/drawing/2014/main" id="{9CD1A855-CA81-B245-F659-036E06C0D094}"/>
              </a:ext>
            </a:extLst>
          </p:cNvPr>
          <p:cNvSpPr txBox="1">
            <a:spLocks noChangeArrowheads="1"/>
          </p:cNvSpPr>
          <p:nvPr/>
        </p:nvSpPr>
        <p:spPr bwMode="auto">
          <a:xfrm>
            <a:off x="5496225" y="460628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9" name="Text Box 27">
            <a:extLst>
              <a:ext uri="{FF2B5EF4-FFF2-40B4-BE49-F238E27FC236}">
                <a16:creationId xmlns:a16="http://schemas.microsoft.com/office/drawing/2014/main" id="{4DC9D7F7-7CE0-24E4-98B7-15BFC52EAD16}"/>
              </a:ext>
            </a:extLst>
          </p:cNvPr>
          <p:cNvSpPr txBox="1">
            <a:spLocks noChangeArrowheads="1"/>
          </p:cNvSpPr>
          <p:nvPr/>
        </p:nvSpPr>
        <p:spPr bwMode="auto">
          <a:xfrm>
            <a:off x="5496225" y="506348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Text Box 28">
            <a:extLst>
              <a:ext uri="{FF2B5EF4-FFF2-40B4-BE49-F238E27FC236}">
                <a16:creationId xmlns:a16="http://schemas.microsoft.com/office/drawing/2014/main" id="{E26582F6-4CD3-99B0-546E-1AC668AA7D39}"/>
              </a:ext>
            </a:extLst>
          </p:cNvPr>
          <p:cNvSpPr txBox="1">
            <a:spLocks noChangeArrowheads="1"/>
          </p:cNvSpPr>
          <p:nvPr/>
        </p:nvSpPr>
        <p:spPr bwMode="auto">
          <a:xfrm>
            <a:off x="5496225" y="552068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Text Box 29">
            <a:extLst>
              <a:ext uri="{FF2B5EF4-FFF2-40B4-BE49-F238E27FC236}">
                <a16:creationId xmlns:a16="http://schemas.microsoft.com/office/drawing/2014/main" id="{D9E5A91C-F386-E334-13A0-4F96B6C8E14B}"/>
              </a:ext>
            </a:extLst>
          </p:cNvPr>
          <p:cNvSpPr txBox="1">
            <a:spLocks noChangeArrowheads="1"/>
          </p:cNvSpPr>
          <p:nvPr/>
        </p:nvSpPr>
        <p:spPr bwMode="auto">
          <a:xfrm>
            <a:off x="6456657" y="414908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2" name="Text Box 30">
            <a:extLst>
              <a:ext uri="{FF2B5EF4-FFF2-40B4-BE49-F238E27FC236}">
                <a16:creationId xmlns:a16="http://schemas.microsoft.com/office/drawing/2014/main" id="{24C848AB-0C3F-FB55-AC8E-2A5B9116083E}"/>
              </a:ext>
            </a:extLst>
          </p:cNvPr>
          <p:cNvSpPr txBox="1">
            <a:spLocks noChangeArrowheads="1"/>
          </p:cNvSpPr>
          <p:nvPr/>
        </p:nvSpPr>
        <p:spPr bwMode="auto">
          <a:xfrm>
            <a:off x="6456657" y="460628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3" name="Text Box 31">
            <a:extLst>
              <a:ext uri="{FF2B5EF4-FFF2-40B4-BE49-F238E27FC236}">
                <a16:creationId xmlns:a16="http://schemas.microsoft.com/office/drawing/2014/main" id="{7EAAC5E4-BE0E-FDCA-209C-0DFA7F936B55}"/>
              </a:ext>
            </a:extLst>
          </p:cNvPr>
          <p:cNvSpPr txBox="1">
            <a:spLocks noChangeArrowheads="1"/>
          </p:cNvSpPr>
          <p:nvPr/>
        </p:nvSpPr>
        <p:spPr bwMode="auto">
          <a:xfrm>
            <a:off x="7401225" y="414908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89" name="Rectangle 3" descr="EXPTEXTB"/>
          <p:cNvSpPr>
            <a:spLocks noChangeArrowheads="1"/>
          </p:cNvSpPr>
          <p:nvPr/>
        </p:nvSpPr>
        <p:spPr bwMode="auto">
          <a:xfrm>
            <a:off x="-36512" y="0"/>
            <a:ext cx="9180512"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13" name="Text Box 19">
            <a:extLst>
              <a:ext uri="{FF2B5EF4-FFF2-40B4-BE49-F238E27FC236}">
                <a16:creationId xmlns:a16="http://schemas.microsoft.com/office/drawing/2014/main" id="{DB654AB6-6535-F519-08BF-63E3C5138E1A}"/>
              </a:ext>
            </a:extLst>
          </p:cNvPr>
          <p:cNvSpPr txBox="1">
            <a:spLocks noChangeArrowheads="1"/>
          </p:cNvSpPr>
          <p:nvPr/>
        </p:nvSpPr>
        <p:spPr bwMode="auto">
          <a:xfrm>
            <a:off x="996296" y="410227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20">
            <a:extLst>
              <a:ext uri="{FF2B5EF4-FFF2-40B4-BE49-F238E27FC236}">
                <a16:creationId xmlns:a16="http://schemas.microsoft.com/office/drawing/2014/main" id="{5EC8122B-2262-099D-F22F-70D6F238E055}"/>
              </a:ext>
            </a:extLst>
          </p:cNvPr>
          <p:cNvSpPr txBox="1">
            <a:spLocks noChangeArrowheads="1"/>
          </p:cNvSpPr>
          <p:nvPr/>
        </p:nvSpPr>
        <p:spPr bwMode="auto">
          <a:xfrm>
            <a:off x="2699718" y="4077072"/>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1">
            <a:extLst>
              <a:ext uri="{FF2B5EF4-FFF2-40B4-BE49-F238E27FC236}">
                <a16:creationId xmlns:a16="http://schemas.microsoft.com/office/drawing/2014/main" id="{6A937940-B807-4C36-D444-FCA0F82E2D27}"/>
              </a:ext>
            </a:extLst>
          </p:cNvPr>
          <p:cNvSpPr txBox="1">
            <a:spLocks noChangeArrowheads="1"/>
          </p:cNvSpPr>
          <p:nvPr/>
        </p:nvSpPr>
        <p:spPr bwMode="auto">
          <a:xfrm>
            <a:off x="2699718" y="4602678"/>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AA5D2D28-E4FE-09F8-DAE2-10764A1C3AD7}"/>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7" name="Text Box 23">
            <a:extLst>
              <a:ext uri="{FF2B5EF4-FFF2-40B4-BE49-F238E27FC236}">
                <a16:creationId xmlns:a16="http://schemas.microsoft.com/office/drawing/2014/main" id="{B2FAE71C-CBD4-B5A7-94B3-88D7A28F5516}"/>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8" name="Text Box 24">
            <a:extLst>
              <a:ext uri="{FF2B5EF4-FFF2-40B4-BE49-F238E27FC236}">
                <a16:creationId xmlns:a16="http://schemas.microsoft.com/office/drawing/2014/main" id="{2009A320-6ACF-F224-858E-A6C644B77113}"/>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5" name="Text Box 25">
            <a:extLst>
              <a:ext uri="{FF2B5EF4-FFF2-40B4-BE49-F238E27FC236}">
                <a16:creationId xmlns:a16="http://schemas.microsoft.com/office/drawing/2014/main" id="{EB24E316-7517-3E94-F06D-1330B5FEBEBD}"/>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8" name="Text Box 26">
            <a:extLst>
              <a:ext uri="{FF2B5EF4-FFF2-40B4-BE49-F238E27FC236}">
                <a16:creationId xmlns:a16="http://schemas.microsoft.com/office/drawing/2014/main" id="{C3215A2F-6FB8-D95E-21DB-14BAD941BE44}"/>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27">
            <a:extLst>
              <a:ext uri="{FF2B5EF4-FFF2-40B4-BE49-F238E27FC236}">
                <a16:creationId xmlns:a16="http://schemas.microsoft.com/office/drawing/2014/main" id="{8A5128E8-5AC1-C3C3-EDFD-9A135CE2CFC8}"/>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28">
            <a:extLst>
              <a:ext uri="{FF2B5EF4-FFF2-40B4-BE49-F238E27FC236}">
                <a16:creationId xmlns:a16="http://schemas.microsoft.com/office/drawing/2014/main" id="{94D73F6C-AE2D-6B16-34D3-F3AD42738DFE}"/>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29">
            <a:extLst>
              <a:ext uri="{FF2B5EF4-FFF2-40B4-BE49-F238E27FC236}">
                <a16:creationId xmlns:a16="http://schemas.microsoft.com/office/drawing/2014/main" id="{BD5FFFA7-C333-F255-9C00-A042C043CE44}"/>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30">
            <a:extLst>
              <a:ext uri="{FF2B5EF4-FFF2-40B4-BE49-F238E27FC236}">
                <a16:creationId xmlns:a16="http://schemas.microsoft.com/office/drawing/2014/main" id="{BD4944C3-089F-934A-C28A-A8521D98DCF2}"/>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31">
            <a:extLst>
              <a:ext uri="{FF2B5EF4-FFF2-40B4-BE49-F238E27FC236}">
                <a16:creationId xmlns:a16="http://schemas.microsoft.com/office/drawing/2014/main" id="{46D36D8E-8C5E-B763-7560-B285CF9D0AF9}"/>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9792"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979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68872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157044"/>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Pauline Key Words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2" name="Group 10">
            <a:extLst>
              <a:ext uri="{FF2B5EF4-FFF2-40B4-BE49-F238E27FC236}">
                <a16:creationId xmlns:a16="http://schemas.microsoft.com/office/drawing/2014/main" id="{7C80502C-0403-DEEC-797B-8E4028A76F9B}"/>
              </a:ext>
            </a:extLst>
          </p:cNvPr>
          <p:cNvGrpSpPr>
            <a:grpSpLocks/>
          </p:cNvGrpSpPr>
          <p:nvPr/>
        </p:nvGrpSpPr>
        <p:grpSpPr bwMode="auto">
          <a:xfrm>
            <a:off x="5189536" y="4123826"/>
            <a:ext cx="1355731" cy="2266132"/>
            <a:chOff x="3024" y="2736"/>
            <a:chExt cx="724" cy="1392"/>
          </a:xfrm>
        </p:grpSpPr>
        <p:sp>
          <p:nvSpPr>
            <p:cNvPr id="3" name="Rectangle 11">
              <a:extLst>
                <a:ext uri="{FF2B5EF4-FFF2-40B4-BE49-F238E27FC236}">
                  <a16:creationId xmlns:a16="http://schemas.microsoft.com/office/drawing/2014/main" id="{49FFA83A-FE1E-C485-41EB-E4DFAEE89E6E}"/>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29589E5A-DA70-6BE4-AF97-DA0CB458D9EF}"/>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5" name="Group 7">
            <a:extLst>
              <a:ext uri="{FF2B5EF4-FFF2-40B4-BE49-F238E27FC236}">
                <a16:creationId xmlns:a16="http://schemas.microsoft.com/office/drawing/2014/main" id="{066A78B9-5EF7-EC74-3A7F-886F13CC78E2}"/>
              </a:ext>
            </a:extLst>
          </p:cNvPr>
          <p:cNvGrpSpPr>
            <a:grpSpLocks/>
          </p:cNvGrpSpPr>
          <p:nvPr/>
        </p:nvGrpSpPr>
        <p:grpSpPr bwMode="auto">
          <a:xfrm>
            <a:off x="842685" y="4102819"/>
            <a:ext cx="3886200" cy="1452563"/>
            <a:chOff x="144" y="2736"/>
            <a:chExt cx="2544" cy="1104"/>
          </a:xfrm>
        </p:grpSpPr>
        <p:sp>
          <p:nvSpPr>
            <p:cNvPr id="6" name="Rectangle 8">
              <a:extLst>
                <a:ext uri="{FF2B5EF4-FFF2-40B4-BE49-F238E27FC236}">
                  <a16:creationId xmlns:a16="http://schemas.microsoft.com/office/drawing/2014/main" id="{413DAD9E-9D1D-7640-D243-D9126D8C518D}"/>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7" name="Text Box 9">
              <a:extLst>
                <a:ext uri="{FF2B5EF4-FFF2-40B4-BE49-F238E27FC236}">
                  <a16:creationId xmlns:a16="http://schemas.microsoft.com/office/drawing/2014/main" id="{14596060-4D1B-381E-7DE7-C3CADA71B958}"/>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8" name="Group 13">
            <a:extLst>
              <a:ext uri="{FF2B5EF4-FFF2-40B4-BE49-F238E27FC236}">
                <a16:creationId xmlns:a16="http://schemas.microsoft.com/office/drawing/2014/main" id="{2E0DF28C-2A16-03AA-1A13-4158E75484D6}"/>
              </a:ext>
            </a:extLst>
          </p:cNvPr>
          <p:cNvGrpSpPr>
            <a:grpSpLocks/>
          </p:cNvGrpSpPr>
          <p:nvPr/>
        </p:nvGrpSpPr>
        <p:grpSpPr bwMode="auto">
          <a:xfrm>
            <a:off x="6407223" y="4091112"/>
            <a:ext cx="1981201" cy="1431144"/>
            <a:chOff x="3630" y="2736"/>
            <a:chExt cx="1248" cy="753"/>
          </a:xfrm>
        </p:grpSpPr>
        <p:sp>
          <p:nvSpPr>
            <p:cNvPr id="9" name="Rectangle 14">
              <a:extLst>
                <a:ext uri="{FF2B5EF4-FFF2-40B4-BE49-F238E27FC236}">
                  <a16:creationId xmlns:a16="http://schemas.microsoft.com/office/drawing/2014/main" id="{2AFDABFD-BFDB-5D0D-B542-CF63D7688AAA}"/>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0" name="Text Box 15">
              <a:extLst>
                <a:ext uri="{FF2B5EF4-FFF2-40B4-BE49-F238E27FC236}">
                  <a16:creationId xmlns:a16="http://schemas.microsoft.com/office/drawing/2014/main" id="{EEBAC01D-CC27-EC76-7425-F081F15D1E02}"/>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11" name="AutoShape 8">
            <a:extLst>
              <a:ext uri="{FF2B5EF4-FFF2-40B4-BE49-F238E27FC236}">
                <a16:creationId xmlns:a16="http://schemas.microsoft.com/office/drawing/2014/main" id="{2BD97C46-7765-8CE2-E937-D95335BD694C}"/>
              </a:ext>
            </a:extLst>
          </p:cNvPr>
          <p:cNvSpPr txBox="1">
            <a:spLocks noChangeArrowheads="1"/>
          </p:cNvSpPr>
          <p:nvPr/>
        </p:nvSpPr>
        <p:spPr bwMode="auto">
          <a:xfrm rot="20829644">
            <a:off x="1905522" y="261816"/>
            <a:ext cx="4724400" cy="1900299"/>
          </a:xfrm>
          <a:prstGeom prst="roundRect">
            <a:avLst>
              <a:gd name="adj" fmla="val 21667"/>
            </a:avLst>
          </a:prstGeom>
          <a:solidFill>
            <a:srgbClr val="660066"/>
          </a:solidFill>
          <a:ln w="9525">
            <a:noFill/>
            <a:round/>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أعط الكلمة المُفتاحية لكل </a:t>
            </a:r>
            <a:r>
              <a:rPr lang="ar-JO" sz="3600" b="1" dirty="0">
                <a:solidFill>
                  <a:schemeClr val="bg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سفر</a:t>
            </a: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تمت دراسته حتى الآن</a:t>
            </a:r>
            <a:endParaRPr kumimoji="0" lang="en-US"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faithclipart.com/images/3/1302364251196_1242/slide-7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371600" y="1905000"/>
            <a:ext cx="6172200" cy="2362200"/>
          </a:xfrm>
        </p:spPr>
        <p:txBody>
          <a:bodyPr/>
          <a:lstStyle/>
          <a:p>
            <a:r>
              <a:rPr lang="ar-JO" sz="4800" dirty="0">
                <a:solidFill>
                  <a:schemeClr val="tx1"/>
                </a:solidFill>
                <a:cs typeface="Arial" panose="020B0604020202020204" pitchFamily="34" charset="0"/>
              </a:rPr>
              <a:t>الدليل الكتابي للثالوث</a:t>
            </a:r>
            <a:endParaRPr lang="en-US" sz="48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كيف يمكننا إثبات هذه العقيدة الهامّة؟ </a:t>
            </a:r>
          </a:p>
        </p:txBody>
      </p:sp>
      <p:sp>
        <p:nvSpPr>
          <p:cNvPr id="5" name="TextBox 4"/>
          <p:cNvSpPr txBox="1"/>
          <p:nvPr/>
        </p:nvSpPr>
        <p:spPr>
          <a:xfrm>
            <a:off x="8316417" y="0"/>
            <a:ext cx="88844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19534" y="892615"/>
            <a:ext cx="9144000" cy="58615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الكريستولوجي (علم المسيح): شخص وأعمال يسوع المسيح</a:t>
            </a:r>
          </a:p>
        </p:txBody>
      </p:sp>
    </p:spTree>
    <p:extLst>
      <p:ext uri="{BB962C8B-B14F-4D97-AF65-F5344CB8AC3E}">
        <p14:creationId xmlns:p14="http://schemas.microsoft.com/office/powerpoint/2010/main" val="50380653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600"/>
            <a:ext cx="8229600" cy="1143000"/>
          </a:xfrm>
        </p:spPr>
        <p:txBody>
          <a:bodyPr/>
          <a:lstStyle/>
          <a:p>
            <a:r>
              <a:rPr lang="ar-JO" sz="4400" dirty="0">
                <a:solidFill>
                  <a:srgbClr val="000000"/>
                </a:solidFill>
                <a:cs typeface="Arial" panose="020B0604020202020204" pitchFamily="34" charset="0"/>
              </a:rPr>
              <a:t>كيفية إثبات الثالوث </a:t>
            </a:r>
            <a:endParaRPr lang="en-US" sz="4400" dirty="0">
              <a:solidFill>
                <a:srgbClr val="000000"/>
              </a:solidFill>
              <a:cs typeface="Arial" panose="020B0604020202020204" pitchFamily="34" charset="0"/>
            </a:endParaRPr>
          </a:p>
        </p:txBody>
      </p:sp>
      <p:sp>
        <p:nvSpPr>
          <p:cNvPr id="4" name="Title 1"/>
          <p:cNvSpPr txBox="1">
            <a:spLocks/>
          </p:cNvSpPr>
          <p:nvPr/>
        </p:nvSpPr>
        <p:spPr bwMode="auto">
          <a:xfrm>
            <a:off x="1143000" y="2286000"/>
            <a:ext cx="7620000" cy="259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ابدأ فقط بالكتاب المقدس. </a:t>
            </a:r>
          </a:p>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أظهر أن الكتاب المقدّس يعلّم عن إله واحد فقط. </a:t>
            </a: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05200" y="427038"/>
            <a:ext cx="2286000" cy="2773362"/>
          </a:xfrm>
        </p:spPr>
        <p:txBody>
          <a:bodyPr/>
          <a:lstStyle/>
          <a:p>
            <a:r>
              <a:rPr lang="ar-JO" sz="4000" dirty="0">
                <a:solidFill>
                  <a:srgbClr val="000000"/>
                </a:solidFill>
              </a:rPr>
              <a:t>إله واحد</a:t>
            </a:r>
            <a:endParaRPr lang="en-US" sz="4000" dirty="0">
              <a:solidFill>
                <a:srgbClr val="000000"/>
              </a:solidFill>
            </a:endParaRPr>
          </a:p>
        </p:txBody>
      </p:sp>
      <p:sp>
        <p:nvSpPr>
          <p:cNvPr id="4" name="TextBox 3"/>
          <p:cNvSpPr txBox="1"/>
          <p:nvPr/>
        </p:nvSpPr>
        <p:spPr>
          <a:xfrm>
            <a:off x="8388425" y="0"/>
            <a:ext cx="81644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8528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dirty="0">
                <a:solidFill>
                  <a:srgbClr val="000000"/>
                </a:solidFill>
              </a:rPr>
              <a:t>يوجد إله واحد فقط </a:t>
            </a:r>
            <a:endParaRPr lang="en-US" sz="4000" dirty="0">
              <a:solidFill>
                <a:srgbClr val="000000"/>
              </a:solidFill>
            </a:endParaRPr>
          </a:p>
        </p:txBody>
      </p:sp>
      <p:pic>
        <p:nvPicPr>
          <p:cNvPr id="3" name="Picture 2"/>
          <p:cNvPicPr>
            <a:picLocks noChangeAspect="1"/>
          </p:cNvPicPr>
          <p:nvPr/>
        </p:nvPicPr>
        <p:blipFill>
          <a:blip r:embed="rId2"/>
          <a:stretch>
            <a:fillRect/>
          </a:stretch>
        </p:blipFill>
        <p:spPr>
          <a:xfrm>
            <a:off x="304800" y="1600200"/>
            <a:ext cx="4419600" cy="4419600"/>
          </a:xfrm>
          <a:prstGeom prst="rect">
            <a:avLst/>
          </a:prstGeom>
        </p:spPr>
      </p:pic>
      <p:sp>
        <p:nvSpPr>
          <p:cNvPr id="4" name="Title 1"/>
          <p:cNvSpPr txBox="1">
            <a:spLocks/>
          </p:cNvSpPr>
          <p:nvPr/>
        </p:nvSpPr>
        <p:spPr bwMode="auto">
          <a:xfrm>
            <a:off x="4798106" y="1599535"/>
            <a:ext cx="3904697"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rPr>
              <a:t>هكذا يقول الرب ملك إسرائيل وفاديه رب الجنود: أنا الأول وأنا الآخر </a:t>
            </a:r>
            <a:r>
              <a:rPr lang="ar-JO" sz="3200" b="1" dirty="0">
                <a:solidFill>
                  <a:schemeClr val="accent6">
                    <a:lumMod val="75000"/>
                  </a:schemeClr>
                </a:solidFill>
                <a:latin typeface="Arial" panose="020B0604020202020204" pitchFamily="34" charset="0"/>
              </a:rPr>
              <a:t>ولا إله غيري</a:t>
            </a:r>
            <a:r>
              <a:rPr kumimoji="0" lang="ar-JO" sz="3200" b="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rPr>
              <a:t>(أشعياء 44: 6)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4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rgbClr val="000000"/>
                </a:solidFill>
                <a:cs typeface="Arial" panose="020B0604020202020204" pitchFamily="34" charset="0"/>
              </a:rPr>
              <a:t>يوجد إله واحد فقط </a:t>
            </a:r>
            <a:endParaRPr lang="en-US" sz="4000" dirty="0">
              <a:solidFill>
                <a:srgbClr val="000000"/>
              </a:solidFill>
              <a:cs typeface="Arial" panose="020B0604020202020204" pitchFamily="34" charset="0"/>
            </a:endParaRPr>
          </a:p>
        </p:txBody>
      </p:sp>
      <p:sp>
        <p:nvSpPr>
          <p:cNvPr id="4" name="Title 1"/>
          <p:cNvSpPr txBox="1">
            <a:spLocks/>
          </p:cNvSpPr>
          <p:nvPr/>
        </p:nvSpPr>
        <p:spPr bwMode="auto">
          <a:xfrm>
            <a:off x="435077" y="1946787"/>
            <a:ext cx="4005479" cy="26497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لكي تعرفوا وتؤمنوا بي وتفهموا أني أنا هو قبلي لم يصور إله وبعدي لا يكون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43: 10) </a:t>
            </a:r>
            <a:endPar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39325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chemeClr val="bg1"/>
                </a:solidFill>
              </a:rPr>
              <a:t>يوجد إله واحد فقط</a:t>
            </a:r>
            <a:endParaRPr lang="en-US" sz="4000" dirty="0">
              <a:solidFill>
                <a:schemeClr val="bg1"/>
              </a:solidFill>
            </a:endParaRPr>
          </a:p>
        </p:txBody>
      </p:sp>
      <p:sp>
        <p:nvSpPr>
          <p:cNvPr id="4" name="Title 1"/>
          <p:cNvSpPr txBox="1">
            <a:spLocks/>
          </p:cNvSpPr>
          <p:nvPr/>
        </p:nvSpPr>
        <p:spPr bwMode="auto">
          <a:xfrm>
            <a:off x="2123768" y="1731605"/>
            <a:ext cx="4003021" cy="4492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rPr>
              <a:t>إله واحد ووسيط واحد بين الله والناس: الإنسان يسوع المسيح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(1تيموثاوس 2: 5)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2567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2531" name="Group 3"/>
          <p:cNvGrpSpPr>
            <a:grpSpLocks/>
          </p:cNvGrpSpPr>
          <p:nvPr/>
        </p:nvGrpSpPr>
        <p:grpSpPr bwMode="auto">
          <a:xfrm>
            <a:off x="-76200" y="-76200"/>
            <a:ext cx="9350375" cy="7031038"/>
            <a:chOff x="-34" y="0"/>
            <a:chExt cx="5890" cy="4429"/>
          </a:xfrm>
        </p:grpSpPr>
        <p:sp>
          <p:nvSpPr>
            <p:cNvPr id="22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2" name="Title 1"/>
          <p:cNvSpPr>
            <a:spLocks noGrp="1"/>
          </p:cNvSpPr>
          <p:nvPr>
            <p:ph type="title" idx="4294967295"/>
          </p:nvPr>
        </p:nvSpPr>
        <p:spPr>
          <a:xfrm>
            <a:off x="0" y="274638"/>
            <a:ext cx="9067800" cy="1143000"/>
          </a:xfrm>
          <a:solidFill>
            <a:schemeClr val="tx1"/>
          </a:solidFill>
        </p:spPr>
        <p:txBody>
          <a:bodyPr/>
          <a:lstStyle/>
          <a:p>
            <a:pPr algn="r" rtl="1"/>
            <a:r>
              <a:rPr lang="ar-JO" sz="4000" dirty="0">
                <a:solidFill>
                  <a:schemeClr val="bg1"/>
                </a:solidFill>
                <a:effectLst>
                  <a:outerShdw blurRad="38100" dist="38100" dir="2700000" algn="tl">
                    <a:srgbClr val="000000">
                      <a:alpha val="43137"/>
                    </a:srgbClr>
                  </a:outerShdw>
                </a:effectLst>
              </a:rPr>
              <a:t>3. عرّف الثالوث بطريقة صحيحة </a:t>
            </a:r>
            <a:endParaRPr lang="en-US" sz="40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152400" y="1600200"/>
            <a:ext cx="8991600" cy="3925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في طبيعة الإله الواحد الحقيقي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ثلاثة أشخاص</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الآب والابن والروح القدس الذين يشتركون بنفس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الصفات</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ولهم 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الجوهر</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(الطبيعة) وهم الله الواحد الحقيقي.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p:txBody>
      </p:sp>
      <p:sp>
        <p:nvSpPr>
          <p:cNvPr id="3" name="TextBox 2"/>
          <p:cNvSpPr txBox="1"/>
          <p:nvPr/>
        </p:nvSpPr>
        <p:spPr>
          <a:xfrm>
            <a:off x="8779003" y="-7620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bwMode="auto">
          <a:xfrm>
            <a:off x="-193964" y="6019799"/>
            <a:ext cx="9337964" cy="8659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اسأل: هل توافق على هذا التعريف؟ </a:t>
            </a:r>
          </a:p>
        </p:txBody>
      </p:sp>
    </p:spTree>
    <p:extLst>
      <p:ext uri="{BB962C8B-B14F-4D97-AF65-F5344CB8AC3E}">
        <p14:creationId xmlns:p14="http://schemas.microsoft.com/office/powerpoint/2010/main" val="120050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93" y="381000"/>
            <a:ext cx="9153993" cy="4876800"/>
          </a:xfrm>
          <a:prstGeom prst="rect">
            <a:avLst/>
          </a:prstGeom>
        </p:spPr>
      </p:pic>
      <p:sp>
        <p:nvSpPr>
          <p:cNvPr id="2" name="Title 1"/>
          <p:cNvSpPr>
            <a:spLocks noGrp="1"/>
          </p:cNvSpPr>
          <p:nvPr>
            <p:ph type="title"/>
          </p:nvPr>
        </p:nvSpPr>
        <p:spPr>
          <a:xfrm>
            <a:off x="76200" y="46038"/>
            <a:ext cx="8991600" cy="792162"/>
          </a:xfrm>
        </p:spPr>
        <p:txBody>
          <a:bodyPr/>
          <a:lstStyle/>
          <a:p>
            <a:r>
              <a:rPr lang="ar-JO" sz="4000" dirty="0">
                <a:cs typeface="Arial" panose="020B0604020202020204" pitchFamily="34" charset="0"/>
              </a:rPr>
              <a:t>الضوء كمثال توضيحي</a:t>
            </a:r>
            <a:endParaRPr lang="en-US" sz="4000" dirty="0">
              <a:cs typeface="Arial" panose="020B0604020202020204" pitchFamily="34" charset="0"/>
            </a:endParaRPr>
          </a:p>
        </p:txBody>
      </p:sp>
      <p:sp>
        <p:nvSpPr>
          <p:cNvPr id="4" name="Title 1"/>
          <p:cNvSpPr txBox="1">
            <a:spLocks/>
          </p:cNvSpPr>
          <p:nvPr/>
        </p:nvSpPr>
        <p:spPr bwMode="auto">
          <a:xfrm>
            <a:off x="-1117"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شعاع واحد من الضوء الأبيض </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iii</a:t>
            </a:r>
          </a:p>
        </p:txBody>
      </p:sp>
      <p:sp>
        <p:nvSpPr>
          <p:cNvPr id="7" name="Title 1"/>
          <p:cNvSpPr txBox="1">
            <a:spLocks/>
          </p:cNvSpPr>
          <p:nvPr/>
        </p:nvSpPr>
        <p:spPr bwMode="auto">
          <a:xfrm>
            <a:off x="4728829" y="52578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...ينكسر إلى ثلاثة أشعاعات من الضوء الأحمر والأصفر والأزرق </a:t>
            </a:r>
          </a:p>
        </p:txBody>
      </p:sp>
    </p:spTree>
    <p:extLst>
      <p:ext uri="{BB962C8B-B14F-4D97-AF65-F5344CB8AC3E}">
        <p14:creationId xmlns:p14="http://schemas.microsoft.com/office/powerpoint/2010/main" val="287886489"/>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قال 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أنا هو الله</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المسيح هو الله</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الربّ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مجنون</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164937" y="2362310"/>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إدعاؤه صحيحًا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5790011" y="2358735"/>
            <a:ext cx="289160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ادعاؤه خاطئاً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436550" y="3780415"/>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غير صادق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صادقاً</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كاذب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
        <p:nvSpPr>
          <p:cNvPr id="20" name="Title 19">
            <a:extLst>
              <a:ext uri="{FF2B5EF4-FFF2-40B4-BE49-F238E27FC236}">
                <a16:creationId xmlns:a16="http://schemas.microsoft.com/office/drawing/2014/main" id="{6B5EB113-FCD3-F5E1-A79E-74D5850C83B8}"/>
              </a:ext>
            </a:extLst>
          </p:cNvPr>
          <p:cNvSpPr>
            <a:spLocks noGrp="1"/>
          </p:cNvSpPr>
          <p:nvPr>
            <p:ph type="title"/>
          </p:nvPr>
        </p:nvSpPr>
        <p:spPr>
          <a:xfrm>
            <a:off x="0" y="0"/>
            <a:ext cx="9144000" cy="768928"/>
          </a:xfrm>
        </p:spPr>
        <p:txBody>
          <a:bodyPr/>
          <a:lstStyle/>
          <a:p>
            <a:pPr algn="r" eaLnBrk="1" hangingPunct="1"/>
            <a:r>
              <a:rPr lang="ar-JO" sz="4800" kern="0" dirty="0"/>
              <a:t>4. قرّر مَن هو يسوع</a:t>
            </a:r>
            <a:endParaRPr lang="en-US" sz="4800" kern="0" dirty="0"/>
          </a:p>
        </p:txBody>
      </p:sp>
    </p:spTree>
    <p:extLst>
      <p:ext uri="{BB962C8B-B14F-4D97-AF65-F5344CB8AC3E}">
        <p14:creationId xmlns:p14="http://schemas.microsoft.com/office/powerpoint/2010/main" val="3213729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ar-JO" sz="2800" dirty="0">
                <a:cs typeface="Arial" panose="020B0604020202020204" pitchFamily="34" charset="0"/>
              </a:rPr>
              <a:t>5. أظهر منطقية هذا الافتراض </a:t>
            </a:r>
            <a:endParaRPr lang="en-US" sz="2800" dirty="0">
              <a:cs typeface="Arial" panose="020B0604020202020204" pitchFamily="34" charset="0"/>
            </a:endParaRPr>
          </a:p>
        </p:txBody>
      </p:sp>
      <p:sp>
        <p:nvSpPr>
          <p:cNvPr id="3" name="Title 1"/>
          <p:cNvSpPr txBox="1">
            <a:spLocks/>
          </p:cNvSpPr>
          <p:nvPr/>
        </p:nvSpPr>
        <p:spPr bwMode="auto">
          <a:xfrm>
            <a:off x="381000" y="1143000"/>
            <a:ext cx="8305800" cy="2937387"/>
          </a:xfrm>
          <a:prstGeom prst="rect">
            <a:avLst/>
          </a:prstGeom>
          <a:solidFill>
            <a:srgbClr val="00009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كانت الأقانيم الثلاثة الكتابية تسّمى كلّها الله وهي تشترك بنفس صفات الله، ولكن يوجد فقط إله واحد، هم بالتالي الله الواحد الحقيقي (إن كان يمكن برهنة هذا فإن الثالوث حقيقي). </a:t>
            </a:r>
          </a:p>
        </p:txBody>
      </p:sp>
      <p:sp>
        <p:nvSpPr>
          <p:cNvPr id="5" name="Title 1"/>
          <p:cNvSpPr txBox="1">
            <a:spLocks/>
          </p:cNvSpPr>
          <p:nvPr/>
        </p:nvSpPr>
        <p:spPr bwMode="auto">
          <a:xfrm>
            <a:off x="30018" y="4470319"/>
            <a:ext cx="91440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اسأل: إن كان بإمكاني إثبات هذا لك، فهل ستؤمن بالثالوث؟ </a:t>
            </a:r>
          </a:p>
        </p:txBody>
      </p:sp>
      <p:sp>
        <p:nvSpPr>
          <p:cNvPr id="6" name="Title 1"/>
          <p:cNvSpPr txBox="1">
            <a:spLocks/>
          </p:cNvSpPr>
          <p:nvPr/>
        </p:nvSpPr>
        <p:spPr bwMode="auto">
          <a:xfrm>
            <a:off x="0" y="5708073"/>
            <a:ext cx="91139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إن قال الشخص: لا، فإذن هو يعتبر أن له سلطة فوق سلطة الكتاب المقدس</a:t>
            </a: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sp>
        <p:nvSpPr>
          <p:cNvPr id="7" name="TextBox 6"/>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66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a:solidFill>
            <a:schemeClr val="tx1"/>
          </a:solidFill>
          <a:ln w="9525">
            <a:noFill/>
            <a:miter lim="800000"/>
            <a:headEnd/>
            <a:tailEnd/>
          </a:ln>
          <a:effectLst/>
        </p:spPr>
        <p:txBody>
          <a:bodyPr lIns="91427" tIns="45714" rIns="91427" bIns="45714" anchor="ctr"/>
          <a:lstStyle/>
          <a:p>
            <a:pPr eaLnBrk="1" hangingPunct="1">
              <a:spcBef>
                <a:spcPct val="30000"/>
              </a:spcBef>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مقدمة رسائل السجن</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FE986B74-5734-B24B-80F2-C1B1B0B31ED0}"/>
              </a:ext>
            </a:extLst>
          </p:cNvPr>
          <p:cNvSpPr txBox="1">
            <a:spLocks noChangeArrowheads="1"/>
          </p:cNvSpPr>
          <p:nvPr/>
        </p:nvSpPr>
        <p:spPr bwMode="auto">
          <a:xfrm>
            <a:off x="570" y="6336680"/>
            <a:ext cx="925195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32063182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8114" name="Group 3"/>
          <p:cNvGrpSpPr>
            <a:grpSpLocks/>
          </p:cNvGrpSpPr>
          <p:nvPr/>
        </p:nvGrpSpPr>
        <p:grpSpPr bwMode="auto">
          <a:xfrm>
            <a:off x="0" y="-1"/>
            <a:ext cx="9164954" cy="6894903"/>
            <a:chOff x="-34" y="0"/>
            <a:chExt cx="5890" cy="4429"/>
          </a:xfrm>
        </p:grpSpPr>
        <p:sp>
          <p:nvSpPr>
            <p:cNvPr id="1945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18115" name="Group 6"/>
          <p:cNvGrpSpPr>
            <a:grpSpLocks/>
          </p:cNvGrpSpPr>
          <p:nvPr/>
        </p:nvGrpSpPr>
        <p:grpSpPr bwMode="auto">
          <a:xfrm>
            <a:off x="2033588" y="1181100"/>
            <a:ext cx="5219700" cy="5219700"/>
            <a:chOff x="1200" y="696"/>
            <a:chExt cx="3288" cy="3288"/>
          </a:xfrm>
        </p:grpSpPr>
        <p:sp>
          <p:nvSpPr>
            <p:cNvPr id="1945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45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0"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1"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2"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3"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4"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5"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6"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7"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8"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9"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9458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82"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94583"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4" name="Text Box 24"/>
          <p:cNvSpPr txBox="1">
            <a:spLocks noChangeArrowheads="1"/>
          </p:cNvSpPr>
          <p:nvPr/>
        </p:nvSpPr>
        <p:spPr bwMode="auto">
          <a:xfrm>
            <a:off x="5519541" y="4459883"/>
            <a:ext cx="1574668"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5"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6"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7"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8"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مخططات اللاهوت والعقيدة المسيحية،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134" name="Title 28"/>
          <p:cNvSpPr>
            <a:spLocks noGrp="1"/>
          </p:cNvSpPr>
          <p:nvPr>
            <p:ph type="title" idx="4294967295"/>
          </p:nvPr>
        </p:nvSpPr>
        <p:spPr>
          <a:xfrm>
            <a:off x="5943600" y="5683202"/>
            <a:ext cx="2896376" cy="769441"/>
          </a:xfrm>
          <a:noFill/>
          <a:ln w="9525">
            <a:no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
        <p:nvSpPr>
          <p:cNvPr id="31" name="Title 1">
            <a:extLst>
              <a:ext uri="{FF2B5EF4-FFF2-40B4-BE49-F238E27FC236}">
                <a16:creationId xmlns:a16="http://schemas.microsoft.com/office/drawing/2014/main" id="{469F3703-20CF-4C4B-9C38-9F7D40D84BA2}"/>
              </a:ext>
            </a:extLst>
          </p:cNvPr>
          <p:cNvSpPr txBox="1">
            <a:spLocks/>
          </p:cNvSpPr>
          <p:nvPr/>
        </p:nvSpPr>
        <p:spPr bwMode="auto">
          <a:xfrm>
            <a:off x="97154" y="-36903"/>
            <a:ext cx="9067800" cy="1299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الكتاب المقدس يثبت بشكل حصري الإفتراض السابق في الفقرة التالية التي تعرّف نفس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الصفات/الألقاب للآب والابن والروح القدس.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588"/>
                                        </p:tgtEl>
                                        <p:attrNameLst>
                                          <p:attrName>style.visibility</p:attrName>
                                        </p:attrNameLst>
                                      </p:cBhvr>
                                      <p:to>
                                        <p:strVal val="visible"/>
                                      </p:to>
                                    </p:set>
                                    <p:animEffect transition="in" filter="fade">
                                      <p:cBhvr>
                                        <p:cTn id="7" dur="2000"/>
                                        <p:tgtEl>
                                          <p:spTgt spid="194588"/>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583"/>
                                        </p:tgtEl>
                                        <p:attrNameLst>
                                          <p:attrName>style.visibility</p:attrName>
                                        </p:attrNameLst>
                                      </p:cBhvr>
                                      <p:to>
                                        <p:strVal val="visible"/>
                                      </p:to>
                                    </p:set>
                                    <p:animEffect transition="in" filter="fade">
                                      <p:cBhvr>
                                        <p:cTn id="18" dur="2000"/>
                                        <p:tgtEl>
                                          <p:spTgt spid="194583"/>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94579"/>
                                        </p:tgtEl>
                                        <p:attrNameLst>
                                          <p:attrName>style.visibility</p:attrName>
                                        </p:attrNameLst>
                                      </p:cBhvr>
                                      <p:to>
                                        <p:strVal val="visible"/>
                                      </p:to>
                                    </p:set>
                                    <p:animEffect transition="in" filter="fade">
                                      <p:cBhvr>
                                        <p:cTn id="22" dur="2000"/>
                                        <p:tgtEl>
                                          <p:spTgt spid="194579"/>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94574"/>
                                        </p:tgtEl>
                                        <p:attrNameLst>
                                          <p:attrName>style.visibility</p:attrName>
                                        </p:attrNameLst>
                                      </p:cBhvr>
                                      <p:to>
                                        <p:strVal val="visible"/>
                                      </p:to>
                                    </p:set>
                                    <p:animEffect transition="in" filter="fade">
                                      <p:cBhvr>
                                        <p:cTn id="26" dur="2000"/>
                                        <p:tgtEl>
                                          <p:spTgt spid="19457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4572"/>
                                        </p:tgtEl>
                                        <p:attrNameLst>
                                          <p:attrName>style.visibility</p:attrName>
                                        </p:attrNameLst>
                                      </p:cBhvr>
                                      <p:to>
                                        <p:strVal val="visible"/>
                                      </p:to>
                                    </p:set>
                                    <p:animEffect transition="in" filter="wipe(up)">
                                      <p:cBhvr>
                                        <p:cTn id="29" dur="500"/>
                                        <p:tgtEl>
                                          <p:spTgt spid="1945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4578"/>
                                        </p:tgtEl>
                                        <p:attrNameLst>
                                          <p:attrName>style.visibility</p:attrName>
                                        </p:attrNameLst>
                                      </p:cBhvr>
                                      <p:to>
                                        <p:strVal val="visible"/>
                                      </p:to>
                                    </p:set>
                                    <p:animEffect transition="in" filter="fade">
                                      <p:cBhvr>
                                        <p:cTn id="34" dur="2000"/>
                                        <p:tgtEl>
                                          <p:spTgt spid="194578"/>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94575"/>
                                        </p:tgtEl>
                                        <p:attrNameLst>
                                          <p:attrName>style.visibility</p:attrName>
                                        </p:attrNameLst>
                                      </p:cBhvr>
                                      <p:to>
                                        <p:strVal val="visible"/>
                                      </p:to>
                                    </p:set>
                                    <p:animEffect transition="in" filter="fade">
                                      <p:cBhvr>
                                        <p:cTn id="38" dur="2000"/>
                                        <p:tgtEl>
                                          <p:spTgt spid="194575"/>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94577"/>
                                        </p:tgtEl>
                                        <p:attrNameLst>
                                          <p:attrName>style.visibility</p:attrName>
                                        </p:attrNameLst>
                                      </p:cBhvr>
                                      <p:to>
                                        <p:strVal val="visible"/>
                                      </p:to>
                                    </p:set>
                                    <p:animEffect transition="in" filter="fade">
                                      <p:cBhvr>
                                        <p:cTn id="42" dur="2000"/>
                                        <p:tgtEl>
                                          <p:spTgt spid="19457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4571"/>
                                        </p:tgtEl>
                                        <p:attrNameLst>
                                          <p:attrName>style.visibility</p:attrName>
                                        </p:attrNameLst>
                                      </p:cBhvr>
                                      <p:to>
                                        <p:strVal val="visible"/>
                                      </p:to>
                                    </p:set>
                                    <p:animEffect transition="in" filter="wipe(left)">
                                      <p:cBhvr>
                                        <p:cTn id="45" dur="500"/>
                                        <p:tgtEl>
                                          <p:spTgt spid="19457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4584"/>
                                        </p:tgtEl>
                                        <p:attrNameLst>
                                          <p:attrName>style.visibility</p:attrName>
                                        </p:attrNameLst>
                                      </p:cBhvr>
                                      <p:to>
                                        <p:strVal val="visible"/>
                                      </p:to>
                                    </p:set>
                                    <p:animEffect transition="in" filter="fade">
                                      <p:cBhvr>
                                        <p:cTn id="50" dur="2000"/>
                                        <p:tgtEl>
                                          <p:spTgt spid="194584"/>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94573"/>
                                        </p:tgtEl>
                                        <p:attrNameLst>
                                          <p:attrName>style.visibility</p:attrName>
                                        </p:attrNameLst>
                                      </p:cBhvr>
                                      <p:to>
                                        <p:strVal val="visible"/>
                                      </p:to>
                                    </p:set>
                                    <p:animEffect transition="in" filter="fade">
                                      <p:cBhvr>
                                        <p:cTn id="54" dur="2000"/>
                                        <p:tgtEl>
                                          <p:spTgt spid="194573"/>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94576"/>
                                        </p:tgtEl>
                                        <p:attrNameLst>
                                          <p:attrName>style.visibility</p:attrName>
                                        </p:attrNameLst>
                                      </p:cBhvr>
                                      <p:to>
                                        <p:strVal val="visible"/>
                                      </p:to>
                                    </p:set>
                                    <p:animEffect transition="in" filter="fade">
                                      <p:cBhvr>
                                        <p:cTn id="58" dur="2000"/>
                                        <p:tgtEl>
                                          <p:spTgt spid="19457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94570"/>
                                        </p:tgtEl>
                                        <p:attrNameLst>
                                          <p:attrName>style.visibility</p:attrName>
                                        </p:attrNameLst>
                                      </p:cBhvr>
                                      <p:to>
                                        <p:strVal val="visible"/>
                                      </p:to>
                                    </p:set>
                                    <p:animEffect transition="in" filter="wipe(right)">
                                      <p:cBhvr>
                                        <p:cTn id="61" dur="500"/>
                                        <p:tgtEl>
                                          <p:spTgt spid="19457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4585"/>
                                        </p:tgtEl>
                                        <p:attrNameLst>
                                          <p:attrName>style.visibility</p:attrName>
                                        </p:attrNameLst>
                                      </p:cBhvr>
                                      <p:to>
                                        <p:strVal val="visible"/>
                                      </p:to>
                                    </p:set>
                                    <p:animEffect transition="in" filter="fade">
                                      <p:cBhvr>
                                        <p:cTn id="66" dur="2000"/>
                                        <p:tgtEl>
                                          <p:spTgt spid="194585"/>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94587"/>
                                        </p:tgtEl>
                                        <p:attrNameLst>
                                          <p:attrName>style.visibility</p:attrName>
                                        </p:attrNameLst>
                                      </p:cBhvr>
                                      <p:to>
                                        <p:strVal val="visible"/>
                                      </p:to>
                                    </p:set>
                                    <p:animEffect transition="in" filter="fade">
                                      <p:cBhvr>
                                        <p:cTn id="70" dur="2000"/>
                                        <p:tgtEl>
                                          <p:spTgt spid="194587"/>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94586"/>
                                        </p:tgtEl>
                                        <p:attrNameLst>
                                          <p:attrName>style.visibility</p:attrName>
                                        </p:attrNameLst>
                                      </p:cBhvr>
                                      <p:to>
                                        <p:strVal val="visible"/>
                                      </p:to>
                                    </p:set>
                                    <p:animEffect transition="in" filter="fade">
                                      <p:cBhvr>
                                        <p:cTn id="74" dur="2000"/>
                                        <p:tgtEl>
                                          <p:spTgt spid="19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0" grpId="0" animBg="1"/>
      <p:bldP spid="194571" grpId="0" animBg="1"/>
      <p:bldP spid="194572" grpId="0" animBg="1"/>
      <p:bldP spid="194573" grpId="0" animBg="1"/>
      <p:bldP spid="194574" grpId="0"/>
      <p:bldP spid="194575" grpId="0" animBg="1"/>
      <p:bldP spid="194576" grpId="0"/>
      <p:bldP spid="194577" grpId="0"/>
      <p:bldP spid="194578" grpId="0"/>
      <p:bldP spid="194579" grpId="0" animBg="1"/>
      <p:bldP spid="194583" grpId="0"/>
      <p:bldP spid="194584" grpId="0"/>
      <p:bldP spid="194585" grpId="0" animBg="1"/>
      <p:bldP spid="194586" grpId="0" animBg="1"/>
      <p:bldP spid="194587"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626603" y="0"/>
            <a:ext cx="5020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ذذذ</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1" name="Text Box 56"/>
          <p:cNvSpPr txBox="1">
            <a:spLocks noChangeArrowheads="1"/>
          </p:cNvSpPr>
          <p:nvPr/>
        </p:nvSpPr>
        <p:spPr bwMode="auto">
          <a:xfrm>
            <a:off x="3118398" y="121615"/>
            <a:ext cx="3397085" cy="523220"/>
          </a:xfrm>
          <a:prstGeom prst="rect">
            <a:avLst/>
          </a:prstGeom>
          <a:solidFill>
            <a:srgbClr val="000090"/>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الدليل الكتابي لعقيدة الثالوث</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94212" name="Group 287"/>
          <p:cNvGrpSpPr>
            <a:grpSpLocks/>
          </p:cNvGrpSpPr>
          <p:nvPr/>
        </p:nvGrpSpPr>
        <p:grpSpPr bwMode="auto">
          <a:xfrm>
            <a:off x="179388" y="627891"/>
            <a:ext cx="8785008" cy="5922646"/>
            <a:chOff x="-23" y="-91"/>
            <a:chExt cx="3586" cy="8898"/>
          </a:xfrm>
        </p:grpSpPr>
        <p:grpSp>
          <p:nvGrpSpPr>
            <p:cNvPr id="94214" name="Group 285"/>
            <p:cNvGrpSpPr>
              <a:grpSpLocks/>
            </p:cNvGrpSpPr>
            <p:nvPr/>
          </p:nvGrpSpPr>
          <p:grpSpPr bwMode="auto">
            <a:xfrm>
              <a:off x="-23" y="0"/>
              <a:ext cx="3562" cy="8807"/>
              <a:chOff x="-23" y="0"/>
              <a:chExt cx="3562" cy="8807"/>
            </a:xfrm>
          </p:grpSpPr>
          <p:grpSp>
            <p:nvGrpSpPr>
              <p:cNvPr id="94216" name="Group 134"/>
              <p:cNvGrpSpPr>
                <a:grpSpLocks/>
              </p:cNvGrpSpPr>
              <p:nvPr/>
            </p:nvGrpSpPr>
            <p:grpSpPr bwMode="auto">
              <a:xfrm>
                <a:off x="0" y="0"/>
                <a:ext cx="917" cy="403"/>
                <a:chOff x="0" y="0"/>
                <a:chExt cx="917" cy="403"/>
              </a:xfrm>
            </p:grpSpPr>
            <p:sp>
              <p:nvSpPr>
                <p:cNvPr id="94442" name="Rectangle 57"/>
                <p:cNvSpPr>
                  <a:spLocks noChangeArrowheads="1"/>
                </p:cNvSpPr>
                <p:nvPr/>
              </p:nvSpPr>
              <p:spPr bwMode="auto">
                <a:xfrm>
                  <a:off x="43" y="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3" name="Rectangle 133"/>
                <p:cNvSpPr>
                  <a:spLocks noChangeArrowheads="1"/>
                </p:cNvSpPr>
                <p:nvPr/>
              </p:nvSpPr>
              <p:spPr bwMode="auto">
                <a:xfrm>
                  <a:off x="0" y="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57">
                  <a:extLst>
                    <a:ext uri="{FF2B5EF4-FFF2-40B4-BE49-F238E27FC236}">
                      <a16:creationId xmlns:a16="http://schemas.microsoft.com/office/drawing/2014/main" id="{0A566E24-9134-F728-A34A-32036814A4CF}"/>
                    </a:ext>
                  </a:extLst>
                </p:cNvPr>
                <p:cNvSpPr>
                  <a:spLocks noChangeArrowheads="1"/>
                </p:cNvSpPr>
                <p:nvPr/>
              </p:nvSpPr>
              <p:spPr bwMode="auto">
                <a:xfrm>
                  <a:off x="50" y="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7" name="Group 136"/>
              <p:cNvGrpSpPr>
                <a:grpSpLocks/>
              </p:cNvGrpSpPr>
              <p:nvPr/>
            </p:nvGrpSpPr>
            <p:grpSpPr bwMode="auto">
              <a:xfrm>
                <a:off x="917" y="0"/>
                <a:ext cx="874" cy="403"/>
                <a:chOff x="917" y="0"/>
                <a:chExt cx="874" cy="403"/>
              </a:xfrm>
            </p:grpSpPr>
            <p:sp>
              <p:nvSpPr>
                <p:cNvPr id="94440" name="Rectangle 58"/>
                <p:cNvSpPr>
                  <a:spLocks noChangeArrowheads="1"/>
                </p:cNvSpPr>
                <p:nvPr/>
              </p:nvSpPr>
              <p:spPr bwMode="auto">
                <a:xfrm>
                  <a:off x="960"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1" name="Rectangle 135"/>
                <p:cNvSpPr>
                  <a:spLocks noChangeArrowheads="1"/>
                </p:cNvSpPr>
                <p:nvPr/>
              </p:nvSpPr>
              <p:spPr bwMode="auto">
                <a:xfrm>
                  <a:off x="917"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8" name="Group 138"/>
              <p:cNvGrpSpPr>
                <a:grpSpLocks/>
              </p:cNvGrpSpPr>
              <p:nvPr/>
            </p:nvGrpSpPr>
            <p:grpSpPr bwMode="auto">
              <a:xfrm>
                <a:off x="1791" y="0"/>
                <a:ext cx="874" cy="403"/>
                <a:chOff x="1791" y="0"/>
                <a:chExt cx="874" cy="403"/>
              </a:xfrm>
            </p:grpSpPr>
            <p:sp>
              <p:nvSpPr>
                <p:cNvPr id="94438" name="Rectangle 59"/>
                <p:cNvSpPr>
                  <a:spLocks noChangeArrowheads="1"/>
                </p:cNvSpPr>
                <p:nvPr/>
              </p:nvSpPr>
              <p:spPr bwMode="auto">
                <a:xfrm>
                  <a:off x="1834"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الابن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9" name="Rectangle 137"/>
                <p:cNvSpPr>
                  <a:spLocks noChangeArrowheads="1"/>
                </p:cNvSpPr>
                <p:nvPr/>
              </p:nvSpPr>
              <p:spPr bwMode="auto">
                <a:xfrm>
                  <a:off x="1791"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9" name="Group 140"/>
              <p:cNvGrpSpPr>
                <a:grpSpLocks/>
              </p:cNvGrpSpPr>
              <p:nvPr/>
            </p:nvGrpSpPr>
            <p:grpSpPr bwMode="auto">
              <a:xfrm>
                <a:off x="2665" y="0"/>
                <a:ext cx="874" cy="403"/>
                <a:chOff x="2665" y="0"/>
                <a:chExt cx="874" cy="403"/>
              </a:xfrm>
            </p:grpSpPr>
            <p:sp>
              <p:nvSpPr>
                <p:cNvPr id="94436" name="Rectangle 60"/>
                <p:cNvSpPr>
                  <a:spLocks noChangeArrowheads="1"/>
                </p:cNvSpPr>
                <p:nvPr/>
              </p:nvSpPr>
              <p:spPr bwMode="auto">
                <a:xfrm>
                  <a:off x="2708"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الروح القدس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7" name="Rectangle 139"/>
                <p:cNvSpPr>
                  <a:spLocks noChangeArrowheads="1"/>
                </p:cNvSpPr>
                <p:nvPr/>
              </p:nvSpPr>
              <p:spPr bwMode="auto">
                <a:xfrm>
                  <a:off x="2665"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0" name="Group 142"/>
              <p:cNvGrpSpPr>
                <a:grpSpLocks/>
              </p:cNvGrpSpPr>
              <p:nvPr/>
            </p:nvGrpSpPr>
            <p:grpSpPr bwMode="auto">
              <a:xfrm>
                <a:off x="0" y="403"/>
                <a:ext cx="1094" cy="518"/>
                <a:chOff x="0" y="403"/>
                <a:chExt cx="1094" cy="518"/>
              </a:xfrm>
            </p:grpSpPr>
            <p:sp>
              <p:nvSpPr>
                <p:cNvPr id="94434" name="Rectangle 61"/>
                <p:cNvSpPr>
                  <a:spLocks noChangeArrowheads="1"/>
                </p:cNvSpPr>
                <p:nvPr/>
              </p:nvSpPr>
              <p:spPr bwMode="auto">
                <a:xfrm>
                  <a:off x="43" y="403"/>
                  <a:ext cx="105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يُدعى الله (الألوهية)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5" name="Rectangle 141"/>
                <p:cNvSpPr>
                  <a:spLocks noChangeArrowheads="1"/>
                </p:cNvSpPr>
                <p:nvPr/>
              </p:nvSpPr>
              <p:spPr bwMode="auto">
                <a:xfrm>
                  <a:off x="0" y="40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1" name="Group 144"/>
              <p:cNvGrpSpPr>
                <a:grpSpLocks/>
              </p:cNvGrpSpPr>
              <p:nvPr/>
            </p:nvGrpSpPr>
            <p:grpSpPr bwMode="auto">
              <a:xfrm>
                <a:off x="917" y="403"/>
                <a:ext cx="874" cy="518"/>
                <a:chOff x="917" y="403"/>
                <a:chExt cx="874" cy="518"/>
              </a:xfrm>
            </p:grpSpPr>
            <p:sp>
              <p:nvSpPr>
                <p:cNvPr id="94432" name="Rectangle 62"/>
                <p:cNvSpPr>
                  <a:spLocks noChangeArrowheads="1"/>
                </p:cNvSpPr>
                <p:nvPr/>
              </p:nvSpPr>
              <p:spPr bwMode="auto">
                <a:xfrm>
                  <a:off x="960"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2بطرس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3" name="Rectangle 143"/>
                <p:cNvSpPr>
                  <a:spLocks noChangeArrowheads="1"/>
                </p:cNvSpPr>
                <p:nvPr/>
              </p:nvSpPr>
              <p:spPr bwMode="auto">
                <a:xfrm>
                  <a:off x="917"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2" name="Group 146"/>
              <p:cNvGrpSpPr>
                <a:grpSpLocks/>
              </p:cNvGrpSpPr>
              <p:nvPr/>
            </p:nvGrpSpPr>
            <p:grpSpPr bwMode="auto">
              <a:xfrm>
                <a:off x="1791" y="403"/>
                <a:ext cx="874" cy="518"/>
                <a:chOff x="1791" y="403"/>
                <a:chExt cx="874" cy="518"/>
              </a:xfrm>
            </p:grpSpPr>
            <p:sp>
              <p:nvSpPr>
                <p:cNvPr id="94430" name="Rectangle 63"/>
                <p:cNvSpPr>
                  <a:spLocks noChangeArrowheads="1"/>
                </p:cNvSpPr>
                <p:nvPr/>
              </p:nvSpPr>
              <p:spPr bwMode="auto">
                <a:xfrm>
                  <a:off x="1834"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 6-8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1" name="Rectangle 145"/>
                <p:cNvSpPr>
                  <a:spLocks noChangeArrowheads="1"/>
                </p:cNvSpPr>
                <p:nvPr/>
              </p:nvSpPr>
              <p:spPr bwMode="auto">
                <a:xfrm>
                  <a:off x="1791"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3" name="Group 148"/>
              <p:cNvGrpSpPr>
                <a:grpSpLocks/>
              </p:cNvGrpSpPr>
              <p:nvPr/>
            </p:nvGrpSpPr>
            <p:grpSpPr bwMode="auto">
              <a:xfrm>
                <a:off x="2665" y="403"/>
                <a:ext cx="874" cy="662"/>
                <a:chOff x="2665" y="403"/>
                <a:chExt cx="874" cy="662"/>
              </a:xfrm>
            </p:grpSpPr>
            <p:sp>
              <p:nvSpPr>
                <p:cNvPr id="94428" name="Rectangle 64"/>
                <p:cNvSpPr>
                  <a:spLocks noChangeArrowheads="1"/>
                </p:cNvSpPr>
                <p:nvPr/>
              </p:nvSpPr>
              <p:spPr bwMode="auto">
                <a:xfrm>
                  <a:off x="2710" y="547"/>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5: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9" name="Rectangle 147"/>
                <p:cNvSpPr>
                  <a:spLocks noChangeArrowheads="1"/>
                </p:cNvSpPr>
                <p:nvPr/>
              </p:nvSpPr>
              <p:spPr bwMode="auto">
                <a:xfrm>
                  <a:off x="2665"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4" name="Group 150"/>
              <p:cNvGrpSpPr>
                <a:grpSpLocks/>
              </p:cNvGrpSpPr>
              <p:nvPr/>
            </p:nvGrpSpPr>
            <p:grpSpPr bwMode="auto">
              <a:xfrm>
                <a:off x="0" y="872"/>
                <a:ext cx="1035" cy="567"/>
                <a:chOff x="0" y="872"/>
                <a:chExt cx="1035" cy="567"/>
              </a:xfrm>
            </p:grpSpPr>
            <p:sp>
              <p:nvSpPr>
                <p:cNvPr id="94426" name="Rectangle 65"/>
                <p:cNvSpPr>
                  <a:spLocks noChangeArrowheads="1"/>
                </p:cNvSpPr>
                <p:nvPr/>
              </p:nvSpPr>
              <p:spPr bwMode="auto">
                <a:xfrm>
                  <a:off x="43" y="872"/>
                  <a:ext cx="99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يُعبَد كالله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7" name="Rectangle 149"/>
                <p:cNvSpPr>
                  <a:spLocks noChangeArrowheads="1"/>
                </p:cNvSpPr>
                <p:nvPr/>
              </p:nvSpPr>
              <p:spPr bwMode="auto">
                <a:xfrm>
                  <a:off x="0" y="92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5" name="Group 152"/>
              <p:cNvGrpSpPr>
                <a:grpSpLocks/>
              </p:cNvGrpSpPr>
              <p:nvPr/>
            </p:nvGrpSpPr>
            <p:grpSpPr bwMode="auto">
              <a:xfrm>
                <a:off x="917" y="921"/>
                <a:ext cx="874" cy="518"/>
                <a:chOff x="917" y="921"/>
                <a:chExt cx="874" cy="518"/>
              </a:xfrm>
            </p:grpSpPr>
            <p:sp>
              <p:nvSpPr>
                <p:cNvPr id="94424" name="Rectangle 66"/>
                <p:cNvSpPr>
                  <a:spLocks noChangeArrowheads="1"/>
                </p:cNvSpPr>
                <p:nvPr/>
              </p:nvSpPr>
              <p:spPr bwMode="auto">
                <a:xfrm>
                  <a:off x="960"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4: 10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5" name="Rectangle 151"/>
                <p:cNvSpPr>
                  <a:spLocks noChangeArrowheads="1"/>
                </p:cNvSpPr>
                <p:nvPr/>
              </p:nvSpPr>
              <p:spPr bwMode="auto">
                <a:xfrm>
                  <a:off x="917"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6" name="Group 154"/>
              <p:cNvGrpSpPr>
                <a:grpSpLocks/>
              </p:cNvGrpSpPr>
              <p:nvPr/>
            </p:nvGrpSpPr>
            <p:grpSpPr bwMode="auto">
              <a:xfrm>
                <a:off x="1791" y="921"/>
                <a:ext cx="874" cy="518"/>
                <a:chOff x="1791" y="921"/>
                <a:chExt cx="874" cy="518"/>
              </a:xfrm>
            </p:grpSpPr>
            <p:sp>
              <p:nvSpPr>
                <p:cNvPr id="94422" name="Rectangle 67"/>
                <p:cNvSpPr>
                  <a:spLocks noChangeArrowheads="1"/>
                </p:cNvSpPr>
                <p:nvPr/>
              </p:nvSpPr>
              <p:spPr bwMode="auto">
                <a:xfrm>
                  <a:off x="1834"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20: 28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3" name="Rectangle 153"/>
                <p:cNvSpPr>
                  <a:spLocks noChangeArrowheads="1"/>
                </p:cNvSpPr>
                <p:nvPr/>
              </p:nvSpPr>
              <p:spPr bwMode="auto">
                <a:xfrm>
                  <a:off x="1791"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7" name="Group 156"/>
              <p:cNvGrpSpPr>
                <a:grpSpLocks/>
              </p:cNvGrpSpPr>
              <p:nvPr/>
            </p:nvGrpSpPr>
            <p:grpSpPr bwMode="auto">
              <a:xfrm>
                <a:off x="2665" y="921"/>
                <a:ext cx="874" cy="518"/>
                <a:chOff x="2665" y="921"/>
                <a:chExt cx="874" cy="518"/>
              </a:xfrm>
            </p:grpSpPr>
            <p:sp>
              <p:nvSpPr>
                <p:cNvPr id="94420" name="Rectangle 68"/>
                <p:cNvSpPr>
                  <a:spLocks noChangeArrowheads="1"/>
                </p:cNvSpPr>
                <p:nvPr/>
              </p:nvSpPr>
              <p:spPr bwMode="auto">
                <a:xfrm>
                  <a:off x="2708"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1" name="Rectangle 155"/>
                <p:cNvSpPr>
                  <a:spLocks noChangeArrowheads="1"/>
                </p:cNvSpPr>
                <p:nvPr/>
              </p:nvSpPr>
              <p:spPr bwMode="auto">
                <a:xfrm>
                  <a:off x="2665"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8" name="Group 158"/>
              <p:cNvGrpSpPr>
                <a:grpSpLocks/>
              </p:cNvGrpSpPr>
              <p:nvPr/>
            </p:nvGrpSpPr>
            <p:grpSpPr bwMode="auto">
              <a:xfrm>
                <a:off x="0" y="1439"/>
                <a:ext cx="1065" cy="518"/>
                <a:chOff x="0" y="1439"/>
                <a:chExt cx="1065" cy="518"/>
              </a:xfrm>
            </p:grpSpPr>
            <p:sp>
              <p:nvSpPr>
                <p:cNvPr id="94418" name="Rectangle 69"/>
                <p:cNvSpPr>
                  <a:spLocks noChangeArrowheads="1"/>
                </p:cNvSpPr>
                <p:nvPr/>
              </p:nvSpPr>
              <p:spPr bwMode="auto">
                <a:xfrm>
                  <a:off x="43" y="1439"/>
                  <a:ext cx="102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يسكن المؤمنين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9" name="Rectangle 157"/>
                <p:cNvSpPr>
                  <a:spLocks noChangeArrowheads="1"/>
                </p:cNvSpPr>
                <p:nvPr/>
              </p:nvSpPr>
              <p:spPr bwMode="auto">
                <a:xfrm>
                  <a:off x="0" y="143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9" name="Group 160"/>
              <p:cNvGrpSpPr>
                <a:grpSpLocks/>
              </p:cNvGrpSpPr>
              <p:nvPr/>
            </p:nvGrpSpPr>
            <p:grpSpPr bwMode="auto">
              <a:xfrm>
                <a:off x="917" y="1439"/>
                <a:ext cx="874" cy="518"/>
                <a:chOff x="917" y="1439"/>
                <a:chExt cx="874" cy="518"/>
              </a:xfrm>
            </p:grpSpPr>
            <p:sp>
              <p:nvSpPr>
                <p:cNvPr id="94416" name="Rectangle 70"/>
                <p:cNvSpPr>
                  <a:spLocks noChangeArrowheads="1"/>
                </p:cNvSpPr>
                <p:nvPr/>
              </p:nvSpPr>
              <p:spPr bwMode="auto">
                <a:xfrm>
                  <a:off x="960"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16أ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7" name="Rectangle 159"/>
                <p:cNvSpPr>
                  <a:spLocks noChangeArrowheads="1"/>
                </p:cNvSpPr>
                <p:nvPr/>
              </p:nvSpPr>
              <p:spPr bwMode="auto">
                <a:xfrm>
                  <a:off x="917"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0" name="Group 162"/>
              <p:cNvGrpSpPr>
                <a:grpSpLocks/>
              </p:cNvGrpSpPr>
              <p:nvPr/>
            </p:nvGrpSpPr>
            <p:grpSpPr bwMode="auto">
              <a:xfrm>
                <a:off x="1791" y="1439"/>
                <a:ext cx="874" cy="518"/>
                <a:chOff x="1791" y="1439"/>
                <a:chExt cx="874" cy="518"/>
              </a:xfrm>
            </p:grpSpPr>
            <p:sp>
              <p:nvSpPr>
                <p:cNvPr id="94414" name="Rectangle 71"/>
                <p:cNvSpPr>
                  <a:spLocks noChangeArrowheads="1"/>
                </p:cNvSpPr>
                <p:nvPr/>
              </p:nvSpPr>
              <p:spPr bwMode="auto">
                <a:xfrm>
                  <a:off x="1834"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كولوسي 1: 27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5" name="Rectangle 161"/>
                <p:cNvSpPr>
                  <a:spLocks noChangeArrowheads="1"/>
                </p:cNvSpPr>
                <p:nvPr/>
              </p:nvSpPr>
              <p:spPr bwMode="auto">
                <a:xfrm>
                  <a:off x="1791"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1" name="Group 164"/>
              <p:cNvGrpSpPr>
                <a:grpSpLocks/>
              </p:cNvGrpSpPr>
              <p:nvPr/>
            </p:nvGrpSpPr>
            <p:grpSpPr bwMode="auto">
              <a:xfrm>
                <a:off x="2665" y="1439"/>
                <a:ext cx="874" cy="518"/>
                <a:chOff x="2665" y="1439"/>
                <a:chExt cx="874" cy="518"/>
              </a:xfrm>
            </p:grpSpPr>
            <p:sp>
              <p:nvSpPr>
                <p:cNvPr id="94412" name="Rectangle 72"/>
                <p:cNvSpPr>
                  <a:spLocks noChangeArrowheads="1"/>
                </p:cNvSpPr>
                <p:nvPr/>
              </p:nvSpPr>
              <p:spPr bwMode="auto">
                <a:xfrm>
                  <a:off x="2708"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16ب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3" name="Rectangle 163"/>
                <p:cNvSpPr>
                  <a:spLocks noChangeArrowheads="1"/>
                </p:cNvSpPr>
                <p:nvPr/>
              </p:nvSpPr>
              <p:spPr bwMode="auto">
                <a:xfrm>
                  <a:off x="2665"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2" name="Group 166"/>
              <p:cNvGrpSpPr>
                <a:grpSpLocks/>
              </p:cNvGrpSpPr>
              <p:nvPr/>
            </p:nvGrpSpPr>
            <p:grpSpPr bwMode="auto">
              <a:xfrm>
                <a:off x="0" y="1957"/>
                <a:ext cx="917" cy="403"/>
                <a:chOff x="0" y="1957"/>
                <a:chExt cx="917" cy="403"/>
              </a:xfrm>
            </p:grpSpPr>
            <p:sp>
              <p:nvSpPr>
                <p:cNvPr id="94410" name="Rectangle 73"/>
                <p:cNvSpPr>
                  <a:spLocks noChangeArrowheads="1"/>
                </p:cNvSpPr>
                <p:nvPr/>
              </p:nvSpPr>
              <p:spPr bwMode="auto">
                <a:xfrm>
                  <a:off x="43" y="195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هو الحقّ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1" name="Rectangle 165"/>
                <p:cNvSpPr>
                  <a:spLocks noChangeArrowheads="1"/>
                </p:cNvSpPr>
                <p:nvPr/>
              </p:nvSpPr>
              <p:spPr bwMode="auto">
                <a:xfrm>
                  <a:off x="0" y="195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3" name="Group 168"/>
              <p:cNvGrpSpPr>
                <a:grpSpLocks/>
              </p:cNvGrpSpPr>
              <p:nvPr/>
            </p:nvGrpSpPr>
            <p:grpSpPr bwMode="auto">
              <a:xfrm>
                <a:off x="917" y="1957"/>
                <a:ext cx="874" cy="403"/>
                <a:chOff x="917" y="1957"/>
                <a:chExt cx="874" cy="403"/>
              </a:xfrm>
            </p:grpSpPr>
            <p:sp>
              <p:nvSpPr>
                <p:cNvPr id="94408" name="Rectangle 74"/>
                <p:cNvSpPr>
                  <a:spLocks noChangeArrowheads="1"/>
                </p:cNvSpPr>
                <p:nvPr/>
              </p:nvSpPr>
              <p:spPr bwMode="auto">
                <a:xfrm>
                  <a:off x="960"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33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9" name="Rectangle 167"/>
                <p:cNvSpPr>
                  <a:spLocks noChangeArrowheads="1"/>
                </p:cNvSpPr>
                <p:nvPr/>
              </p:nvSpPr>
              <p:spPr bwMode="auto">
                <a:xfrm>
                  <a:off x="917"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4" name="Group 170"/>
              <p:cNvGrpSpPr>
                <a:grpSpLocks/>
              </p:cNvGrpSpPr>
              <p:nvPr/>
            </p:nvGrpSpPr>
            <p:grpSpPr bwMode="auto">
              <a:xfrm>
                <a:off x="1791" y="1957"/>
                <a:ext cx="874" cy="403"/>
                <a:chOff x="1791" y="1957"/>
                <a:chExt cx="874" cy="403"/>
              </a:xfrm>
            </p:grpSpPr>
            <p:sp>
              <p:nvSpPr>
                <p:cNvPr id="94406" name="Rectangle 75"/>
                <p:cNvSpPr>
                  <a:spLocks noChangeArrowheads="1"/>
                </p:cNvSpPr>
                <p:nvPr/>
              </p:nvSpPr>
              <p:spPr bwMode="auto">
                <a:xfrm>
                  <a:off x="1834"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7" name="Rectangle 169"/>
                <p:cNvSpPr>
                  <a:spLocks noChangeArrowheads="1"/>
                </p:cNvSpPr>
                <p:nvPr/>
              </p:nvSpPr>
              <p:spPr bwMode="auto">
                <a:xfrm>
                  <a:off x="1791"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5" name="Group 172"/>
              <p:cNvGrpSpPr>
                <a:grpSpLocks/>
              </p:cNvGrpSpPr>
              <p:nvPr/>
            </p:nvGrpSpPr>
            <p:grpSpPr bwMode="auto">
              <a:xfrm>
                <a:off x="2665" y="1957"/>
                <a:ext cx="874" cy="403"/>
                <a:chOff x="2665" y="1957"/>
                <a:chExt cx="874" cy="403"/>
              </a:xfrm>
            </p:grpSpPr>
            <p:sp>
              <p:nvSpPr>
                <p:cNvPr id="94404" name="Rectangle 76"/>
                <p:cNvSpPr>
                  <a:spLocks noChangeArrowheads="1"/>
                </p:cNvSpPr>
                <p:nvPr/>
              </p:nvSpPr>
              <p:spPr bwMode="auto">
                <a:xfrm>
                  <a:off x="2708"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5: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5" name="Rectangle 171"/>
                <p:cNvSpPr>
                  <a:spLocks noChangeArrowheads="1"/>
                </p:cNvSpPr>
                <p:nvPr/>
              </p:nvSpPr>
              <p:spPr bwMode="auto">
                <a:xfrm>
                  <a:off x="2665"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6" name="Group 174"/>
              <p:cNvGrpSpPr>
                <a:grpSpLocks/>
              </p:cNvGrpSpPr>
              <p:nvPr/>
            </p:nvGrpSpPr>
            <p:grpSpPr bwMode="auto">
              <a:xfrm>
                <a:off x="0" y="2360"/>
                <a:ext cx="917" cy="403"/>
                <a:chOff x="0" y="2360"/>
                <a:chExt cx="917" cy="403"/>
              </a:xfrm>
            </p:grpSpPr>
            <p:sp>
              <p:nvSpPr>
                <p:cNvPr id="94402" name="Rectangle 77"/>
                <p:cNvSpPr>
                  <a:spLocks noChangeArrowheads="1"/>
                </p:cNvSpPr>
                <p:nvPr/>
              </p:nvSpPr>
              <p:spPr bwMode="auto">
                <a:xfrm>
                  <a:off x="43" y="236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المسيح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3" name="Rectangle 173"/>
                <p:cNvSpPr>
                  <a:spLocks noChangeArrowheads="1"/>
                </p:cNvSpPr>
                <p:nvPr/>
              </p:nvSpPr>
              <p:spPr bwMode="auto">
                <a:xfrm>
                  <a:off x="0" y="236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7" name="Group 176"/>
              <p:cNvGrpSpPr>
                <a:grpSpLocks/>
              </p:cNvGrpSpPr>
              <p:nvPr/>
            </p:nvGrpSpPr>
            <p:grpSpPr bwMode="auto">
              <a:xfrm>
                <a:off x="917" y="2360"/>
                <a:ext cx="874" cy="403"/>
                <a:chOff x="917" y="2360"/>
                <a:chExt cx="874" cy="403"/>
              </a:xfrm>
            </p:grpSpPr>
            <p:sp>
              <p:nvSpPr>
                <p:cNvPr id="94400" name="Rectangle 78"/>
                <p:cNvSpPr>
                  <a:spLocks noChangeArrowheads="1"/>
                </p:cNvSpPr>
                <p:nvPr/>
              </p:nvSpPr>
              <p:spPr bwMode="auto">
                <a:xfrm>
                  <a:off x="960"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3: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1" name="Rectangle 175"/>
                <p:cNvSpPr>
                  <a:spLocks noChangeArrowheads="1"/>
                </p:cNvSpPr>
                <p:nvPr/>
              </p:nvSpPr>
              <p:spPr bwMode="auto">
                <a:xfrm>
                  <a:off x="917"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8" name="Group 178"/>
              <p:cNvGrpSpPr>
                <a:grpSpLocks/>
              </p:cNvGrpSpPr>
              <p:nvPr/>
            </p:nvGrpSpPr>
            <p:grpSpPr bwMode="auto">
              <a:xfrm>
                <a:off x="1791" y="2360"/>
                <a:ext cx="874" cy="403"/>
                <a:chOff x="1791" y="2360"/>
                <a:chExt cx="874" cy="403"/>
              </a:xfrm>
            </p:grpSpPr>
            <p:sp>
              <p:nvSpPr>
                <p:cNvPr id="94398" name="Rectangle 79"/>
                <p:cNvSpPr>
                  <a:spLocks noChangeArrowheads="1"/>
                </p:cNvSpPr>
                <p:nvPr/>
              </p:nvSpPr>
              <p:spPr bwMode="auto">
                <a:xfrm>
                  <a:off x="1834"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9" name="Rectangle 177"/>
                <p:cNvSpPr>
                  <a:spLocks noChangeArrowheads="1"/>
                </p:cNvSpPr>
                <p:nvPr/>
              </p:nvSpPr>
              <p:spPr bwMode="auto">
                <a:xfrm>
                  <a:off x="1791"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9" name="Group 180"/>
              <p:cNvGrpSpPr>
                <a:grpSpLocks/>
              </p:cNvGrpSpPr>
              <p:nvPr/>
            </p:nvGrpSpPr>
            <p:grpSpPr bwMode="auto">
              <a:xfrm>
                <a:off x="2665" y="2360"/>
                <a:ext cx="874" cy="403"/>
                <a:chOff x="2665" y="2360"/>
                <a:chExt cx="874" cy="403"/>
              </a:xfrm>
            </p:grpSpPr>
            <p:sp>
              <p:nvSpPr>
                <p:cNvPr id="94396" name="Rectangle 80"/>
                <p:cNvSpPr>
                  <a:spLocks noChangeArrowheads="1"/>
                </p:cNvSpPr>
                <p:nvPr/>
              </p:nvSpPr>
              <p:spPr bwMode="auto">
                <a:xfrm>
                  <a:off x="2708"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8: 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7" name="Rectangle 179"/>
                <p:cNvSpPr>
                  <a:spLocks noChangeArrowheads="1"/>
                </p:cNvSpPr>
                <p:nvPr/>
              </p:nvSpPr>
              <p:spPr bwMode="auto">
                <a:xfrm>
                  <a:off x="2665"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0" name="Group 182"/>
              <p:cNvGrpSpPr>
                <a:grpSpLocks/>
              </p:cNvGrpSpPr>
              <p:nvPr/>
            </p:nvGrpSpPr>
            <p:grpSpPr bwMode="auto">
              <a:xfrm>
                <a:off x="0" y="2763"/>
                <a:ext cx="917" cy="518"/>
                <a:chOff x="0" y="2763"/>
                <a:chExt cx="917" cy="518"/>
              </a:xfrm>
            </p:grpSpPr>
            <p:sp>
              <p:nvSpPr>
                <p:cNvPr id="94394" name="Rectangle 81"/>
                <p:cNvSpPr>
                  <a:spLocks noChangeArrowheads="1"/>
                </p:cNvSpPr>
                <p:nvPr/>
              </p:nvSpPr>
              <p:spPr bwMode="auto">
                <a:xfrm>
                  <a:off x="43" y="2763"/>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المعرفة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5" name="Rectangle 181"/>
                <p:cNvSpPr>
                  <a:spLocks noChangeArrowheads="1"/>
                </p:cNvSpPr>
                <p:nvPr/>
              </p:nvSpPr>
              <p:spPr bwMode="auto">
                <a:xfrm>
                  <a:off x="0" y="276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1" name="Group 184"/>
              <p:cNvGrpSpPr>
                <a:grpSpLocks/>
              </p:cNvGrpSpPr>
              <p:nvPr/>
            </p:nvGrpSpPr>
            <p:grpSpPr bwMode="auto">
              <a:xfrm>
                <a:off x="917" y="2763"/>
                <a:ext cx="874" cy="518"/>
                <a:chOff x="917" y="2763"/>
                <a:chExt cx="874" cy="518"/>
              </a:xfrm>
            </p:grpSpPr>
            <p:sp>
              <p:nvSpPr>
                <p:cNvPr id="94392" name="Rectangle 82"/>
                <p:cNvSpPr>
                  <a:spLocks noChangeArrowheads="1"/>
                </p:cNvSpPr>
                <p:nvPr/>
              </p:nvSpPr>
              <p:spPr bwMode="auto">
                <a:xfrm>
                  <a:off x="960"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1- 5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3" name="Rectangle 183"/>
                <p:cNvSpPr>
                  <a:spLocks noChangeArrowheads="1"/>
                </p:cNvSpPr>
                <p:nvPr/>
              </p:nvSpPr>
              <p:spPr bwMode="auto">
                <a:xfrm>
                  <a:off x="917"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2" name="Group 186"/>
              <p:cNvGrpSpPr>
                <a:grpSpLocks/>
              </p:cNvGrpSpPr>
              <p:nvPr/>
            </p:nvGrpSpPr>
            <p:grpSpPr bwMode="auto">
              <a:xfrm>
                <a:off x="1791" y="2763"/>
                <a:ext cx="874" cy="518"/>
                <a:chOff x="1791" y="2763"/>
                <a:chExt cx="874" cy="518"/>
              </a:xfrm>
            </p:grpSpPr>
            <p:sp>
              <p:nvSpPr>
                <p:cNvPr id="94390" name="Rectangle 83"/>
                <p:cNvSpPr>
                  <a:spLocks noChangeArrowheads="1"/>
                </p:cNvSpPr>
                <p:nvPr/>
              </p:nvSpPr>
              <p:spPr bwMode="auto">
                <a:xfrm>
                  <a:off x="1834"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1" name="Rectangle 185"/>
                <p:cNvSpPr>
                  <a:spLocks noChangeArrowheads="1"/>
                </p:cNvSpPr>
                <p:nvPr/>
              </p:nvSpPr>
              <p:spPr bwMode="auto">
                <a:xfrm>
                  <a:off x="1791"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3" name="Group 188"/>
              <p:cNvGrpSpPr>
                <a:grpSpLocks/>
              </p:cNvGrpSpPr>
              <p:nvPr/>
            </p:nvGrpSpPr>
            <p:grpSpPr bwMode="auto">
              <a:xfrm>
                <a:off x="2665" y="2763"/>
                <a:ext cx="874" cy="518"/>
                <a:chOff x="2665" y="2763"/>
                <a:chExt cx="874" cy="518"/>
              </a:xfrm>
            </p:grpSpPr>
            <p:sp>
              <p:nvSpPr>
                <p:cNvPr id="94388" name="Rectangle 84"/>
                <p:cNvSpPr>
                  <a:spLocks noChangeArrowheads="1"/>
                </p:cNvSpPr>
                <p:nvPr/>
              </p:nvSpPr>
              <p:spPr bwMode="auto">
                <a:xfrm>
                  <a:off x="2708" y="2763"/>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2: 10-11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9" name="Rectangle 187"/>
                <p:cNvSpPr>
                  <a:spLocks noChangeArrowheads="1"/>
                </p:cNvSpPr>
                <p:nvPr/>
              </p:nvSpPr>
              <p:spPr bwMode="auto">
                <a:xfrm>
                  <a:off x="2665"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4" name="Group 190"/>
              <p:cNvGrpSpPr>
                <a:grpSpLocks/>
              </p:cNvGrpSpPr>
              <p:nvPr/>
            </p:nvGrpSpPr>
            <p:grpSpPr bwMode="auto">
              <a:xfrm>
                <a:off x="0" y="3281"/>
                <a:ext cx="917" cy="518"/>
                <a:chOff x="0" y="3281"/>
                <a:chExt cx="917" cy="518"/>
              </a:xfrm>
            </p:grpSpPr>
            <p:sp>
              <p:nvSpPr>
                <p:cNvPr id="94386" name="Rectangle 85"/>
                <p:cNvSpPr>
                  <a:spLocks noChangeArrowheads="1"/>
                </p:cNvSpPr>
                <p:nvPr/>
              </p:nvSpPr>
              <p:spPr bwMode="auto">
                <a:xfrm>
                  <a:off x="43" y="3281"/>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القدرة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7" name="Rectangle 189"/>
                <p:cNvSpPr>
                  <a:spLocks noChangeArrowheads="1"/>
                </p:cNvSpPr>
                <p:nvPr/>
              </p:nvSpPr>
              <p:spPr bwMode="auto">
                <a:xfrm>
                  <a:off x="0" y="328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5" name="Group 192"/>
              <p:cNvGrpSpPr>
                <a:grpSpLocks/>
              </p:cNvGrpSpPr>
              <p:nvPr/>
            </p:nvGrpSpPr>
            <p:grpSpPr bwMode="auto">
              <a:xfrm>
                <a:off x="917" y="3281"/>
                <a:ext cx="874" cy="518"/>
                <a:chOff x="917" y="3281"/>
                <a:chExt cx="874" cy="518"/>
              </a:xfrm>
            </p:grpSpPr>
            <p:sp>
              <p:nvSpPr>
                <p:cNvPr id="94384" name="Rectangle 86"/>
                <p:cNvSpPr>
                  <a:spLocks noChangeArrowheads="1"/>
                </p:cNvSpPr>
                <p:nvPr/>
              </p:nvSpPr>
              <p:spPr bwMode="auto">
                <a:xfrm>
                  <a:off x="960"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19: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5" name="Rectangle 191"/>
                <p:cNvSpPr>
                  <a:spLocks noChangeArrowheads="1"/>
                </p:cNvSpPr>
                <p:nvPr/>
              </p:nvSpPr>
              <p:spPr bwMode="auto">
                <a:xfrm>
                  <a:off x="917"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6" name="Group 194"/>
              <p:cNvGrpSpPr>
                <a:grpSpLocks/>
              </p:cNvGrpSpPr>
              <p:nvPr/>
            </p:nvGrpSpPr>
            <p:grpSpPr bwMode="auto">
              <a:xfrm>
                <a:off x="1791" y="3281"/>
                <a:ext cx="874" cy="518"/>
                <a:chOff x="1791" y="3281"/>
                <a:chExt cx="874" cy="518"/>
              </a:xfrm>
            </p:grpSpPr>
            <p:sp>
              <p:nvSpPr>
                <p:cNvPr id="94382" name="Rectangle 87"/>
                <p:cNvSpPr>
                  <a:spLocks noChangeArrowheads="1"/>
                </p:cNvSpPr>
                <p:nvPr/>
              </p:nvSpPr>
              <p:spPr bwMode="auto">
                <a:xfrm>
                  <a:off x="1834"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فيلبي 4: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3" name="Rectangle 193"/>
                <p:cNvSpPr>
                  <a:spLocks noChangeArrowheads="1"/>
                </p:cNvSpPr>
                <p:nvPr/>
              </p:nvSpPr>
              <p:spPr bwMode="auto">
                <a:xfrm>
                  <a:off x="1791"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7" name="Group 196"/>
              <p:cNvGrpSpPr>
                <a:grpSpLocks/>
              </p:cNvGrpSpPr>
              <p:nvPr/>
            </p:nvGrpSpPr>
            <p:grpSpPr bwMode="auto">
              <a:xfrm>
                <a:off x="2665" y="3281"/>
                <a:ext cx="874" cy="518"/>
                <a:chOff x="2665" y="3281"/>
                <a:chExt cx="874" cy="518"/>
              </a:xfrm>
            </p:grpSpPr>
            <p:sp>
              <p:nvSpPr>
                <p:cNvPr id="94380" name="Rectangle 88"/>
                <p:cNvSpPr>
                  <a:spLocks noChangeArrowheads="1"/>
                </p:cNvSpPr>
                <p:nvPr/>
              </p:nvSpPr>
              <p:spPr bwMode="auto">
                <a:xfrm>
                  <a:off x="2708"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زكريا 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1" name="Rectangle 195"/>
                <p:cNvSpPr>
                  <a:spLocks noChangeArrowheads="1"/>
                </p:cNvSpPr>
                <p:nvPr/>
              </p:nvSpPr>
              <p:spPr bwMode="auto">
                <a:xfrm>
                  <a:off x="2665"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8" name="Group 198"/>
              <p:cNvGrpSpPr>
                <a:grpSpLocks/>
              </p:cNvGrpSpPr>
              <p:nvPr/>
            </p:nvGrpSpPr>
            <p:grpSpPr bwMode="auto">
              <a:xfrm>
                <a:off x="0" y="3799"/>
                <a:ext cx="917" cy="518"/>
                <a:chOff x="0" y="3799"/>
                <a:chExt cx="917" cy="518"/>
              </a:xfrm>
            </p:grpSpPr>
            <p:sp>
              <p:nvSpPr>
                <p:cNvPr id="94378" name="Rectangle 89"/>
                <p:cNvSpPr>
                  <a:spLocks noChangeArrowheads="1"/>
                </p:cNvSpPr>
                <p:nvPr/>
              </p:nvSpPr>
              <p:spPr bwMode="auto">
                <a:xfrm>
                  <a:off x="43" y="3799"/>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الوجود</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9" name="Rectangle 197"/>
                <p:cNvSpPr>
                  <a:spLocks noChangeArrowheads="1"/>
                </p:cNvSpPr>
                <p:nvPr/>
              </p:nvSpPr>
              <p:spPr bwMode="auto">
                <a:xfrm>
                  <a:off x="0" y="379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9" name="Group 200"/>
              <p:cNvGrpSpPr>
                <a:grpSpLocks/>
              </p:cNvGrpSpPr>
              <p:nvPr/>
            </p:nvGrpSpPr>
            <p:grpSpPr bwMode="auto">
              <a:xfrm>
                <a:off x="917" y="3799"/>
                <a:ext cx="874" cy="518"/>
                <a:chOff x="917" y="3799"/>
                <a:chExt cx="874" cy="518"/>
              </a:xfrm>
            </p:grpSpPr>
            <p:sp>
              <p:nvSpPr>
                <p:cNvPr id="94376" name="Rectangle 90"/>
                <p:cNvSpPr>
                  <a:spLocks noChangeArrowheads="1"/>
                </p:cNvSpPr>
                <p:nvPr/>
              </p:nvSpPr>
              <p:spPr bwMode="auto">
                <a:xfrm>
                  <a:off x="960"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23: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7" name="Rectangle 199"/>
                <p:cNvSpPr>
                  <a:spLocks noChangeArrowheads="1"/>
                </p:cNvSpPr>
                <p:nvPr/>
              </p:nvSpPr>
              <p:spPr bwMode="auto">
                <a:xfrm>
                  <a:off x="917"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0" name="Group 202"/>
              <p:cNvGrpSpPr>
                <a:grpSpLocks/>
              </p:cNvGrpSpPr>
              <p:nvPr/>
            </p:nvGrpSpPr>
            <p:grpSpPr bwMode="auto">
              <a:xfrm>
                <a:off x="1791" y="3799"/>
                <a:ext cx="874" cy="518"/>
                <a:chOff x="1791" y="3799"/>
                <a:chExt cx="874" cy="518"/>
              </a:xfrm>
            </p:grpSpPr>
            <p:sp>
              <p:nvSpPr>
                <p:cNvPr id="94374" name="Rectangle 91"/>
                <p:cNvSpPr>
                  <a:spLocks noChangeArrowheads="1"/>
                </p:cNvSpPr>
                <p:nvPr/>
              </p:nvSpPr>
              <p:spPr bwMode="auto">
                <a:xfrm>
                  <a:off x="1834"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20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5" name="Rectangle 201"/>
                <p:cNvSpPr>
                  <a:spLocks noChangeArrowheads="1"/>
                </p:cNvSpPr>
                <p:nvPr/>
              </p:nvSpPr>
              <p:spPr bwMode="auto">
                <a:xfrm>
                  <a:off x="1791"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1" name="Group 204"/>
              <p:cNvGrpSpPr>
                <a:grpSpLocks/>
              </p:cNvGrpSpPr>
              <p:nvPr/>
            </p:nvGrpSpPr>
            <p:grpSpPr bwMode="auto">
              <a:xfrm>
                <a:off x="2665" y="3799"/>
                <a:ext cx="874" cy="518"/>
                <a:chOff x="2665" y="3799"/>
                <a:chExt cx="874" cy="518"/>
              </a:xfrm>
            </p:grpSpPr>
            <p:sp>
              <p:nvSpPr>
                <p:cNvPr id="94372" name="Rectangle 92"/>
                <p:cNvSpPr>
                  <a:spLocks noChangeArrowheads="1"/>
                </p:cNvSpPr>
                <p:nvPr/>
              </p:nvSpPr>
              <p:spPr bwMode="auto">
                <a:xfrm>
                  <a:off x="2708"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7 -12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3" name="Rectangle 203"/>
                <p:cNvSpPr>
                  <a:spLocks noChangeArrowheads="1"/>
                </p:cNvSpPr>
                <p:nvPr/>
              </p:nvSpPr>
              <p:spPr bwMode="auto">
                <a:xfrm>
                  <a:off x="2665"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2" name="Group 206"/>
              <p:cNvGrpSpPr>
                <a:grpSpLocks/>
              </p:cNvGrpSpPr>
              <p:nvPr/>
            </p:nvGrpSpPr>
            <p:grpSpPr bwMode="auto">
              <a:xfrm>
                <a:off x="0" y="4317"/>
                <a:ext cx="917" cy="403"/>
                <a:chOff x="0" y="4317"/>
                <a:chExt cx="917" cy="403"/>
              </a:xfrm>
            </p:grpSpPr>
            <p:sp>
              <p:nvSpPr>
                <p:cNvPr id="94370" name="Rectangle 93"/>
                <p:cNvSpPr>
                  <a:spLocks noChangeArrowheads="1"/>
                </p:cNvSpPr>
                <p:nvPr/>
              </p:nvSpPr>
              <p:spPr bwMode="auto">
                <a:xfrm>
                  <a:off x="43" y="431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له شخصيّة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1" name="Rectangle 205"/>
                <p:cNvSpPr>
                  <a:spLocks noChangeArrowheads="1"/>
                </p:cNvSpPr>
                <p:nvPr/>
              </p:nvSpPr>
              <p:spPr bwMode="auto">
                <a:xfrm>
                  <a:off x="0" y="431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3" name="Group 208"/>
              <p:cNvGrpSpPr>
                <a:grpSpLocks/>
              </p:cNvGrpSpPr>
              <p:nvPr/>
            </p:nvGrpSpPr>
            <p:grpSpPr bwMode="auto">
              <a:xfrm>
                <a:off x="917" y="4317"/>
                <a:ext cx="874" cy="403"/>
                <a:chOff x="917" y="4317"/>
                <a:chExt cx="874" cy="403"/>
              </a:xfrm>
            </p:grpSpPr>
            <p:sp>
              <p:nvSpPr>
                <p:cNvPr id="94368" name="Rectangle 94"/>
                <p:cNvSpPr>
                  <a:spLocks noChangeArrowheads="1"/>
                </p:cNvSpPr>
                <p:nvPr/>
              </p:nvSpPr>
              <p:spPr bwMode="auto">
                <a:xfrm>
                  <a:off x="960"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9" name="Rectangle 207"/>
                <p:cNvSpPr>
                  <a:spLocks noChangeArrowheads="1"/>
                </p:cNvSpPr>
                <p:nvPr/>
              </p:nvSpPr>
              <p:spPr bwMode="auto">
                <a:xfrm>
                  <a:off x="917"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4" name="Group 210"/>
              <p:cNvGrpSpPr>
                <a:grpSpLocks/>
              </p:cNvGrpSpPr>
              <p:nvPr/>
            </p:nvGrpSpPr>
            <p:grpSpPr bwMode="auto">
              <a:xfrm>
                <a:off x="1791" y="4317"/>
                <a:ext cx="874" cy="403"/>
                <a:chOff x="1791" y="4317"/>
                <a:chExt cx="874" cy="403"/>
              </a:xfrm>
            </p:grpSpPr>
            <p:sp>
              <p:nvSpPr>
                <p:cNvPr id="94366" name="Rectangle 95"/>
                <p:cNvSpPr>
                  <a:spLocks noChangeArrowheads="1"/>
                </p:cNvSpPr>
                <p:nvPr/>
              </p:nvSpPr>
              <p:spPr bwMode="auto">
                <a:xfrm>
                  <a:off x="1834"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9-18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7" name="Rectangle 209"/>
                <p:cNvSpPr>
                  <a:spLocks noChangeArrowheads="1"/>
                </p:cNvSpPr>
                <p:nvPr/>
              </p:nvSpPr>
              <p:spPr bwMode="auto">
                <a:xfrm>
                  <a:off x="1791"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5" name="Group 212"/>
              <p:cNvGrpSpPr>
                <a:grpSpLocks/>
              </p:cNvGrpSpPr>
              <p:nvPr/>
            </p:nvGrpSpPr>
            <p:grpSpPr bwMode="auto">
              <a:xfrm>
                <a:off x="2665" y="4317"/>
                <a:ext cx="874" cy="403"/>
                <a:chOff x="2665" y="4317"/>
                <a:chExt cx="874" cy="403"/>
              </a:xfrm>
            </p:grpSpPr>
            <p:sp>
              <p:nvSpPr>
                <p:cNvPr id="94364" name="Rectangle 96"/>
                <p:cNvSpPr>
                  <a:spLocks noChangeArrowheads="1"/>
                </p:cNvSpPr>
                <p:nvPr/>
              </p:nvSpPr>
              <p:spPr bwMode="auto">
                <a:xfrm>
                  <a:off x="2708"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5" name="Rectangle 211"/>
                <p:cNvSpPr>
                  <a:spLocks noChangeArrowheads="1"/>
                </p:cNvSpPr>
                <p:nvPr/>
              </p:nvSpPr>
              <p:spPr bwMode="auto">
                <a:xfrm>
                  <a:off x="2665"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6" name="Group 214"/>
              <p:cNvGrpSpPr>
                <a:grpSpLocks/>
              </p:cNvGrpSpPr>
              <p:nvPr/>
            </p:nvGrpSpPr>
            <p:grpSpPr bwMode="auto">
              <a:xfrm>
                <a:off x="-23" y="4720"/>
                <a:ext cx="1022" cy="518"/>
                <a:chOff x="-23" y="4720"/>
                <a:chExt cx="1022" cy="518"/>
              </a:xfrm>
            </p:grpSpPr>
            <p:sp>
              <p:nvSpPr>
                <p:cNvPr id="94362" name="Rectangle 97"/>
                <p:cNvSpPr>
                  <a:spLocks noChangeArrowheads="1"/>
                </p:cNvSpPr>
                <p:nvPr/>
              </p:nvSpPr>
              <p:spPr bwMode="auto">
                <a:xfrm>
                  <a:off x="-23" y="4720"/>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المعزّي (البارقليط)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3" name="Rectangle 213"/>
                <p:cNvSpPr>
                  <a:spLocks noChangeArrowheads="1"/>
                </p:cNvSpPr>
                <p:nvPr/>
              </p:nvSpPr>
              <p:spPr bwMode="auto">
                <a:xfrm>
                  <a:off x="0" y="4720"/>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7" name="Group 216"/>
              <p:cNvGrpSpPr>
                <a:grpSpLocks/>
              </p:cNvGrpSpPr>
              <p:nvPr/>
            </p:nvGrpSpPr>
            <p:grpSpPr bwMode="auto">
              <a:xfrm>
                <a:off x="917" y="4720"/>
                <a:ext cx="874" cy="518"/>
                <a:chOff x="917" y="4720"/>
                <a:chExt cx="874" cy="518"/>
              </a:xfrm>
            </p:grpSpPr>
            <p:sp>
              <p:nvSpPr>
                <p:cNvPr id="94360" name="Rectangle 98"/>
                <p:cNvSpPr>
                  <a:spLocks noChangeArrowheads="1"/>
                </p:cNvSpPr>
                <p:nvPr/>
              </p:nvSpPr>
              <p:spPr bwMode="auto">
                <a:xfrm>
                  <a:off x="960"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2كورنثوس 1: 3-6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1" name="Rectangle 215"/>
                <p:cNvSpPr>
                  <a:spLocks noChangeArrowheads="1"/>
                </p:cNvSpPr>
                <p:nvPr/>
              </p:nvSpPr>
              <p:spPr bwMode="auto">
                <a:xfrm>
                  <a:off x="917"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8" name="Group 218"/>
              <p:cNvGrpSpPr>
                <a:grpSpLocks/>
              </p:cNvGrpSpPr>
              <p:nvPr/>
            </p:nvGrpSpPr>
            <p:grpSpPr bwMode="auto">
              <a:xfrm>
                <a:off x="1791" y="4720"/>
                <a:ext cx="874" cy="518"/>
                <a:chOff x="1791" y="4720"/>
                <a:chExt cx="874" cy="518"/>
              </a:xfrm>
            </p:grpSpPr>
            <p:sp>
              <p:nvSpPr>
                <p:cNvPr id="94358" name="Rectangle 99"/>
                <p:cNvSpPr>
                  <a:spLocks noChangeArrowheads="1"/>
                </p:cNvSpPr>
                <p:nvPr/>
              </p:nvSpPr>
              <p:spPr bwMode="auto">
                <a:xfrm>
                  <a:off x="1834"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9" name="Rectangle 217"/>
                <p:cNvSpPr>
                  <a:spLocks noChangeArrowheads="1"/>
                </p:cNvSpPr>
                <p:nvPr/>
              </p:nvSpPr>
              <p:spPr bwMode="auto">
                <a:xfrm>
                  <a:off x="1791"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9" name="Group 220"/>
              <p:cNvGrpSpPr>
                <a:grpSpLocks/>
              </p:cNvGrpSpPr>
              <p:nvPr/>
            </p:nvGrpSpPr>
            <p:grpSpPr bwMode="auto">
              <a:xfrm>
                <a:off x="2665" y="4720"/>
                <a:ext cx="874" cy="518"/>
                <a:chOff x="2665" y="4720"/>
                <a:chExt cx="874" cy="518"/>
              </a:xfrm>
            </p:grpSpPr>
            <p:sp>
              <p:nvSpPr>
                <p:cNvPr id="94356" name="Rectangle 100"/>
                <p:cNvSpPr>
                  <a:spLocks noChangeArrowheads="1"/>
                </p:cNvSpPr>
                <p:nvPr/>
              </p:nvSpPr>
              <p:spPr bwMode="auto">
                <a:xfrm>
                  <a:off x="2708"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7" name="Rectangle 219"/>
                <p:cNvSpPr>
                  <a:spLocks noChangeArrowheads="1"/>
                </p:cNvSpPr>
                <p:nvPr/>
              </p:nvSpPr>
              <p:spPr bwMode="auto">
                <a:xfrm>
                  <a:off x="2665"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0" name="Group 222"/>
              <p:cNvGrpSpPr>
                <a:grpSpLocks/>
              </p:cNvGrpSpPr>
              <p:nvPr/>
            </p:nvGrpSpPr>
            <p:grpSpPr bwMode="auto">
              <a:xfrm>
                <a:off x="0" y="5238"/>
                <a:ext cx="917" cy="403"/>
                <a:chOff x="0" y="5238"/>
                <a:chExt cx="917" cy="403"/>
              </a:xfrm>
            </p:grpSpPr>
            <p:sp>
              <p:nvSpPr>
                <p:cNvPr id="94354" name="Rectangle 101"/>
                <p:cNvSpPr>
                  <a:spLocks noChangeArrowheads="1"/>
                </p:cNvSpPr>
                <p:nvPr/>
              </p:nvSpPr>
              <p:spPr bwMode="auto">
                <a:xfrm>
                  <a:off x="43" y="5238"/>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يغفر الخطايا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5" name="Rectangle 221"/>
                <p:cNvSpPr>
                  <a:spLocks noChangeArrowheads="1"/>
                </p:cNvSpPr>
                <p:nvPr/>
              </p:nvSpPr>
              <p:spPr bwMode="auto">
                <a:xfrm>
                  <a:off x="0" y="5238"/>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1" name="Group 224"/>
              <p:cNvGrpSpPr>
                <a:grpSpLocks/>
              </p:cNvGrpSpPr>
              <p:nvPr/>
            </p:nvGrpSpPr>
            <p:grpSpPr bwMode="auto">
              <a:xfrm>
                <a:off x="917" y="5238"/>
                <a:ext cx="874" cy="403"/>
                <a:chOff x="917" y="5238"/>
                <a:chExt cx="874" cy="403"/>
              </a:xfrm>
            </p:grpSpPr>
            <p:sp>
              <p:nvSpPr>
                <p:cNvPr id="94352" name="Rectangle 102"/>
                <p:cNvSpPr>
                  <a:spLocks noChangeArrowheads="1"/>
                </p:cNvSpPr>
                <p:nvPr/>
              </p:nvSpPr>
              <p:spPr bwMode="auto">
                <a:xfrm>
                  <a:off x="960"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45: 25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3" name="Rectangle 223"/>
                <p:cNvSpPr>
                  <a:spLocks noChangeArrowheads="1"/>
                </p:cNvSpPr>
                <p:nvPr/>
              </p:nvSpPr>
              <p:spPr bwMode="auto">
                <a:xfrm>
                  <a:off x="917"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2" name="Group 226"/>
              <p:cNvGrpSpPr>
                <a:grpSpLocks/>
              </p:cNvGrpSpPr>
              <p:nvPr/>
            </p:nvGrpSpPr>
            <p:grpSpPr bwMode="auto">
              <a:xfrm>
                <a:off x="1791" y="5238"/>
                <a:ext cx="874" cy="403"/>
                <a:chOff x="1791" y="5238"/>
                <a:chExt cx="874" cy="403"/>
              </a:xfrm>
            </p:grpSpPr>
            <p:sp>
              <p:nvSpPr>
                <p:cNvPr id="94350" name="Rectangle 103"/>
                <p:cNvSpPr>
                  <a:spLocks noChangeArrowheads="1"/>
                </p:cNvSpPr>
                <p:nvPr/>
              </p:nvSpPr>
              <p:spPr bwMode="auto">
                <a:xfrm>
                  <a:off x="1834"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1" name="Rectangle 225"/>
                <p:cNvSpPr>
                  <a:spLocks noChangeArrowheads="1"/>
                </p:cNvSpPr>
                <p:nvPr/>
              </p:nvSpPr>
              <p:spPr bwMode="auto">
                <a:xfrm>
                  <a:off x="1791"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3" name="Group 228"/>
              <p:cNvGrpSpPr>
                <a:grpSpLocks/>
              </p:cNvGrpSpPr>
              <p:nvPr/>
            </p:nvGrpSpPr>
            <p:grpSpPr bwMode="auto">
              <a:xfrm>
                <a:off x="2665" y="5238"/>
                <a:ext cx="874" cy="403"/>
                <a:chOff x="2665" y="5238"/>
                <a:chExt cx="874" cy="403"/>
              </a:xfrm>
            </p:grpSpPr>
            <p:sp>
              <p:nvSpPr>
                <p:cNvPr id="94348" name="Rectangle 104"/>
                <p:cNvSpPr>
                  <a:spLocks noChangeArrowheads="1"/>
                </p:cNvSpPr>
                <p:nvPr/>
              </p:nvSpPr>
              <p:spPr bwMode="auto">
                <a:xfrm>
                  <a:off x="2708"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9" name="Rectangle 227"/>
                <p:cNvSpPr>
                  <a:spLocks noChangeArrowheads="1"/>
                </p:cNvSpPr>
                <p:nvPr/>
              </p:nvSpPr>
              <p:spPr bwMode="auto">
                <a:xfrm>
                  <a:off x="2665"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4" name="Group 230"/>
              <p:cNvGrpSpPr>
                <a:grpSpLocks/>
              </p:cNvGrpSpPr>
              <p:nvPr/>
            </p:nvGrpSpPr>
            <p:grpSpPr bwMode="auto">
              <a:xfrm>
                <a:off x="0" y="5641"/>
                <a:ext cx="917" cy="403"/>
                <a:chOff x="0" y="5641"/>
                <a:chExt cx="917" cy="403"/>
              </a:xfrm>
            </p:grpSpPr>
            <p:sp>
              <p:nvSpPr>
                <p:cNvPr id="94346" name="Rectangle 105"/>
                <p:cNvSpPr>
                  <a:spLocks noChangeArrowheads="1"/>
                </p:cNvSpPr>
                <p:nvPr/>
              </p:nvSpPr>
              <p:spPr bwMode="auto">
                <a:xfrm>
                  <a:off x="43" y="5641"/>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ينسى الخطايا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7" name="Rectangle 229"/>
                <p:cNvSpPr>
                  <a:spLocks noChangeArrowheads="1"/>
                </p:cNvSpPr>
                <p:nvPr/>
              </p:nvSpPr>
              <p:spPr bwMode="auto">
                <a:xfrm>
                  <a:off x="0" y="5641"/>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5" name="Group 232"/>
              <p:cNvGrpSpPr>
                <a:grpSpLocks/>
              </p:cNvGrpSpPr>
              <p:nvPr/>
            </p:nvGrpSpPr>
            <p:grpSpPr bwMode="auto">
              <a:xfrm>
                <a:off x="917" y="5641"/>
                <a:ext cx="874" cy="403"/>
                <a:chOff x="917" y="5641"/>
                <a:chExt cx="874" cy="403"/>
              </a:xfrm>
            </p:grpSpPr>
            <p:sp>
              <p:nvSpPr>
                <p:cNvPr id="94344" name="Rectangle 106"/>
                <p:cNvSpPr>
                  <a:spLocks noChangeArrowheads="1"/>
                </p:cNvSpPr>
                <p:nvPr/>
              </p:nvSpPr>
              <p:spPr bwMode="auto">
                <a:xfrm>
                  <a:off x="960"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31: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5" name="Rectangle 231"/>
                <p:cNvSpPr>
                  <a:spLocks noChangeArrowheads="1"/>
                </p:cNvSpPr>
                <p:nvPr/>
              </p:nvSpPr>
              <p:spPr bwMode="auto">
                <a:xfrm>
                  <a:off x="917"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6" name="Group 234"/>
              <p:cNvGrpSpPr>
                <a:grpSpLocks/>
              </p:cNvGrpSpPr>
              <p:nvPr/>
            </p:nvGrpSpPr>
            <p:grpSpPr bwMode="auto">
              <a:xfrm>
                <a:off x="1791" y="5641"/>
                <a:ext cx="874" cy="403"/>
                <a:chOff x="1791" y="5641"/>
                <a:chExt cx="874" cy="403"/>
              </a:xfrm>
            </p:grpSpPr>
            <p:sp>
              <p:nvSpPr>
                <p:cNvPr id="94342" name="Rectangle 107"/>
                <p:cNvSpPr>
                  <a:spLocks noChangeArrowheads="1"/>
                </p:cNvSpPr>
                <p:nvPr/>
              </p:nvSpPr>
              <p:spPr bwMode="auto">
                <a:xfrm>
                  <a:off x="1834"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8: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3" name="Rectangle 233"/>
                <p:cNvSpPr>
                  <a:spLocks noChangeArrowheads="1"/>
                </p:cNvSpPr>
                <p:nvPr/>
              </p:nvSpPr>
              <p:spPr bwMode="auto">
                <a:xfrm>
                  <a:off x="1791"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7" name="Group 236"/>
              <p:cNvGrpSpPr>
                <a:grpSpLocks/>
              </p:cNvGrpSpPr>
              <p:nvPr/>
            </p:nvGrpSpPr>
            <p:grpSpPr bwMode="auto">
              <a:xfrm>
                <a:off x="2665" y="5641"/>
                <a:ext cx="874" cy="403"/>
                <a:chOff x="2665" y="5641"/>
                <a:chExt cx="874" cy="403"/>
              </a:xfrm>
            </p:grpSpPr>
            <p:sp>
              <p:nvSpPr>
                <p:cNvPr id="94340" name="Rectangle 108"/>
                <p:cNvSpPr>
                  <a:spLocks noChangeArrowheads="1"/>
                </p:cNvSpPr>
                <p:nvPr/>
              </p:nvSpPr>
              <p:spPr bwMode="auto">
                <a:xfrm>
                  <a:off x="2708"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1" name="Rectangle 235"/>
                <p:cNvSpPr>
                  <a:spLocks noChangeArrowheads="1"/>
                </p:cNvSpPr>
                <p:nvPr/>
              </p:nvSpPr>
              <p:spPr bwMode="auto">
                <a:xfrm>
                  <a:off x="2665"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8" name="Group 238"/>
              <p:cNvGrpSpPr>
                <a:grpSpLocks/>
              </p:cNvGrpSpPr>
              <p:nvPr/>
            </p:nvGrpSpPr>
            <p:grpSpPr bwMode="auto">
              <a:xfrm>
                <a:off x="0" y="6044"/>
                <a:ext cx="917" cy="518"/>
                <a:chOff x="0" y="6044"/>
                <a:chExt cx="917" cy="518"/>
              </a:xfrm>
            </p:grpSpPr>
            <p:sp>
              <p:nvSpPr>
                <p:cNvPr id="94338" name="Rectangle 109"/>
                <p:cNvSpPr>
                  <a:spLocks noChangeArrowheads="1"/>
                </p:cNvSpPr>
                <p:nvPr/>
              </p:nvSpPr>
              <p:spPr bwMode="auto">
                <a:xfrm>
                  <a:off x="43" y="6044"/>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يتغيّر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9" name="Rectangle 237"/>
                <p:cNvSpPr>
                  <a:spLocks noChangeArrowheads="1"/>
                </p:cNvSpPr>
                <p:nvPr/>
              </p:nvSpPr>
              <p:spPr bwMode="auto">
                <a:xfrm>
                  <a:off x="0" y="6044"/>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9" name="Group 240"/>
              <p:cNvGrpSpPr>
                <a:grpSpLocks/>
              </p:cNvGrpSpPr>
              <p:nvPr/>
            </p:nvGrpSpPr>
            <p:grpSpPr bwMode="auto">
              <a:xfrm>
                <a:off x="917" y="6044"/>
                <a:ext cx="874" cy="518"/>
                <a:chOff x="917" y="6044"/>
                <a:chExt cx="874" cy="518"/>
              </a:xfrm>
            </p:grpSpPr>
            <p:sp>
              <p:nvSpPr>
                <p:cNvPr id="94336" name="Rectangle 110"/>
                <p:cNvSpPr>
                  <a:spLocks noChangeArrowheads="1"/>
                </p:cNvSpPr>
                <p:nvPr/>
              </p:nvSpPr>
              <p:spPr bwMode="auto">
                <a:xfrm>
                  <a:off x="960"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ملاخي 3: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7" name="Rectangle 239"/>
                <p:cNvSpPr>
                  <a:spLocks noChangeArrowheads="1"/>
                </p:cNvSpPr>
                <p:nvPr/>
              </p:nvSpPr>
              <p:spPr bwMode="auto">
                <a:xfrm>
                  <a:off x="917"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0" name="Group 242"/>
              <p:cNvGrpSpPr>
                <a:grpSpLocks/>
              </p:cNvGrpSpPr>
              <p:nvPr/>
            </p:nvGrpSpPr>
            <p:grpSpPr bwMode="auto">
              <a:xfrm>
                <a:off x="1791" y="6044"/>
                <a:ext cx="874" cy="518"/>
                <a:chOff x="1791" y="6044"/>
                <a:chExt cx="874" cy="518"/>
              </a:xfrm>
            </p:grpSpPr>
            <p:sp>
              <p:nvSpPr>
                <p:cNvPr id="94334" name="Rectangle 111"/>
                <p:cNvSpPr>
                  <a:spLocks noChangeArrowheads="1"/>
                </p:cNvSpPr>
                <p:nvPr/>
              </p:nvSpPr>
              <p:spPr bwMode="auto">
                <a:xfrm>
                  <a:off x="1834"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13: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5" name="Rectangle 241"/>
                <p:cNvSpPr>
                  <a:spLocks noChangeArrowheads="1"/>
                </p:cNvSpPr>
                <p:nvPr/>
              </p:nvSpPr>
              <p:spPr bwMode="auto">
                <a:xfrm>
                  <a:off x="1791"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1" name="Group 244"/>
              <p:cNvGrpSpPr>
                <a:grpSpLocks/>
              </p:cNvGrpSpPr>
              <p:nvPr/>
            </p:nvGrpSpPr>
            <p:grpSpPr bwMode="auto">
              <a:xfrm>
                <a:off x="2665" y="6044"/>
                <a:ext cx="874" cy="518"/>
                <a:chOff x="2665" y="6044"/>
                <a:chExt cx="874" cy="518"/>
              </a:xfrm>
            </p:grpSpPr>
            <p:sp>
              <p:nvSpPr>
                <p:cNvPr id="94332" name="Rectangle 112"/>
                <p:cNvSpPr>
                  <a:spLocks noChangeArrowheads="1"/>
                </p:cNvSpPr>
                <p:nvPr/>
              </p:nvSpPr>
              <p:spPr bwMode="auto">
                <a:xfrm>
                  <a:off x="2708"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3" name="Rectangle 243"/>
                <p:cNvSpPr>
                  <a:spLocks noChangeArrowheads="1"/>
                </p:cNvSpPr>
                <p:nvPr/>
              </p:nvSpPr>
              <p:spPr bwMode="auto">
                <a:xfrm>
                  <a:off x="2665"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2" name="Group 246"/>
              <p:cNvGrpSpPr>
                <a:grpSpLocks/>
              </p:cNvGrpSpPr>
              <p:nvPr/>
            </p:nvGrpSpPr>
            <p:grpSpPr bwMode="auto">
              <a:xfrm>
                <a:off x="0" y="6562"/>
                <a:ext cx="917" cy="403"/>
                <a:chOff x="0" y="6562"/>
                <a:chExt cx="917" cy="403"/>
              </a:xfrm>
            </p:grpSpPr>
            <p:sp>
              <p:nvSpPr>
                <p:cNvPr id="94330" name="Rectangle 113"/>
                <p:cNvSpPr>
                  <a:spLocks noChangeArrowheads="1"/>
                </p:cNvSpPr>
                <p:nvPr/>
              </p:nvSpPr>
              <p:spPr bwMode="auto">
                <a:xfrm>
                  <a:off x="43" y="6562"/>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أبدي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1" name="Rectangle 245"/>
                <p:cNvSpPr>
                  <a:spLocks noChangeArrowheads="1"/>
                </p:cNvSpPr>
                <p:nvPr/>
              </p:nvSpPr>
              <p:spPr bwMode="auto">
                <a:xfrm>
                  <a:off x="0" y="6562"/>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3" name="Group 248"/>
              <p:cNvGrpSpPr>
                <a:grpSpLocks/>
              </p:cNvGrpSpPr>
              <p:nvPr/>
            </p:nvGrpSpPr>
            <p:grpSpPr bwMode="auto">
              <a:xfrm>
                <a:off x="917" y="6562"/>
                <a:ext cx="874" cy="403"/>
                <a:chOff x="917" y="6562"/>
                <a:chExt cx="874" cy="403"/>
              </a:xfrm>
            </p:grpSpPr>
            <p:sp>
              <p:nvSpPr>
                <p:cNvPr id="94328" name="Rectangle 114"/>
                <p:cNvSpPr>
                  <a:spLocks noChangeArrowheads="1"/>
                </p:cNvSpPr>
                <p:nvPr/>
              </p:nvSpPr>
              <p:spPr bwMode="auto">
                <a:xfrm>
                  <a:off x="960"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15: 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9" name="Rectangle 247"/>
                <p:cNvSpPr>
                  <a:spLocks noChangeArrowheads="1"/>
                </p:cNvSpPr>
                <p:nvPr/>
              </p:nvSpPr>
              <p:spPr bwMode="auto">
                <a:xfrm>
                  <a:off x="917"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4" name="Group 250"/>
              <p:cNvGrpSpPr>
                <a:grpSpLocks/>
              </p:cNvGrpSpPr>
              <p:nvPr/>
            </p:nvGrpSpPr>
            <p:grpSpPr bwMode="auto">
              <a:xfrm>
                <a:off x="1791" y="6562"/>
                <a:ext cx="874" cy="403"/>
                <a:chOff x="1791" y="6562"/>
                <a:chExt cx="874" cy="403"/>
              </a:xfrm>
            </p:grpSpPr>
            <p:sp>
              <p:nvSpPr>
                <p:cNvPr id="94326" name="Rectangle 115"/>
                <p:cNvSpPr>
                  <a:spLocks noChangeArrowheads="1"/>
                </p:cNvSpPr>
                <p:nvPr/>
              </p:nvSpPr>
              <p:spPr bwMode="auto">
                <a:xfrm>
                  <a:off x="1834"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7" name="Rectangle 249"/>
                <p:cNvSpPr>
                  <a:spLocks noChangeArrowheads="1"/>
                </p:cNvSpPr>
                <p:nvPr/>
              </p:nvSpPr>
              <p:spPr bwMode="auto">
                <a:xfrm>
                  <a:off x="1791"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5" name="Group 252"/>
              <p:cNvGrpSpPr>
                <a:grpSpLocks/>
              </p:cNvGrpSpPr>
              <p:nvPr/>
            </p:nvGrpSpPr>
            <p:grpSpPr bwMode="auto">
              <a:xfrm>
                <a:off x="2665" y="6562"/>
                <a:ext cx="874" cy="403"/>
                <a:chOff x="2665" y="6562"/>
                <a:chExt cx="874" cy="403"/>
              </a:xfrm>
            </p:grpSpPr>
            <p:sp>
              <p:nvSpPr>
                <p:cNvPr id="94324" name="Rectangle 116"/>
                <p:cNvSpPr>
                  <a:spLocks noChangeArrowheads="1"/>
                </p:cNvSpPr>
                <p:nvPr/>
              </p:nvSpPr>
              <p:spPr bwMode="auto">
                <a:xfrm>
                  <a:off x="2708"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5" name="Rectangle 251"/>
                <p:cNvSpPr>
                  <a:spLocks noChangeArrowheads="1"/>
                </p:cNvSpPr>
                <p:nvPr/>
              </p:nvSpPr>
              <p:spPr bwMode="auto">
                <a:xfrm>
                  <a:off x="2665"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6" name="Group 254"/>
              <p:cNvGrpSpPr>
                <a:grpSpLocks/>
              </p:cNvGrpSpPr>
              <p:nvPr/>
            </p:nvGrpSpPr>
            <p:grpSpPr bwMode="auto">
              <a:xfrm>
                <a:off x="0" y="6965"/>
                <a:ext cx="917" cy="403"/>
                <a:chOff x="0" y="6965"/>
                <a:chExt cx="917" cy="403"/>
              </a:xfrm>
            </p:grpSpPr>
            <p:sp>
              <p:nvSpPr>
                <p:cNvPr id="94322" name="Rectangle 117"/>
                <p:cNvSpPr>
                  <a:spLocks noChangeArrowheads="1"/>
                </p:cNvSpPr>
                <p:nvPr/>
              </p:nvSpPr>
              <p:spPr bwMode="auto">
                <a:xfrm>
                  <a:off x="43" y="6965"/>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هو"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3" name="Rectangle 253"/>
                <p:cNvSpPr>
                  <a:spLocks noChangeArrowheads="1"/>
                </p:cNvSpPr>
                <p:nvPr/>
              </p:nvSpPr>
              <p:spPr bwMode="auto">
                <a:xfrm>
                  <a:off x="0" y="6965"/>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7" name="Group 256"/>
              <p:cNvGrpSpPr>
                <a:grpSpLocks/>
              </p:cNvGrpSpPr>
              <p:nvPr/>
            </p:nvGrpSpPr>
            <p:grpSpPr bwMode="auto">
              <a:xfrm>
                <a:off x="917" y="6965"/>
                <a:ext cx="874" cy="403"/>
                <a:chOff x="917" y="6965"/>
                <a:chExt cx="874" cy="403"/>
              </a:xfrm>
            </p:grpSpPr>
            <p:sp>
              <p:nvSpPr>
                <p:cNvPr id="94320" name="Rectangle 118"/>
                <p:cNvSpPr>
                  <a:spLocks noChangeArrowheads="1"/>
                </p:cNvSpPr>
                <p:nvPr/>
              </p:nvSpPr>
              <p:spPr bwMode="auto">
                <a:xfrm>
                  <a:off x="960"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3: 14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1" name="Rectangle 255"/>
                <p:cNvSpPr>
                  <a:spLocks noChangeArrowheads="1"/>
                </p:cNvSpPr>
                <p:nvPr/>
              </p:nvSpPr>
              <p:spPr bwMode="auto">
                <a:xfrm>
                  <a:off x="917"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8" name="Group 258"/>
              <p:cNvGrpSpPr>
                <a:grpSpLocks/>
              </p:cNvGrpSpPr>
              <p:nvPr/>
            </p:nvGrpSpPr>
            <p:grpSpPr bwMode="auto">
              <a:xfrm>
                <a:off x="1791" y="6965"/>
                <a:ext cx="874" cy="403"/>
                <a:chOff x="1791" y="6965"/>
                <a:chExt cx="874" cy="403"/>
              </a:xfrm>
            </p:grpSpPr>
            <p:sp>
              <p:nvSpPr>
                <p:cNvPr id="94318" name="Rectangle 119"/>
                <p:cNvSpPr>
                  <a:spLocks noChangeArrowheads="1"/>
                </p:cNvSpPr>
                <p:nvPr/>
              </p:nvSpPr>
              <p:spPr bwMode="auto">
                <a:xfrm>
                  <a:off x="1834"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8: 58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9" name="Rectangle 257"/>
                <p:cNvSpPr>
                  <a:spLocks noChangeArrowheads="1"/>
                </p:cNvSpPr>
                <p:nvPr/>
              </p:nvSpPr>
              <p:spPr bwMode="auto">
                <a:xfrm>
                  <a:off x="1791"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9" name="Group 260"/>
              <p:cNvGrpSpPr>
                <a:grpSpLocks/>
              </p:cNvGrpSpPr>
              <p:nvPr/>
            </p:nvGrpSpPr>
            <p:grpSpPr bwMode="auto">
              <a:xfrm>
                <a:off x="2665" y="6965"/>
                <a:ext cx="874" cy="403"/>
                <a:chOff x="2665" y="6965"/>
                <a:chExt cx="874" cy="403"/>
              </a:xfrm>
            </p:grpSpPr>
            <p:sp>
              <p:nvSpPr>
                <p:cNvPr id="94316" name="Rectangle 120"/>
                <p:cNvSpPr>
                  <a:spLocks noChangeArrowheads="1"/>
                </p:cNvSpPr>
                <p:nvPr/>
              </p:nvSpPr>
              <p:spPr bwMode="auto">
                <a:xfrm>
                  <a:off x="2708"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7" name="Rectangle 259"/>
                <p:cNvSpPr>
                  <a:spLocks noChangeArrowheads="1"/>
                </p:cNvSpPr>
                <p:nvPr/>
              </p:nvSpPr>
              <p:spPr bwMode="auto">
                <a:xfrm>
                  <a:off x="2665"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0" name="Group 262"/>
              <p:cNvGrpSpPr>
                <a:grpSpLocks/>
              </p:cNvGrpSpPr>
              <p:nvPr/>
            </p:nvGrpSpPr>
            <p:grpSpPr bwMode="auto">
              <a:xfrm>
                <a:off x="-23" y="7368"/>
                <a:ext cx="1022" cy="518"/>
                <a:chOff x="-23" y="7368"/>
                <a:chExt cx="1022" cy="518"/>
              </a:xfrm>
            </p:grpSpPr>
            <p:sp>
              <p:nvSpPr>
                <p:cNvPr id="94314" name="Rectangle 121"/>
                <p:cNvSpPr>
                  <a:spLocks noChangeArrowheads="1"/>
                </p:cNvSpPr>
                <p:nvPr/>
              </p:nvSpPr>
              <p:spPr bwMode="auto">
                <a:xfrm>
                  <a:off x="-23" y="7368"/>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 والياء"</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5" name="Rectangle 261"/>
                <p:cNvSpPr>
                  <a:spLocks noChangeArrowheads="1"/>
                </p:cNvSpPr>
                <p:nvPr/>
              </p:nvSpPr>
              <p:spPr bwMode="auto">
                <a:xfrm>
                  <a:off x="0" y="7368"/>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1" name="Group 264"/>
              <p:cNvGrpSpPr>
                <a:grpSpLocks/>
              </p:cNvGrpSpPr>
              <p:nvPr/>
            </p:nvGrpSpPr>
            <p:grpSpPr bwMode="auto">
              <a:xfrm>
                <a:off x="917" y="7368"/>
                <a:ext cx="874" cy="518"/>
                <a:chOff x="917" y="7368"/>
                <a:chExt cx="874" cy="518"/>
              </a:xfrm>
            </p:grpSpPr>
            <p:sp>
              <p:nvSpPr>
                <p:cNvPr id="94312" name="Rectangle 122"/>
                <p:cNvSpPr>
                  <a:spLocks noChangeArrowheads="1"/>
                </p:cNvSpPr>
                <p:nvPr/>
              </p:nvSpPr>
              <p:spPr bwMode="auto">
                <a:xfrm>
                  <a:off x="960"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3" name="Rectangle 263"/>
                <p:cNvSpPr>
                  <a:spLocks noChangeArrowheads="1"/>
                </p:cNvSpPr>
                <p:nvPr/>
              </p:nvSpPr>
              <p:spPr bwMode="auto">
                <a:xfrm>
                  <a:off x="917"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2" name="Group 266"/>
              <p:cNvGrpSpPr>
                <a:grpSpLocks/>
              </p:cNvGrpSpPr>
              <p:nvPr/>
            </p:nvGrpSpPr>
            <p:grpSpPr bwMode="auto">
              <a:xfrm>
                <a:off x="1791" y="7368"/>
                <a:ext cx="874" cy="518"/>
                <a:chOff x="1791" y="7368"/>
                <a:chExt cx="874" cy="518"/>
              </a:xfrm>
            </p:grpSpPr>
            <p:sp>
              <p:nvSpPr>
                <p:cNvPr id="94310" name="Rectangle 123"/>
                <p:cNvSpPr>
                  <a:spLocks noChangeArrowheads="1"/>
                </p:cNvSpPr>
                <p:nvPr/>
              </p:nvSpPr>
              <p:spPr bwMode="auto">
                <a:xfrm>
                  <a:off x="1834"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22: 13،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1" name="Rectangle 265"/>
                <p:cNvSpPr>
                  <a:spLocks noChangeArrowheads="1"/>
                </p:cNvSpPr>
                <p:nvPr/>
              </p:nvSpPr>
              <p:spPr bwMode="auto">
                <a:xfrm>
                  <a:off x="1791"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3" name="Group 268"/>
              <p:cNvGrpSpPr>
                <a:grpSpLocks/>
              </p:cNvGrpSpPr>
              <p:nvPr/>
            </p:nvGrpSpPr>
            <p:grpSpPr bwMode="auto">
              <a:xfrm>
                <a:off x="2665" y="7368"/>
                <a:ext cx="874" cy="518"/>
                <a:chOff x="2665" y="7368"/>
                <a:chExt cx="874" cy="518"/>
              </a:xfrm>
            </p:grpSpPr>
            <p:sp>
              <p:nvSpPr>
                <p:cNvPr id="94308" name="Rectangle 124"/>
                <p:cNvSpPr>
                  <a:spLocks noChangeArrowheads="1"/>
                </p:cNvSpPr>
                <p:nvPr/>
              </p:nvSpPr>
              <p:spPr bwMode="auto">
                <a:xfrm>
                  <a:off x="2708"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9" name="Rectangle 267"/>
                <p:cNvSpPr>
                  <a:spLocks noChangeArrowheads="1"/>
                </p:cNvSpPr>
                <p:nvPr/>
              </p:nvSpPr>
              <p:spPr bwMode="auto">
                <a:xfrm>
                  <a:off x="2665"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4" name="Group 270"/>
              <p:cNvGrpSpPr>
                <a:grpSpLocks/>
              </p:cNvGrpSpPr>
              <p:nvPr/>
            </p:nvGrpSpPr>
            <p:grpSpPr bwMode="auto">
              <a:xfrm>
                <a:off x="-23" y="7886"/>
                <a:ext cx="1022" cy="518"/>
                <a:chOff x="-23" y="7886"/>
                <a:chExt cx="1022" cy="518"/>
              </a:xfrm>
            </p:grpSpPr>
            <p:sp>
              <p:nvSpPr>
                <p:cNvPr id="94306" name="Rectangle 125"/>
                <p:cNvSpPr>
                  <a:spLocks noChangeArrowheads="1"/>
                </p:cNvSpPr>
                <p:nvPr/>
              </p:nvSpPr>
              <p:spPr bwMode="auto">
                <a:xfrm>
                  <a:off x="-23" y="7886"/>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"البداية والنهاية"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7" name="Rectangle 269"/>
                <p:cNvSpPr>
                  <a:spLocks noChangeArrowheads="1"/>
                </p:cNvSpPr>
                <p:nvPr/>
              </p:nvSpPr>
              <p:spPr bwMode="auto">
                <a:xfrm>
                  <a:off x="0" y="7886"/>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5" name="Group 272"/>
              <p:cNvGrpSpPr>
                <a:grpSpLocks/>
              </p:cNvGrpSpPr>
              <p:nvPr/>
            </p:nvGrpSpPr>
            <p:grpSpPr bwMode="auto">
              <a:xfrm>
                <a:off x="917" y="7886"/>
                <a:ext cx="874" cy="518"/>
                <a:chOff x="917" y="7886"/>
                <a:chExt cx="874" cy="518"/>
              </a:xfrm>
            </p:grpSpPr>
            <p:sp>
              <p:nvSpPr>
                <p:cNvPr id="94304" name="Rectangle 126"/>
                <p:cNvSpPr>
                  <a:spLocks noChangeArrowheads="1"/>
                </p:cNvSpPr>
                <p:nvPr/>
              </p:nvSpPr>
              <p:spPr bwMode="auto">
                <a:xfrm>
                  <a:off x="960"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5" name="Rectangle 271"/>
                <p:cNvSpPr>
                  <a:spLocks noChangeArrowheads="1"/>
                </p:cNvSpPr>
                <p:nvPr/>
              </p:nvSpPr>
              <p:spPr bwMode="auto">
                <a:xfrm>
                  <a:off x="917"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6" name="Group 274"/>
              <p:cNvGrpSpPr>
                <a:grpSpLocks/>
              </p:cNvGrpSpPr>
              <p:nvPr/>
            </p:nvGrpSpPr>
            <p:grpSpPr bwMode="auto">
              <a:xfrm>
                <a:off x="1791" y="7886"/>
                <a:ext cx="874" cy="518"/>
                <a:chOff x="1791" y="7886"/>
                <a:chExt cx="874" cy="518"/>
              </a:xfrm>
            </p:grpSpPr>
            <p:sp>
              <p:nvSpPr>
                <p:cNvPr id="94302" name="Rectangle 127"/>
                <p:cNvSpPr>
                  <a:spLocks noChangeArrowheads="1"/>
                </p:cNvSpPr>
                <p:nvPr/>
              </p:nvSpPr>
              <p:spPr bwMode="auto">
                <a:xfrm>
                  <a:off x="1834"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3" name="Rectangle 273"/>
                <p:cNvSpPr>
                  <a:spLocks noChangeArrowheads="1"/>
                </p:cNvSpPr>
                <p:nvPr/>
              </p:nvSpPr>
              <p:spPr bwMode="auto">
                <a:xfrm>
                  <a:off x="1791"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7" name="Group 276"/>
              <p:cNvGrpSpPr>
                <a:grpSpLocks/>
              </p:cNvGrpSpPr>
              <p:nvPr/>
            </p:nvGrpSpPr>
            <p:grpSpPr bwMode="auto">
              <a:xfrm>
                <a:off x="2665" y="7886"/>
                <a:ext cx="874" cy="518"/>
                <a:chOff x="2665" y="7886"/>
                <a:chExt cx="874" cy="518"/>
              </a:xfrm>
            </p:grpSpPr>
            <p:sp>
              <p:nvSpPr>
                <p:cNvPr id="94300" name="Rectangle 128"/>
                <p:cNvSpPr>
                  <a:spLocks noChangeArrowheads="1"/>
                </p:cNvSpPr>
                <p:nvPr/>
              </p:nvSpPr>
              <p:spPr bwMode="auto">
                <a:xfrm>
                  <a:off x="2708"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1" name="Rectangle 275"/>
                <p:cNvSpPr>
                  <a:spLocks noChangeArrowheads="1"/>
                </p:cNvSpPr>
                <p:nvPr/>
              </p:nvSpPr>
              <p:spPr bwMode="auto">
                <a:xfrm>
                  <a:off x="2665"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8" name="Group 278"/>
              <p:cNvGrpSpPr>
                <a:grpSpLocks/>
              </p:cNvGrpSpPr>
              <p:nvPr/>
            </p:nvGrpSpPr>
            <p:grpSpPr bwMode="auto">
              <a:xfrm>
                <a:off x="-23" y="8404"/>
                <a:ext cx="1029" cy="403"/>
                <a:chOff x="-23" y="8404"/>
                <a:chExt cx="1029" cy="403"/>
              </a:xfrm>
            </p:grpSpPr>
            <p:sp>
              <p:nvSpPr>
                <p:cNvPr id="94298" name="Rectangle 129"/>
                <p:cNvSpPr>
                  <a:spLocks noChangeArrowheads="1"/>
                </p:cNvSpPr>
                <p:nvPr/>
              </p:nvSpPr>
              <p:spPr bwMode="auto">
                <a:xfrm>
                  <a:off x="-23" y="8404"/>
                  <a:ext cx="102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9" name="Rectangle 277"/>
                <p:cNvSpPr>
                  <a:spLocks noChangeArrowheads="1"/>
                </p:cNvSpPr>
                <p:nvPr/>
              </p:nvSpPr>
              <p:spPr bwMode="auto">
                <a:xfrm>
                  <a:off x="0" y="8404"/>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129">
                  <a:extLst>
                    <a:ext uri="{FF2B5EF4-FFF2-40B4-BE49-F238E27FC236}">
                      <a16:creationId xmlns:a16="http://schemas.microsoft.com/office/drawing/2014/main" id="{B7BEF888-F49A-A3D1-CE46-631F454FDDF1}"/>
                    </a:ext>
                  </a:extLst>
                </p:cNvPr>
                <p:cNvSpPr>
                  <a:spLocks noChangeArrowheads="1"/>
                </p:cNvSpPr>
                <p:nvPr/>
              </p:nvSpPr>
              <p:spPr bwMode="auto">
                <a:xfrm>
                  <a:off x="-16" y="8404"/>
                  <a:ext cx="102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9" name="Group 280"/>
              <p:cNvGrpSpPr>
                <a:grpSpLocks/>
              </p:cNvGrpSpPr>
              <p:nvPr/>
            </p:nvGrpSpPr>
            <p:grpSpPr bwMode="auto">
              <a:xfrm>
                <a:off x="917" y="8404"/>
                <a:ext cx="874" cy="403"/>
                <a:chOff x="917" y="8404"/>
                <a:chExt cx="874" cy="403"/>
              </a:xfrm>
            </p:grpSpPr>
            <p:sp>
              <p:nvSpPr>
                <p:cNvPr id="94296" name="Rectangle 130"/>
                <p:cNvSpPr>
                  <a:spLocks noChangeArrowheads="1"/>
                </p:cNvSpPr>
                <p:nvPr/>
              </p:nvSpPr>
              <p:spPr bwMode="auto">
                <a:xfrm>
                  <a:off x="960"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7" name="Rectangle 279"/>
                <p:cNvSpPr>
                  <a:spLocks noChangeArrowheads="1"/>
                </p:cNvSpPr>
                <p:nvPr/>
              </p:nvSpPr>
              <p:spPr bwMode="auto">
                <a:xfrm>
                  <a:off x="917"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0" name="Group 282"/>
              <p:cNvGrpSpPr>
                <a:grpSpLocks/>
              </p:cNvGrpSpPr>
              <p:nvPr/>
            </p:nvGrpSpPr>
            <p:grpSpPr bwMode="auto">
              <a:xfrm>
                <a:off x="1791" y="8404"/>
                <a:ext cx="874" cy="403"/>
                <a:chOff x="1791" y="8404"/>
                <a:chExt cx="874" cy="403"/>
              </a:xfrm>
            </p:grpSpPr>
            <p:sp>
              <p:nvSpPr>
                <p:cNvPr id="94294" name="Rectangle 131"/>
                <p:cNvSpPr>
                  <a:spLocks noChangeArrowheads="1"/>
                </p:cNvSpPr>
                <p:nvPr/>
              </p:nvSpPr>
              <p:spPr bwMode="auto">
                <a:xfrm>
                  <a:off x="1834"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1: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5" name="Rectangle 281"/>
                <p:cNvSpPr>
                  <a:spLocks noChangeArrowheads="1"/>
                </p:cNvSpPr>
                <p:nvPr/>
              </p:nvSpPr>
              <p:spPr bwMode="auto">
                <a:xfrm>
                  <a:off x="1791"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1" name="Group 284"/>
              <p:cNvGrpSpPr>
                <a:grpSpLocks/>
              </p:cNvGrpSpPr>
              <p:nvPr/>
            </p:nvGrpSpPr>
            <p:grpSpPr bwMode="auto">
              <a:xfrm>
                <a:off x="2665" y="8404"/>
                <a:ext cx="874" cy="403"/>
                <a:chOff x="2665" y="8404"/>
                <a:chExt cx="874" cy="403"/>
              </a:xfrm>
            </p:grpSpPr>
            <p:sp>
              <p:nvSpPr>
                <p:cNvPr id="94292" name="Rectangle 132"/>
                <p:cNvSpPr>
                  <a:spLocks noChangeArrowheads="1"/>
                </p:cNvSpPr>
                <p:nvPr/>
              </p:nvSpPr>
              <p:spPr bwMode="auto">
                <a:xfrm>
                  <a:off x="2708"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11: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3" name="Rectangle 283"/>
                <p:cNvSpPr>
                  <a:spLocks noChangeArrowheads="1"/>
                </p:cNvSpPr>
                <p:nvPr/>
              </p:nvSpPr>
              <p:spPr bwMode="auto">
                <a:xfrm>
                  <a:off x="2665"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94215" name="Rectangle 286"/>
            <p:cNvSpPr>
              <a:spLocks noChangeArrowheads="1"/>
            </p:cNvSpPr>
            <p:nvPr/>
          </p:nvSpPr>
          <p:spPr bwMode="auto">
            <a:xfrm>
              <a:off x="16" y="-91"/>
              <a:ext cx="3547" cy="8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4213" name="Text Box 289"/>
          <p:cNvSpPr txBox="1">
            <a:spLocks noChangeArrowheads="1"/>
          </p:cNvSpPr>
          <p:nvPr/>
        </p:nvSpPr>
        <p:spPr bwMode="auto">
          <a:xfrm>
            <a:off x="1287074" y="6577013"/>
            <a:ext cx="56236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ملاحظة: الآيات التي تحتها خطّ مترجمة بشكل صحيح في كتاب شهود يهوه ترجمة العالم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9492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a:r>
              <a:rPr lang="ar-JO" sz="2800" dirty="0">
                <a:cs typeface="Arial" panose="020B0604020202020204" pitchFamily="34" charset="0"/>
              </a:rPr>
              <a:t> 6. كل من الآب والابن والروح القدس هو الله</a:t>
            </a:r>
            <a:endParaRPr lang="en-US" sz="2800" dirty="0">
              <a:cs typeface="Arial" panose="020B0604020202020204" pitchFamily="34" charset="0"/>
            </a:endParaRP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6238363"/>
              </p:ext>
            </p:extLst>
          </p:nvPr>
        </p:nvGraphicFramePr>
        <p:xfrm>
          <a:off x="4618" y="838200"/>
          <a:ext cx="9067800" cy="5532119"/>
        </p:xfrm>
        <a:graphic>
          <a:graphicData uri="http://schemas.openxmlformats.org/drawingml/2006/table">
            <a:tbl>
              <a:tblPr firstRow="1" bandRow="1">
                <a:tableStyleId>{37CE84F3-28C3-443E-9E96-99CF82512B78}</a:tableStyleId>
              </a:tblPr>
              <a:tblGrid>
                <a:gridCol w="1783542">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gridCol w="2265218">
                  <a:extLst>
                    <a:ext uri="{9D8B030D-6E8A-4147-A177-3AD203B41FA5}">
                      <a16:colId xmlns:a16="http://schemas.microsoft.com/office/drawing/2014/main" val="20003"/>
                    </a:ext>
                  </a:extLst>
                </a:gridCol>
              </a:tblGrid>
              <a:tr h="779699">
                <a:tc>
                  <a:txBody>
                    <a:bodyPr/>
                    <a:lstStyle/>
                    <a:p>
                      <a:pPr algn="ctr" rtl="1"/>
                      <a:r>
                        <a:rPr lang="ar-JO" sz="2800" b="1" i="0" kern="1200" dirty="0">
                          <a:solidFill>
                            <a:schemeClr val="lt1"/>
                          </a:solidFill>
                          <a:latin typeface="Arial" panose="020B0604020202020204" pitchFamily="34" charset="0"/>
                          <a:ea typeface="+mn-ea"/>
                          <a:cs typeface="+mn-cs"/>
                        </a:rPr>
                        <a:t>الصفة</a:t>
                      </a:r>
                      <a:r>
                        <a:rPr lang="en-US" sz="2800" b="1" i="0" kern="1200" dirty="0">
                          <a:solidFill>
                            <a:schemeClr val="lt1"/>
                          </a:solidFill>
                          <a:latin typeface="Arial" panose="020B0604020202020204" pitchFamily="34" charset="0"/>
                          <a:ea typeface="+mn-ea"/>
                          <a:cs typeface="+mn-cs"/>
                        </a:rPr>
                        <a:t>/</a:t>
                      </a:r>
                      <a:r>
                        <a:rPr lang="ar-JO" sz="2800" b="1" i="0" kern="1200" dirty="0">
                          <a:solidFill>
                            <a:schemeClr val="lt1"/>
                          </a:solidFill>
                          <a:latin typeface="Arial" panose="020B0604020202020204" pitchFamily="34" charset="0"/>
                          <a:ea typeface="+mn-ea"/>
                          <a:cs typeface="+mn-cs"/>
                        </a:rPr>
                        <a:t>اللقب</a:t>
                      </a:r>
                      <a:endParaRPr lang="en-US" sz="2800" b="1" i="0" kern="1200" dirty="0">
                        <a:solidFill>
                          <a:schemeClr val="lt1"/>
                        </a:solidFill>
                        <a:latin typeface="Arial" panose="020B0604020202020204" pitchFamily="34" charset="0"/>
                        <a:ea typeface="+mn-ea"/>
                        <a:cs typeface="+mn-cs"/>
                      </a:endParaRPr>
                    </a:p>
                  </a:txBody>
                  <a:tcPr anchor="ctr"/>
                </a:tc>
                <a:tc>
                  <a:txBody>
                    <a:bodyPr/>
                    <a:lstStyle/>
                    <a:p>
                      <a:pPr algn="ctr"/>
                      <a:r>
                        <a:rPr lang="ar-JO" sz="2800" b="1" i="0" dirty="0">
                          <a:latin typeface="Arial" panose="020B0604020202020204" pitchFamily="34" charset="0"/>
                        </a:rPr>
                        <a:t>الآب</a:t>
                      </a:r>
                      <a:endParaRPr lang="en-US" sz="2800" dirty="0"/>
                    </a:p>
                  </a:txBody>
                  <a:tcPr anchor="ctr"/>
                </a:tc>
                <a:tc>
                  <a:txBody>
                    <a:bodyPr/>
                    <a:lstStyle/>
                    <a:p>
                      <a:pPr algn="ctr"/>
                      <a:r>
                        <a:rPr lang="ar-JO" sz="2800" b="1" i="0" dirty="0">
                          <a:latin typeface="Arial" panose="020B0604020202020204" pitchFamily="34" charset="0"/>
                        </a:rPr>
                        <a:t>الابن</a:t>
                      </a:r>
                      <a:endParaRPr lang="en-US" sz="2800" dirty="0"/>
                    </a:p>
                  </a:txBody>
                  <a:tcPr anchor="ctr"/>
                </a:tc>
                <a:tc>
                  <a:txBody>
                    <a:bodyPr/>
                    <a:lstStyle/>
                    <a:p>
                      <a:pPr algn="ctr"/>
                      <a:r>
                        <a:rPr lang="ar-JO" sz="2800" b="1" i="0" dirty="0">
                          <a:latin typeface="Arial" panose="020B0604020202020204" pitchFamily="34" charset="0"/>
                        </a:rPr>
                        <a:t>الروح القدس </a:t>
                      </a:r>
                      <a:endParaRPr lang="en-US" sz="2800" dirty="0"/>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rPr>
                        <a:t>يُدعى الله (الألوهية) </a:t>
                      </a:r>
                      <a:endParaRPr lang="en-US" sz="2400" dirty="0"/>
                    </a:p>
                  </a:txBody>
                  <a:tcPr>
                    <a:solidFill>
                      <a:srgbClr val="00009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rgbClr val="FFFF00"/>
                          </a:solidFill>
                          <a:latin typeface="Arial" panose="020B0604020202020204" pitchFamily="34" charset="0"/>
                          <a:ea typeface="+mn-ea"/>
                          <a:cs typeface="+mn-cs"/>
                        </a:rPr>
                        <a:t>2بطرس 1: 17 </a:t>
                      </a:r>
                      <a:endParaRPr lang="en-US" sz="2400" b="1" i="0" kern="1200" dirty="0">
                        <a:solidFill>
                          <a:srgbClr val="FFFF00"/>
                        </a:solidFill>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mn-cs"/>
                        </a:rPr>
                        <a:t>لأنه أخذ من </a:t>
                      </a:r>
                      <a:r>
                        <a:rPr lang="ar-JO" sz="2400" b="1" i="0" kern="1200" dirty="0">
                          <a:solidFill>
                            <a:srgbClr val="FFFF00"/>
                          </a:solidFill>
                          <a:latin typeface="Arial" panose="020B0604020202020204" pitchFamily="34" charset="0"/>
                          <a:ea typeface="+mn-ea"/>
                          <a:cs typeface="+mn-cs"/>
                        </a:rPr>
                        <a:t>الله الآب </a:t>
                      </a:r>
                      <a:r>
                        <a:rPr lang="ar-JO" sz="2400" b="1" i="0" kern="1200" dirty="0">
                          <a:solidFill>
                            <a:schemeClr val="lt1"/>
                          </a:solidFill>
                          <a:latin typeface="Arial" panose="020B0604020202020204" pitchFamily="34" charset="0"/>
                          <a:ea typeface="+mn-ea"/>
                          <a:cs typeface="+mn-cs"/>
                        </a:rPr>
                        <a:t>كرامة ومجداً أذ أقبل عليه صوت كهذا من المجد الأسنى: </a:t>
                      </a:r>
                      <a:r>
                        <a:rPr lang="ar-JO" sz="2400" b="1" i="0" kern="1200" dirty="0">
                          <a:solidFill>
                            <a:srgbClr val="FFFF00"/>
                          </a:solidFill>
                          <a:latin typeface="Arial" panose="020B0604020202020204" pitchFamily="34" charset="0"/>
                          <a:ea typeface="+mn-ea"/>
                          <a:cs typeface="+mn-cs"/>
                        </a:rPr>
                        <a:t>هذا هو ابني الحبيب</a:t>
                      </a:r>
                      <a:r>
                        <a:rPr lang="ar-JO" sz="2400" b="1" i="0" kern="1200" dirty="0">
                          <a:solidFill>
                            <a:schemeClr val="lt1"/>
                          </a:solidFill>
                          <a:latin typeface="Arial" panose="020B0604020202020204" pitchFamily="34" charset="0"/>
                          <a:ea typeface="+mn-ea"/>
                          <a:cs typeface="+mn-cs"/>
                        </a:rPr>
                        <a:t> الذي أنا سررت به. </a:t>
                      </a:r>
                    </a:p>
                    <a:p>
                      <a:pPr algn="ctr"/>
                      <a:endParaRPr lang="en-US" sz="2400" dirty="0"/>
                    </a:p>
                  </a:txBody>
                  <a:tcPr>
                    <a:solidFill>
                      <a:srgbClr val="000090"/>
                    </a:solidFill>
                  </a:tcPr>
                </a:tc>
                <a:tc>
                  <a:txBody>
                    <a:bodyPr/>
                    <a:lstStyle/>
                    <a:p>
                      <a:pPr algn="ctr"/>
                      <a:r>
                        <a:rPr lang="ar-JO" sz="2400" b="1" i="0" dirty="0">
                          <a:solidFill>
                            <a:srgbClr val="FFFF00"/>
                          </a:solidFill>
                          <a:latin typeface="Arial" panose="020B0604020202020204" pitchFamily="34" charset="0"/>
                        </a:rPr>
                        <a:t>عبرانيين 1: 6، 8 </a:t>
                      </a:r>
                    </a:p>
                    <a:p>
                      <a:pPr algn="ctr" rtl="1"/>
                      <a:r>
                        <a:rPr lang="ar-JO" sz="2400" b="1" i="0" kern="1200" dirty="0">
                          <a:solidFill>
                            <a:schemeClr val="lt1"/>
                          </a:solidFill>
                          <a:latin typeface="Arial" panose="020B0604020202020204" pitchFamily="34" charset="0"/>
                          <a:ea typeface="+mn-ea"/>
                          <a:cs typeface="+mn-cs"/>
                        </a:rPr>
                        <a:t>وأيضاً متى أدخل البكر إلى العالم يقول: ولتسجد له كل ملائكة الله ...</a:t>
                      </a:r>
                    </a:p>
                    <a:p>
                      <a:pPr algn="ctr" rtl="1"/>
                      <a:r>
                        <a:rPr lang="ar-JO" sz="2400" b="1" i="0" kern="1200" dirty="0">
                          <a:solidFill>
                            <a:srgbClr val="FFFF00"/>
                          </a:solidFill>
                          <a:latin typeface="Arial" panose="020B0604020202020204" pitchFamily="34" charset="0"/>
                          <a:ea typeface="+mn-ea"/>
                          <a:cs typeface="+mn-cs"/>
                        </a:rPr>
                        <a:t>وأما عن الإبن كرسيك يا الله </a:t>
                      </a:r>
                      <a:r>
                        <a:rPr lang="ar-JO" sz="2400" b="1" i="0" kern="1200" dirty="0">
                          <a:solidFill>
                            <a:schemeClr val="lt1"/>
                          </a:solidFill>
                          <a:latin typeface="Arial" panose="020B0604020202020204" pitchFamily="34" charset="0"/>
                          <a:ea typeface="+mn-ea"/>
                          <a:cs typeface="+mn-cs"/>
                        </a:rPr>
                        <a:t>إلى دهر الدهور قضيب استقامة قضيب ملكك.</a:t>
                      </a:r>
                    </a:p>
                    <a:p>
                      <a:pPr algn="ctr"/>
                      <a:endParaRPr lang="en-US" sz="2400" dirty="0"/>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rPr>
                        <a:t>أعمال 5: 3، 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فقال بطرس يا حنانيا لماذا ملأ الشيطان قلبك </a:t>
                      </a:r>
                      <a:r>
                        <a:rPr lang="ar-JO" sz="2400" b="1" i="0" kern="1200" dirty="0">
                          <a:solidFill>
                            <a:srgbClr val="FFFF00"/>
                          </a:solidFill>
                          <a:latin typeface="Arial" panose="020B0604020202020204" pitchFamily="34" charset="0"/>
                          <a:ea typeface="+mn-ea"/>
                          <a:cs typeface="+mn-cs"/>
                        </a:rPr>
                        <a:t>لتكذب على الروح القدس </a:t>
                      </a:r>
                      <a:r>
                        <a:rPr lang="ar-JO" sz="2400" b="1" i="0" kern="1200" dirty="0">
                          <a:solidFill>
                            <a:schemeClr val="bg1"/>
                          </a:solidFill>
                          <a:latin typeface="Arial" panose="020B0604020202020204" pitchFamily="34" charset="0"/>
                          <a:ea typeface="+mn-ea"/>
                          <a:cs typeface="+mn-cs"/>
                        </a:rPr>
                        <a:t>وتختلس من ثمن الحقل</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أنت لم </a:t>
                      </a:r>
                      <a:r>
                        <a:rPr lang="ar-JO" sz="2400" b="1" i="0" kern="1200" dirty="0">
                          <a:solidFill>
                            <a:srgbClr val="FFFF00"/>
                          </a:solidFill>
                          <a:latin typeface="Arial" panose="020B0604020202020204" pitchFamily="34" charset="0"/>
                          <a:ea typeface="+mn-ea"/>
                          <a:cs typeface="+mn-cs"/>
                        </a:rPr>
                        <a:t>تكذب </a:t>
                      </a:r>
                      <a:r>
                        <a:rPr lang="ar-JO" sz="2400" b="1" i="0" kern="1200" dirty="0">
                          <a:solidFill>
                            <a:schemeClr val="bg1"/>
                          </a:solidFill>
                          <a:latin typeface="Arial" panose="020B0604020202020204" pitchFamily="34" charset="0"/>
                          <a:ea typeface="+mn-ea"/>
                          <a:cs typeface="+mn-cs"/>
                        </a:rPr>
                        <a:t>على الناس بل</a:t>
                      </a:r>
                      <a:r>
                        <a:rPr lang="ar-JO" sz="2400" b="1" i="0" kern="1200" dirty="0">
                          <a:solidFill>
                            <a:srgbClr val="FFFF00"/>
                          </a:solidFill>
                          <a:latin typeface="Arial" panose="020B0604020202020204" pitchFamily="34" charset="0"/>
                          <a:ea typeface="+mn-ea"/>
                          <a:cs typeface="+mn-cs"/>
                        </a:rPr>
                        <a:t> على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ar-JO" sz="2400" dirty="0">
                        <a:solidFill>
                          <a:srgbClr val="FFFF00"/>
                        </a:solidFill>
                      </a:endParaRPr>
                    </a:p>
                    <a:p>
                      <a:pPr marL="0" marR="0" indent="0" algn="ctr" defTabSz="914400" rtl="1" eaLnBrk="1" fontAlgn="auto" latinLnBrk="0" hangingPunct="1">
                        <a:lnSpc>
                          <a:spcPct val="100000"/>
                        </a:lnSpc>
                        <a:spcBef>
                          <a:spcPts val="0"/>
                        </a:spcBef>
                        <a:spcAft>
                          <a:spcPts val="0"/>
                        </a:spcAft>
                        <a:buClrTx/>
                        <a:buSzTx/>
                        <a:buFontTx/>
                        <a:buNone/>
                        <a:tabLst/>
                        <a:defRPr/>
                      </a:pPr>
                      <a:r>
                        <a:rPr lang="en-US" sz="2400" dirty="0">
                          <a:solidFill>
                            <a:srgbClr val="FFFF00"/>
                          </a:solidFill>
                        </a:rPr>
                        <a:t> </a:t>
                      </a:r>
                      <a:endParaRPr lang="en-US" sz="2400" dirty="0"/>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55653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1313174"/>
              </p:ext>
            </p:extLst>
          </p:nvPr>
        </p:nvGraphicFramePr>
        <p:xfrm>
          <a:off x="4618" y="843280"/>
          <a:ext cx="9067800" cy="569730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800" b="1" i="0" dirty="0">
                          <a:latin typeface="Arial" panose="020B0604020202020204" pitchFamily="34" charset="0"/>
                          <a:cs typeface="Arial" panose="020B0604020202020204" pitchFamily="34" charset="0"/>
                        </a:rPr>
                        <a:t>يسكن المؤمنين </a:t>
                      </a: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a:t>
                      </a:r>
                      <a:r>
                        <a:rPr lang="ar-JO" sz="2800" b="1" i="0" kern="1200" dirty="0">
                          <a:solidFill>
                            <a:srgbClr val="FFFF00"/>
                          </a:solidFill>
                          <a:latin typeface="Arial" panose="020B0604020202020204" pitchFamily="34" charset="0"/>
                          <a:ea typeface="+mn-ea"/>
                          <a:cs typeface="Arial" panose="020B0604020202020204" pitchFamily="34" charset="0"/>
                        </a:rPr>
                        <a:t>هيكل الله </a:t>
                      </a:r>
                      <a:r>
                        <a:rPr lang="ar-JO" sz="2800" b="1" i="0" kern="1200" dirty="0">
                          <a:solidFill>
                            <a:schemeClr val="lt1"/>
                          </a:solidFill>
                          <a:latin typeface="Arial" panose="020B0604020202020204" pitchFamily="34" charset="0"/>
                          <a:ea typeface="+mn-ea"/>
                          <a:cs typeface="Arial" panose="020B0604020202020204" pitchFamily="34" charset="0"/>
                        </a:rPr>
                        <a:t>وروح الله يسكن فيكم؟</a:t>
                      </a:r>
                    </a:p>
                    <a:p>
                      <a:pPr algn="ctr"/>
                      <a:br>
                        <a:rPr lang="ar-JO" sz="2800" b="1" i="0" dirty="0">
                          <a:latin typeface="Arial" panose="020B0604020202020204" pitchFamily="34" charset="0"/>
                          <a:cs typeface="Arial" panose="020B0604020202020204" pitchFamily="34" charset="0"/>
                        </a:rPr>
                      </a:b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800" b="1" i="0" dirty="0">
                          <a:solidFill>
                            <a:srgbClr val="FFFF00"/>
                          </a:solidFill>
                          <a:latin typeface="Arial" panose="020B0604020202020204" pitchFamily="34" charset="0"/>
                          <a:cs typeface="Arial" panose="020B0604020202020204" pitchFamily="34" charset="0"/>
                        </a:rPr>
                        <a:t>كولوسي 1: 27 </a:t>
                      </a:r>
                      <a:br>
                        <a:rPr lang="en-US" sz="2800" b="1" i="0" dirty="0">
                          <a:solidFill>
                            <a:srgbClr val="FFFF00"/>
                          </a:solidFill>
                          <a:latin typeface="Arial" panose="020B0604020202020204" pitchFamily="34" charset="0"/>
                          <a:cs typeface="Arial" panose="020B0604020202020204" pitchFamily="34" charset="0"/>
                        </a:rPr>
                      </a:br>
                      <a:r>
                        <a:rPr lang="ar-JO" sz="2800" b="1" i="0" kern="1200" dirty="0">
                          <a:solidFill>
                            <a:schemeClr val="lt1"/>
                          </a:solidFill>
                          <a:latin typeface="Arial" panose="020B0604020202020204" pitchFamily="34" charset="0"/>
                          <a:ea typeface="+mn-ea"/>
                          <a:cs typeface="Arial" panose="020B0604020202020204" pitchFamily="34" charset="0"/>
                        </a:rPr>
                        <a:t>الذين أراد الله أن يعرفهم ما هو غنى مجد هذا السر في الأمم الذي هو </a:t>
                      </a:r>
                      <a:r>
                        <a:rPr lang="ar-JO" sz="2800" b="1" i="0" kern="1200" dirty="0">
                          <a:solidFill>
                            <a:srgbClr val="FFFF00"/>
                          </a:solidFill>
                          <a:latin typeface="Arial" panose="020B0604020202020204" pitchFamily="34" charset="0"/>
                          <a:ea typeface="+mn-ea"/>
                          <a:cs typeface="Arial" panose="020B0604020202020204" pitchFamily="34" charset="0"/>
                        </a:rPr>
                        <a:t>المسيح فيكم </a:t>
                      </a:r>
                      <a:r>
                        <a:rPr lang="ar-JO" sz="2800" b="1" i="0" kern="1200" dirty="0">
                          <a:solidFill>
                            <a:schemeClr val="lt1"/>
                          </a:solidFill>
                          <a:latin typeface="Arial" panose="020B0604020202020204" pitchFamily="34" charset="0"/>
                          <a:ea typeface="+mn-ea"/>
                          <a:cs typeface="Arial" panose="020B0604020202020204" pitchFamily="34" charset="0"/>
                        </a:rPr>
                        <a:t>رجاء المجد</a:t>
                      </a:r>
                      <a:endParaRPr lang="en-US"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هيكل الله </a:t>
                      </a:r>
                      <a:r>
                        <a:rPr lang="ar-JO" sz="2800" b="1" i="0" kern="1200" dirty="0">
                          <a:solidFill>
                            <a:srgbClr val="FFFF00"/>
                          </a:solidFill>
                          <a:latin typeface="Arial" panose="020B0604020202020204" pitchFamily="34" charset="0"/>
                          <a:ea typeface="+mn-ea"/>
                          <a:cs typeface="Arial" panose="020B0604020202020204" pitchFamily="34" charset="0"/>
                        </a:rPr>
                        <a:t>وروح الله يسكن فيكم؟</a:t>
                      </a:r>
                    </a:p>
                    <a:p>
                      <a:pPr algn="ctr" rtl="1"/>
                      <a:endParaRPr lang="ar-JO"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2902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067313"/>
            <a:chOff x="0" y="-1"/>
            <a:chExt cx="9144000" cy="6067313"/>
          </a:xfrm>
        </p:grpSpPr>
        <p:pic>
          <p:nvPicPr>
            <p:cNvPr id="3" name="Picture 2"/>
            <p:cNvPicPr>
              <a:picLocks noChangeAspect="1"/>
            </p:cNvPicPr>
            <p:nvPr/>
          </p:nvPicPr>
          <p:blipFill>
            <a:blip r:embed="rId2"/>
            <a:stretch>
              <a:fillRect/>
            </a:stretch>
          </p:blipFill>
          <p:spPr>
            <a:xfrm>
              <a:off x="0" y="-1"/>
              <a:ext cx="9144000" cy="6067313"/>
            </a:xfrm>
            <a:prstGeom prst="rect">
              <a:avLst/>
            </a:prstGeom>
          </p:spPr>
        </p:pic>
        <p:sp>
          <p:nvSpPr>
            <p:cNvPr id="2" name="Rectangle 1"/>
            <p:cNvSpPr/>
            <p:nvPr/>
          </p:nvSpPr>
          <p:spPr bwMode="auto">
            <a:xfrm rot="1069447">
              <a:off x="6733559" y="2086561"/>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7" name="Rectangle 6"/>
            <p:cNvSpPr/>
            <p:nvPr/>
          </p:nvSpPr>
          <p:spPr bwMode="auto">
            <a:xfrm rot="2213112">
              <a:off x="1367915" y="3168475"/>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8" name="Rectangle 7"/>
            <p:cNvSpPr/>
            <p:nvPr/>
          </p:nvSpPr>
          <p:spPr bwMode="auto">
            <a:xfrm rot="3464359">
              <a:off x="7102392" y="2535276"/>
              <a:ext cx="1000976"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9" name="Rectangle 8"/>
            <p:cNvSpPr/>
            <p:nvPr/>
          </p:nvSpPr>
          <p:spPr bwMode="auto">
            <a:xfrm rot="20835373">
              <a:off x="1496203" y="2749562"/>
              <a:ext cx="5643153" cy="1331998"/>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grpSp>
      <p:sp>
        <p:nvSpPr>
          <p:cNvPr id="10" name="Title 9"/>
          <p:cNvSpPr>
            <a:spLocks noGrp="1"/>
          </p:cNvSpPr>
          <p:nvPr>
            <p:ph type="ctrTitle"/>
          </p:nvPr>
        </p:nvSpPr>
        <p:spPr>
          <a:xfrm rot="20864653">
            <a:off x="757309" y="2122748"/>
            <a:ext cx="7772400" cy="2143760"/>
          </a:xfrm>
        </p:spPr>
        <p:txBody>
          <a:bodyPr/>
          <a:lstStyle/>
          <a:p>
            <a:r>
              <a:rPr lang="ar-JO" altLang="en-US" sz="13800" b="1" dirty="0">
                <a:solidFill>
                  <a:srgbClr val="800000"/>
                </a:solidFill>
                <a:latin typeface="Times New Roman"/>
                <a:cs typeface="Times New Roman"/>
              </a:rPr>
              <a:t>الحقّ</a:t>
            </a:r>
            <a:endParaRPr lang="en-US" sz="5400" dirty="0">
              <a:latin typeface="Times New Roman"/>
              <a:cs typeface="Times New Roman"/>
            </a:endParaRPr>
          </a:p>
        </p:txBody>
      </p:sp>
      <p:sp>
        <p:nvSpPr>
          <p:cNvPr id="6" name="TextBox 5">
            <a:extLst>
              <a:ext uri="{FF2B5EF4-FFF2-40B4-BE49-F238E27FC236}">
                <a16:creationId xmlns:a16="http://schemas.microsoft.com/office/drawing/2014/main" id="{F86820D3-8F83-A99C-2618-AC9D40BA5DA5}"/>
              </a:ext>
            </a:extLst>
          </p:cNvPr>
          <p:cNvSpPr txBox="1"/>
          <p:nvPr/>
        </p:nvSpPr>
        <p:spPr>
          <a:xfrm flipH="1">
            <a:off x="-2" y="6093296"/>
            <a:ext cx="91440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 والابن والروح القدس يُدعَون بالحقّ</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185572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51665352"/>
              </p:ext>
            </p:extLst>
          </p:nvPr>
        </p:nvGraphicFramePr>
        <p:xfrm>
          <a:off x="-33063" y="908720"/>
          <a:ext cx="9067800" cy="563634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4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cs typeface="Arial" panose="020B0604020202020204" pitchFamily="34" charset="0"/>
                        </a:rPr>
                        <a:t>قدوس</a:t>
                      </a:r>
                      <a:endParaRPr lang="en-US" sz="24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أشعياء 6: 3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وهذا نادى ذاك وقال: </a:t>
                      </a:r>
                      <a:r>
                        <a:rPr lang="ar-JO" sz="2400" b="1" i="0" kern="1200" dirty="0">
                          <a:solidFill>
                            <a:srgbClr val="FFFF00"/>
                          </a:solidFill>
                          <a:latin typeface="Arial" panose="020B0604020202020204" pitchFamily="34" charset="0"/>
                          <a:ea typeface="+mn-ea"/>
                          <a:cs typeface="Arial" panose="020B0604020202020204" pitchFamily="34" charset="0"/>
                        </a:rPr>
                        <a:t>قدوس قدوس قدوس رب الجنود </a:t>
                      </a:r>
                      <a:r>
                        <a:rPr lang="ar-JO" sz="2400" b="1" i="0" kern="1200" dirty="0">
                          <a:solidFill>
                            <a:schemeClr val="lt1"/>
                          </a:solidFill>
                          <a:latin typeface="Arial" panose="020B0604020202020204" pitchFamily="34" charset="0"/>
                          <a:ea typeface="+mn-ea"/>
                          <a:cs typeface="Arial" panose="020B0604020202020204" pitchFamily="34" charset="0"/>
                        </a:rPr>
                        <a:t>مجده ملء كل الأرض.</a:t>
                      </a:r>
                    </a:p>
                    <a:p>
                      <a:pPr algn="ctr" rtl="1"/>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cs typeface="Arial" panose="020B0604020202020204" pitchFamily="34" charset="0"/>
                        </a:rPr>
                        <a:t>مرقس 1: 24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قائلاً: آه ما لنا ولك يا يسوع الناصري؟ أتيت لتهلكنا أنا </a:t>
                      </a:r>
                      <a:r>
                        <a:rPr lang="ar-JO" sz="2400" b="1" i="0" kern="1200" dirty="0">
                          <a:solidFill>
                            <a:srgbClr val="FFFF00"/>
                          </a:solidFill>
                          <a:latin typeface="Arial" panose="020B0604020202020204" pitchFamily="34" charset="0"/>
                          <a:ea typeface="+mn-ea"/>
                          <a:cs typeface="Arial" panose="020B0604020202020204" pitchFamily="34" charset="0"/>
                        </a:rPr>
                        <a:t>أعرفك من أنت قدوس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لوقا 11: 13 </a:t>
                      </a:r>
                    </a:p>
                    <a:p>
                      <a:pPr algn="ctr" rtl="1"/>
                      <a:r>
                        <a:rPr lang="ar-JO" sz="2400" b="1" i="0" kern="1200" dirty="0">
                          <a:solidFill>
                            <a:schemeClr val="lt1"/>
                          </a:solidFill>
                          <a:latin typeface="Arial" panose="020B0604020202020204" pitchFamily="34" charset="0"/>
                          <a:ea typeface="+mn-ea"/>
                          <a:cs typeface="Arial" panose="020B0604020202020204" pitchFamily="34" charset="0"/>
                        </a:rPr>
                        <a:t>فإن كنتم وأنتم أشرار تعرفون أن تعطوا أولادكم عطايا جيدة فكم بالحري الآب الذي من السماء يعطي </a:t>
                      </a:r>
                      <a:r>
                        <a:rPr lang="ar-JO" sz="2400" b="1" i="0" kern="1200" dirty="0">
                          <a:solidFill>
                            <a:srgbClr val="FFFF00"/>
                          </a:solidFill>
                          <a:latin typeface="Arial" panose="020B0604020202020204" pitchFamily="34" charset="0"/>
                          <a:ea typeface="+mn-ea"/>
                          <a:cs typeface="Arial" panose="020B0604020202020204" pitchFamily="34" charset="0"/>
                        </a:rPr>
                        <a:t>الروح القدس </a:t>
                      </a:r>
                      <a:r>
                        <a:rPr lang="ar-JO" sz="2400" b="1" i="0" kern="1200" dirty="0">
                          <a:solidFill>
                            <a:schemeClr val="lt1"/>
                          </a:solidFill>
                          <a:latin typeface="Arial" panose="020B0604020202020204" pitchFamily="34" charset="0"/>
                          <a:ea typeface="+mn-ea"/>
                          <a:cs typeface="Arial" panose="020B0604020202020204" pitchFamily="34" charset="0"/>
                        </a:rPr>
                        <a:t>للذين يسألونه. </a:t>
                      </a:r>
                    </a:p>
                    <a:p>
                      <a:pPr algn="ctr"/>
                      <a:br>
                        <a:rPr lang="ar-JO" sz="2400" b="1" i="0" dirty="0">
                          <a:latin typeface="Arial" panose="020B0604020202020204" pitchFamily="34" charset="0"/>
                          <a:cs typeface="Arial" panose="020B0604020202020204" pitchFamily="34" charset="0"/>
                        </a:rPr>
                      </a:br>
                      <a:br>
                        <a:rPr lang="en-US" sz="2400" b="1" i="0" dirty="0">
                          <a:latin typeface="Arial" panose="020B0604020202020204" pitchFamily="34" charset="0"/>
                          <a:cs typeface="Arial" panose="020B0604020202020204" pitchFamily="34" charset="0"/>
                        </a:rPr>
                      </a:br>
                      <a:endParaRPr lang="en-US" sz="2400" b="1" i="0" dirty="0">
                        <a:latin typeface="Arial" panose="020B0604020202020204" pitchFamily="34" charset="0"/>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976880" y="481740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04526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قدوس قدوس قدوس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5058"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2294304" y="3200400"/>
            <a:ext cx="4815741" cy="341632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قدوس قدوس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ال</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العالي</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الصباح الباكر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ترتقي إليك أغنيتنا.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قدوس قدوس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رحيم وقدير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في ثلاثة أقانيم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الثالوث المبارك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16976"/>
      </p:ext>
    </p:extLst>
  </p:cSld>
  <p:clrMapOvr>
    <a:masterClrMapping/>
  </p:clrMapOvr>
  <p:transition>
    <p:cover dir="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2553821" y="1213546"/>
            <a:ext cx="3762568"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a:t>
            </a:r>
            <a:r>
              <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القدّيسين يعبدونك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ملقين تيجانهم الذهبية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حول البحر الزجاجي؛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الكروبيم والسيرافيم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يخرّون أمامك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الذي كان، والكائن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وسيظلّ إلى الأبد</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3/4</a:t>
            </a:r>
          </a:p>
        </p:txBody>
      </p:sp>
      <p:pic>
        <p:nvPicPr>
          <p:cNvPr id="49154"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293" name="Text Box 5"/>
          <p:cNvSpPr txBox="1">
            <a:spLocks noChangeArrowheads="1"/>
          </p:cNvSpPr>
          <p:nvPr/>
        </p:nvSpPr>
        <p:spPr bwMode="auto">
          <a:xfrm>
            <a:off x="2433660" y="1152525"/>
            <a:ext cx="4287777"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الظلام الذي يخفي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عين الإنسان الخاطىء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 لا يرى مجده،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هو فقط القدّوس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لا أحد قربه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كامل في قوّته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وفي محبّته وطهارته.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506119"/>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0914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4/4</a:t>
            </a:r>
          </a:p>
        </p:txBody>
      </p:sp>
      <p:pic>
        <p:nvPicPr>
          <p:cNvPr id="51202"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1074813" y="4005838"/>
            <a:ext cx="7026124"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الربّ الإله القدير!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عمله يمجّد اسمه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الأرض والسماء والبحر.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في ثلاثة أقانيم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الثالوث المبارك </a:t>
            </a:r>
          </a:p>
        </p:txBody>
      </p:sp>
    </p:spTree>
    <p:extLst>
      <p:ext uri="{BB962C8B-B14F-4D97-AF65-F5344CB8AC3E}">
        <p14:creationId xmlns:p14="http://schemas.microsoft.com/office/powerpoint/2010/main" val="3759245174"/>
      </p:ext>
    </p:extLst>
  </p:cSld>
  <p:clrMapOvr>
    <a:masterClrMapping/>
  </p:clrMapOvr>
  <p:transition>
    <p:zoom dir="in"/>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CCD75C-9B6B-69BA-8CAE-CAE4F42E32C2}"/>
              </a:ext>
            </a:extLst>
          </p:cNvPr>
          <p:cNvSpPr txBox="1"/>
          <p:nvPr/>
        </p:nvSpPr>
        <p:spPr>
          <a:xfrm>
            <a:off x="457328" y="467799"/>
            <a:ext cx="2971672" cy="646331"/>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2620679"/>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5067268" y="3362958"/>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82348" y="3358284"/>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31777" y="3407182"/>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FAEEA1E3-8E3E-B298-656E-7BC4D2222B3E}"/>
              </a:ext>
            </a:extLst>
          </p:cNvPr>
          <p:cNvSpPr txBox="1">
            <a:spLocks noChangeArrowheads="1"/>
          </p:cNvSpPr>
          <p:nvPr/>
        </p:nvSpPr>
        <p:spPr bwMode="auto">
          <a:xfrm>
            <a:off x="329956" y="584289"/>
            <a:ext cx="256246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5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40210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9681" y="3342063"/>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135" y="333474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27423" y="3317106"/>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2FC7A145-6359-2543-2D80-22FDF93053E1}"/>
              </a:ext>
            </a:extLst>
          </p:cNvPr>
          <p:cNvSpPr txBox="1">
            <a:spLocks noChangeArrowheads="1"/>
          </p:cNvSpPr>
          <p:nvPr/>
        </p:nvSpPr>
        <p:spPr bwMode="auto">
          <a:xfrm>
            <a:off x="63321" y="282357"/>
            <a:ext cx="326328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68970"/>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57EB0BA0-68E7-6852-9C66-92E84B655202}"/>
              </a:ext>
            </a:extLst>
          </p:cNvPr>
          <p:cNvSpPr txBox="1">
            <a:spLocks noChangeArrowheads="1"/>
          </p:cNvSpPr>
          <p:nvPr/>
        </p:nvSpPr>
        <p:spPr bwMode="auto">
          <a:xfrm>
            <a:off x="332165" y="229772"/>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54327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2398" y="3378869"/>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053" y="335748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C903CF3B-07D3-1E9D-CA39-D784D1E08C77}"/>
              </a:ext>
            </a:extLst>
          </p:cNvPr>
          <p:cNvSpPr txBox="1">
            <a:spLocks noChangeArrowheads="1"/>
          </p:cNvSpPr>
          <p:nvPr/>
        </p:nvSpPr>
        <p:spPr bwMode="auto">
          <a:xfrm>
            <a:off x="282612" y="197707"/>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62403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B718B793-BF8E-5E46-9D08-F461EAA6B7C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BE1AB6C-7ECF-724D-9938-EC50AD90F5BB}"/>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A1B7A017-840D-A048-A5F5-7520487E4157}"/>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9468A3E9-071B-7C4E-B423-CB9C33A3EBC4}"/>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377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023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D71800-C7DB-EC8A-8475-3DD671A8C5B0}"/>
              </a:ext>
            </a:extLst>
          </p:cNvPr>
          <p:cNvSpPr txBox="1"/>
          <p:nvPr/>
        </p:nvSpPr>
        <p:spPr>
          <a:xfrm>
            <a:off x="234974" y="3345448"/>
            <a:ext cx="8674052" cy="3539430"/>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فلما اعتمد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صعد للوقت من الماء، وإذا السماوات قد انفتحت له، فرأى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نازلاً مثل حمامة وآتياً عليه 17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صوت</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السماوات قائلاً: هذا هو ابني الحبيب الذي به سررت.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3: 16 -17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A8D52357-4A30-8A48-BD6E-AB4863005F73}"/>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A5CAD54-A594-7944-90B4-18109820342F}"/>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5A39092A-FB7D-E642-830C-2DB5982EF585}"/>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3CCDAB5F-0B9B-6149-895B-8A765A321738}"/>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5827"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1" name="Text Box 9"/>
          <p:cNvSpPr txBox="1">
            <a:spLocks noChangeArrowheads="1"/>
          </p:cNvSpPr>
          <p:nvPr/>
        </p:nvSpPr>
        <p:spPr bwMode="auto">
          <a:xfrm>
            <a:off x="381000" y="212725"/>
            <a:ext cx="8153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فاذهبوا وتلمذوا جميع الأمم وعمّدوهم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باسم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الآب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الابن</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AC2537D1-717C-5943-9012-736B52DD3661}"/>
              </a:ext>
            </a:extLst>
          </p:cNvPr>
          <p:cNvSpPr txBox="1">
            <a:spLocks noChangeArrowheads="1"/>
          </p:cNvSpPr>
          <p:nvPr/>
        </p:nvSpPr>
        <p:spPr bwMode="auto">
          <a:xfrm>
            <a:off x="5526070" y="5975350"/>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متى 28: 19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FA18B08-4683-9C40-8206-4AADF43C7B96}"/>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ED0F170F-87D7-1A4B-B624-B9CBDBF8FAEC}"/>
              </a:ext>
            </a:extLst>
          </p:cNvPr>
          <p:cNvGrpSpPr>
            <a:grpSpLocks/>
          </p:cNvGrpSpPr>
          <p:nvPr/>
        </p:nvGrpSpPr>
        <p:grpSpPr bwMode="auto">
          <a:xfrm>
            <a:off x="-1" y="0"/>
            <a:ext cx="9144001" cy="6858000"/>
            <a:chOff x="-34" y="0"/>
            <a:chExt cx="5890" cy="4429"/>
          </a:xfrm>
        </p:grpSpPr>
        <p:sp>
          <p:nvSpPr>
            <p:cNvPr id="21" name="Rectangle 4">
              <a:extLst>
                <a:ext uri="{FF2B5EF4-FFF2-40B4-BE49-F238E27FC236}">
                  <a16:creationId xmlns:a16="http://schemas.microsoft.com/office/drawing/2014/main" id="{6B24AF64-B41E-2C47-91E1-5320AFCF3A04}"/>
                </a:ext>
              </a:extLst>
            </p:cNvPr>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898E470A-6880-4F49-8F66-793D4E987DDC}"/>
                </a:ext>
              </a:extLst>
            </p:cNvPr>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84326"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6" name="Text Box 7"/>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328" name="Text Box 8"/>
          <p:cNvSpPr txBox="1">
            <a:spLocks noChangeArrowheads="1"/>
          </p:cNvSpPr>
          <p:nvPr/>
        </p:nvSpPr>
        <p:spPr bwMode="auto">
          <a:xfrm>
            <a:off x="381000" y="212725"/>
            <a:ext cx="8153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فأنواع مواهب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خدم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أعمال موجودة ولكن</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D6F8532F-35FD-F66B-198B-7A7FDD3FF974}"/>
              </a:ext>
            </a:extLst>
          </p:cNvPr>
          <p:cNvSpPr txBox="1">
            <a:spLocks noChangeArrowheads="1"/>
          </p:cNvSpPr>
          <p:nvPr/>
        </p:nvSpPr>
        <p:spPr bwMode="auto">
          <a:xfrm>
            <a:off x="3677920" y="5468034"/>
            <a:ext cx="516128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1كورنثوس 12: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9922" name="Group 3"/>
          <p:cNvGrpSpPr>
            <a:grpSpLocks/>
          </p:cNvGrpSpPr>
          <p:nvPr/>
        </p:nvGrpSpPr>
        <p:grpSpPr bwMode="auto">
          <a:xfrm>
            <a:off x="-1" y="-2704"/>
            <a:ext cx="9144001" cy="6858000"/>
            <a:chOff x="-34" y="0"/>
            <a:chExt cx="5890" cy="4429"/>
          </a:xfrm>
        </p:grpSpPr>
        <p:sp>
          <p:nvSpPr>
            <p:cNvPr id="18637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9923"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6"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7" name="Text Box 9"/>
          <p:cNvSpPr txBox="1">
            <a:spLocks noChangeArrowheads="1"/>
          </p:cNvSpPr>
          <p:nvPr/>
        </p:nvSpPr>
        <p:spPr bwMode="auto">
          <a:xfrm>
            <a:off x="0" y="212725"/>
            <a:ext cx="4067944"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نعمة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وشركة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جميعكم آمين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C115728F-689B-6630-AE83-98776F2B391B}"/>
              </a:ext>
            </a:extLst>
          </p:cNvPr>
          <p:cNvSpPr txBox="1">
            <a:spLocks noChangeArrowheads="1"/>
          </p:cNvSpPr>
          <p:nvPr/>
        </p:nvSpPr>
        <p:spPr bwMode="auto">
          <a:xfrm>
            <a:off x="4265647" y="5468034"/>
            <a:ext cx="4573553"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2 كورنثوس 13: 14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They refer to Paul</a:t>
            </a:r>
            <a:r>
              <a:rPr kumimoji="0" lang="uk-UA"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s bonds (cf. Acts 28:16):</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Eph. 3:1; 4:1; 6:20</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Col. 4:3, 18</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Philem. 1, 9, 10</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 1:13-14</a:t>
            </a:r>
            <a:endParaRPr kumimoji="0" lang="en-GB"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Ephesians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Colossians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Philemon</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Why call them </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Prison Epistles</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177</a:t>
            </a:r>
          </a:p>
        </p:txBody>
      </p:sp>
      <p:pic>
        <p:nvPicPr>
          <p:cNvPr id="10" name="Picture 8" descr="Prison Bars Old.jpg">
            <a:extLst>
              <a:ext uri="{FF2B5EF4-FFF2-40B4-BE49-F238E27FC236}">
                <a16:creationId xmlns:a16="http://schemas.microsoft.com/office/drawing/2014/main" id="{77982AE0-8DEE-4E81-8D96-F0B50508B93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0">
            <a:extLst>
              <a:ext uri="{FF2B5EF4-FFF2-40B4-BE49-F238E27FC236}">
                <a16:creationId xmlns:a16="http://schemas.microsoft.com/office/drawing/2014/main" id="{B3E79CA3-1359-45D8-B68D-38CD4AF178D4}"/>
              </a:ext>
            </a:extLst>
          </p:cNvPr>
          <p:cNvSpPr txBox="1">
            <a:spLocks noChangeArrowheads="1"/>
          </p:cNvSpPr>
          <p:nvPr/>
        </p:nvSpPr>
        <p:spPr bwMode="auto">
          <a:xfrm>
            <a:off x="609601" y="4038601"/>
            <a:ext cx="7467600" cy="289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تشير إلى قيود بولس (راجع أعمال الرسل ١٦: ٢٨)</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أف ٣: ١؛ ٤: ١؛ ٦: ٢٠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كو: ٤: ٣، ١٨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فل١: ٩، ١٠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في١: ١٣-١٤</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2" name="Rectangle 12">
            <a:extLst>
              <a:ext uri="{FF2B5EF4-FFF2-40B4-BE49-F238E27FC236}">
                <a16:creationId xmlns:a16="http://schemas.microsoft.com/office/drawing/2014/main" id="{593EA617-F272-4838-BC78-4F435E2EDE51}"/>
              </a:ext>
            </a:extLst>
          </p:cNvPr>
          <p:cNvSpPr>
            <a:spLocks noChangeArrowheads="1"/>
          </p:cNvSpPr>
          <p:nvPr/>
        </p:nvSpPr>
        <p:spPr bwMode="auto">
          <a:xfrm>
            <a:off x="131764"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أفسس</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فيلمون</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فيليبي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98059316-BC19-4EBB-981A-DD559F7A3066}"/>
              </a:ext>
            </a:extLst>
          </p:cNvPr>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3" descr="prison-bars-and-hands.jpg">
            <a:extLst>
              <a:ext uri="{FF2B5EF4-FFF2-40B4-BE49-F238E27FC236}">
                <a16:creationId xmlns:a16="http://schemas.microsoft.com/office/drawing/2014/main" id="{2CF18540-E74C-44F1-939A-D3E8D7FC602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9">
            <a:extLst>
              <a:ext uri="{FF2B5EF4-FFF2-40B4-BE49-F238E27FC236}">
                <a16:creationId xmlns:a16="http://schemas.microsoft.com/office/drawing/2014/main" id="{E13C533B-EFF9-4AAB-AEEF-70A0FD2D8E2E}"/>
              </a:ext>
            </a:extLst>
          </p:cNvPr>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لماذا نطلق عليهم رسائل السجن؟</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6D18FDB3-F2A7-4557-9A87-1192DE03C10D}"/>
              </a:ext>
            </a:extLst>
          </p:cNvPr>
          <p:cNvSpPr txBox="1">
            <a:spLocks/>
          </p:cNvSpPr>
          <p:nvPr/>
        </p:nvSpPr>
        <p:spPr bwMode="auto">
          <a:xfrm>
            <a:off x="184151" y="404813"/>
            <a:ext cx="8780463" cy="720725"/>
          </a:xfrm>
          <a:prstGeom prst="rect">
            <a:avLst/>
          </a:prstGeom>
          <a:solidFill>
            <a:srgbClr val="800000"/>
          </a:solid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أية رسائل هي رسائل السجن؟</a:t>
            </a:r>
            <a:endPar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TextBox 107">
            <a:extLst>
              <a:ext uri="{FF2B5EF4-FFF2-40B4-BE49-F238E27FC236}">
                <a16:creationId xmlns:a16="http://schemas.microsoft.com/office/drawing/2014/main" id="{1F57BE2F-8B1F-4E80-B701-91B7B731F78F}"/>
              </a:ext>
            </a:extLst>
          </p:cNvPr>
          <p:cNvSpPr txBox="1">
            <a:spLocks noChangeArrowheads="1"/>
          </p:cNvSpPr>
          <p:nvPr/>
        </p:nvSpPr>
        <p:spPr bwMode="auto">
          <a:xfrm>
            <a:off x="8679020" y="3"/>
            <a:ext cx="574145" cy="373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١٧٧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0368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P spid="1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1970" name="Group 3"/>
          <p:cNvGrpSpPr>
            <a:grpSpLocks/>
          </p:cNvGrpSpPr>
          <p:nvPr/>
        </p:nvGrpSpPr>
        <p:grpSpPr bwMode="auto">
          <a:xfrm>
            <a:off x="-53975" y="-114300"/>
            <a:ext cx="9197975" cy="6858000"/>
            <a:chOff x="-34" y="0"/>
            <a:chExt cx="5890" cy="4429"/>
          </a:xfrm>
        </p:grpSpPr>
        <p:sp>
          <p:nvSpPr>
            <p:cNvPr id="1884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1971"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5" name="Text Box 9"/>
          <p:cNvSpPr txBox="1">
            <a:spLocks noChangeArrowheads="1"/>
          </p:cNvSpPr>
          <p:nvPr/>
        </p:nvSpPr>
        <p:spPr bwMode="auto">
          <a:xfrm>
            <a:off x="-53975" y="212725"/>
            <a:ext cx="4986015"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المختارين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بمقتضى علم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 الآب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السابق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تقديس</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الروح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للطاعة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ورش دمّ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D2737BE5-C66B-BC39-36C8-DB9BD9FF95CA}"/>
              </a:ext>
            </a:extLst>
          </p:cNvPr>
          <p:cNvSpPr txBox="1">
            <a:spLocks noChangeArrowheads="1"/>
          </p:cNvSpPr>
          <p:nvPr/>
        </p:nvSpPr>
        <p:spPr bwMode="auto">
          <a:xfrm>
            <a:off x="5610190" y="5468034"/>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1بطرس 1: 12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4018" name="Group 3"/>
          <p:cNvGrpSpPr>
            <a:grpSpLocks/>
          </p:cNvGrpSpPr>
          <p:nvPr/>
        </p:nvGrpSpPr>
        <p:grpSpPr bwMode="auto">
          <a:xfrm>
            <a:off x="-53975" y="0"/>
            <a:ext cx="9197975" cy="6858000"/>
            <a:chOff x="-34" y="0"/>
            <a:chExt cx="5890" cy="4429"/>
          </a:xfrm>
        </p:grpSpPr>
        <p:sp>
          <p:nvSpPr>
            <p:cNvPr id="19046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6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401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3" name="Text Box 9"/>
          <p:cNvSpPr txBox="1">
            <a:spLocks noChangeArrowheads="1"/>
          </p:cNvSpPr>
          <p:nvPr/>
        </p:nvSpPr>
        <p:spPr bwMode="auto">
          <a:xfrm>
            <a:off x="1402080" y="1814334"/>
            <a:ext cx="649224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 action="ppaction://noaction"/>
            </a:endParaRPr>
          </a:p>
        </p:txBody>
      </p:sp>
      <p:sp>
        <p:nvSpPr>
          <p:cNvPr id="3" name="TextBox 2">
            <a:extLst>
              <a:ext uri="{FF2B5EF4-FFF2-40B4-BE49-F238E27FC236}">
                <a16:creationId xmlns:a16="http://schemas.microsoft.com/office/drawing/2014/main" id="{9CAE3247-1BC6-A47C-2BDC-FEE7FD5C29A0}"/>
              </a:ext>
            </a:extLst>
          </p:cNvPr>
          <p:cNvSpPr txBox="1"/>
          <p:nvPr/>
        </p:nvSpPr>
        <p:spPr>
          <a:xfrm>
            <a:off x="0" y="1161395"/>
            <a:ext cx="9144000" cy="255454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و20 وأما أنتم أيها الأحباء فابنوا أنفسكم على إيمانكم الأقدس، مصلين في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r>
              <a:rPr lang="ar-JO" sz="4000" b="1" dirty="0">
                <a:solidFill>
                  <a:srgbClr val="FFFFFF"/>
                </a:solidFill>
                <a:latin typeface="Arial" panose="020B0604020202020204" pitchFamily="34" charset="0"/>
                <a:cs typeface="Arial" panose="020B0604020202020204" pitchFamily="34" charset="0"/>
              </a:rPr>
              <a:t> 21</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واحفظوا أنفسكم في 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منتظرين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رحمة ربنا يسوع المسيح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للحياة الأبدية.</a:t>
            </a:r>
          </a:p>
        </p:txBody>
      </p:sp>
      <p:sp>
        <p:nvSpPr>
          <p:cNvPr id="4" name="TextBox 3">
            <a:extLst>
              <a:ext uri="{FF2B5EF4-FFF2-40B4-BE49-F238E27FC236}">
                <a16:creationId xmlns:a16="http://schemas.microsoft.com/office/drawing/2014/main" id="{B4EFDB67-CC67-7515-D6CA-60C288593008}"/>
              </a:ext>
            </a:extLst>
          </p:cNvPr>
          <p:cNvSpPr txBox="1"/>
          <p:nvPr/>
        </p:nvSpPr>
        <p:spPr>
          <a:xfrm>
            <a:off x="4165600" y="5911334"/>
            <a:ext cx="456882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20، 21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83541" y="3375025"/>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433968"/>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4243" y="301572"/>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F4C9B210-D60B-A860-30BB-95744DC394A5}"/>
              </a:ext>
            </a:extLst>
          </p:cNvPr>
          <p:cNvSpPr txBox="1">
            <a:spLocks noChangeArrowheads="1"/>
          </p:cNvSpPr>
          <p:nvPr/>
        </p:nvSpPr>
        <p:spPr bwMode="auto">
          <a:xfrm>
            <a:off x="124757" y="566369"/>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r>
              <a:rPr lang="ar-JO" sz="3600" dirty="0">
                <a:effectLst>
                  <a:outerShdw blurRad="38100" dist="38100" dir="2700000" algn="tl">
                    <a:srgbClr val="000000">
                      <a:alpha val="43137"/>
                    </a:srgbClr>
                  </a:outerShdw>
                </a:effectLst>
                <a:cs typeface="Arial" panose="020B0604020202020204" pitchFamily="34" charset="0"/>
              </a:rPr>
              <a:t>سوء فهم الثالوث</a:t>
            </a:r>
            <a:endParaRPr lang="en-US" sz="3600" dirty="0">
              <a:effectLst>
                <a:outerShdw blurRad="38100" dist="38100" dir="2700000" algn="tl">
                  <a:srgbClr val="000000">
                    <a:alpha val="43137"/>
                  </a:srgbClr>
                </a:outerShdw>
              </a:effectLst>
              <a:cs typeface="Arial" panose="020B0604020202020204" pitchFamily="34" charset="0"/>
            </a:endParaRPr>
          </a:p>
        </p:txBody>
      </p:sp>
      <p:sp>
        <p:nvSpPr>
          <p:cNvPr id="3" name="Title 1"/>
          <p:cNvSpPr txBox="1">
            <a:spLocks/>
          </p:cNvSpPr>
          <p:nvPr/>
        </p:nvSpPr>
        <p:spPr bwMode="auto">
          <a:xfrm>
            <a:off x="542679" y="1794387"/>
            <a:ext cx="8288594" cy="38591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 بثلاثة آلهة:</a:t>
            </a:r>
            <a:r>
              <a:rPr kumimoji="0" lang="ar-JO" sz="2800" b="1"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أشخاص هم ثلاثة آلهة. </a:t>
            </a:r>
          </a:p>
          <a:p>
            <a:pPr marL="531813" marR="0" lvl="0" indent="-531813" algn="r" defTabSz="914400" rtl="0" eaLnBrk="1" fontAlgn="base" latinLnBrk="0" hangingPunct="1">
              <a:lnSpc>
                <a:spcPct val="100000"/>
              </a:lnSpc>
              <a:spcBef>
                <a:spcPct val="0"/>
              </a:spcBef>
              <a:spcAft>
                <a:spcPct val="0"/>
              </a:spcAft>
              <a:buClrTx/>
              <a:buSzTx/>
              <a:buFontTx/>
              <a:buAutoNum type="arabicPeriod"/>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المودالية: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يُظهر نفسه بثلاث طرق مختلفة.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التوحيدية: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الذي هو الله الوحيد.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هراء: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في نفس الوقت.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 name="TextBox 3"/>
          <p:cNvSpPr txBox="1"/>
          <p:nvPr/>
        </p:nvSpPr>
        <p:spPr>
          <a:xfrm>
            <a:off x="8610600" y="0"/>
            <a:ext cx="4010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ذم</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26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48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403628"/>
            <a:ext cx="6705600" cy="1089992"/>
            <a:chOff x="2438400" y="662608"/>
            <a:chExt cx="6705600" cy="1089992"/>
          </a:xfrm>
        </p:grpSpPr>
        <p:sp>
          <p:nvSpPr>
            <p:cNvPr id="13" name="Title 1"/>
            <p:cNvSpPr txBox="1">
              <a:spLocks/>
            </p:cNvSpPr>
            <p:nvPr/>
          </p:nvSpPr>
          <p:spPr bwMode="auto">
            <a:xfrm>
              <a:off x="2438400" y="662608"/>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(الاستحالة)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الامتلاء بالروح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4065104"/>
            <a:ext cx="6705600" cy="1139688"/>
            <a:chOff x="2438400" y="612912"/>
            <a:chExt cx="6705600" cy="1139688"/>
          </a:xfrm>
        </p:grpSpPr>
        <p:sp>
          <p:nvSpPr>
            <p:cNvPr id="19" name="Title 1"/>
            <p:cNvSpPr txBox="1">
              <a:spLocks/>
            </p:cNvSpPr>
            <p:nvPr/>
          </p:nvSpPr>
          <p:spPr bwMode="auto">
            <a:xfrm>
              <a:off x="2438400" y="612912"/>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38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29CC05-96C0-B311-F1A7-F674EC7FFC52}"/>
              </a:ext>
            </a:extLst>
          </p:cNvPr>
          <p:cNvSpPr/>
          <p:nvPr/>
        </p:nvSpPr>
        <p:spPr bwMode="auto">
          <a:xfrm>
            <a:off x="0" y="0"/>
            <a:ext cx="9144000" cy="6858000"/>
          </a:xfrm>
          <a:prstGeom prst="rect">
            <a:avLst/>
          </a:prstGeom>
          <a:solidFill>
            <a:schemeClr val="bg1"/>
          </a:solidFill>
          <a:ln w="12700" cap="sq" cmpd="sng" algn="ctr">
            <a:solidFill>
              <a:schemeClr val="tx1"/>
            </a:solid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D128D16-3AE4-F9AF-DAB6-BA4482B02584}"/>
              </a:ext>
            </a:extLst>
          </p:cNvPr>
          <p:cNvSpPr/>
          <p:nvPr/>
        </p:nvSpPr>
        <p:spPr bwMode="auto">
          <a:xfrm>
            <a:off x="139954" y="1285740"/>
            <a:ext cx="9144000" cy="6376257"/>
          </a:xfrm>
          <a:prstGeom prst="rect">
            <a:avLst/>
          </a:prstGeom>
          <a:solidFill>
            <a:srgbClr val="FFFFFF"/>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306" name="Text Box 2"/>
          <p:cNvSpPr txBox="1">
            <a:spLocks noChangeArrowheads="1"/>
          </p:cNvSpPr>
          <p:nvPr/>
        </p:nvSpPr>
        <p:spPr bwMode="auto">
          <a:xfrm>
            <a:off x="8610600"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a:t>
            </a:r>
          </a:p>
        </p:txBody>
      </p:sp>
      <p:sp>
        <p:nvSpPr>
          <p:cNvPr id="3" name="TextBox 2">
            <a:extLst>
              <a:ext uri="{FF2B5EF4-FFF2-40B4-BE49-F238E27FC236}">
                <a16:creationId xmlns:a16="http://schemas.microsoft.com/office/drawing/2014/main" id="{53B84465-36A7-D1D0-AD52-3675C646A829}"/>
              </a:ext>
            </a:extLst>
          </p:cNvPr>
          <p:cNvSpPr txBox="1"/>
          <p:nvPr/>
        </p:nvSpPr>
        <p:spPr>
          <a:xfrm>
            <a:off x="3818387" y="1723724"/>
            <a:ext cx="2792670" cy="2462213"/>
          </a:xfrm>
          <a:prstGeom prst="rect">
            <a:avLst/>
          </a:prstGeom>
          <a:noFill/>
          <a:ln>
            <a:noFill/>
          </a:ln>
        </p:spPr>
        <p:txBody>
          <a:bodyPr wrap="square" rtlCol="0">
            <a:spAutoFit/>
          </a:bodyPr>
          <a:lstStyle>
            <a:defPPr>
              <a:defRPr lang="en-US"/>
            </a:defPPr>
            <a:lvl1pPr algn="r" rtl="1">
              <a:defRPr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التثليث</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وجهة النظر الكتابية عن الله. الآب والابن والروح القدس هم ثلاثة أشخاص موجودون دائمًا كالله الحقيقي الواحد. الآب والابن والروح القدس هم ليسوا ثلاثة آلهة وليسوا ثلاثة أسماء لنفس الشخص.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مع أن كلمة ثالوث غير موجودة في الكتاب المقدس إلا أن الفكرة أو التعليم موجود في كلّ الكتاب المقدّس. </a:t>
            </a:r>
          </a:p>
        </p:txBody>
      </p:sp>
      <p:sp>
        <p:nvSpPr>
          <p:cNvPr id="4" name="TextBox 3">
            <a:extLst>
              <a:ext uri="{FF2B5EF4-FFF2-40B4-BE49-F238E27FC236}">
                <a16:creationId xmlns:a16="http://schemas.microsoft.com/office/drawing/2014/main" id="{6825DEE2-7D96-9738-DFB4-EA42D9E7A434}"/>
              </a:ext>
            </a:extLst>
          </p:cNvPr>
          <p:cNvSpPr txBox="1"/>
          <p:nvPr/>
        </p:nvSpPr>
        <p:spPr>
          <a:xfrm>
            <a:off x="6712121" y="1723724"/>
            <a:ext cx="2339825" cy="1600438"/>
          </a:xfrm>
          <a:prstGeom prst="rect">
            <a:avLst/>
          </a:prstGeom>
          <a:noFill/>
          <a:ln>
            <a:no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بأن الآب والابن والروح القدس هم آلهه منفصلة. إنه في الحقيقة نوع من تعدّد الآلهة أي الإيمان بأكثر من إله. </a:t>
            </a:r>
          </a:p>
        </p:txBody>
      </p:sp>
      <p:sp>
        <p:nvSpPr>
          <p:cNvPr id="5" name="TextBox 4">
            <a:extLst>
              <a:ext uri="{FF2B5EF4-FFF2-40B4-BE49-F238E27FC236}">
                <a16:creationId xmlns:a16="http://schemas.microsoft.com/office/drawing/2014/main" id="{EB6D4108-F3B0-4020-E943-C7EAEBF77C42}"/>
              </a:ext>
            </a:extLst>
          </p:cNvPr>
          <p:cNvSpPr txBox="1"/>
          <p:nvPr/>
        </p:nvSpPr>
        <p:spPr>
          <a:xfrm>
            <a:off x="411046" y="1698044"/>
            <a:ext cx="3011501" cy="1600438"/>
          </a:xfrm>
          <a:prstGeom prst="rect">
            <a:avLst/>
          </a:prstGeom>
          <a:noFill/>
          <a:ln>
            <a:noFill/>
          </a:ln>
        </p:spPr>
        <p:txBody>
          <a:bodyPr wrap="square" rtlCol="0">
            <a:spAutoFit/>
          </a:bodyPr>
          <a:lstStyle>
            <a:defPPr>
              <a:defRPr lang="en-US"/>
            </a:defPPr>
            <a:lvl1pPr algn="r" rtl="1">
              <a:defRPr sz="1400"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الموناركية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شخص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هرطقة في القرن الثاني والثالث تنكر عقيدة الثالوث محافظة على أن الله الحقيقي الوحيد موجود كشخص وليس ثلاثة أشخاص. يظهر هذا التعليم اليوم في شكلين:</a:t>
            </a:r>
          </a:p>
        </p:txBody>
      </p:sp>
      <p:sp>
        <p:nvSpPr>
          <p:cNvPr id="6" name="TextBox 5">
            <a:extLst>
              <a:ext uri="{FF2B5EF4-FFF2-40B4-BE49-F238E27FC236}">
                <a16:creationId xmlns:a16="http://schemas.microsoft.com/office/drawing/2014/main" id="{E55EF0BE-F514-F3FD-91C1-952BAC209EE9}"/>
              </a:ext>
            </a:extLst>
          </p:cNvPr>
          <p:cNvSpPr txBox="1"/>
          <p:nvPr/>
        </p:nvSpPr>
        <p:spPr>
          <a:xfrm>
            <a:off x="7160730" y="3974151"/>
            <a:ext cx="1832083" cy="307777"/>
          </a:xfrm>
          <a:prstGeom prst="rect">
            <a:avLst/>
          </a:prstGeom>
          <a:noFill/>
          <a:ln>
            <a:solidFill>
              <a:schemeClr val="tx1"/>
            </a:solid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المورمون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A64CE2-6AB4-1A5E-105E-296AFB37D58A}"/>
              </a:ext>
            </a:extLst>
          </p:cNvPr>
          <p:cNvSpPr txBox="1"/>
          <p:nvPr/>
        </p:nvSpPr>
        <p:spPr>
          <a:xfrm>
            <a:off x="3818386" y="4786568"/>
            <a:ext cx="2687591" cy="307777"/>
          </a:xfrm>
          <a:prstGeom prst="rect">
            <a:avLst/>
          </a:prstGeom>
          <a:noFill/>
          <a:ln>
            <a:solidFill>
              <a:schemeClr val="tx1"/>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المسيحيين في الإنجيل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28C7E5B3-39C8-761A-ED66-69304E7E9299}"/>
              </a:ext>
            </a:extLst>
          </p:cNvPr>
          <p:cNvCxnSpPr>
            <a:cxnSpLocks/>
          </p:cNvCxnSpPr>
          <p:nvPr/>
        </p:nvCxnSpPr>
        <p:spPr bwMode="auto">
          <a:xfrm>
            <a:off x="6624319" y="923013"/>
            <a:ext cx="1128543" cy="725454"/>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E4F3860-D6AB-3441-26C6-274EC2FDEA58}"/>
              </a:ext>
            </a:extLst>
          </p:cNvPr>
          <p:cNvCxnSpPr>
            <a:cxnSpLocks/>
          </p:cNvCxnSpPr>
          <p:nvPr/>
        </p:nvCxnSpPr>
        <p:spPr bwMode="auto">
          <a:xfrm flipH="1">
            <a:off x="3055455" y="938446"/>
            <a:ext cx="447529" cy="727552"/>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004B6B4-7D23-1D62-1ECF-7CE1A2263AA1}"/>
              </a:ext>
            </a:extLst>
          </p:cNvPr>
          <p:cNvCxnSpPr>
            <a:cxnSpLocks/>
          </p:cNvCxnSpPr>
          <p:nvPr/>
        </p:nvCxnSpPr>
        <p:spPr bwMode="auto">
          <a:xfrm>
            <a:off x="4572000" y="1006638"/>
            <a:ext cx="706150" cy="691406"/>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cxnSp>
        <p:nvCxnSpPr>
          <p:cNvPr id="19" name="Straight Connector 18">
            <a:extLst>
              <a:ext uri="{FF2B5EF4-FFF2-40B4-BE49-F238E27FC236}">
                <a16:creationId xmlns:a16="http://schemas.microsoft.com/office/drawing/2014/main" id="{38DEF8C7-9953-5340-8ED6-D57385218C1C}"/>
              </a:ext>
            </a:extLst>
          </p:cNvPr>
          <p:cNvCxnSpPr>
            <a:cxnSpLocks/>
          </p:cNvCxnSpPr>
          <p:nvPr/>
        </p:nvCxnSpPr>
        <p:spPr bwMode="auto">
          <a:xfrm>
            <a:off x="1200059"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D1A68B5-C85D-A378-2A7C-97B1F6D63E23}"/>
              </a:ext>
            </a:extLst>
          </p:cNvPr>
          <p:cNvCxnSpPr>
            <a:cxnSpLocks/>
          </p:cNvCxnSpPr>
          <p:nvPr/>
        </p:nvCxnSpPr>
        <p:spPr bwMode="auto">
          <a:xfrm>
            <a:off x="5162182" y="4114825"/>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
        <p:nvSpPr>
          <p:cNvPr id="32" name="TextBox 31">
            <a:extLst>
              <a:ext uri="{FF2B5EF4-FFF2-40B4-BE49-F238E27FC236}">
                <a16:creationId xmlns:a16="http://schemas.microsoft.com/office/drawing/2014/main" id="{F26D4398-2ABB-BEF1-D33D-4747A5454170}"/>
              </a:ext>
            </a:extLst>
          </p:cNvPr>
          <p:cNvSpPr txBox="1"/>
          <p:nvPr/>
        </p:nvSpPr>
        <p:spPr>
          <a:xfrm>
            <a:off x="411046" y="3779160"/>
            <a:ext cx="1709149"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المودالية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تحمل وجهة النظر بأن الله موجود كشخص واحد ظهر في التاريخ بعدّة أساليب مستخدمًا أسماء مختلفة. فالآب والابن والروح القدس هم أسماء مختلفة لنفس الشخص. فبالتالي، الآب ولد في بيت لحم وصُلب في الجلجثة، ولكن في وقت دُعي يسوع.  </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7FECAD1-9A4B-57FC-55C8-61C1E5820A4E}"/>
              </a:ext>
            </a:extLst>
          </p:cNvPr>
          <p:cNvSpPr txBox="1"/>
          <p:nvPr/>
        </p:nvSpPr>
        <p:spPr>
          <a:xfrm>
            <a:off x="139954" y="5911354"/>
            <a:ext cx="2119320"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المسيحيين من  قبل الكنيسة الأسقفية المتحدّة.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55C84D2C-D6E5-E245-AD3E-B13B18630003}"/>
              </a:ext>
            </a:extLst>
          </p:cNvPr>
          <p:cNvSpPr txBox="1"/>
          <p:nvPr/>
        </p:nvSpPr>
        <p:spPr>
          <a:xfrm>
            <a:off x="2249385" y="3779160"/>
            <a:ext cx="1173162"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الديناميكية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هذه الهرطقة أن يسوع ليس الله ولكنّه رجل مميّز أصبح أو (تم تبنّيه) ابن الله (في العادة يُظن أن هذا حدث في المعمودية) (لكن شهود يهوة يقولون إنه ولد ابن الله) </a:t>
            </a:r>
          </a:p>
        </p:txBody>
      </p:sp>
      <p:sp>
        <p:nvSpPr>
          <p:cNvPr id="40" name="TextBox 39">
            <a:extLst>
              <a:ext uri="{FF2B5EF4-FFF2-40B4-BE49-F238E27FC236}">
                <a16:creationId xmlns:a16="http://schemas.microsoft.com/office/drawing/2014/main" id="{342174A9-CC7A-DDC7-F663-1F6D4385C37D}"/>
              </a:ext>
            </a:extLst>
          </p:cNvPr>
          <p:cNvSpPr txBox="1"/>
          <p:nvPr/>
        </p:nvSpPr>
        <p:spPr>
          <a:xfrm>
            <a:off x="2383598" y="5911354"/>
            <a:ext cx="1173155"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شهود يهوه</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46EA733C-9AD6-5541-78EA-D9CFBB2CCCEE}"/>
              </a:ext>
            </a:extLst>
          </p:cNvPr>
          <p:cNvCxnSpPr>
            <a:cxnSpLocks/>
          </p:cNvCxnSpPr>
          <p:nvPr/>
        </p:nvCxnSpPr>
        <p:spPr bwMode="auto">
          <a:xfrm>
            <a:off x="2851076"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3F3E293-4D13-BFB8-2072-5936D8BB2D36}"/>
              </a:ext>
            </a:extLst>
          </p:cNvPr>
          <p:cNvCxnSpPr>
            <a:cxnSpLocks/>
          </p:cNvCxnSpPr>
          <p:nvPr/>
        </p:nvCxnSpPr>
        <p:spPr bwMode="auto">
          <a:xfrm>
            <a:off x="2851076"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60BA869-7D58-EE53-74BB-D2783A88A299}"/>
              </a:ext>
            </a:extLst>
          </p:cNvPr>
          <p:cNvCxnSpPr>
            <a:cxnSpLocks/>
          </p:cNvCxnSpPr>
          <p:nvPr/>
        </p:nvCxnSpPr>
        <p:spPr bwMode="auto">
          <a:xfrm>
            <a:off x="1199614"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0248F84D-1C52-1693-88AF-B4F6A7583F24}"/>
              </a:ext>
            </a:extLst>
          </p:cNvPr>
          <p:cNvSpPr txBox="1"/>
          <p:nvPr/>
        </p:nvSpPr>
        <p:spPr>
          <a:xfrm>
            <a:off x="1664070" y="235802"/>
            <a:ext cx="6412701" cy="971260"/>
          </a:xfrm>
          <a:prstGeom prst="rect">
            <a:avLst/>
          </a:prstGeom>
          <a:solidFill>
            <a:srgbClr val="373D6C"/>
          </a:solidFill>
          <a:ln>
            <a:noFill/>
          </a:ln>
        </p:spPr>
        <p:txBody>
          <a:bodyPr vert="horz" wrap="square" lIns="92075" tIns="46038" rIns="92075" bIns="46038" numCol="1" anchor="ctr" anchorCtr="0" compatLnSpc="1">
            <a:prstTxWarp prst="textNoShape">
              <a:avLst/>
            </a:prstTxWarp>
          </a:bodyPr>
          <a:lstStyle>
            <a:lvl1pPr algn="ctr" fontAlgn="base">
              <a:spcBef>
                <a:spcPct val="0"/>
              </a:spcBef>
              <a:spcAft>
                <a:spcPct val="0"/>
              </a:spcAft>
              <a:defRPr sz="4400">
                <a:solidFill>
                  <a:srgbClr val="FFCC00"/>
                </a:solidFill>
                <a:latin typeface="Optima Extra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وجهات نظر مختلفة عن الله </a:t>
            </a:r>
            <a:endParaRPr kumimoji="0" lang="en-US"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CC7510D-4CE4-1B13-4102-B9FAE6276C05}"/>
              </a:ext>
            </a:extLst>
          </p:cNvPr>
          <p:cNvCxnSpPr>
            <a:cxnSpLocks/>
          </p:cNvCxnSpPr>
          <p:nvPr/>
        </p:nvCxnSpPr>
        <p:spPr bwMode="auto">
          <a:xfrm>
            <a:off x="8006982" y="3302028"/>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Tree>
    <p:extLst>
      <p:ext uri="{BB962C8B-B14F-4D97-AF65-F5344CB8AC3E}">
        <p14:creationId xmlns:p14="http://schemas.microsoft.com/office/powerpoint/2010/main" val="3669301347"/>
      </p:ext>
    </p:extLst>
  </p:cSld>
  <p:clrMapOvr>
    <a:overrideClrMapping bg1="lt1" tx1="dk1" bg2="lt2" tx2="dk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1016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486400" y="47085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مخططات اللاهوت والعقيدة المسيحية،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1" name="Google Shape;231;p6"/>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32" name="Google Shape;232;p6"/>
          <p:cNvGraphicFramePr/>
          <p:nvPr>
            <p:extLst>
              <p:ext uri="{D42A27DB-BD31-4B8C-83A1-F6EECF244321}">
                <p14:modId xmlns:p14="http://schemas.microsoft.com/office/powerpoint/2010/main" val="499455186"/>
              </p:ext>
            </p:extLst>
          </p:nvPr>
        </p:nvGraphicFramePr>
        <p:xfrm>
          <a:off x="1" y="762000"/>
          <a:ext cx="9144000" cy="6668696"/>
        </p:xfrm>
        <a:graphic>
          <a:graphicData uri="http://schemas.openxmlformats.org/drawingml/2006/table">
            <a:tbl>
              <a:tblPr>
                <a:noFill/>
              </a:tblPr>
              <a:tblGrid>
                <a:gridCol w="4578119">
                  <a:extLst>
                    <a:ext uri="{9D8B030D-6E8A-4147-A177-3AD203B41FA5}">
                      <a16:colId xmlns:a16="http://schemas.microsoft.com/office/drawing/2014/main" val="20000"/>
                    </a:ext>
                  </a:extLst>
                </a:gridCol>
                <a:gridCol w="4565881">
                  <a:extLst>
                    <a:ext uri="{9D8B030D-6E8A-4147-A177-3AD203B41FA5}">
                      <a16:colId xmlns:a16="http://schemas.microsoft.com/office/drawing/2014/main" val="20001"/>
                    </a:ext>
                  </a:extLst>
                </a:gridCol>
              </a:tblGrid>
              <a:tr h="585565">
                <a:tc>
                  <a:txBody>
                    <a:bodyPr/>
                    <a:lstStyle/>
                    <a:p>
                      <a:pPr marL="0" lvl="0" indent="0" algn="ctr" rtl="1">
                        <a:spcBef>
                          <a:spcPts val="0"/>
                        </a:spcBef>
                        <a:spcAft>
                          <a:spcPts val="0"/>
                        </a:spcAft>
                        <a:buClr>
                          <a:schemeClr val="lt1"/>
                        </a:buClr>
                        <a:buSzPts val="3200"/>
                        <a:buFont typeface="Arial"/>
                        <a:buNone/>
                      </a:pPr>
                      <a:r>
                        <a:rPr lang="en-US" sz="2800" b="1" i="0" dirty="0" err="1">
                          <a:solidFill>
                            <a:schemeClr val="lt1"/>
                          </a:solidFill>
                          <a:latin typeface="Arial" panose="020B0604020202020204" pitchFamily="34" charset="0"/>
                          <a:ea typeface="Arial"/>
                          <a:cs typeface="Arial" panose="020B0604020202020204" pitchFamily="34" charset="0"/>
                          <a:sym typeface="Arial"/>
                        </a:rPr>
                        <a:t>العهد</a:t>
                      </a:r>
                      <a:r>
                        <a:rPr lang="en-US" sz="2800" b="1" i="0" dirty="0">
                          <a:solidFill>
                            <a:schemeClr val="lt1"/>
                          </a:solidFill>
                          <a:latin typeface="Arial" panose="020B0604020202020204" pitchFamily="34" charset="0"/>
                          <a:ea typeface="Arial"/>
                          <a:cs typeface="Arial" panose="020B0604020202020204" pitchFamily="34" charset="0"/>
                          <a:sym typeface="Arial"/>
                        </a:rPr>
                        <a:t>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725845">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جميع</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المؤمنين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بالمسيح</a:t>
                      </a:r>
                      <a:r>
                        <a:rPr lang="ar-JO" sz="2800" b="1" i="0" dirty="0">
                          <a:latin typeface="Arial" panose="020B0604020202020204" pitchFamily="34" charset="0"/>
                          <a:cs typeface="Arial" panose="020B0604020202020204" pitchFamily="34" charset="0"/>
                        </a:rPr>
                        <a:t> (1ك</a:t>
                      </a:r>
                      <a:r>
                        <a:rPr lang="en-US" sz="2800" b="1" i="0" dirty="0">
                          <a:latin typeface="Arial" panose="020B0604020202020204" pitchFamily="34" charset="0"/>
                          <a:cs typeface="Arial" panose="020B0604020202020204" pitchFamily="34" charset="0"/>
                        </a:rPr>
                        <a:t>و</a:t>
                      </a:r>
                      <a:r>
                        <a:rPr lang="ar-JO" sz="2800" b="1" i="0" dirty="0">
                          <a:latin typeface="Arial" panose="020B0604020202020204" pitchFamily="34" charset="0"/>
                          <a:cs typeface="Arial" panose="020B0604020202020204" pitchFamily="34" charset="0"/>
                        </a:rPr>
                        <a:t> 12: 13)</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رجال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مثل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يشوع</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a:t>
                      </a:r>
                      <a:r>
                        <a:rPr lang="en-US" sz="2800" b="1" i="0" dirty="0" err="1">
                          <a:latin typeface="Arial" panose="020B0604020202020204" pitchFamily="34" charset="0"/>
                          <a:ea typeface="Arial"/>
                          <a:cs typeface="Arial" panose="020B0604020202020204" pitchFamily="34" charset="0"/>
                          <a:sym typeface="Arial"/>
                        </a:rPr>
                        <a:t>عد</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27: 18)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راجع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شهادات</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الملوك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الوثنيين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a:t>
                      </a:r>
                      <a:r>
                        <a:rPr lang="ar-JO" sz="2800" b="1" i="0" dirty="0">
                          <a:latin typeface="Arial" panose="020B0604020202020204" pitchFamily="34" charset="0"/>
                          <a:ea typeface="Arial"/>
                          <a:cs typeface="Arial" panose="020B0604020202020204" pitchFamily="34" charset="0"/>
                          <a:sym typeface="Arial"/>
                        </a:rPr>
                        <a:t> 41: 38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a:t>
                      </a:r>
                      <a:r>
                        <a:rPr lang="ar-JO" sz="2800" b="1" i="0" dirty="0">
                          <a:latin typeface="Arial" panose="020B0604020202020204" pitchFamily="34" charset="0"/>
                          <a:ea typeface="Arial"/>
                          <a:cs typeface="Arial" panose="020B0604020202020204" pitchFamily="34" charset="0"/>
                          <a:sym typeface="Arial"/>
                        </a:rPr>
                        <a:t> 4: 8</a:t>
                      </a:r>
                      <a:r>
                        <a:rPr lang="en-US" sz="2800" b="1" i="0" dirty="0">
                          <a:latin typeface="Arial" panose="020B0604020202020204" pitchFamily="34" charset="0"/>
                          <a:ea typeface="Arial"/>
                          <a:cs typeface="Arial" panose="020B0604020202020204" pitchFamily="34" charset="0"/>
                          <a:sym typeface="Arial"/>
                        </a:rPr>
                        <a:t>؛</a:t>
                      </a:r>
                      <a:r>
                        <a:rPr lang="ar-JO" sz="2800" b="1" i="0" dirty="0">
                          <a:latin typeface="Arial" panose="020B0604020202020204" pitchFamily="34" charset="0"/>
                          <a:ea typeface="Arial"/>
                          <a:cs typeface="Arial" panose="020B0604020202020204" pitchFamily="34" charset="0"/>
                          <a:sym typeface="Arial"/>
                        </a:rPr>
                        <a:t> 3: 11- 14</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862923">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الأشخاص</a:t>
                      </a:r>
                      <a:r>
                        <a:rPr lang="ar-JO" sz="2800" b="1" i="0" dirty="0">
                          <a:latin typeface="Arial" panose="020B0604020202020204" pitchFamily="34" charset="0"/>
                          <a:cs typeface="Arial" panose="020B0604020202020204" pitchFamily="34" charset="0"/>
                        </a:rPr>
                        <a:t> (1</a:t>
                      </a:r>
                      <a:r>
                        <a:rPr lang="en-US" sz="2800" b="1" i="0" dirty="0" err="1">
                          <a:latin typeface="Arial" panose="020B0604020202020204" pitchFamily="34" charset="0"/>
                          <a:cs typeface="Arial" panose="020B0604020202020204" pitchFamily="34" charset="0"/>
                        </a:rPr>
                        <a:t>كو</a:t>
                      </a:r>
                      <a:r>
                        <a:rPr lang="ar-JO" sz="2800" b="1" i="0" dirty="0">
                          <a:latin typeface="Arial" panose="020B0604020202020204" pitchFamily="34" charset="0"/>
                          <a:cs typeface="Arial" panose="020B0604020202020204" pitchFamily="34" charset="0"/>
                        </a:rPr>
                        <a:t> 6: 19) </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حلّ</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على</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أشخاص</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a:t>
                      </a:r>
                      <a:r>
                        <a:rPr lang="en-US" sz="2800" b="1" i="0" dirty="0" err="1">
                          <a:latin typeface="Arial" panose="020B0604020202020204" pitchFamily="34" charset="0"/>
                          <a:cs typeface="Arial" panose="020B0604020202020204" pitchFamily="34" charset="0"/>
                        </a:rPr>
                        <a:t>قض</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3: 10)</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787483">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دائ</a:t>
                      </a:r>
                      <a:r>
                        <a:rPr lang="ar-JO" sz="2800" b="1" i="0" dirty="0">
                          <a:latin typeface="Arial" panose="020B0604020202020204" pitchFamily="34" charset="0"/>
                          <a:ea typeface="Arial"/>
                          <a:cs typeface="Arial" panose="020B0604020202020204" pitchFamily="34" charset="0"/>
                          <a:sym typeface="Arial"/>
                        </a:rPr>
                        <a:t>م (</a:t>
                      </a:r>
                      <a:r>
                        <a:rPr lang="en-US" sz="2800" b="1" i="0" dirty="0" err="1">
                          <a:latin typeface="Arial" panose="020B0604020202020204" pitchFamily="34" charset="0"/>
                          <a:ea typeface="Arial"/>
                          <a:cs typeface="Arial" panose="020B0604020202020204" pitchFamily="34" charset="0"/>
                          <a:sym typeface="Arial"/>
                        </a:rPr>
                        <a:t>يو</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14: 16)</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مؤقت</a:t>
                      </a:r>
                      <a:r>
                        <a:rPr lang="ar-JO"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شمشون</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(قض 13: 10 </a:t>
                      </a:r>
                      <a:r>
                        <a:rPr lang="en-US" sz="2800" b="1" i="0" dirty="0" err="1">
                          <a:latin typeface="Arial" panose="020B0604020202020204" pitchFamily="34" charset="0"/>
                          <a:ea typeface="Arial"/>
                          <a:cs typeface="Arial" panose="020B0604020202020204" pitchFamily="34" charset="0"/>
                          <a:sym typeface="Arial"/>
                        </a:rPr>
                        <a:t>مقابل</a:t>
                      </a:r>
                      <a:r>
                        <a:rPr lang="ar-JO" sz="2800" b="1" i="0" dirty="0">
                          <a:latin typeface="Arial" panose="020B0604020202020204" pitchFamily="34" charset="0"/>
                          <a:ea typeface="Arial"/>
                          <a:cs typeface="Arial" panose="020B0604020202020204" pitchFamily="34" charset="0"/>
                          <a:sym typeface="Arial"/>
                        </a:rPr>
                        <a:t> 16: 20)، </a:t>
                      </a:r>
                      <a:r>
                        <a:rPr lang="en-US" sz="2800" b="1" i="0" dirty="0" err="1">
                          <a:latin typeface="Arial" panose="020B0604020202020204" pitchFamily="34" charset="0"/>
                          <a:ea typeface="Arial"/>
                          <a:cs typeface="Arial" panose="020B0604020202020204" pitchFamily="34" charset="0"/>
                          <a:sym typeface="Arial"/>
                        </a:rPr>
                        <a:t>شاول</a:t>
                      </a:r>
                      <a:r>
                        <a:rPr lang="ar-JO" sz="2800" b="1" i="0" dirty="0">
                          <a:latin typeface="Arial" panose="020B0604020202020204" pitchFamily="34" charset="0"/>
                          <a:ea typeface="Arial"/>
                          <a:cs typeface="Arial" panose="020B0604020202020204" pitchFamily="34" charset="0"/>
                          <a:sym typeface="Arial"/>
                        </a:rPr>
                        <a:t> (1 </a:t>
                      </a:r>
                      <a:r>
                        <a:rPr lang="en-US" sz="2800" b="1" i="0" dirty="0" err="1">
                          <a:latin typeface="Arial" panose="020B0604020202020204" pitchFamily="34" charset="0"/>
                          <a:ea typeface="Arial"/>
                          <a:cs typeface="Arial" panose="020B0604020202020204" pitchFamily="34" charset="0"/>
                          <a:sym typeface="Arial"/>
                        </a:rPr>
                        <a:t>صم</a:t>
                      </a:r>
                      <a:r>
                        <a:rPr lang="ar-JO" sz="2800" b="1" i="0" dirty="0">
                          <a:latin typeface="Arial" panose="020B0604020202020204" pitchFamily="34" charset="0"/>
                          <a:ea typeface="Arial"/>
                          <a:cs typeface="Arial" panose="020B0604020202020204" pitchFamily="34" charset="0"/>
                          <a:sym typeface="Arial"/>
                        </a:rPr>
                        <a:t> 10: 10 مقابل 16: 14).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3389">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غير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محدود</a:t>
                      </a:r>
                      <a:r>
                        <a:rPr lang="ar-JO" sz="2800" b="1" i="0" dirty="0">
                          <a:latin typeface="Arial" panose="020B0604020202020204" pitchFamily="34" charset="0"/>
                          <a:ea typeface="Arial"/>
                          <a:cs typeface="Arial" panose="020B0604020202020204" pitchFamily="34" charset="0"/>
                          <a:sym typeface="Arial"/>
                        </a:rPr>
                        <a:t>ة (أف 1: 3) </a:t>
                      </a:r>
                      <a:r>
                        <a:rPr lang="en-US" sz="2800" b="1" i="0" dirty="0" err="1">
                          <a:latin typeface="Arial" panose="020B0604020202020204" pitchFamily="34" charset="0"/>
                          <a:ea typeface="Arial"/>
                          <a:cs typeface="Arial" panose="020B0604020202020204" pitchFamily="34" charset="0"/>
                          <a:sym typeface="Arial"/>
                        </a:rPr>
                        <a:t>لجميع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(1</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7، 11، 18) </a:t>
                      </a: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التمكين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الموهبة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التي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تقتصر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الناس</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(خر 31: 3)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7"/>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9" name="Google Shape;239;p7"/>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40" name="Google Shape;240;p7"/>
          <p:cNvGraphicFramePr/>
          <p:nvPr>
            <p:extLst>
              <p:ext uri="{D42A27DB-BD31-4B8C-83A1-F6EECF244321}">
                <p14:modId xmlns:p14="http://schemas.microsoft.com/office/powerpoint/2010/main" val="2542464359"/>
              </p:ext>
            </p:extLst>
          </p:nvPr>
        </p:nvGraphicFramePr>
        <p:xfrm>
          <a:off x="0" y="762005"/>
          <a:ext cx="9144000" cy="6107661"/>
        </p:xfrm>
        <a:graphic>
          <a:graphicData uri="http://schemas.openxmlformats.org/drawingml/2006/table">
            <a:tbl>
              <a:tblPr>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9416">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101223">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المعمودية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تنطبق</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 </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13)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هناك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أع</a:t>
                      </a:r>
                      <a:r>
                        <a:rPr lang="ar-JO" sz="2800" b="1" i="0" dirty="0">
                          <a:latin typeface="Arial" panose="020B0604020202020204" pitchFamily="34" charset="0"/>
                          <a:ea typeface="Arial"/>
                          <a:cs typeface="Arial" panose="020B0604020202020204" pitchFamily="34" charset="0"/>
                          <a:sym typeface="Arial"/>
                        </a:rPr>
                        <a:t> 1: 5</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يو</a:t>
                      </a:r>
                      <a:r>
                        <a:rPr lang="ar-JO" sz="2800" b="1" i="0" dirty="0">
                          <a:latin typeface="Arial" panose="020B0604020202020204" pitchFamily="34" charset="0"/>
                          <a:ea typeface="Arial"/>
                          <a:cs typeface="Arial" panose="020B0604020202020204" pitchFamily="34" charset="0"/>
                          <a:sym typeface="Arial"/>
                        </a:rPr>
                        <a:t> 7: 37 – 39) </a:t>
                      </a: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1044275">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للجسد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كلّه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أف</a:t>
                      </a:r>
                      <a:r>
                        <a:rPr lang="ar-JO" sz="2800" b="1" i="0" dirty="0">
                          <a:latin typeface="Arial" panose="020B0604020202020204" pitchFamily="34" charset="0"/>
                          <a:ea typeface="Arial"/>
                          <a:cs typeface="Arial" panose="020B0604020202020204" pitchFamily="34" charset="0"/>
                          <a:sym typeface="Arial"/>
                        </a:rPr>
                        <a:t> 5: 18 </a:t>
                      </a: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الأفراد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أمر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متوقّع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لأي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منهم</a:t>
                      </a:r>
                      <a:r>
                        <a:rPr lang="en-US" sz="2800" b="1" i="0" dirty="0">
                          <a:latin typeface="Arial" panose="020B0604020202020204" pitchFamily="34" charset="0"/>
                          <a:ea typeface="Arial"/>
                          <a:cs typeface="Arial" panose="020B0604020202020204" pitchFamily="34" charset="0"/>
                          <a:sym typeface="Arial"/>
                        </a:rPr>
                        <a:t>(</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695214">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والأتباع</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المصلحة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الجماعية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للكنيسة</a:t>
                      </a:r>
                      <a:r>
                        <a:rPr lang="en-US" sz="2800" b="1" i="0" dirty="0">
                          <a:latin typeface="Arial" panose="020B0604020202020204" pitchFamily="34" charset="0"/>
                          <a:ea typeface="Arial"/>
                          <a:cs typeface="Arial" panose="020B0604020202020204" pitchFamily="34" charset="0"/>
                          <a:sym typeface="Arial"/>
                        </a:rPr>
                        <a:t> </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الصالح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الوطني</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5867">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لليهود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والأمم</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rPr>
                        <a:t>ملء</a:t>
                      </a:r>
                      <a:r>
                        <a:rPr lang="en-US" sz="2800" b="1" dirty="0"/>
                        <a:t> الروح </a:t>
                      </a:r>
                      <a:r>
                        <a:rPr lang="en-US" sz="2800" b="1" dirty="0" err="1"/>
                        <a:t>لليهود</a:t>
                      </a:r>
                      <a:r>
                        <a:rPr lang="en-US" sz="2800" b="1" dirty="0"/>
                        <a:t> </a:t>
                      </a:r>
                      <a:r>
                        <a:rPr lang="en-US" sz="2800" b="1" dirty="0" err="1"/>
                        <a:t>فقط</a:t>
                      </a:r>
                      <a:endParaRPr sz="2800" b="1" dirty="0">
                        <a:latin typeface="Times New Roman"/>
                        <a:ea typeface="Times New Roman"/>
                        <a:cs typeface="Times New Roman"/>
                        <a:sym typeface="Times New Roman"/>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425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تيخيكُس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١</a:t>
            </a:r>
            <a:endPar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حمل رسائل أفسس وكولوسي (أف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٦: ٢١</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كو</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٤</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٧</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كان برفقة أنسيمُس (كو</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٤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٩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أنسيمُس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 ٢</a:t>
            </a: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عبد لفليمون من كولوسي</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المحتمل أنه حمل الرسالة إلى فليمون عندما عاد إلى سيده، على الرغم من عدم ذكرها على وجه التحديد (فيل ١٢)</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أبفرُودتُس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٣</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رجل من فيلبي ، حمل رسالة فيلبي إلى شعبه (في ٢: ٢٥، ٢٨)</a:t>
            </a:r>
          </a:p>
        </p:txBody>
      </p:sp>
      <p:sp>
        <p:nvSpPr>
          <p:cNvPr id="462852"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حمل هذه الرسائل؟</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2854" name="TextBox 107"/>
          <p:cNvSpPr txBox="1">
            <a:spLocks noChangeArrowheads="1"/>
          </p:cNvSpPr>
          <p:nvPr/>
        </p:nvSpPr>
        <p:spPr bwMode="auto">
          <a:xfrm>
            <a:off x="8555038" y="3"/>
            <a:ext cx="703988" cy="83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269">
                                            <p:txEl>
                                              <p:pRg st="7" end="7"/>
                                            </p:txEl>
                                          </p:spTgt>
                                        </p:tgtEl>
                                        <p:attrNameLst>
                                          <p:attrName>style.visibility</p:attrName>
                                        </p:attrNameLst>
                                      </p:cBhvr>
                                      <p:to>
                                        <p:strVal val="visible"/>
                                      </p:to>
                                    </p:set>
                                    <p:animEffect transition="in" filter="wipe(left)">
                                      <p:cBhvr>
                                        <p:cTn id="34"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8"/>
          <p:cNvPicPr preferRelativeResize="0"/>
          <p:nvPr/>
        </p:nvPicPr>
        <p:blipFill rotWithShape="1">
          <a:blip r:embed="rId3">
            <a:alphaModFix/>
          </a:blip>
          <a:srcRect/>
          <a:stretch/>
        </p:blipFill>
        <p:spPr>
          <a:xfrm>
            <a:off x="0" y="1325880"/>
            <a:ext cx="5029200" cy="5532120"/>
          </a:xfrm>
          <a:prstGeom prst="rect">
            <a:avLst/>
          </a:prstGeom>
          <a:noFill/>
          <a:ln>
            <a:noFill/>
          </a:ln>
        </p:spPr>
      </p:pic>
      <p:sp>
        <p:nvSpPr>
          <p:cNvPr id="247" name="Google Shape;247;p8"/>
          <p:cNvSpPr txBox="1">
            <a:spLocks noGrp="1"/>
          </p:cNvSpPr>
          <p:nvPr>
            <p:ph type="title" idx="4294967295"/>
          </p:nvPr>
        </p:nvSpPr>
        <p:spPr>
          <a:xfrm>
            <a:off x="76200" y="1524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sz="4000" b="1" dirty="0" err="1">
                <a:latin typeface="Arial" panose="020B0604020202020204" pitchFamily="34" charset="0"/>
                <a:cs typeface="Arial" panose="020B0604020202020204" pitchFamily="34" charset="0"/>
              </a:rPr>
              <a:t>هل</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يجب</a:t>
            </a:r>
            <a:r>
              <a:rPr lang="en-US" sz="4000" b="1" dirty="0">
                <a:latin typeface="Arial" panose="020B0604020202020204" pitchFamily="34" charset="0"/>
                <a:cs typeface="Arial" panose="020B0604020202020204" pitchFamily="34" charset="0"/>
              </a:rPr>
              <a:t> أن </a:t>
            </a:r>
            <a:r>
              <a:rPr lang="en-US" sz="4000" b="1" dirty="0" err="1">
                <a:latin typeface="Arial" panose="020B0604020202020204" pitchFamily="34" charset="0"/>
                <a:cs typeface="Arial" panose="020B0604020202020204" pitchFamily="34" charset="0"/>
              </a:rPr>
              <a:t>نصلّي</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للروح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القدس</a:t>
            </a:r>
            <a:r>
              <a:rPr lang="en-US" sz="40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p:txBody>
      </p:sp>
      <p:sp>
        <p:nvSpPr>
          <p:cNvPr id="248" name="Google Shape;248;p8"/>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9" name="Google Shape;249;p8"/>
          <p:cNvSpPr txBox="1"/>
          <p:nvPr/>
        </p:nvSpPr>
        <p:spPr>
          <a:xfrm>
            <a:off x="5029199" y="1905000"/>
            <a:ext cx="3969657" cy="41148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هي</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النتائج</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كنّا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أن</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نعبد</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a:t>
            </a:r>
            <a:endParaRPr kumimoji="0"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6" name="Google Shape;256;p9"/>
          <p:cNvSpPr txBox="1">
            <a:spLocks noGrp="1"/>
          </p:cNvSpPr>
          <p:nvPr>
            <p:ph type="title" idx="4294967295"/>
          </p:nvPr>
        </p:nvSpPr>
        <p:spPr>
          <a:xfrm>
            <a:off x="76200" y="152400"/>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هل</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يجب</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أن</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نصّلي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للروح</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القدس</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57" name="Google Shape;257;p9"/>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8" name="Google Shape;258;p9"/>
          <p:cNvSpPr txBox="1"/>
          <p:nvPr/>
        </p:nvSpPr>
        <p:spPr>
          <a:xfrm>
            <a:off x="152393" y="1166250"/>
            <a:ext cx="8991600" cy="548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3600" kern="1200">
                <a:solidFill>
                  <a:schemeClr val="bg1"/>
                </a:solidFill>
                <a:effectLst>
                  <a:glow rad="177800">
                    <a:schemeClr val="tx1">
                      <a:alpha val="75000"/>
                    </a:schemeClr>
                  </a:glow>
                </a:effectLst>
                <a:latin typeface="+mj-lt"/>
                <a:ea typeface="+mj-ea"/>
                <a:cs typeface="+mj-cs"/>
              </a:defRPr>
            </a:lvl1pPr>
            <a:lvl2pPr marL="457200" algn="ctr" fontAlgn="base">
              <a:spcBef>
                <a:spcPct val="0"/>
              </a:spcBef>
              <a:spcAft>
                <a:spcPct val="0"/>
              </a:spcAft>
              <a:defRPr sz="4400" kern="1200">
                <a:solidFill>
                  <a:schemeClr val="tx2"/>
                </a:solidFill>
                <a:latin typeface="Arial" charset="0"/>
                <a:ea typeface="+mn-ea"/>
                <a:cs typeface="+mn-cs"/>
              </a:defRPr>
            </a:lvl2pPr>
            <a:lvl3pPr marL="914400" algn="ctr" fontAlgn="base">
              <a:spcBef>
                <a:spcPct val="0"/>
              </a:spcBef>
              <a:spcAft>
                <a:spcPct val="0"/>
              </a:spcAft>
              <a:defRPr sz="4400" kern="1200">
                <a:solidFill>
                  <a:schemeClr val="tx2"/>
                </a:solidFill>
                <a:latin typeface="Arial" charset="0"/>
                <a:ea typeface="+mn-ea"/>
                <a:cs typeface="+mn-cs"/>
              </a:defRPr>
            </a:lvl3pPr>
            <a:lvl4pPr marL="1371600" algn="ctr" fontAlgn="base">
              <a:spcBef>
                <a:spcPct val="0"/>
              </a:spcBef>
              <a:spcAft>
                <a:spcPct val="0"/>
              </a:spcAft>
              <a:defRPr sz="4400" kern="1200">
                <a:solidFill>
                  <a:schemeClr val="tx2"/>
                </a:solidFill>
                <a:latin typeface="Arial" charset="0"/>
                <a:ea typeface="+mn-ea"/>
                <a:cs typeface="+mn-cs"/>
              </a:defRPr>
            </a:lvl4pPr>
            <a:lvl5pPr marL="1828800" algn="ctr" fontAlgn="base">
              <a:spcBef>
                <a:spcPct val="0"/>
              </a:spcBef>
              <a:spcAft>
                <a:spcPct val="0"/>
              </a:spcAft>
              <a:defRPr sz="4400" kern="1200">
                <a:solidFill>
                  <a:schemeClr val="tx2"/>
                </a:solidFill>
                <a:latin typeface="Arial" charset="0"/>
                <a:ea typeface="+mn-ea"/>
                <a:cs typeface="+mn-cs"/>
              </a:defRPr>
            </a:lvl5pPr>
            <a:lvl6pPr marL="457200" algn="ctr" defTabSz="914400" eaLnBrk="1" fontAlgn="base" latinLnBrk="0" hangingPunct="1">
              <a:spcBef>
                <a:spcPct val="0"/>
              </a:spcBef>
              <a:spcAft>
                <a:spcPct val="0"/>
              </a:spcAft>
              <a:defRPr sz="4400" kern="1200">
                <a:solidFill>
                  <a:schemeClr val="tx2"/>
                </a:solidFill>
                <a:latin typeface="Arial" charset="0"/>
                <a:ea typeface="+mn-ea"/>
                <a:cs typeface="+mn-cs"/>
              </a:defRPr>
            </a:lvl6pPr>
            <a:lvl7pPr marL="914400" algn="ctr" defTabSz="914400" eaLnBrk="1" fontAlgn="base" latinLnBrk="0" hangingPunct="1">
              <a:spcBef>
                <a:spcPct val="0"/>
              </a:spcBef>
              <a:spcAft>
                <a:spcPct val="0"/>
              </a:spcAft>
              <a:defRPr sz="4400" kern="1200">
                <a:solidFill>
                  <a:schemeClr val="tx2"/>
                </a:solidFill>
                <a:latin typeface="Arial" charset="0"/>
                <a:ea typeface="+mn-ea"/>
                <a:cs typeface="+mn-cs"/>
              </a:defRPr>
            </a:lvl7pPr>
            <a:lvl8pPr marL="1371600" algn="ctr" defTabSz="914400" eaLnBrk="1" fontAlgn="base" latinLnBrk="0" hangingPunct="1">
              <a:spcBef>
                <a:spcPct val="0"/>
              </a:spcBef>
              <a:spcAft>
                <a:spcPct val="0"/>
              </a:spcAft>
              <a:defRPr sz="4400" kern="1200">
                <a:solidFill>
                  <a:schemeClr val="tx2"/>
                </a:solidFill>
                <a:latin typeface="Arial" charset="0"/>
                <a:ea typeface="+mn-ea"/>
                <a:cs typeface="+mn-cs"/>
              </a:defRPr>
            </a:lvl8pPr>
            <a:lvl9pPr marL="1828800" algn="ctr" defTabSz="914400" eaLnBrk="1" fontAlgn="base" latinLnBrk="0" hangingPunct="1">
              <a:spcBef>
                <a:spcPct val="0"/>
              </a:spcBef>
              <a:spcAft>
                <a:spcPct val="0"/>
              </a:spcAft>
              <a:defRPr sz="4400" kern="1200">
                <a:solidFill>
                  <a:schemeClr val="tx2"/>
                </a:solidFill>
                <a:latin typeface="Arial" charset="0"/>
                <a:ea typeface="+mn-ea"/>
                <a:cs typeface="+mn-cs"/>
              </a:defRPr>
            </a:lvl9pPr>
          </a:lstStyle>
          <a:p>
            <a:pPr lvl="0" rtl="1">
              <a:buClr>
                <a:srgbClr val="000000"/>
              </a:buClr>
              <a:defRPr/>
            </a:pPr>
            <a:r>
              <a:rPr lang="ar-JO" sz="4000" b="1" dirty="0">
                <a:solidFill>
                  <a:srgbClr val="FFFFFF"/>
                </a:solidFill>
                <a:effectLst>
                  <a:glow rad="177800">
                    <a:srgbClr val="000000">
                      <a:alpha val="75000"/>
                    </a:srgbClr>
                  </a:glow>
                </a:effectLst>
                <a:latin typeface="Arial" panose="020B0604020202020204" pitchFamily="34" charset="0"/>
                <a:sym typeface="Arial"/>
              </a:rPr>
              <a:t>العبادة الدينية يجب أن تُعطى لله الآب والإبن والروح القدس؛ وله وحده لا للملائكة أو القديسين أو أي مخلوق آخر: ومنذ السقوط ليس بدون وسيط، ولا بوساطة أي شخص آخر سوى المسيح وحده.</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اعتراف</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وستمنستر</a:t>
            </a:r>
            <a:r>
              <a:rPr kumimoji="0" lang="ar-JO"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21. 2</a:t>
            </a:r>
            <a:b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br>
            <a:r>
              <a:rPr lang="ar-JO" sz="4000" b="1" dirty="0">
                <a:solidFill>
                  <a:srgbClr val="FFFFFF"/>
                </a:solidFill>
                <a:effectLst>
                  <a:glow rad="177800">
                    <a:srgbClr val="000000">
                      <a:alpha val="75000"/>
                    </a:srgbClr>
                  </a:glow>
                </a:effectLst>
                <a:latin typeface="Arial" panose="020B0604020202020204" pitchFamily="34" charset="0"/>
                <a:sym typeface="Arial"/>
              </a:rPr>
              <a:t>1643 – 1646م</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3">
            <a:alphaModFix/>
          </a:blip>
          <a:srcRect/>
          <a:stretch/>
        </p:blipFill>
        <p:spPr>
          <a:xfrm>
            <a:off x="0" y="3263900"/>
            <a:ext cx="5384800" cy="3594100"/>
          </a:xfrm>
          <a:prstGeom prst="rect">
            <a:avLst/>
          </a:prstGeom>
          <a:noFill/>
          <a:ln>
            <a:noFill/>
          </a:ln>
        </p:spPr>
      </p:pic>
      <p:sp>
        <p:nvSpPr>
          <p:cNvPr id="265" name="Google Shape;265;p10"/>
          <p:cNvSpPr txBox="1">
            <a:spLocks noGrp="1"/>
          </p:cNvSpPr>
          <p:nvPr>
            <p:ph type="title" idx="4294967295"/>
          </p:nvPr>
        </p:nvSpPr>
        <p:spPr>
          <a:xfrm>
            <a:off x="76200" y="76200"/>
            <a:ext cx="8991600" cy="114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p>
            <a:pPr fontAlgn="base">
              <a:spcBef>
                <a:spcPct val="0"/>
              </a:spcBef>
              <a:spcAft>
                <a:spcPct val="0"/>
              </a:spcAft>
            </a:pP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جرودم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علم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اللاهوت</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النظامي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 381</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66" name="Google Shape;266;p10"/>
          <p:cNvSpPr txBox="1"/>
          <p:nvPr/>
        </p:nvSpPr>
        <p:spPr>
          <a:xfrm>
            <a:off x="76200" y="1477962"/>
            <a:ext cx="8991600" cy="49989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ar-JO"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ولكن هل يجب أن نصلي إلى الروح القدس؟ على الرغم من عدم تسجيل أي صلوات موجهة مباشرة إلى الروح القدس في العهد الجديد، إلا أنه لا يوجد شيء يمنع مثل هذه الصلاة، لأن الروح القدس مثل الآب والابن هو الله بالكامل. وهو مستحق الصلاة وهو قادر على الإستجابة لصلواتنا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
        <p:nvSpPr>
          <p:cNvPr id="267" name="Google Shape;267;p10"/>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1"/>
          <p:cNvSpPr txBox="1">
            <a:spLocks noGrp="1"/>
          </p:cNvSpPr>
          <p:nvPr>
            <p:ph type="title" idx="4294967295"/>
          </p:nvPr>
        </p:nvSpPr>
        <p:spPr>
          <a:xfrm>
            <a:off x="762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b="1" dirty="0" err="1">
                <a:latin typeface="Arial" panose="020B0604020202020204" pitchFamily="34" charset="0"/>
                <a:cs typeface="Arial" panose="020B0604020202020204" pitchFamily="34" charset="0"/>
              </a:rPr>
              <a:t>روح</a:t>
            </a:r>
            <a:r>
              <a:rPr lang="en-US" b="1" dirty="0">
                <a:latin typeface="Arial" panose="020B0604020202020204" pitchFamily="34" charset="0"/>
                <a:cs typeface="Arial" panose="020B0604020202020204" pitchFamily="34" charset="0"/>
              </a:rPr>
              <a:t> الله </a:t>
            </a:r>
            <a:r>
              <a:rPr lang="en-US" b="1" dirty="0" err="1">
                <a:latin typeface="Arial" panose="020B0604020202020204" pitchFamily="34" charset="0"/>
                <a:cs typeface="Arial" panose="020B0604020202020204" pitchFamily="34" charset="0"/>
              </a:rPr>
              <a:t>الحي</a:t>
            </a:r>
            <a:endParaRPr b="1" dirty="0">
              <a:latin typeface="Arial" panose="020B0604020202020204" pitchFamily="34" charset="0"/>
              <a:cs typeface="Arial" panose="020B0604020202020204" pitchFamily="34" charset="0"/>
            </a:endParaRPr>
          </a:p>
        </p:txBody>
      </p:sp>
      <p:sp>
        <p:nvSpPr>
          <p:cNvPr id="274" name="Google Shape;274;p11"/>
          <p:cNvSpPr txBox="1"/>
          <p:nvPr/>
        </p:nvSpPr>
        <p:spPr>
          <a:xfrm>
            <a:off x="-12095" y="1477962"/>
            <a:ext cx="8991600" cy="2514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 </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5" name="Google Shape;275;p11"/>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76" name="Google Shape;276;p11"/>
          <p:cNvPicPr preferRelativeResize="0"/>
          <p:nvPr/>
        </p:nvPicPr>
        <p:blipFill rotWithShape="1">
          <a:blip r:embed="rId3">
            <a:alphaModFix/>
          </a:blip>
          <a:srcRect l="1388" t="3044" r="1528" b="1956"/>
          <a:stretch/>
        </p:blipFill>
        <p:spPr>
          <a:xfrm>
            <a:off x="-12700" y="1143000"/>
            <a:ext cx="9141384" cy="5715000"/>
          </a:xfrm>
          <a:prstGeom prst="rect">
            <a:avLst/>
          </a:prstGeom>
          <a:noFill/>
          <a:ln>
            <a:noFill/>
          </a:ln>
        </p:spPr>
      </p:pic>
      <p:sp>
        <p:nvSpPr>
          <p:cNvPr id="277" name="Google Shape;277;p11"/>
          <p:cNvSpPr txBox="1"/>
          <p:nvPr/>
        </p:nvSpPr>
        <p:spPr>
          <a:xfrm>
            <a:off x="0" y="1575352"/>
            <a:ext cx="9220200" cy="495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RPr/>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قم</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بإذابتي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وشكّلني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واملأني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واستخدمني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أذبنا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شكّلنا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املأنا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استخدمنا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2"/>
          <p:cNvPicPr preferRelativeResize="0"/>
          <p:nvPr/>
        </p:nvPicPr>
        <p:blipFill rotWithShape="1">
          <a:blip r:embed="rId3">
            <a:alphaModFix/>
          </a:blip>
          <a:srcRect/>
          <a:stretch/>
        </p:blipFill>
        <p:spPr>
          <a:xfrm>
            <a:off x="457200" y="457200"/>
            <a:ext cx="8128000" cy="6096000"/>
          </a:xfrm>
          <a:prstGeom prst="rect">
            <a:avLst/>
          </a:prstGeom>
          <a:noFill/>
          <a:ln>
            <a:noFill/>
          </a:ln>
        </p:spPr>
      </p:pic>
      <p:sp>
        <p:nvSpPr>
          <p:cNvPr id="284" name="Google Shape;284;p12"/>
          <p:cNvSpPr txBox="1"/>
          <p:nvPr/>
        </p:nvSpPr>
        <p:spPr>
          <a:xfrm>
            <a:off x="8540943" y="0"/>
            <a:ext cx="61236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5" name="Google Shape;285;p12"/>
          <p:cNvSpPr txBox="1">
            <a:spLocks noGrp="1"/>
          </p:cNvSpPr>
          <p:nvPr>
            <p:ph type="title" idx="4294967295"/>
          </p:nvPr>
        </p:nvSpPr>
        <p:spPr>
          <a:xfrm>
            <a:off x="5918329" y="2132856"/>
            <a:ext cx="3118167" cy="44196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2800" b="1" dirty="0" err="1">
                <a:latin typeface="Arial" panose="020B0604020202020204" pitchFamily="34" charset="0"/>
                <a:cs typeface="Arial" panose="020B0604020202020204" pitchFamily="34" charset="0"/>
              </a:rPr>
              <a:t>رومية</a:t>
            </a:r>
            <a:r>
              <a:rPr lang="en-US" sz="2800" b="1" dirty="0">
                <a:latin typeface="Arial" panose="020B0604020202020204" pitchFamily="34" charset="0"/>
                <a:cs typeface="Arial" panose="020B0604020202020204" pitchFamily="34" charset="0"/>
              </a:rPr>
              <a:t> ٨ : ٢٦</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26 وكذلك الروح أيضاً يعين ضعفاتنا، لأننا لسنا نعلم ما نصلي لأجله كما ينبغي، ولكن الروح نفسه يشفع فينا بأنات لا ينطق بها.</a:t>
            </a:r>
            <a:endParaRPr sz="4800" b="1" dirty="0">
              <a:latin typeface="Arial" panose="020B0604020202020204" pitchFamily="34" charset="0"/>
              <a:cs typeface="Arial" panose="020B0604020202020204" pitchFamily="34" charset="0"/>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cover-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832166" cy="6838167"/>
          </a:xfrm>
          <a:prstGeom prst="rect">
            <a:avLst/>
          </a:prstGeom>
        </p:spPr>
      </p:pic>
      <p:sp>
        <p:nvSpPr>
          <p:cNvPr id="2050" name="Rectangle 2"/>
          <p:cNvSpPr>
            <a:spLocks noGrp="1" noChangeArrowheads="1"/>
          </p:cNvSpPr>
          <p:nvPr>
            <p:ph type="ctrTitle"/>
          </p:nvPr>
        </p:nvSpPr>
        <p:spPr>
          <a:xfrm>
            <a:off x="4311834" y="-677"/>
            <a:ext cx="4832166" cy="1773493"/>
          </a:xfrm>
        </p:spPr>
        <p:txBody>
          <a:bodyPr/>
          <a:lstStyle/>
          <a:p>
            <a:r>
              <a:rPr lang="ar-JO" sz="8800" dirty="0">
                <a:effectLst>
                  <a:glow rad="203200">
                    <a:schemeClr val="tx1"/>
                  </a:glow>
                </a:effectLst>
                <a:cs typeface="Arial" panose="020B0604020202020204" pitchFamily="34" charset="0"/>
              </a:rPr>
              <a:t>التقمص</a:t>
            </a:r>
            <a:endParaRPr lang="en-US" sz="8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203314" y="2780928"/>
            <a:ext cx="4832166" cy="1700808"/>
          </a:xfrm>
        </p:spPr>
        <p:txBody>
          <a:bodyPr/>
          <a:lstStyle/>
          <a:p>
            <a:r>
              <a:rPr lang="ar-JO" sz="4800" dirty="0">
                <a:effectLst>
                  <a:glow rad="203200">
                    <a:schemeClr val="tx1"/>
                  </a:glow>
                </a:effectLst>
                <a:cs typeface="Arial" panose="020B0604020202020204" pitchFamily="34" charset="0"/>
              </a:rPr>
              <a:t>ماذا ولماذا</a:t>
            </a:r>
          </a:p>
          <a:p>
            <a:r>
              <a:rPr lang="ar-JO" sz="4800" dirty="0">
                <a:effectLst>
                  <a:glow rad="203200">
                    <a:schemeClr val="tx1"/>
                  </a:glow>
                </a:effectLst>
                <a:cs typeface="Arial" panose="020B0604020202020204" pitchFamily="34" charset="0"/>
              </a:rPr>
              <a:t>وتجاوبنا</a:t>
            </a:r>
            <a:endParaRPr lang="en-US" sz="4800" dirty="0">
              <a:effectLst>
                <a:glow rad="203200">
                  <a:schemeClr val="tx1"/>
                </a:glow>
              </a:effectLst>
              <a:cs typeface="Arial" panose="020B0604020202020204" pitchFamily="34" charset="0"/>
            </a:endParaRPr>
          </a:p>
        </p:txBody>
      </p:sp>
      <p:sp>
        <p:nvSpPr>
          <p:cNvPr id="3" name="Rectangle 2">
            <a:extLst>
              <a:ext uri="{FF2B5EF4-FFF2-40B4-BE49-F238E27FC236}">
                <a16:creationId xmlns:a16="http://schemas.microsoft.com/office/drawing/2014/main" id="{EBAA5FDC-4FD9-3521-741F-512F99694BCC}"/>
              </a:ext>
            </a:extLst>
          </p:cNvPr>
          <p:cNvSpPr>
            <a:spLocks noChangeArrowheads="1"/>
          </p:cNvSpPr>
          <p:nvPr/>
        </p:nvSpPr>
        <p:spPr bwMode="auto">
          <a:xfrm>
            <a:off x="0" y="6165304"/>
            <a:ext cx="9144000" cy="68806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pic>
        <p:nvPicPr>
          <p:cNvPr id="1679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ar-JO" sz="4800" dirty="0">
                <a:solidFill>
                  <a:srgbClr val="003399"/>
                </a:solidFill>
                <a:effectLst/>
              </a:rPr>
              <a:t>في التاريخ ...</a:t>
            </a:r>
            <a:endParaRPr lang="en-US" sz="4800" dirty="0">
              <a:solidFill>
                <a:srgbClr val="003399"/>
              </a:solidFill>
              <a:effectLst/>
            </a:endParaRP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دائري؟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أم</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16795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خطي؟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0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ما هو التقمص؟</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3" name="TextBox 2"/>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الولادة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37970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5076056" y="674779"/>
            <a:ext cx="4067944" cy="1125421"/>
          </a:xfrm>
        </p:spPr>
        <p:txBody>
          <a:bodyPr/>
          <a:lstStyle/>
          <a:p>
            <a:r>
              <a:rPr lang="ar-JO" dirty="0">
                <a:effectLst>
                  <a:glow rad="203200">
                    <a:schemeClr val="tx1"/>
                  </a:glow>
                </a:effectLst>
                <a:cs typeface="Arial" panose="020B0604020202020204" pitchFamily="34" charset="0"/>
              </a:rPr>
              <a:t>بعض المصطلحات</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076056" y="1872208"/>
            <a:ext cx="4067944" cy="5229200"/>
          </a:xfrm>
        </p:spPr>
        <p:txBody>
          <a:bodyPr/>
          <a:lstStyle/>
          <a:p>
            <a:r>
              <a:rPr lang="ar-JO" sz="3600" dirty="0">
                <a:solidFill>
                  <a:srgbClr val="FFFF00"/>
                </a:solidFill>
                <a:effectLst>
                  <a:glow rad="203200">
                    <a:schemeClr val="tx1"/>
                  </a:glow>
                </a:effectLst>
                <a:cs typeface="Arial" panose="020B0604020202020204" pitchFamily="34" charset="0"/>
              </a:rPr>
              <a:t>التقمص</a:t>
            </a:r>
            <a:r>
              <a:rPr lang="ar-JO" sz="3600" dirty="0">
                <a:effectLst>
                  <a:glow rad="203200">
                    <a:schemeClr val="tx1"/>
                  </a:glow>
                </a:effectLst>
                <a:cs typeface="Arial" panose="020B0604020202020204" pitchFamily="34" charset="0"/>
              </a:rPr>
              <a:t>                   هو الإيمان               بأنه بعد الموت         يعود البشر                إلى الأرض ثانية         في جسد بشري آخر (راجع اللاتينية، جسد)</a:t>
            </a:r>
            <a:r>
              <a:rPr lang="en-US" sz="3600" dirty="0">
                <a:effectLst>
                  <a:glow rad="203200">
                    <a:schemeClr val="tx1"/>
                  </a:glow>
                </a:effectLst>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898" name="Picture 1" descr="paul pri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075032"/>
            <a:ext cx="8839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بحسب فيلمون كان بولس يأمل في إطلاق سراحه (أمل=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(فل٢٢) </a:t>
            </a:r>
          </a:p>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بحسب فيلبي </a:t>
            </a: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كان</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بولس واثقًا أنّهُ سيُطلق سراحه  (يعلم=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(في١: ٢٥؛ ٢: ٢٤ )    </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endParaRPr>
          </a:p>
        </p:txBody>
      </p:sp>
      <p:sp>
        <p:nvSpPr>
          <p:cNvPr id="13316" name="Text Box 4"/>
          <p:cNvSpPr txBox="1">
            <a:spLocks noChangeArrowheads="1"/>
          </p:cNvSpPr>
          <p:nvPr/>
        </p:nvSpPr>
        <p:spPr bwMode="auto">
          <a:xfrm>
            <a:off x="521444"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rPr>
              <a:t>الإعداد والنظام</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endParaRPr>
          </a:p>
        </p:txBody>
      </p:sp>
      <p:sp>
        <p:nvSpPr>
          <p:cNvPr id="13317" name="Rectangle 5"/>
          <p:cNvSpPr>
            <a:spLocks noChangeArrowheads="1"/>
          </p:cNvSpPr>
          <p:nvPr/>
        </p:nvSpPr>
        <p:spPr bwMode="auto">
          <a:xfrm>
            <a:off x="1" y="3962400"/>
            <a:ext cx="6167440" cy="2346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كُتبت في ٢-٣ مناسبات منفصلة</a:t>
            </a:r>
            <a:endParaRPr kumimoji="0" lang="en-US"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أفسس وكولوسي وفليمون في نفس الوقت تقريباً (على الأرجح ٦٠-٦١ م)</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فيلبي فيما بعد (ربما ٦٢ م)</a:t>
            </a:r>
            <a:endParaRPr kumimoji="0" lang="en-US"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64902" name="TextBox 5"/>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 name="Title 1"/>
          <p:cNvSpPr>
            <a:spLocks noGrp="1"/>
          </p:cNvSpPr>
          <p:nvPr>
            <p:ph type="title" idx="4294967295"/>
          </p:nvPr>
        </p:nvSpPr>
        <p:spPr>
          <a:xfrm>
            <a:off x="1371600" y="260648"/>
            <a:ext cx="7772400" cy="708025"/>
          </a:xfrm>
          <a:solidFill>
            <a:srgbClr val="660066"/>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ماذا كان موقف بولس؟</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١٧٧</a:t>
            </a:r>
          </a:p>
        </p:txBody>
      </p:sp>
      <p:pic>
        <p:nvPicPr>
          <p:cNvPr id="12" name="Picture 11">
            <a:extLst>
              <a:ext uri="{FF2B5EF4-FFF2-40B4-BE49-F238E27FC236}">
                <a16:creationId xmlns:a16="http://schemas.microsoft.com/office/drawing/2014/main" id="{7F910A7D-2639-4DFB-A522-EE3F1DF19C74}"/>
              </a:ext>
            </a:extLst>
          </p:cNvPr>
          <p:cNvPicPr>
            <a:picLocks noChangeAspect="1"/>
          </p:cNvPicPr>
          <p:nvPr/>
        </p:nvPicPr>
        <p:blipFill>
          <a:blip r:embed="rId5"/>
          <a:stretch>
            <a:fillRect/>
          </a:stretch>
        </p:blipFill>
        <p:spPr>
          <a:xfrm>
            <a:off x="899592" y="1124744"/>
            <a:ext cx="1151633" cy="429036"/>
          </a:xfrm>
          <a:prstGeom prst="rect">
            <a:avLst/>
          </a:prstGeom>
        </p:spPr>
      </p:pic>
      <p:pic>
        <p:nvPicPr>
          <p:cNvPr id="13" name="Picture 12">
            <a:extLst>
              <a:ext uri="{FF2B5EF4-FFF2-40B4-BE49-F238E27FC236}">
                <a16:creationId xmlns:a16="http://schemas.microsoft.com/office/drawing/2014/main" id="{D91B1FA9-12CA-43DE-866A-D27096379C87}"/>
              </a:ext>
            </a:extLst>
          </p:cNvPr>
          <p:cNvPicPr>
            <a:picLocks noChangeAspect="1"/>
          </p:cNvPicPr>
          <p:nvPr/>
        </p:nvPicPr>
        <p:blipFill>
          <a:blip r:embed="rId6"/>
          <a:stretch>
            <a:fillRect/>
          </a:stretch>
        </p:blipFill>
        <p:spPr>
          <a:xfrm>
            <a:off x="1187624" y="2060848"/>
            <a:ext cx="894269" cy="384536"/>
          </a:xfrm>
          <a:prstGeom prst="rect">
            <a:avLst/>
          </a:prstGeom>
        </p:spPr>
      </p:pic>
    </p:spTree>
    <p:extLst>
      <p:ext uri="{BB962C8B-B14F-4D97-AF65-F5344CB8AC3E}">
        <p14:creationId xmlns:p14="http://schemas.microsoft.com/office/powerpoint/2010/main" val="3795630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descr="reincarnation2.jpg"/>
          <p:cNvPicPr>
            <a:picLocks noChangeAspect="1"/>
          </p:cNvPicPr>
          <p:nvPr/>
        </p:nvPicPr>
        <p:blipFill rotWithShape="1">
          <a:blip r:embed="rId2">
            <a:extLst>
              <a:ext uri="{28A0092B-C50C-407E-A947-70E740481C1C}">
                <a14:useLocalDpi xmlns:a14="http://schemas.microsoft.com/office/drawing/2010/main"/>
              </a:ext>
            </a:extLst>
          </a:blip>
          <a:srcRect r="1103" b="4193"/>
          <a:stretch/>
        </p:blipFill>
        <p:spPr>
          <a:xfrm>
            <a:off x="0" y="1296144"/>
            <a:ext cx="9130429" cy="5561856"/>
          </a:xfrm>
          <a:prstGeom prst="rect">
            <a:avLst/>
          </a:prstGeom>
        </p:spPr>
      </p:pic>
      <p:sp>
        <p:nvSpPr>
          <p:cNvPr id="2050" name="Rectangle 2"/>
          <p:cNvSpPr>
            <a:spLocks noGrp="1" noChangeArrowheads="1"/>
          </p:cNvSpPr>
          <p:nvPr>
            <p:ph type="ctrTitle"/>
          </p:nvPr>
        </p:nvSpPr>
        <p:spPr>
          <a:xfrm>
            <a:off x="-13572" y="25259"/>
            <a:ext cx="9232241" cy="1700808"/>
          </a:xfrm>
          <a:solidFill>
            <a:schemeClr val="tx1"/>
          </a:solidFill>
          <a:ln>
            <a:noFill/>
          </a:ln>
        </p:spPr>
        <p:txBody>
          <a:bodyPr vert="horz" wrap="square" lIns="91440" tIns="45720" rIns="91440" bIns="45720" numCol="1" anchor="ctr" anchorCtr="0" compatLnSpc="1">
            <a:prstTxWarp prst="textNoShape">
              <a:avLst/>
            </a:prstTxWarp>
          </a:bodyPr>
          <a:lstStyle/>
          <a:p>
            <a:r>
              <a:rPr lang="ar-JO" sz="3200" dirty="0">
                <a:solidFill>
                  <a:srgbClr val="FFFF00"/>
                </a:solidFill>
                <a:effectLst>
                  <a:glow rad="203200">
                    <a:schemeClr val="tx1"/>
                  </a:glow>
                </a:effectLst>
                <a:cs typeface="Arial" panose="020B0604020202020204" pitchFamily="34" charset="0"/>
              </a:rPr>
              <a:t>تناسخ الأرواح </a:t>
            </a:r>
            <a:r>
              <a:rPr lang="ar-JO" sz="3200" dirty="0">
                <a:effectLst>
                  <a:glow rad="203200">
                    <a:schemeClr val="tx1"/>
                  </a:glow>
                </a:effectLst>
                <a:cs typeface="Arial" panose="020B0604020202020204" pitchFamily="34" charset="0"/>
              </a:rPr>
              <a:t>مشابه إذ يقول إن الإنسان يمكن أن يصبح حيواناً (طائر، بقرة، برغوث، صرصور) أو جماداً (صخرة، قطعة طباشير، إلخ) في الحياة التالية.</a:t>
            </a:r>
            <a:endParaRPr lang="en-US" sz="3200" dirty="0">
              <a:effectLst>
                <a:glow rad="203200">
                  <a:schemeClr val="tx1"/>
                </a:glow>
              </a:effectLst>
              <a:cs typeface="Arial" panose="020B0604020202020204" pitchFamily="34" charset="0"/>
            </a:endParaRPr>
          </a:p>
        </p:txBody>
      </p:sp>
      <p:sp>
        <p:nvSpPr>
          <p:cNvPr id="5" name="TextBox 4"/>
          <p:cNvSpPr txBox="1"/>
          <p:nvPr/>
        </p:nvSpPr>
        <p:spPr>
          <a:xfrm>
            <a:off x="8460432" y="6309320"/>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062581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8LimbGirlBARC_468x3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775"/>
            <a:ext cx="9180512" cy="6891776"/>
          </a:xfrm>
          <a:prstGeom prst="rect">
            <a:avLst/>
          </a:prstGeom>
        </p:spPr>
      </p:pic>
      <p:sp>
        <p:nvSpPr>
          <p:cNvPr id="2050" name="Rectangle 2"/>
          <p:cNvSpPr>
            <a:spLocks noGrp="1" noChangeArrowheads="1"/>
          </p:cNvSpPr>
          <p:nvPr>
            <p:ph type="ctrTitle"/>
          </p:nvPr>
        </p:nvSpPr>
        <p:spPr>
          <a:xfrm>
            <a:off x="0" y="-677"/>
            <a:ext cx="3347864" cy="6454013"/>
          </a:xfrm>
        </p:spPr>
        <p:txBody>
          <a:bodyPr anchor="t"/>
          <a:lstStyle/>
          <a:p>
            <a:br>
              <a:rPr lang="en-US" sz="3200" dirty="0">
                <a:effectLst>
                  <a:glow rad="203200">
                    <a:schemeClr val="tx1"/>
                  </a:glow>
                </a:effectLst>
                <a:cs typeface="Arial" panose="020B0604020202020204" pitchFamily="34" charset="0"/>
              </a:rPr>
            </a:br>
            <a:r>
              <a:rPr lang="ar-JO" sz="3200" dirty="0">
                <a:solidFill>
                  <a:srgbClr val="FFFF00"/>
                </a:solidFill>
                <a:effectLst>
                  <a:glow rad="203200">
                    <a:schemeClr val="tx1"/>
                  </a:glow>
                </a:effectLst>
                <a:cs typeface="Arial" panose="020B0604020202020204" pitchFamily="34" charset="0"/>
              </a:rPr>
              <a:t>الكارما</a:t>
            </a:r>
            <a:r>
              <a:rPr lang="ar-JO" sz="3200" dirty="0">
                <a:effectLst>
                  <a:glow rad="203200">
                    <a:schemeClr val="tx1"/>
                  </a:glow>
                </a:effectLst>
                <a:cs typeface="Arial" panose="020B0604020202020204" pitchFamily="34" charset="0"/>
              </a:rPr>
              <a:t>              (أفكار وكلمات وأفعال جيدة أو سيئة          في هذه الحياة)      تحدد حالة            الجسد الجديد -    اقتصادياً وفكرياً وجسدياً وما إلى ذلك.  </a:t>
            </a:r>
            <a:r>
              <a:rPr lang="en-US" sz="3200" dirty="0">
                <a:effectLst>
                  <a:glow rad="203200">
                    <a:schemeClr val="tx1"/>
                  </a:glow>
                </a:effectLst>
                <a:cs typeface="Arial" panose="020B0604020202020204" pitchFamily="34" charset="0"/>
              </a:rPr>
              <a:t> </a:t>
            </a:r>
          </a:p>
        </p:txBody>
      </p:sp>
      <p:sp>
        <p:nvSpPr>
          <p:cNvPr id="7" name="TextBox 6"/>
          <p:cNvSpPr txBox="1"/>
          <p:nvPr/>
        </p:nvSpPr>
        <p:spPr>
          <a:xfrm>
            <a:off x="8316416" y="87015"/>
            <a:ext cx="598241" cy="461665"/>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232127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3" y="-315416"/>
            <a:ext cx="9249931" cy="7173416"/>
          </a:xfrm>
          <a:prstGeom prst="rect">
            <a:avLst/>
          </a:prstGeom>
        </p:spPr>
      </p:pic>
      <p:sp>
        <p:nvSpPr>
          <p:cNvPr id="2050" name="Rectangle 2"/>
          <p:cNvSpPr>
            <a:spLocks noGrp="1" noChangeArrowheads="1"/>
          </p:cNvSpPr>
          <p:nvPr>
            <p:ph type="ctrTitle"/>
          </p:nvPr>
        </p:nvSpPr>
        <p:spPr>
          <a:xfrm>
            <a:off x="0" y="4103779"/>
            <a:ext cx="9144000" cy="1125421"/>
          </a:xfrm>
        </p:spPr>
        <p:txBody>
          <a:bodyPr/>
          <a:lstStyle/>
          <a:p>
            <a:r>
              <a:rPr lang="ar-JO" dirty="0">
                <a:effectLst>
                  <a:glow rad="203200">
                    <a:schemeClr val="tx1"/>
                  </a:glow>
                </a:effectLst>
                <a:cs typeface="Arial" panose="020B0604020202020204" pitchFamily="34" charset="0"/>
              </a:rPr>
              <a:t>مضحك؟</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105931" y="5085184"/>
            <a:ext cx="9319349" cy="1772816"/>
          </a:xfrm>
          <a:solidFill>
            <a:srgbClr val="F7F7F7"/>
          </a:solidFill>
        </p:spPr>
        <p:txBody>
          <a:bodyPr/>
          <a:lstStyle/>
          <a:p>
            <a:r>
              <a:rPr lang="ar-JO" sz="4400" dirty="0">
                <a:solidFill>
                  <a:schemeClr val="tx1"/>
                </a:solidFill>
                <a:effectLst/>
                <a:cs typeface="Arial" panose="020B0604020202020204" pitchFamily="34" charset="0"/>
              </a:rPr>
              <a:t>سوف تعود بشكل ذبابة</a:t>
            </a:r>
          </a:p>
          <a:p>
            <a:r>
              <a:rPr lang="ar-JO" sz="4400" dirty="0">
                <a:solidFill>
                  <a:schemeClr val="tx1"/>
                </a:solidFill>
                <a:effectLst/>
                <a:cs typeface="Arial" panose="020B0604020202020204" pitchFamily="34" charset="0"/>
              </a:rPr>
              <a:t>أتمنى لك يوماً سعيداً</a:t>
            </a:r>
            <a:endParaRPr lang="en-US" sz="4400"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22163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27384"/>
            <a:ext cx="4982792" cy="6920544"/>
          </a:xfrm>
          <a:prstGeom prst="rect">
            <a:avLst/>
          </a:prstGeom>
        </p:spPr>
      </p:pic>
      <p:sp>
        <p:nvSpPr>
          <p:cNvPr id="2050" name="Rectangle 2"/>
          <p:cNvSpPr>
            <a:spLocks noGrp="1" noChangeArrowheads="1"/>
          </p:cNvSpPr>
          <p:nvPr>
            <p:ph type="ctrTitle"/>
          </p:nvPr>
        </p:nvSpPr>
        <p:spPr>
          <a:xfrm>
            <a:off x="4946280" y="-677"/>
            <a:ext cx="4197720" cy="2493573"/>
          </a:xfrm>
        </p:spPr>
        <p:txBody>
          <a:bodyPr/>
          <a:lstStyle/>
          <a:p>
            <a:r>
              <a:rPr lang="ar-JO" sz="4800" dirty="0">
                <a:solidFill>
                  <a:srgbClr val="FFFF00"/>
                </a:solidFill>
                <a:effectLst>
                  <a:glow rad="203200">
                    <a:schemeClr val="tx1"/>
                  </a:glow>
                </a:effectLst>
                <a:cs typeface="Arial" panose="020B0604020202020204" pitchFamily="34" charset="0"/>
              </a:rPr>
              <a:t>وحدة الوجود</a:t>
            </a:r>
            <a:br>
              <a:rPr lang="ar-JO" sz="4800" dirty="0">
                <a:solidFill>
                  <a:srgbClr val="FFFF00"/>
                </a:solidFill>
                <a:effectLst>
                  <a:glow rad="203200">
                    <a:schemeClr val="tx1"/>
                  </a:glow>
                </a:effectLst>
                <a:cs typeface="Arial" panose="020B0604020202020204" pitchFamily="34" charset="0"/>
              </a:rPr>
            </a:br>
            <a:r>
              <a:rPr lang="ar-JO" sz="4800" dirty="0">
                <a:effectLst>
                  <a:glow rad="203200">
                    <a:schemeClr val="tx1"/>
                  </a:glow>
                </a:effectLst>
                <a:cs typeface="Arial" panose="020B0604020202020204" pitchFamily="34" charset="0"/>
              </a:rPr>
              <a:t>بين الأمريكيين الأصليين</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788024" y="2492896"/>
            <a:ext cx="4355976" cy="4365104"/>
          </a:xfrm>
        </p:spPr>
        <p:txBody>
          <a:bodyPr/>
          <a:lstStyle/>
          <a:p>
            <a:pPr rtl="1"/>
            <a:r>
              <a:rPr lang="ar-JO" dirty="0">
                <a:cs typeface="Arial" panose="020B0604020202020204" pitchFamily="34" charset="0"/>
              </a:rPr>
              <a:t>وحدة الوجود            (باليونانية </a:t>
            </a:r>
            <a:r>
              <a:rPr lang="en-US" dirty="0">
                <a:cs typeface="Arial" panose="020B0604020202020204" pitchFamily="34" charset="0"/>
              </a:rPr>
              <a:t>pan</a:t>
            </a:r>
            <a:r>
              <a:rPr lang="ar-JO" dirty="0">
                <a:cs typeface="Arial" panose="020B0604020202020204" pitchFamily="34" charset="0"/>
              </a:rPr>
              <a:t> تعني كل + </a:t>
            </a:r>
            <a:r>
              <a:rPr lang="en-US" dirty="0">
                <a:cs typeface="Arial" panose="020B0604020202020204" pitchFamily="34" charset="0"/>
              </a:rPr>
              <a:t>theism</a:t>
            </a:r>
            <a:r>
              <a:rPr lang="ar-JO" dirty="0">
                <a:cs typeface="Arial" panose="020B0604020202020204" pitchFamily="34" charset="0"/>
              </a:rPr>
              <a:t> تعني الله)           هي النظرة العالمية للتناسخ حيث يكون الله قوة            غير شخصية؛               الكون هو الله                  والله هو الكون.</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6" name="TextBox 5"/>
          <p:cNvSpPr txBox="1"/>
          <p:nvPr/>
        </p:nvSpPr>
        <p:spPr>
          <a:xfrm>
            <a:off x="8316416" y="87015"/>
            <a:ext cx="5982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603454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ar-JO" sz="4800" dirty="0">
                <a:effectLst>
                  <a:glow rad="203200">
                    <a:schemeClr val="tx1"/>
                  </a:glow>
                </a:effectLst>
                <a:cs typeface="Arial" panose="020B0604020202020204" pitchFamily="34" charset="0"/>
              </a:rPr>
              <a:t>التقمص في أمريكا</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908720"/>
            <a:ext cx="9144000" cy="692696"/>
          </a:xfrm>
        </p:spPr>
        <p:txBody>
          <a:bodyPr/>
          <a:lstStyle/>
          <a:p>
            <a:r>
              <a:rPr lang="ar-JO" sz="3600" dirty="0">
                <a:effectLst>
                  <a:glow rad="203200">
                    <a:schemeClr val="tx1"/>
                  </a:glow>
                </a:effectLst>
                <a:cs typeface="Arial" panose="020B0604020202020204" pitchFamily="34" charset="0"/>
              </a:rPr>
              <a:t>1 من كل 5 أمريكيين</a:t>
            </a:r>
            <a:endParaRPr lang="en-US" sz="3600" dirty="0">
              <a:effectLst>
                <a:glow rad="203200">
                  <a:schemeClr val="tx1"/>
                </a:glow>
              </a:effectLst>
              <a:cs typeface="Arial" panose="020B0604020202020204" pitchFamily="34" charset="0"/>
            </a:endParaRP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استطلاع غالوب 2005</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3">
            <a:extLst>
              <a:ext uri="{FF2B5EF4-FFF2-40B4-BE49-F238E27FC236}">
                <a16:creationId xmlns:a16="http://schemas.microsoft.com/office/drawing/2014/main" id="{46E3BA83-BD24-8795-E02F-E8EA3FC90CD7}"/>
              </a:ext>
            </a:extLst>
          </p:cNvPr>
          <p:cNvSpPr txBox="1">
            <a:spLocks noChangeArrowheads="1"/>
          </p:cNvSpPr>
          <p:nvPr/>
        </p:nvSpPr>
        <p:spPr bwMode="auto">
          <a:xfrm>
            <a:off x="5724128" y="2801296"/>
            <a:ext cx="3190529" cy="915735"/>
          </a:xfrm>
          <a:prstGeom prst="rect">
            <a:avLst/>
          </a:prstGeom>
          <a:solidFill>
            <a:schemeClr val="tx1"/>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1"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يؤمن بالتقمص</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EFA945D9-99D5-C1BD-8436-3042E7B4A20A}"/>
              </a:ext>
            </a:extLst>
          </p:cNvPr>
          <p:cNvSpPr txBox="1">
            <a:spLocks noChangeArrowheads="1"/>
          </p:cNvSpPr>
          <p:nvPr/>
        </p:nvSpPr>
        <p:spPr bwMode="auto">
          <a:xfrm>
            <a:off x="5604548" y="4213407"/>
            <a:ext cx="3539452" cy="915735"/>
          </a:xfrm>
          <a:prstGeom prst="rect">
            <a:avLst/>
          </a:prstGeom>
          <a:solidFill>
            <a:schemeClr val="tx1"/>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آراء أخرى</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4247689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dirty="0">
                <a:effectLst>
                  <a:glow rad="203200">
                    <a:schemeClr val="tx1"/>
                  </a:glow>
                </a:effectLst>
                <a:cs typeface="Arial" panose="020B0604020202020204" pitchFamily="34" charset="0"/>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ar-JO" dirty="0">
                <a:effectLst>
                  <a:glow rad="203200">
                    <a:schemeClr val="tx1"/>
                  </a:glow>
                </a:effectLst>
                <a:cs typeface="Arial" panose="020B0604020202020204" pitchFamily="34" charset="0"/>
              </a:rPr>
              <a:t>أثر كتاب شيرلي ماكلين           الصادر عام 1987 على الولايات المتحدة تجاه التقمص</a:t>
            </a:r>
            <a:endParaRPr lang="en-US"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388161895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0"/>
            <a:ext cx="7793182" cy="6858000"/>
          </a:xfrm>
          <a:prstGeom prst="rect">
            <a:avLst/>
          </a:prstGeom>
        </p:spPr>
      </p:pic>
      <p:sp>
        <p:nvSpPr>
          <p:cNvPr id="2050" name="Rectangle 2"/>
          <p:cNvSpPr>
            <a:spLocks noGrp="1" noChangeArrowheads="1"/>
          </p:cNvSpPr>
          <p:nvPr>
            <p:ph type="ctrTitle"/>
          </p:nvPr>
        </p:nvSpPr>
        <p:spPr>
          <a:xfrm>
            <a:off x="-2309" y="116632"/>
            <a:ext cx="9144000" cy="1125421"/>
          </a:xfrm>
        </p:spPr>
        <p:txBody>
          <a:bodyPr/>
          <a:lstStyle/>
          <a:p>
            <a:r>
              <a:rPr lang="ar-JO" dirty="0">
                <a:effectLst>
                  <a:glow rad="203200">
                    <a:schemeClr val="tx1"/>
                  </a:glow>
                </a:effectLst>
                <a:cs typeface="Arial" panose="020B0604020202020204" pitchFamily="34" charset="0"/>
              </a:rPr>
              <a:t>خمس حجج للتناسخ                                 تم انتقادها</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805264"/>
            <a:ext cx="9144000" cy="1052736"/>
          </a:xfrm>
        </p:spPr>
        <p:txBody>
          <a:bodyPr/>
          <a:lstStyle/>
          <a:p>
            <a:r>
              <a:rPr lang="ar-JO" dirty="0">
                <a:effectLst>
                  <a:glow rad="203200">
                    <a:schemeClr val="tx1"/>
                  </a:glow>
                </a:effectLst>
                <a:cs typeface="Arial" panose="020B0604020202020204" pitchFamily="34" charset="0"/>
              </a:rPr>
              <a:t>قد يبدو كل منهما معقولاً                                              ولكن التفسير أكثر إقناعاً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42316813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78266"/>
            <a:ext cx="9563030" cy="703565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solidFill>
                  <a:srgbClr val="FFFF00"/>
                </a:solidFill>
                <a:effectLst>
                  <a:glow rad="203200">
                    <a:schemeClr val="tx1"/>
                  </a:glow>
                </a:effectLst>
                <a:cs typeface="Arial" panose="020B0604020202020204" pitchFamily="34" charset="0"/>
              </a:rPr>
              <a:t>الإنحدار التنويمي</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44" y="1052736"/>
            <a:ext cx="9144000" cy="1700808"/>
          </a:xfrm>
        </p:spPr>
        <p:txBody>
          <a:bodyPr/>
          <a:lstStyle/>
          <a:p>
            <a:r>
              <a:rPr lang="ar-JO" dirty="0">
                <a:effectLst>
                  <a:glow rad="203200">
                    <a:schemeClr val="tx1"/>
                  </a:glow>
                </a:effectLst>
                <a:cs typeface="Arial" panose="020B0604020202020204" pitchFamily="34" charset="0"/>
              </a:rPr>
              <a:t>عندما يصف شخص ما بشكل واضح ودقيق الأشخاص والأماكن والأحداث التي لم يكن من الممكن أن يعرفها من قبل</a:t>
            </a:r>
            <a:endParaRPr lang="en-US" dirty="0">
              <a:effectLst>
                <a:glow rad="203200">
                  <a:schemeClr val="tx1"/>
                </a:glow>
              </a:effectLst>
              <a:cs typeface="Arial" panose="020B0604020202020204" pitchFamily="34" charset="0"/>
            </a:endParaRPr>
          </a:p>
          <a:p>
            <a:r>
              <a:rPr lang="en-US" dirty="0">
                <a:effectLst>
                  <a:glow rad="203200">
                    <a:schemeClr val="tx1"/>
                  </a:glow>
                </a:effectLst>
                <a:cs typeface="Arial" panose="020B0604020202020204" pitchFamily="34" charset="0"/>
              </a:rPr>
              <a:t> </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البعض كذب أو نسي التفاصيل... والبعض الآخر تأثر بأسئلة رئيسية... أكثر شيوعاً في جنوب وغرب آسيا</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8" name="Rectangle 3"/>
          <p:cNvSpPr txBox="1">
            <a:spLocks noChangeArrowheads="1"/>
          </p:cNvSpPr>
          <p:nvPr/>
        </p:nvSpPr>
        <p:spPr bwMode="auto">
          <a:xfrm>
            <a:off x="35496" y="4653136"/>
            <a:ext cx="8784976"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183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P spid="8"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cs typeface="Arial" panose="020B0604020202020204" pitchFamily="34" charset="0"/>
              </a:rPr>
              <a:t>Title</a:t>
            </a: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قبل التقمص</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0544" y="6021288"/>
            <a:ext cx="903796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بعض الأحيان تبدأ الروح في الإنتقال إلى المكان الجديد حتى قبل انتهاء عقد إيجار المكان القديم.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66778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48279"/>
          </a:xfrm>
          <a:prstGeom prst="rect">
            <a:avLst/>
          </a:prstGeom>
        </p:spPr>
      </p:pic>
      <p:sp>
        <p:nvSpPr>
          <p:cNvPr id="2050" name="Rectangle 2"/>
          <p:cNvSpPr>
            <a:spLocks noGrp="1" noChangeArrowheads="1"/>
          </p:cNvSpPr>
          <p:nvPr>
            <p:ph type="ctrTitle"/>
          </p:nvPr>
        </p:nvSpPr>
        <p:spPr>
          <a:xfrm>
            <a:off x="0" y="359363"/>
            <a:ext cx="9144000" cy="1773493"/>
          </a:xfrm>
        </p:spPr>
        <p:txBody>
          <a:bodyPr/>
          <a:lstStyle/>
          <a:p>
            <a:r>
              <a:rPr lang="ar-JO" sz="4000" dirty="0">
                <a:solidFill>
                  <a:srgbClr val="FFFF00"/>
                </a:solidFill>
                <a:effectLst>
                  <a:glow rad="203200">
                    <a:schemeClr val="tx1"/>
                  </a:glow>
                </a:effectLst>
                <a:cs typeface="Arial" panose="020B0604020202020204" pitchFamily="34" charset="0"/>
              </a:rPr>
              <a:t>ديجا فو </a:t>
            </a:r>
            <a:r>
              <a:rPr lang="ar-JO" sz="4000" dirty="0">
                <a:effectLst>
                  <a:glow rad="203200">
                    <a:schemeClr val="tx1"/>
                  </a:glow>
                </a:effectLst>
                <a:cs typeface="Arial" panose="020B0604020202020204" pitchFamily="34" charset="0"/>
              </a:rPr>
              <a:t>هو شعور بأن الشخص قد قام بفعل حاضر من قبل (مثل أنه كان في مكان معين)</a:t>
            </a:r>
            <a:r>
              <a:rPr lang="en-US" sz="4000" dirty="0">
                <a:effectLst>
                  <a:glow rad="203200">
                    <a:schemeClr val="tx1"/>
                  </a:glow>
                </a:effectLst>
                <a:cs typeface="Arial" panose="020B0604020202020204" pitchFamily="34" charset="0"/>
              </a:rPr>
              <a:t> </a:t>
            </a:r>
          </a:p>
        </p:txBody>
      </p:sp>
      <p:sp>
        <p:nvSpPr>
          <p:cNvPr id="2051" name="Rectangle 3"/>
          <p:cNvSpPr>
            <a:spLocks noGrp="1" noChangeArrowheads="1"/>
          </p:cNvSpPr>
          <p:nvPr>
            <p:ph type="subTitle" idx="1"/>
          </p:nvPr>
        </p:nvSpPr>
        <p:spPr/>
        <p:txBody>
          <a:bodyPr/>
          <a:lstStyle/>
          <a:p>
            <a:r>
              <a:rPr lang="ar-JO" dirty="0">
                <a:effectLst>
                  <a:glow rad="203200">
                    <a:schemeClr val="tx1"/>
                  </a:glow>
                </a:effectLst>
                <a:cs typeface="Arial" panose="020B0604020202020204" pitchFamily="34" charset="0"/>
              </a:rPr>
              <a:t>يقول الباحثون إن الدماغ يقوم ببساطة بدمج تجربة سابقة مماثلة   في هذه الحياة مع التجربة الحالية</a:t>
            </a:r>
            <a:endParaRPr lang="en-US" dirty="0">
              <a:effectLst>
                <a:glow rad="203200">
                  <a:schemeClr val="tx1"/>
                </a:glow>
              </a:effectLst>
              <a:cs typeface="Arial" panose="020B0604020202020204" pitchFamily="34" charset="0"/>
            </a:endParaRPr>
          </a:p>
        </p:txBody>
      </p:sp>
      <p:sp>
        <p:nvSpPr>
          <p:cNvPr id="3" name="Rectangle 2"/>
          <p:cNvSpPr/>
          <p:nvPr/>
        </p:nvSpPr>
        <p:spPr>
          <a:xfrm>
            <a:off x="2286000" y="2828836"/>
            <a:ext cx="4572000" cy="2316532"/>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79512" y="4581128"/>
            <a:ext cx="864096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318320" y="488953"/>
            <a:ext cx="7772400" cy="708025"/>
          </a:xfrm>
          <a:solidFill>
            <a:srgbClr val="9D3F00"/>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مناسبة رسائل السجن</a:t>
            </a:r>
            <a:endParaRPr lang="en-US"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سُجن بولس في روما وكان أبفراس معهُ</a:t>
            </a:r>
            <a:endParaRPr kumimoji="0" lang="en-US"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كتب أولاً رسالة دورية عامة لكنائس الأمم في آسيا الصغرى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أفسس</a:t>
            </a: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أنسيمس عبد هارب ، إنضم إليهما فيما بعد</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تلقى بولس أنباء عن أزمة في كنيسة كولوسي (بدعة)</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بعث برسالة مع تيخيكس لمعالجة مشاكل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كولوسي</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كما أرسل أنسيمس مع تيخيكس برسالة إلى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فليمون</a:t>
            </a:r>
            <a:endParaRPr kumimoji="0" lang="en-US"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p:txBody>
      </p:sp>
    </p:spTree>
    <p:extLst>
      <p:ext uri="{BB962C8B-B14F-4D97-AF65-F5344CB8AC3E}">
        <p14:creationId xmlns:p14="http://schemas.microsoft.com/office/powerpoint/2010/main" val="3415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1918"/>
          </a:xfrm>
          <a:prstGeom prst="rect">
            <a:avLst/>
          </a:prstGeom>
        </p:spPr>
      </p:pic>
      <p:sp>
        <p:nvSpPr>
          <p:cNvPr id="2050" name="Rectangle 2"/>
          <p:cNvSpPr>
            <a:spLocks noGrp="1" noChangeArrowheads="1"/>
          </p:cNvSpPr>
          <p:nvPr>
            <p:ph type="ctrTitle"/>
          </p:nvPr>
        </p:nvSpPr>
        <p:spPr>
          <a:xfrm>
            <a:off x="0" y="-677"/>
            <a:ext cx="9144000" cy="1125421"/>
          </a:xfrm>
          <a:noFill/>
          <a:ln>
            <a:noFill/>
          </a:ln>
        </p:spPr>
        <p:txBody>
          <a:bodyPr vert="horz" wrap="square" lIns="91440" tIns="45720" rIns="91440" bIns="45720" numCol="1" anchor="ctr" anchorCtr="0" compatLnSpc="1">
            <a:prstTxWarp prst="textNoShape">
              <a:avLst/>
            </a:prstTxWarp>
          </a:bodyPr>
          <a:lstStyle/>
          <a:p>
            <a:r>
              <a:rPr lang="ar-JO" dirty="0">
                <a:solidFill>
                  <a:srgbClr val="FFFF00"/>
                </a:solidFill>
                <a:effectLst>
                  <a:glow rad="203200">
                    <a:schemeClr val="tx1"/>
                  </a:glow>
                </a:effectLst>
                <a:cs typeface="Arial" panose="020B0604020202020204" pitchFamily="34" charset="0"/>
              </a:rPr>
              <a:t>الزينوغلوسيا</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r>
              <a:rPr lang="ar-JO" dirty="0">
                <a:cs typeface="Arial" panose="020B0604020202020204" pitchFamily="34" charset="0"/>
              </a:rPr>
              <a:t>قدرة مفاجئة على التكلم بلغة لم يتعلمها الشخص مطلقاً</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9018763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202"/>
            <a:ext cx="58674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5867400" y="719403"/>
            <a:ext cx="3276600" cy="1197429"/>
          </a:xfrm>
        </p:spPr>
        <p:txBody>
          <a:bodyPr/>
          <a:lstStyle/>
          <a:p>
            <a:pPr>
              <a:defRPr/>
            </a:pPr>
            <a:r>
              <a:rPr lang="ar-JO" dirty="0">
                <a:solidFill>
                  <a:srgbClr val="FFFF00"/>
                </a:solidFill>
                <a:effectLst>
                  <a:glow rad="203200">
                    <a:schemeClr val="tx1"/>
                  </a:glow>
                </a:effectLst>
                <a:cs typeface="Arial" panose="020B0604020202020204" pitchFamily="34" charset="0"/>
              </a:rPr>
              <a:t>استرجاع الذاكرة</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867400" y="1800200"/>
            <a:ext cx="3276600" cy="5373216"/>
          </a:xfrm>
        </p:spPr>
        <p:txBody>
          <a:bodyPr/>
          <a:lstStyle/>
          <a:p>
            <a:pPr>
              <a:defRPr/>
            </a:pPr>
            <a:r>
              <a:rPr lang="ar-JO" sz="3600" dirty="0">
                <a:effectLst>
                  <a:glow rad="203200">
                    <a:schemeClr val="tx1"/>
                  </a:glow>
                </a:effectLst>
                <a:cs typeface="Arial" panose="020B0604020202020204" pitchFamily="34" charset="0"/>
              </a:rPr>
              <a:t>هو على الأرجح (عندما يتذكر المرء البيانات المنسية سابقاً مثل اللغات التي سمعها عندما كان طفلاً)</a:t>
            </a:r>
            <a:r>
              <a:rPr lang="en-US" sz="3600" dirty="0">
                <a:effectLst>
                  <a:glow rad="203200">
                    <a:schemeClr val="tx1"/>
                  </a:glow>
                </a:effectLst>
                <a:cs typeface="Arial" panose="020B0604020202020204" pitchFamily="34" charset="0"/>
              </a:rPr>
              <a:t>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557061"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هذا أنت يا ماما؟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657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7" grpId="0"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35984" y="-677"/>
            <a:ext cx="4208016" cy="1197429"/>
          </a:xfrm>
        </p:spPr>
        <p:txBody>
          <a:bodyPr/>
          <a:lstStyle/>
          <a:p>
            <a:r>
              <a:rPr lang="ar-JO" dirty="0">
                <a:solidFill>
                  <a:srgbClr val="FFFF00"/>
                </a:solidFill>
                <a:effectLst>
                  <a:glow rad="203200">
                    <a:schemeClr val="tx1"/>
                  </a:glow>
                </a:effectLst>
                <a:cs typeface="Arial" panose="020B0604020202020204" pitchFamily="34" charset="0"/>
              </a:rPr>
              <a:t>الوحمات</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935984" y="836712"/>
            <a:ext cx="3955988" cy="3744416"/>
          </a:xfrm>
        </p:spPr>
        <p:txBody>
          <a:bodyPr/>
          <a:lstStyle/>
          <a:p>
            <a:r>
              <a:rPr lang="ar-JO" sz="3600" dirty="0">
                <a:effectLst>
                  <a:glow rad="203200">
                    <a:schemeClr val="tx1"/>
                  </a:glow>
                </a:effectLst>
                <a:cs typeface="Arial" panose="020B0604020202020204" pitchFamily="34" charset="0"/>
              </a:rPr>
              <a:t>من المفترض أن تدعم التناسخ لأن بعضها يشبه تلك الموجودة على الأفراد المتوفين</a:t>
            </a:r>
            <a:endParaRPr lang="en-US" sz="3600"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
            <a:ext cx="4427984" cy="6863375"/>
          </a:xfrm>
          <a:prstGeom prst="rect">
            <a:avLst/>
          </a:prstGeom>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لكن هل هما متطابقان؟             التشابه لا يثبت التناسخ</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03848" y="548680"/>
            <a:ext cx="1732136" cy="1732136"/>
          </a:xfrm>
          <a:prstGeom prst="rect">
            <a:avLst/>
          </a:prstGeom>
        </p:spPr>
      </p:pic>
    </p:spTree>
    <p:extLst>
      <p:ext uri="{BB962C8B-B14F-4D97-AF65-F5344CB8AC3E}">
        <p14:creationId xmlns:p14="http://schemas.microsoft.com/office/powerpoint/2010/main" val="3043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6084168" cy="7456919"/>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ألغاز               الطفل</a:t>
            </a: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a:p>
            <a:r>
              <a:rPr lang="ar-JO" dirty="0">
                <a:effectLst>
                  <a:glow rad="203200">
                    <a:schemeClr val="tx1"/>
                  </a:glow>
                </a:effectLst>
                <a:cs typeface="Arial" panose="020B0604020202020204" pitchFamily="34" charset="0"/>
              </a:rPr>
              <a:t>الدراسات الديموغرافية  للدكتورة           هيلين وامباخ</a:t>
            </a:r>
            <a:br>
              <a:rPr lang="en-US" dirty="0">
                <a:effectLst>
                  <a:glow rad="203200">
                    <a:schemeClr val="tx1"/>
                  </a:glow>
                </a:effectLst>
                <a:cs typeface="Arial" panose="020B0604020202020204" pitchFamily="34" charset="0"/>
              </a:rPr>
            </a:b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p:txBody>
      </p:sp>
      <p:sp>
        <p:nvSpPr>
          <p:cNvPr id="2" name="Oval Callout 1"/>
          <p:cNvSpPr/>
          <p:nvPr/>
        </p:nvSpPr>
        <p:spPr bwMode="auto">
          <a:xfrm>
            <a:off x="1835696" y="116632"/>
            <a:ext cx="4248472" cy="1872208"/>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835696" y="188640"/>
            <a:ext cx="4211960" cy="187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نعم، حسناً، أنا أيضاً                       لم أؤمن بالتقمص                      عندما كنت في مثل عمرك</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8062278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4744"/>
            <a:ext cx="9036496" cy="5049807"/>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المثلية           الجنسية          وميول          المتحولين        جنسيا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18832374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948264" y="-677"/>
            <a:ext cx="2195736" cy="2637589"/>
          </a:xfrm>
        </p:spPr>
        <p:txBody>
          <a:bodyPr/>
          <a:lstStyle/>
          <a:p>
            <a:pPr eaLnBrk="1" hangingPunct="1">
              <a:defRPr/>
            </a:pPr>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948264" y="2708920"/>
            <a:ext cx="2195736" cy="3384376"/>
          </a:xfrm>
        </p:spPr>
        <p:txBody>
          <a:bodyPr anchor="ctr"/>
          <a:lstStyle/>
          <a:p>
            <a:pPr eaLnBrk="1" hangingPunct="1">
              <a:spcBef>
                <a:spcPct val="0"/>
              </a:spcBef>
              <a:defRPr/>
            </a:pPr>
            <a:r>
              <a:rPr lang="ar-JO" dirty="0">
                <a:effectLst>
                  <a:glow rad="203200">
                    <a:schemeClr val="tx1"/>
                  </a:glow>
                </a:effectLst>
                <a:ea typeface="+mj-ea"/>
                <a:cs typeface="Arial" panose="020B0604020202020204" pitchFamily="34" charset="0"/>
              </a:rPr>
              <a:t>الهوايات والإهتمامات والهواجس</a:t>
            </a:r>
            <a:endParaRPr lang="en-US" dirty="0">
              <a:effectLst>
                <a:glow rad="203200">
                  <a:schemeClr val="tx1"/>
                </a:glow>
              </a:effectLst>
              <a:ea typeface="+mj-ea"/>
              <a:cs typeface="Arial" panose="020B0604020202020204" pitchFamily="34" charset="0"/>
            </a:endParaRPr>
          </a:p>
        </p:txBody>
      </p:sp>
      <p:sp>
        <p:nvSpPr>
          <p:cNvPr id="6" name="Rectangle 2"/>
          <p:cNvSpPr txBox="1">
            <a:spLocks noChangeArrowheads="1"/>
          </p:cNvSpPr>
          <p:nvPr/>
        </p:nvSpPr>
        <p:spPr bwMode="auto">
          <a:xfrm>
            <a:off x="-496" y="6093296"/>
            <a:ext cx="9144000" cy="79208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الناس يجمعون بطاقات البيسبول فقط</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الهوايات</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222719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9691" y="459432"/>
            <a:ext cx="7686725" cy="6858000"/>
          </a:xfrm>
          <a:prstGeom prst="rect">
            <a:avLst/>
          </a:prstGeom>
        </p:spPr>
      </p:pic>
      <p:sp>
        <p:nvSpPr>
          <p:cNvPr id="2" name="Title 1"/>
          <p:cNvSpPr>
            <a:spLocks noGrp="1"/>
          </p:cNvSpPr>
          <p:nvPr>
            <p:ph type="title"/>
          </p:nvPr>
        </p:nvSpPr>
        <p:spPr>
          <a:xfrm>
            <a:off x="0" y="-27384"/>
            <a:ext cx="9144000" cy="1143000"/>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r>
              <a:rPr lang="ar-JO" dirty="0">
                <a:cs typeface="Arial" panose="020B0604020202020204" pitchFamily="34" charset="0"/>
              </a:rPr>
              <a:t>الكتاب المقدس والتقمص</a:t>
            </a:r>
            <a:endParaRPr lang="en-US" dirty="0">
              <a:cs typeface="Arial" panose="020B0604020202020204" pitchFamily="34" charset="0"/>
            </a:endParaRPr>
          </a:p>
        </p:txBody>
      </p:sp>
      <p:sp>
        <p:nvSpPr>
          <p:cNvPr id="3" name="TextBox 2"/>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Title 1"/>
          <p:cNvSpPr txBox="1">
            <a:spLocks/>
          </p:cNvSpPr>
          <p:nvPr/>
        </p:nvSpPr>
        <p:spPr bwMode="auto">
          <a:xfrm>
            <a:off x="36512" y="3222104"/>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هل نستطيع أن نزوج الإثنين؟</a:t>
            </a:r>
            <a:endParaRPr kumimoji="0" lang="en-US"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719987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7666" cy="6091777"/>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5400" dirty="0">
                <a:effectLst>
                  <a:glow rad="203200">
                    <a:schemeClr val="tx1"/>
                  </a:glow>
                </a:effectLst>
                <a:cs typeface="Arial" panose="020B0604020202020204" pitchFamily="34" charset="0"/>
              </a:rPr>
              <a:t>الرد الكتابي</a:t>
            </a:r>
            <a:endParaRPr lang="en-US" sz="5400"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4798748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الإمتلاك الشيطاني</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36512" y="1412776"/>
            <a:ext cx="9198014" cy="5445224"/>
          </a:xfrm>
          <a:prstGeom prst="rect">
            <a:avLst/>
          </a:prstGeom>
        </p:spPr>
      </p:pic>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4434347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ar-JO" dirty="0">
                <a:effectLst>
                  <a:outerShdw blurRad="38100" dist="38100" dir="2700000" algn="tl">
                    <a:srgbClr val="000000">
                      <a:alpha val="43137"/>
                    </a:srgbClr>
                  </a:outerShdw>
                </a:effectLst>
                <a:cs typeface="Arial" panose="020B0604020202020204" pitchFamily="34" charset="0"/>
              </a:rPr>
              <a:t>نحن نعيش مرة، نموت مرة،                       ثم ندخل حالتنا الأبدية</a:t>
            </a:r>
            <a:r>
              <a:rPr lang="en-US" dirty="0">
                <a:effectLst>
                  <a:outerShdw blurRad="38100" dist="38100" dir="2700000" algn="tl">
                    <a:srgbClr val="000000">
                      <a:alpha val="43137"/>
                    </a:srgbClr>
                  </a:outerShdw>
                </a:effectLst>
                <a:cs typeface="Arial" panose="020B0604020202020204" pitchFamily="34" charset="0"/>
              </a:rPr>
              <a:t> </a:t>
            </a:r>
          </a:p>
        </p:txBody>
      </p:sp>
      <p:sp>
        <p:nvSpPr>
          <p:cNvPr id="2051" name="Rectangle 3"/>
          <p:cNvSpPr>
            <a:spLocks noGrp="1" noChangeArrowheads="1"/>
          </p:cNvSpPr>
          <p:nvPr>
            <p:ph type="subTitle" idx="1"/>
          </p:nvPr>
        </p:nvSpPr>
        <p:spPr>
          <a:xfrm>
            <a:off x="5148064" y="1988840"/>
            <a:ext cx="3995936" cy="4365104"/>
          </a:xfrm>
        </p:spPr>
        <p:txBody>
          <a:bodyPr/>
          <a:lstStyle/>
          <a:p>
            <a:r>
              <a:rPr lang="ar-JO" dirty="0">
                <a:effectLst>
                  <a:glow rad="165100">
                    <a:schemeClr val="tx1"/>
                  </a:glow>
                </a:effectLst>
                <a:cs typeface="Arial" panose="020B0604020202020204" pitchFamily="34" charset="0"/>
              </a:rPr>
              <a:t>26 ... ولكنه (المسيح) الآن قد أظهر مرة عند انقضاء الدهور ليبطل الخطية بذبيحة نفسه. 27 وكما </a:t>
            </a:r>
            <a:r>
              <a:rPr lang="ar-JO" dirty="0">
                <a:solidFill>
                  <a:srgbClr val="FFFF00"/>
                </a:solidFill>
                <a:effectLst>
                  <a:glow rad="165100">
                    <a:schemeClr val="tx1"/>
                  </a:glow>
                </a:effectLst>
                <a:cs typeface="Arial" panose="020B0604020202020204" pitchFamily="34" charset="0"/>
              </a:rPr>
              <a:t>وضع للناس أن يموتوا مرة ثم بعد ذلك الدينونة  </a:t>
            </a:r>
            <a:r>
              <a:rPr lang="ar-JO" dirty="0">
                <a:effectLst>
                  <a:glow rad="165100">
                    <a:schemeClr val="tx1"/>
                  </a:glow>
                </a:effectLst>
                <a:cs typeface="Arial" panose="020B0604020202020204" pitchFamily="34" charset="0"/>
              </a:rPr>
              <a:t>28</a:t>
            </a:r>
            <a:r>
              <a:rPr lang="ar-JO" dirty="0">
                <a:solidFill>
                  <a:srgbClr val="FFFF00"/>
                </a:solidFill>
                <a:effectLst>
                  <a:glow rad="165100">
                    <a:schemeClr val="tx1"/>
                  </a:glow>
                </a:effectLst>
                <a:cs typeface="Arial" panose="020B0604020202020204" pitchFamily="34" charset="0"/>
              </a:rPr>
              <a:t> </a:t>
            </a:r>
            <a:r>
              <a:rPr lang="ar-JO" dirty="0">
                <a:effectLst>
                  <a:glow rad="165100">
                    <a:schemeClr val="tx1"/>
                  </a:glow>
                </a:effectLst>
                <a:cs typeface="Arial" panose="020B0604020202020204" pitchFamily="34" charset="0"/>
              </a:rPr>
              <a:t>هكذا المسيح أيضا بعدما قدم مرة ...</a:t>
            </a:r>
            <a:endParaRPr lang="en-US" dirty="0">
              <a:effectLst>
                <a:glow rad="165100">
                  <a:schemeClr val="tx1"/>
                </a:glow>
              </a:effectLst>
              <a:cs typeface="Arial" panose="020B0604020202020204" pitchFamily="34" charset="0"/>
            </a:endParaRPr>
          </a:p>
          <a:p>
            <a:r>
              <a:rPr lang="ar-JO" dirty="0">
                <a:effectLst>
                  <a:glow rad="165100">
                    <a:schemeClr val="tx1"/>
                  </a:glow>
                </a:effectLst>
                <a:cs typeface="Arial" panose="020B0604020202020204" pitchFamily="34" charset="0"/>
              </a:rPr>
              <a:t>(عب 9: 26ب – 28أ)</a:t>
            </a:r>
            <a:endParaRPr lang="en-US" dirty="0">
              <a:effectLst>
                <a:glow rad="165100">
                  <a:schemeClr val="tx1"/>
                </a:glow>
              </a:effectLst>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43038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r" eaLnBrk="1" hangingPunct="1">
              <a:spcBef>
                <a:spcPct val="50000"/>
              </a:spcBef>
              <a:defRPr/>
            </a:pPr>
            <a:r>
              <a:rPr lang="ar-JO" sz="3200" b="1" kern="1200" dirty="0">
                <a:solidFill>
                  <a:srgbClr val="FFFFFF"/>
                </a:solidFill>
                <a:latin typeface="Arial" panose="020B0604020202020204" pitchFamily="34" charset="0"/>
                <a:cs typeface="Arial" panose="020B0604020202020204" pitchFamily="34" charset="0"/>
              </a:rPr>
              <a:t>بعد بضعة أشهر (٦٢ م) ...</a:t>
            </a:r>
            <a:endParaRPr lang="en-US" sz="3200" b="1" kern="1200" dirty="0">
              <a:solidFill>
                <a:srgbClr val="FFFFFF"/>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07504" y="1556792"/>
            <a:ext cx="881824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كان بولس لا يزال في السجن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أرسلت كنيسة فيلبي أبفرودتس ليخدم بولس</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أكتشف بولس منه مشاكل في كنيسة فيلبي: المقاومة الخارجية (٣: ١٧) والإنقسام الداخلي (٤: ٢)</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مرض أبفرودتس جداً (في ٢: ٢٦)</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أرسله بولس برسالة لمعالجة مشاكل </a:t>
            </a:r>
            <a:r>
              <a:rPr kumimoji="0" lang="ar-JO"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أهل فيلبي</a:t>
            </a:r>
            <a:endParaRPr kumimoji="0" lang="en-US"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١٨٢</a:t>
            </a:r>
          </a:p>
        </p:txBody>
      </p:sp>
    </p:spTree>
    <p:extLst>
      <p:ext uri="{BB962C8B-B14F-4D97-AF65-F5344CB8AC3E}">
        <p14:creationId xmlns:p14="http://schemas.microsoft.com/office/powerpoint/2010/main" val="19033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48" y="-76200"/>
            <a:ext cx="3707904" cy="6529536"/>
          </a:xfrm>
        </p:spPr>
        <p:txBody>
          <a:bodyPr/>
          <a:lstStyle/>
          <a:p>
            <a:pPr eaLnBrk="1" hangingPunct="1"/>
            <a:r>
              <a:rPr lang="ar-JO" dirty="0">
                <a:effectLst>
                  <a:outerShdw blurRad="38100" dist="38100" dir="2700000" algn="tl">
                    <a:srgbClr val="000080"/>
                  </a:outerShdw>
                </a:effectLst>
              </a:rPr>
              <a:t>شفاء يسوع    لرجل أعمى     أثبت أنه        يعطي البصيرة الروحية أيضاً</a:t>
            </a:r>
            <a:br>
              <a:rPr lang="ar-JO" dirty="0">
                <a:effectLst>
                  <a:outerShdw blurRad="38100" dist="38100" dir="2700000" algn="tl">
                    <a:srgbClr val="000080"/>
                  </a:outerShdw>
                </a:effectLst>
              </a:rPr>
            </a:br>
            <a:r>
              <a:rPr lang="ar-JO" dirty="0">
                <a:effectLst>
                  <a:outerShdw blurRad="38100" dist="38100" dir="2700000" algn="tl">
                    <a:srgbClr val="000080"/>
                  </a:outerShdw>
                </a:effectLst>
              </a:rPr>
              <a:t>(يوحنا 9: 1-7)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42604435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لماذا هذا العمى؟</a:t>
            </a:r>
            <a:endParaRPr lang="en-US" dirty="0">
              <a:solidFill>
                <a:schemeClr val="tx1"/>
              </a:solidFill>
              <a:effectLst>
                <a:outerShdw blurRad="38100" dist="38100" dir="2700000" algn="tl">
                  <a:srgbClr val="000080"/>
                </a:outerShdw>
              </a:effectLst>
            </a:endParaRPr>
          </a:p>
        </p:txBody>
      </p:sp>
      <p:pic>
        <p:nvPicPr>
          <p:cNvPr id="67587"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82575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r>
              <a:rPr lang="ar-JO" dirty="0">
                <a:solidFill>
                  <a:schemeClr val="tx1"/>
                </a:solidFill>
                <a:effectLst>
                  <a:outerShdw blurRad="38100" dist="38100" dir="2700000" algn="tl">
                    <a:srgbClr val="000080"/>
                  </a:outerShdw>
                </a:effectLst>
              </a:rPr>
              <a:t>خروج 20: 4-5</a:t>
            </a:r>
            <a:endParaRPr lang="en-US" dirty="0">
              <a:solidFill>
                <a:schemeClr val="tx1"/>
              </a:solidFill>
              <a:effectLst>
                <a:outerShdw blurRad="38100" dist="38100" dir="2700000" algn="tl">
                  <a:srgbClr val="000080"/>
                </a:outerShdw>
              </a:effectLst>
            </a:endParaRP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لا تصنع لك تمثالاً ....            5 لا تسجد لهن ولا تعبدهن لأني ... أفتقد ذنوب الآباء في الأبناء </a:t>
            </a:r>
            <a:r>
              <a:rPr kumimoji="0" lang="ar-JO" sz="4400" b="1" u="none" strike="noStrike" kern="1200" cap="none" spc="0" normalizeH="0" baseline="0" noProof="0" dirty="0">
                <a:ln>
                  <a:noFill/>
                </a:ln>
                <a:solidFill>
                  <a:srgbClr val="FFFF00"/>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(تتأثر العائلة بأكملها)</a:t>
            </a: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 في الجيل الثالث والرابع من مبغضي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الألم</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32741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720850"/>
          </a:xfrm>
        </p:spPr>
        <p:txBody>
          <a:bodyPr/>
          <a:lstStyle/>
          <a:p>
            <a:pPr algn="r" eaLnBrk="1" hangingPunct="1"/>
            <a:r>
              <a:rPr lang="ar-JO" dirty="0">
                <a:effectLst>
                  <a:outerShdw blurRad="38100" dist="38100" dir="2700000" algn="tl">
                    <a:srgbClr val="000080"/>
                  </a:outerShdw>
                </a:effectLst>
              </a:rPr>
              <a:t>أثبت يسوع أنه هو الطريق إلى الحياة الأبدية من خلال شفاء الرجل معجزياً (يوحنا 9: 6-7)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5821645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يعترف الرجل الأعمى سابقاً أن يسوع هو الله (35-38)</a:t>
            </a:r>
            <a:endParaRPr lang="en-US" dirty="0">
              <a:solidFill>
                <a:schemeClr val="tx1"/>
              </a:solidFill>
              <a:effectLst>
                <a:outerShdw blurRad="38100" dist="38100" dir="2700000" algn="tl">
                  <a:srgbClr val="000080"/>
                </a:outerShdw>
              </a:effectLst>
            </a:endParaRPr>
          </a:p>
        </p:txBody>
      </p:sp>
      <p:pic>
        <p:nvPicPr>
          <p:cNvPr id="94211"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21217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7"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552700" y="2133600"/>
            <a:ext cx="4038600" cy="1219200"/>
          </a:xfrm>
        </p:spPr>
        <p:txBody>
          <a:bodyPr/>
          <a:lstStyle/>
          <a:p>
            <a:pPr eaLnBrk="1" hangingPunct="1"/>
            <a:r>
              <a:rPr lang="ar-JO" sz="6600" dirty="0">
                <a:solidFill>
                  <a:schemeClr val="tx1"/>
                </a:solidFill>
                <a:effectLst>
                  <a:outerShdw blurRad="38100" dist="38100" dir="2700000" algn="tl">
                    <a:srgbClr val="000080"/>
                  </a:outerShdw>
                </a:effectLst>
              </a:rPr>
              <a:t>؟؟؟؟؟؟؟؟؟؟؟؟</a:t>
            </a:r>
            <a:endParaRPr lang="en-US" sz="6600" dirty="0">
              <a:solidFill>
                <a:schemeClr val="tx1"/>
              </a:solidFill>
              <a:effectLst>
                <a:outerShdw blurRad="38100" dist="38100" dir="2700000" algn="tl">
                  <a:srgbClr val="000080"/>
                </a:outerShdw>
              </a:effectLst>
            </a:endParaRP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من هو الرجل      الأعمى الحقيقي؟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746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40" y="0"/>
            <a:ext cx="9217152" cy="6858000"/>
          </a:xfrm>
          <a:prstGeom prst="rect">
            <a:avLst/>
          </a:prstGeom>
        </p:spPr>
      </p:pic>
      <p:sp>
        <p:nvSpPr>
          <p:cNvPr id="2050" name="Rectangle 2"/>
          <p:cNvSpPr>
            <a:spLocks noGrp="1" noChangeArrowheads="1"/>
          </p:cNvSpPr>
          <p:nvPr>
            <p:ph type="ctrTitle"/>
          </p:nvPr>
        </p:nvSpPr>
        <p:spPr>
          <a:xfrm>
            <a:off x="0" y="143339"/>
            <a:ext cx="9144000" cy="1125421"/>
          </a:xfrm>
        </p:spPr>
        <p:txBody>
          <a:bodyPr/>
          <a:lstStyle/>
          <a:p>
            <a:r>
              <a:rPr lang="ar-JO" dirty="0">
                <a:effectLst>
                  <a:glow rad="203200">
                    <a:schemeClr val="tx1"/>
                  </a:glow>
                </a:effectLst>
                <a:cs typeface="Arial" panose="020B0604020202020204" pitchFamily="34" charset="0"/>
              </a:rPr>
              <a:t>أمثلة عن أشخاص بعد موتهم</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9144000" cy="720080"/>
          </a:xfrm>
        </p:spPr>
        <p:txBody>
          <a:bodyPr anchor="ctr"/>
          <a:lstStyle/>
          <a:p>
            <a:r>
              <a:rPr lang="ar-JO" dirty="0">
                <a:effectLst>
                  <a:glow rad="203200">
                    <a:schemeClr val="tx1"/>
                  </a:glow>
                </a:effectLst>
                <a:cs typeface="Arial" panose="020B0604020202020204" pitchFamily="34" charset="0"/>
              </a:rPr>
              <a:t>رأى شاول صموئيل (1 صم 28)</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15492504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459681"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القيامة في جسد واحد</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36096" y="1556792"/>
            <a:ext cx="3707904" cy="5301208"/>
          </a:xfrm>
        </p:spPr>
        <p:txBody>
          <a:bodyPr/>
          <a:lstStyle/>
          <a:p>
            <a:r>
              <a:rPr lang="ar-JO" dirty="0">
                <a:effectLst>
                  <a:glow rad="203200">
                    <a:schemeClr val="tx1"/>
                  </a:glow>
                </a:effectLst>
                <a:cs typeface="Arial" panose="020B0604020202020204" pitchFamily="34" charset="0"/>
              </a:rPr>
              <a:t>لم يذكر الكتاب المقدس مطلقاً التقمص          داخل أجساد عديدة</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441256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ar-JO" sz="4800" dirty="0">
                <a:effectLst>
                  <a:glow rad="203200">
                    <a:schemeClr val="tx1"/>
                  </a:glow>
                </a:effectLst>
                <a:cs typeface="Arial" panose="020B0604020202020204" pitchFamily="34" charset="0"/>
              </a:rPr>
              <a:t>رد فلسفي</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8964488" cy="5301208"/>
          </a:xfrm>
        </p:spPr>
        <p:txBody>
          <a:bodyPr/>
          <a:lstStyle/>
          <a:p>
            <a:pPr algn="r"/>
            <a:r>
              <a:rPr lang="ar-JO" dirty="0">
                <a:effectLst>
                  <a:glow rad="203200">
                    <a:schemeClr val="tx1"/>
                  </a:glow>
                </a:effectLst>
                <a:cs typeface="Arial" panose="020B0604020202020204" pitchFamily="34" charset="0"/>
              </a:rPr>
              <a:t>1. يشجع التقمص على القتل</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2. يدعي التقمص أن كل شيء يأتي من الإختيار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3. يتطلب التقمص كل تجربة</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4. التقمص أمر قدري</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5. لا يشجع التقمص العناية بالآخرين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6. لا يستطيع أنصار التناسخ أن يعيشوا بشكل مستمر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7. يجعلنا التقمص لا أخلاقيين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8. يلوم التقمص الله على كل الشر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9. يؤمن التقمص أن الشر أزلي</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253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46" y="692696"/>
            <a:ext cx="9254458" cy="6408712"/>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6000" dirty="0">
                <a:effectLst>
                  <a:glow rad="203200">
                    <a:schemeClr val="tx1"/>
                  </a:glow>
                </a:effectLst>
                <a:cs typeface="Arial" panose="020B0604020202020204" pitchFamily="34" charset="0"/>
              </a:rPr>
              <a:t>خلاصة</a:t>
            </a:r>
            <a:endParaRPr lang="en-US" sz="60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412776"/>
            <a:ext cx="9144000" cy="5445224"/>
          </a:xfrm>
        </p:spPr>
        <p:txBody>
          <a:bodyPr/>
          <a:lstStyle/>
          <a:p>
            <a:r>
              <a:rPr lang="ar-JO" sz="3600" dirty="0">
                <a:effectLst>
                  <a:glow rad="203200">
                    <a:schemeClr val="tx1"/>
                  </a:glow>
                </a:effectLst>
                <a:cs typeface="Arial" panose="020B0604020202020204" pitchFamily="34" charset="0"/>
              </a:rPr>
              <a:t>لا يوفر التقمص أي رجاء حقيقي في التغلب على الشر في عالمنا أو فينا، إنه فلسفة لا يؤمن بها حتى أنصار التقمص، إنهم يعرفون بشكل حدسي أن الصواب والخطأ موجودان، لذلك لا يعيشون بما يتفق مع التعاليم القائلة بأن كل شيء مشروع، وبدلاً من المساعدة في هزيمة الشر في العالم يوفر التقمص مبرراً للمزيد منه.</a:t>
            </a:r>
            <a:endParaRPr lang="en-US" sz="3600"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8177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r>
              <a:rPr lang="en-US" sz="4800" dirty="0">
                <a:solidFill>
                  <a:schemeClr val="bg1"/>
                </a:solidFill>
                <a:effectLst>
                  <a:glow rad="101600">
                    <a:schemeClr val="tx1">
                      <a:alpha val="99000"/>
                    </a:schemeClr>
                  </a:glow>
                </a:effectLst>
              </a:rPr>
              <a:t> </a:t>
            </a:r>
          </a:p>
        </p:txBody>
      </p:sp>
      <p:sp>
        <p:nvSpPr>
          <p:cNvPr id="3" name="Title 1"/>
          <p:cNvSpPr txBox="1">
            <a:spLocks/>
          </p:cNvSpPr>
          <p:nvPr/>
        </p:nvSpPr>
        <p:spPr bwMode="auto">
          <a:xfrm>
            <a:off x="14766" y="1362772"/>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 المسيح مقابل</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الهرطقة التوفيقية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a:t>
            </a:r>
          </a:p>
        </p:txBody>
      </p:sp>
      <p:sp>
        <p:nvSpPr>
          <p:cNvPr id="6" name="Rectangle 2">
            <a:extLst>
              <a:ext uri="{FF2B5EF4-FFF2-40B4-BE49-F238E27FC236}">
                <a16:creationId xmlns:a16="http://schemas.microsoft.com/office/drawing/2014/main" id="{76B5394E-8C15-198B-1451-9A4AA241D4D7}"/>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0419362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p:txBody>
          <a:bodyPr/>
          <a:lstStyle/>
          <a:p>
            <a:r>
              <a:rPr lang="ar-JO" dirty="0"/>
              <a:t>رسائل السجن</a:t>
            </a:r>
            <a:endParaRPr lang="en-US" dirty="0"/>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7704" y="1"/>
            <a:ext cx="4477874" cy="4943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489104" y="4365625"/>
            <a:ext cx="353630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0" eaLnBrk="1" fontAlgn="base" latinLnBrk="0" hangingPunct="1">
              <a:lnSpc>
                <a:spcPct val="90000"/>
              </a:lnSpc>
              <a:spcBef>
                <a:spcPct val="20000"/>
              </a:spcBef>
              <a:spcAft>
                <a:spcPct val="0"/>
              </a:spcAft>
              <a:buClr>
                <a:srgbClr val="FFCC66"/>
              </a:buClr>
              <a:buSzPct val="90000"/>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نقد هذه الصورة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عادة ما كان لبولس كاتب يكتب (رومية ١٦: ٢٢)</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بولس قيد الإقامة الجبرية (أعمال الرسل ٢٨: ٣٠- ٣١)</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تم تقييد بولس إلى حارس (أعمال الرسل  ١٦: ٢٨)</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endPar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 يبلغ من العمر ٦٠ عامًا (وليس ٨٠ مثل هذا الرجل!)</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6516216" y="1412878"/>
            <a:ext cx="2520280"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r" eaLnBrk="1" hangingPunct="1">
              <a:defRPr sz="4400">
                <a:solidFill>
                  <a:srgbClr val="FFFFFF"/>
                </a:solidFill>
                <a:latin typeface="Arial" charset="0"/>
                <a:cs typeface="Arial"/>
              </a:defRPr>
            </a:lvl1pPr>
            <a:lvl2pPr eaLnBrk="0" hangingPunct="0">
              <a:defRPr sz="4400">
                <a:solidFill>
                  <a:srgbClr val="FFFFFF"/>
                </a:solidFill>
                <a:latin typeface="Arial" charset="0"/>
                <a:cs typeface="Times New Roman" pitchFamily="-111" charset="0"/>
              </a:defRPr>
            </a:lvl2pPr>
            <a:lvl3pPr eaLnBrk="0" hangingPunct="0">
              <a:defRPr sz="4400">
                <a:solidFill>
                  <a:srgbClr val="FFFFFF"/>
                </a:solidFill>
                <a:latin typeface="Arial" charset="0"/>
                <a:cs typeface="Times New Roman" pitchFamily="-111" charset="0"/>
              </a:defRPr>
            </a:lvl3pPr>
            <a:lvl4pPr eaLnBrk="0" hangingPunct="0">
              <a:defRPr sz="4400">
                <a:solidFill>
                  <a:srgbClr val="FFFFFF"/>
                </a:solidFill>
                <a:latin typeface="Arial" charset="0"/>
                <a:cs typeface="Times New Roman" pitchFamily="-111" charset="0"/>
              </a:defRPr>
            </a:lvl4pPr>
            <a:lvl5pPr eaLnBrk="0" hangingPunct="0">
              <a:defRPr sz="4400">
                <a:solidFill>
                  <a:srgbClr val="FFFFFF"/>
                </a:solidFill>
                <a:latin typeface="Arial" charset="0"/>
                <a:cs typeface="Times New Roman" pitchFamily="-111" charset="0"/>
              </a:defRPr>
            </a:lvl5pPr>
            <a:lvl6pPr marL="457132"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أفسس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كولوسي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فيليمون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فيليبي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0379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ar-JO" sz="4000" dirty="0">
                <a:solidFill>
                  <a:schemeClr val="bg1"/>
                </a:solidFill>
                <a:effectLst>
                  <a:outerShdw blurRad="38100" dist="38100" dir="2700000" algn="tl">
                    <a:srgbClr val="000000">
                      <a:alpha val="43137"/>
                    </a:srgbClr>
                  </a:outerShdw>
                </a:effectLst>
                <a:ea typeface="ＭＳ Ｐゴシック" charset="0"/>
              </a:rPr>
              <a:t>عشر وجهات نظر عالمية محتملة</a:t>
            </a:r>
            <a:endParaRPr lang="en-US" sz="4000" dirty="0">
              <a:solidFill>
                <a:schemeClr val="bg1"/>
              </a:solidFill>
              <a:effectLst>
                <a:outerShdw blurRad="38100" dist="38100" dir="2700000" algn="tl">
                  <a:srgbClr val="000000">
                    <a:alpha val="43137"/>
                  </a:srgbClr>
                </a:outerShdw>
              </a:effectLst>
              <a:ea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التردد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(اللاأدرية)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القرار</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الإلحاد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وجود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آلهة عديدة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تعدد الآلهة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إله واحد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الألوهية المحدودة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57200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بالله</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الربوبية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الثالوث</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المسيحي</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أحادي الشخصية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الوحدانية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165618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مقتبس من:</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بيتر كريفت</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نورمان غايسلر</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وليم د. واتكنز</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1" name="Text Box 2"/>
          <p:cNvSpPr txBox="1">
            <a:spLocks noChangeArrowheads="1"/>
          </p:cNvSpPr>
          <p:nvPr/>
        </p:nvSpPr>
        <p:spPr bwMode="auto">
          <a:xfrm>
            <a:off x="8197850" y="4445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200خ</a:t>
            </a:r>
            <a:endParaRPr lang="en-US" b="1" dirty="0">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hangingPunct="0">
              <a:tabLst>
                <a:tab pos="15954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595438" algn="l"/>
              </a:tabLst>
              <a:defRPr sz="2400">
                <a:solidFill>
                  <a:schemeClr val="tx1"/>
                </a:solidFill>
                <a:latin typeface="Times New Roman" charset="0"/>
                <a:ea typeface="ＭＳ Ｐゴシック" charset="0"/>
              </a:defRPr>
            </a:lvl2pPr>
            <a:lvl3pPr marL="1143000" indent="-228600" eaLnBrk="0" hangingPunct="0">
              <a:tabLst>
                <a:tab pos="1595438" algn="l"/>
              </a:tabLst>
              <a:defRPr sz="2400">
                <a:solidFill>
                  <a:schemeClr val="tx1"/>
                </a:solidFill>
                <a:latin typeface="Times New Roman" charset="0"/>
                <a:ea typeface="ＭＳ Ｐゴシック" charset="0"/>
              </a:defRPr>
            </a:lvl3pPr>
            <a:lvl4pPr marL="1600200" indent="-228600" eaLnBrk="0" hangingPunct="0">
              <a:tabLst>
                <a:tab pos="1595438" algn="l"/>
              </a:tabLst>
              <a:defRPr sz="2400">
                <a:solidFill>
                  <a:schemeClr val="tx1"/>
                </a:solidFill>
                <a:latin typeface="Times New Roman" charset="0"/>
                <a:ea typeface="ＭＳ Ｐゴシック" charset="0"/>
              </a:defRPr>
            </a:lvl4pPr>
            <a:lvl5pPr marL="2057400" indent="-228600" eaLnBrk="0" hangingPunct="0">
              <a:tabLst>
                <a:tab pos="15954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9pPr>
          </a:lstStyle>
          <a:p>
            <a:pPr algn="r" rtl="1"/>
            <a:r>
              <a:rPr lang="ar-JO" sz="2100" b="1" dirty="0">
                <a:solidFill>
                  <a:srgbClr val="FFFFFF"/>
                </a:solidFill>
                <a:latin typeface="Arial" panose="020B0604020202020204" pitchFamily="34" charset="0"/>
                <a:cs typeface="Arial" panose="020B0604020202020204" pitchFamily="34" charset="0"/>
              </a:rPr>
              <a:t>التوحيد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اليهودية: النبوءة المكتملة (على سبيل المثال، إشعياء 53)</a:t>
            </a:r>
          </a:p>
          <a:p>
            <a:pPr algn="r" rtl="1"/>
            <a:r>
              <a:rPr lang="ar-JO" sz="2100" b="1" dirty="0">
                <a:solidFill>
                  <a:srgbClr val="FFFFFF"/>
                </a:solidFill>
                <a:latin typeface="Arial" panose="020B0604020202020204" pitchFamily="34" charset="0"/>
                <a:cs typeface="Arial" panose="020B0604020202020204" pitchFamily="34" charset="0"/>
              </a:rPr>
              <a:t>                  الإسلام: شخصية المسيح (الأناجيل)</a:t>
            </a:r>
          </a:p>
          <a:p>
            <a:pPr algn="r" rtl="1"/>
            <a:r>
              <a:rPr lang="ar-JO" sz="2100" b="1" dirty="0">
                <a:solidFill>
                  <a:srgbClr val="FFFFFF"/>
                </a:solidFill>
                <a:latin typeface="Arial" panose="020B0604020202020204" pitchFamily="34" charset="0"/>
                <a:cs typeface="Arial" panose="020B0604020202020204" pitchFamily="34" charset="0"/>
              </a:rPr>
              <a:t>                  السيخية: شخصية المسيح (الأناجيل)</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الإلحاد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أدلة وجود الله (رومية 1)</a:t>
            </a:r>
          </a:p>
          <a:p>
            <a:pPr algn="r" rtl="1"/>
            <a:r>
              <a:rPr lang="ar-JO" sz="2100" b="1" dirty="0">
                <a:solidFill>
                  <a:srgbClr val="FFFFFF"/>
                </a:solidFill>
                <a:latin typeface="Arial" panose="020B0604020202020204" pitchFamily="34" charset="0"/>
                <a:cs typeface="Arial" panose="020B0604020202020204" pitchFamily="34" charset="0"/>
              </a:rPr>
              <a:t>الحقيقة          قطعة من الفطيرة" تؤدي إلى اللاأدرية</a:t>
            </a:r>
          </a:p>
          <a:p>
            <a:pPr algn="r" rtl="1"/>
            <a:r>
              <a:rPr lang="ar-JO" sz="2100" b="1" dirty="0">
                <a:solidFill>
                  <a:srgbClr val="FFFFFF"/>
                </a:solidFill>
                <a:latin typeface="Arial" panose="020B0604020202020204" pitchFamily="34" charset="0"/>
                <a:cs typeface="Arial" panose="020B0604020202020204" pitchFamily="34" charset="0"/>
              </a:rPr>
              <a:t>                  الإيمان مطلوب في كل نظام عقائدي (بما في ذلك الإلحاد)</a:t>
            </a:r>
          </a:p>
          <a:p>
            <a:pPr algn="r" rtl="1"/>
            <a:r>
              <a:rPr lang="ar-JO" sz="2100" b="1" dirty="0">
                <a:solidFill>
                  <a:srgbClr val="FFFFFF"/>
                </a:solidFill>
                <a:latin typeface="Arial" panose="020B0604020202020204" pitchFamily="34" charset="0"/>
                <a:cs typeface="Arial" panose="020B0604020202020204" pitchFamily="34" charset="0"/>
              </a:rPr>
              <a:t>                  الرأي الشخصي لا يحدد الحقيقة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تعدد الآلهة</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من غير المنطقي أن المادة خلقت ذكاءً (تك 1: 1)</a:t>
            </a:r>
          </a:p>
          <a:p>
            <a:pPr algn="r" rtl="1"/>
            <a:r>
              <a:rPr lang="ar-JO" sz="2100" b="1" dirty="0">
                <a:solidFill>
                  <a:srgbClr val="FFFFFF"/>
                </a:solidFill>
                <a:latin typeface="Arial" panose="020B0604020202020204" pitchFamily="34" charset="0"/>
                <a:cs typeface="Arial" panose="020B0604020202020204" pitchFamily="34" charset="0"/>
              </a:rPr>
              <a:t>                  الأعمال لا تستطيع حل مشكلة الخطية (أفسس ٨:٢-٩)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وحدة الوجود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إظهار قدرة الله على الكون (أعمال ١٧: ٢٤-٢٥)</a:t>
            </a:r>
          </a:p>
          <a:p>
            <a:pPr algn="r" rtl="1"/>
            <a:r>
              <a:rPr lang="ar-JO" sz="2100" b="1" dirty="0">
                <a:solidFill>
                  <a:srgbClr val="FFFFFF"/>
                </a:solidFill>
                <a:latin typeface="Arial" panose="020B0604020202020204" pitchFamily="34" charset="0"/>
                <a:cs typeface="Arial" panose="020B0604020202020204" pitchFamily="34" charset="0"/>
              </a:rPr>
              <a:t>                  إظهار الله متميزاً عن الكون (رومية 1: 20، 23، 24)</a:t>
            </a:r>
          </a:p>
          <a:p>
            <a:pPr algn="r" rtl="1"/>
            <a:r>
              <a:rPr lang="ar-JO" sz="2100" b="1" dirty="0">
                <a:solidFill>
                  <a:srgbClr val="FFFFFF"/>
                </a:solidFill>
                <a:latin typeface="Arial" panose="020B0604020202020204" pitchFamily="34" charset="0"/>
                <a:cs typeface="Arial" panose="020B0604020202020204" pitchFamily="34" charset="0"/>
              </a:rPr>
              <a:t>                  كان للكون بداية، لذلك لا يمكن أن يكون الله (تكوين 1: 1).</a:t>
            </a:r>
          </a:p>
          <a:p>
            <a:pPr algn="r" rtl="1"/>
            <a:r>
              <a:rPr lang="ar-JO" sz="2100" b="1" dirty="0">
                <a:solidFill>
                  <a:srgbClr val="FFFFFF"/>
                </a:solidFill>
                <a:latin typeface="Arial" panose="020B0604020202020204" pitchFamily="34" charset="0"/>
                <a:cs typeface="Arial" panose="020B0604020202020204" pitchFamily="34" charset="0"/>
              </a:rPr>
              <a:t>                  الإنسان مثل الله (تك 1: 26-27) لكن الله ليس له مثيل (إشعياء 46: 19)</a:t>
            </a:r>
          </a:p>
          <a:p>
            <a:pPr algn="r" rtl="1"/>
            <a:endParaRPr lang="ar-JO" sz="2100" b="1" dirty="0">
              <a:solidFill>
                <a:srgbClr val="FFFFFF"/>
              </a:solidFill>
              <a:latin typeface="Arial" panose="020B0604020202020204" pitchFamily="34" charset="0"/>
              <a:cs typeface="Arial" panose="020B0604020202020204" pitchFamily="34" charset="0"/>
            </a:endParaRPr>
          </a:p>
          <a:p>
            <a:pPr algn="r" rtl="1"/>
            <a:endParaRPr lang="en-US" sz="1900" b="1" dirty="0">
              <a:solidFill>
                <a:srgbClr val="FFFFFF"/>
              </a:solidFill>
              <a:latin typeface="Arial" panose="020B0604020202020204" pitchFamily="34" charset="0"/>
              <a:cs typeface="Arial" panose="020B0604020202020204" pitchFamily="34" charset="0"/>
            </a:endParaRPr>
          </a:p>
          <a:p>
            <a:pPr algn="r" rtl="1"/>
            <a:r>
              <a:rPr lang="ar-JO" sz="1900" b="1" dirty="0">
                <a:solidFill>
                  <a:srgbClr val="FFFFFF"/>
                </a:solidFill>
                <a:latin typeface="Arial" panose="020B0604020202020204" pitchFamily="34" charset="0"/>
                <a:cs typeface="Arial" panose="020B0604020202020204" pitchFamily="34" charset="0"/>
              </a:rPr>
              <a:t>غايسلر، الآلهة الكاذبة في عصرنا، 80-87</a:t>
            </a:r>
            <a:endParaRPr lang="en-US" sz="1900" b="1" dirty="0">
              <a:solidFill>
                <a:srgbClr val="FFFFFF"/>
              </a:solidFill>
              <a:latin typeface="Arial" panose="020B0604020202020204" pitchFamily="34" charset="0"/>
              <a:cs typeface="Arial" panose="020B0604020202020204" pitchFamily="34" charset="0"/>
            </a:endParaRPr>
          </a:p>
        </p:txBody>
      </p:sp>
      <p:sp>
        <p:nvSpPr>
          <p:cNvPr id="506883" name="Rectangle 10"/>
          <p:cNvSpPr>
            <a:spLocks noGrp="1" noChangeArrowheads="1"/>
          </p:cNvSpPr>
          <p:nvPr>
            <p:ph type="title" idx="4294967295"/>
          </p:nvPr>
        </p:nvSpPr>
        <p:spPr>
          <a:xfrm>
            <a:off x="2464764" y="77788"/>
            <a:ext cx="4363695" cy="523220"/>
          </a:xfrm>
          <a:ln w="12700" cap="sq">
            <a:solidFill>
              <a:schemeClr val="tx1"/>
            </a:solidFill>
            <a:miter lim="800000"/>
            <a:headEnd/>
            <a:tailEnd/>
          </a:ln>
        </p:spPr>
        <p:txBody>
          <a:bodyPr wrap="none" lIns="91440" tIns="45720" rIns="91440" bIns="45720" anchor="t">
            <a:spAutoFit/>
          </a:bodyPr>
          <a:lstStyle/>
          <a:p>
            <a:pPr eaLnBrk="1" hangingPunct="1"/>
            <a:r>
              <a:rPr lang="ar-JO" sz="2800" b="1" dirty="0">
                <a:solidFill>
                  <a:schemeClr val="tx1"/>
                </a:solidFill>
                <a:latin typeface="Arial" panose="020B0604020202020204" pitchFamily="34" charset="0"/>
                <a:ea typeface="SimSun" charset="0"/>
                <a:cs typeface="Arial" panose="020B0604020202020204" pitchFamily="34" charset="0"/>
              </a:rPr>
              <a:t>استراتيجيات مشاهدة النظرة العالمية</a:t>
            </a:r>
            <a:endParaRPr lang="en-US" sz="2800" b="1" dirty="0">
              <a:solidFill>
                <a:schemeClr val="tx1"/>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849">
                                            <p:txEl>
                                              <p:pRg st="3" end="3"/>
                                            </p:txEl>
                                          </p:spTgt>
                                        </p:tgtEl>
                                        <p:attrNameLst>
                                          <p:attrName>style.visibility</p:attrName>
                                        </p:attrNameLst>
                                      </p:cBhvr>
                                      <p:to>
                                        <p:strVal val="visible"/>
                                      </p:to>
                                    </p:set>
                                    <p:anim calcmode="lin" valueType="num">
                                      <p:cBhvr>
                                        <p:cTn id="7" dur="1000" fill="hold"/>
                                        <p:tgtEl>
                                          <p:spTgt spid="35849">
                                            <p:txEl>
                                              <p:pRg st="3" end="3"/>
                                            </p:txEl>
                                          </p:spTgt>
                                        </p:tgtEl>
                                        <p:attrNameLst>
                                          <p:attrName>ppt_w</p:attrName>
                                        </p:attrNameLst>
                                      </p:cBhvr>
                                      <p:tavLst>
                                        <p:tav tm="0">
                                          <p:val>
                                            <p:strVal val="#ppt_w+.3"/>
                                          </p:val>
                                        </p:tav>
                                        <p:tav tm="100000">
                                          <p:val>
                                            <p:strVal val="#ppt_w"/>
                                          </p:val>
                                        </p:tav>
                                      </p:tavLst>
                                    </p:anim>
                                    <p:anim calcmode="lin" valueType="num">
                                      <p:cBhvr>
                                        <p:cTn id="8" dur="1000" fill="hold"/>
                                        <p:tgtEl>
                                          <p:spTgt spid="35849">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5849">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5849">
                                            <p:txEl>
                                              <p:pRg st="4" end="4"/>
                                            </p:txEl>
                                          </p:spTgt>
                                        </p:tgtEl>
                                        <p:attrNameLst>
                                          <p:attrName>style.visibility</p:attrName>
                                        </p:attrNameLst>
                                      </p:cBhvr>
                                      <p:to>
                                        <p:strVal val="visible"/>
                                      </p:to>
                                    </p:set>
                                    <p:anim calcmode="lin" valueType="num">
                                      <p:cBhvr>
                                        <p:cTn id="14" dur="1000" fill="hold"/>
                                        <p:tgtEl>
                                          <p:spTgt spid="35849">
                                            <p:txEl>
                                              <p:pRg st="4" end="4"/>
                                            </p:txEl>
                                          </p:spTgt>
                                        </p:tgtEl>
                                        <p:attrNameLst>
                                          <p:attrName>ppt_w</p:attrName>
                                        </p:attrNameLst>
                                      </p:cBhvr>
                                      <p:tavLst>
                                        <p:tav tm="0">
                                          <p:val>
                                            <p:strVal val="#ppt_w+.3"/>
                                          </p:val>
                                        </p:tav>
                                        <p:tav tm="100000">
                                          <p:val>
                                            <p:strVal val="#ppt_w"/>
                                          </p:val>
                                        </p:tav>
                                      </p:tavLst>
                                    </p:anim>
                                    <p:anim calcmode="lin" valueType="num">
                                      <p:cBhvr>
                                        <p:cTn id="15" dur="1000" fill="hold"/>
                                        <p:tgtEl>
                                          <p:spTgt spid="35849">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584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5849">
                                            <p:txEl>
                                              <p:pRg st="5" end="5"/>
                                            </p:txEl>
                                          </p:spTgt>
                                        </p:tgtEl>
                                        <p:attrNameLst>
                                          <p:attrName>style.visibility</p:attrName>
                                        </p:attrNameLst>
                                      </p:cBhvr>
                                      <p:to>
                                        <p:strVal val="visible"/>
                                      </p:to>
                                    </p:set>
                                    <p:anim calcmode="lin" valueType="num">
                                      <p:cBhvr>
                                        <p:cTn id="21" dur="1000" fill="hold"/>
                                        <p:tgtEl>
                                          <p:spTgt spid="35849">
                                            <p:txEl>
                                              <p:pRg st="5" end="5"/>
                                            </p:txEl>
                                          </p:spTgt>
                                        </p:tgtEl>
                                        <p:attrNameLst>
                                          <p:attrName>ppt_w</p:attrName>
                                        </p:attrNameLst>
                                      </p:cBhvr>
                                      <p:tavLst>
                                        <p:tav tm="0">
                                          <p:val>
                                            <p:strVal val="#ppt_w+.3"/>
                                          </p:val>
                                        </p:tav>
                                        <p:tav tm="100000">
                                          <p:val>
                                            <p:strVal val="#ppt_w"/>
                                          </p:val>
                                        </p:tav>
                                      </p:tavLst>
                                    </p:anim>
                                    <p:anim calcmode="lin" valueType="num">
                                      <p:cBhvr>
                                        <p:cTn id="22" dur="1000" fill="hold"/>
                                        <p:tgtEl>
                                          <p:spTgt spid="35849">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3584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5849">
                                            <p:txEl>
                                              <p:pRg st="6" end="6"/>
                                            </p:txEl>
                                          </p:spTgt>
                                        </p:tgtEl>
                                        <p:attrNameLst>
                                          <p:attrName>style.visibility</p:attrName>
                                        </p:attrNameLst>
                                      </p:cBhvr>
                                      <p:to>
                                        <p:strVal val="visible"/>
                                      </p:to>
                                    </p:set>
                                    <p:anim calcmode="lin" valueType="num">
                                      <p:cBhvr>
                                        <p:cTn id="28" dur="1000" fill="hold"/>
                                        <p:tgtEl>
                                          <p:spTgt spid="35849">
                                            <p:txEl>
                                              <p:pRg st="6" end="6"/>
                                            </p:txEl>
                                          </p:spTgt>
                                        </p:tgtEl>
                                        <p:attrNameLst>
                                          <p:attrName>ppt_w</p:attrName>
                                        </p:attrNameLst>
                                      </p:cBhvr>
                                      <p:tavLst>
                                        <p:tav tm="0">
                                          <p:val>
                                            <p:strVal val="#ppt_w+.3"/>
                                          </p:val>
                                        </p:tav>
                                        <p:tav tm="100000">
                                          <p:val>
                                            <p:strVal val="#ppt_w"/>
                                          </p:val>
                                        </p:tav>
                                      </p:tavLst>
                                    </p:anim>
                                    <p:anim calcmode="lin" valueType="num">
                                      <p:cBhvr>
                                        <p:cTn id="29" dur="1000" fill="hold"/>
                                        <p:tgtEl>
                                          <p:spTgt spid="35849">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584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5849">
                                            <p:txEl>
                                              <p:pRg st="7" end="7"/>
                                            </p:txEl>
                                          </p:spTgt>
                                        </p:tgtEl>
                                        <p:attrNameLst>
                                          <p:attrName>style.visibility</p:attrName>
                                        </p:attrNameLst>
                                      </p:cBhvr>
                                      <p:to>
                                        <p:strVal val="visible"/>
                                      </p:to>
                                    </p:set>
                                    <p:anim calcmode="lin" valueType="num">
                                      <p:cBhvr>
                                        <p:cTn id="35" dur="1000" fill="hold"/>
                                        <p:tgtEl>
                                          <p:spTgt spid="35849">
                                            <p:txEl>
                                              <p:pRg st="7" end="7"/>
                                            </p:txEl>
                                          </p:spTgt>
                                        </p:tgtEl>
                                        <p:attrNameLst>
                                          <p:attrName>ppt_w</p:attrName>
                                        </p:attrNameLst>
                                      </p:cBhvr>
                                      <p:tavLst>
                                        <p:tav tm="0">
                                          <p:val>
                                            <p:strVal val="#ppt_w+.3"/>
                                          </p:val>
                                        </p:tav>
                                        <p:tav tm="100000">
                                          <p:val>
                                            <p:strVal val="#ppt_w"/>
                                          </p:val>
                                        </p:tav>
                                      </p:tavLst>
                                    </p:anim>
                                    <p:anim calcmode="lin" valueType="num">
                                      <p:cBhvr>
                                        <p:cTn id="36" dur="1000" fill="hold"/>
                                        <p:tgtEl>
                                          <p:spTgt spid="35849">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3584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35849">
                                            <p:txEl>
                                              <p:pRg st="8" end="8"/>
                                            </p:txEl>
                                          </p:spTgt>
                                        </p:tgtEl>
                                        <p:attrNameLst>
                                          <p:attrName>style.visibility</p:attrName>
                                        </p:attrNameLst>
                                      </p:cBhvr>
                                      <p:to>
                                        <p:strVal val="visible"/>
                                      </p:to>
                                    </p:set>
                                    <p:anim calcmode="lin" valueType="num">
                                      <p:cBhvr>
                                        <p:cTn id="42" dur="1000" fill="hold"/>
                                        <p:tgtEl>
                                          <p:spTgt spid="35849">
                                            <p:txEl>
                                              <p:pRg st="8" end="8"/>
                                            </p:txEl>
                                          </p:spTgt>
                                        </p:tgtEl>
                                        <p:attrNameLst>
                                          <p:attrName>ppt_w</p:attrName>
                                        </p:attrNameLst>
                                      </p:cBhvr>
                                      <p:tavLst>
                                        <p:tav tm="0">
                                          <p:val>
                                            <p:strVal val="#ppt_w+.3"/>
                                          </p:val>
                                        </p:tav>
                                        <p:tav tm="100000">
                                          <p:val>
                                            <p:strVal val="#ppt_w"/>
                                          </p:val>
                                        </p:tav>
                                      </p:tavLst>
                                    </p:anim>
                                    <p:anim calcmode="lin" valueType="num">
                                      <p:cBhvr>
                                        <p:cTn id="43" dur="1000" fill="hold"/>
                                        <p:tgtEl>
                                          <p:spTgt spid="35849">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5849">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5849">
                                            <p:txEl>
                                              <p:pRg st="9" end="9"/>
                                            </p:txEl>
                                          </p:spTgt>
                                        </p:tgtEl>
                                        <p:attrNameLst>
                                          <p:attrName>style.visibility</p:attrName>
                                        </p:attrNameLst>
                                      </p:cBhvr>
                                      <p:to>
                                        <p:strVal val="visible"/>
                                      </p:to>
                                    </p:set>
                                    <p:anim calcmode="lin" valueType="num">
                                      <p:cBhvr>
                                        <p:cTn id="49" dur="1000" fill="hold"/>
                                        <p:tgtEl>
                                          <p:spTgt spid="35849">
                                            <p:txEl>
                                              <p:pRg st="9" end="9"/>
                                            </p:txEl>
                                          </p:spTgt>
                                        </p:tgtEl>
                                        <p:attrNameLst>
                                          <p:attrName>ppt_w</p:attrName>
                                        </p:attrNameLst>
                                      </p:cBhvr>
                                      <p:tavLst>
                                        <p:tav tm="0">
                                          <p:val>
                                            <p:strVal val="#ppt_w+.3"/>
                                          </p:val>
                                        </p:tav>
                                        <p:tav tm="100000">
                                          <p:val>
                                            <p:strVal val="#ppt_w"/>
                                          </p:val>
                                        </p:tav>
                                      </p:tavLst>
                                    </p:anim>
                                    <p:anim calcmode="lin" valueType="num">
                                      <p:cBhvr>
                                        <p:cTn id="50" dur="1000" fill="hold"/>
                                        <p:tgtEl>
                                          <p:spTgt spid="35849">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35849">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35849">
                                            <p:txEl>
                                              <p:pRg st="10" end="10"/>
                                            </p:txEl>
                                          </p:spTgt>
                                        </p:tgtEl>
                                        <p:attrNameLst>
                                          <p:attrName>style.visibility</p:attrName>
                                        </p:attrNameLst>
                                      </p:cBhvr>
                                      <p:to>
                                        <p:strVal val="visible"/>
                                      </p:to>
                                    </p:set>
                                    <p:anim calcmode="lin" valueType="num">
                                      <p:cBhvr>
                                        <p:cTn id="56" dur="1000" fill="hold"/>
                                        <p:tgtEl>
                                          <p:spTgt spid="35849">
                                            <p:txEl>
                                              <p:pRg st="10" end="10"/>
                                            </p:txEl>
                                          </p:spTgt>
                                        </p:tgtEl>
                                        <p:attrNameLst>
                                          <p:attrName>ppt_w</p:attrName>
                                        </p:attrNameLst>
                                      </p:cBhvr>
                                      <p:tavLst>
                                        <p:tav tm="0">
                                          <p:val>
                                            <p:strVal val="#ppt_w+.3"/>
                                          </p:val>
                                        </p:tav>
                                        <p:tav tm="100000">
                                          <p:val>
                                            <p:strVal val="#ppt_w"/>
                                          </p:val>
                                        </p:tav>
                                      </p:tavLst>
                                    </p:anim>
                                    <p:anim calcmode="lin" valueType="num">
                                      <p:cBhvr>
                                        <p:cTn id="57" dur="1000" fill="hold"/>
                                        <p:tgtEl>
                                          <p:spTgt spid="35849">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35849">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35849">
                                            <p:txEl>
                                              <p:pRg st="11" end="11"/>
                                            </p:txEl>
                                          </p:spTgt>
                                        </p:tgtEl>
                                        <p:attrNameLst>
                                          <p:attrName>style.visibility</p:attrName>
                                        </p:attrNameLst>
                                      </p:cBhvr>
                                      <p:to>
                                        <p:strVal val="visible"/>
                                      </p:to>
                                    </p:set>
                                    <p:anim calcmode="lin" valueType="num">
                                      <p:cBhvr>
                                        <p:cTn id="63" dur="1000" fill="hold"/>
                                        <p:tgtEl>
                                          <p:spTgt spid="35849">
                                            <p:txEl>
                                              <p:pRg st="11" end="11"/>
                                            </p:txEl>
                                          </p:spTgt>
                                        </p:tgtEl>
                                        <p:attrNameLst>
                                          <p:attrName>ppt_w</p:attrName>
                                        </p:attrNameLst>
                                      </p:cBhvr>
                                      <p:tavLst>
                                        <p:tav tm="0">
                                          <p:val>
                                            <p:strVal val="#ppt_w+.3"/>
                                          </p:val>
                                        </p:tav>
                                        <p:tav tm="100000">
                                          <p:val>
                                            <p:strVal val="#ppt_w"/>
                                          </p:val>
                                        </p:tav>
                                      </p:tavLst>
                                    </p:anim>
                                    <p:anim calcmode="lin" valueType="num">
                                      <p:cBhvr>
                                        <p:cTn id="64" dur="1000" fill="hold"/>
                                        <p:tgtEl>
                                          <p:spTgt spid="35849">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35849">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35849">
                                            <p:txEl>
                                              <p:pRg st="12" end="12"/>
                                            </p:txEl>
                                          </p:spTgt>
                                        </p:tgtEl>
                                        <p:attrNameLst>
                                          <p:attrName>style.visibility</p:attrName>
                                        </p:attrNameLst>
                                      </p:cBhvr>
                                      <p:to>
                                        <p:strVal val="visible"/>
                                      </p:to>
                                    </p:set>
                                    <p:anim calcmode="lin" valueType="num">
                                      <p:cBhvr>
                                        <p:cTn id="70" dur="1000" fill="hold"/>
                                        <p:tgtEl>
                                          <p:spTgt spid="35849">
                                            <p:txEl>
                                              <p:pRg st="12" end="12"/>
                                            </p:txEl>
                                          </p:spTgt>
                                        </p:tgtEl>
                                        <p:attrNameLst>
                                          <p:attrName>ppt_w</p:attrName>
                                        </p:attrNameLst>
                                      </p:cBhvr>
                                      <p:tavLst>
                                        <p:tav tm="0">
                                          <p:val>
                                            <p:strVal val="#ppt_w+.3"/>
                                          </p:val>
                                        </p:tav>
                                        <p:tav tm="100000">
                                          <p:val>
                                            <p:strVal val="#ppt_w"/>
                                          </p:val>
                                        </p:tav>
                                      </p:tavLst>
                                    </p:anim>
                                    <p:anim calcmode="lin" valueType="num">
                                      <p:cBhvr>
                                        <p:cTn id="71" dur="1000" fill="hold"/>
                                        <p:tgtEl>
                                          <p:spTgt spid="35849">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35849">
                                            <p:txEl>
                                              <p:pRg st="12" end="12"/>
                                            </p:txEl>
                                          </p:spTgt>
                                        </p:tgtEl>
                                      </p:cBhvr>
                                    </p:animEffect>
                                  </p:childTnLst>
                                </p:cTn>
                              </p:par>
                              <p:par>
                                <p:cTn id="73" presetID="50" presetClass="entr" presetSubtype="0" decel="100000" fill="hold" nodeType="withEffect">
                                  <p:stCondLst>
                                    <p:cond delay="0"/>
                                  </p:stCondLst>
                                  <p:childTnLst>
                                    <p:set>
                                      <p:cBhvr>
                                        <p:cTn id="74" dur="1" fill="hold">
                                          <p:stCondLst>
                                            <p:cond delay="0"/>
                                          </p:stCondLst>
                                        </p:cTn>
                                        <p:tgtEl>
                                          <p:spTgt spid="35849">
                                            <p:txEl>
                                              <p:pRg st="15" end="15"/>
                                            </p:txEl>
                                          </p:spTgt>
                                        </p:tgtEl>
                                        <p:attrNameLst>
                                          <p:attrName>style.visibility</p:attrName>
                                        </p:attrNameLst>
                                      </p:cBhvr>
                                      <p:to>
                                        <p:strVal val="visible"/>
                                      </p:to>
                                    </p:set>
                                    <p:anim calcmode="lin" valueType="num">
                                      <p:cBhvr>
                                        <p:cTn id="75" dur="1000" fill="hold"/>
                                        <p:tgtEl>
                                          <p:spTgt spid="35849">
                                            <p:txEl>
                                              <p:pRg st="15" end="15"/>
                                            </p:txEl>
                                          </p:spTgt>
                                        </p:tgtEl>
                                        <p:attrNameLst>
                                          <p:attrName>ppt_w</p:attrName>
                                        </p:attrNameLst>
                                      </p:cBhvr>
                                      <p:tavLst>
                                        <p:tav tm="0">
                                          <p:val>
                                            <p:strVal val="#ppt_w+.3"/>
                                          </p:val>
                                        </p:tav>
                                        <p:tav tm="100000">
                                          <p:val>
                                            <p:strVal val="#ppt_w"/>
                                          </p:val>
                                        </p:tav>
                                      </p:tavLst>
                                    </p:anim>
                                    <p:anim calcmode="lin" valueType="num">
                                      <p:cBhvr>
                                        <p:cTn id="76" dur="1000" fill="hold"/>
                                        <p:tgtEl>
                                          <p:spTgt spid="35849">
                                            <p:txEl>
                                              <p:pRg st="15" end="15"/>
                                            </p:txEl>
                                          </p:spTgt>
                                        </p:tgtEl>
                                        <p:attrNameLst>
                                          <p:attrName>ppt_h</p:attrName>
                                        </p:attrNameLst>
                                      </p:cBhvr>
                                      <p:tavLst>
                                        <p:tav tm="0">
                                          <p:val>
                                            <p:strVal val="#ppt_h"/>
                                          </p:val>
                                        </p:tav>
                                        <p:tav tm="100000">
                                          <p:val>
                                            <p:strVal val="#ppt_h"/>
                                          </p:val>
                                        </p:tav>
                                      </p:tavLst>
                                    </p:anim>
                                    <p:animEffect transition="in" filter="fade">
                                      <p:cBhvr>
                                        <p:cTn id="77" dur="1000"/>
                                        <p:tgtEl>
                                          <p:spTgt spid="358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608716312"/>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3406349629"/>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4083565591"/>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58038"/>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41678"/>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0419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262213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algn="ctr" eaLnBrk="1" hangingPunct="1">
              <a:defRPr/>
            </a:pPr>
            <a:r>
              <a:rPr lang="ar-JO" sz="3200" dirty="0">
                <a:effectLst>
                  <a:outerShdw blurRad="38100" dist="38100" dir="2700000" algn="tl">
                    <a:srgbClr val="000000"/>
                  </a:outerShdw>
                </a:effectLst>
              </a:rPr>
              <a:t>يُعامل المسيحيون أحيانًا بشكل غير عادل</a:t>
            </a:r>
            <a:endParaRPr lang="en-US" sz="3200" dirty="0">
              <a:effectLst>
                <a:outerShdw blurRad="38100" dist="38100" dir="2700000" algn="tl">
                  <a:srgbClr val="000000"/>
                </a:outerShdw>
              </a:effectLst>
            </a:endParaRP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كان بولس ــــــ وانتهى به الأمر تحت الإقامة الجبرية في روما</a:t>
            </a:r>
          </a:p>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لاحظ أن الشماس يظهر مع إرهابي ومتهرب ضريبي</a:t>
            </a:r>
            <a:endParaRPr lang="en-US" sz="2800" dirty="0">
              <a:effectLst>
                <a:outerShdw blurRad="38100" dist="38100" dir="2700000" algn="tl">
                  <a:srgbClr val="000000"/>
                </a:outerShdw>
              </a:effectLst>
            </a:endParaRP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0" cap="none" spc="-110" normalizeH="0" baseline="0" noProof="0" dirty="0">
                <a:ln>
                  <a:noFill/>
                </a:ln>
                <a:solidFill>
                  <a:sysClr val="windowText" lastClr="000000"/>
                </a:solidFill>
                <a:effectLst/>
                <a:uLnTx/>
                <a:uFillTx/>
                <a:latin typeface="Arial Narrow"/>
                <a:ea typeface="ＭＳ Ｐゴシック" charset="0"/>
                <a:cs typeface="Arial Narrow"/>
              </a:rPr>
              <a:t>إذهب إلى السجن</a:t>
            </a:r>
          </a:p>
        </p:txBody>
      </p:sp>
    </p:spTree>
    <p:extLst>
      <p:ext uri="{BB962C8B-B14F-4D97-AF65-F5344CB8AC3E}">
        <p14:creationId xmlns:p14="http://schemas.microsoft.com/office/powerpoint/2010/main" val="301336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871404211"/>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147501977"/>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2282509074"/>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الغنوصيّة: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للغنوصية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الغنوصي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الغنوصيّة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والغنوصيّة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Cerinthus،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0181" y="4365104"/>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906" y="71955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025024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11258" y="2487002"/>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فإنه فيه يحل كل ملء اللاهوت جسدياً</a:t>
            </a:r>
            <a:endPar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(٩ : ٢) </a:t>
            </a:r>
          </a:p>
        </p:txBody>
      </p:sp>
      <p:sp>
        <p:nvSpPr>
          <p:cNvPr id="7" name="Text Box 24"/>
          <p:cNvSpPr txBox="1">
            <a:spLocks noChangeArrowheads="1"/>
          </p:cNvSpPr>
          <p:nvPr/>
        </p:nvSpPr>
        <p:spPr bwMode="auto">
          <a:xfrm>
            <a:off x="8341415" y="65344"/>
            <a:ext cx="788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١٨٧ </a:t>
            </a:r>
          </a:p>
        </p:txBody>
      </p:sp>
      <p:sp>
        <p:nvSpPr>
          <p:cNvPr id="2" name="Rectangle 2">
            <a:extLst>
              <a:ext uri="{FF2B5EF4-FFF2-40B4-BE49-F238E27FC236}">
                <a16:creationId xmlns:a16="http://schemas.microsoft.com/office/drawing/2014/main" id="{36FD9271-52C0-90D5-C174-D87A80908910}"/>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506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ينكر المعلمون الكذبة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ألوهية وعمل المسيح</a:t>
            </a:r>
            <a:endParaRPr lang="en-US" sz="5400"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76915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dirty="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0" y="566738"/>
            <a:ext cx="91440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كشف تقرير بحث الأسرة الأمريكية في الأزمات الذي أجراه المجلس المعمداني الجنوبي حول الحياة الأسرية عن بعض الحقائق المقلقة.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فمن بين الأطفال الذين نشأوا في منازل إنجيلية ، يغادر 88٪ الكنيسة في سن 18 عاماً ولا يعودون أبداً.</a:t>
            </a:r>
            <a:endParaRPr kumimoji="0" lang="en-US" sz="3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ctr"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مختصر الرعاة الأسبوعي، التركيز على العائلة، 26 تموز 2002، مقتبس في جاري فوستر، رسالة فوستر، 10 ىب 2002، ص1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4291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latin typeface="Arial" panose="020B0604020202020204" pitchFamily="34" charset="0"/>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latin typeface="Arial" panose="020B0604020202020204" pitchFamily="34" charset="0"/>
              </a:rPr>
              <a:t>ذهب فعلاً</a:t>
            </a:r>
            <a:endParaRPr lang="en-US" sz="5400" dirty="0">
              <a:effectLst>
                <a:outerShdw blurRad="38100" dist="38100" dir="2700000" algn="tl">
                  <a:srgbClr val="000000"/>
                </a:outerShdw>
              </a:effectLst>
              <a:latin typeface="Arial" panose="020B0604020202020204" pitchFamily="34" charset="0"/>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latin typeface="Arial" panose="020B0604020202020204" pitchFamily="34" charset="0"/>
              </a:rPr>
              <a:t>من كين هام وبريت بيمر مع تود هيلارد</a:t>
            </a:r>
            <a:endParaRPr lang="en-US" sz="2200" dirty="0">
              <a:effectLst>
                <a:outerShdw blurRad="38100" dist="38100" dir="2700000" algn="tl">
                  <a:srgbClr val="000000"/>
                </a:outerShdw>
              </a:effectLst>
              <a:latin typeface="Arial" panose="020B0604020202020204" pitchFamily="34" charset="0"/>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Box 5"/>
          <p:cNvSpPr txBox="1">
            <a:spLocks noChangeArrowheads="1"/>
          </p:cNvSpPr>
          <p:nvPr/>
        </p:nvSpPr>
        <p:spPr bwMode="auto">
          <a:xfrm>
            <a:off x="7624032" y="6611938"/>
            <a:ext cx="15199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63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028693" cy="1446653"/>
          </a:xfrm>
          <a:effectLst>
            <a:outerShdw blurRad="63500" dist="35921" dir="2700000" algn="ctr" rotWithShape="0">
              <a:schemeClr val="tx2">
                <a:alpha val="74998"/>
              </a:schemeClr>
            </a:outerShdw>
          </a:effectLst>
        </p:spPr>
        <p:txBody>
          <a:bodyPr/>
          <a:lstStyle/>
          <a:p>
            <a:pPr algn="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7174786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تكون </a:t>
            </a:r>
            <a:r>
              <a:rPr lang="ar-JO" sz="4800" dirty="0">
                <a:solidFill>
                  <a:srgbClr val="FFFF00"/>
                </a:solidFill>
                <a:effectLst>
                  <a:glow rad="127000">
                    <a:schemeClr val="tx1"/>
                  </a:glow>
                </a:effectLst>
                <a:ea typeface="ＭＳ Ｐゴシック" charset="0"/>
              </a:rPr>
              <a:t>محمياً </a:t>
            </a: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32AA7818-CC9E-5312-458C-53F1E3316D44}"/>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برغاموس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dirty="0">
                <a:solidFill>
                  <a:schemeClr val="bg1"/>
                </a:solidFill>
                <a:ea typeface="ＭＳ Ｐゴシック" charset="0"/>
              </a:rPr>
              <a:t>وادي نهر ليكوس</a:t>
            </a:r>
            <a:endParaRPr lang="en-US" sz="2000" dirty="0">
              <a:solidFill>
                <a:schemeClr val="bg1"/>
              </a:solidFill>
              <a:ea typeface="ＭＳ Ｐゴシック"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15882"/>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indent="-400050" algn="r" rtl="1" eaLnBrk="1" hangingPunct="1">
              <a:buFontTx/>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تجنّب الناموسية والتقشّف.</a:t>
            </a: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 name="Text Box 7">
            <a:extLst>
              <a:ext uri="{FF2B5EF4-FFF2-40B4-BE49-F238E27FC236}">
                <a16:creationId xmlns:a16="http://schemas.microsoft.com/office/drawing/2014/main" id="{B48723E2-B301-D222-302A-BF65FD5CE6C2}"/>
              </a:ext>
            </a:extLst>
          </p:cNvPr>
          <p:cNvSpPr txBox="1">
            <a:spLocks noChangeArrowheads="1"/>
          </p:cNvSpPr>
          <p:nvPr/>
        </p:nvSpPr>
        <p:spPr bwMode="auto">
          <a:xfrm>
            <a:off x="0" y="7677472"/>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lvl="0" indent="-400050" algn="r" rtl="1" eaLnBrk="1" hangingPunct="1">
              <a:buFontTx/>
              <a:buChar char="•"/>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3" name="Rectangle 2">
            <a:extLst>
              <a:ext uri="{FF2B5EF4-FFF2-40B4-BE49-F238E27FC236}">
                <a16:creationId xmlns:a16="http://schemas.microsoft.com/office/drawing/2014/main" id="{5B73F6BE-C4AA-C114-7FE6-CC7EC2D39A29}"/>
              </a:ext>
            </a:extLst>
          </p:cNvPr>
          <p:cNvSpPr txBox="1">
            <a:spLocks noChangeArrowheads="1"/>
          </p:cNvSpPr>
          <p:nvPr/>
        </p:nvSpPr>
        <p:spPr bwMode="auto">
          <a:xfrm>
            <a:off x="14515" y="6951647"/>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uLnTx/>
                <a:uFillTx/>
                <a:latin typeface="Arial" panose="020B0604020202020204" pitchFamily="34" charset="0"/>
                <a:ea typeface="Accordance" panose="00000400000000000000" pitchFamily="2" charset="-78"/>
                <a:cs typeface="Arial" panose="020B0604020202020204" pitchFamily="34" charset="0"/>
              </a:rPr>
              <a:t>تجنّب الناموسية والتقشّف</a:t>
            </a:r>
          </a:p>
        </p:txBody>
      </p:sp>
    </p:spTree>
    <p:extLst>
      <p:ext uri="{BB962C8B-B14F-4D97-AF65-F5344CB8AC3E}">
        <p14:creationId xmlns:p14="http://schemas.microsoft.com/office/powerpoint/2010/main" val="2816988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7" name="Text Box 7"/>
          <p:cNvSpPr txBox="1">
            <a:spLocks noChangeArrowheads="1"/>
          </p:cNvSpPr>
          <p:nvPr/>
        </p:nvSpPr>
        <p:spPr bwMode="auto">
          <a:xfrm rot="12637">
            <a:off x="323408" y="2058936"/>
            <a:ext cx="8425144" cy="3108543"/>
          </a:xfrm>
          <a:prstGeom prst="rect">
            <a:avLst/>
          </a:prstGeom>
          <a:solidFill>
            <a:srgbClr val="313131"/>
          </a:solidFill>
          <a:ln w="9525">
            <a:solidFill>
              <a:schemeClr val="tx1"/>
            </a:solid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 typeface="Wingdings" charset="0"/>
              <a:buChar char="Ø"/>
              <a:tabLst/>
              <a:defRPr kumimoji="0" sz="2800" b="1" i="0" u="none" strike="noStrike" cap="none" spc="0" normalizeH="0" baseline="0">
                <a:ln>
                  <a:noFill/>
                </a:ln>
                <a:solidFill>
                  <a:srgbClr val="F2EED7"/>
                </a:solidFill>
                <a:effectLst/>
                <a:uLnTx/>
                <a:uFillTx/>
                <a:latin typeface="Arial" charset="0"/>
                <a:ea typeface="SimSun" charset="0"/>
                <a:cs typeface="SimSu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لم يسبق لبولس أن زار كولوسي قبل أن يكتب هذه الرسالة، ومع ذلك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خلال خدمته التي استمرت قرابة الثلاث سنوات في أفسس المجاورة،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من المحتمل أنه التقى (وربما يكون قد بشَّر) إبفراس، الذي من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المحتمل أنه ذهب إلى كولوسي وأنشأ الكنيسة.</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جلب ابفراس أنباء عن بدعة خطيرة ابتليت بها الكنيسة، دفع هذا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بولس إلى كتابة الرسالة إلى أهل كولوسي لكي يسلمها تيخيكس منذ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عودته إلى كولوسي مع أنسيمس.</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660345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لا ناموسية</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إنه الناموس</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929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150077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23813"/>
            <a:ext cx="5688632" cy="5277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a:t>
            </a:r>
            <a:r>
              <a:rPr lang="ar-JO" b="1" dirty="0">
                <a:solidFill>
                  <a:srgbClr val="FFFFFF"/>
                </a:solidFill>
                <a:effectLst>
                  <a:glow rad="215900">
                    <a:srgbClr val="000000"/>
                  </a:glow>
                </a:effectLst>
                <a:latin typeface="Arial" panose="020B0604020202020204" pitchFamily="34" charset="0"/>
                <a:cs typeface="Arial" panose="020B0604020202020204" pitchFamily="34" charset="0"/>
              </a:rPr>
              <a:t> 17 </a:t>
            </a:r>
            <a:r>
              <a:rPr lang="ar-SA" b="1" dirty="0">
                <a:solidFill>
                  <a:srgbClr val="FFFFFF"/>
                </a:solidFill>
                <a:effectLst>
                  <a:glow rad="215900">
                    <a:srgbClr val="000000"/>
                  </a:glow>
                </a:effectLst>
                <a:latin typeface="Arial" panose="020B0604020202020204" pitchFamily="34" charset="0"/>
                <a:cs typeface="Arial" panose="020B0604020202020204" pitchFamily="34" charset="0"/>
              </a:rPr>
              <a:t>التي هي ظل الأمور العتيدة، وأما الجسد فللمسيح.</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كولوسي</a:t>
            </a:r>
            <a:br>
              <a:rPr lang="en-US" b="1" dirty="0">
                <a:solidFill>
                  <a:srgbClr val="FFFFFF"/>
                </a:solidFill>
                <a:effectLst>
                  <a:glow rad="215900">
                    <a:srgbClr val="000000"/>
                  </a:glow>
                </a:effectLst>
                <a:latin typeface="Arial" panose="020B0604020202020204" pitchFamily="34" charset="0"/>
                <a:cs typeface="Arial" panose="020B0604020202020204" pitchFamily="34" charset="0"/>
              </a:rPr>
            </a:b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٢ : ١٦-١٧</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36287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4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45047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7" y="137505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قد يكون في المسيح يحل كل ملء اللاهوت جسدياً (٢ : ٩) هو أوضح بيان في الكتاب المقدس أن يسوع هو الله، لأنه أنقذنا من سلطان الظلمة ونقلنا غلى ملكوت ابن محبته     (١: ١٣).</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B3524B62-08EC-1589-CE5A-38121C384639}"/>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2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3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3" name="&quot;No&quot; Symbol 12"/>
          <p:cNvSpPr/>
          <p:nvPr/>
        </p:nvSpPr>
        <p:spPr bwMode="auto">
          <a:xfrm>
            <a:off x="-15781" y="2771324"/>
            <a:ext cx="351378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63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480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0164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1196752"/>
            <a:ext cx="3888432" cy="226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173038" marR="0" lvl="0" algn="r" defTabSz="457200" rtl="1" eaLnBrk="1" fontAlgn="base" latinLnBrk="0" hangingPunct="1">
              <a:lnSpc>
                <a:spcPct val="115000"/>
              </a:lnSpc>
              <a:spcBef>
                <a:spcPts val="1000"/>
              </a:spcBef>
              <a:spcAft>
                <a:spcPct val="0"/>
              </a:spcAft>
              <a:buClrTx/>
              <a:buSzTx/>
              <a:buFontTx/>
              <a:buNone/>
              <a:defRPr/>
            </a:pPr>
            <a:r>
              <a:rPr kumimoji="0" lang="ar-JO" altLang="ja-JP"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a:t>
            </a:r>
          </a:p>
          <a:p>
            <a:pPr marL="173038" marR="0" lvl="0" algn="r" defTabSz="457200" rtl="1" eaLnBrk="1" fontAlgn="base" latinLnBrk="0" hangingPunct="1">
              <a:lnSpc>
                <a:spcPct val="115000"/>
              </a:lnSpc>
              <a:spcBef>
                <a:spcPts val="1000"/>
              </a:spcBef>
              <a:spcAft>
                <a:spcPct val="0"/>
              </a:spcAft>
              <a:buClrTx/>
              <a:buSzTx/>
              <a:buFontTx/>
              <a:buNone/>
              <a:defRPr/>
            </a:pPr>
            <a:r>
              <a:rPr lang="ar-JO" b="1" dirty="0">
                <a:solidFill>
                  <a:srgbClr val="FFFFFF"/>
                </a:solidFill>
                <a:latin typeface="Arial" panose="020B0604020202020204" pitchFamily="34" charset="0"/>
                <a:ea typeface="宋体" charset="0"/>
                <a:cs typeface="Arial" panose="020B0604020202020204" pitchFamily="34" charset="0"/>
                <a:sym typeface="宋体" charset="0"/>
              </a:rPr>
              <a:t>احمينا، احمي أجسادنا، بيوتنا، ممتلكاتنا وعقاراتنا خلال أوقات العاصفة، من كل مخاطر البروق والرياح القوية ومياه الطوفان. آمين</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09840" y="3620351"/>
            <a:ext cx="2500330" cy="67274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37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6436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44903"/>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كولوسي</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1560" y="1602007"/>
            <a:ext cx="803931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محا المسيح الصك الذي علينا في الفرائض (٢: ١٤) وهكذا أبطل موت المسيح الناموس الموسوي    (راجع رومية ٧: 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6" name="Rectangle 2">
            <a:extLst>
              <a:ext uri="{FF2B5EF4-FFF2-40B4-BE49-F238E27FC236}">
                <a16:creationId xmlns:a16="http://schemas.microsoft.com/office/drawing/2014/main" id="{A82E2C48-504E-044C-2C9B-45A120A1E331}"/>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475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859624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b="1" dirty="0">
                <a:latin typeface="Arial" panose="020B0604020202020204" pitchFamily="34" charset="0"/>
                <a:ea typeface="ＭＳ Ｐゴシック" charset="0"/>
                <a:cs typeface="Arial" panose="020B0604020202020204" pitchFamily="34" charset="0"/>
              </a:rPr>
              <a:t>Key Word &amp; Verse</a:t>
            </a:r>
          </a:p>
        </p:txBody>
      </p:sp>
      <p:sp>
        <p:nvSpPr>
          <p:cNvPr id="250882" name="Text Box 54"/>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0883" name="Text Box 55"/>
          <p:cNvSpPr txBox="1">
            <a:spLocks noChangeArrowheads="1"/>
          </p:cNvSpPr>
          <p:nvPr/>
        </p:nvSpPr>
        <p:spPr bwMode="auto">
          <a:xfrm>
            <a:off x="3714745" y="242888"/>
            <a:ext cx="1928826"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6440" name="Text Box 56"/>
          <p:cNvSpPr txBox="1">
            <a:spLocks noChangeArrowheads="1"/>
          </p:cNvSpPr>
          <p:nvPr/>
        </p:nvSpPr>
        <p:spPr bwMode="auto">
          <a:xfrm>
            <a:off x="3419491" y="1568450"/>
            <a:ext cx="2262158" cy="1077218"/>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الألوهية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16441" name="Text Box 57"/>
          <p:cNvSpPr txBox="1">
            <a:spLocks noChangeArrowheads="1"/>
          </p:cNvSpPr>
          <p:nvPr/>
        </p:nvSpPr>
        <p:spPr bwMode="auto">
          <a:xfrm>
            <a:off x="1066800" y="3600450"/>
            <a:ext cx="7086600" cy="138499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فإنه فيه يحل كل ملء اللاهوت جسدياً</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كولوسي 2: 9</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184735189"/>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9929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772816"/>
            <a:ext cx="9144000" cy="2401711"/>
          </a:xfrm>
        </p:spPr>
        <p:txBody>
          <a:bodyPr/>
          <a:lstStyle/>
          <a:p>
            <a:r>
              <a:rPr lang="ar-JO" sz="8800" dirty="0">
                <a:ea typeface="Osaka" charset="0"/>
                <a:cs typeface="Arial" panose="020B0604020202020204" pitchFamily="34" charset="0"/>
              </a:rPr>
              <a:t>كولوسي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4110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BD32-D139-4113-A9A2-6847183F8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6787F71-D59F-48C8-8F25-970358602CC0}"/>
              </a:ext>
            </a:extLst>
          </p:cNvPr>
          <p:cNvSpPr/>
          <p:nvPr/>
        </p:nvSpPr>
        <p:spPr>
          <a:xfrm>
            <a:off x="400050" y="4130241"/>
            <a:ext cx="8134350" cy="2585323"/>
          </a:xfrm>
          <a:prstGeom prst="rect">
            <a:avLst/>
          </a:prstGeom>
        </p:spPr>
        <p:txBody>
          <a:bodyPr wrap="square">
            <a:spAutoFit/>
          </a:bodyPr>
          <a:lstStyle/>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قف بثبات</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أظهر المحبة</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أسلك بالروح</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Tree>
    <p:extLst>
      <p:ext uri="{BB962C8B-B14F-4D97-AF65-F5344CB8AC3E}">
        <p14:creationId xmlns:p14="http://schemas.microsoft.com/office/powerpoint/2010/main" val="151133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2387E8-30FA-4430-ACB8-6A7B3060C777}"/>
              </a:ext>
            </a:extLst>
          </p:cNvPr>
          <p:cNvSpPr txBox="1"/>
          <p:nvPr/>
        </p:nvSpPr>
        <p:spPr>
          <a:xfrm>
            <a:off x="4019107" y="3288613"/>
            <a:ext cx="5124893" cy="286232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 تحتاج إلى: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الختان</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اتباع الناموس</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Calibri" panose="020F0502020204030204"/>
                <a:ea typeface="+mn-ea"/>
                <a:cs typeface="Arial" panose="020B0604020202020204" pitchFamily="34" charset="0"/>
              </a:rPr>
              <a:t>لتناول الطعام موافق للشريعة اليهودية</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5E9CF0-A0E9-425E-983F-D5A0F59B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693" y="27486"/>
            <a:ext cx="4709415" cy="3162282"/>
          </a:xfrm>
          <a:prstGeom prst="rect">
            <a:avLst/>
          </a:prstGeom>
        </p:spPr>
      </p:pic>
      <p:grpSp>
        <p:nvGrpSpPr>
          <p:cNvPr id="22" name="Group 21">
            <a:extLst>
              <a:ext uri="{FF2B5EF4-FFF2-40B4-BE49-F238E27FC236}">
                <a16:creationId xmlns:a16="http://schemas.microsoft.com/office/drawing/2014/main" id="{5599813F-10BE-482C-ADF1-59F9111D27B7}"/>
              </a:ext>
            </a:extLst>
          </p:cNvPr>
          <p:cNvGrpSpPr/>
          <p:nvPr/>
        </p:nvGrpSpPr>
        <p:grpSpPr>
          <a:xfrm>
            <a:off x="4572000" y="381310"/>
            <a:ext cx="4572000" cy="3047689"/>
            <a:chOff x="4572000" y="381310"/>
            <a:chExt cx="4572000" cy="3047689"/>
          </a:xfrm>
        </p:grpSpPr>
        <p:pic>
          <p:nvPicPr>
            <p:cNvPr id="19" name="Picture 18">
              <a:extLst>
                <a:ext uri="{FF2B5EF4-FFF2-40B4-BE49-F238E27FC236}">
                  <a16:creationId xmlns:a16="http://schemas.microsoft.com/office/drawing/2014/main" id="{679EFEEE-167B-459F-A8C6-39670209261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0" y="381310"/>
              <a:ext cx="4572000" cy="3047689"/>
            </a:xfrm>
            <a:prstGeom prst="rect">
              <a:avLst/>
            </a:prstGeom>
          </p:spPr>
        </p:pic>
        <p:sp>
          <p:nvSpPr>
            <p:cNvPr id="20" name="TextBox 19">
              <a:extLst>
                <a:ext uri="{FF2B5EF4-FFF2-40B4-BE49-F238E27FC236}">
                  <a16:creationId xmlns:a16="http://schemas.microsoft.com/office/drawing/2014/main" id="{894BB201-27A6-4233-A6A5-7207054D9768}"/>
                </a:ext>
              </a:extLst>
            </p:cNvPr>
            <p:cNvSpPr txBox="1"/>
            <p:nvPr/>
          </p:nvSpPr>
          <p:spPr>
            <a:xfrm>
              <a:off x="6149387" y="737744"/>
              <a:ext cx="2558677" cy="172342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أسلك بالروح، مت عن الجسد</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31" name="TextBox 30">
            <a:extLst>
              <a:ext uri="{FF2B5EF4-FFF2-40B4-BE49-F238E27FC236}">
                <a16:creationId xmlns:a16="http://schemas.microsoft.com/office/drawing/2014/main" id="{6FA151B1-385C-4D23-B616-0ED6A1EAC054}"/>
              </a:ext>
            </a:extLst>
          </p:cNvPr>
          <p:cNvSpPr txBox="1"/>
          <p:nvPr/>
        </p:nvSpPr>
        <p:spPr>
          <a:xfrm>
            <a:off x="366719" y="3836719"/>
            <a:ext cx="3847025" cy="1643527"/>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2: 15</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15 لا تحبوا العالم ولا الأشياء التي في العالم. إن أحب أحد العالم فليست فيه محبة الآب.</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789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23528" y="1602007"/>
            <a:ext cx="846769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لقد نقل يسوع بموته المؤمنين من سلطان الظلمة إلى النور (١: ١٣-١٤) في انتصاره على القوى الروحية (٢: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p:txBody>
      </p:sp>
      <p:sp>
        <p:nvSpPr>
          <p:cNvPr id="7" name="Rectangle 2">
            <a:extLst>
              <a:ext uri="{FF2B5EF4-FFF2-40B4-BE49-F238E27FC236}">
                <a16:creationId xmlns:a16="http://schemas.microsoft.com/office/drawing/2014/main" id="{8B45D1F7-3D50-2324-622C-C3B5FBC6520F}"/>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35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coexist</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3923929" y="3068594"/>
            <a:ext cx="5220072" cy="378565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أنت لا تحتاج:</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الختان</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اتباع الناموس</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لتناول الطعام موافق للشريعة اليهودية</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يسوع</a:t>
            </a:r>
            <a:endParaRPr kumimoji="0" lang="en-US" sz="7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9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fade">
                                      <p:cBhvr>
                                        <p:cTn id="1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FA151B1-385C-4D23-B616-0ED6A1EAC054}"/>
              </a:ext>
            </a:extLst>
          </p:cNvPr>
          <p:cNvSpPr txBox="1"/>
          <p:nvPr/>
        </p:nvSpPr>
        <p:spPr>
          <a:xfrm>
            <a:off x="0" y="3573016"/>
            <a:ext cx="3782781" cy="2419124"/>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1: 5-7</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5 ... الله نور ... 7 ولكن إن سلكنا في النور ... فلنا شركة بعضنا مع بعض، ودم </a:t>
            </a:r>
            <a:r>
              <a:rPr lang="ar-JO" sz="2800" b="1" dirty="0">
                <a:solidFill>
                  <a:srgbClr val="000000"/>
                </a:solidFill>
                <a:highlight>
                  <a:srgbClr val="FFFF00"/>
                </a:highlight>
                <a:latin typeface="Calibri" panose="020F0502020204030204"/>
                <a:ea typeface="+mn-ea"/>
                <a:cs typeface="Arial" panose="020B0604020202020204" pitchFamily="34" charset="0"/>
              </a:rPr>
              <a:t>يسوع</a:t>
            </a:r>
            <a:r>
              <a:rPr lang="ar-JO" sz="2800" b="1" dirty="0">
                <a:solidFill>
                  <a:srgbClr val="000000"/>
                </a:solidFill>
                <a:latin typeface="Calibri" panose="020F0502020204030204"/>
                <a:ea typeface="+mn-ea"/>
                <a:cs typeface="Arial" panose="020B0604020202020204" pitchFamily="34" charset="0"/>
              </a:rPr>
              <a:t> المسيح ابنه يطهرنا من كل خطية.</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أنت          تحتاج</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يسوع</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quot;Not Allowed&quot; Symbol 1">
            <a:extLst>
              <a:ext uri="{FF2B5EF4-FFF2-40B4-BE49-F238E27FC236}">
                <a16:creationId xmlns:a16="http://schemas.microsoft.com/office/drawing/2014/main" id="{FDE0396A-BC59-4627-BA3A-C20A77657E6D}"/>
              </a:ext>
            </a:extLst>
          </p:cNvPr>
          <p:cNvSpPr/>
          <p:nvPr/>
        </p:nvSpPr>
        <p:spPr>
          <a:xfrm>
            <a:off x="5737422" y="129582"/>
            <a:ext cx="2723010" cy="2694889"/>
          </a:xfrm>
          <a:prstGeom prst="noSmoking">
            <a:avLst>
              <a:gd name="adj" fmla="val 86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2595" y="1268760"/>
            <a:ext cx="9144000" cy="3903587"/>
          </a:xfrm>
          <a:effectLst>
            <a:outerShdw blurRad="63500" dist="35921" dir="2700000" algn="ctr" rotWithShape="0">
              <a:schemeClr val="tx2">
                <a:alpha val="74998"/>
              </a:schemeClr>
            </a:outerShdw>
          </a:effectLst>
        </p:spPr>
        <p:txBody>
          <a:bodyPr anchor="ctr"/>
          <a:lstStyle/>
          <a:p>
            <a:r>
              <a:rPr lang="ar-JO" sz="3200" dirty="0">
                <a:effectLst>
                  <a:glow rad="127000">
                    <a:schemeClr val="tx1"/>
                  </a:glow>
                </a:effectLst>
                <a:ea typeface="ＭＳ Ｐゴシック" charset="0"/>
              </a:rPr>
              <a:t>1 بولس رسول يسوع المسيح بمشيئة الله وتيموثاوس الأخ 2 إلى القديسين في كولوسي والإخوة المؤمنين في المسيح نعمة لكم وسلام من الله أبينا والرب يسوع المسيح</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1-2)</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02200746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055715"/>
          </a:xfrm>
          <a:effectLst>
            <a:outerShdw blurRad="63500" dist="35921" dir="2700000" algn="ctr" rotWithShape="0">
              <a:schemeClr val="tx2">
                <a:alpha val="74998"/>
              </a:schemeClr>
            </a:outerShdw>
          </a:effectLst>
        </p:spPr>
        <p:txBody>
          <a:bodyPr anchor="ctr"/>
          <a:lstStyle/>
          <a:p>
            <a:r>
              <a:rPr lang="ar-JO" sz="3200" dirty="0">
                <a:effectLst>
                  <a:glow rad="127000">
                    <a:schemeClr val="tx1"/>
                  </a:glow>
                </a:effectLst>
                <a:ea typeface="ＭＳ Ｐゴシック" charset="0"/>
              </a:rPr>
              <a:t>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3-5)</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6849314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D8758-21FB-4F03-999C-96F8772391D1}"/>
              </a:ext>
            </a:extLst>
          </p:cNvPr>
          <p:cNvSpPr/>
          <p:nvPr/>
        </p:nvSpPr>
        <p:spPr>
          <a:xfrm>
            <a:off x="4822080" y="4259731"/>
            <a:ext cx="4169519" cy="156966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قف بثبات</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panose="020B0604020202020204" pitchFamily="34" charset="0"/>
                <a:cs typeface="Arial" panose="020B0604020202020204" pitchFamily="34" charset="0"/>
              </a:rPr>
              <a:t>أظهر المحبة</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17DEE1B-E65E-4710-B631-500FF8C468E5}"/>
              </a:ext>
            </a:extLst>
          </p:cNvPr>
          <p:cNvSpPr txBox="1"/>
          <p:nvPr/>
        </p:nvSpPr>
        <p:spPr>
          <a:xfrm>
            <a:off x="198810" y="672646"/>
            <a:ext cx="4000500" cy="452431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إذ سمعنا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بإيمانكم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بالمسيح يسوع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محبتكم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لجميع القديسين 5 من أجل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الرجاء</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الموضوع لكم في السماوات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كو 1: 3-5</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41ECED4-9C73-45CB-909D-9196876F014F}"/>
              </a:ext>
            </a:extLst>
          </p:cNvPr>
          <p:cNvGrpSpPr/>
          <p:nvPr/>
        </p:nvGrpSpPr>
        <p:grpSpPr>
          <a:xfrm>
            <a:off x="4454580" y="399245"/>
            <a:ext cx="4537019" cy="3136105"/>
            <a:chOff x="4454580" y="399245"/>
            <a:chExt cx="4537019" cy="3136105"/>
          </a:xfrm>
        </p:grpSpPr>
        <p:pic>
          <p:nvPicPr>
            <p:cNvPr id="2" name="Picture 2">
              <a:extLst>
                <a:ext uri="{FF2B5EF4-FFF2-40B4-BE49-F238E27FC236}">
                  <a16:creationId xmlns:a16="http://schemas.microsoft.com/office/drawing/2014/main" id="{3BB1E874-3545-4378-AD1C-EAE23D181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4580" y="399245"/>
              <a:ext cx="4537019" cy="3029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A4036-FA4D-4F17-92F4-461EC56CBEB2}"/>
                </a:ext>
              </a:extLst>
            </p:cNvPr>
            <p:cNvSpPr/>
            <p:nvPr/>
          </p:nvSpPr>
          <p:spPr>
            <a:xfrm>
              <a:off x="4454580" y="3322650"/>
              <a:ext cx="4537019" cy="212700"/>
            </a:xfrm>
            <a:prstGeom prst="rect">
              <a:avLst/>
            </a:prstGeom>
            <a:solidFill>
              <a:srgbClr val="6D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2175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52" name="Rectangle: Rounded Corners 34">
            <a:extLst>
              <a:ext uri="{FF2B5EF4-FFF2-40B4-BE49-F238E27FC236}">
                <a16:creationId xmlns:a16="http://schemas.microsoft.com/office/drawing/2014/main" id="{89ED54E6-6E5E-9741-BA04-6EE195D61FA1}"/>
              </a:ext>
            </a:extLst>
          </p:cNvPr>
          <p:cNvSpPr/>
          <p:nvPr/>
        </p:nvSpPr>
        <p:spPr>
          <a:xfrm>
            <a:off x="5290241" y="4552205"/>
            <a:ext cx="1093432" cy="595071"/>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b="1" dirty="0">
                <a:solidFill>
                  <a:srgbClr val="FFFFFF"/>
                </a:solidFill>
                <a:latin typeface="Arial" panose="020B0604020202020204" pitchFamily="34" charset="0"/>
                <a:ea typeface="ＭＳ Ｐゴシック" charset="0"/>
                <a:cs typeface="Arial" panose="020B0604020202020204" pitchFamily="34" charset="0"/>
              </a:rPr>
              <a:t>الإنتقال العظيم</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2931" name="Text Placeholder 2"/>
          <p:cNvSpPr txBox="1">
            <a:spLocks/>
          </p:cNvSpPr>
          <p:nvPr/>
        </p:nvSpPr>
        <p:spPr bwMode="auto">
          <a:xfrm>
            <a:off x="6228184" y="1412776"/>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الذي أنقذنا من سلطان الظلمة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2" name="Text Placeholder 2"/>
          <p:cNvSpPr txBox="1">
            <a:spLocks/>
          </p:cNvSpPr>
          <p:nvPr/>
        </p:nvSpPr>
        <p:spPr bwMode="auto">
          <a:xfrm>
            <a:off x="323528" y="1412776"/>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ونقلنا إلى ملكوت ابن محبته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3" name="Text Placeholder 2"/>
          <p:cNvSpPr txBox="1">
            <a:spLocks/>
          </p:cNvSpPr>
          <p:nvPr/>
        </p:nvSpPr>
        <p:spPr bwMode="auto">
          <a:xfrm>
            <a:off x="107504" y="4800600"/>
            <a:ext cx="38512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14 الذي لنا فيه الفداء بدمه غفران الخطايا</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1: 13-14</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ar-JO" sz="3200" dirty="0">
                <a:ea typeface="ＭＳ Ｐゴシック" charset="0"/>
                <a:cs typeface="Arial" panose="020B0604020202020204" pitchFamily="34" charset="0"/>
              </a:rPr>
              <a:t>كولوسي 1: 15</a:t>
            </a:r>
            <a:endParaRPr lang="en-US" dirty="0">
              <a:ea typeface="ＭＳ Ｐゴシック" charset="0"/>
              <a:cs typeface="Arial" panose="020B0604020202020204" pitchFamily="34"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الذي هو صورة الله غير المنظور بكر كل خليقة</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15</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519644" y="4365104"/>
            <a:ext cx="4083814" cy="2308324"/>
          </a:xfrm>
          <a:prstGeom prst="rect">
            <a:avLst/>
          </a:prstGeom>
        </p:spPr>
        <p:txBody>
          <a:bodyPr wrap="square">
            <a:spAutoFit/>
          </a:bodyPr>
          <a:lstStyle/>
          <a:p>
            <a:pPr lvl="0" defTabSz="457177" fontAlgn="auto">
              <a:spcBef>
                <a:spcPts val="0"/>
              </a:spcBef>
              <a:spcAft>
                <a:spcPts val="0"/>
              </a:spcAft>
              <a:defRPr/>
            </a:pPr>
            <a:r>
              <a:rPr lang="ar-JO" sz="7200" b="1" dirty="0">
                <a:solidFill>
                  <a:srgbClr val="FFFFFF"/>
                </a:solidFill>
                <a:effectLst>
                  <a:outerShdw blurRad="50800" dist="101600" dir="2700000" algn="tl" rotWithShape="0">
                    <a:srgbClr val="000000"/>
                  </a:outerShdw>
                </a:effectLst>
                <a:latin typeface="Arial" panose="020B0604020202020204" pitchFamily="34" charset="0"/>
                <a:cs typeface="Arial" panose="020B0604020202020204" pitchFamily="34" charset="0"/>
              </a:rPr>
              <a:t>الذي هو </a:t>
            </a:r>
            <a:r>
              <a:rPr lang="ar-JO" sz="72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rPr>
              <a:t>صورة الله</a:t>
            </a:r>
            <a:endParaRPr kumimoji="0" lang="en-US" sz="7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7A43799-F5FA-ED4B-BC5B-F161122F573F}"/>
              </a:ext>
            </a:extLst>
          </p:cNvPr>
          <p:cNvSpPr/>
          <p:nvPr/>
        </p:nvSpPr>
        <p:spPr>
          <a:xfrm>
            <a:off x="1404258" y="106940"/>
            <a:ext cx="7377712" cy="1107996"/>
          </a:xfrm>
          <a:prstGeom prst="rect">
            <a:avLst/>
          </a:prstGeom>
        </p:spPr>
        <p:txBody>
          <a:bodyPr wrap="square">
            <a:spAutoFit/>
          </a:bodyPr>
          <a:lstStyle/>
          <a:p>
            <a:pPr lvl="0" algn="r" defTabSz="457177" fontAlgn="auto">
              <a:spcBef>
                <a:spcPts val="0"/>
              </a:spcBef>
              <a:spcAft>
                <a:spcPts val="0"/>
              </a:spcAft>
              <a:defRPr/>
            </a:pPr>
            <a:r>
              <a:rPr lang="ar-SA" sz="66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kumimoji="0" lang="en-GB" sz="6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900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angelo's painting from the ceiling of the Sistine Chapel">
            <a:extLst>
              <a:ext uri="{FF2B5EF4-FFF2-40B4-BE49-F238E27FC236}">
                <a16:creationId xmlns:a16="http://schemas.microsoft.com/office/drawing/2014/main" id="{1C0C31E8-7BCE-4185-BCAD-0E29F79841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579245"/>
            <a:ext cx="6858000"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487FD4-E9B3-4B18-99E2-6929B70785BC}"/>
              </a:ext>
            </a:extLst>
          </p:cNvPr>
          <p:cNvSpPr/>
          <p:nvPr/>
        </p:nvSpPr>
        <p:spPr>
          <a:xfrm>
            <a:off x="2804160" y="289820"/>
            <a:ext cx="5977809"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ماذا عن الإنسان؟</a:t>
            </a:r>
            <a:endParaRPr kumimoji="0" lang="en-GB"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3D59A412-FC27-4C2B-B52C-174083F4463D}"/>
              </a:ext>
            </a:extLst>
          </p:cNvPr>
          <p:cNvSpPr txBox="1"/>
          <p:nvPr/>
        </p:nvSpPr>
        <p:spPr>
          <a:xfrm>
            <a:off x="640080" y="4752298"/>
            <a:ext cx="78638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فخلق الله الإنسان على صورته.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على صورة الله خلقه.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ذكراً وأنثى خلقهم.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تكوين 1: 27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47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602007"/>
            <a:ext cx="8776457" cy="4096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إنَّ ألوهية المسيح ظاهرة 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(١) إنه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صورة الله غير المنظور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بكر [المتفوق] كل</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الخليقة. فإنه فيه خُلِقَ الكل... (١: ١٥- ١٦ 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(١: ١٩</a:t>
            </a: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لأنه فيه سُرَّ أن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يحل</a:t>
            </a:r>
            <a:r>
              <a:rPr kumimoji="0" lang="ar-JO" sz="3200" b="1" u="none" strike="noStrike" kern="1200" cap="none" spc="0" normalizeH="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كل الملء</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(٢)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(٢: ٩).</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فإنه فيه</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يحل كل ملء اللاهوت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جسدياً</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7" name="Rectangle 2">
            <a:extLst>
              <a:ext uri="{FF2B5EF4-FFF2-40B4-BE49-F238E27FC236}">
                <a16:creationId xmlns:a16="http://schemas.microsoft.com/office/drawing/2014/main" id="{3DDEB2DF-D7DD-FE47-7B53-A1891E76981A}"/>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0575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627380" y="5204101"/>
            <a:ext cx="509965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كل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B10339-2CE9-424B-AB07-CF41C93CC6D1}"/>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642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655340" cy="2911374"/>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حرفي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لو 2: 7 وعب 11: 28</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مكان التفوق</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عب 1: 6 ورؤ 1: 5</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pic>
        <p:nvPicPr>
          <p:cNvPr id="5" name="Picture 4">
            <a:extLst>
              <a:ext uri="{FF2B5EF4-FFF2-40B4-BE49-F238E27FC236}">
                <a16:creationId xmlns:a16="http://schemas.microsoft.com/office/drawing/2014/main" id="{FC2D0164-9A35-4D96-8EF2-09ED7B451F70}"/>
              </a:ext>
            </a:extLst>
          </p:cNvPr>
          <p:cNvPicPr>
            <a:picLocks noChangeAspect="1"/>
          </p:cNvPicPr>
          <p:nvPr/>
        </p:nvPicPr>
        <p:blipFill>
          <a:blip r:embed="rId2">
            <a:clrChange>
              <a:clrFrom>
                <a:srgbClr val="FFF200"/>
              </a:clrFrom>
              <a:clrTo>
                <a:srgbClr val="FFF200">
                  <a:alpha val="0"/>
                </a:srgbClr>
              </a:clrTo>
            </a:clrChange>
          </a:blip>
          <a:stretch>
            <a:fillRect/>
          </a:stretch>
        </p:blipFill>
        <p:spPr>
          <a:xfrm>
            <a:off x="436614" y="1902379"/>
            <a:ext cx="2724150" cy="2670099"/>
          </a:xfrm>
          <a:prstGeom prst="rect">
            <a:avLst/>
          </a:prstGeom>
        </p:spPr>
      </p:pic>
      <p:sp>
        <p:nvSpPr>
          <p:cNvPr id="6" name="TextBox 5">
            <a:extLst>
              <a:ext uri="{FF2B5EF4-FFF2-40B4-BE49-F238E27FC236}">
                <a16:creationId xmlns:a16="http://schemas.microsoft.com/office/drawing/2014/main" id="{79D0215A-D9C4-40B9-BB06-6A2AC9D605C0}"/>
              </a:ext>
            </a:extLst>
          </p:cNvPr>
          <p:cNvSpPr txBox="1"/>
          <p:nvPr/>
        </p:nvSpPr>
        <p:spPr>
          <a:xfrm>
            <a:off x="436614" y="4077072"/>
            <a:ext cx="2479202"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الحرف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الأزرق</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للكتاب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المقدس</a:t>
            </a:r>
            <a:endParaRPr kumimoji="0" lang="en-US" sz="4400" b="0" i="0" u="none" strike="noStrike" kern="1200" cap="none" spc="0" normalizeH="0" baseline="0" noProof="0" dirty="0">
              <a:ln>
                <a:noFill/>
              </a:ln>
              <a:solidFill>
                <a:srgbClr val="345E8A"/>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66187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D8AE9-3FD2-474D-9BB0-D50BB2A62DF9}"/>
              </a:ext>
            </a:extLst>
          </p:cNvPr>
          <p:cNvPicPr>
            <a:picLocks noChangeAspect="1"/>
          </p:cNvPicPr>
          <p:nvPr/>
        </p:nvPicPr>
        <p:blipFill rotWithShape="1">
          <a:blip r:embed="rId2" cstate="email">
            <a:clrChange>
              <a:clrFrom>
                <a:srgbClr val="FFFF00"/>
              </a:clrFrom>
              <a:clrTo>
                <a:srgbClr val="FFFF00">
                  <a:alpha val="0"/>
                </a:srgbClr>
              </a:clrTo>
            </a:clrChange>
            <a:extLst>
              <a:ext uri="{28A0092B-C50C-407E-A947-70E740481C1C}">
                <a14:useLocalDpi xmlns:a14="http://schemas.microsoft.com/office/drawing/2010/main"/>
              </a:ext>
            </a:extLst>
          </a:blip>
          <a:srcRect b="11492"/>
          <a:stretch/>
        </p:blipFill>
        <p:spPr>
          <a:xfrm>
            <a:off x="287655" y="2742920"/>
            <a:ext cx="3752850" cy="3970702"/>
          </a:xfrm>
          <a:prstGeom prst="rect">
            <a:avLst/>
          </a:prstGeom>
        </p:spPr>
      </p:pic>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167425" cy="2441117"/>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تعريف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خالق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قبل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حامل كل شيء</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spTree>
    <p:extLst>
      <p:ext uri="{BB962C8B-B14F-4D97-AF65-F5344CB8AC3E}">
        <p14:creationId xmlns:p14="http://schemas.microsoft.com/office/powerpoint/2010/main" val="4213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dirty="0">
                <a:ea typeface="ＭＳ Ｐゴシック" charset="0"/>
                <a:cs typeface="Arial" panose="020B0604020202020204" pitchFamily="34" charset="0"/>
              </a:rPr>
              <a:t>Colossians 1:16-18</a:t>
            </a:r>
            <a:endParaRPr lang="en-US" dirty="0">
              <a:ea typeface="ＭＳ Ｐゴシック" charset="0"/>
              <a:cs typeface="Arial" panose="020B0604020202020204" pitchFamily="34"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16 فإنه فيه خلق الكل ما في السماوات وما على الأرض ما يرى وما لا يرى سواء كان عروشاً أم سيادات أم رياسات أم سلاطين الكل به وله قد خلق 17 الذي هو قبل كل شيء وفيه يقوم الكل 18 وهو رأس الجسد الكنيسة الذي هو البداءة بكر من الأموات لكي يكون هو متقدماً في كل شيء</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16-18</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ar-JO" dirty="0"/>
              <a:t>عبرانيين</a:t>
            </a:r>
            <a:br>
              <a:rPr lang="ar-JO" dirty="0"/>
            </a:br>
            <a:r>
              <a:rPr lang="ar-JO" dirty="0"/>
              <a:t>1: 1-2</a:t>
            </a:r>
            <a:endParaRPr lang="en-US" dirty="0"/>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الله بعدما كلم الآباء بالأنبياء قديماً بأنواع وطرق كثيرة 2 كلمنا في هذه الأيام الأخيرة في ابنه الذي جعله وارثاً لكل شيء الذي به أيضاً عمل العالمين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78504" y="6171640"/>
            <a:ext cx="7986993" cy="305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8" tIns="44860" rIns="89718" bIns="44860"/>
          <a:lstStyle/>
          <a:p>
            <a:r>
              <a:rPr lang="en-US" sz="2735">
                <a:latin typeface="Times New Roman" charset="0"/>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6323" name="Rectangle 2"/>
          <p:cNvSpPr>
            <a:spLocks noChangeArrowheads="1"/>
          </p:cNvSpPr>
          <p:nvPr/>
        </p:nvSpPr>
        <p:spPr bwMode="auto">
          <a:xfrm>
            <a:off x="3566272" y="6645088"/>
            <a:ext cx="1283074" cy="21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4" name="Rectangle 3"/>
          <p:cNvSpPr>
            <a:spLocks noChangeArrowheads="1"/>
          </p:cNvSpPr>
          <p:nvPr/>
        </p:nvSpPr>
        <p:spPr bwMode="auto">
          <a:xfrm>
            <a:off x="1241051" y="762001"/>
            <a:ext cx="660166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5" name="Text Box 4"/>
          <p:cNvSpPr txBox="1">
            <a:spLocks noChangeArrowheads="1"/>
          </p:cNvSpPr>
          <p:nvPr/>
        </p:nvSpPr>
        <p:spPr bwMode="auto">
          <a:xfrm>
            <a:off x="8622708" y="17009"/>
            <a:ext cx="227356" cy="3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FFA27C"/>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a:solidFill>
                  <a:srgbClr val="FFA27C"/>
                </a:solidFill>
                <a:latin typeface="Comic Sans MS" charset="0"/>
              </a:rPr>
              <a:t> </a:t>
            </a:r>
          </a:p>
        </p:txBody>
      </p:sp>
      <p:sp>
        <p:nvSpPr>
          <p:cNvPr id="56326" name="Text Box 5"/>
          <p:cNvSpPr txBox="1">
            <a:spLocks noChangeArrowheads="1"/>
          </p:cNvSpPr>
          <p:nvPr/>
        </p:nvSpPr>
        <p:spPr bwMode="auto">
          <a:xfrm>
            <a:off x="1388129" y="1480578"/>
            <a:ext cx="5616949" cy="24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7" name="Text Box 6"/>
          <p:cNvSpPr txBox="1">
            <a:spLocks noChangeArrowheads="1"/>
          </p:cNvSpPr>
          <p:nvPr/>
        </p:nvSpPr>
        <p:spPr bwMode="auto">
          <a:xfrm>
            <a:off x="1134596" y="893670"/>
            <a:ext cx="6953250"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2824" b="1" dirty="0">
                <a:solidFill>
                  <a:srgbClr val="FFFF00"/>
                </a:solidFill>
                <a:latin typeface="Arial" panose="020B0604020202020204" pitchFamily="34" charset="0"/>
                <a:cs typeface="Arial" panose="020B0604020202020204" pitchFamily="34" charset="0"/>
              </a:rPr>
              <a:t>الاصحاح الأول </a:t>
            </a:r>
            <a:r>
              <a:rPr lang="ar-JO" sz="2824" b="1" u="sng" dirty="0">
                <a:solidFill>
                  <a:srgbClr val="08F2EE"/>
                </a:solidFill>
                <a:latin typeface="Arial" panose="020B0604020202020204" pitchFamily="34" charset="0"/>
                <a:cs typeface="Arial" panose="020B0604020202020204" pitchFamily="34" charset="0"/>
              </a:rPr>
              <a:t>6 حقائق عظيمة </a:t>
            </a:r>
            <a:r>
              <a:rPr lang="ar-JO" sz="2824" b="1" dirty="0">
                <a:solidFill>
                  <a:srgbClr val="FFFF00"/>
                </a:solidFill>
                <a:latin typeface="Arial" panose="020B0604020202020204" pitchFamily="34" charset="0"/>
                <a:cs typeface="Arial" panose="020B0604020202020204" pitchFamily="34" charset="0"/>
              </a:rPr>
              <a:t>عن</a:t>
            </a:r>
            <a:endParaRPr lang="en-GB" sz="2824" b="1" dirty="0">
              <a:solidFill>
                <a:srgbClr val="FFFF00"/>
              </a:solidFill>
              <a:latin typeface="Arial" panose="020B0604020202020204" pitchFamily="34" charset="0"/>
              <a:cs typeface="Arial" panose="020B0604020202020204" pitchFamily="34" charset="0"/>
            </a:endParaRPr>
          </a:p>
        </p:txBody>
      </p:sp>
      <p:sp>
        <p:nvSpPr>
          <p:cNvPr id="56328" name="Text Box 7"/>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9" name="Text Box 8"/>
          <p:cNvSpPr txBox="1">
            <a:spLocks noChangeArrowheads="1"/>
          </p:cNvSpPr>
          <p:nvPr/>
        </p:nvSpPr>
        <p:spPr bwMode="auto">
          <a:xfrm>
            <a:off x="8232122" y="6454589"/>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0" name="AutoShape 9"/>
          <p:cNvSpPr>
            <a:spLocks noChangeArrowheads="1"/>
          </p:cNvSpPr>
          <p:nvPr/>
        </p:nvSpPr>
        <p:spPr bwMode="auto">
          <a:xfrm>
            <a:off x="4747093" y="3543860"/>
            <a:ext cx="2914930" cy="2487706"/>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27658" name="Text Box 10"/>
          <p:cNvSpPr txBox="1">
            <a:spLocks noChangeArrowheads="1"/>
          </p:cNvSpPr>
          <p:nvPr/>
        </p:nvSpPr>
        <p:spPr bwMode="auto">
          <a:xfrm>
            <a:off x="4751294" y="3626505"/>
            <a:ext cx="2850497" cy="141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544"/>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altLang="ja-JP" sz="2206" b="1" dirty="0">
                <a:solidFill>
                  <a:srgbClr val="FFFFFF"/>
                </a:solidFill>
                <a:latin typeface="Arial" panose="020B0604020202020204" pitchFamily="34" charset="0"/>
                <a:cs typeface="Arial" panose="020B0604020202020204" pitchFamily="34" charset="0"/>
              </a:rPr>
              <a:t>"كل شيء به كان</a:t>
            </a:r>
          </a:p>
          <a:p>
            <a:pPr algn="ctr" defTabSz="397830" eaLnBrk="0" hangingPunct="0">
              <a:lnSpc>
                <a:spcPct val="93000"/>
              </a:lnSpc>
              <a:spcBef>
                <a:spcPts val="1544"/>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2206" b="1" dirty="0">
                <a:solidFill>
                  <a:srgbClr val="FFFFFF"/>
                </a:solidFill>
                <a:latin typeface="Arial" panose="020B0604020202020204" pitchFamily="34" charset="0"/>
                <a:cs typeface="Arial" panose="020B0604020202020204" pitchFamily="34" charset="0"/>
              </a:rPr>
              <a:t>وبغيره لم يكن </a:t>
            </a:r>
          </a:p>
          <a:p>
            <a:pPr algn="ctr" defTabSz="397830" eaLnBrk="0" hangingPunct="0">
              <a:lnSpc>
                <a:spcPct val="93000"/>
              </a:lnSpc>
              <a:spcBef>
                <a:spcPts val="1544"/>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2206" b="1" dirty="0">
                <a:solidFill>
                  <a:srgbClr val="FFFFFF"/>
                </a:solidFill>
                <a:latin typeface="Arial" panose="020B0604020202020204" pitchFamily="34" charset="0"/>
                <a:cs typeface="Arial" panose="020B0604020202020204" pitchFamily="34" charset="0"/>
              </a:rPr>
              <a:t>شيء مما كان."</a:t>
            </a:r>
            <a:endParaRPr lang="en-GB" sz="2206" b="1" dirty="0">
              <a:solidFill>
                <a:srgbClr val="FFFFFF"/>
              </a:solidFill>
              <a:latin typeface="Arial" panose="020B0604020202020204" pitchFamily="34" charset="0"/>
              <a:cs typeface="Arial" panose="020B0604020202020204" pitchFamily="34" charset="0"/>
            </a:endParaRPr>
          </a:p>
        </p:txBody>
      </p:sp>
      <p:sp>
        <p:nvSpPr>
          <p:cNvPr id="56332" name="Text Box 11"/>
          <p:cNvSpPr txBox="1">
            <a:spLocks noChangeArrowheads="1"/>
          </p:cNvSpPr>
          <p:nvPr/>
        </p:nvSpPr>
        <p:spPr bwMode="auto">
          <a:xfrm>
            <a:off x="8470247" y="6079192"/>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3" name="Text Box 12"/>
          <p:cNvSpPr txBox="1">
            <a:spLocks noChangeArrowheads="1"/>
          </p:cNvSpPr>
          <p:nvPr/>
        </p:nvSpPr>
        <p:spPr bwMode="auto">
          <a:xfrm>
            <a:off x="8246364" y="6546662"/>
            <a:ext cx="297888" cy="20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55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882" b="1">
                <a:solidFill>
                  <a:srgbClr val="FFFFFF"/>
                </a:solidFill>
                <a:latin typeface="Comic Sans MS" charset="0"/>
              </a:rPr>
              <a:t>25</a:t>
            </a:r>
          </a:p>
        </p:txBody>
      </p:sp>
      <p:sp>
        <p:nvSpPr>
          <p:cNvPr id="56334" name="Text Box 13"/>
          <p:cNvSpPr txBox="1">
            <a:spLocks noChangeArrowheads="1"/>
          </p:cNvSpPr>
          <p:nvPr/>
        </p:nvSpPr>
        <p:spPr bwMode="auto">
          <a:xfrm>
            <a:off x="8593783" y="6493328"/>
            <a:ext cx="241783" cy="28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88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412" b="1">
                <a:solidFill>
                  <a:srgbClr val="FFFFFF"/>
                </a:solidFill>
                <a:latin typeface="Comic Sans MS" charset="0"/>
              </a:rPr>
              <a:t>1</a:t>
            </a:r>
          </a:p>
        </p:txBody>
      </p:sp>
      <p:sp>
        <p:nvSpPr>
          <p:cNvPr id="56335" name="Text Box 14"/>
          <p:cNvSpPr txBox="1">
            <a:spLocks noChangeArrowheads="1"/>
          </p:cNvSpPr>
          <p:nvPr/>
        </p:nvSpPr>
        <p:spPr bwMode="auto">
          <a:xfrm>
            <a:off x="1126191" y="225519"/>
            <a:ext cx="7122739"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AFD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2824" b="1" dirty="0">
                <a:solidFill>
                  <a:srgbClr val="FAFD00"/>
                </a:solidFill>
                <a:latin typeface="Arial" panose="020B0604020202020204" pitchFamily="34" charset="0"/>
                <a:cs typeface="Arial" panose="020B0604020202020204" pitchFamily="34" charset="0"/>
              </a:rPr>
              <a:t>يوحنا: تلخيص الرسالة</a:t>
            </a:r>
            <a:endParaRPr lang="en-GB" sz="2824" b="1" dirty="0">
              <a:solidFill>
                <a:srgbClr val="FAFD00"/>
              </a:solidFill>
              <a:latin typeface="Arial" panose="020B0604020202020204" pitchFamily="34" charset="0"/>
              <a:cs typeface="Arial" panose="020B0604020202020204" pitchFamily="34" charset="0"/>
            </a:endParaRPr>
          </a:p>
        </p:txBody>
      </p:sp>
      <p:sp>
        <p:nvSpPr>
          <p:cNvPr id="56336" name="Text Box 15"/>
          <p:cNvSpPr txBox="1">
            <a:spLocks noChangeArrowheads="1"/>
          </p:cNvSpPr>
          <p:nvPr/>
        </p:nvSpPr>
        <p:spPr bwMode="auto">
          <a:xfrm>
            <a:off x="1234048" y="1736912"/>
            <a:ext cx="3625103" cy="137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rtl="1"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1765" b="1" dirty="0">
                <a:solidFill>
                  <a:srgbClr val="618FFD"/>
                </a:solidFill>
                <a:latin typeface="Arial" panose="020B0604020202020204" pitchFamily="34" charset="0"/>
                <a:cs typeface="Arial" panose="020B0604020202020204" pitchFamily="34" charset="0"/>
              </a:rPr>
              <a:t>الآية</a:t>
            </a:r>
            <a:r>
              <a:rPr lang="en-US" sz="1765" b="1" dirty="0">
                <a:solidFill>
                  <a:srgbClr val="618FFD"/>
                </a:solidFill>
                <a:latin typeface="Arial" panose="020B0604020202020204" pitchFamily="34" charset="0"/>
                <a:cs typeface="Arial" panose="020B0604020202020204" pitchFamily="34" charset="0"/>
              </a:rPr>
              <a:t> </a:t>
            </a:r>
            <a:r>
              <a:rPr lang="ar-JO" sz="1765" b="1" dirty="0">
                <a:solidFill>
                  <a:srgbClr val="618FFD"/>
                </a:solidFill>
                <a:latin typeface="Arial" panose="020B0604020202020204" pitchFamily="34" charset="0"/>
                <a:cs typeface="Arial" panose="020B0604020202020204" pitchFamily="34" charset="0"/>
              </a:rPr>
              <a:t>1:</a:t>
            </a:r>
            <a:br>
              <a:rPr lang="en-GB" sz="1765" b="1" dirty="0">
                <a:solidFill>
                  <a:srgbClr val="FFFF00"/>
                </a:solidFill>
                <a:latin typeface="Comic Sans MS" charset="0"/>
              </a:rPr>
            </a:br>
            <a:r>
              <a:rPr lang="ar-JO" sz="1765" b="1" dirty="0">
                <a:solidFill>
                  <a:srgbClr val="FFFF00"/>
                </a:solidFill>
                <a:latin typeface="Arial" panose="020B0604020202020204" pitchFamily="34" charset="0"/>
                <a:cs typeface="Arial" panose="020B0604020202020204" pitchFamily="34" charset="0"/>
              </a:rPr>
              <a:t>الوجود المسبق</a:t>
            </a:r>
            <a:endParaRPr lang="en-GB" sz="1765" b="1" dirty="0">
              <a:solidFill>
                <a:srgbClr val="FFFF00"/>
              </a:solidFill>
              <a:latin typeface="Arial" panose="020B0604020202020204" pitchFamily="34" charset="0"/>
              <a:cs typeface="Arial" panose="020B0604020202020204" pitchFamily="34" charset="0"/>
            </a:endParaRP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1765" b="1" dirty="0">
                <a:solidFill>
                  <a:srgbClr val="FFFF00"/>
                </a:solidFill>
                <a:latin typeface="Arial" panose="020B0604020202020204" pitchFamily="34" charset="0"/>
                <a:cs typeface="Arial" panose="020B0604020202020204" pitchFamily="34" charset="0"/>
              </a:rPr>
              <a:t>شخص متميز</a:t>
            </a:r>
            <a:endParaRPr lang="en-GB" sz="1765" b="1" dirty="0">
              <a:solidFill>
                <a:srgbClr val="FFFF00"/>
              </a:solidFill>
              <a:latin typeface="Arial" panose="020B0604020202020204" pitchFamily="34" charset="0"/>
              <a:cs typeface="Arial" panose="020B0604020202020204" pitchFamily="34" charset="0"/>
            </a:endParaRP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1765" b="1" dirty="0">
                <a:solidFill>
                  <a:srgbClr val="FFFF00"/>
                </a:solidFill>
                <a:latin typeface="Arial" panose="020B0604020202020204" pitchFamily="34" charset="0"/>
                <a:cs typeface="Arial" panose="020B0604020202020204" pitchFamily="34" charset="0"/>
              </a:rPr>
              <a:t>كان هو الله</a:t>
            </a:r>
            <a:endParaRPr lang="en-GB" sz="1765" b="1" dirty="0">
              <a:solidFill>
                <a:srgbClr val="FFFF00"/>
              </a:solidFill>
              <a:latin typeface="Arial" panose="020B0604020202020204" pitchFamily="34" charset="0"/>
              <a:cs typeface="Arial" panose="020B0604020202020204" pitchFamily="34" charset="0"/>
            </a:endParaRPr>
          </a:p>
        </p:txBody>
      </p:sp>
      <p:sp>
        <p:nvSpPr>
          <p:cNvPr id="56337" name="Text Box 16"/>
          <p:cNvSpPr txBox="1">
            <a:spLocks noChangeArrowheads="1"/>
          </p:cNvSpPr>
          <p:nvPr/>
        </p:nvSpPr>
        <p:spPr bwMode="auto">
          <a:xfrm>
            <a:off x="1078567" y="3459816"/>
            <a:ext cx="3975287"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1765" b="1" dirty="0">
                <a:solidFill>
                  <a:srgbClr val="618FFD"/>
                </a:solidFill>
                <a:latin typeface="Arial" panose="020B0604020202020204" pitchFamily="34" charset="0"/>
                <a:cs typeface="Arial" panose="020B0604020202020204" pitchFamily="34" charset="0"/>
              </a:rPr>
              <a:t>الآية 2:</a:t>
            </a:r>
            <a:br>
              <a:rPr lang="en-GB" sz="1765" b="1" dirty="0">
                <a:solidFill>
                  <a:srgbClr val="FFFF00"/>
                </a:solidFill>
                <a:latin typeface="Comic Sans MS" charset="0"/>
              </a:rPr>
            </a:br>
            <a:r>
              <a:rPr lang="ar-JO" sz="1765" b="1" dirty="0">
                <a:solidFill>
                  <a:srgbClr val="FFFF00"/>
                </a:solidFill>
                <a:latin typeface="Arial" panose="020B0604020202020204" pitchFamily="34" charset="0"/>
                <a:cs typeface="Arial" panose="020B0604020202020204" pitchFamily="34" charset="0"/>
              </a:rPr>
              <a:t>كان موجودًا منذ الأزل</a:t>
            </a:r>
            <a:endParaRPr lang="en-GB" sz="1765" b="1" dirty="0">
              <a:solidFill>
                <a:srgbClr val="FFFF00"/>
              </a:solidFill>
              <a:latin typeface="Arial" panose="020B0604020202020204" pitchFamily="34" charset="0"/>
              <a:cs typeface="Arial" panose="020B0604020202020204" pitchFamily="34" charset="0"/>
            </a:endParaRPr>
          </a:p>
        </p:txBody>
      </p:sp>
      <p:sp>
        <p:nvSpPr>
          <p:cNvPr id="56338" name="Text Box 17"/>
          <p:cNvSpPr txBox="1">
            <a:spLocks noChangeArrowheads="1"/>
          </p:cNvSpPr>
          <p:nvPr/>
        </p:nvSpPr>
        <p:spPr bwMode="auto">
          <a:xfrm>
            <a:off x="864254" y="4436129"/>
            <a:ext cx="4363290"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1765" b="1" dirty="0">
                <a:solidFill>
                  <a:srgbClr val="618FFD"/>
                </a:solidFill>
                <a:latin typeface="Arial" panose="020B0604020202020204" pitchFamily="34" charset="0"/>
                <a:cs typeface="Arial" panose="020B0604020202020204" pitchFamily="34" charset="0"/>
              </a:rPr>
              <a:t>الآية 3:</a:t>
            </a:r>
            <a:br>
              <a:rPr lang="en-GB" sz="1765" b="1" dirty="0">
                <a:solidFill>
                  <a:srgbClr val="FFFF00"/>
                </a:solidFill>
                <a:latin typeface="Comic Sans MS" charset="0"/>
              </a:rPr>
            </a:br>
            <a:r>
              <a:rPr lang="ar-JO" sz="1765" b="1" dirty="0">
                <a:solidFill>
                  <a:srgbClr val="FFFF00"/>
                </a:solidFill>
                <a:latin typeface="Arial" panose="020B0604020202020204" pitchFamily="34" charset="0"/>
                <a:cs typeface="Arial" panose="020B0604020202020204" pitchFamily="34" charset="0"/>
              </a:rPr>
              <a:t>خالق الكون</a:t>
            </a:r>
            <a:endParaRPr lang="en-GB" sz="1765" b="1" dirty="0">
              <a:solidFill>
                <a:srgbClr val="FFFF00"/>
              </a:solidFill>
              <a:latin typeface="Arial" panose="020B0604020202020204" pitchFamily="34" charset="0"/>
              <a:cs typeface="Arial" panose="020B0604020202020204" pitchFamily="34" charset="0"/>
            </a:endParaRPr>
          </a:p>
        </p:txBody>
      </p:sp>
      <p:sp>
        <p:nvSpPr>
          <p:cNvPr id="56339" name="Text Box 18"/>
          <p:cNvSpPr txBox="1">
            <a:spLocks noChangeArrowheads="1"/>
          </p:cNvSpPr>
          <p:nvPr/>
        </p:nvSpPr>
        <p:spPr bwMode="auto">
          <a:xfrm>
            <a:off x="4543985" y="1573026"/>
            <a:ext cx="3137647" cy="1598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3309"/>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ar-JO" sz="5294" b="1" dirty="0">
                <a:solidFill>
                  <a:srgbClr val="FFFF00"/>
                </a:solidFill>
                <a:latin typeface="Arial" panose="020B0604020202020204" pitchFamily="34" charset="0"/>
                <a:cs typeface="Arial" panose="020B0604020202020204" pitchFamily="34" charset="0"/>
              </a:rPr>
              <a:t>يسوع</a:t>
            </a:r>
            <a:r>
              <a:rPr lang="en-US" sz="5294" b="1" dirty="0">
                <a:solidFill>
                  <a:srgbClr val="FFFF00"/>
                </a:solidFill>
                <a:latin typeface="Arial" panose="020B0604020202020204" pitchFamily="34" charset="0"/>
                <a:cs typeface="Arial" panose="020B0604020202020204" pitchFamily="34" charset="0"/>
              </a:rPr>
              <a:t> </a:t>
            </a:r>
            <a:r>
              <a:rPr lang="ar-JO" sz="5294" b="1" dirty="0">
                <a:solidFill>
                  <a:srgbClr val="FFFF00"/>
                </a:solidFill>
                <a:latin typeface="Arial" panose="020B0604020202020204" pitchFamily="34" charset="0"/>
                <a:cs typeface="Arial" panose="020B0604020202020204" pitchFamily="34" charset="0"/>
              </a:rPr>
              <a:t>المسيح!</a:t>
            </a:r>
            <a:endParaRPr lang="en-GB" sz="5294" b="1" dirty="0">
              <a:solidFill>
                <a:srgbClr val="FFFF00"/>
              </a:solidFill>
              <a:latin typeface="Arial" panose="020B0604020202020204" pitchFamily="34" charset="0"/>
              <a:cs typeface="Arial" panose="020B0604020202020204" pitchFamily="34" charset="0"/>
            </a:endParaRPr>
          </a:p>
        </p:txBody>
      </p:sp>
      <p:sp>
        <p:nvSpPr>
          <p:cNvPr id="21" name="Title 19">
            <a:extLst>
              <a:ext uri="{FF2B5EF4-FFF2-40B4-BE49-F238E27FC236}">
                <a16:creationId xmlns:a16="http://schemas.microsoft.com/office/drawing/2014/main" id="{BD540914-3CD7-E642-8429-A8557AF960B6}"/>
              </a:ext>
            </a:extLst>
          </p:cNvPr>
          <p:cNvSpPr txBox="1">
            <a:spLocks/>
          </p:cNvSpPr>
          <p:nvPr/>
        </p:nvSpPr>
        <p:spPr bwMode="auto">
          <a:xfrm>
            <a:off x="4598168" y="5523100"/>
            <a:ext cx="3123640" cy="4664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defTabSz="397830"/>
            <a:r>
              <a:rPr lang="ar-JO" sz="2471" b="1" kern="0" dirty="0">
                <a:solidFill>
                  <a:srgbClr val="FFFFFF"/>
                </a:solidFill>
                <a:latin typeface="Arial" panose="020B0604020202020204" pitchFamily="34" charset="0"/>
                <a:cs typeface="Arial" panose="020B0604020202020204" pitchFamily="34" charset="0"/>
              </a:rPr>
              <a:t>يوحنا 1: 3</a:t>
            </a:r>
            <a:endParaRPr lang="en-US" sz="2471" b="1" kern="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br>
              <a:rPr lang="en-US"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شكل يسوع آدم من التراب    (يو 1: 3،     تك 2: 7)</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ar-JO" sz="4000" dirty="0">
                <a:solidFill>
                  <a:schemeClr val="bg1"/>
                </a:solidFill>
                <a:effectLst>
                  <a:outerShdw blurRad="50800" dist="38100" dir="2700000" algn="tl" rotWithShape="0">
                    <a:srgbClr val="000000">
                      <a:alpha val="95000"/>
                    </a:srgbClr>
                  </a:outerShdw>
                </a:effectLst>
              </a:rPr>
              <a:t>خلق يسوع آدم وحواء</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(يو 1: 3،</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تك 2: 21-23)</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Title 1"/>
          <p:cNvSpPr>
            <a:spLocks noGrp="1"/>
          </p:cNvSpPr>
          <p:nvPr>
            <p:ph type="title" idx="4294967295"/>
          </p:nvPr>
        </p:nvSpPr>
        <p:spPr>
          <a:xfrm>
            <a:off x="179388" y="12700"/>
            <a:ext cx="3635375" cy="1954213"/>
          </a:xfrm>
        </p:spPr>
        <p:txBody>
          <a:bodyPr/>
          <a:lstStyle/>
          <a:p>
            <a:r>
              <a:rPr lang="ar-JO" sz="4000" dirty="0">
                <a:solidFill>
                  <a:srgbClr val="FFFFFF"/>
                </a:solidFill>
                <a:ea typeface="ＭＳ Ｐゴシック" charset="0"/>
                <a:cs typeface="Arial" panose="020B0604020202020204" pitchFamily="34" charset="0"/>
              </a:rPr>
              <a:t>داخل الذرة</a:t>
            </a:r>
            <a:endParaRPr lang="en-US" sz="4000" dirty="0">
              <a:solidFill>
                <a:srgbClr val="FFFFFF"/>
              </a:solidFill>
              <a:ea typeface="ＭＳ Ｐゴシック" charset="0"/>
              <a:cs typeface="Arial" panose="020B0604020202020204" pitchFamily="34" charset="0"/>
            </a:endParaRP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إلكترون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سالب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المدار</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فيه يقوم الكل (2: 17)</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نواة البروتون</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موجب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9AB87AE-7CF5-4A00-B135-EAA2BADD8518}"/>
              </a:ext>
            </a:extLst>
          </p:cNvPr>
          <p:cNvSpPr/>
          <p:nvPr/>
        </p:nvSpPr>
        <p:spPr>
          <a:xfrm>
            <a:off x="344170" y="5102501"/>
            <a:ext cx="721166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وهو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رأس</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الجسد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الكنيسة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487164"/>
      </p:ext>
    </p:extLst>
  </p:cSld>
  <p:clrMapOvr>
    <a:masterClrMapping/>
  </p:clrMapOvr>
</p:sld>
</file>

<file path=ppt/theme/_rels/theme24.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5.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Beam</Template>
  <TotalTime>14778</TotalTime>
  <Words>22485</Words>
  <Application>Microsoft Macintosh PowerPoint</Application>
  <PresentationFormat>On-screen Show (4:3)</PresentationFormat>
  <Paragraphs>2977</Paragraphs>
  <Slides>307</Slides>
  <Notes>221</Notes>
  <HiddenSlides>0</HiddenSlides>
  <MMClips>0</MMClips>
  <ScaleCrop>false</ScaleCrop>
  <HeadingPairs>
    <vt:vector size="6" baseType="variant">
      <vt:variant>
        <vt:lpstr>Fonts Used</vt:lpstr>
      </vt:variant>
      <vt:variant>
        <vt:i4>27</vt:i4>
      </vt:variant>
      <vt:variant>
        <vt:lpstr>Theme</vt:lpstr>
      </vt:variant>
      <vt:variant>
        <vt:i4>50</vt:i4>
      </vt:variant>
      <vt:variant>
        <vt:lpstr>Slide Titles</vt:lpstr>
      </vt:variant>
      <vt:variant>
        <vt:i4>307</vt:i4>
      </vt:variant>
    </vt:vector>
  </HeadingPairs>
  <TitlesOfParts>
    <vt:vector size="384" baseType="lpstr">
      <vt:lpstr>Aril</vt:lpstr>
      <vt:lpstr>blbGentium</vt:lpstr>
      <vt:lpstr>MS PGothic</vt:lpstr>
      <vt:lpstr>MS PGothic</vt:lpstr>
      <vt:lpstr>Osaka</vt:lpstr>
      <vt:lpstr>SimSun</vt:lpstr>
      <vt:lpstr>Times</vt:lpstr>
      <vt:lpstr>Accordance</vt:lpstr>
      <vt:lpstr>Arial</vt:lpstr>
      <vt:lpstr>Arial Black</vt:lpstr>
      <vt:lpstr>Arial Narrow</vt:lpstr>
      <vt:lpstr>Calibri</vt:lpstr>
      <vt:lpstr>Candara</vt:lpstr>
      <vt:lpstr>Century Gothic</vt:lpstr>
      <vt:lpstr>Comic Sans MS</vt:lpstr>
      <vt:lpstr>Garamond</vt:lpstr>
      <vt:lpstr>Helvetica</vt:lpstr>
      <vt:lpstr>Impact</vt:lpstr>
      <vt:lpstr>Stencil</vt:lpstr>
      <vt:lpstr>Symbol</vt:lpstr>
      <vt:lpstr>Tahoma</vt:lpstr>
      <vt:lpstr>Times New Roman</vt:lpstr>
      <vt:lpstr>Traditional Arabic</vt:lpstr>
      <vt:lpstr>Tw Cen MT</vt:lpstr>
      <vt:lpstr>Tw Cen MT Condensed Extra Bold</vt:lpstr>
      <vt:lpstr>Verdana</vt:lpstr>
      <vt:lpstr>Wingdings</vt:lpstr>
      <vt:lpstr>Strategic</vt:lpstr>
      <vt:lpstr>Default Design</vt:lpstr>
      <vt:lpstr>Slit</vt:lpstr>
      <vt:lpstr>3_Default Design</vt:lpstr>
      <vt:lpstr>2_Default Design</vt:lpstr>
      <vt:lpstr>5_Default Design</vt:lpstr>
      <vt:lpstr>11_Default Design</vt:lpstr>
      <vt:lpstr>6_Default Design</vt:lpstr>
      <vt:lpstr>Orbit</vt:lpstr>
      <vt:lpstr>Office Theme</vt:lpstr>
      <vt:lpstr>1_Office Theme</vt:lpstr>
      <vt:lpstr>3_Strategic</vt:lpstr>
      <vt:lpstr>8_Default Design</vt:lpstr>
      <vt:lpstr>10_Default Design</vt:lpstr>
      <vt:lpstr>1_Orbit</vt:lpstr>
      <vt:lpstr>1_Blank Presentation</vt:lpstr>
      <vt:lpstr>49_Blank Presentation</vt:lpstr>
      <vt:lpstr>2_Office Theme</vt:lpstr>
      <vt:lpstr>4_Strategic</vt:lpstr>
      <vt:lpstr>50_Blank Presentation</vt:lpstr>
      <vt:lpstr>66_Office Theme</vt:lpstr>
      <vt:lpstr>15_Default Design</vt:lpstr>
      <vt:lpstr>1_Custom Design</vt:lpstr>
      <vt:lpstr>Savon</vt:lpstr>
      <vt:lpstr>30_Default Design</vt:lpstr>
      <vt:lpstr>13_Default Design</vt:lpstr>
      <vt:lpstr>5_Strategic</vt:lpstr>
      <vt:lpstr>32_Default Design</vt:lpstr>
      <vt:lpstr>12_Default Design</vt:lpstr>
      <vt:lpstr>Lock And Key</vt:lpstr>
      <vt:lpstr>1_Default Design</vt:lpstr>
      <vt:lpstr>2_Slit</vt:lpstr>
      <vt:lpstr>2_Generic</vt:lpstr>
      <vt:lpstr>4_Default Design</vt:lpstr>
      <vt:lpstr>1_Strategic</vt:lpstr>
      <vt:lpstr>9_Default Design</vt:lpstr>
      <vt:lpstr>17_Default Design</vt:lpstr>
      <vt:lpstr>7_Default Design</vt:lpstr>
      <vt:lpstr>Compass</vt:lpstr>
      <vt:lpstr>3_Slit</vt:lpstr>
      <vt:lpstr>18_Default Design</vt:lpstr>
      <vt:lpstr>51_Blank Presentation</vt:lpstr>
      <vt:lpstr>White on Black Background</vt:lpstr>
      <vt:lpstr>Ribbons</vt:lpstr>
      <vt:lpstr>1_White on Black Background</vt:lpstr>
      <vt:lpstr>Beam</vt:lpstr>
      <vt:lpstr>16_Default Design</vt:lpstr>
      <vt:lpstr>10_Office Theme</vt:lpstr>
      <vt:lpstr>21_Blank Presentation</vt:lpstr>
      <vt:lpstr>2_Blank Presentation</vt:lpstr>
      <vt:lpstr>كولوسي</vt:lpstr>
      <vt:lpstr>الكلمة المُفتاحية</vt:lpstr>
      <vt:lpstr>الموضوع الرئيسي </vt:lpstr>
      <vt:lpstr>الآية المفتاحية</vt:lpstr>
      <vt:lpstr>الملخص والتطبيق</vt:lpstr>
      <vt:lpstr>بيان الملكوت</vt:lpstr>
      <vt:lpstr>كولوسي</vt:lpstr>
      <vt:lpstr>الفداء</vt:lpstr>
      <vt:lpstr>النبوة الرب، الإله)) </vt:lpstr>
      <vt:lpstr>Book Chart</vt:lpstr>
      <vt:lpstr>PowerPoint Presentation</vt:lpstr>
      <vt:lpstr>كُن محمياً</vt:lpstr>
      <vt:lpstr>ينكر المعلمون الكذبة ألوهية  وعمل المسيح</vt:lpstr>
      <vt:lpstr>مناسبة رسالة كولوسي</vt:lpstr>
      <vt:lpstr>كيف تكون محمياً من التعليم الكاذب؟</vt:lpstr>
      <vt:lpstr>1. آمن أن يسوع هو الله (كو 1-2)     </vt:lpstr>
      <vt:lpstr>2. احتضن الحياة المقدسة (كو 3-4)     </vt:lpstr>
      <vt:lpstr>ما تعتنقهُ</vt:lpstr>
      <vt:lpstr>الفكرة الرئيسة للرسالة</vt:lpstr>
      <vt:lpstr>Black</vt:lpstr>
      <vt:lpstr>PowerPoint Presentation</vt:lpstr>
      <vt:lpstr>  نظرة عامة على العهد الجديد  (الكلمات المفتاحية للرسائل البولسية)</vt:lpstr>
      <vt:lpstr>مقدمة رسائل السجن</vt:lpstr>
      <vt:lpstr>نظرةٌ عامَّةٌ إلى رسائل بولس</vt:lpstr>
      <vt:lpstr>Which letters are Prison Epistles?</vt:lpstr>
      <vt:lpstr>من حمل هذه الرسائل؟</vt:lpstr>
      <vt:lpstr>ماذا كان موقف بولس؟</vt:lpstr>
      <vt:lpstr>مناسبة رسائل السجن</vt:lpstr>
      <vt:lpstr>بعد بضعة أشهر (٦٢ م) ...</vt:lpstr>
      <vt:lpstr>رسائل السجن</vt:lpstr>
      <vt:lpstr>يُعامل المسيحيون أحيانًا بشكل غير عادل</vt:lpstr>
      <vt:lpstr>علم المسيح في رسائل السجن</vt:lpstr>
      <vt:lpstr>تطبيق رسائل السجن</vt:lpstr>
      <vt:lpstr>كيف تتجاوب مع التجارب؟</vt:lpstr>
      <vt:lpstr>الغنوصيّة: أسئلة  محيّرة</vt:lpstr>
      <vt:lpstr>المكونات الأساسيّة للغنوصية</vt:lpstr>
      <vt:lpstr>المفهوم الغنوصي للخلاص</vt:lpstr>
      <vt:lpstr>الأفكار الغنوصيّة "المعرفة السريّة"</vt:lpstr>
      <vt:lpstr>كن محمياً</vt:lpstr>
      <vt:lpstr>ينكر المعلمون الكذبة  ألوهية وعمل المسيح</vt:lpstr>
      <vt:lpstr>التعليم الكاذب</vt:lpstr>
      <vt:lpstr>Foster Letter 2002</vt:lpstr>
      <vt:lpstr>Already Gone 04802</vt:lpstr>
      <vt:lpstr>التعليم الكاذب</vt:lpstr>
      <vt:lpstr>التعليم الكاذب</vt:lpstr>
      <vt:lpstr>كن محمياً</vt:lpstr>
      <vt:lpstr>كيف تكون محمياً من التعليم الكاذب؟</vt:lpstr>
      <vt:lpstr>الكنائس السبعة (رؤيا 2-3 )</vt:lpstr>
      <vt:lpstr>وادي نهر ليكوس</vt:lpstr>
      <vt:lpstr>المناسبة</vt:lpstr>
      <vt:lpstr>المناسبة</vt:lpstr>
      <vt:lpstr>اليهودية : الناموس صالح</vt:lpstr>
      <vt:lpstr>لا ناموسية    </vt:lpstr>
      <vt:lpstr>لا ناموسية </vt:lpstr>
      <vt:lpstr>لا ناموسية </vt:lpstr>
      <vt:lpstr>لا ظلال</vt:lpstr>
      <vt:lpstr>ركز على </vt:lpstr>
      <vt:lpstr>المناسبة</vt:lpstr>
      <vt:lpstr>الفلسفة اليونانية</vt:lpstr>
      <vt:lpstr>الفلسفة اليونانية</vt:lpstr>
      <vt:lpstr>الفلسفة اليونانية</vt:lpstr>
      <vt:lpstr>الآية المفتاحية</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المناسبة</vt:lpstr>
      <vt:lpstr>كيف يمكنك أن تكون محمياً  من التعليم الكاذب؟</vt:lpstr>
      <vt:lpstr>Key Word &amp; Verse</vt:lpstr>
      <vt:lpstr>ملخص كولوسي</vt:lpstr>
      <vt:lpstr>Book Chart</vt:lpstr>
      <vt:lpstr>1. آمن أن يسوع هو الله (كو 1-2)     </vt:lpstr>
      <vt:lpstr>كولوسي 1 </vt:lpstr>
      <vt:lpstr>PowerPoint Presentation</vt:lpstr>
      <vt:lpstr>PowerPoint Presentation</vt:lpstr>
      <vt:lpstr>PowerPoint Presentation</vt:lpstr>
      <vt:lpstr>PowerPoint Presentation</vt:lpstr>
      <vt:lpstr>1 بولس رسول يسوع المسيح بمشيئة الله وتيموثاوس الأخ 2 إلى القديسين في كولوسي والإخوة المؤمنين في المسيح نعمة لكم وسلام من الله أبينا والرب يسوع المسيح (1: 1-2)</vt:lpstr>
      <vt:lpstr>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 (1: 3-5)</vt:lpstr>
      <vt:lpstr>PowerPoint Presentation</vt:lpstr>
      <vt:lpstr>نظرة عامة على العهد الجديد (رسائل بولس)</vt:lpstr>
      <vt:lpstr>الإنتقال العظيم</vt:lpstr>
      <vt:lpstr>كولوسي 1: 15</vt:lpstr>
      <vt:lpstr>PowerPoint Presentation</vt:lpstr>
      <vt:lpstr>PowerPoint Presentation</vt:lpstr>
      <vt:lpstr>PowerPoint Presentation</vt:lpstr>
      <vt:lpstr>PowerPoint Presentation</vt:lpstr>
      <vt:lpstr>PowerPoint Presentation</vt:lpstr>
      <vt:lpstr>Colossians 1:16-18</vt:lpstr>
      <vt:lpstr>عبرانيين 1: 1-2</vt:lpstr>
      <vt:lpstr>John 1:3</vt:lpstr>
      <vt:lpstr> شكل يسوع آدم من التراب    (يو 1: 3،     تك 2: 7)</vt:lpstr>
      <vt:lpstr>خلق يسوع آدم وحواء (يو 1: 3، تك 2: 21-23)</vt:lpstr>
      <vt:lpstr>داخل الذرة</vt:lpstr>
      <vt:lpstr>PowerPoint Presentation</vt:lpstr>
      <vt:lpstr>PowerPoint Presentation</vt:lpstr>
      <vt:lpstr>PowerPoint Presentation</vt:lpstr>
      <vt:lpstr>PowerPoint Presentation</vt:lpstr>
      <vt:lpstr>PowerPoint Presentation</vt:lpstr>
      <vt:lpstr>PowerPoint Presentation</vt:lpstr>
      <vt:lpstr>مشكلتنا:</vt:lpstr>
      <vt:lpstr>جهودنا</vt:lpstr>
      <vt:lpstr>PowerPoint Presentation</vt:lpstr>
      <vt:lpstr>PowerPoint Presentation</vt:lpstr>
      <vt:lpstr>PowerPoint Presentation</vt:lpstr>
      <vt:lpstr>PowerPoint Presentation</vt:lpstr>
      <vt:lpstr>PowerPoint Presentation</vt:lpstr>
      <vt:lpstr>كنيسة يسوع الحقيقي، طريق آدم</vt:lpstr>
      <vt:lpstr>بماذا تؤمن كنيسة يسوع الحقيقي؟</vt:lpstr>
      <vt:lpstr>تزييف؟</vt:lpstr>
      <vt:lpstr>الملخص والتطبيق</vt:lpstr>
      <vt:lpstr>التأليف</vt:lpstr>
      <vt:lpstr>الظروف</vt:lpstr>
      <vt:lpstr>المناسبة</vt:lpstr>
      <vt:lpstr>المناسبة</vt:lpstr>
      <vt:lpstr>اليهودية : الناموس صالح</vt:lpstr>
      <vt:lpstr>كولوسي 2 </vt:lpstr>
      <vt:lpstr>ما هو الخطأ؟</vt:lpstr>
      <vt:lpstr>لا ناموسية    </vt:lpstr>
      <vt:lpstr>لا ناموسية </vt:lpstr>
      <vt:lpstr>لا ناموسية </vt:lpstr>
      <vt:lpstr>لا ظلال</vt:lpstr>
      <vt:lpstr>ركز على </vt:lpstr>
      <vt:lpstr>المناسبة</vt:lpstr>
      <vt:lpstr>الفلسفة اليونانية</vt:lpstr>
      <vt:lpstr>الآية المفتاحية</vt:lpstr>
      <vt:lpstr>معمودية مؤمني القرن الأول</vt:lpstr>
      <vt:lpstr>المستلمين</vt:lpstr>
      <vt:lpstr>المستلمين</vt:lpstr>
      <vt:lpstr>لا يجب أن يكون المستلمون أطفالاً</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كيف يمكنك أن تكون محمياً  من التعليم الكاذب؟</vt:lpstr>
      <vt:lpstr>تعليم كاذب</vt:lpstr>
      <vt:lpstr>1. آمن أن يسوع هو الله (كو 1-2)      </vt:lpstr>
      <vt:lpstr>2. احتضن الحياة المقدسة (كو 3-4)     </vt:lpstr>
      <vt:lpstr>كولوسي 3 </vt:lpstr>
      <vt:lpstr>PowerPoint Presentation</vt:lpstr>
      <vt:lpstr>الحياة المقدسة علاقاتية</vt:lpstr>
      <vt:lpstr>البس حياة جديدة</vt:lpstr>
      <vt:lpstr>ما الذي يمنعك؟</vt:lpstr>
      <vt:lpstr>الغضب؟</vt:lpstr>
      <vt:lpstr>ما الذي يزعجك للمضي قدماً؟</vt:lpstr>
      <vt:lpstr>البس فضائل الحياة الجديدة كولوسي 3: 5-14</vt:lpstr>
      <vt:lpstr>الخلفية</vt:lpstr>
      <vt:lpstr>كيف نلبس فضائل الحياة الجديدة؟ كولوسي 3: 5-17</vt:lpstr>
      <vt:lpstr>1. اخلع الملابس القديمة     (3: 5-11)</vt:lpstr>
      <vt:lpstr>كو 3: 5 فأميتوا أعضاءكم التي على الأرض   مت 18: 9أ وإن أعثرتك عينك فاقلعها وألقها عنك </vt:lpstr>
      <vt:lpstr>النقطة تخلص مما هو شرير فينا</vt:lpstr>
      <vt:lpstr>إخلع ملابس الحياة الفاسدة (3: 5-7)</vt:lpstr>
      <vt:lpstr>موت الحياة الفاسدة (3: 5-7)</vt:lpstr>
      <vt:lpstr>الموت بسبب الحياة الفاسدة (3: 5-7)</vt:lpstr>
      <vt:lpstr>Death to corrupt living</vt:lpstr>
      <vt:lpstr> الزنا، النجاسة، الهوى، الشهوة الردية، الطمع الذي هو عبادة الأوثان (3: 5ب)</vt:lpstr>
      <vt:lpstr>إخلع ملابس المحادثات السيئة (3: 8-9)</vt:lpstr>
      <vt:lpstr>3:8-9</vt:lpstr>
      <vt:lpstr>درس من التاريخ الروسي</vt:lpstr>
      <vt:lpstr>ما هو نوع الكلام الذي يجب التخلص منه؟</vt:lpstr>
      <vt:lpstr>Avoid vows</vt:lpstr>
      <vt:lpstr>الموت للفروق التقليدية</vt:lpstr>
      <vt:lpstr>3:10-11</vt:lpstr>
      <vt:lpstr>تجنب هذه الفروقات</vt:lpstr>
      <vt:lpstr>الكنيسة تحتضن الجميع</vt:lpstr>
      <vt:lpstr> 2. البس نعمة المسيح     (3: 12-17) </vt:lpstr>
      <vt:lpstr>ملابس الرأفة (3: 12)</vt:lpstr>
      <vt:lpstr>توصف الرحمة بأنها نعمة الله العملية (خر 34: 6؛ 2 أي 30: 9؛ نح 9: 17، 31؛ مز 85: 13؛ يو 2: 13؛ ويوحنا 4: 2).</vt:lpstr>
      <vt:lpstr>يونان ٤ : ٢  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vt:lpstr>
      <vt:lpstr> بدون الرأفة  لا نستطيع أن نشعر مع الآخرين</vt:lpstr>
      <vt:lpstr>ملابس الغفران (3: 13)</vt:lpstr>
      <vt:lpstr>الغفران ليس إعطاء أحدهم ما يستحق ولكن ما يحتاج مجهول   الضعيف لا يستطيع أن يغفر أبداً الغفران هو صفة الأقوياء غاندي</vt:lpstr>
      <vt:lpstr>غراهام وغلاديس ستينز</vt:lpstr>
      <vt:lpstr>3:13</vt:lpstr>
      <vt:lpstr>ملابس المحبة (3: 14)</vt:lpstr>
      <vt:lpstr>مغفور لي لكني لا أستطيع</vt:lpstr>
      <vt:lpstr>بدون المحبة غفراننا غير كامل  بدون محبة تكون رحمتنا مصباحاً مخفياً.  الحب يربط الجميع</vt:lpstr>
      <vt:lpstr> 1. إخلع الملابس القديمة 2. البس نعمة المسيح  </vt:lpstr>
      <vt:lpstr>غضب؟</vt:lpstr>
      <vt:lpstr>الشكوك</vt:lpstr>
      <vt:lpstr>Trust in Christ</vt:lpstr>
      <vt:lpstr>أعطانا الله نعمة من أجل بداية جديدة، لا تدع عاداتك القديمة تمنعك من العيش كشخص صارت حياته في المسيح.</vt:lpstr>
      <vt:lpstr>ماذا لو تبعنا كولوسي 3: 18-19؟</vt:lpstr>
      <vt:lpstr>كيف يجب علينا أن نطيع؟ كو 3: 22</vt:lpstr>
      <vt:lpstr>الخصائص</vt:lpstr>
      <vt:lpstr>Ephesians &amp; كولوسي</vt:lpstr>
      <vt:lpstr>Ephesians &amp; Colossians</vt:lpstr>
      <vt:lpstr>أفسُس مقابل كولوسي</vt:lpstr>
      <vt:lpstr>الحجة</vt:lpstr>
      <vt:lpstr>الفرضية</vt:lpstr>
      <vt:lpstr>الملخص</vt:lpstr>
      <vt:lpstr>كولوسي 4 </vt:lpstr>
      <vt:lpstr>كيف يمكنك أن تكون محمياً  من التعليم الكاذب؟</vt:lpstr>
      <vt:lpstr>الفكرة الرئيسية في كولوسي</vt:lpstr>
      <vt:lpstr>ملخص كولوسي</vt:lpstr>
      <vt:lpstr>1. آمن أن يسوع هو الله (كو 1-2)     </vt:lpstr>
      <vt:lpstr>2. تمسك بالحياة المقدسة     (كو 3-4) </vt:lpstr>
      <vt:lpstr>بماذا تتمسك؟</vt:lpstr>
      <vt:lpstr>ما هي الملابس القديمة التي تحتاج إلى رميها؟</vt:lpstr>
      <vt:lpstr>المناسبة</vt:lpstr>
      <vt:lpstr>ما هي الملابس الجديدة التي تحتاج أن ترتديها؟</vt:lpstr>
      <vt:lpstr>Black</vt:lpstr>
      <vt:lpstr>    وعظ العهد الجديد •  BibleStudyDownloads.org</vt:lpstr>
      <vt:lpstr>الهرطقات القديمة والجديدة</vt:lpstr>
      <vt:lpstr>Recycled Heresies</vt:lpstr>
      <vt:lpstr>ألوهية الروح </vt:lpstr>
      <vt:lpstr>مهم جداً لماذا ينبغي علينا أن نؤمن بأن الروح شخص؟ </vt:lpstr>
      <vt:lpstr>براهين أن الروح هو شخص…</vt:lpstr>
      <vt:lpstr>شخصية الروح القدس</vt:lpstr>
      <vt:lpstr>هل الروح القدس هو الله؟</vt:lpstr>
      <vt:lpstr>الثالوث</vt:lpstr>
      <vt:lpstr>الدليل الكتابي للثالوث</vt:lpstr>
      <vt:lpstr>كيفية إثبات الثالوث </vt:lpstr>
      <vt:lpstr>إله واحد</vt:lpstr>
      <vt:lpstr>يوجد إله واحد فقط </vt:lpstr>
      <vt:lpstr>يوجد إله واحد فقط </vt:lpstr>
      <vt:lpstr>يوجد إله واحد فقط</vt:lpstr>
      <vt:lpstr>3. عرّف الثالوث بطريقة صحيحة </vt:lpstr>
      <vt:lpstr>الضوء كمثال توضيحي</vt:lpstr>
      <vt:lpstr>4. قرّر مَن هو يسوع</vt:lpstr>
      <vt:lpstr>5. أظهر منطقية هذا الافتراض </vt:lpstr>
      <vt:lpstr>الثالوث</vt:lpstr>
      <vt:lpstr>PowerPoint Presentation</vt:lpstr>
      <vt:lpstr> 6. كل من الآب والابن والروح القدس هو الله</vt:lpstr>
      <vt:lpstr>6. كل من الآب والابن والروح القدس هو الله.</vt:lpstr>
      <vt:lpstr>الحقّ</vt:lpstr>
      <vt:lpstr>6. كل من الآب والابن والروح القدس هو الله.</vt:lpstr>
      <vt:lpstr>Holy, Holy, Holy 1/4</vt:lpstr>
      <vt:lpstr>Holy, Holy, Holy 1/4</vt:lpstr>
      <vt:lpstr>Holy, Holy, Holy 1/4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سوء فهم الثالوث</vt:lpstr>
      <vt:lpstr>كنيسة يسوع الحقيقي، طريق آدم</vt:lpstr>
      <vt:lpstr>بماذا تؤمن كنيسة يسوع الحقيقي؟</vt:lpstr>
      <vt:lpstr>PowerPoint Presentation</vt:lpstr>
      <vt:lpstr>الثالوث</vt:lpstr>
      <vt:lpstr>الروح القدس وعلاقته مع الإنسان</vt:lpstr>
      <vt:lpstr>الروح القدس وعلاقته مع الإنسان</vt:lpstr>
      <vt:lpstr>هل يجب أن نصلّي للروح القدس؟</vt:lpstr>
      <vt:lpstr>هل يجب أن نصّلي للروح القدس؟</vt:lpstr>
      <vt:lpstr>جرودم، علم اللاهوت النظامي، 381</vt:lpstr>
      <vt:lpstr>روح الله الحي</vt:lpstr>
      <vt:lpstr>رومية ٨ : ٢٦  26 وكذلك الروح أيضاً يعين ضعفاتنا، لأننا لسنا نعلم ما نصلي لأجله كما ينبغي، ولكن الروح نفسه يشفع فينا بأنات لا ينطق بها.</vt:lpstr>
      <vt:lpstr>الثالوث</vt:lpstr>
      <vt:lpstr>التقمص</vt:lpstr>
      <vt:lpstr>في التاريخ ...</vt:lpstr>
      <vt:lpstr>ما هو التقمص؟</vt:lpstr>
      <vt:lpstr>بعض المصطلحات</vt:lpstr>
      <vt:lpstr>تناسخ الأرواح مشابه إذ يقول إن الإنسان يمكن أن يصبح حيواناً (طائر، بقرة، برغوث، صرصور) أو جماداً (صخرة، قطعة طباشير، إلخ) في الحياة التالية.</vt:lpstr>
      <vt:lpstr> الكارما              (أفكار وكلمات وأفعال جيدة أو سيئة          في هذه الحياة)      تحدد حالة            الجسد الجديد -    اقتصادياً وفكرياً وجسدياً وما إلى ذلك.   </vt:lpstr>
      <vt:lpstr>مضحك؟</vt:lpstr>
      <vt:lpstr>وحدة الوجود بين الأمريكيين الأصليين</vt:lpstr>
      <vt:lpstr>التقمص في أمريكا</vt:lpstr>
      <vt:lpstr>Out on a Limb</vt:lpstr>
      <vt:lpstr>خمس حجج للتناسخ                                 تم انتقادها</vt:lpstr>
      <vt:lpstr>الإنحدار التنويمي</vt:lpstr>
      <vt:lpstr>Title</vt:lpstr>
      <vt:lpstr>ديجا فو هو شعور بأن الشخص قد قام بفعل حاضر من قبل (مثل أنه كان في مكان معين) </vt:lpstr>
      <vt:lpstr>الزينوغلوسيا</vt:lpstr>
      <vt:lpstr>استرجاع الذاكرة</vt:lpstr>
      <vt:lpstr>الوحمات</vt:lpstr>
      <vt:lpstr>أدلة       مقترحة     أخرى</vt:lpstr>
      <vt:lpstr>أدلة       مقترحة     أخرى</vt:lpstr>
      <vt:lpstr>أدلة      مقترحة     أخرى</vt:lpstr>
      <vt:lpstr>الكتاب المقدس والتقمص</vt:lpstr>
      <vt:lpstr>الرد الكتابي</vt:lpstr>
      <vt:lpstr>الإمتلاك الشيطاني</vt:lpstr>
      <vt:lpstr>نحن نعيش مرة، نموت مرة،                       ثم ندخل حالتنا الأبدية </vt:lpstr>
      <vt:lpstr>شفاء يسوع    لرجل أعمى     أثبت أنه        يعطي البصيرة الروحية أيضاً (يوحنا 9: 1-7)</vt:lpstr>
      <vt:lpstr>لماذا هذا العمى؟</vt:lpstr>
      <vt:lpstr>خروج 20: 4-5</vt:lpstr>
      <vt:lpstr>أثبت يسوع أنه هو الطريق إلى الحياة الأبدية من خلال شفاء الرجل معجزياً (يوحنا 9: 6-7)</vt:lpstr>
      <vt:lpstr>يعترف الرجل الأعمى سابقاً أن يسوع هو الله (35-38)</vt:lpstr>
      <vt:lpstr>؟؟؟؟؟؟؟؟؟؟؟؟</vt:lpstr>
      <vt:lpstr>أمثلة عن أشخاص بعد موتهم</vt:lpstr>
      <vt:lpstr>القيامة في جسد واحد</vt:lpstr>
      <vt:lpstr>رد فلسفي</vt:lpstr>
      <vt:lpstr>خلاصة</vt:lpstr>
      <vt:lpstr>عشر وجهات نظر عالمية محتملة</vt:lpstr>
      <vt:lpstr>استراتيجيات مشاهدة النظرة العالمية</vt:lpstr>
      <vt:lpstr>علم المسيح في رسائل السجن</vt:lpstr>
      <vt:lpstr>كيف تتجاوب مع التجارب؟</vt:lpstr>
      <vt:lpstr>تطبيق رسائل السجن</vt:lpstr>
      <vt:lpstr>نظرةٌ عامَّةٌ إلى رسائل بولس</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387</cp:revision>
  <dcterms:created xsi:type="dcterms:W3CDTF">2009-03-11T00:09:53Z</dcterms:created>
  <dcterms:modified xsi:type="dcterms:W3CDTF">2026-04-09T05:05:00Z</dcterms:modified>
</cp:coreProperties>
</file>