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theme/theme26.xml" ContentType="application/vnd.openxmlformats-officedocument.theme+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theme/theme28.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9.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0.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theme/theme33.xml" ContentType="application/vnd.openxmlformats-officedocument.theme+xml"/>
  <Override PartName="/ppt/slideLayouts/slideLayout293.xml" ContentType="application/vnd.openxmlformats-officedocument.presentationml.slideLayout+xml"/>
  <Override PartName="/ppt/theme/theme34.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7.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9.xml" ContentType="application/vnd.openxmlformats-officedocument.theme+xml"/>
  <Override PartName="/ppt/slideLayouts/slideLayout340.xml" ContentType="application/vnd.openxmlformats-officedocument.presentationml.slideLayout+xml"/>
  <Override PartName="/ppt/theme/theme4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41.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42.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43.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44.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6.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7.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4.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5.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6.xml" ContentType="application/vnd.openxmlformats-officedocument.themeOverride+xml"/>
  <Override PartName="/ppt/notesSlides/notesSlide115.xml" ContentType="application/vnd.openxmlformats-officedocument.presentationml.notesSlide+xml"/>
  <Override PartName="/ppt/theme/themeOverride7.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heme/themeOverride8.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heme/themeOverride9.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charts/chart1.xml" ContentType="application/vnd.openxmlformats-officedocument.drawingml.chart+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theme/themeOverride10.xml" ContentType="application/vnd.openxmlformats-officedocument.themeOverr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4315" r:id="rId5"/>
    <p:sldMasterId id="2147484327" r:id="rId6"/>
    <p:sldMasterId id="2147484469" r:id="rId7"/>
    <p:sldMasterId id="2147484483" r:id="rId8"/>
    <p:sldMasterId id="2147484807" r:id="rId9"/>
    <p:sldMasterId id="2147484899" r:id="rId10"/>
    <p:sldMasterId id="2147484911" r:id="rId11"/>
    <p:sldMasterId id="2147484935" r:id="rId12"/>
    <p:sldMasterId id="2147485309" r:id="rId13"/>
    <p:sldMasterId id="2147485321" r:id="rId14"/>
    <p:sldMasterId id="2147485333" r:id="rId15"/>
    <p:sldMasterId id="2147487432" r:id="rId16"/>
    <p:sldMasterId id="2147487444" r:id="rId17"/>
    <p:sldMasterId id="2147487492" r:id="rId18"/>
    <p:sldMasterId id="2147487506" r:id="rId19"/>
    <p:sldMasterId id="2147487518" r:id="rId20"/>
    <p:sldMasterId id="2147487551" r:id="rId21"/>
    <p:sldMasterId id="2147487577" r:id="rId22"/>
    <p:sldMasterId id="2147487589" r:id="rId23"/>
    <p:sldMasterId id="2147487632" r:id="rId24"/>
    <p:sldMasterId id="2147487643" r:id="rId25"/>
    <p:sldMasterId id="2147487657" r:id="rId26"/>
    <p:sldMasterId id="2147487659" r:id="rId27"/>
    <p:sldMasterId id="2147487661" r:id="rId28"/>
    <p:sldMasterId id="2147487663" r:id="rId29"/>
    <p:sldMasterId id="2147487675" r:id="rId30"/>
    <p:sldMasterId id="2147487680" r:id="rId31"/>
    <p:sldMasterId id="2147487692" r:id="rId32"/>
    <p:sldMasterId id="2147487704" r:id="rId33"/>
    <p:sldMasterId id="2147487706" r:id="rId34"/>
    <p:sldMasterId id="2147487708" r:id="rId35"/>
    <p:sldMasterId id="2147487719" r:id="rId36"/>
    <p:sldMasterId id="2147487733" r:id="rId37"/>
    <p:sldMasterId id="2147487745" r:id="rId38"/>
    <p:sldMasterId id="2147487749" r:id="rId39"/>
    <p:sldMasterId id="2147487761" r:id="rId40"/>
    <p:sldMasterId id="2147487763" r:id="rId41"/>
    <p:sldMasterId id="2147487777" r:id="rId42"/>
    <p:sldMasterId id="2147487790" r:id="rId43"/>
    <p:sldMasterId id="2147487804" r:id="rId44"/>
    <p:sldMasterId id="2147487816" r:id="rId45"/>
    <p:sldMasterId id="2147487830" r:id="rId46"/>
    <p:sldMasterId id="2147487842" r:id="rId47"/>
    <p:sldMasterId id="2147487855" r:id="rId48"/>
  </p:sldMasterIdLst>
  <p:notesMasterIdLst>
    <p:notesMasterId r:id="rId355"/>
  </p:notesMasterIdLst>
  <p:sldIdLst>
    <p:sldId id="469" r:id="rId49"/>
    <p:sldId id="5235" r:id="rId50"/>
    <p:sldId id="5236" r:id="rId51"/>
    <p:sldId id="5237" r:id="rId52"/>
    <p:sldId id="5238" r:id="rId53"/>
    <p:sldId id="5239" r:id="rId54"/>
    <p:sldId id="5240" r:id="rId55"/>
    <p:sldId id="5241" r:id="rId56"/>
    <p:sldId id="5242" r:id="rId57"/>
    <p:sldId id="5243" r:id="rId58"/>
    <p:sldId id="5244" r:id="rId59"/>
    <p:sldId id="5245" r:id="rId60"/>
    <p:sldId id="5246" r:id="rId61"/>
    <p:sldId id="5247" r:id="rId62"/>
    <p:sldId id="5248" r:id="rId63"/>
    <p:sldId id="5249" r:id="rId64"/>
    <p:sldId id="5250" r:id="rId65"/>
    <p:sldId id="5251" r:id="rId66"/>
    <p:sldId id="5252" r:id="rId67"/>
    <p:sldId id="3409" r:id="rId68"/>
    <p:sldId id="298" r:id="rId69"/>
    <p:sldId id="5228" r:id="rId70"/>
    <p:sldId id="5212" r:id="rId71"/>
    <p:sldId id="5227" r:id="rId72"/>
    <p:sldId id="5214" r:id="rId73"/>
    <p:sldId id="5215" r:id="rId74"/>
    <p:sldId id="5216" r:id="rId75"/>
    <p:sldId id="5217" r:id="rId76"/>
    <p:sldId id="5218" r:id="rId77"/>
    <p:sldId id="5219" r:id="rId78"/>
    <p:sldId id="5220" r:id="rId79"/>
    <p:sldId id="4480" r:id="rId80"/>
    <p:sldId id="4481" r:id="rId81"/>
    <p:sldId id="5229" r:id="rId82"/>
    <p:sldId id="391" r:id="rId83"/>
    <p:sldId id="392" r:id="rId84"/>
    <p:sldId id="393" r:id="rId85"/>
    <p:sldId id="295" r:id="rId86"/>
    <p:sldId id="4460" r:id="rId87"/>
    <p:sldId id="2299" r:id="rId88"/>
    <p:sldId id="4461" r:id="rId89"/>
    <p:sldId id="4462" r:id="rId90"/>
    <p:sldId id="4463" r:id="rId91"/>
    <p:sldId id="4464" r:id="rId92"/>
    <p:sldId id="4465" r:id="rId93"/>
    <p:sldId id="4466" r:id="rId94"/>
    <p:sldId id="4467" r:id="rId95"/>
    <p:sldId id="4468" r:id="rId96"/>
    <p:sldId id="4469" r:id="rId97"/>
    <p:sldId id="2276" r:id="rId98"/>
    <p:sldId id="3423" r:id="rId99"/>
    <p:sldId id="4470" r:id="rId100"/>
    <p:sldId id="5207" r:id="rId101"/>
    <p:sldId id="2280" r:id="rId102"/>
    <p:sldId id="2281" r:id="rId103"/>
    <p:sldId id="4457" r:id="rId104"/>
    <p:sldId id="4458" r:id="rId105"/>
    <p:sldId id="4459" r:id="rId106"/>
    <p:sldId id="4456" r:id="rId107"/>
    <p:sldId id="4455" r:id="rId108"/>
    <p:sldId id="2285" r:id="rId109"/>
    <p:sldId id="4445" r:id="rId110"/>
    <p:sldId id="3435" r:id="rId111"/>
    <p:sldId id="4446" r:id="rId112"/>
    <p:sldId id="4447" r:id="rId113"/>
    <p:sldId id="4448" r:id="rId114"/>
    <p:sldId id="3436" r:id="rId115"/>
    <p:sldId id="4449" r:id="rId116"/>
    <p:sldId id="3437" r:id="rId117"/>
    <p:sldId id="4450" r:id="rId118"/>
    <p:sldId id="3438" r:id="rId119"/>
    <p:sldId id="4451" r:id="rId120"/>
    <p:sldId id="4452" r:id="rId121"/>
    <p:sldId id="4453" r:id="rId122"/>
    <p:sldId id="5234" r:id="rId123"/>
    <p:sldId id="2305" r:id="rId124"/>
    <p:sldId id="4483" r:id="rId125"/>
    <p:sldId id="4380" r:id="rId126"/>
    <p:sldId id="4360" r:id="rId127"/>
    <p:sldId id="4392" r:id="rId128"/>
    <p:sldId id="4413" r:id="rId129"/>
    <p:sldId id="4484" r:id="rId130"/>
    <p:sldId id="4485" r:id="rId131"/>
    <p:sldId id="4364" r:id="rId132"/>
    <p:sldId id="5230" r:id="rId133"/>
    <p:sldId id="4486" r:id="rId134"/>
    <p:sldId id="4487" r:id="rId135"/>
    <p:sldId id="4399" r:id="rId136"/>
    <p:sldId id="4403" r:id="rId137"/>
    <p:sldId id="4402" r:id="rId138"/>
    <p:sldId id="4405" r:id="rId139"/>
    <p:sldId id="4404" r:id="rId140"/>
    <p:sldId id="4488" r:id="rId141"/>
    <p:sldId id="4493" r:id="rId142"/>
    <p:sldId id="4489" r:id="rId143"/>
    <p:sldId id="4490" r:id="rId144"/>
    <p:sldId id="4491" r:id="rId145"/>
    <p:sldId id="332" r:id="rId146"/>
    <p:sldId id="4414" r:id="rId147"/>
    <p:sldId id="4407" r:id="rId148"/>
    <p:sldId id="4410" r:id="rId149"/>
    <p:sldId id="4492" r:id="rId150"/>
    <p:sldId id="4409" r:id="rId151"/>
    <p:sldId id="4412" r:id="rId152"/>
    <p:sldId id="5290" r:id="rId153"/>
    <p:sldId id="5291" r:id="rId154"/>
    <p:sldId id="4415" r:id="rId155"/>
    <p:sldId id="4416" r:id="rId156"/>
    <p:sldId id="4417" r:id="rId157"/>
    <p:sldId id="4418" r:id="rId158"/>
    <p:sldId id="4381" r:id="rId159"/>
    <p:sldId id="4494" r:id="rId160"/>
    <p:sldId id="4495" r:id="rId161"/>
    <p:sldId id="3416" r:id="rId162"/>
    <p:sldId id="5222" r:id="rId163"/>
    <p:sldId id="263" r:id="rId164"/>
    <p:sldId id="264" r:id="rId165"/>
    <p:sldId id="4497" r:id="rId166"/>
    <p:sldId id="2277" r:id="rId167"/>
    <p:sldId id="4498" r:id="rId168"/>
    <p:sldId id="4499" r:id="rId169"/>
    <p:sldId id="5208" r:id="rId170"/>
    <p:sldId id="4500" r:id="rId171"/>
    <p:sldId id="4501" r:id="rId172"/>
    <p:sldId id="2282" r:id="rId173"/>
    <p:sldId id="2283" r:id="rId174"/>
    <p:sldId id="4502" r:id="rId175"/>
    <p:sldId id="4503" r:id="rId176"/>
    <p:sldId id="2286" r:id="rId177"/>
    <p:sldId id="465" r:id="rId178"/>
    <p:sldId id="397" r:id="rId179"/>
    <p:sldId id="474" r:id="rId180"/>
    <p:sldId id="5289" r:id="rId181"/>
    <p:sldId id="4504" r:id="rId182"/>
    <p:sldId id="2288" r:id="rId183"/>
    <p:sldId id="4505" r:id="rId184"/>
    <p:sldId id="2290" r:id="rId185"/>
    <p:sldId id="4506" r:id="rId186"/>
    <p:sldId id="2292" r:id="rId187"/>
    <p:sldId id="4507" r:id="rId188"/>
    <p:sldId id="2296" r:id="rId189"/>
    <p:sldId id="2297" r:id="rId190"/>
    <p:sldId id="5209" r:id="rId191"/>
    <p:sldId id="4509" r:id="rId192"/>
    <p:sldId id="4510" r:id="rId193"/>
    <p:sldId id="4511" r:id="rId194"/>
    <p:sldId id="4512" r:id="rId195"/>
    <p:sldId id="4513" r:id="rId196"/>
    <p:sldId id="342" r:id="rId197"/>
    <p:sldId id="343" r:id="rId198"/>
    <p:sldId id="344" r:id="rId199"/>
    <p:sldId id="345" r:id="rId200"/>
    <p:sldId id="346" r:id="rId201"/>
    <p:sldId id="347" r:id="rId202"/>
    <p:sldId id="348" r:id="rId203"/>
    <p:sldId id="4514" r:id="rId204"/>
    <p:sldId id="4515" r:id="rId205"/>
    <p:sldId id="4516" r:id="rId206"/>
    <p:sldId id="4517" r:id="rId207"/>
    <p:sldId id="2309" r:id="rId208"/>
    <p:sldId id="2310" r:id="rId209"/>
    <p:sldId id="353" r:id="rId210"/>
    <p:sldId id="354" r:id="rId211"/>
    <p:sldId id="4522" r:id="rId212"/>
    <p:sldId id="4523" r:id="rId213"/>
    <p:sldId id="357" r:id="rId214"/>
    <p:sldId id="4524" r:id="rId215"/>
    <p:sldId id="359" r:id="rId216"/>
    <p:sldId id="4525" r:id="rId217"/>
    <p:sldId id="4526" r:id="rId218"/>
    <p:sldId id="4527" r:id="rId219"/>
    <p:sldId id="4528" r:id="rId220"/>
    <p:sldId id="364" r:id="rId221"/>
    <p:sldId id="365" r:id="rId222"/>
    <p:sldId id="366" r:id="rId223"/>
    <p:sldId id="367" r:id="rId224"/>
    <p:sldId id="368" r:id="rId225"/>
    <p:sldId id="4529" r:id="rId226"/>
    <p:sldId id="4530" r:id="rId227"/>
    <p:sldId id="4531" r:id="rId228"/>
    <p:sldId id="4532" r:id="rId229"/>
    <p:sldId id="4533" r:id="rId230"/>
    <p:sldId id="4534" r:id="rId231"/>
    <p:sldId id="375" r:id="rId232"/>
    <p:sldId id="4535" r:id="rId233"/>
    <p:sldId id="4536" r:id="rId234"/>
    <p:sldId id="378" r:id="rId235"/>
    <p:sldId id="379" r:id="rId236"/>
    <p:sldId id="380" r:id="rId237"/>
    <p:sldId id="4537" r:id="rId238"/>
    <p:sldId id="256" r:id="rId239"/>
    <p:sldId id="266" r:id="rId240"/>
    <p:sldId id="267" r:id="rId241"/>
    <p:sldId id="4538" r:id="rId242"/>
    <p:sldId id="269" r:id="rId243"/>
    <p:sldId id="270" r:id="rId244"/>
    <p:sldId id="271" r:id="rId245"/>
    <p:sldId id="272" r:id="rId246"/>
    <p:sldId id="4539" r:id="rId247"/>
    <p:sldId id="4540" r:id="rId248"/>
    <p:sldId id="4541" r:id="rId249"/>
    <p:sldId id="4542" r:id="rId250"/>
    <p:sldId id="4543" r:id="rId251"/>
    <p:sldId id="4544" r:id="rId252"/>
    <p:sldId id="4545" r:id="rId253"/>
    <p:sldId id="4546" r:id="rId254"/>
    <p:sldId id="4547" r:id="rId255"/>
    <p:sldId id="4548" r:id="rId256"/>
    <p:sldId id="4549" r:id="rId257"/>
    <p:sldId id="4550" r:id="rId258"/>
    <p:sldId id="274" r:id="rId259"/>
    <p:sldId id="341" r:id="rId260"/>
    <p:sldId id="5254" r:id="rId261"/>
    <p:sldId id="330" r:id="rId262"/>
    <p:sldId id="258" r:id="rId263"/>
    <p:sldId id="259" r:id="rId264"/>
    <p:sldId id="260" r:id="rId265"/>
    <p:sldId id="4553" r:id="rId266"/>
    <p:sldId id="5255" r:id="rId267"/>
    <p:sldId id="5256" r:id="rId268"/>
    <p:sldId id="5257" r:id="rId269"/>
    <p:sldId id="439" r:id="rId270"/>
    <p:sldId id="5258" r:id="rId271"/>
    <p:sldId id="5259" r:id="rId272"/>
    <p:sldId id="442" r:id="rId273"/>
    <p:sldId id="5260" r:id="rId274"/>
    <p:sldId id="5261" r:id="rId275"/>
    <p:sldId id="5262" r:id="rId276"/>
    <p:sldId id="288" r:id="rId277"/>
    <p:sldId id="5263" r:id="rId278"/>
    <p:sldId id="5264" r:id="rId279"/>
    <p:sldId id="5265" r:id="rId280"/>
    <p:sldId id="5310" r:id="rId281"/>
    <p:sldId id="5266" r:id="rId282"/>
    <p:sldId id="5267" r:id="rId283"/>
    <p:sldId id="5268" r:id="rId284"/>
    <p:sldId id="5269" r:id="rId285"/>
    <p:sldId id="5270" r:id="rId286"/>
    <p:sldId id="5271" r:id="rId287"/>
    <p:sldId id="5272" r:id="rId288"/>
    <p:sldId id="5273" r:id="rId289"/>
    <p:sldId id="5274" r:id="rId290"/>
    <p:sldId id="5275" r:id="rId291"/>
    <p:sldId id="5276" r:id="rId292"/>
    <p:sldId id="5277" r:id="rId293"/>
    <p:sldId id="5278" r:id="rId294"/>
    <p:sldId id="5279" r:id="rId295"/>
    <p:sldId id="5280" r:id="rId296"/>
    <p:sldId id="5281" r:id="rId297"/>
    <p:sldId id="5282" r:id="rId298"/>
    <p:sldId id="5283" r:id="rId299"/>
    <p:sldId id="468" r:id="rId300"/>
    <p:sldId id="5284" r:id="rId301"/>
    <p:sldId id="5285" r:id="rId302"/>
    <p:sldId id="4554" r:id="rId303"/>
    <p:sldId id="5286" r:id="rId304"/>
    <p:sldId id="261" r:id="rId305"/>
    <p:sldId id="262" r:id="rId306"/>
    <p:sldId id="5287" r:id="rId307"/>
    <p:sldId id="5288" r:id="rId308"/>
    <p:sldId id="4050" r:id="rId309"/>
    <p:sldId id="4051" r:id="rId310"/>
    <p:sldId id="4052" r:id="rId311"/>
    <p:sldId id="5204" r:id="rId312"/>
    <p:sldId id="5309" r:id="rId313"/>
    <p:sldId id="296" r:id="rId314"/>
    <p:sldId id="5293" r:id="rId315"/>
    <p:sldId id="5294" r:id="rId316"/>
    <p:sldId id="5295" r:id="rId317"/>
    <p:sldId id="5296" r:id="rId318"/>
    <p:sldId id="5297" r:id="rId319"/>
    <p:sldId id="5298" r:id="rId320"/>
    <p:sldId id="5299" r:id="rId321"/>
    <p:sldId id="294" r:id="rId322"/>
    <p:sldId id="5300" r:id="rId323"/>
    <p:sldId id="5301" r:id="rId324"/>
    <p:sldId id="275" r:id="rId325"/>
    <p:sldId id="276" r:id="rId326"/>
    <p:sldId id="280" r:id="rId327"/>
    <p:sldId id="297" r:id="rId328"/>
    <p:sldId id="283" r:id="rId329"/>
    <p:sldId id="5302" r:id="rId330"/>
    <p:sldId id="285" r:id="rId331"/>
    <p:sldId id="5303" r:id="rId332"/>
    <p:sldId id="5304" r:id="rId333"/>
    <p:sldId id="5305" r:id="rId334"/>
    <p:sldId id="268" r:id="rId335"/>
    <p:sldId id="265" r:id="rId336"/>
    <p:sldId id="286" r:id="rId337"/>
    <p:sldId id="5306" r:id="rId338"/>
    <p:sldId id="289" r:id="rId339"/>
    <p:sldId id="290" r:id="rId340"/>
    <p:sldId id="291" r:id="rId341"/>
    <p:sldId id="292" r:id="rId342"/>
    <p:sldId id="277" r:id="rId343"/>
    <p:sldId id="5307" r:id="rId344"/>
    <p:sldId id="5308" r:id="rId345"/>
    <p:sldId id="278" r:id="rId346"/>
    <p:sldId id="952" r:id="rId347"/>
    <p:sldId id="279" r:id="rId348"/>
    <p:sldId id="5206" r:id="rId349"/>
    <p:sldId id="5231" r:id="rId350"/>
    <p:sldId id="319" r:id="rId351"/>
    <p:sldId id="5232" r:id="rId352"/>
    <p:sldId id="303" r:id="rId353"/>
    <p:sldId id="4045" r:id="rId35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A1858A58-E3D8-C948-9AD8-261D3CD81B08}">
          <p14:sldIdLst>
            <p14:sldId id="469"/>
            <p14:sldId id="5235"/>
            <p14:sldId id="5236"/>
            <p14:sldId id="5237"/>
            <p14:sldId id="5238"/>
            <p14:sldId id="5239"/>
            <p14:sldId id="5240"/>
            <p14:sldId id="5241"/>
            <p14:sldId id="5242"/>
            <p14:sldId id="5243"/>
            <p14:sldId id="5244"/>
            <p14:sldId id="5245"/>
            <p14:sldId id="5246"/>
            <p14:sldId id="5247"/>
            <p14:sldId id="5248"/>
            <p14:sldId id="5249"/>
            <p14:sldId id="5250"/>
            <p14:sldId id="5251"/>
            <p14:sldId id="5252"/>
            <p14:sldId id="3409"/>
          </p14:sldIdLst>
        </p14:section>
        <p14:section name="Introduction" id="{1846DB3F-B60B-6049-A729-C8CD6FCFF8E1}">
          <p14:sldIdLst>
            <p14:sldId id="298"/>
            <p14:sldId id="5228"/>
            <p14:sldId id="5212"/>
            <p14:sldId id="5227"/>
            <p14:sldId id="5214"/>
            <p14:sldId id="5215"/>
            <p14:sldId id="5216"/>
            <p14:sldId id="5217"/>
            <p14:sldId id="5218"/>
            <p14:sldId id="5219"/>
            <p14:sldId id="5220"/>
            <p14:sldId id="4480"/>
            <p14:sldId id="4481"/>
            <p14:sldId id="5229"/>
            <p14:sldId id="391"/>
            <p14:sldId id="392"/>
            <p14:sldId id="393"/>
            <p14:sldId id="295"/>
          </p14:sldIdLst>
        </p14:section>
        <p14:section name="Sermon" id="{F65D4801-2176-E64F-B31D-289AD29B0C13}">
          <p14:sldIdLst>
            <p14:sldId id="4460"/>
            <p14:sldId id="2299"/>
            <p14:sldId id="4461"/>
            <p14:sldId id="4462"/>
            <p14:sldId id="4463"/>
            <p14:sldId id="4464"/>
            <p14:sldId id="4465"/>
            <p14:sldId id="4466"/>
            <p14:sldId id="4467"/>
            <p14:sldId id="4468"/>
            <p14:sldId id="4469"/>
            <p14:sldId id="2276"/>
            <p14:sldId id="3423"/>
            <p14:sldId id="4470"/>
            <p14:sldId id="5207"/>
            <p14:sldId id="2280"/>
            <p14:sldId id="2281"/>
            <p14:sldId id="4457"/>
            <p14:sldId id="4458"/>
            <p14:sldId id="4459"/>
            <p14:sldId id="4456"/>
            <p14:sldId id="4455"/>
            <p14:sldId id="2285"/>
            <p14:sldId id="4445"/>
            <p14:sldId id="3435"/>
            <p14:sldId id="4446"/>
            <p14:sldId id="4447"/>
            <p14:sldId id="4448"/>
            <p14:sldId id="3436"/>
            <p14:sldId id="4449"/>
            <p14:sldId id="3437"/>
            <p14:sldId id="4450"/>
            <p14:sldId id="3438"/>
            <p14:sldId id="4451"/>
            <p14:sldId id="4452"/>
            <p14:sldId id="4453"/>
            <p14:sldId id="5234"/>
            <p14:sldId id="2305"/>
          </p14:sldIdLst>
        </p14:section>
        <p14:section name="Chapters" id="{243E347D-1EFD-5443-854B-F1C89000E79E}">
          <p14:sldIdLst>
            <p14:sldId id="4483"/>
            <p14:sldId id="4380"/>
            <p14:sldId id="4360"/>
            <p14:sldId id="4392"/>
            <p14:sldId id="4413"/>
            <p14:sldId id="4484"/>
            <p14:sldId id="4485"/>
            <p14:sldId id="4364"/>
            <p14:sldId id="5230"/>
            <p14:sldId id="4486"/>
            <p14:sldId id="4487"/>
            <p14:sldId id="4399"/>
            <p14:sldId id="4403"/>
            <p14:sldId id="4402"/>
            <p14:sldId id="4405"/>
            <p14:sldId id="4404"/>
            <p14:sldId id="4488"/>
            <p14:sldId id="4493"/>
            <p14:sldId id="4489"/>
            <p14:sldId id="4490"/>
            <p14:sldId id="4491"/>
            <p14:sldId id="332"/>
            <p14:sldId id="4414"/>
            <p14:sldId id="4407"/>
            <p14:sldId id="4410"/>
            <p14:sldId id="4492"/>
            <p14:sldId id="4409"/>
            <p14:sldId id="4412"/>
            <p14:sldId id="5290"/>
            <p14:sldId id="5291"/>
            <p14:sldId id="4415"/>
            <p14:sldId id="4416"/>
            <p14:sldId id="4417"/>
            <p14:sldId id="4418"/>
            <p14:sldId id="4381"/>
            <p14:sldId id="4494"/>
            <p14:sldId id="4495"/>
            <p14:sldId id="3416"/>
            <p14:sldId id="5222"/>
            <p14:sldId id="263"/>
            <p14:sldId id="264"/>
            <p14:sldId id="4497"/>
            <p14:sldId id="2277"/>
            <p14:sldId id="4498"/>
            <p14:sldId id="4499"/>
            <p14:sldId id="5208"/>
            <p14:sldId id="4500"/>
            <p14:sldId id="4501"/>
            <p14:sldId id="2282"/>
            <p14:sldId id="2283"/>
            <p14:sldId id="4502"/>
            <p14:sldId id="4503"/>
            <p14:sldId id="2286"/>
            <p14:sldId id="465"/>
            <p14:sldId id="397"/>
            <p14:sldId id="474"/>
            <p14:sldId id="5289"/>
            <p14:sldId id="4504"/>
            <p14:sldId id="2288"/>
            <p14:sldId id="4505"/>
            <p14:sldId id="2290"/>
            <p14:sldId id="4506"/>
            <p14:sldId id="2292"/>
            <p14:sldId id="4507"/>
            <p14:sldId id="2296"/>
            <p14:sldId id="2297"/>
            <p14:sldId id="5209"/>
            <p14:sldId id="4509"/>
            <p14:sldId id="4510"/>
            <p14:sldId id="4511"/>
            <p14:sldId id="4512"/>
            <p14:sldId id="4513"/>
            <p14:sldId id="342"/>
            <p14:sldId id="343"/>
            <p14:sldId id="344"/>
            <p14:sldId id="345"/>
            <p14:sldId id="346"/>
            <p14:sldId id="347"/>
            <p14:sldId id="348"/>
            <p14:sldId id="4514"/>
            <p14:sldId id="4515"/>
            <p14:sldId id="4516"/>
            <p14:sldId id="4517"/>
            <p14:sldId id="2309"/>
            <p14:sldId id="2310"/>
            <p14:sldId id="353"/>
            <p14:sldId id="354"/>
            <p14:sldId id="4522"/>
            <p14:sldId id="4523"/>
            <p14:sldId id="357"/>
            <p14:sldId id="4524"/>
            <p14:sldId id="359"/>
            <p14:sldId id="4525"/>
            <p14:sldId id="4526"/>
            <p14:sldId id="4527"/>
            <p14:sldId id="4528"/>
            <p14:sldId id="364"/>
            <p14:sldId id="365"/>
            <p14:sldId id="366"/>
            <p14:sldId id="367"/>
            <p14:sldId id="368"/>
            <p14:sldId id="4529"/>
            <p14:sldId id="4530"/>
            <p14:sldId id="4531"/>
            <p14:sldId id="4532"/>
            <p14:sldId id="4533"/>
            <p14:sldId id="4534"/>
            <p14:sldId id="375"/>
            <p14:sldId id="4535"/>
            <p14:sldId id="4536"/>
            <p14:sldId id="378"/>
            <p14:sldId id="379"/>
            <p14:sldId id="380"/>
            <p14:sldId id="4537"/>
            <p14:sldId id="256"/>
            <p14:sldId id="266"/>
            <p14:sldId id="267"/>
            <p14:sldId id="4538"/>
            <p14:sldId id="269"/>
            <p14:sldId id="270"/>
            <p14:sldId id="271"/>
            <p14:sldId id="272"/>
            <p14:sldId id="4539"/>
          </p14:sldIdLst>
        </p14:section>
        <p14:section name="Conclusion" id="{DDE2E848-7855-CD46-A5D7-A81D12680193}">
          <p14:sldIdLst>
            <p14:sldId id="4540"/>
            <p14:sldId id="4541"/>
            <p14:sldId id="4542"/>
            <p14:sldId id="4543"/>
            <p14:sldId id="4544"/>
            <p14:sldId id="4545"/>
            <p14:sldId id="4546"/>
            <p14:sldId id="4547"/>
            <p14:sldId id="4548"/>
            <p14:sldId id="4549"/>
            <p14:sldId id="4550"/>
          </p14:sldIdLst>
        </p14:section>
        <p14:section name="Supplements" id="{1673FE8E-4867-904F-A139-031E43A20B09}">
          <p14:sldIdLst>
            <p14:sldId id="274"/>
            <p14:sldId id="341"/>
            <p14:sldId id="5254"/>
            <p14:sldId id="330"/>
            <p14:sldId id="258"/>
            <p14:sldId id="259"/>
            <p14:sldId id="260"/>
            <p14:sldId id="4553"/>
            <p14:sldId id="5255"/>
            <p14:sldId id="5256"/>
            <p14:sldId id="5257"/>
            <p14:sldId id="439"/>
            <p14:sldId id="5258"/>
            <p14:sldId id="5259"/>
            <p14:sldId id="442"/>
            <p14:sldId id="5260"/>
            <p14:sldId id="5261"/>
            <p14:sldId id="5262"/>
            <p14:sldId id="288"/>
            <p14:sldId id="5263"/>
            <p14:sldId id="5264"/>
            <p14:sldId id="5265"/>
            <p14:sldId id="5310"/>
            <p14:sldId id="5266"/>
            <p14:sldId id="5267"/>
            <p14:sldId id="5268"/>
            <p14:sldId id="5269"/>
            <p14:sldId id="5270"/>
            <p14:sldId id="5271"/>
            <p14:sldId id="5272"/>
            <p14:sldId id="5273"/>
            <p14:sldId id="5274"/>
            <p14:sldId id="5275"/>
            <p14:sldId id="5276"/>
            <p14:sldId id="5277"/>
            <p14:sldId id="5278"/>
            <p14:sldId id="5279"/>
            <p14:sldId id="5280"/>
            <p14:sldId id="5281"/>
            <p14:sldId id="5282"/>
            <p14:sldId id="5283"/>
            <p14:sldId id="468"/>
            <p14:sldId id="5284"/>
            <p14:sldId id="5285"/>
            <p14:sldId id="4554"/>
            <p14:sldId id="5286"/>
            <p14:sldId id="261"/>
            <p14:sldId id="262"/>
            <p14:sldId id="5287"/>
            <p14:sldId id="5288"/>
            <p14:sldId id="4050"/>
            <p14:sldId id="4051"/>
            <p14:sldId id="4052"/>
            <p14:sldId id="5204"/>
            <p14:sldId id="5309"/>
            <p14:sldId id="296"/>
            <p14:sldId id="5293"/>
            <p14:sldId id="5294"/>
            <p14:sldId id="5295"/>
            <p14:sldId id="5296"/>
            <p14:sldId id="5297"/>
            <p14:sldId id="5298"/>
            <p14:sldId id="5299"/>
            <p14:sldId id="294"/>
            <p14:sldId id="5300"/>
            <p14:sldId id="5301"/>
            <p14:sldId id="275"/>
            <p14:sldId id="276"/>
            <p14:sldId id="280"/>
            <p14:sldId id="297"/>
            <p14:sldId id="283"/>
            <p14:sldId id="5302"/>
            <p14:sldId id="285"/>
            <p14:sldId id="5303"/>
            <p14:sldId id="5304"/>
            <p14:sldId id="5305"/>
            <p14:sldId id="268"/>
            <p14:sldId id="265"/>
            <p14:sldId id="286"/>
            <p14:sldId id="5306"/>
            <p14:sldId id="289"/>
            <p14:sldId id="290"/>
            <p14:sldId id="291"/>
            <p14:sldId id="292"/>
            <p14:sldId id="277"/>
            <p14:sldId id="5307"/>
            <p14:sldId id="5308"/>
            <p14:sldId id="278"/>
            <p14:sldId id="952"/>
            <p14:sldId id="279"/>
            <p14:sldId id="5206"/>
            <p14:sldId id="5231"/>
            <p14:sldId id="319"/>
            <p14:sldId id="5232"/>
            <p14:sldId id="303"/>
            <p14:sldId id="4045"/>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5E5"/>
    <a:srgbClr val="E2490C"/>
    <a:srgbClr val="73AF08"/>
    <a:srgbClr val="FCFCFC"/>
    <a:srgbClr val="FFFFFF"/>
    <a:srgbClr val="EDF6FB"/>
    <a:srgbClr val="C35458"/>
    <a:srgbClr val="CCFFCC"/>
    <a:srgbClr val="313131"/>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914" autoAdjust="0"/>
    <p:restoredTop sz="94249" autoAdjust="0"/>
  </p:normalViewPr>
  <p:slideViewPr>
    <p:cSldViewPr>
      <p:cViewPr>
        <p:scale>
          <a:sx n="114" d="100"/>
          <a:sy n="114" d="100"/>
        </p:scale>
        <p:origin x="1632" y="1128"/>
      </p:cViewPr>
      <p:guideLst>
        <p:guide orient="horz" pos="2112"/>
        <p:guide pos="2880"/>
      </p:guideLst>
    </p:cSldViewPr>
  </p:slideViewPr>
  <p:outlineViewPr>
    <p:cViewPr>
      <p:scale>
        <a:sx n="33" d="100"/>
        <a:sy n="33" d="100"/>
      </p:scale>
      <p:origin x="0" y="107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335" Type="http://schemas.openxmlformats.org/officeDocument/2006/relationships/slide" Target="slides/slide287.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346" Type="http://schemas.openxmlformats.org/officeDocument/2006/relationships/slide" Target="slides/slide298.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357" Type="http://schemas.openxmlformats.org/officeDocument/2006/relationships/viewProps" Target="viewProps.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228" Type="http://schemas.openxmlformats.org/officeDocument/2006/relationships/slide" Target="slides/slide180.xml"/><Relationship Id="rId281" Type="http://schemas.openxmlformats.org/officeDocument/2006/relationships/slide" Target="slides/slide233.xml"/><Relationship Id="rId337" Type="http://schemas.openxmlformats.org/officeDocument/2006/relationships/slide" Target="slides/slide289.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45" Type="http://schemas.openxmlformats.org/officeDocument/2006/relationships/slideMaster" Target="slideMasters/slideMaster45.xml"/><Relationship Id="rId87" Type="http://schemas.openxmlformats.org/officeDocument/2006/relationships/slide" Target="slides/slide39.xml"/><Relationship Id="rId110" Type="http://schemas.openxmlformats.org/officeDocument/2006/relationships/slide" Target="slides/slide62.xml"/><Relationship Id="rId348" Type="http://schemas.openxmlformats.org/officeDocument/2006/relationships/slide" Target="slides/slide300.xml"/><Relationship Id="rId152" Type="http://schemas.openxmlformats.org/officeDocument/2006/relationships/slide" Target="slides/slide104.xml"/><Relationship Id="rId194" Type="http://schemas.openxmlformats.org/officeDocument/2006/relationships/slide" Target="slides/slide146.xml"/><Relationship Id="rId208" Type="http://schemas.openxmlformats.org/officeDocument/2006/relationships/slide" Target="slides/slide160.xml"/><Relationship Id="rId261" Type="http://schemas.openxmlformats.org/officeDocument/2006/relationships/slide" Target="slides/slide213.xml"/><Relationship Id="rId14" Type="http://schemas.openxmlformats.org/officeDocument/2006/relationships/slideMaster" Target="slideMasters/slideMaster14.xml"/><Relationship Id="rId56" Type="http://schemas.openxmlformats.org/officeDocument/2006/relationships/slide" Target="slides/slide8.xml"/><Relationship Id="rId317" Type="http://schemas.openxmlformats.org/officeDocument/2006/relationships/slide" Target="slides/slide269.xml"/><Relationship Id="rId359" Type="http://schemas.openxmlformats.org/officeDocument/2006/relationships/tableStyles" Target="tableStyles.xml"/><Relationship Id="rId98" Type="http://schemas.openxmlformats.org/officeDocument/2006/relationships/slide" Target="slides/slide50.xml"/><Relationship Id="rId121" Type="http://schemas.openxmlformats.org/officeDocument/2006/relationships/slide" Target="slides/slide73.xml"/><Relationship Id="rId163" Type="http://schemas.openxmlformats.org/officeDocument/2006/relationships/slide" Target="slides/slide115.xml"/><Relationship Id="rId219" Type="http://schemas.openxmlformats.org/officeDocument/2006/relationships/slide" Target="slides/slide171.xml"/><Relationship Id="rId230"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328" Type="http://schemas.openxmlformats.org/officeDocument/2006/relationships/slide" Target="slides/slide280.xml"/><Relationship Id="rId349" Type="http://schemas.openxmlformats.org/officeDocument/2006/relationships/slide" Target="slides/slide301.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318" Type="http://schemas.openxmlformats.org/officeDocument/2006/relationships/slide" Target="slides/slide270.xml"/><Relationship Id="rId339" Type="http://schemas.openxmlformats.org/officeDocument/2006/relationships/slide" Target="slides/slide291.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350" Type="http://schemas.openxmlformats.org/officeDocument/2006/relationships/slide" Target="slides/slide302.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329" Type="http://schemas.openxmlformats.org/officeDocument/2006/relationships/slide" Target="slides/slide28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340" Type="http://schemas.openxmlformats.org/officeDocument/2006/relationships/slide" Target="slides/slide292.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19" Type="http://schemas.openxmlformats.org/officeDocument/2006/relationships/slide" Target="slides/slide27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330" Type="http://schemas.openxmlformats.org/officeDocument/2006/relationships/slide" Target="slides/slide282.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351" Type="http://schemas.openxmlformats.org/officeDocument/2006/relationships/slide" Target="slides/slide303.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slide" Target="slides/slide26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320" Type="http://schemas.openxmlformats.org/officeDocument/2006/relationships/slide" Target="slides/slide272.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341" Type="http://schemas.openxmlformats.org/officeDocument/2006/relationships/slide" Target="slides/slide293.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slide" Target="slides/slide262.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331" Type="http://schemas.openxmlformats.org/officeDocument/2006/relationships/slide" Target="slides/slide283.xml"/><Relationship Id="rId352" Type="http://schemas.openxmlformats.org/officeDocument/2006/relationships/slide" Target="slides/slide304.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321" Type="http://schemas.openxmlformats.org/officeDocument/2006/relationships/slide" Target="slides/slide273.xml"/><Relationship Id="rId342" Type="http://schemas.openxmlformats.org/officeDocument/2006/relationships/slide" Target="slides/slide294.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slide" Target="slides/slide263.xml"/><Relationship Id="rId332" Type="http://schemas.openxmlformats.org/officeDocument/2006/relationships/slide" Target="slides/slide284.xml"/><Relationship Id="rId353" Type="http://schemas.openxmlformats.org/officeDocument/2006/relationships/slide" Target="slides/slide305.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343" Type="http://schemas.openxmlformats.org/officeDocument/2006/relationships/slide" Target="slides/slide295.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slide" Target="slides/slide285.xml"/><Relationship Id="rId354" Type="http://schemas.openxmlformats.org/officeDocument/2006/relationships/slide" Target="slides/slide306.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344" Type="http://schemas.openxmlformats.org/officeDocument/2006/relationships/slide" Target="slides/slide2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slide" Target="slides/slide286.xml"/><Relationship Id="rId355"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345" Type="http://schemas.openxmlformats.org/officeDocument/2006/relationships/slide" Target="slides/slide297.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356" Type="http://schemas.openxmlformats.org/officeDocument/2006/relationships/presProps" Target="presProps.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336" Type="http://schemas.openxmlformats.org/officeDocument/2006/relationships/slide" Target="slides/slide288.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347" Type="http://schemas.openxmlformats.org/officeDocument/2006/relationships/slide" Target="slides/slide299.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358" Type="http://schemas.openxmlformats.org/officeDocument/2006/relationships/theme" Target="theme/theme1.xml"/><Relationship Id="rId162" Type="http://schemas.openxmlformats.org/officeDocument/2006/relationships/slide" Target="slides/slide114.xml"/><Relationship Id="rId218" Type="http://schemas.openxmlformats.org/officeDocument/2006/relationships/slide" Target="slides/slide170.xml"/><Relationship Id="rId271" Type="http://schemas.openxmlformats.org/officeDocument/2006/relationships/slide" Target="slides/slide223.xml"/><Relationship Id="rId24" Type="http://schemas.openxmlformats.org/officeDocument/2006/relationships/slideMaster" Target="slideMasters/slideMaster24.xml"/><Relationship Id="rId66" Type="http://schemas.openxmlformats.org/officeDocument/2006/relationships/slide" Target="slides/slide18.xml"/><Relationship Id="rId131" Type="http://schemas.openxmlformats.org/officeDocument/2006/relationships/slide" Target="slides/slide83.xml"/><Relationship Id="rId327" Type="http://schemas.openxmlformats.org/officeDocument/2006/relationships/slide" Target="slides/slide279.xml"/><Relationship Id="rId173" Type="http://schemas.openxmlformats.org/officeDocument/2006/relationships/slide" Target="slides/slide125.xml"/><Relationship Id="rId229" Type="http://schemas.openxmlformats.org/officeDocument/2006/relationships/slide" Target="slides/slide181.xml"/><Relationship Id="rId240" Type="http://schemas.openxmlformats.org/officeDocument/2006/relationships/slide" Target="slides/slide192.xml"/><Relationship Id="rId35" Type="http://schemas.openxmlformats.org/officeDocument/2006/relationships/slideMaster" Target="slideMasters/slideMaster35.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38" Type="http://schemas.openxmlformats.org/officeDocument/2006/relationships/slide" Target="slides/slide290.xml"/><Relationship Id="rId8" Type="http://schemas.openxmlformats.org/officeDocument/2006/relationships/slideMaster" Target="slideMasters/slideMaster8.xml"/><Relationship Id="rId142" Type="http://schemas.openxmlformats.org/officeDocument/2006/relationships/slide" Target="slides/slide94.xml"/><Relationship Id="rId184" Type="http://schemas.openxmlformats.org/officeDocument/2006/relationships/slide" Target="slides/slide136.xml"/><Relationship Id="rId251" Type="http://schemas.openxmlformats.org/officeDocument/2006/relationships/slide" Target="slides/slide20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USA</c:v>
                </c:pt>
              </c:strCache>
            </c:strRef>
          </c:tx>
          <c:explosion val="25"/>
          <c:cat>
            <c:strRef>
              <c:f>Sheet1!$A$2:$A$3</c:f>
              <c:strCache>
                <c:ptCount val="2"/>
                <c:pt idx="0">
                  <c:v>Believe in Reincarnation</c:v>
                </c:pt>
                <c:pt idx="1">
                  <c:v>Other Views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6AFE-FF4C-9705-98FFDE150494}"/>
            </c:ext>
          </c:extLst>
        </c:ser>
        <c:dLbls>
          <c:showLegendKey val="0"/>
          <c:showVal val="0"/>
          <c:showCatName val="0"/>
          <c:showSerName val="0"/>
          <c:showPercent val="0"/>
          <c:showBubbleSize val="0"/>
          <c:showLeaderLines val="1"/>
        </c:dLbls>
      </c:pie3DChart>
    </c:plotArea>
    <c:legend>
      <c:legendPos val="r"/>
      <c:layout>
        <c:manualLayout>
          <c:xMode val="edge"/>
          <c:yMode val="edge"/>
          <c:x val="0.58267775432662605"/>
          <c:y val="0.24889593893947301"/>
          <c:w val="0.40311733480080097"/>
          <c:h val="0.59907832387664295"/>
        </c:manualLayout>
      </c:layout>
      <c:overlay val="0"/>
      <c:txPr>
        <a:bodyPr/>
        <a:lstStyle/>
        <a:p>
          <a:pPr>
            <a:defRPr sz="28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84.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en.wikipedia.org/wiki/Physical_property" TargetMode="External"/><Relationship Id="rId7" Type="http://schemas.openxmlformats.org/officeDocument/2006/relationships/hyperlink" Target="http://en.wikipedia.org/wiki/Electron"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en.wikipedia.org/wiki/Proton" TargetMode="External"/><Relationship Id="rId5" Type="http://schemas.openxmlformats.org/officeDocument/2006/relationships/hyperlink" Target="http://en.wikipedia.org/wiki/Force" TargetMode="External"/><Relationship Id="rId4" Type="http://schemas.openxmlformats.org/officeDocument/2006/relationships/hyperlink" Target="http://en.wikipedia.org/wiki/Matter"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A2414-7B16-2848-BB52-221D541E20A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While under house arrest in Rome (cf. Acts 28:30-31), Paul lived above it all despite his circumstances and despite the news of false teaching at Colosse. What helped him rise beyond such negative things was a focus on the exalted status of Jesus as God.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a:p>
            <a:pPr eaLnBrk="1" hangingPunct="1"/>
            <a:endParaRPr lang="en-US" dirty="0">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NS-12-Colossians-10, 71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809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As we expectantly look forward to this New Year, </a:t>
            </a:r>
            <a:r>
              <a:rPr lang="en-US" dirty="0">
                <a:latin typeface="+mn-lt"/>
                <a:ea typeface="+mn-ea"/>
                <a:cs typeface="+mn-cs"/>
              </a:rPr>
              <a:t>What hinders you to live your life as one whose life is in Christ? What are the hurdles that you face to move forward? And what are the fetters that binds you to live your life as a free man and woman in Christ? What are the things that you need to remove which is preventing you to live a successful life?</a:t>
            </a:r>
            <a:endParaRPr lang="en-US" dirty="0"/>
          </a:p>
        </p:txBody>
      </p:sp>
      <p:sp>
        <p:nvSpPr>
          <p:cNvPr id="295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F2CB9F-81C9-1942-A673-9B2F3DA74D00}" type="slidenum">
              <a:rPr lang="en-US" sz="1200">
                <a:solidFill>
                  <a:srgbClr val="000000"/>
                </a:solidFill>
                <a:latin typeface="Calibri" charset="0"/>
              </a:rPr>
              <a:pPr eaLnBrk="1" hangingPunct="1"/>
              <a:t>150</a:t>
            </a:fld>
            <a:endParaRPr lang="en-US" sz="1200">
              <a:solidFill>
                <a:srgbClr val="000000"/>
              </a:solidFill>
              <a:latin typeface="Calibri"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Is it anger? Hatred? Words – things which you are not suppose to say? Jealousy? Broken relationship?</a:t>
            </a:r>
          </a:p>
        </p:txBody>
      </p:sp>
      <p:sp>
        <p:nvSpPr>
          <p:cNvPr id="2979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EC475C-1FF3-EA44-BB1A-26C0D6C7055D}" type="slidenum">
              <a:rPr lang="en-US" sz="1200">
                <a:solidFill>
                  <a:srgbClr val="000000"/>
                </a:solidFill>
                <a:latin typeface="Calibri" charset="0"/>
              </a:rPr>
              <a:pPr eaLnBrk="1" hangingPunct="1"/>
              <a:t>151</a:t>
            </a:fld>
            <a:endParaRPr lang="en-US" sz="1200">
              <a:solidFill>
                <a:srgbClr val="000000"/>
              </a:solidFill>
              <a:latin typeface="Calibri"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What is bothering you to move forward and embrace this New Year with Joy, peace, love and hope? Paul exhorted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in our passage today (Col. 3:5-15) to remove the things which is hindering/bothering us and is preventing us from living the full life as free man/woman, as victors, as new people. So we need to put off the old clothes and…</a:t>
            </a:r>
          </a:p>
        </p:txBody>
      </p:sp>
      <p:sp>
        <p:nvSpPr>
          <p:cNvPr id="3000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3F29B6-07A3-8B41-881A-1E1B0EB6480B}" type="slidenum">
              <a:rPr lang="en-US" sz="1200">
                <a:solidFill>
                  <a:srgbClr val="000000"/>
                </a:solidFill>
                <a:latin typeface="Calibri" charset="0"/>
              </a:rPr>
              <a:pPr eaLnBrk="1" hangingPunct="1"/>
              <a:t>152</a:t>
            </a:fld>
            <a:endParaRPr lang="en-US" sz="1200">
              <a:solidFill>
                <a:srgbClr val="000000"/>
              </a:solidFill>
              <a:latin typeface="Calibri"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153</a:t>
            </a:fld>
            <a:endParaRPr lang="en-US" sz="120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5F92F-3BCF-EC41-B9A6-E69F4DFE12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ar-SA" sz="1800" b="1" dirty="0">
                <a:effectLst/>
                <a:latin typeface="Calibri" panose="020F0502020204030204" pitchFamily="34" charset="0"/>
                <a:ea typeface="Calibri" panose="020F0502020204030204" pitchFamily="34" charset="0"/>
                <a:cs typeface="Arial" panose="020B0604020202020204" pitchFamily="34" charset="0"/>
              </a:rPr>
              <a:t> </a:t>
            </a:r>
            <a:r>
              <a:rPr lang="en-US" sz="1800" b="1" dirty="0">
                <a:latin typeface="Arial" panose="020B0604020202020204" pitchFamily="34" charset="0"/>
                <a:ea typeface="ＭＳ Ｐゴシック" charset="0"/>
                <a:cs typeface="Arial" panose="020B0604020202020204" pitchFamily="34" charset="0"/>
              </a:rPr>
              <a:t>Paul wanted the church at Colossae to see that there only HOPE was in Jesus—not in any of the false ideas impacting the assembly. </a:t>
            </a:r>
          </a:p>
          <a:p>
            <a:pPr eaLnBrk="1" hangingPunct="1"/>
            <a:endParaRPr lang="ar-JO" sz="18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ar-JO" sz="18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ar-JO" sz="18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E9FE0-E81C-044F-908D-A420627EF993}" type="slidenum">
              <a:rPr lang="en-US" sz="1200">
                <a:solidFill>
                  <a:srgbClr val="000000"/>
                </a:solidFill>
                <a:cs typeface="MS PGothic" charset="0"/>
              </a:rPr>
              <a:pPr eaLnBrk="1" hangingPunct="1"/>
              <a:t>154</a:t>
            </a:fld>
            <a:endParaRPr lang="en-US" sz="1200">
              <a:solidFill>
                <a:srgbClr val="000000"/>
              </a:solidFill>
              <a:cs typeface="MS PGothic"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In the light of the supremacy of Christ, Paul exhorted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to live life as those who have overcome the power of sin through their union in death with Christ. Paul said to the </a:t>
            </a:r>
            <a:r>
              <a:rPr lang="ar-SA" dirty="0" err="1">
                <a:latin typeface="Times New Roman" charset="0"/>
                <a:ea typeface="ＭＳ Ｐゴシック" charset="0"/>
                <a:cs typeface="ＭＳ Ｐゴシック" charset="0"/>
              </a:rPr>
              <a:t>كولوسي</a:t>
            </a:r>
            <a:r>
              <a:rPr lang="en-US" dirty="0">
                <a:latin typeface="Times New Roman" charset="0"/>
                <a:ea typeface="ＭＳ Ｐゴシック" charset="0"/>
                <a:cs typeface="ＭＳ Ｐゴシック" charset="0"/>
              </a:rPr>
              <a:t> in verses 1-3 that "You have died with Christ, Your life is hidden with Christ in God and you have been given the grace in Christ to live your life as victors, as new people and as those made alive in Christ".</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So then, what do we need to do? We need to: (next slide)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3A332-A29F-314F-8456-84FB300C807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9E66B1-341F-0844-A14C-60CAFE34CEE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275624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19768-FF63-684E-A047-E02C637A65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B39F06-9F28-A74A-9927-FC9FD3A2E8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only one who doesn't need protection is God. Everyone else can succumb to sin, errors, and death. Paul sought to convince the Colossian church that they also needed protection from dangerous ideas infiltrating the church.</a:t>
            </a:r>
          </a:p>
          <a:p>
            <a:endParaRPr lang="en-US" dirty="0">
              <a:cs typeface="ＭＳ Ｐゴシック" charset="0"/>
            </a:endParaRPr>
          </a:p>
        </p:txBody>
      </p:sp>
    </p:spTree>
    <p:extLst>
      <p:ext uri="{BB962C8B-B14F-4D97-AF65-F5344CB8AC3E}">
        <p14:creationId xmlns:p14="http://schemas.microsoft.com/office/powerpoint/2010/main" val="11447745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A5C49-8A54-BC4D-B84B-34A1B80785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a:ln/>
        </p:spPr>
      </p:sp>
      <p:sp>
        <p:nvSpPr>
          <p:cNvPr id="3246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The Point is - James says "And the tongue is a flame of fire. It is a whole world of wickedness, corrupting your entire body. It can set your whole life on fire, for it is set on fire by hell itself (Jam 3:6-7 NLT). What you say and speak determines your where you are heading for.</a:t>
            </a:r>
          </a:p>
          <a:p>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Source [http://www.sermonillustrations.com/a-z/s/speech.htm]</a:t>
            </a:r>
          </a:p>
          <a:p>
            <a:endParaRPr lang="en-US">
              <a:latin typeface="Calibri" charset="0"/>
              <a:ea typeface="ＭＳ Ｐゴシック" charset="0"/>
              <a:cs typeface="ＭＳ Ｐゴシック" charset="0"/>
            </a:endParaRPr>
          </a:p>
        </p:txBody>
      </p:sp>
      <p:sp>
        <p:nvSpPr>
          <p:cNvPr id="3246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E49FE6-9452-684C-B9E5-3763ABCFBFBF}"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AA35CB-5AD8-8847-A716-D2B1EF0D676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latin typeface="+mn-lt"/>
                <a:ea typeface="+mn-ea"/>
                <a:cs typeface="+mn-cs"/>
              </a:rPr>
              <a:t>I find this verse quite helpful. Jesus Christ taught us "All you need to say is simply </a:t>
            </a:r>
            <a:r>
              <a:rPr lang="fr-FR" dirty="0">
                <a:latin typeface="+mn-lt"/>
                <a:ea typeface="+mn-ea"/>
                <a:cs typeface="+mn-cs"/>
              </a:rPr>
              <a:t>'</a:t>
            </a:r>
            <a:r>
              <a:rPr lang="en-US" dirty="0">
                <a:latin typeface="+mn-lt"/>
                <a:ea typeface="+mn-ea"/>
                <a:cs typeface="+mn-cs"/>
              </a:rPr>
              <a:t>Yes</a:t>
            </a:r>
            <a:r>
              <a:rPr lang="fr-FR" dirty="0">
                <a:latin typeface="+mn-lt"/>
                <a:ea typeface="+mn-ea"/>
                <a:cs typeface="+mn-cs"/>
              </a:rPr>
              <a:t>'</a:t>
            </a:r>
            <a:r>
              <a:rPr lang="en-US" dirty="0">
                <a:latin typeface="+mn-lt"/>
                <a:ea typeface="+mn-ea"/>
                <a:cs typeface="+mn-cs"/>
              </a:rPr>
              <a:t> or </a:t>
            </a:r>
            <a:r>
              <a:rPr lang="fr-FR" dirty="0">
                <a:latin typeface="+mn-lt"/>
                <a:ea typeface="+mn-ea"/>
                <a:cs typeface="+mn-cs"/>
              </a:rPr>
              <a:t>'</a:t>
            </a:r>
            <a:r>
              <a:rPr lang="en-US" dirty="0">
                <a:latin typeface="+mn-lt"/>
                <a:ea typeface="+mn-ea"/>
                <a:cs typeface="+mn-cs"/>
              </a:rPr>
              <a:t>No</a:t>
            </a:r>
            <a:r>
              <a:rPr lang="fr-FR" dirty="0">
                <a:latin typeface="+mn-lt"/>
                <a:ea typeface="+mn-ea"/>
                <a:cs typeface="+mn-cs"/>
              </a:rPr>
              <a:t>'</a:t>
            </a:r>
            <a:r>
              <a:rPr lang="en-US" dirty="0">
                <a:latin typeface="+mn-lt"/>
                <a:ea typeface="+mn-ea"/>
                <a:cs typeface="+mn-cs"/>
              </a:rPr>
              <a:t>; anything beyond this comes from the evil one (Mat 5:37 NIV)"</a:t>
            </a:r>
            <a:endParaRPr lang="en-US" dirty="0"/>
          </a:p>
        </p:txBody>
      </p:sp>
      <p:sp>
        <p:nvSpPr>
          <p:cNvPr id="32870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9A8C4-A429-9E45-BA1D-7DA7C56BAE87}" type="slidenum">
              <a:rPr lang="en-US" sz="1200">
                <a:solidFill>
                  <a:srgbClr val="000000"/>
                </a:solidFill>
                <a:latin typeface="Calibri" charset="0"/>
              </a:rPr>
              <a:pPr eaLnBrk="1" hangingPunct="1"/>
              <a:t>168</a:t>
            </a:fld>
            <a:endParaRPr lang="en-US" sz="1200">
              <a:solidFill>
                <a:srgbClr val="000000"/>
              </a:solidFill>
              <a:latin typeface="Calibri"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FAE866-D2A8-104B-8087-FCE513B785B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1)	Ethnic distinctions: "Greek and Jew". Let us stop drawing boundaries along the line of our ethnic groups. </a:t>
            </a:r>
          </a:p>
          <a:p>
            <a:r>
              <a:rPr lang="en-US" dirty="0">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dirty="0">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dirty="0">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dirty="0">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9F7A4A-49A2-F149-B07C-1E5F02B7774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am glad that here at this church…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6A331A-3539-3844-A266-A7EF5977D21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are these graces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8E43A-D262-5648-9425-995E6427C1D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التعليم الكاذب يحيط بنا في كل مكان. أفادت منظمات الاستطلاع ذات السمعة الطيبة في الولايات المتحدة مثل تقرير غالوب وبارنا أن العديد يقعون في فخ التعاليم الكاذبة حتى يغادروا الكنيسة.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227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2616C-0CEF-8E42-8C2D-E4DA0B7A6BC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ln/>
        </p:spPr>
      </p:sp>
      <p:sp>
        <p:nvSpPr>
          <p:cNvPr id="3430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p:txBody>
      </p:sp>
      <p:sp>
        <p:nvSpPr>
          <p:cNvPr id="3430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D78653-BE14-9746-A9B7-BCAC6407E02E}" type="slidenum">
              <a:rPr lang="en-US" sz="1200">
                <a:solidFill>
                  <a:srgbClr val="000000"/>
                </a:solidFill>
                <a:latin typeface="Calibri" charset="0"/>
              </a:rPr>
              <a:pPr eaLnBrk="1" hangingPunct="1"/>
              <a:t>175</a:t>
            </a:fld>
            <a:endParaRPr lang="en-US" sz="1200">
              <a:solidFill>
                <a:srgbClr val="000000"/>
              </a:solidFill>
              <a:latin typeface="Calibri"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a:ln/>
        </p:spPr>
      </p:sp>
      <p:sp>
        <p:nvSpPr>
          <p:cNvPr id="345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p:txBody>
      </p:sp>
      <p:sp>
        <p:nvSpPr>
          <p:cNvPr id="345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046D70-B7D3-384D-B992-91E7E28B26F2}" type="slidenum">
              <a:rPr lang="en-US" sz="1200">
                <a:solidFill>
                  <a:srgbClr val="000000"/>
                </a:solidFill>
                <a:latin typeface="Calibri" charset="0"/>
              </a:rPr>
              <a:pPr eaLnBrk="1" hangingPunct="1"/>
              <a:t>176</a:t>
            </a:fld>
            <a:endParaRPr lang="en-US" sz="1200">
              <a:solidFill>
                <a:srgbClr val="000000"/>
              </a:solidFill>
              <a:latin typeface="Calibri"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C8A80-FCC2-9248-AEB5-D7EBE1E67A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2E427D-5779-624C-B57F-A1BB7715457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86E9F9-B6E3-3040-A29B-1212B42B4B0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2D4839-64C8-C043-88A4-3C8F1BA8ED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D27C1F-DDB1-2F45-B1DF-691D718DB7A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26876-6FE8-2F48-904B-469C48B04BB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A54A78-A098-5247-90BE-0FB75945389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Syncretistic means to draw from many sources into one, and the letter shows at least five different sources for the Colossian heresy.</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49738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on the cloth of love.</a:t>
            </a:r>
          </a:p>
        </p:txBody>
      </p:sp>
      <p:sp>
        <p:nvSpPr>
          <p:cNvPr id="3614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B668DC-AA75-3A47-AC0D-C2CCF76C6B6D}" type="slidenum">
              <a:rPr lang="en-US" sz="1200">
                <a:solidFill>
                  <a:srgbClr val="000000"/>
                </a:solidFill>
                <a:latin typeface="Calibri" charset="0"/>
              </a:rPr>
              <a:pPr eaLnBrk="1" hangingPunct="1"/>
              <a:t>184</a:t>
            </a:fld>
            <a:endParaRPr lang="en-US" sz="1200">
              <a:solidFill>
                <a:srgbClr val="000000"/>
              </a:solidFill>
              <a:latin typeface="Calibri"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F1B595-91AE-C445-90CC-50890AA4883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9A8E6E-00CA-8948-A54B-2E165F63F36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a:ln/>
        </p:spPr>
      </p:sp>
      <p:sp>
        <p:nvSpPr>
          <p:cNvPr id="3676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76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55ABC-2C24-C742-A2E7-94631EA65FBC}" type="slidenum">
              <a:rPr lang="en-US" sz="1200">
                <a:solidFill>
                  <a:srgbClr val="000000"/>
                </a:solidFill>
                <a:latin typeface="Calibri" charset="0"/>
              </a:rPr>
              <a:pPr eaLnBrk="1" hangingPunct="1"/>
              <a:t>187</a:t>
            </a:fld>
            <a:endParaRPr lang="en-US" sz="1200">
              <a:solidFill>
                <a:srgbClr val="000000"/>
              </a:solidFill>
              <a:latin typeface="Calibri"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a:ln/>
        </p:spPr>
      </p:sp>
      <p:sp>
        <p:nvSpPr>
          <p:cNvPr id="3696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96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7AE896-4A75-6845-9E58-8A1D5399E03D}"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chemeClr val="tx1"/>
                </a:solidFill>
              </a:rPr>
              <a:t>MI: </a:t>
            </a:r>
            <a:r>
              <a:rPr lang="en-US" b="1" dirty="0">
                <a:solidFill>
                  <a:schemeClr val="tx1"/>
                </a:solidFill>
                <a:effectLst>
                  <a:glow rad="101600">
                    <a:schemeClr val="tx1">
                      <a:alpha val="75000"/>
                    </a:schemeClr>
                  </a:glow>
                  <a:outerShdw blurRad="50800" dist="38100" dir="10800000" algn="r" rotWithShape="0">
                    <a:prstClr val="black">
                      <a:alpha val="40000"/>
                    </a:prstClr>
                  </a:outerShdw>
                </a:effectLst>
              </a:rPr>
              <a:t>God has given us the grace for a new beginning. Do not let your old habits hinder you from living as one whose life is in Christ.</a:t>
            </a:r>
          </a:p>
          <a:p>
            <a:pPr>
              <a:defRPr/>
            </a:pPr>
            <a:endParaRPr lang="en-US" dirty="0">
              <a:solidFill>
                <a:schemeClr val="tx1"/>
              </a:solidFill>
            </a:endParaRPr>
          </a:p>
          <a:p>
            <a:pPr>
              <a:defRPr/>
            </a:pPr>
            <a:r>
              <a:rPr lang="en-US" dirty="0">
                <a:solidFill>
                  <a:schemeClr val="tx1"/>
                </a:solidFill>
              </a:rPr>
              <a:t>Let us put to death what hinders us to live as new man/woman in Christ and put on the virtues of new man/woman and face the challenges, hurdles, obstacles as we go along with each day of the New Year. </a:t>
            </a:r>
          </a:p>
          <a:p>
            <a:pPr>
              <a:defRPr/>
            </a:pPr>
            <a:r>
              <a:rPr lang="en-US" dirty="0">
                <a:solidFill>
                  <a:schemeClr val="tx1"/>
                </a:solidFill>
              </a:rPr>
              <a:t>God bless us all!</a:t>
            </a:r>
          </a:p>
          <a:p>
            <a:pPr>
              <a:defRPr/>
            </a:pPr>
            <a:endParaRPr lang="en-US" dirty="0">
              <a:solidFill>
                <a:schemeClr val="tx1"/>
              </a:solidFill>
            </a:endParaRPr>
          </a:p>
        </p:txBody>
      </p:sp>
      <p:sp>
        <p:nvSpPr>
          <p:cNvPr id="3717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C79434-7F3F-0A47-A274-13A587148A3F}"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C58A8-01F8-8D40-8E71-0B9F8107F6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6118D-55FE-AA49-A369-56C5D77BB623}" type="slidenum">
              <a:rPr lang="en-US" sz="1200"/>
              <a:pPr eaLnBrk="1" hangingPunct="1"/>
              <a:t>192</a:t>
            </a:fld>
            <a:endParaRPr lang="en-US" sz="1200"/>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E1E052-85C3-8046-A34B-F0499442AFDE}" type="slidenum">
              <a:rPr lang="en-US" sz="1200"/>
              <a:pPr eaLnBrk="1" hangingPunct="1"/>
              <a:t>193</a:t>
            </a:fld>
            <a:endParaRPr lang="en-US" sz="1200"/>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ما هي الطرق التي يمكننا بها منع الأفكار الهرطقية من أسرِنا في فخِّها؟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7232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9AB149-1459-7A42-9C8A-A98F178049D8}" type="slidenum">
              <a:rPr lang="en-US" sz="1200"/>
              <a:pPr eaLnBrk="1" hangingPunct="1"/>
              <a:t>195</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E17E3-3DC6-7345-A053-39C124CDC359}" type="slidenum">
              <a:rPr lang="en-US" sz="1200"/>
              <a:pPr eaLnBrk="1" hangingPunct="1"/>
              <a:t>196</a:t>
            </a:fld>
            <a:endParaRPr lang="en-US" sz="1200"/>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3C3644-A109-A948-8B49-B886CE2A2FB8}" type="slidenum">
              <a:rPr lang="en-US" sz="1200"/>
              <a:pPr eaLnBrk="1" hangingPunct="1"/>
              <a:t>197</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3F748A-8228-F84C-AC55-20FAFD5D2DE1}" type="slidenum">
              <a:rPr lang="en-US" sz="1200"/>
              <a:pPr eaLnBrk="1" hangingPunct="1"/>
              <a:t>198</a:t>
            </a:fld>
            <a:endParaRPr lang="en-US" sz="1200"/>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34502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إحفظ نفسك من البدع بقبولك لألوهية المسيح وتفوّقهُ على كل شيء.</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42672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6520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78DD2E-591A-0D48-8A6B-CA7E6AD642D4}" type="slidenum">
              <a:rPr lang="en-US" sz="1200"/>
              <a:pPr eaLnBrk="1" hangingPunct="1"/>
              <a:t>211</a:t>
            </a:fld>
            <a:endParaRPr lang="en-US" sz="120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a:ln/>
        </p:spPr>
      </p:sp>
      <p:sp>
        <p:nvSpPr>
          <p:cNvPr id="392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To translate this slide, move the chart in red to the back to reveal the text with black boxes over each phrase</a:t>
            </a:r>
          </a:p>
        </p:txBody>
      </p:sp>
      <p:sp>
        <p:nvSpPr>
          <p:cNvPr id="392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3448F-4B30-0D49-87E0-7EA0AB95A2EA}" type="slidenum">
              <a:rPr lang="en-US" sz="1200"/>
              <a:pPr eaLnBrk="1" hangingPunct="1"/>
              <a:t>212</a:t>
            </a:fld>
            <a:endParaRPr lang="en-US" sz="120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 name="Google Shape;18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3" name="Google Shape;183;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213</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3" name="Google Shape;19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r" rtl="1">
              <a:spcBef>
                <a:spcPts val="360"/>
              </a:spcBef>
              <a:spcAft>
                <a:spcPts val="0"/>
              </a:spcAft>
              <a:buNone/>
            </a:pPr>
            <a:r>
              <a:rPr lang="en-US" dirty="0" err="1"/>
              <a:t>لا</a:t>
            </a:r>
            <a:r>
              <a:rPr lang="en-US" dirty="0"/>
              <a:t> </a:t>
            </a:r>
            <a:r>
              <a:rPr lang="en-US" dirty="0" err="1"/>
              <a:t>يمكنه</a:t>
            </a:r>
            <a:r>
              <a:rPr lang="en-US" dirty="0"/>
              <a:t> </a:t>
            </a:r>
            <a:r>
              <a:rPr lang="en-US" dirty="0" err="1"/>
              <a:t>التواصل</a:t>
            </a:r>
            <a:r>
              <a:rPr lang="en-US" dirty="0"/>
              <a:t> </a:t>
            </a:r>
            <a:r>
              <a:rPr lang="en-US" dirty="0" err="1"/>
              <a:t>معنا</a:t>
            </a:r>
            <a:r>
              <a:rPr lang="en-US" dirty="0"/>
              <a:t> </a:t>
            </a:r>
            <a:r>
              <a:rPr lang="en-US" dirty="0" err="1"/>
              <a:t>إذا</a:t>
            </a:r>
            <a:r>
              <a:rPr lang="en-US" dirty="0"/>
              <a:t> </a:t>
            </a:r>
            <a:r>
              <a:rPr lang="en-US" dirty="0" err="1"/>
              <a:t>لم</a:t>
            </a:r>
            <a:r>
              <a:rPr lang="en-US" dirty="0"/>
              <a:t> </a:t>
            </a:r>
            <a:r>
              <a:rPr lang="en-US" dirty="0" err="1"/>
              <a:t>يكن</a:t>
            </a:r>
            <a:r>
              <a:rPr lang="en-US" dirty="0"/>
              <a:t> </a:t>
            </a:r>
            <a:r>
              <a:rPr lang="en-US" dirty="0" err="1"/>
              <a:t>شخصيًا</a:t>
            </a:r>
            <a:endParaRPr dirty="0"/>
          </a:p>
          <a:p>
            <a:pPr marL="0" lvl="0" indent="0" algn="r" rtl="1">
              <a:spcBef>
                <a:spcPts val="360"/>
              </a:spcBef>
              <a:spcAft>
                <a:spcPts val="0"/>
              </a:spcAft>
              <a:buNone/>
            </a:pPr>
            <a:r>
              <a:rPr lang="en-US" dirty="0" err="1"/>
              <a:t>الثالوث</a:t>
            </a:r>
            <a:r>
              <a:rPr lang="en-US" dirty="0"/>
              <a:t> </a:t>
            </a:r>
            <a:r>
              <a:rPr lang="en-US" dirty="0" err="1"/>
              <a:t>باطل</a:t>
            </a:r>
            <a:r>
              <a:rPr lang="en-US" dirty="0"/>
              <a:t> </a:t>
            </a:r>
            <a:r>
              <a:rPr lang="en-US" dirty="0" err="1"/>
              <a:t>لأنه</a:t>
            </a:r>
            <a:r>
              <a:rPr lang="en-US" dirty="0"/>
              <a:t> </a:t>
            </a:r>
            <a:r>
              <a:rPr lang="en-US" dirty="0" err="1"/>
              <a:t>لا</a:t>
            </a:r>
            <a:r>
              <a:rPr lang="en-US" dirty="0"/>
              <a:t> </a:t>
            </a:r>
            <a:r>
              <a:rPr lang="en-US" dirty="0" err="1"/>
              <a:t>يمكن</a:t>
            </a:r>
            <a:r>
              <a:rPr lang="en-US" dirty="0"/>
              <a:t> </a:t>
            </a:r>
            <a:r>
              <a:rPr lang="en-US" dirty="0" err="1"/>
              <a:t>أن</a:t>
            </a:r>
            <a:r>
              <a:rPr lang="en-US" dirty="0"/>
              <a:t> </a:t>
            </a:r>
            <a:r>
              <a:rPr lang="en-US" dirty="0" err="1"/>
              <a:t>يكون</a:t>
            </a:r>
            <a:r>
              <a:rPr lang="en-US" dirty="0"/>
              <a:t> </a:t>
            </a:r>
            <a:r>
              <a:rPr lang="en-US" dirty="0" err="1"/>
              <a:t>الله</a:t>
            </a:r>
            <a:endParaRPr dirty="0"/>
          </a:p>
          <a:p>
            <a:pPr marL="0" lvl="0" indent="0" algn="r" rtl="1">
              <a:spcBef>
                <a:spcPts val="360"/>
              </a:spcBef>
              <a:spcAft>
                <a:spcPts val="0"/>
              </a:spcAft>
              <a:buSzPts val="1100"/>
              <a:buNone/>
            </a:pPr>
            <a:r>
              <a:rPr lang="en-US" dirty="0" err="1"/>
              <a:t>الكتاب</a:t>
            </a:r>
            <a:r>
              <a:rPr lang="en-US" dirty="0"/>
              <a:t> </a:t>
            </a:r>
            <a:r>
              <a:rPr lang="en-US" dirty="0" err="1"/>
              <a:t>المقدس</a:t>
            </a:r>
            <a:r>
              <a:rPr lang="en-US" dirty="0"/>
              <a:t> </a:t>
            </a:r>
            <a:r>
              <a:rPr lang="en-US" dirty="0" err="1"/>
              <a:t>ليس</a:t>
            </a:r>
            <a:r>
              <a:rPr lang="en-US" dirty="0"/>
              <a:t> </a:t>
            </a:r>
            <a:r>
              <a:rPr lang="en-US" dirty="0" err="1"/>
              <a:t>صحيحًا</a:t>
            </a:r>
            <a:r>
              <a:rPr lang="en-US" dirty="0"/>
              <a:t> </a:t>
            </a:r>
            <a:r>
              <a:rPr lang="en-US" dirty="0" err="1"/>
              <a:t>لأنه</a:t>
            </a:r>
            <a:r>
              <a:rPr lang="en-US" dirty="0"/>
              <a:t> </a:t>
            </a:r>
            <a:r>
              <a:rPr lang="en-US" dirty="0" err="1"/>
              <a:t>ينسب</a:t>
            </a:r>
            <a:r>
              <a:rPr lang="en-US" dirty="0"/>
              <a:t> </a:t>
            </a:r>
            <a:r>
              <a:rPr lang="en-US" dirty="0" err="1"/>
              <a:t>شخصيته</a:t>
            </a:r>
            <a:r>
              <a:rPr lang="en-US" dirty="0"/>
              <a:t> </a:t>
            </a:r>
            <a:r>
              <a:rPr lang="en-US" dirty="0" err="1"/>
              <a:t>إليه</a:t>
            </a:r>
            <a:endParaRPr dirty="0"/>
          </a:p>
        </p:txBody>
      </p:sp>
      <p:sp>
        <p:nvSpPr>
          <p:cNvPr id="194" name="Google Shape;194;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214</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4" name="Google Shape;204;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215</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1" name="Google Shape;2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إحمِ نفسك من البدع بأسلوب حياتك الطاهرة.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6887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9" name="Google Shape;21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20" name="Google Shape;220;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217</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768641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DF27B7-BF59-4ED4-9454-F0FAB8FCB6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http://www.message4muslims.org.uk/apologetics/the-holy-spirit/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95736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a:r>
              <a:rPr lang="ar-JO" altLang="en-US" b="1" dirty="0">
                <a:latin typeface="Arial" panose="020B0604020202020204" pitchFamily="34" charset="0"/>
                <a:ea typeface="ＭＳ Ｐゴシック" panose="020B0600070205080204" pitchFamily="34" charset="-128"/>
              </a:rPr>
              <a:t>كتب سي. إس. لويس اللاهوتي البريطاني المعروف: "</a:t>
            </a:r>
            <a:r>
              <a:rPr lang="ar-JO" b="0" i="0" dirty="0">
                <a:solidFill>
                  <a:srgbClr val="000000"/>
                </a:solidFill>
                <a:effectLst/>
                <a:latin typeface="Verdana" panose="020B0604030504040204" pitchFamily="34" charset="0"/>
              </a:rPr>
              <a:t> إنني أحاول هنا أن أمنع أي إنسان من أن يقول عن المسيح الكلام الذي كثيراً ما يقوله الناس عنه. ولكنه بالحقيقة ليس سوى كلام أحمق: إنني مستعد أن أقبل يسوع كمعلم أخلاقي عظيم، ولكنني لست أقبل ادّعاءه بأنّه الله. فهذا القول لا يجوز لنا أن نقوله أبداً. لو قال إنسان، مجرد إنسان، الأشياء التي قالها يسوع لكان رئيس أبالسة الجحيم. وعليك أن تختار، فإما أن يكون هذا الإنسان ابن الله، أو أنّه كان مجنوناً أو أشر من ذلك. بوسعك أن تحكم عليه بأنّه مجنون وتستطيع أن تبصق عليه باعتباره شيطاناً، أو تستطيع أن تخر عند قدميه وتدعوه ربي وإلهي. ولكن دعنا من أي مظهر أجوف من مظاهر المناصرة له بوصفه معلماً إنسانياً عظيماً. </a:t>
            </a:r>
          </a:p>
          <a:p>
            <a:pPr algn="r" rtl="1"/>
            <a:endParaRPr lang="ar-JO" altLang="en-US" b="0" i="0" dirty="0">
              <a:solidFill>
                <a:srgbClr val="000000"/>
              </a:solidFill>
              <a:effectLst/>
              <a:latin typeface="Verdana" panose="020B0604030504040204" pitchFamily="34" charset="0"/>
              <a:ea typeface="ＭＳ Ｐゴシック" panose="020B0600070205080204" pitchFamily="34" charset="-128"/>
            </a:endParaRPr>
          </a:p>
          <a:p>
            <a:pPr algn="r" rtl="1"/>
            <a:r>
              <a:rPr lang="en-US" altLang="en-US" b="1" dirty="0">
                <a:latin typeface="Arial" panose="020B0604020202020204" pitchFamily="34" charset="0"/>
                <a:ea typeface="ＭＳ Ｐゴシック" panose="020B0600070205080204" pitchFamily="34" charset="-128"/>
              </a:rPr>
              <a:t> has not left that open to us. He did not intend to." (C.S. Lewis, </a:t>
            </a:r>
            <a:r>
              <a:rPr lang="en-US" altLang="en-US" b="1" u="sng" dirty="0">
                <a:latin typeface="Arial" panose="020B0604020202020204" pitchFamily="34" charset="0"/>
                <a:ea typeface="ＭＳ Ｐゴシック" panose="020B0600070205080204" pitchFamily="34" charset="-128"/>
              </a:rPr>
              <a:t>Mere Christianity</a:t>
            </a:r>
            <a:r>
              <a:rPr lang="en-US" altLang="en-US" b="1" dirty="0">
                <a:latin typeface="Arial" panose="020B0604020202020204" pitchFamily="34" charset="0"/>
                <a:ea typeface="ＭＳ Ｐゴシック" panose="020B0600070205080204" pitchFamily="34" charset="-128"/>
              </a:rPr>
              <a:t>, The MacMillan Company, 1960, pp. 40-41.) </a:t>
            </a:r>
          </a:p>
          <a:p>
            <a:endParaRPr lang="en-US" altLang="en-US" b="1" dirty="0">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4295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4DB98D-8C63-3F48-94E1-9F6360B47BA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288BBEF-7865-3140-BEAE-2A22D3B29E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Jesus being God should impact us to want to reflect his purity as his church.</a:t>
            </a:r>
          </a:p>
          <a:p>
            <a:endParaRPr lang="en-US" dirty="0">
              <a:cs typeface="ＭＳ Ｐゴシック" charset="0"/>
            </a:endParaRPr>
          </a:p>
        </p:txBody>
      </p:sp>
    </p:spTree>
    <p:extLst>
      <p:ext uri="{BB962C8B-B14F-4D97-AF65-F5344CB8AC3E}">
        <p14:creationId xmlns:p14="http://schemas.microsoft.com/office/powerpoint/2010/main" val="31721636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E1D482-2F09-BE4E-B54B-3460B2B1207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7010" name="Rectangle 2"/>
          <p:cNvSpPr>
            <a:spLocks noGrp="1" noRot="1" noChangeAspect="1" noChangeArrowheads="1" noTextEdit="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C7BBDD-61EE-FA4E-884E-8A1C1A5BB6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Lord God Almighty!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Early in the morning</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our song shall rise to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merciful and 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God in three Persons,</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blessed Trinity!</a:t>
            </a:r>
          </a:p>
          <a:p>
            <a:pPr eaLnBrk="1" hangingPunct="1"/>
            <a:endParaRPr lang="en-US" dirty="0">
              <a:latin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FABD85-0A40-4641-A44A-4119B3FD52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Holy, holy, holy!  </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All the saints adore Thee,</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casting down their golden crowns</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around the glassy sea;</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Cherubim and seraphim</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falling down before Thee,</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which wert, and art,</a:t>
            </a:r>
          </a:p>
          <a:p>
            <a:pPr algn="ctr" defTabSz="914400" eaLnBrk="1" fontAlgn="base" hangingPunct="1">
              <a:spcBef>
                <a:spcPct val="0"/>
              </a:spcBef>
              <a:spcAft>
                <a:spcPct val="0"/>
              </a:spcAft>
              <a:defRPr/>
            </a:pPr>
            <a:r>
              <a:rPr lang="en-US" sz="1200" b="1" dirty="0">
                <a:solidFill>
                  <a:srgbClr val="FFFFFF"/>
                </a:solidFill>
                <a:latin typeface="Arial" panose="020B0604020202020204" pitchFamily="34" charset="0"/>
              </a:rPr>
              <a:t>and evermore shall be.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4A154-1086-B549-BB84-45CC2B23557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though the darkness hide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though the eye of sinful man</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Thy glory may not see;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only Thou art holy-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there is none beside Thee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perfect in power,</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in love and purity.</a:t>
            </a:r>
          </a:p>
          <a:p>
            <a:pPr eaLnBrk="1" hangingPunct="1"/>
            <a:endParaRPr lang="en-US" dirty="0">
              <a:latin typeface="Times New Roman"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C406D-07AD-F045-9EC0-33C68FC7BF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Lord God Almighty!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All Thy works shall praise Thy name</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in earth and sky and sea;</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Holy, holy, holy! merciful and mighty!</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God in three Persons,</a:t>
            </a:r>
          </a:p>
          <a:p>
            <a:pPr algn="ctr" defTabSz="914400" fontAlgn="base">
              <a:spcBef>
                <a:spcPct val="0"/>
              </a:spcBef>
              <a:spcAft>
                <a:spcPct val="0"/>
              </a:spcAft>
              <a:defRPr/>
            </a:pPr>
            <a:r>
              <a:rPr lang="en-US" sz="1200" b="1" dirty="0">
                <a:solidFill>
                  <a:srgbClr val="FFFFFF"/>
                </a:solidFill>
                <a:latin typeface="Arial" panose="020B0604020202020204" pitchFamily="34" charset="0"/>
                <a:ea typeface="ＭＳ Ｐゴシック" charset="0"/>
                <a:cs typeface="ＭＳ Ｐゴシック" charset="0"/>
              </a:rPr>
              <a:t>blessed Trinity!</a:t>
            </a:r>
          </a:p>
          <a:p>
            <a:pPr eaLnBrk="1" hangingPunct="1"/>
            <a:endParaRPr lang="en-US" dirty="0">
              <a:latin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3721351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554571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8207546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725765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5627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way to defend against heresy is twofold: a high view of Jesus and a high view of holiness.</a:t>
            </a:r>
          </a:p>
          <a:p>
            <a:endParaRPr lang="en-US" dirty="0">
              <a:cs typeface="ＭＳ Ｐゴシック" charset="0"/>
            </a:endParaRPr>
          </a:p>
        </p:txBody>
      </p:sp>
    </p:spTree>
    <p:extLst>
      <p:ext uri="{BB962C8B-B14F-4D97-AF65-F5344CB8AC3E}">
        <p14:creationId xmlns:p14="http://schemas.microsoft.com/office/powerpoint/2010/main" val="6492903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B1C4D-3A07-964C-AAA3-778F3EBD16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361B09-833B-9742-9262-B1D62B98166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C164C-D748-4849-A279-D303A61470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D1C2EA-A886-8142-BBAE-B33FED74834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54FD4B-0280-4545-8A92-D7CFD851A1A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A2962D-CB85-BB4E-B197-0EF44A4E44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95A502-8780-3D45-A6DC-619359598E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0E7418A-F56F-A945-A7C1-6E0740A095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4670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257</a:t>
            </a:fld>
            <a:endParaRPr kumimoji="0" sz="12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27" name="Google Shape;22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Jesus is God. Caesar is not God. That should be evident enough, despite the fact that Nero was about to claim to be God.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1" u="none" strike="noStrike" kern="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258</a:t>
            </a:fld>
            <a:endParaRPr kumimoji="0" sz="12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endParaRPr>
          </a:p>
        </p:txBody>
      </p:sp>
      <p:sp>
        <p:nvSpPr>
          <p:cNvPr id="235" name="Google Shape;2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259</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43" name="Google Shape;24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r" rtl="1">
              <a:spcBef>
                <a:spcPts val="360"/>
              </a:spcBef>
              <a:spcAft>
                <a:spcPts val="0"/>
              </a:spcAft>
              <a:buNone/>
            </a:pPr>
            <a:r>
              <a:rPr lang="en-US" dirty="0" err="1"/>
              <a:t>يمكنك</a:t>
            </a:r>
            <a:r>
              <a:rPr lang="en-US" dirty="0"/>
              <a:t> </a:t>
            </a:r>
            <a:r>
              <a:rPr lang="en-US" dirty="0" err="1"/>
              <a:t>عبادة</a:t>
            </a:r>
            <a:r>
              <a:rPr lang="en-US" dirty="0"/>
              <a:t> الروح </a:t>
            </a:r>
            <a:r>
              <a:rPr lang="en-US" dirty="0" err="1"/>
              <a:t>لأنه</a:t>
            </a:r>
            <a:r>
              <a:rPr lang="en-US" dirty="0"/>
              <a:t> </a:t>
            </a:r>
            <a:r>
              <a:rPr lang="en-US" dirty="0" err="1"/>
              <a:t>هو</a:t>
            </a:r>
            <a:r>
              <a:rPr lang="en-US" dirty="0"/>
              <a:t> الله، الله </a:t>
            </a:r>
            <a:r>
              <a:rPr lang="en-US" dirty="0" err="1"/>
              <a:t>وحده</a:t>
            </a:r>
            <a:r>
              <a:rPr lang="en-US" dirty="0"/>
              <a:t> </a:t>
            </a:r>
            <a:r>
              <a:rPr lang="en-US" dirty="0" err="1"/>
              <a:t>يجب</a:t>
            </a:r>
            <a:r>
              <a:rPr lang="en-US" dirty="0"/>
              <a:t> </a:t>
            </a:r>
            <a:r>
              <a:rPr lang="en-US" dirty="0" err="1"/>
              <a:t>أن</a:t>
            </a:r>
            <a:r>
              <a:rPr lang="en-US" dirty="0"/>
              <a:t> </a:t>
            </a:r>
            <a:r>
              <a:rPr lang="en-US" dirty="0" err="1"/>
              <a:t>يُعبد</a:t>
            </a:r>
            <a:r>
              <a:rPr lang="en-US" dirty="0"/>
              <a:t>.</a:t>
            </a:r>
            <a:endParaRPr dirty="0"/>
          </a:p>
          <a:p>
            <a:pPr marL="0" lvl="0" indent="0" algn="r" rtl="1">
              <a:spcBef>
                <a:spcPts val="360"/>
              </a:spcBef>
              <a:spcAft>
                <a:spcPts val="0"/>
              </a:spcAft>
              <a:buNone/>
            </a:pPr>
            <a:r>
              <a:rPr lang="en-US" dirty="0" err="1"/>
              <a:t>إذا</a:t>
            </a:r>
            <a:r>
              <a:rPr lang="en-US" dirty="0"/>
              <a:t> </a:t>
            </a:r>
            <a:r>
              <a:rPr lang="en-US" dirty="0" err="1"/>
              <a:t>كنت</a:t>
            </a:r>
            <a:r>
              <a:rPr lang="en-US" dirty="0"/>
              <a:t> </a:t>
            </a:r>
            <a:r>
              <a:rPr lang="en-US" dirty="0" err="1"/>
              <a:t>لا</a:t>
            </a:r>
            <a:r>
              <a:rPr lang="en-US" dirty="0"/>
              <a:t> </a:t>
            </a:r>
            <a:r>
              <a:rPr lang="en-US" dirty="0" err="1"/>
              <a:t>تستطيع</a:t>
            </a:r>
            <a:r>
              <a:rPr lang="en-US" dirty="0"/>
              <a:t> </a:t>
            </a:r>
            <a:r>
              <a:rPr lang="en-US" dirty="0" err="1"/>
              <a:t>عبادة</a:t>
            </a:r>
            <a:r>
              <a:rPr lang="en-US" dirty="0"/>
              <a:t> الروح ، </a:t>
            </a:r>
            <a:r>
              <a:rPr lang="en-US" dirty="0" err="1"/>
              <a:t>فلن</a:t>
            </a:r>
            <a:r>
              <a:rPr lang="en-US" dirty="0"/>
              <a:t> </a:t>
            </a:r>
            <a:r>
              <a:rPr lang="en-US" dirty="0" err="1"/>
              <a:t>يكون</a:t>
            </a:r>
            <a:r>
              <a:rPr lang="en-US" dirty="0"/>
              <a:t> </a:t>
            </a:r>
            <a:r>
              <a:rPr lang="en-US" dirty="0" err="1"/>
              <a:t>هو</a:t>
            </a:r>
            <a:r>
              <a:rPr lang="en-US" dirty="0"/>
              <a:t> الله.</a:t>
            </a:r>
            <a:endParaRPr dirty="0"/>
          </a:p>
          <a:p>
            <a:pPr marL="0" lvl="0" indent="0" algn="r" rtl="1">
              <a:spcBef>
                <a:spcPts val="360"/>
              </a:spcBef>
              <a:spcAft>
                <a:spcPts val="0"/>
              </a:spcAft>
              <a:buClr>
                <a:schemeClr val="dk1"/>
              </a:buClr>
              <a:buSzPts val="1100"/>
              <a:buFont typeface="Arial"/>
              <a:buNone/>
            </a:pPr>
            <a:r>
              <a:rPr lang="en-US" dirty="0" err="1"/>
              <a:t>اعتراف</a:t>
            </a:r>
            <a:r>
              <a:rPr lang="en-US" dirty="0"/>
              <a:t> </a:t>
            </a:r>
            <a:r>
              <a:rPr lang="en-US" dirty="0" err="1"/>
              <a:t>ويستمنتر</a:t>
            </a:r>
            <a:r>
              <a:rPr lang="en-US" dirty="0"/>
              <a:t> 21.2 - "</a:t>
            </a:r>
            <a:r>
              <a:rPr lang="en-US" dirty="0" err="1"/>
              <a:t>العبادة</a:t>
            </a:r>
            <a:r>
              <a:rPr lang="en-US" dirty="0"/>
              <a:t> </a:t>
            </a:r>
            <a:r>
              <a:rPr lang="en-US" dirty="0" err="1"/>
              <a:t>الدينية</a:t>
            </a:r>
            <a:r>
              <a:rPr lang="en-US" dirty="0"/>
              <a:t> </a:t>
            </a:r>
            <a:r>
              <a:rPr lang="en-US" dirty="0" err="1"/>
              <a:t>يجب</a:t>
            </a:r>
            <a:r>
              <a:rPr lang="en-US" dirty="0"/>
              <a:t> </a:t>
            </a:r>
            <a:r>
              <a:rPr lang="en-US" dirty="0" err="1"/>
              <a:t>أن</a:t>
            </a:r>
            <a:r>
              <a:rPr lang="en-US" dirty="0"/>
              <a:t> </a:t>
            </a:r>
            <a:r>
              <a:rPr lang="en-US" dirty="0" err="1"/>
              <a:t>تُعطى</a:t>
            </a:r>
            <a:r>
              <a:rPr lang="en-US" dirty="0"/>
              <a:t> </a:t>
            </a:r>
            <a:r>
              <a:rPr lang="en-US" dirty="0" err="1"/>
              <a:t>لله</a:t>
            </a:r>
            <a:r>
              <a:rPr lang="en-US" dirty="0"/>
              <a:t> </a:t>
            </a:r>
            <a:r>
              <a:rPr lang="en-US" dirty="0" err="1"/>
              <a:t>الآب</a:t>
            </a:r>
            <a:r>
              <a:rPr lang="en-US" dirty="0"/>
              <a:t> </a:t>
            </a:r>
            <a:r>
              <a:rPr lang="en-US" dirty="0" err="1"/>
              <a:t>والابن</a:t>
            </a:r>
            <a:r>
              <a:rPr lang="en-US" dirty="0"/>
              <a:t> </a:t>
            </a:r>
            <a:r>
              <a:rPr lang="en-US" dirty="0" err="1"/>
              <a:t>والروح</a:t>
            </a:r>
            <a:r>
              <a:rPr lang="en-US" dirty="0"/>
              <a:t> </a:t>
            </a:r>
            <a:r>
              <a:rPr lang="en-US" dirty="0" err="1"/>
              <a:t>القدس</a:t>
            </a:r>
            <a:r>
              <a:rPr lang="en-US" dirty="0"/>
              <a:t> ..."</a:t>
            </a:r>
            <a:endParaRPr dirty="0"/>
          </a:p>
          <a:p>
            <a:pPr marL="0" lvl="0" indent="0" algn="l" rtl="0">
              <a:lnSpc>
                <a:spcPct val="115000"/>
              </a:lnSpc>
              <a:spcBef>
                <a:spcPts val="0"/>
              </a:spcBef>
              <a:spcAft>
                <a:spcPts val="0"/>
              </a:spcAft>
              <a:buClr>
                <a:schemeClr val="dk1"/>
              </a:buClr>
              <a:buSzPts val="1100"/>
              <a:buFont typeface="Arial"/>
              <a:buNone/>
            </a:pPr>
            <a:endParaRPr sz="100" dirty="0">
              <a:solidFill>
                <a:srgbClr val="BDC1C6"/>
              </a:solidFill>
              <a:highlight>
                <a:srgbClr val="303134"/>
              </a:highlight>
            </a:endParaRPr>
          </a:p>
          <a:p>
            <a:pPr marL="0" lvl="0" indent="0" algn="r" rtl="1">
              <a:spcBef>
                <a:spcPts val="360"/>
              </a:spcBef>
              <a:spcAft>
                <a:spcPts val="0"/>
              </a:spcAft>
              <a:buNone/>
            </a:pPr>
            <a:endParaRPr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260</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52" name="Google Shape;25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261</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61" name="Google Shape;26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262</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70" name="Google Shape;27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263</a:t>
            </a:fld>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80" name="Google Shape;28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ES-03-Reincarnation-1</a:t>
            </a:r>
          </a:p>
          <a:p>
            <a:r>
              <a:rPr lang="en-US" dirty="0"/>
              <a:t>NS-12-Colossians-265</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7393841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98A554-E03D-0A44-B2DA-F2F3970C1DA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home.sandiego.edu</a:t>
            </a:r>
            <a:r>
              <a:rPr lang="en-US" dirty="0"/>
              <a:t>/~</a:t>
            </a:r>
            <a:r>
              <a:rPr lang="en-US" dirty="0" err="1"/>
              <a:t>baber</a:t>
            </a:r>
            <a:r>
              <a:rPr lang="en-US" dirty="0"/>
              <a:t>/logic/</a:t>
            </a:r>
            <a:r>
              <a:rPr lang="en-US" dirty="0" err="1"/>
              <a:t>gallup.html</a:t>
            </a:r>
            <a:endParaRPr lang="en-US" dirty="0"/>
          </a:p>
          <a:p>
            <a:endParaRPr lang="en-US" dirty="0"/>
          </a:p>
          <a:p>
            <a:r>
              <a:rPr lang="en-US" dirty="0"/>
              <a:t>In 1994 it was 27% and 2001 at 25%, so the belief is going down but still strong.</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90620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3E2BA-DAB8-7241-9587-EEB32FB8A1C7}"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ar-JO" sz="1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kumimoji="0" lang="ar-JO"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eaLnBrk="1" hangingPunct="1"/>
            <a:endParaRPr lang="en-US" dirty="0">
              <a:latin typeface="Times New Roman" charset="0"/>
              <a:cs typeface="ＭＳ Ｐゴシック" charset="0"/>
            </a:endParaRPr>
          </a:p>
        </p:txBody>
      </p:sp>
    </p:spTree>
    <p:extLst>
      <p:ext uri="{BB962C8B-B14F-4D97-AF65-F5344CB8AC3E}">
        <p14:creationId xmlns:p14="http://schemas.microsoft.com/office/powerpoint/2010/main" val="148155438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www.psychics.co.uk</a:t>
            </a:r>
            <a:r>
              <a:rPr lang="en-US" dirty="0"/>
              <a:t>/blog/have-you-spoken-foreign-languages-in-dreams/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962050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dirty="0"/>
              <a:t>/top-10-reasons-for-reincarnation.php</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648131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a:t>/top-10-reasons-for-reincarnation.php</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6481310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p:cNvSpPr>
          <p:nvPr>
            <p:ph type="sldImg"/>
          </p:nvPr>
        </p:nvSpPr>
        <p:spPr>
          <a:ln/>
        </p:spPr>
      </p:sp>
      <p:sp>
        <p:nvSpPr>
          <p:cNvPr id="4894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atin typeface="Times New Roman" charset="0"/>
                <a:ea typeface="ＭＳ Ｐゴシック" charset="0"/>
                <a:cs typeface="ＭＳ Ｐゴシック" charset="0"/>
                <a:hlinkClick r:id="rId3"/>
              </a:rPr>
              <a:t>Civil War</a:t>
            </a:r>
            <a:r>
              <a:rPr lang="en-US">
                <a:latin typeface="Times New Roman" charset="0"/>
                <a:ea typeface="ＭＳ Ｐゴシック" charset="0"/>
                <a:cs typeface="ＭＳ Ｐゴシック" charset="0"/>
              </a:rPr>
              <a:t> 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Read more: </a:t>
            </a:r>
            <a:r>
              <a:rPr lang="en-US">
                <a:latin typeface="Calibri" charset="0"/>
                <a:ea typeface="ＭＳ Ｐゴシック" charset="0"/>
                <a:cs typeface="ＭＳ Ｐゴシック" charset="0"/>
                <a:hlinkClick r:id="rId4"/>
              </a:rPr>
              <a:t>http://www.toptenz.net/top-10-reasons-for-reincarnation.php#ixzz2TdMbTywK</a:t>
            </a:r>
            <a:endParaRPr lang="en-US">
              <a:latin typeface="Calibri" charset="0"/>
              <a:ea typeface="ＭＳ Ｐゴシック" charset="0"/>
              <a:cs typeface="ＭＳ Ｐゴシック" charset="0"/>
            </a:endParaRPr>
          </a:p>
        </p:txBody>
      </p:sp>
      <p:sp>
        <p:nvSpPr>
          <p:cNvPr id="4894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A66D8D-D0E9-8D48-A478-F0D2998847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A708F-01F9-E241-85B5-4DF3D138E1A0}" type="slidenum">
              <a:rPr lang="en-US" sz="1200"/>
              <a:pPr eaLnBrk="1" hangingPunct="1"/>
              <a:t>300</a:t>
            </a:fld>
            <a:endParaRPr lang="en-US" sz="1200"/>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E050CD-2696-EC40-9D04-F1EE21DF3D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E3C40-DC84-DE47-9D6A-568A9EADDF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BDA5D-9313-0742-A767-F89ABA1F4D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02CDC-CD8C-6044-9722-9CD4E5D02788}"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133302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551E4-A36B-6D4B-A667-D3BE4289855F}"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397684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3180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98CE2-7377-004B-83FC-D99E39684D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Times New Roman" charset="0"/>
            </a:endParaRPr>
          </a:p>
          <a:p>
            <a:pPr algn="r" eaLnBrk="1" hangingPunct="1"/>
            <a:r>
              <a:rPr lang="ar-JO" dirty="0">
                <a:latin typeface="Times New Roman" charset="0"/>
                <a:cs typeface="Times New Roman" charset="0"/>
              </a:rPr>
              <a:t>من غير المحتمل وجود قضبان</a:t>
            </a:r>
          </a:p>
          <a:p>
            <a:pPr algn="r" eaLnBrk="1" hangingPunct="1"/>
            <a:r>
              <a:rPr lang="ar-JO" dirty="0">
                <a:latin typeface="Times New Roman" charset="0"/>
                <a:cs typeface="Times New Roman" charset="0"/>
              </a:rPr>
              <a:t>خشب لطيف جدا؟</a:t>
            </a:r>
          </a:p>
          <a:p>
            <a:pPr algn="r" eaLnBrk="1" hangingPunct="1"/>
            <a:r>
              <a:rPr lang="ar-JO" dirty="0">
                <a:latin typeface="Times New Roman" charset="0"/>
                <a:cs typeface="Times New Roman" charset="0"/>
              </a:rPr>
              <a:t>قلم حبر بدلًا من قلم السمة</a:t>
            </a:r>
          </a:p>
          <a:p>
            <a:pPr algn="r" eaLnBrk="1" hangingPunct="1"/>
            <a:r>
              <a:rPr lang="ar-JO" dirty="0">
                <a:latin typeface="Times New Roman" charset="0"/>
                <a:cs typeface="Times New Roman" charset="0"/>
              </a:rPr>
              <a:t>يرتدون ملابس جميلة جدا؟</a:t>
            </a:r>
          </a:p>
          <a:p>
            <a:pPr algn="r" eaLnBrk="1" hangingPunct="1"/>
            <a:r>
              <a:rPr lang="ar-JO" dirty="0">
                <a:latin typeface="Times New Roman" charset="0"/>
                <a:cs typeface="Times New Roman" charset="0"/>
              </a:rPr>
              <a:t>اللحية طويلة جدا؟</a:t>
            </a:r>
            <a:endParaRPr lang="en-US" baseline="0" dirty="0">
              <a:latin typeface="Times New Roman" charset="0"/>
              <a:cs typeface="Times New Roman" charset="0"/>
            </a:endParaRPr>
          </a:p>
        </p:txBody>
      </p:sp>
    </p:spTree>
    <p:extLst>
      <p:ext uri="{BB962C8B-B14F-4D97-AF65-F5344CB8AC3E}">
        <p14:creationId xmlns:p14="http://schemas.microsoft.com/office/powerpoint/2010/main" val="1410067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E3294F-0D9C-3044-AAE5-DB91F6F4E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37127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E050CD-2696-EC40-9D04-F1EE21DF3D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BDA5D-9313-0742-A767-F89ABA1F4D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Since Jesus is God, he is superior to any false teaching that claims the same for its leader. But the Colossians were focused on angels, not even others claiming divinity. Since they didn't even believe that their philosophy was led by one who is God, how much more should we evaluate the claims of Christ? Colossians faced a syncretistic ("syn," together + Cretan cities) teaching that drew from Jewish, Greek, and other pagan roots. We learn about it from how Paul fought against it in this letter.</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www.merriam-webster.com</a:t>
            </a:r>
            <a:r>
              <a:rPr lang="en-US" b="1" dirty="0">
                <a:latin typeface="Arial" panose="020B0604020202020204" pitchFamily="34" charset="0"/>
                <a:cs typeface="Arial" panose="020B0604020202020204" pitchFamily="34" charset="0"/>
              </a:rPr>
              <a:t>/dictionary/syncretic:</a:t>
            </a:r>
          </a:p>
          <a:p>
            <a:r>
              <a:rPr lang="en-US" b="1" dirty="0">
                <a:latin typeface="Arial" panose="020B0604020202020204" pitchFamily="34" charset="0"/>
                <a:cs typeface="Arial" panose="020B0604020202020204" pitchFamily="34" charset="0"/>
              </a:rPr>
              <a:t>Syncretic has its roots in an ancient alliance. It's a descendant of the Greek word </a:t>
            </a:r>
            <a:r>
              <a:rPr lang="en-US" b="1" dirty="0" err="1">
                <a:latin typeface="Arial" panose="020B0604020202020204" pitchFamily="34" charset="0"/>
                <a:cs typeface="Arial" panose="020B0604020202020204" pitchFamily="34" charset="0"/>
              </a:rPr>
              <a:t>synkrētismos</a:t>
            </a:r>
            <a:r>
              <a:rPr lang="en-US" b="1" dirty="0">
                <a:latin typeface="Arial" panose="020B0604020202020204" pitchFamily="34" charset="0"/>
                <a:cs typeface="Arial" panose="020B0604020202020204" pitchFamily="34" charset="0"/>
              </a:rPr>
              <a:t>, meaning "federation of Cretan cities-syn- means "together," with, and </a:t>
            </a:r>
            <a:r>
              <a:rPr lang="en-US" b="1" dirty="0" err="1">
                <a:latin typeface="Arial" panose="020B0604020202020204" pitchFamily="34" charset="0"/>
                <a:cs typeface="Arial" panose="020B0604020202020204" pitchFamily="34" charset="0"/>
              </a:rPr>
              <a:t>Krēt</a:t>
            </a:r>
            <a:r>
              <a:rPr lang="en-US" b="1" dirty="0">
                <a:latin typeface="Arial" panose="020B0604020202020204" pitchFamily="34" charset="0"/>
                <a:cs typeface="Arial" panose="020B0604020202020204" pitchFamily="34" charset="0"/>
              </a:rPr>
              <a:t>- means "Cretan." The adjective first appeared in English in the mid-19th century, and the related noun "syncretism" debuted over 200 years earlier. "Syncretic" retains the idea of coalition and appears in such contexts as "syncretic religions," "syncretic societies," and even "syncretic music," all describing things influenced by two or more styles or traditions. The word also has a specific application in linguistics, where it refers to a fusion of grammatical forms.</a:t>
            </a:r>
          </a:p>
          <a:p>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02326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E3C40-DC84-DE47-9D6A-568A9EADDF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b="1" dirty="0">
                <a:latin typeface="Arial" panose="020B0604020202020204" pitchFamily="34"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علمت الغنوصية: (1) أن هناك ثنائية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(انبثاق من الله)، والإنسان كائن مادي بروح مقيدة؛ و(3) ذلك أنه من خلال "المعرفة السرية،"  يصبح الخلاص حياة للهروب من القيود المادية للجسد. </a:t>
            </a:r>
          </a:p>
          <a:p>
            <a:pPr algn="r" rtl="1"/>
            <a:r>
              <a:rPr lang="ar-SA" b="1" dirty="0">
                <a:latin typeface="Arial" panose="020B0604020202020204" pitchFamily="34" charset="0"/>
                <a:ea typeface="ＭＳ Ｐゴシック" charset="0"/>
                <a:cs typeface="ＭＳ Ｐゴシック" charset="0"/>
              </a:rPr>
              <a:t>        النص لهانا في هذا المخطط</a:t>
            </a:r>
          </a:p>
          <a:p>
            <a:endParaRPr lang="en-US" b="1" dirty="0">
              <a:latin typeface="Arial" panose="020B0604020202020204" pitchFamily="34"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ＭＳ Ｐゴシック" charset="0"/>
              </a:rPr>
              <a:t>"إن مفهوم الخلاص في الغنوصية هو كما يلي: الله بم يخلق العالم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1[ لكن كائنًا أقل قوة (القوة الخلاقة) هي التي خلقت هذا العالم الشرير و</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2</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الإنسان – حتى وإن كان في داخله شرارة خير.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3</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ينتج الخلاص من توسيع قدرة تلك الطبيعة مع تقليل سيطرة المادية،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4</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b="1" dirty="0">
                <a:latin typeface="Arial" panose="020B0604020202020204" pitchFamily="34" charset="0"/>
                <a:ea typeface="ＭＳ Ｐゴシック" charset="0"/>
                <a:cs typeface="ＭＳ Ｐゴシック" charset="0"/>
              </a:rPr>
              <a:t>النص لهانا في هذا المخطط </a:t>
            </a:r>
            <a:r>
              <a:rPr lang="en-US" b="1" dirty="0">
                <a:latin typeface="Arial" panose="020B0604020202020204" pitchFamily="34" charset="0"/>
                <a:ea typeface="ＭＳ Ｐゴシック" charset="0"/>
                <a:cs typeface="ＭＳ Ｐゴシック" charset="0"/>
              </a:rPr>
              <a:t>]</a:t>
            </a:r>
            <a:r>
              <a:rPr lang="ar-SA" b="1" dirty="0">
                <a:latin typeface="Arial" panose="020B0604020202020204" pitchFamily="34" charset="0"/>
                <a:ea typeface="ＭＳ Ｐゴシック" charset="0"/>
                <a:cs typeface="ＭＳ Ｐゴシック" charset="0"/>
              </a:rPr>
              <a:t>والرسوم بين القوسين هي لي</a:t>
            </a:r>
            <a:r>
              <a:rPr lang="en-US" b="1" dirty="0">
                <a:latin typeface="Arial" panose="020B0604020202020204" pitchFamily="34" charset="0"/>
                <a:ea typeface="ＭＳ Ｐゴシック" charset="0"/>
                <a:cs typeface="ＭＳ Ｐゴシック" charset="0"/>
              </a:rPr>
              <a:t>[</a:t>
            </a:r>
            <a:endParaRPr lang="ar-SA" b="1" dirty="0">
              <a:latin typeface="Arial" panose="020B0604020202020204" pitchFamily="34"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b="1" dirty="0">
                <a:latin typeface="Arial" panose="020B0604020202020204" pitchFamily="34" charset="0"/>
                <a:cs typeface="ＭＳ Ｐゴシック" charset="0"/>
              </a:rPr>
              <a:t>أنكرالعديد من الغنوصيين أن يسوع كان إنسانًا حقيقيًا. وقام آخرون بتعظيم الروح حتى أن أنكروا ألوهيته.</a:t>
            </a:r>
            <a:endParaRPr lang="en-US" b="1" dirty="0">
              <a:latin typeface="Arial" panose="020B0604020202020204" pitchFamily="34"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498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82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636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b="1" dirty="0">
                <a:effectLst/>
                <a:latin typeface="Arial" panose="020B0604020202020204" pitchFamily="34" charset="0"/>
                <a:cs typeface="Arial" panose="020B0604020202020204" pitchFamily="34" charset="0"/>
              </a:rPr>
              <a:t> </a:t>
            </a:r>
          </a:p>
          <a:p>
            <a:pPr eaLnBrk="1" hangingPunct="1">
              <a:defRPr/>
            </a:pPr>
            <a:endParaRPr lang="en-SG" b="1" dirty="0">
              <a:effectLst/>
              <a:latin typeface="Arial" panose="020B0604020202020204" pitchFamily="34" charset="0"/>
              <a:cs typeface="Arial" panose="020B0604020202020204" pitchFamily="34" charset="0"/>
            </a:endParaRPr>
          </a:p>
          <a:p>
            <a:pPr eaLnBrk="1" hangingPunct="1">
              <a:defRPr/>
            </a:pPr>
            <a:r>
              <a:rPr lang="en-SG" b="1" dirty="0">
                <a:effectLst/>
                <a:latin typeface="Arial" panose="020B0604020202020204" pitchFamily="34" charset="0"/>
                <a:cs typeface="Arial" panose="020B0604020202020204" pitchFamily="34" charset="0"/>
              </a:rPr>
              <a:t>________________</a:t>
            </a:r>
          </a:p>
          <a:p>
            <a:pPr eaLnBrk="1" hangingPunct="1">
              <a:defRPr/>
            </a:pP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From Carl </a:t>
            </a:r>
            <a:r>
              <a:rPr lang="en-US" b="1" dirty="0" err="1">
                <a:latin typeface="Arial" panose="020B0604020202020204" pitchFamily="34" charset="0"/>
                <a:cs typeface="Arial" panose="020B0604020202020204" pitchFamily="34" charset="0"/>
              </a:rPr>
              <a:t>Kerby</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American Family In Crises Research by the Southern Baptist Council on Family Life has uncovered some disturbing facts that are leading the group to emphasize the need to rebuild the American family.</a:t>
            </a:r>
          </a:p>
          <a:p>
            <a:pPr eaLnBrk="1" hangingPunct="1">
              <a:defRPr/>
            </a:pPr>
            <a:r>
              <a:rPr lang="en-US" b="1"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b="1"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b="1"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b="1"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b="1"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b="1" dirty="0">
                <a:latin typeface="Arial" panose="020B0604020202020204" pitchFamily="34" charset="0"/>
                <a:cs typeface="Arial" panose="020B0604020202020204" pitchFamily="34" charset="0"/>
              </a:rPr>
              <a:t> </a:t>
            </a: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p>
          <a:p>
            <a:pPr eaLnBrk="1" hangingPunct="1">
              <a:defRPr/>
            </a:pPr>
            <a:r>
              <a:rPr lang="en-US" b="1" dirty="0">
                <a:latin typeface="Arial" panose="020B0604020202020204" pitchFamily="34" charset="0"/>
                <a:cs typeface="Arial" panose="020B0604020202020204" pitchFamily="34" charset="0"/>
              </a:rPr>
              <a:t>334 Sutherland Place</a:t>
            </a:r>
            <a:endParaRPr lang="en-US" b="1" u="sng" dirty="0">
              <a:latin typeface="Arial" panose="020B0604020202020204" pitchFamily="34" charset="0"/>
              <a:cs typeface="Arial" panose="020B0604020202020204" pitchFamily="34" charset="0"/>
            </a:endParaRPr>
          </a:p>
          <a:p>
            <a:pPr eaLnBrk="1" hangingPunct="1">
              <a:defRPr/>
            </a:pPr>
            <a:r>
              <a:rPr lang="en-US" b="1" u="sng" dirty="0">
                <a:latin typeface="Arial" panose="020B0604020202020204" pitchFamily="34" charset="0"/>
                <a:cs typeface="Arial" panose="020B0604020202020204" pitchFamily="34" charset="0"/>
              </a:rPr>
              <a:t>Manitou Springs, CO 80829</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Phone: 719-685-1138    E-mail: </a:t>
            </a:r>
            <a:r>
              <a:rPr lang="en-US" b="1" dirty="0" err="1">
                <a:latin typeface="Arial" panose="020B0604020202020204" pitchFamily="34" charset="0"/>
                <a:cs typeface="Arial" panose="020B0604020202020204" pitchFamily="34" charset="0"/>
              </a:rPr>
              <a:t>GFosterCns@rmi.net</a:t>
            </a:r>
            <a:r>
              <a:rPr lang="en-US" b="1" dirty="0">
                <a:latin typeface="Arial" panose="020B0604020202020204" pitchFamily="34" charset="0"/>
                <a:cs typeface="Arial" panose="020B0604020202020204" pitchFamily="34" charset="0"/>
              </a:rPr>
              <a:t>   Website: </a:t>
            </a:r>
            <a:r>
              <a:rPr lang="en-US" b="1" dirty="0">
                <a:latin typeface="Arial" panose="020B0604020202020204" pitchFamily="34" charset="0"/>
                <a:cs typeface="Arial" panose="020B0604020202020204" pitchFamily="34" charset="0"/>
                <a:hlinkClick r:id="rId3"/>
              </a:rPr>
              <a:t>http://www.garydfoster.com/</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395274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r>
              <a:rPr lang="en-US" b="1"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3066782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defense against false teaching is to highlight how we all have too low a view of Jesus. Since he is God in human flesh (even still, right now!), every other philosophy is wanting.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72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latin typeface="Arial" panose="020B0604020202020204" pitchFamily="34" charset="0"/>
                <a:cs typeface="Arial" panose="020B0604020202020204" pitchFamily="34" charset="0"/>
              </a:rPr>
              <a:t>There is an allurement for men where sex continues in the afterlife. That is Mormonism and Islam.</a:t>
            </a:r>
          </a:p>
          <a:p>
            <a:r>
              <a:rPr lang="en-SG" b="1"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b="1" dirty="0">
                <a:latin typeface="Arial" panose="020B0604020202020204" pitchFamily="34" charset="0"/>
                <a:cs typeface="Arial" panose="020B0604020202020204" pitchFamily="34" charset="0"/>
              </a:rPr>
              <a:t>Most false teaching doesn’t get convicting with talk about sin—or make you feel bad. </a:t>
            </a:r>
          </a:p>
          <a:p>
            <a:r>
              <a:rPr lang="en-SG" b="1" dirty="0">
                <a:latin typeface="Arial" panose="020B0604020202020204" pitchFamily="34" charset="0"/>
                <a:cs typeface="Arial" panose="020B0604020202020204" pitchFamily="34" charset="0"/>
              </a:rPr>
              <a:t>I have a relative tell me that we can still live like we want and be “very spiritual.”</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11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37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69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ar-SA" sz="1200" kern="1200" dirty="0" err="1">
                <a:solidFill>
                  <a:schemeClr val="tx1"/>
                </a:solidFill>
                <a:effectLst/>
                <a:latin typeface="Times New Roman" pitchFamily="-111" charset="0"/>
                <a:ea typeface="ＭＳ Ｐゴシック" pitchFamily="-111" charset="-128"/>
                <a:cs typeface="ＭＳ Ｐゴシック" pitchFamily="-111" charset="-128"/>
              </a:rPr>
              <a:t>كولوسي</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198398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7745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b="1"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b="1"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8652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Summation: The way to fight heresy is not just by pointing out its errors (Col 1–2). This must be accompanied by a lifestyle who imitating (Col 3–4). </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Application: Be able to prove that Jesus is God and live a life balanced between the extremes of too much law and too much license.</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9391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56311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a:t>
            </a:r>
            <a:r>
              <a:rPr lang="ar-SA" dirty="0" err="1">
                <a:latin typeface="Times New Roman" charset="0"/>
                <a:ea typeface="ＭＳ Ｐゴシック" charset="0"/>
                <a:cs typeface="ＭＳ Ｐゴシック" charset="0"/>
              </a:rPr>
              <a:t>كولوسي</a:t>
            </a:r>
            <a:r>
              <a:rPr lang="en-SG" dirty="0">
                <a:latin typeface="Times New Roman" charset="0"/>
                <a:ea typeface="ＭＳ Ｐゴシック" charset="0"/>
                <a:cs typeface="ＭＳ Ｐゴシック" charset="0"/>
              </a:rPr>
              <a:t>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5631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486170-7CC6-D341-BEC8-88D5E14112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7704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a:p>
            <a:pPr eaLnBrk="1" hangingPunct="1"/>
            <a:endParaRPr lang="en-US" dirty="0">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NS-12-Colossians-10, 71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Only God can transform us from Satan's kingdom into Christ's kingdom.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54853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24346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72A1A-9E93-1B43-B356-73F57ACA30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069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988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A25D6C-DB9F-EB41-A562-887C71C619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ＭＳ Ｐゴシック" charset="0"/>
              </a:rPr>
              <a:t>Long ago God spoke many times and in many ways to our ancestors through the prophets. </a:t>
            </a:r>
            <a:r>
              <a:rPr lang="en-US" b="1" baseline="30000" dirty="0">
                <a:latin typeface="Arial" panose="020B0604020202020204" pitchFamily="34" charset="0"/>
                <a:ea typeface="ＭＳ Ｐゴシック" charset="0"/>
                <a:cs typeface="ＭＳ Ｐゴシック" charset="0"/>
              </a:rPr>
              <a:t>2 </a:t>
            </a:r>
            <a:r>
              <a:rPr lang="en-US" b="1" dirty="0">
                <a:latin typeface="Arial" panose="020B0604020202020204" pitchFamily="34"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1" baseline="30000" dirty="0">
                <a:latin typeface="Arial" panose="020B0604020202020204" pitchFamily="34" charset="0"/>
                <a:ea typeface="ＭＳ Ｐゴシック" charset="0"/>
                <a:cs typeface="ＭＳ Ｐゴシック" charset="0"/>
              </a:rPr>
              <a:t>3 </a:t>
            </a:r>
            <a:r>
              <a:rPr lang="en-US" b="1" dirty="0">
                <a:latin typeface="Arial" panose="020B0604020202020204" pitchFamily="34" charset="0"/>
                <a:ea typeface="ＭＳ Ｐゴシック" charset="0"/>
                <a:cs typeface="ＭＳ Ｐゴシック" charset="0"/>
              </a:rPr>
              <a:t>The Son radiates God</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1" baseline="30000" dirty="0">
                <a:latin typeface="Arial" panose="020B0604020202020204" pitchFamily="34" charset="0"/>
                <a:ea typeface="ＭＳ Ｐゴシック" charset="0"/>
                <a:cs typeface="ＭＳ Ｐゴシック" charset="0"/>
              </a:rPr>
              <a:t>4 </a:t>
            </a:r>
            <a:r>
              <a:rPr lang="en-US" b="1" dirty="0">
                <a:latin typeface="Arial" panose="020B0604020202020204" pitchFamily="34"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6188C3-E887-334D-82DF-202BE7A7B1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Col 2:14 NLT: "</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canceled the record of the charges against us and took it away by nailing it to the cross."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This is nearly identical to Ephesians 2:14-15…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Eph. 2:14    For Christ himself has brought peace to us. He united Jews and Gentiles into one people when, in his own body on the cross, he broke down the wall of hostility that separated us. 15 He did this by ending the system of law with its commandments and regulations. He made peace between Jews and Gentiles by creating in himself one new people from the two groups.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952764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a:t>
            </a:r>
            <a:r>
              <a:rPr lang="en-US" altLang="ja-JP" b="1">
                <a:latin typeface="Times" charset="0"/>
                <a:ea typeface="ＭＳ Ｐゴシック" charset="0"/>
                <a:cs typeface="ＭＳ Ｐゴシック" charset="0"/>
              </a:rPr>
              <a:t>"Through him all things were made; without him nothing was made that has been made."</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Electric charge</a:t>
            </a:r>
            <a:r>
              <a:rPr lang="en-US" altLang="ja-JP">
                <a:latin typeface="Times New Roman" charset="0"/>
                <a:ea typeface="ＭＳ Ｐゴシック" charset="0"/>
                <a:cs typeface="ＭＳ Ｐゴシック" charset="0"/>
              </a:rPr>
              <a:t> is the </a:t>
            </a:r>
            <a:r>
              <a:rPr lang="en-US" altLang="ja-JP">
                <a:latin typeface="Times New Roman" charset="0"/>
                <a:ea typeface="ＭＳ Ｐゴシック" charset="0"/>
                <a:cs typeface="ＭＳ Ｐゴシック" charset="0"/>
                <a:hlinkClick r:id="rId3" tooltip="Physical property"/>
              </a:rPr>
              <a:t>physical property</a:t>
            </a:r>
            <a:r>
              <a:rPr lang="en-US" altLang="ja-JP">
                <a:latin typeface="Times New Roman" charset="0"/>
                <a:ea typeface="ＭＳ Ｐゴシック" charset="0"/>
                <a:cs typeface="ＭＳ Ｐゴシック" charset="0"/>
              </a:rPr>
              <a:t> of </a:t>
            </a:r>
            <a:r>
              <a:rPr lang="en-US" altLang="ja-JP">
                <a:latin typeface="Times New Roman" charset="0"/>
                <a:ea typeface="ＭＳ Ｐゴシック" charset="0"/>
                <a:cs typeface="ＭＳ Ｐゴシック" charset="0"/>
                <a:hlinkClick r:id="rId4" tooltip="Matter"/>
              </a:rPr>
              <a:t>matter</a:t>
            </a:r>
            <a:r>
              <a:rPr lang="en-US" altLang="ja-JP">
                <a:latin typeface="Times New Roman" charset="0"/>
                <a:ea typeface="ＭＳ Ｐゴシック" charset="0"/>
                <a:cs typeface="ＭＳ Ｐゴシック" charset="0"/>
              </a:rPr>
              <a:t> that causes it to experience a </a:t>
            </a:r>
            <a:r>
              <a:rPr lang="en-US" altLang="ja-JP">
                <a:latin typeface="Times New Roman" charset="0"/>
                <a:ea typeface="ＭＳ Ｐゴシック" charset="0"/>
                <a:cs typeface="ＭＳ Ｐゴシック" charset="0"/>
                <a:hlinkClick r:id="rId5" tooltip="Force"/>
              </a:rPr>
              <a:t>force</a:t>
            </a:r>
            <a:r>
              <a:rPr lang="en-US" altLang="ja-JP">
                <a:latin typeface="Times New Roman" charset="0"/>
                <a:ea typeface="ＭＳ Ｐゴシック" charset="0"/>
                <a:cs typeface="ＭＳ Ｐゴシック" charset="0"/>
              </a:rPr>
              <a:t> when placed in an electromagnetic field. There are two types of electric charges: </a:t>
            </a:r>
            <a:r>
              <a:rPr lang="en-US" altLang="ja-JP">
                <a:latin typeface="Times New Roman" charset="0"/>
                <a:ea typeface="ＭＳ Ｐゴシック" charset="0"/>
                <a:cs typeface="ＭＳ Ｐゴシック" charset="0"/>
                <a:hlinkClick r:id="rId6" tooltip="Proton"/>
              </a:rPr>
              <a:t>positive</a:t>
            </a:r>
            <a:r>
              <a:rPr lang="en-US" altLang="ja-JP">
                <a:latin typeface="Times New Roman" charset="0"/>
                <a:ea typeface="ＭＳ Ｐゴシック" charset="0"/>
                <a:cs typeface="ＭＳ Ｐゴシック" charset="0"/>
              </a:rPr>
              <a:t> and </a:t>
            </a:r>
            <a:r>
              <a:rPr lang="en-US" altLang="ja-JP">
                <a:latin typeface="Times New Roman" charset="0"/>
                <a:ea typeface="ＭＳ Ｐゴシック" charset="0"/>
                <a:cs typeface="ＭＳ Ｐゴシック" charset="0"/>
                <a:hlinkClick r:id="rId7" tooltip="Electron"/>
              </a:rPr>
              <a:t>negative</a:t>
            </a:r>
            <a:r>
              <a:rPr lang="en-US"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(wikipedia on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electric charge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One of the basic laws of physics is that </a:t>
            </a:r>
            <a:r>
              <a:rPr lang="en-US" b="1" i="1">
                <a:latin typeface="Times New Roman" charset="0"/>
                <a:ea typeface="ＭＳ Ｐゴシック" charset="0"/>
                <a:cs typeface="ＭＳ Ｐゴシック" charset="0"/>
              </a:rPr>
              <a:t>opposite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attract </a:t>
            </a:r>
            <a:r>
              <a:rPr lang="en-US">
                <a:latin typeface="Times New Roman" charset="0"/>
                <a:ea typeface="ＭＳ Ｐゴシック" charset="0"/>
                <a:cs typeface="ＭＳ Ｐゴシック" charset="0"/>
              </a:rPr>
              <a:t>one another.  So how does the negatively-charged electron continue to circle around the positively-charged nucleus?  Why doesn’t the electron just fly into the nucleus?  Verse 17 says, “In [Christ] all things hold together.”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Another law says that </a:t>
            </a:r>
            <a:r>
              <a:rPr lang="en-US" b="1" i="1">
                <a:latin typeface="Times New Roman" charset="0"/>
                <a:ea typeface="ＭＳ Ｐゴシック" charset="0"/>
                <a:cs typeface="ＭＳ Ｐゴシック" charset="0"/>
              </a:rPr>
              <a:t>like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repel</a:t>
            </a:r>
            <a:r>
              <a:rPr lang="en-US">
                <a:latin typeface="Times New Roman" charset="0"/>
                <a:ea typeface="ＭＳ Ｐゴシック" charset="0"/>
                <a:cs typeface="ＭＳ Ｐゴシック" charset="0"/>
              </a:rPr>
              <a:t> one another.  Good enough, but why doesn’t this apply in each atom?  Why don’t all these positively-charged protons repel one another and fly into space? Verse 17 says, “In [Christ] all things hold together.”</a:t>
            </a: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D5F64A-2314-1C44-8ECD-FB08B1CCCA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31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446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78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112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24</a:t>
            </a:r>
          </a:p>
          <a:p>
            <a:r>
              <a:rPr lang="en-US" sz="1200" b="1" kern="1200" dirty="0">
                <a:solidFill>
                  <a:schemeClr val="tx1"/>
                </a:solidFill>
                <a:effectLst/>
                <a:latin typeface="Arial" panose="020B0604020202020204" pitchFamily="34" charset="0"/>
                <a:cs typeface="Arial" panose="020B0604020202020204" pitchFamily="34" charset="0"/>
              </a:rPr>
              <a:t>NS-05-Romans3-4—slide 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25</a:t>
            </a:r>
          </a:p>
          <a:p>
            <a:r>
              <a:rPr lang="en-US" sz="1200" b="1"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649711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301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Col. 1:13 For he has rescued us from the kingdom of darkness and transferred us into the Kingdom of his dear Son, 14 who purchased our freedom and forgave our sins.</a:t>
            </a:r>
          </a:p>
          <a:p>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09769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749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4643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43</a:t>
            </a:r>
          </a:p>
          <a:p>
            <a:r>
              <a:rPr lang="en-US" dirty="0"/>
              <a:t>NS-12-Colossians-108</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112</a:t>
            </a:fld>
            <a:endParaRPr lang="en-US"/>
          </a:p>
        </p:txBody>
      </p:sp>
    </p:spTree>
    <p:extLst>
      <p:ext uri="{BB962C8B-B14F-4D97-AF65-F5344CB8AC3E}">
        <p14:creationId xmlns:p14="http://schemas.microsoft.com/office/powerpoint/2010/main" val="15652283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NS-05-Acts15016-slide 44</a:t>
            </a:r>
          </a:p>
          <a:p>
            <a:r>
              <a:rPr lang="en-US"/>
              <a:t>NS-12-Colossians-109</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113</a:t>
            </a:fld>
            <a:endParaRPr lang="en-US"/>
          </a:p>
        </p:txBody>
      </p:sp>
    </p:spTree>
    <p:extLst>
      <p:ext uri="{BB962C8B-B14F-4D97-AF65-F5344CB8AC3E}">
        <p14:creationId xmlns:p14="http://schemas.microsoft.com/office/powerpoint/2010/main" val="6103712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We are protected from false views of Jesus (heresy) by being familiar with the really true Jesus.</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So how do we know who the real Jesus is? Well, how would you train a teller to identify a fake $100 bill? I suspect it might be great to send them to a school to help them get trained in the various types of paper, ink, and major flaws of fake notes. However, the US Federal Bank tellers do not get training in the various types of counterfeit bills. Instead, they are sent to Washington DC where they sit in large rooms of freshly printed notes bound into large books. There they count sheets of these real bank notes for two weeks of boring tedium. When they get into their teller role after that and a fake note hits their hands, it just doesn’t look right—or feel right. They are so familiar with the real thing that the counterfeit is obvious.</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 used to study the various belief systems of about every group imaginable. I learned the Mormon doctrine so well I could tell Mormons what they didn’t even know they believed! I read the Jehovah Witness stuff, the United Pentecostal cult, and many other “isms” our there. But I soon learned that I could never keep up! There were too many cults—especially where I grew up in the San Francisco area where one person said a new religious cult was started every week on the average!</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Then I heard about the Federal bank teller training. I realized that I needed to know the real Bible, the real Jesus, and the real gospel. I started memorizing whole books of the Bible like Colossians and then I could see that when a new teaching showed up, it just didn’t look right or feel right because I knew the truth of Scripture. </a:t>
            </a:r>
          </a:p>
          <a:p>
            <a:pPr marL="0" marR="0" lvl="3" indent="-228600" algn="l" rtl="0">
              <a:spcBef>
                <a:spcPts val="0"/>
              </a:spcBef>
              <a:spcAft>
                <a:spcPts val="0"/>
              </a:spcAft>
              <a:buFont typeface="+mj-lt"/>
              <a:buAutoNum type="alphaLcParenR"/>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Now when talking to people who claim to be Christians but something just doesn’t seem right, I simply ask them, “Do you believe Jesus is the son of God?” Nearly all say yes. Then I say, “Do you believe Jesus is God the Son?” Here is where I find out if they believe in the Trinity.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44145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11051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AB1FE3-4CD1-094A-B9F0-B3437E3E1F1A}" type="slidenum">
              <a:rPr lang="en-US" sz="1200"/>
              <a:pPr eaLnBrk="1" hangingPunct="1"/>
              <a:t>116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FA28D5-F1E7-2147-96EA-BD0D30F72CD8}" type="slidenum">
              <a:rPr lang="en-US" sz="1200"/>
              <a:pPr eaLnBrk="1" hangingPunct="1"/>
              <a:t>117</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Calibri" charset="0"/>
                <a:ea typeface="ＭＳ Ｐゴシック" charset="0"/>
                <a:cs typeface="ＭＳ Ｐゴシック" charset="0"/>
              </a:rPr>
              <a:t>Here in verses 5-11 Paul exhorted the Christians at Colossae to "put to death their sinful ways".</a:t>
            </a:r>
            <a:r>
              <a:rPr lang="en-US" dirty="0">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nor Paul</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And what are these sinful earthly things - the evil things in us?</a:t>
            </a:r>
          </a:p>
          <a:p>
            <a:endParaRPr lang="en-US" dirty="0">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437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At least three explicit statements show Jesus to be God himself in a human body.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753657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b="1"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b="1"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86520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35015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DAB5F-B6E0-394D-9913-81CF7ED66FE9}"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9706607-CCAE-884A-AFC4-C55FE6E96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500F4B-19C5-F34C-9240-4824458B691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77154" name="Rectangle 2">
            <a:extLst>
              <a:ext uri="{FF2B5EF4-FFF2-40B4-BE49-F238E27FC236}">
                <a16:creationId xmlns:a16="http://schemas.microsoft.com/office/drawing/2014/main" id="{2965EA0A-35F9-2848-942B-01284622776A}"/>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1E7DEB0-B0BC-404C-A5D4-0F659F21A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5F696B-13C3-FB46-A839-4F92E31AD820}"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F739-D7F0-0444-949C-AE295FD3A616}" type="slidenum">
              <a:rPr kumimoji="0" lang="en-US" altLang="en-US" sz="1200" b="1" u="none" strike="noStrike" kern="1200" cap="none" spc="0" normalizeH="0" baseline="0" noProof="0">
                <a:ln>
                  <a:noFill/>
                </a:ln>
                <a:solidFill>
                  <a:srgbClr val="000000"/>
                </a:solidFill>
                <a:effectLst/>
                <a:uLnTx/>
                <a:uFillTx/>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1" u="none" strike="noStrike" kern="1200" cap="none" spc="0" normalizeH="0" baseline="0" noProof="0" dirty="0">
              <a:ln>
                <a:noFill/>
              </a:ln>
              <a:solidFill>
                <a:srgbClr val="000000"/>
              </a:solidFill>
              <a:effectLst/>
              <a:uLnTx/>
              <a:uFillTx/>
              <a:ea typeface="ＭＳ Ｐゴシック" panose="020B0600070205080204" pitchFamily="34" charset="-128"/>
              <a:cs typeface="+mn-cs"/>
            </a:endParaRPr>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2735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2461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4B0BFC0-84DE-0F4A-8E47-71FA27AEC51A}" type="datetimeFigureOut">
              <a:rPr lang="en-US" smtClean="0"/>
              <a:pPr>
                <a:defRPr/>
              </a:pPr>
              <a:t>3/12/24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099C010-5DA7-F84F-A46B-C0E03C2C0A99}" type="slidenum">
              <a:rPr lang="en-US" smtClean="0"/>
              <a:pPr>
                <a:defRPr/>
              </a:pPr>
              <a:t>‹#›</a:t>
            </a:fld>
            <a:endParaRPr lang="en-US" dirty="0"/>
          </a:p>
        </p:txBody>
      </p:sp>
    </p:spTree>
    <p:extLst>
      <p:ext uri="{BB962C8B-B14F-4D97-AF65-F5344CB8AC3E}">
        <p14:creationId xmlns:p14="http://schemas.microsoft.com/office/powerpoint/2010/main" val="3923975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3AA1160-B50B-C34D-8FD5-96BD155A81E0}" type="datetimeFigureOut">
              <a:rPr lang="en-US" smtClean="0"/>
              <a:pPr>
                <a:defRPr/>
              </a:pPr>
              <a:t>3/12/24</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D06FA78-0E78-7343-8C54-0D08FAB5C375}" type="slidenum">
              <a:rPr lang="en-US" smtClean="0"/>
              <a:pPr>
                <a:defRPr/>
              </a:pPr>
              <a:t>‹#›</a:t>
            </a:fld>
            <a:endParaRPr lang="en-US" dirty="0"/>
          </a:p>
        </p:txBody>
      </p:sp>
    </p:spTree>
    <p:extLst>
      <p:ext uri="{BB962C8B-B14F-4D97-AF65-F5344CB8AC3E}">
        <p14:creationId xmlns:p14="http://schemas.microsoft.com/office/powerpoint/2010/main" val="19447226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9F0E78C-F71C-0245-A9FE-44305675653D}" type="datetimeFigureOut">
              <a:rPr lang="en-US" smtClean="0"/>
              <a:pPr>
                <a:defRPr/>
              </a:pPr>
              <a:t>3/12/24</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2D9DB5A-5DDF-414F-8DC0-B6B0CD97C92F}" type="slidenum">
              <a:rPr lang="en-US" smtClean="0"/>
              <a:pPr>
                <a:defRPr/>
              </a:pPr>
              <a:t>‹#›</a:t>
            </a:fld>
            <a:endParaRPr lang="en-US" dirty="0"/>
          </a:p>
        </p:txBody>
      </p:sp>
    </p:spTree>
    <p:extLst>
      <p:ext uri="{BB962C8B-B14F-4D97-AF65-F5344CB8AC3E}">
        <p14:creationId xmlns:p14="http://schemas.microsoft.com/office/powerpoint/2010/main" val="1619373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C2C0492-9ABD-0143-BA15-070C3B639C9E}" type="datetimeFigureOut">
              <a:rPr lang="en-US" smtClean="0"/>
              <a:pPr>
                <a:defRPr/>
              </a:pPr>
              <a:t>3/12/24</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A426B95D-8683-914E-9B0D-7747680824E8}" type="slidenum">
              <a:rPr lang="en-US" smtClean="0"/>
              <a:pPr>
                <a:defRPr/>
              </a:pPr>
              <a:t>‹#›</a:t>
            </a:fld>
            <a:endParaRPr lang="en-US" dirty="0"/>
          </a:p>
        </p:txBody>
      </p:sp>
    </p:spTree>
    <p:extLst>
      <p:ext uri="{BB962C8B-B14F-4D97-AF65-F5344CB8AC3E}">
        <p14:creationId xmlns:p14="http://schemas.microsoft.com/office/powerpoint/2010/main" val="12570489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C33300C-8BA4-1F40-B8AE-8A50DBDEAFA4}" type="datetimeFigureOut">
              <a:rPr lang="en-US" smtClean="0"/>
              <a:pPr>
                <a:defRPr/>
              </a:pPr>
              <a:t>3/12/24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649B404-B0AB-9140-8EED-792E84A08597}" type="slidenum">
              <a:rPr lang="en-US" smtClean="0"/>
              <a:pPr>
                <a:defRPr/>
              </a:pPr>
              <a:t>‹#›</a:t>
            </a:fld>
            <a:endParaRPr lang="en-US" dirty="0"/>
          </a:p>
        </p:txBody>
      </p:sp>
    </p:spTree>
    <p:extLst>
      <p:ext uri="{BB962C8B-B14F-4D97-AF65-F5344CB8AC3E}">
        <p14:creationId xmlns:p14="http://schemas.microsoft.com/office/powerpoint/2010/main" val="27378433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C76D22B4-8AEE-4040-88B9-405D309649F6}" type="datetimeFigureOut">
              <a:rPr lang="en-US" smtClean="0"/>
              <a:pPr>
                <a:defRPr/>
              </a:pPr>
              <a:t>3/12/24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A40C7DC-C868-9B4C-9A92-CC315FA88EAA}" type="slidenum">
              <a:rPr lang="en-US" smtClean="0"/>
              <a:pPr>
                <a:defRPr/>
              </a:pPr>
              <a:t>‹#›</a:t>
            </a:fld>
            <a:endParaRPr lang="en-US" dirty="0"/>
          </a:p>
        </p:txBody>
      </p:sp>
    </p:spTree>
    <p:extLst>
      <p:ext uri="{BB962C8B-B14F-4D97-AF65-F5344CB8AC3E}">
        <p14:creationId xmlns:p14="http://schemas.microsoft.com/office/powerpoint/2010/main" val="21837147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F3C442C3-2E30-2E45-BB66-6D75019E52BE}"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7094BD3-AA11-2948-A444-50A6E5471510}" type="slidenum">
              <a:rPr lang="en-US" smtClean="0"/>
              <a:pPr>
                <a:defRPr/>
              </a:pPr>
              <a:t>‹#›</a:t>
            </a:fld>
            <a:endParaRPr lang="en-US" dirty="0"/>
          </a:p>
        </p:txBody>
      </p:sp>
    </p:spTree>
    <p:extLst>
      <p:ext uri="{BB962C8B-B14F-4D97-AF65-F5344CB8AC3E}">
        <p14:creationId xmlns:p14="http://schemas.microsoft.com/office/powerpoint/2010/main" val="1985384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9E5F90F-B98D-D241-AA25-1115D75C2E0D}"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78BC673-150A-FF4F-9959-F83B00ADF3CE}" type="slidenum">
              <a:rPr lang="en-US" smtClean="0"/>
              <a:pPr>
                <a:defRPr/>
              </a:pPr>
              <a:t>‹#›</a:t>
            </a:fld>
            <a:endParaRPr lang="en-US" dirty="0"/>
          </a:p>
        </p:txBody>
      </p:sp>
    </p:spTree>
    <p:extLst>
      <p:ext uri="{BB962C8B-B14F-4D97-AF65-F5344CB8AC3E}">
        <p14:creationId xmlns:p14="http://schemas.microsoft.com/office/powerpoint/2010/main" val="18847797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D91CA5F-1B3B-4D4F-ABED-63ACEB848235}" type="slidenum">
              <a:rPr lang="en-US" smtClean="0"/>
              <a:pPr>
                <a:defRPr/>
              </a:pPr>
              <a:t>‹#›</a:t>
            </a:fld>
            <a:endParaRPr lang="en-US" dirty="0"/>
          </a:p>
        </p:txBody>
      </p:sp>
    </p:spTree>
    <p:extLst>
      <p:ext uri="{BB962C8B-B14F-4D97-AF65-F5344CB8AC3E}">
        <p14:creationId xmlns:p14="http://schemas.microsoft.com/office/powerpoint/2010/main" val="3032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61E837-39D7-D84D-A429-B9EEB14D597B}" type="slidenum">
              <a:rPr lang="en-US" smtClean="0"/>
              <a:pPr>
                <a:defRPr/>
              </a:pPr>
              <a:t>‹#›</a:t>
            </a:fld>
            <a:endParaRPr lang="en-US" dirty="0"/>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4F1A95-F7A6-B049-837B-71BEC1A48C76}" type="slidenum">
              <a:rPr lang="en-US" smtClean="0"/>
              <a:pPr>
                <a:defRPr/>
              </a:pPr>
              <a:t>‹#›</a:t>
            </a:fld>
            <a:endParaRPr lang="en-US" dirty="0"/>
          </a:p>
        </p:txBody>
      </p:sp>
    </p:spTree>
    <p:extLst>
      <p:ext uri="{BB962C8B-B14F-4D97-AF65-F5344CB8AC3E}">
        <p14:creationId xmlns:p14="http://schemas.microsoft.com/office/powerpoint/2010/main" val="245440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CE9A5F2-21A9-974E-A491-5753C7B72009}" type="slidenum">
              <a:rPr lang="en-US" smtClean="0"/>
              <a:pPr>
                <a:defRPr/>
              </a:pPr>
              <a:t>‹#›</a:t>
            </a:fld>
            <a:endParaRPr lang="en-US" dirty="0"/>
          </a:p>
        </p:txBody>
      </p:sp>
    </p:spTree>
    <p:extLst>
      <p:ext uri="{BB962C8B-B14F-4D97-AF65-F5344CB8AC3E}">
        <p14:creationId xmlns:p14="http://schemas.microsoft.com/office/powerpoint/2010/main" val="1648430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BD1B9FF-A76F-5E4F-80D6-6208AC3025C8}" type="slidenum">
              <a:rPr lang="en-US" smtClean="0"/>
              <a:pPr>
                <a:defRPr/>
              </a:pPr>
              <a:t>‹#›</a:t>
            </a:fld>
            <a:endParaRPr lang="en-US" dirty="0"/>
          </a:p>
        </p:txBody>
      </p:sp>
    </p:spTree>
    <p:extLst>
      <p:ext uri="{BB962C8B-B14F-4D97-AF65-F5344CB8AC3E}">
        <p14:creationId xmlns:p14="http://schemas.microsoft.com/office/powerpoint/2010/main" val="37878824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FBE941B-25AF-664F-B3C1-29150E309098}" type="slidenum">
              <a:rPr lang="en-US" smtClean="0"/>
              <a:pPr>
                <a:defRPr/>
              </a:pPr>
              <a:t>‹#›</a:t>
            </a:fld>
            <a:endParaRPr lang="en-US" dirty="0"/>
          </a:p>
        </p:txBody>
      </p:sp>
    </p:spTree>
    <p:extLst>
      <p:ext uri="{BB962C8B-B14F-4D97-AF65-F5344CB8AC3E}">
        <p14:creationId xmlns:p14="http://schemas.microsoft.com/office/powerpoint/2010/main" val="37895496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3461BB-F154-2144-9B5C-ACEC9C893C5A}" type="slidenum">
              <a:rPr lang="en-US" smtClean="0"/>
              <a:pPr>
                <a:defRPr/>
              </a:pPr>
              <a:t>‹#›</a:t>
            </a:fld>
            <a:endParaRPr lang="en-US" dirty="0"/>
          </a:p>
        </p:txBody>
      </p:sp>
    </p:spTree>
    <p:extLst>
      <p:ext uri="{BB962C8B-B14F-4D97-AF65-F5344CB8AC3E}">
        <p14:creationId xmlns:p14="http://schemas.microsoft.com/office/powerpoint/2010/main" val="28395346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C2DA9-AAE1-6E42-BF00-A57FCD5525F3}" type="slidenum">
              <a:rPr lang="en-US" smtClean="0"/>
              <a:pPr>
                <a:defRPr/>
              </a:pPr>
              <a:t>‹#›</a:t>
            </a:fld>
            <a:endParaRPr lang="en-US" dirty="0"/>
          </a:p>
        </p:txBody>
      </p:sp>
    </p:spTree>
    <p:extLst>
      <p:ext uri="{BB962C8B-B14F-4D97-AF65-F5344CB8AC3E}">
        <p14:creationId xmlns:p14="http://schemas.microsoft.com/office/powerpoint/2010/main" val="33128107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5F61B7F-1900-6240-A38D-07F3BBA986B4}" type="slidenum">
              <a:rPr lang="en-US" smtClean="0"/>
              <a:pPr>
                <a:defRPr/>
              </a:pPr>
              <a:t>‹#›</a:t>
            </a:fld>
            <a:endParaRPr lang="en-US" dirty="0"/>
          </a:p>
        </p:txBody>
      </p:sp>
    </p:spTree>
    <p:extLst>
      <p:ext uri="{BB962C8B-B14F-4D97-AF65-F5344CB8AC3E}">
        <p14:creationId xmlns:p14="http://schemas.microsoft.com/office/powerpoint/2010/main" val="671953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403EE12-65E5-AB4E-ABE7-9325CEB2DDCB}" type="slidenum">
              <a:rPr lang="en-US" smtClean="0"/>
              <a:pPr>
                <a:defRPr/>
              </a:pPr>
              <a:t>‹#›</a:t>
            </a:fld>
            <a:endParaRPr lang="en-US" dirty="0"/>
          </a:p>
        </p:txBody>
      </p:sp>
    </p:spTree>
    <p:extLst>
      <p:ext uri="{BB962C8B-B14F-4D97-AF65-F5344CB8AC3E}">
        <p14:creationId xmlns:p14="http://schemas.microsoft.com/office/powerpoint/2010/main" val="19709925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2CEFB-BA10-5A43-A98C-97AF38900811}" type="slidenum">
              <a:rPr lang="en-US" smtClean="0"/>
              <a:pPr>
                <a:defRPr/>
              </a:pPr>
              <a:t>‹#›</a:t>
            </a:fld>
            <a:endParaRPr lang="en-US" dirty="0"/>
          </a:p>
        </p:txBody>
      </p:sp>
    </p:spTree>
    <p:extLst>
      <p:ext uri="{BB962C8B-B14F-4D97-AF65-F5344CB8AC3E}">
        <p14:creationId xmlns:p14="http://schemas.microsoft.com/office/powerpoint/2010/main" val="30228919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AA65780-03AA-CC49-B45F-3D31DC372764}" type="slidenum">
              <a:rPr lang="en-US" smtClean="0"/>
              <a:pPr>
                <a:defRPr/>
              </a:pPr>
              <a:t>‹#›</a:t>
            </a:fld>
            <a:endParaRPr lang="en-US" dirty="0"/>
          </a:p>
        </p:txBody>
      </p:sp>
    </p:spTree>
    <p:extLst>
      <p:ext uri="{BB962C8B-B14F-4D97-AF65-F5344CB8AC3E}">
        <p14:creationId xmlns:p14="http://schemas.microsoft.com/office/powerpoint/2010/main" val="230493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5CFDE1-6E7D-5B42-A483-18D685D2CE77}" type="slidenum">
              <a:rPr lang="en-US" smtClean="0"/>
              <a:pPr>
                <a:defRPr/>
              </a:pPr>
              <a:t>‹#›</a:t>
            </a:fld>
            <a:endParaRPr lang="en-US" dirty="0"/>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0BEA3-F8AF-C349-BD06-D7C0DB0B9682}" type="slidenum">
              <a:rPr lang="en-US"/>
              <a:pPr>
                <a:defRPr/>
              </a:pPr>
              <a:t>‹#›</a:t>
            </a:fld>
            <a:endParaRPr lang="en-US"/>
          </a:p>
        </p:txBody>
      </p:sp>
    </p:spTree>
    <p:extLst>
      <p:ext uri="{BB962C8B-B14F-4D97-AF65-F5344CB8AC3E}">
        <p14:creationId xmlns:p14="http://schemas.microsoft.com/office/powerpoint/2010/main" val="3011967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6645D-C2B5-6449-849E-196B2CE3FBD8}" type="slidenum">
              <a:rPr lang="en-US"/>
              <a:pPr>
                <a:defRPr/>
              </a:pPr>
              <a:t>‹#›</a:t>
            </a:fld>
            <a:endParaRPr lang="en-US"/>
          </a:p>
        </p:txBody>
      </p:sp>
    </p:spTree>
    <p:extLst>
      <p:ext uri="{BB962C8B-B14F-4D97-AF65-F5344CB8AC3E}">
        <p14:creationId xmlns:p14="http://schemas.microsoft.com/office/powerpoint/2010/main" val="36373526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7FF2F-7902-FE44-A6D9-6995D90415B3}" type="slidenum">
              <a:rPr lang="en-US"/>
              <a:pPr>
                <a:defRPr/>
              </a:pPr>
              <a:t>‹#›</a:t>
            </a:fld>
            <a:endParaRPr lang="en-US"/>
          </a:p>
        </p:txBody>
      </p:sp>
    </p:spTree>
    <p:extLst>
      <p:ext uri="{BB962C8B-B14F-4D97-AF65-F5344CB8AC3E}">
        <p14:creationId xmlns:p14="http://schemas.microsoft.com/office/powerpoint/2010/main" val="8391096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87AB0-41C9-C74A-87EE-C0CC55CFEBB0}" type="slidenum">
              <a:rPr lang="en-US"/>
              <a:pPr>
                <a:defRPr/>
              </a:pPr>
              <a:t>‹#›</a:t>
            </a:fld>
            <a:endParaRPr lang="en-US"/>
          </a:p>
        </p:txBody>
      </p:sp>
    </p:spTree>
    <p:extLst>
      <p:ext uri="{BB962C8B-B14F-4D97-AF65-F5344CB8AC3E}">
        <p14:creationId xmlns:p14="http://schemas.microsoft.com/office/powerpoint/2010/main" val="28853077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CB4675-5986-1144-B1DC-50334DA94891}" type="slidenum">
              <a:rPr lang="en-US"/>
              <a:pPr>
                <a:defRPr/>
              </a:pPr>
              <a:t>‹#›</a:t>
            </a:fld>
            <a:endParaRPr lang="en-US"/>
          </a:p>
        </p:txBody>
      </p:sp>
    </p:spTree>
    <p:extLst>
      <p:ext uri="{BB962C8B-B14F-4D97-AF65-F5344CB8AC3E}">
        <p14:creationId xmlns:p14="http://schemas.microsoft.com/office/powerpoint/2010/main" val="29864367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71FA0-2A14-CD4E-A2E7-0633AE7C0317}" type="slidenum">
              <a:rPr lang="en-US"/>
              <a:pPr>
                <a:defRPr/>
              </a:pPr>
              <a:t>‹#›</a:t>
            </a:fld>
            <a:endParaRPr lang="en-US"/>
          </a:p>
        </p:txBody>
      </p:sp>
    </p:spTree>
    <p:extLst>
      <p:ext uri="{BB962C8B-B14F-4D97-AF65-F5344CB8AC3E}">
        <p14:creationId xmlns:p14="http://schemas.microsoft.com/office/powerpoint/2010/main" val="16273132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25B5CB-8E74-EB4A-BFFB-7F576DCB80EF}" type="slidenum">
              <a:rPr lang="en-US"/>
              <a:pPr>
                <a:defRPr/>
              </a:pPr>
              <a:t>‹#›</a:t>
            </a:fld>
            <a:endParaRPr lang="en-US"/>
          </a:p>
        </p:txBody>
      </p:sp>
    </p:spTree>
    <p:extLst>
      <p:ext uri="{BB962C8B-B14F-4D97-AF65-F5344CB8AC3E}">
        <p14:creationId xmlns:p14="http://schemas.microsoft.com/office/powerpoint/2010/main" val="21845637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505BA-383D-614D-B075-38221CC501C3}" type="slidenum">
              <a:rPr lang="en-US"/>
              <a:pPr>
                <a:defRPr/>
              </a:pPr>
              <a:t>‹#›</a:t>
            </a:fld>
            <a:endParaRPr lang="en-US"/>
          </a:p>
        </p:txBody>
      </p:sp>
    </p:spTree>
    <p:extLst>
      <p:ext uri="{BB962C8B-B14F-4D97-AF65-F5344CB8AC3E}">
        <p14:creationId xmlns:p14="http://schemas.microsoft.com/office/powerpoint/2010/main" val="4087235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6BA1B6-48F4-3448-8730-69B9594075FB}" type="slidenum">
              <a:rPr lang="en-US"/>
              <a:pPr>
                <a:defRPr/>
              </a:pPr>
              <a:t>‹#›</a:t>
            </a:fld>
            <a:endParaRPr lang="en-US"/>
          </a:p>
        </p:txBody>
      </p:sp>
    </p:spTree>
    <p:extLst>
      <p:ext uri="{BB962C8B-B14F-4D97-AF65-F5344CB8AC3E}">
        <p14:creationId xmlns:p14="http://schemas.microsoft.com/office/powerpoint/2010/main" val="38873389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BC531-A1E1-E744-879E-2D6FCD42949D}" type="slidenum">
              <a:rPr lang="en-US"/>
              <a:pPr>
                <a:defRPr/>
              </a:pPr>
              <a:t>‹#›</a:t>
            </a:fld>
            <a:endParaRPr lang="en-US"/>
          </a:p>
        </p:txBody>
      </p:sp>
    </p:spTree>
    <p:extLst>
      <p:ext uri="{BB962C8B-B14F-4D97-AF65-F5344CB8AC3E}">
        <p14:creationId xmlns:p14="http://schemas.microsoft.com/office/powerpoint/2010/main" val="250870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B24439-244B-3F42-B1E4-8BCBB1D1E1B9}" type="slidenum">
              <a:rPr lang="en-US" smtClean="0"/>
              <a:pPr>
                <a:defRPr/>
              </a:pPr>
              <a:t>‹#›</a:t>
            </a:fld>
            <a:endParaRPr lang="en-US" dirty="0"/>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9C0E0-6ECE-2F47-8FB6-D803E7DF06E7}" type="slidenum">
              <a:rPr lang="en-US"/>
              <a:pPr>
                <a:defRPr/>
              </a:pPr>
              <a:t>‹#›</a:t>
            </a:fld>
            <a:endParaRPr lang="en-US"/>
          </a:p>
        </p:txBody>
      </p:sp>
    </p:spTree>
    <p:extLst>
      <p:ext uri="{BB962C8B-B14F-4D97-AF65-F5344CB8AC3E}">
        <p14:creationId xmlns:p14="http://schemas.microsoft.com/office/powerpoint/2010/main" val="35748237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55369411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3920965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88573649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214677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1573507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37229064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2838682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36421927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01101221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C7E442-8ED8-8446-A45B-4CC1E7BBF708}" type="slidenum">
              <a:rPr lang="en-US" smtClean="0"/>
              <a:pPr>
                <a:defRPr/>
              </a:pPr>
              <a:t>‹#›</a:t>
            </a:fld>
            <a:endParaRPr lang="en-US" dirty="0"/>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09516860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44506550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27429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210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2F8D06-1428-6F4D-9D9C-EB22AD9463A4}" type="slidenum">
              <a:rPr lang="en-US" smtClean="0"/>
              <a:pPr>
                <a:defRPr/>
              </a:pPr>
              <a:t>‹#›</a:t>
            </a:fld>
            <a:endParaRPr lang="en-US" dirty="0"/>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EE6349-42F6-2949-860C-F439FBEE9B73}" type="slidenum">
              <a:rPr lang="en-US" smtClean="0"/>
              <a:pPr>
                <a:defRPr/>
              </a:pPr>
              <a:t>‹#›</a:t>
            </a:fld>
            <a:endParaRPr lang="en-US" dirty="0"/>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040791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356994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749552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78788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0D3C09-EDAB-8146-A9D0-2E801B68D1C0}" type="slidenum">
              <a:rPr lang="en-US" smtClean="0"/>
              <a:pPr>
                <a:defRPr/>
              </a:pPr>
              <a:t>‹#›</a:t>
            </a:fld>
            <a:endParaRPr lang="en-US" dirty="0"/>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3/12/24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233915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3/12/24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99379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3/12/24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445698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4780970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3/12/24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17611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339827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3/12/24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503270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983025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93610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7691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CACD153-B6A3-BA4B-984B-B2C8A27E8541}" type="slidenum">
              <a:rPr lang="en-US" smtClean="0"/>
              <a:pPr>
                <a:defRPr/>
              </a:pPr>
              <a:t>‹#›</a:t>
            </a:fld>
            <a:endParaRPr lang="en-US" dirty="0"/>
          </a:p>
        </p:txBody>
      </p:sp>
    </p:spTree>
    <p:extLst>
      <p:ext uri="{BB962C8B-B14F-4D97-AF65-F5344CB8AC3E}">
        <p14:creationId xmlns:p14="http://schemas.microsoft.com/office/powerpoint/2010/main" val="30837344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486116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04292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60373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234655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50440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25442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35196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47845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C6F531-84C0-C84C-A5A5-C9D4B95958AD}" type="slidenum">
              <a:rPr lang="en-US" smtClean="0"/>
              <a:pPr>
                <a:defRPr/>
              </a:pPr>
              <a:t>‹#›</a:t>
            </a:fld>
            <a:endParaRPr lang="en-US" dirty="0"/>
          </a:p>
        </p:txBody>
      </p:sp>
    </p:spTree>
    <p:extLst>
      <p:ext uri="{BB962C8B-B14F-4D97-AF65-F5344CB8AC3E}">
        <p14:creationId xmlns:p14="http://schemas.microsoft.com/office/powerpoint/2010/main" val="917364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A68E23-E90A-004F-B7A2-5B9D560D9196}" type="slidenum">
              <a:rPr lang="en-US" smtClean="0"/>
              <a:pPr>
                <a:defRPr/>
              </a:pPr>
              <a:t>‹#›</a:t>
            </a:fld>
            <a:endParaRPr lang="en-US" dirty="0"/>
          </a:p>
        </p:txBody>
      </p:sp>
    </p:spTree>
    <p:extLst>
      <p:ext uri="{BB962C8B-B14F-4D97-AF65-F5344CB8AC3E}">
        <p14:creationId xmlns:p14="http://schemas.microsoft.com/office/powerpoint/2010/main" val="23107733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1AD9E4-54D3-7747-9D3B-39E5F258C529}" type="slidenum">
              <a:rPr lang="en-US" smtClean="0"/>
              <a:pPr>
                <a:defRPr/>
              </a:pPr>
              <a:t>‹#›</a:t>
            </a:fld>
            <a:endParaRPr lang="en-US" dirty="0"/>
          </a:p>
        </p:txBody>
      </p:sp>
    </p:spTree>
    <p:extLst>
      <p:ext uri="{BB962C8B-B14F-4D97-AF65-F5344CB8AC3E}">
        <p14:creationId xmlns:p14="http://schemas.microsoft.com/office/powerpoint/2010/main" val="29287200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33B88E2-1BAD-FE44-AA8B-B1A4C48B257B}" type="slidenum">
              <a:rPr lang="en-US" smtClean="0"/>
              <a:pPr>
                <a:defRPr/>
              </a:pPr>
              <a:t>‹#›</a:t>
            </a:fld>
            <a:endParaRPr lang="en-US" dirty="0"/>
          </a:p>
        </p:txBody>
      </p:sp>
    </p:spTree>
    <p:extLst>
      <p:ext uri="{BB962C8B-B14F-4D97-AF65-F5344CB8AC3E}">
        <p14:creationId xmlns:p14="http://schemas.microsoft.com/office/powerpoint/2010/main" val="29664284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6F1C8C2-CB45-7149-A7AF-FF4B3BF6A02B}" type="slidenum">
              <a:rPr lang="en-US" smtClean="0"/>
              <a:pPr>
                <a:defRPr/>
              </a:pPr>
              <a:t>‹#›</a:t>
            </a:fld>
            <a:endParaRPr lang="en-US" dirty="0"/>
          </a:p>
        </p:txBody>
      </p:sp>
    </p:spTree>
    <p:extLst>
      <p:ext uri="{BB962C8B-B14F-4D97-AF65-F5344CB8AC3E}">
        <p14:creationId xmlns:p14="http://schemas.microsoft.com/office/powerpoint/2010/main" val="27024844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7C7C0644-76BC-8E41-9400-4D7E34E4558C}" type="slidenum">
              <a:rPr lang="en-US" smtClean="0"/>
              <a:pPr>
                <a:defRPr/>
              </a:pPr>
              <a:t>‹#›</a:t>
            </a:fld>
            <a:endParaRPr lang="en-US" dirty="0"/>
          </a:p>
        </p:txBody>
      </p:sp>
    </p:spTree>
    <p:extLst>
      <p:ext uri="{BB962C8B-B14F-4D97-AF65-F5344CB8AC3E}">
        <p14:creationId xmlns:p14="http://schemas.microsoft.com/office/powerpoint/2010/main" val="7436348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37B12A3D-A20B-C24F-ADB6-F50A4E8E6A5C}" type="slidenum">
              <a:rPr lang="en-US" smtClean="0"/>
              <a:pPr>
                <a:defRPr/>
              </a:pPr>
              <a:t>‹#›</a:t>
            </a:fld>
            <a:endParaRPr lang="en-US" dirty="0"/>
          </a:p>
        </p:txBody>
      </p:sp>
    </p:spTree>
    <p:extLst>
      <p:ext uri="{BB962C8B-B14F-4D97-AF65-F5344CB8AC3E}">
        <p14:creationId xmlns:p14="http://schemas.microsoft.com/office/powerpoint/2010/main" val="12042175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50C22D1-308E-D14D-8B9A-94CF6D3CABCE}" type="slidenum">
              <a:rPr lang="en-US" smtClean="0"/>
              <a:pPr>
                <a:defRPr/>
              </a:pPr>
              <a:t>‹#›</a:t>
            </a:fld>
            <a:endParaRPr lang="en-US" dirty="0"/>
          </a:p>
        </p:txBody>
      </p:sp>
    </p:spTree>
    <p:extLst>
      <p:ext uri="{BB962C8B-B14F-4D97-AF65-F5344CB8AC3E}">
        <p14:creationId xmlns:p14="http://schemas.microsoft.com/office/powerpoint/2010/main" val="567531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4A1063B-2ECD-F040-BC3B-B530AB189E0A}" type="slidenum">
              <a:rPr lang="en-US" smtClean="0"/>
              <a:pPr>
                <a:defRPr/>
              </a:pPr>
              <a:t>‹#›</a:t>
            </a:fld>
            <a:endParaRPr lang="en-US" dirty="0"/>
          </a:p>
        </p:txBody>
      </p:sp>
    </p:spTree>
    <p:extLst>
      <p:ext uri="{BB962C8B-B14F-4D97-AF65-F5344CB8AC3E}">
        <p14:creationId xmlns:p14="http://schemas.microsoft.com/office/powerpoint/2010/main" val="373516229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084DDDE-8A72-2747-B06E-B0831AF465AF}" type="slidenum">
              <a:rPr lang="en-US" smtClean="0"/>
              <a:pPr>
                <a:defRPr/>
              </a:pPr>
              <a:t>‹#›</a:t>
            </a:fld>
            <a:endParaRPr lang="en-US" dirty="0"/>
          </a:p>
        </p:txBody>
      </p:sp>
    </p:spTree>
    <p:extLst>
      <p:ext uri="{BB962C8B-B14F-4D97-AF65-F5344CB8AC3E}">
        <p14:creationId xmlns:p14="http://schemas.microsoft.com/office/powerpoint/2010/main" val="35298052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9BC25EEC-D8B2-FE48-9228-1CB620D127AF}" type="slidenum">
              <a:rPr lang="en-US" smtClean="0"/>
              <a:pPr>
                <a:defRPr/>
              </a:pPr>
              <a:t>‹#›</a:t>
            </a:fld>
            <a:endParaRPr lang="en-US" dirty="0"/>
          </a:p>
        </p:txBody>
      </p:sp>
    </p:spTree>
    <p:extLst>
      <p:ext uri="{BB962C8B-B14F-4D97-AF65-F5344CB8AC3E}">
        <p14:creationId xmlns:p14="http://schemas.microsoft.com/office/powerpoint/2010/main" val="1552067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EAA6FEC9-35E9-7843-8BDF-8774FDCA2446}" type="slidenum">
              <a:rPr lang="en-US" smtClean="0"/>
              <a:pPr>
                <a:defRPr/>
              </a:pPr>
              <a:t>‹#›</a:t>
            </a:fld>
            <a:endParaRPr lang="en-US" dirty="0"/>
          </a:p>
        </p:txBody>
      </p:sp>
    </p:spTree>
    <p:extLst>
      <p:ext uri="{BB962C8B-B14F-4D97-AF65-F5344CB8AC3E}">
        <p14:creationId xmlns:p14="http://schemas.microsoft.com/office/powerpoint/2010/main" val="20819615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C18D1576-7793-3947-8A43-5FDCFC2387C6}" type="slidenum">
              <a:rPr lang="en-US" smtClean="0"/>
              <a:pPr>
                <a:defRPr/>
              </a:pPr>
              <a:t>‹#›</a:t>
            </a:fld>
            <a:endParaRPr lang="en-US" dirty="0"/>
          </a:p>
        </p:txBody>
      </p:sp>
    </p:spTree>
    <p:extLst>
      <p:ext uri="{BB962C8B-B14F-4D97-AF65-F5344CB8AC3E}">
        <p14:creationId xmlns:p14="http://schemas.microsoft.com/office/powerpoint/2010/main" val="10955594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AE06C5D-503C-6446-9246-0DE99845C503}" type="slidenum">
              <a:rPr lang="en-US" smtClean="0"/>
              <a:pPr>
                <a:defRPr/>
              </a:pPr>
              <a:t>‹#›</a:t>
            </a:fld>
            <a:endParaRPr lang="en-US" dirty="0"/>
          </a:p>
        </p:txBody>
      </p:sp>
    </p:spTree>
    <p:extLst>
      <p:ext uri="{BB962C8B-B14F-4D97-AF65-F5344CB8AC3E}">
        <p14:creationId xmlns:p14="http://schemas.microsoft.com/office/powerpoint/2010/main" val="40996532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615479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7860067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540274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7557841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6534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6450068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104615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0330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218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9620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975" spc="0" baseline="0">
                <a:solidFill>
                  <a:schemeClr val="tx1"/>
                </a:solidFill>
                <a:latin typeface="+mn-lt"/>
              </a:defRPr>
            </a:lvl1pPr>
          </a:lstStyle>
          <a:p>
            <a:fld id="{73B67AB3-125E-1344-B466-47A0C9ED0D02}" type="datetimeFigureOut">
              <a:rPr lang="en-US" smtClean="0"/>
              <a:t>3/12/24</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1898531595"/>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3/12/24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510301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975" kern="1200" spc="0" baseline="0">
                <a:solidFill>
                  <a:schemeClr val="tx1"/>
                </a:solidFill>
                <a:latin typeface="+mn-lt"/>
                <a:ea typeface="+mn-ea"/>
                <a:cs typeface="+mn-cs"/>
              </a:defRPr>
            </a:lvl1pPr>
          </a:lstStyle>
          <a:p>
            <a:fld id="{73B67AB3-125E-1344-B466-47A0C9ED0D02}" type="datetimeFigureOut">
              <a:rPr lang="en-US" smtClean="0"/>
              <a:t>3/12/24</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262776436"/>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67AB3-125E-1344-B466-47A0C9ED0D02}"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1584509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3/12/24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5905742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67AB3-125E-1344-B466-47A0C9ED0D02}" type="datetimeFigureOut">
              <a:rPr lang="en-US" smtClean="0"/>
              <a:t>3/12/24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91635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7AB3-125E-1344-B466-47A0C9ED0D02}" type="datetimeFigureOut">
              <a:rPr lang="en-US" smtClean="0"/>
              <a:t>3/12/24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733857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73B67AB3-125E-1344-B466-47A0C9ED0D02}" type="datetimeFigureOut">
              <a:rPr lang="en-US" smtClean="0"/>
              <a:t>3/12/24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50876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1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3B67AB3-125E-1344-B466-47A0C9ED0D02}" type="datetimeFigureOut">
              <a:rPr lang="en-US" smtClean="0"/>
              <a:t>3/12/24</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45760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3475118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40761128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0446829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9522308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2774366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844136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569976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9978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42927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70520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2127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04600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88137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6858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46252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70712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17058291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161222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26176763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38272344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9022883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1"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1910747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9888199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27207864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14800937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25251624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621029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2355850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991033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E13E2D-A192-AA41-8627-75EEA4CE64FB}" type="slidenum">
              <a:rPr lang="en-US" smtClean="0"/>
              <a:pPr>
                <a:defRPr/>
              </a:pPr>
              <a:t>‹#›</a:t>
            </a:fld>
            <a:endParaRPr lang="en-US" dirty="0"/>
          </a:p>
        </p:txBody>
      </p:sp>
    </p:spTree>
    <p:extLst>
      <p:ext uri="{BB962C8B-B14F-4D97-AF65-F5344CB8AC3E}">
        <p14:creationId xmlns:p14="http://schemas.microsoft.com/office/powerpoint/2010/main" val="17657110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0FC20B-16C7-9242-9C87-3B2AB9A17733}" type="slidenum">
              <a:rPr lang="en-US" smtClean="0"/>
              <a:pPr>
                <a:defRPr/>
              </a:pPr>
              <a:t>‹#›</a:t>
            </a:fld>
            <a:endParaRPr lang="en-US" dirty="0"/>
          </a:p>
        </p:txBody>
      </p:sp>
    </p:spTree>
    <p:extLst>
      <p:ext uri="{BB962C8B-B14F-4D97-AF65-F5344CB8AC3E}">
        <p14:creationId xmlns:p14="http://schemas.microsoft.com/office/powerpoint/2010/main" val="208318156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AB2AAA-2860-9A42-9372-57711C02D0A2}" type="slidenum">
              <a:rPr lang="en-US" smtClean="0"/>
              <a:pPr>
                <a:defRPr/>
              </a:pPr>
              <a:t>‹#›</a:t>
            </a:fld>
            <a:endParaRPr lang="en-US" dirty="0"/>
          </a:p>
        </p:txBody>
      </p:sp>
    </p:spTree>
    <p:extLst>
      <p:ext uri="{BB962C8B-B14F-4D97-AF65-F5344CB8AC3E}">
        <p14:creationId xmlns:p14="http://schemas.microsoft.com/office/powerpoint/2010/main" val="27703072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1A4BE5-1431-504C-8A4D-E80E3111CD47}" type="slidenum">
              <a:rPr lang="en-US" smtClean="0"/>
              <a:pPr>
                <a:defRPr/>
              </a:pPr>
              <a:t>‹#›</a:t>
            </a:fld>
            <a:endParaRPr lang="en-US" dirty="0"/>
          </a:p>
        </p:txBody>
      </p:sp>
    </p:spTree>
    <p:extLst>
      <p:ext uri="{BB962C8B-B14F-4D97-AF65-F5344CB8AC3E}">
        <p14:creationId xmlns:p14="http://schemas.microsoft.com/office/powerpoint/2010/main" val="6882403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850497-7AD8-3A47-8886-C35B03117386}" type="slidenum">
              <a:rPr lang="en-US" smtClean="0"/>
              <a:pPr>
                <a:defRPr/>
              </a:pPr>
              <a:t>‹#›</a:t>
            </a:fld>
            <a:endParaRPr lang="en-US" dirty="0"/>
          </a:p>
        </p:txBody>
      </p:sp>
    </p:spTree>
    <p:extLst>
      <p:ext uri="{BB962C8B-B14F-4D97-AF65-F5344CB8AC3E}">
        <p14:creationId xmlns:p14="http://schemas.microsoft.com/office/powerpoint/2010/main" val="41518233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EBCDD4-9A7B-964D-A4BD-0F6D7A77B9FC}" type="slidenum">
              <a:rPr lang="en-US" smtClean="0"/>
              <a:pPr>
                <a:defRPr/>
              </a:pPr>
              <a:t>‹#›</a:t>
            </a:fld>
            <a:endParaRPr lang="en-US" dirty="0"/>
          </a:p>
        </p:txBody>
      </p:sp>
    </p:spTree>
    <p:extLst>
      <p:ext uri="{BB962C8B-B14F-4D97-AF65-F5344CB8AC3E}">
        <p14:creationId xmlns:p14="http://schemas.microsoft.com/office/powerpoint/2010/main" val="40988226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4A0A09-8698-0E4D-BEED-4FEEDFFC7AD2}" type="slidenum">
              <a:rPr lang="en-US" smtClean="0"/>
              <a:pPr>
                <a:defRPr/>
              </a:pPr>
              <a:t>‹#›</a:t>
            </a:fld>
            <a:endParaRPr lang="en-US" dirty="0"/>
          </a:p>
        </p:txBody>
      </p:sp>
    </p:spTree>
    <p:extLst>
      <p:ext uri="{BB962C8B-B14F-4D97-AF65-F5344CB8AC3E}">
        <p14:creationId xmlns:p14="http://schemas.microsoft.com/office/powerpoint/2010/main" val="29877788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3F6E2C-B6BD-9E4D-99DB-9C0E036CB468}" type="slidenum">
              <a:rPr lang="en-US" smtClean="0"/>
              <a:pPr>
                <a:defRPr/>
              </a:pPr>
              <a:t>‹#›</a:t>
            </a:fld>
            <a:endParaRPr lang="en-US" dirty="0"/>
          </a:p>
        </p:txBody>
      </p:sp>
    </p:spTree>
    <p:extLst>
      <p:ext uri="{BB962C8B-B14F-4D97-AF65-F5344CB8AC3E}">
        <p14:creationId xmlns:p14="http://schemas.microsoft.com/office/powerpoint/2010/main" val="7925842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FC41B2-A73E-C040-B5DD-0A1BCB7C8462}" type="slidenum">
              <a:rPr lang="en-US" smtClean="0"/>
              <a:pPr>
                <a:defRPr/>
              </a:pPr>
              <a:t>‹#›</a:t>
            </a:fld>
            <a:endParaRPr lang="en-US" dirty="0"/>
          </a:p>
        </p:txBody>
      </p:sp>
    </p:spTree>
    <p:extLst>
      <p:ext uri="{BB962C8B-B14F-4D97-AF65-F5344CB8AC3E}">
        <p14:creationId xmlns:p14="http://schemas.microsoft.com/office/powerpoint/2010/main" val="2323975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55680F-694A-0F43-BA27-ADB0A5E0D66B}" type="slidenum">
              <a:rPr lang="en-US" smtClean="0"/>
              <a:pPr>
                <a:defRPr/>
              </a:pPr>
              <a:t>‹#›</a:t>
            </a:fld>
            <a:endParaRPr lang="en-US" dirty="0"/>
          </a:p>
        </p:txBody>
      </p:sp>
    </p:spTree>
    <p:extLst>
      <p:ext uri="{BB962C8B-B14F-4D97-AF65-F5344CB8AC3E}">
        <p14:creationId xmlns:p14="http://schemas.microsoft.com/office/powerpoint/2010/main" val="367534133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15153F-58CA-1847-A933-587EC56718DD}" type="slidenum">
              <a:rPr lang="en-US" smtClean="0"/>
              <a:pPr>
                <a:defRPr/>
              </a:pPr>
              <a:t>‹#›</a:t>
            </a:fld>
            <a:endParaRPr lang="en-US" dirty="0"/>
          </a:p>
        </p:txBody>
      </p:sp>
    </p:spTree>
    <p:extLst>
      <p:ext uri="{BB962C8B-B14F-4D97-AF65-F5344CB8AC3E}">
        <p14:creationId xmlns:p14="http://schemas.microsoft.com/office/powerpoint/2010/main" val="350688161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16129568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fld id="{7A3F42C9-56C6-488D-87F3-306F316C028C}" type="datetime1">
              <a:rPr lang="en-US" altLang="en-US" smtClean="0"/>
              <a:pPr/>
              <a:t>3/12/24</a:t>
            </a:fld>
            <a:endParaRPr lang="en-US" altLang="en-US" dirty="0"/>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5208759-11C5-4190-B3D8-591ABE3F2D0D}" type="slidenum">
              <a:rPr lang="en-US" altLang="en-US" smtClean="0"/>
              <a:pPr/>
              <a:t>‹#›</a:t>
            </a:fld>
            <a:endParaRPr lang="en-US" altLang="en-US" dirty="0"/>
          </a:p>
        </p:txBody>
      </p:sp>
    </p:spTree>
    <p:extLst>
      <p:ext uri="{BB962C8B-B14F-4D97-AF65-F5344CB8AC3E}">
        <p14:creationId xmlns:p14="http://schemas.microsoft.com/office/powerpoint/2010/main" val="10723474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7" name="Google Shape;17;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 name="Google Shape;18;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867700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2" name="Google Shape;22;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 name="Google Shape;23;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0647175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24"/>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2" name="Google Shape;32;p24"/>
          <p:cNvSpPr txBox="1">
            <a:spLocks noGrp="1"/>
          </p:cNvSpPr>
          <p:nvPr>
            <p:ph type="body" idx="1"/>
          </p:nvPr>
        </p:nvSpPr>
        <p:spPr>
          <a:xfrm>
            <a:off x="76200" y="1600200"/>
            <a:ext cx="8991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3" name="Google Shape;3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 name="Google Shape;34;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 name="Google Shape;35;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697857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 name="Google Shape;38;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9" name="Google Shape;39;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 name="Google Shape;40;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 name="Google Shape;41;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7301511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4" name="Google Shape;44;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5" name="Google Shape;45;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6" name="Google Shape;46;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554383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51" name="Google Shape;51;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52" name="Google Shape;52;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53" name="Google Shape;53;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54" name="Google Shape;54;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55" name="Google Shape;55;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6" name="Google Shape;56;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7" name="Google Shape;57;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0610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0" name="Google Shape;60;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61" name="Google Shape;61;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2" name="Google Shape;62;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3" name="Google Shape;63;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 name="Google Shape;64;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923436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7" name="Google Shape;67;p29"/>
          <p:cNvSpPr>
            <a:spLocks noGrp="1"/>
          </p:cNvSpPr>
          <p:nvPr>
            <p:ph type="pic" idx="2"/>
          </p:nvPr>
        </p:nvSpPr>
        <p:spPr>
          <a:xfrm>
            <a:off x="1792288" y="612775"/>
            <a:ext cx="5486400" cy="4114800"/>
          </a:xfrm>
          <a:prstGeom prst="rect">
            <a:avLst/>
          </a:prstGeom>
          <a:noFill/>
          <a:ln>
            <a:noFill/>
          </a:ln>
        </p:spPr>
      </p:sp>
      <p:sp>
        <p:nvSpPr>
          <p:cNvPr id="68" name="Google Shape;68;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9" name="Google Shape;69;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 name="Google Shape;70;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1" name="Google Shape;71;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162756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4" name="Google Shape;74;p30"/>
          <p:cNvSpPr txBox="1">
            <a:spLocks noGrp="1"/>
          </p:cNvSpPr>
          <p:nvPr>
            <p:ph type="body" idx="1"/>
          </p:nvPr>
        </p:nvSpPr>
        <p:spPr>
          <a:xfrm rot="5400000">
            <a:off x="2309019" y="-632618"/>
            <a:ext cx="4525963" cy="8991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75" name="Google Shape;75;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6" name="Google Shape;76;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7" name="Google Shape;77;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4746680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80" name="Google Shape;80;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81" name="Google Shape;81;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2" name="Google Shape;82;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3" name="Google Shape;83;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3518619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BF64F95-8F51-0B40-BD34-1A9793CE3D90}" type="slidenum">
              <a:rPr lang="en-US">
                <a:latin typeface="Times New Roman"/>
              </a:rPr>
              <a:pPr>
                <a:defRPr/>
              </a:pPr>
              <a:t>‹#›</a:t>
            </a:fld>
            <a:endParaRPr lang="en-US" dirty="0">
              <a:latin typeface="Times New Roman"/>
            </a:endParaRPr>
          </a:p>
        </p:txBody>
      </p:sp>
    </p:spTree>
    <p:extLst>
      <p:ext uri="{BB962C8B-B14F-4D97-AF65-F5344CB8AC3E}">
        <p14:creationId xmlns:p14="http://schemas.microsoft.com/office/powerpoint/2010/main" val="3951562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59CE721-79CB-A149-B4CA-B0DFD977A8F8}"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9131515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633BFD7-5A3E-024E-841F-B1EED9149D0C}"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9855668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34C8B44-513D-8441-8D4F-C22077624918}"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8702031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A0D7D8CA-F3AA-3840-8488-51FBC1FC8B4E}"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0391531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8A2D5A78-DA75-4843-A471-6772DF25F53C}"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492342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BF21AF4-C6D6-C747-9053-91A03C4A71E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3064414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97CB733-6998-8F4B-A6A6-AB640751BB51}"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2594290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C7A823-95EF-E448-8F8B-A937B4E5BA2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85033998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B95D54-720C-3944-800B-297BE0A581A6}"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53609654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D2F858B-F540-3948-9C1C-E481F35FF264}"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144157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C13227-C981-D349-B9A0-CDB34B70EAE4}"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6344557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7E7987-30FC-524B-AC6C-295E994FF1FF}"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9466492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28EE68-00BA-4B40-A7F0-D5A4604B6C6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68164921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C59902-704D-0345-AAFD-4CE98E5D4E33}"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0287331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6A3946-A18A-C441-B268-B302106F3EBE}"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291509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4C6F47-7B07-6240-9995-EBE63AA47602}"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02983173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C16448-EAC0-0243-B73F-EBB3C6FD0E2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28869271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13D101-5D88-DF4F-BB0B-6E6BC1B6336B}"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42564176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BF4E4-85B1-E343-B2AB-A0DA6873C70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50574730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008D2-D013-BD48-88DA-6EA0027106AD}"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919289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6939B-0D71-9E4E-986D-93BBA514CDF6}" type="slidenum">
              <a:rPr lang="en-US">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15913828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92" name="Google Shape;92;p1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3" name="Google Shape;93;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5155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and Table" type="tbl">
  <p:cSld name="Title and Table">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98" name="Google Shape;98;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9247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72568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3580008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14470876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14920623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6041881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621020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9728331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42624387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18486077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21581861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14780320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4287837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3/12/24</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257233472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8B8AC26-E0AB-6A43-AE28-799689B20B92}" type="slidenum">
              <a:rPr lang="en-US" altLang="en-US" smtClean="0"/>
              <a:pPr/>
              <a:t>‹#›</a:t>
            </a:fld>
            <a:endParaRPr lang="en-US" altLang="en-US" dirty="0"/>
          </a:p>
        </p:txBody>
      </p:sp>
    </p:spTree>
    <p:extLst>
      <p:ext uri="{BB962C8B-B14F-4D97-AF65-F5344CB8AC3E}">
        <p14:creationId xmlns:p14="http://schemas.microsoft.com/office/powerpoint/2010/main" val="136797229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8CE79F-B4EB-0049-9096-6BE86C00D686}" type="slidenum">
              <a:rPr lang="en-US" altLang="en-US" smtClean="0"/>
              <a:pPr/>
              <a:t>‹#›</a:t>
            </a:fld>
            <a:endParaRPr lang="en-US" altLang="en-US" dirty="0"/>
          </a:p>
        </p:txBody>
      </p:sp>
    </p:spTree>
    <p:extLst>
      <p:ext uri="{BB962C8B-B14F-4D97-AF65-F5344CB8AC3E}">
        <p14:creationId xmlns:p14="http://schemas.microsoft.com/office/powerpoint/2010/main" val="119351813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3BBE3B-9E44-EB4F-878F-91232498967F}" type="slidenum">
              <a:rPr lang="en-US" altLang="en-US" smtClean="0"/>
              <a:pPr/>
              <a:t>‹#›</a:t>
            </a:fld>
            <a:endParaRPr lang="en-US" altLang="en-US" dirty="0"/>
          </a:p>
        </p:txBody>
      </p:sp>
    </p:spTree>
    <p:extLst>
      <p:ext uri="{BB962C8B-B14F-4D97-AF65-F5344CB8AC3E}">
        <p14:creationId xmlns:p14="http://schemas.microsoft.com/office/powerpoint/2010/main" val="29515199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31EDB5A8-1175-694D-A033-74A042203000}" type="slidenum">
              <a:rPr lang="en-US" altLang="en-US" smtClean="0"/>
              <a:pPr/>
              <a:t>‹#›</a:t>
            </a:fld>
            <a:endParaRPr lang="en-US" altLang="en-US" dirty="0"/>
          </a:p>
        </p:txBody>
      </p:sp>
    </p:spTree>
    <p:extLst>
      <p:ext uri="{BB962C8B-B14F-4D97-AF65-F5344CB8AC3E}">
        <p14:creationId xmlns:p14="http://schemas.microsoft.com/office/powerpoint/2010/main" val="26883142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62830B4-695D-BB4F-A054-2069C657B948}" type="slidenum">
              <a:rPr lang="en-US" altLang="en-US" smtClean="0"/>
              <a:pPr/>
              <a:t>‹#›</a:t>
            </a:fld>
            <a:endParaRPr lang="en-US" altLang="en-US" dirty="0"/>
          </a:p>
        </p:txBody>
      </p:sp>
    </p:spTree>
    <p:extLst>
      <p:ext uri="{BB962C8B-B14F-4D97-AF65-F5344CB8AC3E}">
        <p14:creationId xmlns:p14="http://schemas.microsoft.com/office/powerpoint/2010/main" val="323018597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212DD6E-9601-064E-B144-D55D757C059B}" type="slidenum">
              <a:rPr lang="en-US" altLang="en-US" smtClean="0"/>
              <a:pPr/>
              <a:t>‹#›</a:t>
            </a:fld>
            <a:endParaRPr lang="en-US" altLang="en-US" dirty="0"/>
          </a:p>
        </p:txBody>
      </p:sp>
    </p:spTree>
    <p:extLst>
      <p:ext uri="{BB962C8B-B14F-4D97-AF65-F5344CB8AC3E}">
        <p14:creationId xmlns:p14="http://schemas.microsoft.com/office/powerpoint/2010/main" val="8420434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DAFC91C-7BAA-694A-B43F-7100E7F4A33A}" type="slidenum">
              <a:rPr lang="en-US" altLang="en-US" smtClean="0"/>
              <a:pPr/>
              <a:t>‹#›</a:t>
            </a:fld>
            <a:endParaRPr lang="en-US" altLang="en-US" dirty="0"/>
          </a:p>
        </p:txBody>
      </p:sp>
    </p:spTree>
    <p:extLst>
      <p:ext uri="{BB962C8B-B14F-4D97-AF65-F5344CB8AC3E}">
        <p14:creationId xmlns:p14="http://schemas.microsoft.com/office/powerpoint/2010/main" val="23988176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CD52707-4A7B-214E-8596-E0E43BCE81AB}" type="slidenum">
              <a:rPr lang="en-US" altLang="en-US" smtClean="0"/>
              <a:pPr/>
              <a:t>‹#›</a:t>
            </a:fld>
            <a:endParaRPr lang="en-US" altLang="en-US" dirty="0"/>
          </a:p>
        </p:txBody>
      </p:sp>
    </p:spTree>
    <p:extLst>
      <p:ext uri="{BB962C8B-B14F-4D97-AF65-F5344CB8AC3E}">
        <p14:creationId xmlns:p14="http://schemas.microsoft.com/office/powerpoint/2010/main" val="404635367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36BC67B-FF31-B646-BEEC-5305E1444712}" type="slidenum">
              <a:rPr lang="en-US" altLang="en-US" smtClean="0"/>
              <a:pPr/>
              <a:t>‹#›</a:t>
            </a:fld>
            <a:endParaRPr lang="en-US" altLang="en-US" dirty="0"/>
          </a:p>
        </p:txBody>
      </p:sp>
    </p:spTree>
    <p:extLst>
      <p:ext uri="{BB962C8B-B14F-4D97-AF65-F5344CB8AC3E}">
        <p14:creationId xmlns:p14="http://schemas.microsoft.com/office/powerpoint/2010/main" val="1282485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2654C8A-8C1B-A644-8AAA-8DAAC84F561E}" type="slidenum">
              <a:rPr lang="en-US" altLang="en-US" smtClean="0"/>
              <a:pPr/>
              <a:t>‹#›</a:t>
            </a:fld>
            <a:endParaRPr lang="en-US" altLang="en-US" dirty="0"/>
          </a:p>
        </p:txBody>
      </p:sp>
    </p:spTree>
    <p:extLst>
      <p:ext uri="{BB962C8B-B14F-4D97-AF65-F5344CB8AC3E}">
        <p14:creationId xmlns:p14="http://schemas.microsoft.com/office/powerpoint/2010/main" val="26436079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559B037-75D0-1F4E-8914-2218A8857B49}" type="slidenum">
              <a:rPr lang="en-US" altLang="en-US" smtClean="0"/>
              <a:pPr/>
              <a:t>‹#›</a:t>
            </a:fld>
            <a:endParaRPr lang="en-US" altLang="en-US" dirty="0"/>
          </a:p>
        </p:txBody>
      </p:sp>
    </p:spTree>
    <p:extLst>
      <p:ext uri="{BB962C8B-B14F-4D97-AF65-F5344CB8AC3E}">
        <p14:creationId xmlns:p14="http://schemas.microsoft.com/office/powerpoint/2010/main" val="24629753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E49BF52-8AC6-A245-9A7D-3F79937E087A}" type="slidenum">
              <a:rPr lang="en-US" altLang="en-US" smtClean="0"/>
              <a:pPr/>
              <a:t>‹#›</a:t>
            </a:fld>
            <a:endParaRPr lang="en-US" altLang="en-US" dirty="0"/>
          </a:p>
        </p:txBody>
      </p:sp>
    </p:spTree>
    <p:extLst>
      <p:ext uri="{BB962C8B-B14F-4D97-AF65-F5344CB8AC3E}">
        <p14:creationId xmlns:p14="http://schemas.microsoft.com/office/powerpoint/2010/main" val="175939577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C548402-6F6F-6E4D-AA1E-3C31466715B9}" type="slidenum">
              <a:rPr lang="en-US" altLang="en-US" smtClean="0"/>
              <a:pPr/>
              <a:t>‹#›</a:t>
            </a:fld>
            <a:endParaRPr lang="en-US" altLang="en-US" dirty="0"/>
          </a:p>
        </p:txBody>
      </p:sp>
    </p:spTree>
    <p:extLst>
      <p:ext uri="{BB962C8B-B14F-4D97-AF65-F5344CB8AC3E}">
        <p14:creationId xmlns:p14="http://schemas.microsoft.com/office/powerpoint/2010/main" val="33364066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333165432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11300304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291985100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13449395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6960964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2267765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16AB2-0B0C-8A4D-9DE9-D66B10E79490}" type="slidenum">
              <a:rPr lang="en-US" smtClean="0"/>
              <a:pPr>
                <a:defRPr/>
              </a:pPr>
              <a:t>‹#›</a:t>
            </a:fld>
            <a:endParaRPr lang="en-US" dirty="0"/>
          </a:p>
        </p:txBody>
      </p:sp>
    </p:spTree>
    <p:extLst>
      <p:ext uri="{BB962C8B-B14F-4D97-AF65-F5344CB8AC3E}">
        <p14:creationId xmlns:p14="http://schemas.microsoft.com/office/powerpoint/2010/main" val="283864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34393257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36869747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35750640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13369976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5850744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12726053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48263210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28669663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8657043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2143842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6A460C-96E2-004A-992D-7E130B9047A0}" type="slidenum">
              <a:rPr lang="en-US" smtClean="0"/>
              <a:pPr>
                <a:defRPr/>
              </a:pPr>
              <a:t>‹#›</a:t>
            </a:fld>
            <a:endParaRPr lang="en-US" dirty="0"/>
          </a:p>
        </p:txBody>
      </p:sp>
    </p:spTree>
    <p:extLst>
      <p:ext uri="{BB962C8B-B14F-4D97-AF65-F5344CB8AC3E}">
        <p14:creationId xmlns:p14="http://schemas.microsoft.com/office/powerpoint/2010/main" val="358158842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20827850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140787314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493455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134736355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38588746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318047634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10424677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105655558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35877622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2981423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481A0C-A1FB-3145-96E5-EF26E978B24E}" type="slidenum">
              <a:rPr lang="en-US" smtClean="0"/>
              <a:pPr>
                <a:defRPr/>
              </a:pPr>
              <a:t>‹#›</a:t>
            </a:fld>
            <a:endParaRPr lang="en-US" dirty="0"/>
          </a:p>
        </p:txBody>
      </p:sp>
    </p:spTree>
    <p:extLst>
      <p:ext uri="{BB962C8B-B14F-4D97-AF65-F5344CB8AC3E}">
        <p14:creationId xmlns:p14="http://schemas.microsoft.com/office/powerpoint/2010/main" val="20671815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298832344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23612207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277422690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33155778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14226379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100867336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277438565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32179895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127282446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1954910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E66AD-44B5-6341-897E-181137B52FBE}" type="slidenum">
              <a:rPr lang="en-US" smtClean="0"/>
              <a:pPr>
                <a:defRPr/>
              </a:pPr>
              <a:t>‹#›</a:t>
            </a:fld>
            <a:endParaRPr lang="en-US" dirty="0"/>
          </a:p>
        </p:txBody>
      </p:sp>
    </p:spTree>
    <p:extLst>
      <p:ext uri="{BB962C8B-B14F-4D97-AF65-F5344CB8AC3E}">
        <p14:creationId xmlns:p14="http://schemas.microsoft.com/office/powerpoint/2010/main" val="32641093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C6D7ABC-F057-6B4B-87E4-022653B471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38020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236B3B-6543-BB4A-A0EB-AB1A5C601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799330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35E09FE-6EDD-1446-861D-2DC6C9972A1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1016290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A7BCE2F-BB2C-8F4E-9254-BC722416A31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295927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EC4C24E9-B653-0F46-9A74-BBD11DC53A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791578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FA42D7B-29BA-E24A-B443-995F028D94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6419232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40A1D751-1A0E-AD47-9BD5-F1A376D22D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956860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CB9EA3F-3825-7346-BF9F-AA4EC7B4890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76906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BE96E5A-82C8-2F4E-B177-DF06A796368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249430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C3A8AA6-FCCD-9541-B937-704C72A7EE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8523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E950F6-3378-BB4F-9E6C-868448E83226}" type="slidenum">
              <a:rPr lang="en-US" smtClean="0"/>
              <a:pPr>
                <a:defRPr/>
              </a:pPr>
              <a:t>‹#›</a:t>
            </a:fld>
            <a:endParaRPr lang="en-US" dirty="0"/>
          </a:p>
        </p:txBody>
      </p:sp>
    </p:spTree>
    <p:extLst>
      <p:ext uri="{BB962C8B-B14F-4D97-AF65-F5344CB8AC3E}">
        <p14:creationId xmlns:p14="http://schemas.microsoft.com/office/powerpoint/2010/main" val="4377831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6FC4039-DFEA-2742-8F55-55D004F088C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2881125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5A01768-9F54-A44A-85C5-4BEB7BFA105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6954321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A389382-67F4-FF45-A31A-C31AAC768F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1959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7864042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A2C7E2AC-8A1E-D441-9D5B-22FB8300D262}" type="slidenum">
              <a:rPr lang="en-US" smtClean="0"/>
              <a:pPr>
                <a:defRPr/>
              </a:pPr>
              <a:t>‹#›</a:t>
            </a:fld>
            <a:endParaRPr lang="en-US" dirty="0"/>
          </a:p>
        </p:txBody>
      </p:sp>
    </p:spTree>
    <p:extLst>
      <p:ext uri="{BB962C8B-B14F-4D97-AF65-F5344CB8AC3E}">
        <p14:creationId xmlns:p14="http://schemas.microsoft.com/office/powerpoint/2010/main" val="60273830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2A368236-7505-EC4F-A077-BEE2E20F0963}" type="slidenum">
              <a:rPr lang="en-US" smtClean="0"/>
              <a:pPr>
                <a:defRPr/>
              </a:pPr>
              <a:t>‹#›</a:t>
            </a:fld>
            <a:endParaRPr lang="en-US" dirty="0"/>
          </a:p>
        </p:txBody>
      </p:sp>
    </p:spTree>
    <p:extLst>
      <p:ext uri="{BB962C8B-B14F-4D97-AF65-F5344CB8AC3E}">
        <p14:creationId xmlns:p14="http://schemas.microsoft.com/office/powerpoint/2010/main" val="36435447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AF15C9F9-B3A0-B142-B98F-C5E2AE4D91BC}" type="slidenum">
              <a:rPr lang="en-US" smtClean="0"/>
              <a:pPr>
                <a:defRPr/>
              </a:pPr>
              <a:t>‹#›</a:t>
            </a:fld>
            <a:endParaRPr lang="en-US" dirty="0"/>
          </a:p>
        </p:txBody>
      </p:sp>
    </p:spTree>
    <p:extLst>
      <p:ext uri="{BB962C8B-B14F-4D97-AF65-F5344CB8AC3E}">
        <p14:creationId xmlns:p14="http://schemas.microsoft.com/office/powerpoint/2010/main" val="21089898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0A50D35B-5FE8-224C-969C-909CF2844E35}" type="slidenum">
              <a:rPr lang="en-US" smtClean="0"/>
              <a:pPr>
                <a:defRPr/>
              </a:pPr>
              <a:t>‹#›</a:t>
            </a:fld>
            <a:endParaRPr lang="en-US" dirty="0"/>
          </a:p>
        </p:txBody>
      </p:sp>
    </p:spTree>
    <p:extLst>
      <p:ext uri="{BB962C8B-B14F-4D97-AF65-F5344CB8AC3E}">
        <p14:creationId xmlns:p14="http://schemas.microsoft.com/office/powerpoint/2010/main" val="24179009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36BB6BC8-7DA2-234B-BE07-E38443AB6618}" type="slidenum">
              <a:rPr lang="en-US" smtClean="0"/>
              <a:pPr>
                <a:defRPr/>
              </a:pPr>
              <a:t>‹#›</a:t>
            </a:fld>
            <a:endParaRPr lang="en-US" dirty="0"/>
          </a:p>
        </p:txBody>
      </p:sp>
    </p:spTree>
    <p:extLst>
      <p:ext uri="{BB962C8B-B14F-4D97-AF65-F5344CB8AC3E}">
        <p14:creationId xmlns:p14="http://schemas.microsoft.com/office/powerpoint/2010/main" val="3987407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9B08DE6C-6A01-894A-8FE1-D7156A8925EC}" type="slidenum">
              <a:rPr lang="en-US" smtClean="0"/>
              <a:pPr>
                <a:defRPr/>
              </a:pPr>
              <a:t>‹#›</a:t>
            </a:fld>
            <a:endParaRPr lang="en-US" dirty="0"/>
          </a:p>
        </p:txBody>
      </p:sp>
    </p:spTree>
    <p:extLst>
      <p:ext uri="{BB962C8B-B14F-4D97-AF65-F5344CB8AC3E}">
        <p14:creationId xmlns:p14="http://schemas.microsoft.com/office/powerpoint/2010/main" val="2115965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4C7780-BC24-1A4E-BECC-B37B56431688}" type="slidenum">
              <a:rPr lang="en-US" smtClean="0"/>
              <a:pPr>
                <a:defRPr/>
              </a:pPr>
              <a:t>‹#›</a:t>
            </a:fld>
            <a:endParaRPr lang="en-US" dirty="0"/>
          </a:p>
        </p:txBody>
      </p:sp>
    </p:spTree>
    <p:extLst>
      <p:ext uri="{BB962C8B-B14F-4D97-AF65-F5344CB8AC3E}">
        <p14:creationId xmlns:p14="http://schemas.microsoft.com/office/powerpoint/2010/main" val="118357237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D55C65C9-DBCA-494D-A1F0-DEA5BD5118EF}" type="slidenum">
              <a:rPr lang="en-US" smtClean="0"/>
              <a:pPr>
                <a:defRPr/>
              </a:pPr>
              <a:t>‹#›</a:t>
            </a:fld>
            <a:endParaRPr lang="en-US" dirty="0"/>
          </a:p>
        </p:txBody>
      </p:sp>
    </p:spTree>
    <p:extLst>
      <p:ext uri="{BB962C8B-B14F-4D97-AF65-F5344CB8AC3E}">
        <p14:creationId xmlns:p14="http://schemas.microsoft.com/office/powerpoint/2010/main" val="234239651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19C063F8-9519-324F-914F-38CCA66DB982}" type="slidenum">
              <a:rPr lang="en-US" smtClean="0"/>
              <a:pPr>
                <a:defRPr/>
              </a:pPr>
              <a:t>‹#›</a:t>
            </a:fld>
            <a:endParaRPr lang="en-US" dirty="0"/>
          </a:p>
        </p:txBody>
      </p:sp>
    </p:spTree>
    <p:extLst>
      <p:ext uri="{BB962C8B-B14F-4D97-AF65-F5344CB8AC3E}">
        <p14:creationId xmlns:p14="http://schemas.microsoft.com/office/powerpoint/2010/main" val="246887198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C61251C1-B0E5-B844-B75F-B53E022ACAEE}" type="slidenum">
              <a:rPr lang="en-US" smtClean="0"/>
              <a:pPr>
                <a:defRPr/>
              </a:pPr>
              <a:t>‹#›</a:t>
            </a:fld>
            <a:endParaRPr lang="en-US" dirty="0"/>
          </a:p>
        </p:txBody>
      </p:sp>
    </p:spTree>
    <p:extLst>
      <p:ext uri="{BB962C8B-B14F-4D97-AF65-F5344CB8AC3E}">
        <p14:creationId xmlns:p14="http://schemas.microsoft.com/office/powerpoint/2010/main" val="233548515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b="1" i="0">
                <a:solidFill>
                  <a:srgbClr val="000000"/>
                </a:solidFill>
                <a:latin typeface="Arial" panose="020B0604020202020204" pitchFamily="34" charset="0"/>
              </a:defRPr>
            </a:lvl1pPr>
          </a:lstStyle>
          <a:p>
            <a:pPr>
              <a:defRPr/>
            </a:pPr>
            <a:fld id="{7FD5DC84-6839-A847-AD58-8E5C5EAFD71C}" type="slidenum">
              <a:rPr lang="en-US" smtClean="0"/>
              <a:pPr>
                <a:defRPr/>
              </a:pPr>
              <a:t>‹#›</a:t>
            </a:fld>
            <a:endParaRPr lang="en-US" dirty="0"/>
          </a:p>
        </p:txBody>
      </p:sp>
    </p:spTree>
    <p:extLst>
      <p:ext uri="{BB962C8B-B14F-4D97-AF65-F5344CB8AC3E}">
        <p14:creationId xmlns:p14="http://schemas.microsoft.com/office/powerpoint/2010/main" val="29371549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sz="4400" b="1" i="0" dirty="0">
                  <a:solidFill>
                    <a:srgbClr val="FFFFFF"/>
                  </a:solidFill>
                  <a:ea typeface="Arial" charset="0"/>
                  <a:cs typeface="Arial" panose="020B0604020202020204" pitchFamily="34"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cs typeface="Arial" panose="020B0604020202020204" pitchFamily="34" charset="0"/>
              </a:defRPr>
            </a:lvl1pPr>
          </a:lstStyle>
          <a:p>
            <a:fld id="{CFCDF096-DD8C-BD4F-937C-1C9CC7FABC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1838843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85661659-448A-C141-A09D-8676F5FE226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386901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EE549E1D-DB70-F843-A2E5-6A9B857CDB1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9040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EEB866EB-3DDE-4340-BD01-40C2B13F11A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0420364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5540405E-D77D-564F-A0B7-80C83E17BF5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658114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8F401E71-0E34-1542-B487-E1F1D8D3205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16056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70B7A4-F9EF-A742-B72A-2C1B10E4153B}" type="slidenum">
              <a:rPr lang="en-US" smtClean="0"/>
              <a:pPr>
                <a:defRPr/>
              </a:pPr>
              <a:t>‹#›</a:t>
            </a:fld>
            <a:endParaRPr lang="en-US" dirty="0"/>
          </a:p>
        </p:txBody>
      </p:sp>
    </p:spTree>
    <p:extLst>
      <p:ext uri="{BB962C8B-B14F-4D97-AF65-F5344CB8AC3E}">
        <p14:creationId xmlns:p14="http://schemas.microsoft.com/office/powerpoint/2010/main" val="6101967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D9E7A001-D53C-6147-BF15-F22C626AAD9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480364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0913FDAE-D6DF-304D-B24C-15C9B0EF925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593546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A6FB94A2-715F-EF4F-A875-BCE9B33B3DF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2203488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69146BDE-E883-2640-808E-56859BAB6D2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058541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55B0137C-2F4A-8349-8608-7F72DF62B4B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23844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cs typeface="Arial" panose="020B0604020202020204" pitchFamily="34" charset="0"/>
              </a:defRPr>
            </a:lvl1pPr>
          </a:lstStyle>
          <a:p>
            <a:fld id="{156AC2E4-A5F8-904F-B4DE-89F736ACCFB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8332186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pPr/>
              <a:t>‹#›</a:t>
            </a:fld>
            <a:endParaRPr lang="en-US"/>
          </a:p>
        </p:txBody>
      </p:sp>
    </p:spTree>
    <p:extLst>
      <p:ext uri="{BB962C8B-B14F-4D97-AF65-F5344CB8AC3E}">
        <p14:creationId xmlns:p14="http://schemas.microsoft.com/office/powerpoint/2010/main" val="26315927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pPr/>
              <a:t>‹#›</a:t>
            </a:fld>
            <a:endParaRPr lang="en-US"/>
          </a:p>
        </p:txBody>
      </p:sp>
    </p:spTree>
    <p:extLst>
      <p:ext uri="{BB962C8B-B14F-4D97-AF65-F5344CB8AC3E}">
        <p14:creationId xmlns:p14="http://schemas.microsoft.com/office/powerpoint/2010/main" val="382296415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pPr/>
              <a:t>‹#›</a:t>
            </a:fld>
            <a:endParaRPr lang="en-US"/>
          </a:p>
        </p:txBody>
      </p:sp>
    </p:spTree>
    <p:extLst>
      <p:ext uri="{BB962C8B-B14F-4D97-AF65-F5344CB8AC3E}">
        <p14:creationId xmlns:p14="http://schemas.microsoft.com/office/powerpoint/2010/main" val="19723093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pPr/>
              <a:t>‹#›</a:t>
            </a:fld>
            <a:endParaRPr lang="en-US"/>
          </a:p>
        </p:txBody>
      </p:sp>
    </p:spTree>
    <p:extLst>
      <p:ext uri="{BB962C8B-B14F-4D97-AF65-F5344CB8AC3E}">
        <p14:creationId xmlns:p14="http://schemas.microsoft.com/office/powerpoint/2010/main" val="1933840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36ABA7-23A4-5647-85D7-E9474B76C145}" type="slidenum">
              <a:rPr lang="en-US" smtClean="0"/>
              <a:pPr>
                <a:defRPr/>
              </a:pPr>
              <a:t>‹#›</a:t>
            </a:fld>
            <a:endParaRPr lang="en-US" dirty="0"/>
          </a:p>
        </p:txBody>
      </p:sp>
    </p:spTree>
    <p:extLst>
      <p:ext uri="{BB962C8B-B14F-4D97-AF65-F5344CB8AC3E}">
        <p14:creationId xmlns:p14="http://schemas.microsoft.com/office/powerpoint/2010/main" val="3288375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pPr/>
              <a:t>‹#›</a:t>
            </a:fld>
            <a:endParaRPr lang="en-US"/>
          </a:p>
        </p:txBody>
      </p:sp>
    </p:spTree>
    <p:extLst>
      <p:ext uri="{BB962C8B-B14F-4D97-AF65-F5344CB8AC3E}">
        <p14:creationId xmlns:p14="http://schemas.microsoft.com/office/powerpoint/2010/main" val="28645091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pPr/>
              <a:t>‹#›</a:t>
            </a:fld>
            <a:endParaRPr lang="en-US"/>
          </a:p>
        </p:txBody>
      </p:sp>
    </p:spTree>
    <p:extLst>
      <p:ext uri="{BB962C8B-B14F-4D97-AF65-F5344CB8AC3E}">
        <p14:creationId xmlns:p14="http://schemas.microsoft.com/office/powerpoint/2010/main" val="7736308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pPr/>
              <a:t>‹#›</a:t>
            </a:fld>
            <a:endParaRPr lang="en-US"/>
          </a:p>
        </p:txBody>
      </p:sp>
    </p:spTree>
    <p:extLst>
      <p:ext uri="{BB962C8B-B14F-4D97-AF65-F5344CB8AC3E}">
        <p14:creationId xmlns:p14="http://schemas.microsoft.com/office/powerpoint/2010/main" val="35702775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pPr/>
              <a:t>‹#›</a:t>
            </a:fld>
            <a:endParaRPr lang="en-US"/>
          </a:p>
        </p:txBody>
      </p:sp>
    </p:spTree>
    <p:extLst>
      <p:ext uri="{BB962C8B-B14F-4D97-AF65-F5344CB8AC3E}">
        <p14:creationId xmlns:p14="http://schemas.microsoft.com/office/powerpoint/2010/main" val="67189408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pPr/>
              <a:t>‹#›</a:t>
            </a:fld>
            <a:endParaRPr lang="en-US"/>
          </a:p>
        </p:txBody>
      </p:sp>
    </p:spTree>
    <p:extLst>
      <p:ext uri="{BB962C8B-B14F-4D97-AF65-F5344CB8AC3E}">
        <p14:creationId xmlns:p14="http://schemas.microsoft.com/office/powerpoint/2010/main" val="211987683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pPr/>
              <a:t>‹#›</a:t>
            </a:fld>
            <a:endParaRPr lang="en-US"/>
          </a:p>
        </p:txBody>
      </p:sp>
    </p:spTree>
    <p:extLst>
      <p:ext uri="{BB962C8B-B14F-4D97-AF65-F5344CB8AC3E}">
        <p14:creationId xmlns:p14="http://schemas.microsoft.com/office/powerpoint/2010/main" val="248591485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pPr/>
              <a:t>‹#›</a:t>
            </a:fld>
            <a:endParaRPr lang="en-US"/>
          </a:p>
        </p:txBody>
      </p:sp>
    </p:spTree>
    <p:extLst>
      <p:ext uri="{BB962C8B-B14F-4D97-AF65-F5344CB8AC3E}">
        <p14:creationId xmlns:p14="http://schemas.microsoft.com/office/powerpoint/2010/main" val="1312803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650925-CB64-F44D-9EC4-2E6344FDB3E6}" type="slidenum">
              <a:rPr lang="en-US" smtClean="0"/>
              <a:pPr>
                <a:defRPr/>
              </a:pPr>
              <a:t>‹#›</a:t>
            </a:fld>
            <a:endParaRPr lang="en-US" dirty="0"/>
          </a:p>
        </p:txBody>
      </p:sp>
    </p:spTree>
    <p:extLst>
      <p:ext uri="{BB962C8B-B14F-4D97-AF65-F5344CB8AC3E}">
        <p14:creationId xmlns:p14="http://schemas.microsoft.com/office/powerpoint/2010/main" val="277761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0875B4-4808-2646-93A6-970418351B9B}" type="slidenum">
              <a:rPr lang="en-US" smtClean="0"/>
              <a:pPr>
                <a:defRPr/>
              </a:pPr>
              <a:t>‹#›</a:t>
            </a:fld>
            <a:endParaRPr lang="en-US" dirty="0"/>
          </a:p>
        </p:txBody>
      </p:sp>
    </p:spTree>
    <p:extLst>
      <p:ext uri="{BB962C8B-B14F-4D97-AF65-F5344CB8AC3E}">
        <p14:creationId xmlns:p14="http://schemas.microsoft.com/office/powerpoint/2010/main" val="4236042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F8DA69-842D-1941-A868-FB9B09210324}" type="slidenum">
              <a:rPr lang="en-US" smtClean="0"/>
              <a:pPr>
                <a:defRPr/>
              </a:pPr>
              <a:t>‹#›</a:t>
            </a:fld>
            <a:endParaRPr lang="en-US" dirty="0"/>
          </a:p>
        </p:txBody>
      </p:sp>
    </p:spTree>
    <p:extLst>
      <p:ext uri="{BB962C8B-B14F-4D97-AF65-F5344CB8AC3E}">
        <p14:creationId xmlns:p14="http://schemas.microsoft.com/office/powerpoint/2010/main" val="198444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0A41F-09D2-3643-88ED-FBA1C067FB06}" type="slidenum">
              <a:rPr lang="en-US" smtClean="0"/>
              <a:pPr>
                <a:defRPr/>
              </a:pPr>
              <a:t>‹#›</a:t>
            </a:fld>
            <a:endParaRPr lang="en-US" dirty="0"/>
          </a:p>
        </p:txBody>
      </p:sp>
    </p:spTree>
    <p:extLst>
      <p:ext uri="{BB962C8B-B14F-4D97-AF65-F5344CB8AC3E}">
        <p14:creationId xmlns:p14="http://schemas.microsoft.com/office/powerpoint/2010/main" val="2989093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9C887-D6CB-CF4C-BEE3-F8B81477F691}" type="slidenum">
              <a:rPr lang="en-US" smtClean="0"/>
              <a:pPr>
                <a:defRPr/>
              </a:pPr>
              <a:t>‹#›</a:t>
            </a:fld>
            <a:endParaRPr lang="en-US" dirty="0"/>
          </a:p>
        </p:txBody>
      </p:sp>
    </p:spTree>
    <p:extLst>
      <p:ext uri="{BB962C8B-B14F-4D97-AF65-F5344CB8AC3E}">
        <p14:creationId xmlns:p14="http://schemas.microsoft.com/office/powerpoint/2010/main" val="243362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74FEF4-B66D-8844-81D2-C718E0B28C4C}" type="slidenum">
              <a:rPr lang="en-US" smtClean="0"/>
              <a:pPr>
                <a:defRPr/>
              </a:pPr>
              <a:t>‹#›</a:t>
            </a:fld>
            <a:endParaRPr lang="en-US" dirty="0"/>
          </a:p>
        </p:txBody>
      </p:sp>
    </p:spTree>
    <p:extLst>
      <p:ext uri="{BB962C8B-B14F-4D97-AF65-F5344CB8AC3E}">
        <p14:creationId xmlns:p14="http://schemas.microsoft.com/office/powerpoint/2010/main" val="381409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880BD4-6115-5C4F-B816-3D2B0651A36A}" type="slidenum">
              <a:rPr lang="en-US" smtClean="0"/>
              <a:pPr>
                <a:defRPr/>
              </a:pPr>
              <a:t>‹#›</a:t>
            </a:fld>
            <a:endParaRPr lang="en-US" dirty="0"/>
          </a:p>
        </p:txBody>
      </p:sp>
    </p:spTree>
    <p:extLst>
      <p:ext uri="{BB962C8B-B14F-4D97-AF65-F5344CB8AC3E}">
        <p14:creationId xmlns:p14="http://schemas.microsoft.com/office/powerpoint/2010/main" val="370914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687077-E7F5-D243-B6CE-B3F900E92A3E}" type="slidenum">
              <a:rPr lang="en-US" smtClean="0"/>
              <a:pPr>
                <a:defRPr/>
              </a:pPr>
              <a:t>‹#›</a:t>
            </a:fld>
            <a:endParaRPr lang="en-US" dirty="0"/>
          </a:p>
        </p:txBody>
      </p:sp>
    </p:spTree>
    <p:extLst>
      <p:ext uri="{BB962C8B-B14F-4D97-AF65-F5344CB8AC3E}">
        <p14:creationId xmlns:p14="http://schemas.microsoft.com/office/powerpoint/2010/main" val="188303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7B9B29-9217-024D-9475-E8BEB9952E56}" type="slidenum">
              <a:rPr lang="en-US" smtClean="0"/>
              <a:pPr>
                <a:defRPr/>
              </a:pPr>
              <a:t>‹#›</a:t>
            </a:fld>
            <a:endParaRPr lang="en-US" dirty="0"/>
          </a:p>
        </p:txBody>
      </p:sp>
    </p:spTree>
    <p:extLst>
      <p:ext uri="{BB962C8B-B14F-4D97-AF65-F5344CB8AC3E}">
        <p14:creationId xmlns:p14="http://schemas.microsoft.com/office/powerpoint/2010/main" val="4068505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A0CA51-BE4B-5842-8120-1976BF36A37D}" type="slidenum">
              <a:rPr lang="en-US" smtClean="0"/>
              <a:pPr>
                <a:defRPr/>
              </a:pPr>
              <a:t>‹#›</a:t>
            </a:fld>
            <a:endParaRPr lang="en-US" dirty="0"/>
          </a:p>
        </p:txBody>
      </p:sp>
    </p:spTree>
    <p:extLst>
      <p:ext uri="{BB962C8B-B14F-4D97-AF65-F5344CB8AC3E}">
        <p14:creationId xmlns:p14="http://schemas.microsoft.com/office/powerpoint/2010/main" val="2320471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76A241-EDD0-3A4A-A3D4-A1FEE9052E3F}" type="slidenum">
              <a:rPr lang="en-US" smtClean="0"/>
              <a:pPr>
                <a:defRPr/>
              </a:pPr>
              <a:t>‹#›</a:t>
            </a:fld>
            <a:endParaRPr lang="en-US" dirty="0"/>
          </a:p>
        </p:txBody>
      </p:sp>
    </p:spTree>
    <p:extLst>
      <p:ext uri="{BB962C8B-B14F-4D97-AF65-F5344CB8AC3E}">
        <p14:creationId xmlns:p14="http://schemas.microsoft.com/office/powerpoint/2010/main" val="2061441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D34B5E-18DC-2149-AC7F-81C5303DB783}" type="slidenum">
              <a:rPr lang="en-US" smtClean="0"/>
              <a:pPr>
                <a:defRPr/>
              </a:pPr>
              <a:t>‹#›</a:t>
            </a:fld>
            <a:endParaRPr lang="en-US" dirty="0"/>
          </a:p>
        </p:txBody>
      </p:sp>
    </p:spTree>
    <p:extLst>
      <p:ext uri="{BB962C8B-B14F-4D97-AF65-F5344CB8AC3E}">
        <p14:creationId xmlns:p14="http://schemas.microsoft.com/office/powerpoint/2010/main" val="290670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8900CC-D7FB-944A-9377-E647DF615138}" type="slidenum">
              <a:rPr lang="en-US" smtClean="0"/>
              <a:pPr>
                <a:defRPr/>
              </a:pPr>
              <a:t>‹#›</a:t>
            </a:fld>
            <a:endParaRPr lang="en-US" dirty="0"/>
          </a:p>
        </p:txBody>
      </p:sp>
    </p:spTree>
    <p:extLst>
      <p:ext uri="{BB962C8B-B14F-4D97-AF65-F5344CB8AC3E}">
        <p14:creationId xmlns:p14="http://schemas.microsoft.com/office/powerpoint/2010/main" val="347712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56E1-C839-DC4C-81A4-12C0D67173F6}" type="slidenum">
              <a:rPr lang="en-US" smtClean="0"/>
              <a:pPr>
                <a:defRPr/>
              </a:pPr>
              <a:t>‹#›</a:t>
            </a:fld>
            <a:endParaRPr lang="en-US" dirty="0"/>
          </a:p>
        </p:txBody>
      </p:sp>
    </p:spTree>
    <p:extLst>
      <p:ext uri="{BB962C8B-B14F-4D97-AF65-F5344CB8AC3E}">
        <p14:creationId xmlns:p14="http://schemas.microsoft.com/office/powerpoint/2010/main" val="235854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0C85BC1-AB34-1A4D-ABE5-4720F6173650}" type="slidenum">
              <a:rPr lang="en-US" smtClean="0"/>
              <a:pPr>
                <a:defRPr/>
              </a:pPr>
              <a:t>‹#›</a:t>
            </a:fld>
            <a:endParaRPr lang="en-US" dirty="0"/>
          </a:p>
        </p:txBody>
      </p:sp>
    </p:spTree>
    <p:extLst>
      <p:ext uri="{BB962C8B-B14F-4D97-AF65-F5344CB8AC3E}">
        <p14:creationId xmlns:p14="http://schemas.microsoft.com/office/powerpoint/2010/main" val="3862787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9960F1D-CA70-C04F-B69C-6E5290330C0F}" type="slidenum">
              <a:rPr lang="en-US" smtClean="0"/>
              <a:pPr>
                <a:defRPr/>
              </a:pPr>
              <a:t>‹#›</a:t>
            </a:fld>
            <a:endParaRPr lang="en-US" dirty="0"/>
          </a:p>
        </p:txBody>
      </p:sp>
    </p:spTree>
    <p:extLst>
      <p:ext uri="{BB962C8B-B14F-4D97-AF65-F5344CB8AC3E}">
        <p14:creationId xmlns:p14="http://schemas.microsoft.com/office/powerpoint/2010/main" val="161187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9542528-C4D2-454F-AFE2-99916DD8D4F0}" type="slidenum">
              <a:rPr lang="en-US" smtClean="0"/>
              <a:pPr>
                <a:defRPr/>
              </a:pPr>
              <a:t>‹#›</a:t>
            </a:fld>
            <a:endParaRPr lang="en-US" dirty="0"/>
          </a:p>
        </p:txBody>
      </p:sp>
    </p:spTree>
    <p:extLst>
      <p:ext uri="{BB962C8B-B14F-4D97-AF65-F5344CB8AC3E}">
        <p14:creationId xmlns:p14="http://schemas.microsoft.com/office/powerpoint/2010/main" val="1414908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A767E79-8FF2-4143-A915-49BAF821000B}" type="slidenum">
              <a:rPr lang="en-US" smtClean="0"/>
              <a:pPr>
                <a:defRPr/>
              </a:pPr>
              <a:t>‹#›</a:t>
            </a:fld>
            <a:endParaRPr lang="en-US" dirty="0"/>
          </a:p>
        </p:txBody>
      </p:sp>
    </p:spTree>
    <p:extLst>
      <p:ext uri="{BB962C8B-B14F-4D97-AF65-F5344CB8AC3E}">
        <p14:creationId xmlns:p14="http://schemas.microsoft.com/office/powerpoint/2010/main" val="375812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02928C9-5D75-6E48-9CD7-4305E051894F}" type="slidenum">
              <a:rPr lang="en-US" smtClean="0"/>
              <a:pPr>
                <a:defRPr/>
              </a:pPr>
              <a:t>‹#›</a:t>
            </a:fld>
            <a:endParaRPr lang="en-US" dirty="0"/>
          </a:p>
        </p:txBody>
      </p:sp>
    </p:spTree>
    <p:extLst>
      <p:ext uri="{BB962C8B-B14F-4D97-AF65-F5344CB8AC3E}">
        <p14:creationId xmlns:p14="http://schemas.microsoft.com/office/powerpoint/2010/main" val="2085217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0FE248-0D3C-EA4C-AD70-1B20DE23FB8F}" type="slidenum">
              <a:rPr lang="en-US" smtClean="0"/>
              <a:pPr>
                <a:defRPr/>
              </a:pPr>
              <a:t>‹#›</a:t>
            </a:fld>
            <a:endParaRPr lang="en-US" dirty="0"/>
          </a:p>
        </p:txBody>
      </p:sp>
    </p:spTree>
    <p:extLst>
      <p:ext uri="{BB962C8B-B14F-4D97-AF65-F5344CB8AC3E}">
        <p14:creationId xmlns:p14="http://schemas.microsoft.com/office/powerpoint/2010/main" val="1662518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BF19644-E618-7149-A24B-2E95350AC9CF}" type="slidenum">
              <a:rPr lang="en-US" smtClean="0"/>
              <a:pPr>
                <a:defRPr/>
              </a:pPr>
              <a:t>‹#›</a:t>
            </a:fld>
            <a:endParaRPr lang="en-US" dirty="0"/>
          </a:p>
        </p:txBody>
      </p:sp>
    </p:spTree>
    <p:extLst>
      <p:ext uri="{BB962C8B-B14F-4D97-AF65-F5344CB8AC3E}">
        <p14:creationId xmlns:p14="http://schemas.microsoft.com/office/powerpoint/2010/main" val="1745352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1D11754-C035-C34B-8EE0-B090974C29B6}" type="slidenum">
              <a:rPr lang="en-US" smtClean="0"/>
              <a:pPr>
                <a:defRPr/>
              </a:pPr>
              <a:t>‹#›</a:t>
            </a:fld>
            <a:endParaRPr lang="en-US" dirty="0"/>
          </a:p>
        </p:txBody>
      </p:sp>
    </p:spTree>
    <p:extLst>
      <p:ext uri="{BB962C8B-B14F-4D97-AF65-F5344CB8AC3E}">
        <p14:creationId xmlns:p14="http://schemas.microsoft.com/office/powerpoint/2010/main" val="2202837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D5DC67D-94F0-CB45-AB1B-450BB2750AC2}" type="slidenum">
              <a:rPr lang="en-US" smtClean="0"/>
              <a:pPr>
                <a:defRPr/>
              </a:pPr>
              <a:t>‹#›</a:t>
            </a:fld>
            <a:endParaRPr lang="en-US" dirty="0"/>
          </a:p>
        </p:txBody>
      </p:sp>
    </p:spTree>
    <p:extLst>
      <p:ext uri="{BB962C8B-B14F-4D97-AF65-F5344CB8AC3E}">
        <p14:creationId xmlns:p14="http://schemas.microsoft.com/office/powerpoint/2010/main" val="3173396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651F66-44B9-F244-9CA2-26C8A294D8A0}" type="slidenum">
              <a:rPr lang="en-US" smtClean="0"/>
              <a:pPr>
                <a:defRPr/>
              </a:pPr>
              <a:t>‹#›</a:t>
            </a:fld>
            <a:endParaRPr lang="en-US" dirty="0"/>
          </a:p>
        </p:txBody>
      </p:sp>
    </p:spTree>
    <p:extLst>
      <p:ext uri="{BB962C8B-B14F-4D97-AF65-F5344CB8AC3E}">
        <p14:creationId xmlns:p14="http://schemas.microsoft.com/office/powerpoint/2010/main" val="3972187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3256947-9626-8C48-960E-F0EE7023DADE}" type="slidenum">
              <a:rPr lang="en-US" smtClean="0"/>
              <a:pPr>
                <a:defRPr/>
              </a:pPr>
              <a:t>‹#›</a:t>
            </a:fld>
            <a:endParaRPr lang="en-US" dirty="0"/>
          </a:p>
        </p:txBody>
      </p:sp>
    </p:spTree>
    <p:extLst>
      <p:ext uri="{BB962C8B-B14F-4D97-AF65-F5344CB8AC3E}">
        <p14:creationId xmlns:p14="http://schemas.microsoft.com/office/powerpoint/2010/main" val="57767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D59B0F8-4CA7-1847-B5BB-2B86E600C251}" type="slidenum">
              <a:rPr lang="en-US" smtClean="0"/>
              <a:pPr>
                <a:defRPr/>
              </a:pPr>
              <a:t>‹#›</a:t>
            </a:fld>
            <a:endParaRPr lang="en-US" dirty="0"/>
          </a:p>
        </p:txBody>
      </p:sp>
    </p:spTree>
    <p:extLst>
      <p:ext uri="{BB962C8B-B14F-4D97-AF65-F5344CB8AC3E}">
        <p14:creationId xmlns:p14="http://schemas.microsoft.com/office/powerpoint/2010/main" val="36980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3F30639-C478-8344-8E9B-D373F20E2B80}" type="slidenum">
              <a:rPr lang="en-US" smtClean="0"/>
              <a:pPr>
                <a:defRPr/>
              </a:pPr>
              <a:t>‹#›</a:t>
            </a:fld>
            <a:endParaRPr lang="en-US" dirty="0"/>
          </a:p>
        </p:txBody>
      </p:sp>
    </p:spTree>
    <p:extLst>
      <p:ext uri="{BB962C8B-B14F-4D97-AF65-F5344CB8AC3E}">
        <p14:creationId xmlns:p14="http://schemas.microsoft.com/office/powerpoint/2010/main" val="1948980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03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58A7DA-CED1-684D-BE44-0B105F4FE28F}" type="slidenum">
              <a:rPr lang="en-US"/>
              <a:pPr>
                <a:defRPr/>
              </a:pPr>
              <a:t>‹#›</a:t>
            </a:fld>
            <a:endParaRPr lang="en-US"/>
          </a:p>
        </p:txBody>
      </p:sp>
    </p:spTree>
    <p:extLst>
      <p:ext uri="{BB962C8B-B14F-4D97-AF65-F5344CB8AC3E}">
        <p14:creationId xmlns:p14="http://schemas.microsoft.com/office/powerpoint/2010/main" val="3171318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E12EEB7-3104-2C45-9BF0-94F259E8C019}" type="slidenum">
              <a:rPr lang="en-US"/>
              <a:pPr>
                <a:defRPr/>
              </a:pPr>
              <a:t>‹#›</a:t>
            </a:fld>
            <a:endParaRPr lang="en-US"/>
          </a:p>
        </p:txBody>
      </p:sp>
    </p:spTree>
    <p:extLst>
      <p:ext uri="{BB962C8B-B14F-4D97-AF65-F5344CB8AC3E}">
        <p14:creationId xmlns:p14="http://schemas.microsoft.com/office/powerpoint/2010/main" val="2229749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89EAD61-CB09-8E40-928B-34F62EBDE9DC}" type="slidenum">
              <a:rPr lang="en-US"/>
              <a:pPr>
                <a:defRPr/>
              </a:pPr>
              <a:t>‹#›</a:t>
            </a:fld>
            <a:endParaRPr lang="en-US"/>
          </a:p>
        </p:txBody>
      </p:sp>
    </p:spTree>
    <p:extLst>
      <p:ext uri="{BB962C8B-B14F-4D97-AF65-F5344CB8AC3E}">
        <p14:creationId xmlns:p14="http://schemas.microsoft.com/office/powerpoint/2010/main" val="510850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174FA2-DE6C-3348-BC9D-D3A8996826A2}" type="slidenum">
              <a:rPr lang="en-US"/>
              <a:pPr>
                <a:defRPr/>
              </a:pPr>
              <a:t>‹#›</a:t>
            </a:fld>
            <a:endParaRPr lang="en-US"/>
          </a:p>
        </p:txBody>
      </p:sp>
    </p:spTree>
    <p:extLst>
      <p:ext uri="{BB962C8B-B14F-4D97-AF65-F5344CB8AC3E}">
        <p14:creationId xmlns:p14="http://schemas.microsoft.com/office/powerpoint/2010/main" val="28383222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C9AB04-C387-1442-BE27-C102E745C1D5}" type="slidenum">
              <a:rPr lang="en-US" smtClean="0"/>
              <a:pPr>
                <a:defRPr/>
              </a:pPr>
              <a:t>‹#›</a:t>
            </a:fld>
            <a:endParaRPr lang="en-US" dirty="0"/>
          </a:p>
        </p:txBody>
      </p:sp>
    </p:spTree>
    <p:extLst>
      <p:ext uri="{BB962C8B-B14F-4D97-AF65-F5344CB8AC3E}">
        <p14:creationId xmlns:p14="http://schemas.microsoft.com/office/powerpoint/2010/main" val="40484464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8F53915-A47D-9943-98B0-306096F5B1B8}" type="slidenum">
              <a:rPr lang="en-US" smtClean="0"/>
              <a:pPr>
                <a:defRPr/>
              </a:pPr>
              <a:t>‹#›</a:t>
            </a:fld>
            <a:endParaRPr lang="en-US" dirty="0"/>
          </a:p>
        </p:txBody>
      </p:sp>
    </p:spTree>
    <p:extLst>
      <p:ext uri="{BB962C8B-B14F-4D97-AF65-F5344CB8AC3E}">
        <p14:creationId xmlns:p14="http://schemas.microsoft.com/office/powerpoint/2010/main" val="222465738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A5913C0-8F02-2A47-BD3F-B767D6EDEB0C}" type="slidenum">
              <a:rPr lang="en-US" smtClean="0"/>
              <a:pPr>
                <a:defRPr/>
              </a:pPr>
              <a:t>‹#›</a:t>
            </a:fld>
            <a:endParaRPr lang="en-US" dirty="0"/>
          </a:p>
        </p:txBody>
      </p:sp>
    </p:spTree>
    <p:extLst>
      <p:ext uri="{BB962C8B-B14F-4D97-AF65-F5344CB8AC3E}">
        <p14:creationId xmlns:p14="http://schemas.microsoft.com/office/powerpoint/2010/main" val="22555920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20E18D1-33C3-B049-9BAC-F889905949BB}" type="slidenum">
              <a:rPr lang="en-US" smtClean="0"/>
              <a:pPr>
                <a:defRPr/>
              </a:pPr>
              <a:t>‹#›</a:t>
            </a:fld>
            <a:endParaRPr lang="en-US" dirty="0"/>
          </a:p>
        </p:txBody>
      </p:sp>
    </p:spTree>
    <p:extLst>
      <p:ext uri="{BB962C8B-B14F-4D97-AF65-F5344CB8AC3E}">
        <p14:creationId xmlns:p14="http://schemas.microsoft.com/office/powerpoint/2010/main" val="300576258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42B4F8E-5FD8-7148-9B47-E34537BAC5C0}" type="slidenum">
              <a:rPr lang="en-US" smtClean="0"/>
              <a:pPr>
                <a:defRPr/>
              </a:pPr>
              <a:t>‹#›</a:t>
            </a:fld>
            <a:endParaRPr lang="en-US" dirty="0"/>
          </a:p>
        </p:txBody>
      </p:sp>
    </p:spTree>
    <p:extLst>
      <p:ext uri="{BB962C8B-B14F-4D97-AF65-F5344CB8AC3E}">
        <p14:creationId xmlns:p14="http://schemas.microsoft.com/office/powerpoint/2010/main" val="20557691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7CC5D7FF-0BD1-6F4E-B658-4B23AC88C890}" type="slidenum">
              <a:rPr lang="en-US" smtClean="0"/>
              <a:pPr>
                <a:defRPr/>
              </a:pPr>
              <a:t>‹#›</a:t>
            </a:fld>
            <a:endParaRPr lang="en-US" dirty="0"/>
          </a:p>
        </p:txBody>
      </p:sp>
    </p:spTree>
    <p:extLst>
      <p:ext uri="{BB962C8B-B14F-4D97-AF65-F5344CB8AC3E}">
        <p14:creationId xmlns:p14="http://schemas.microsoft.com/office/powerpoint/2010/main" val="40498353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BF119BB-FEEF-5846-99E7-43BE3D129A8D}" type="slidenum">
              <a:rPr lang="en-US" smtClean="0"/>
              <a:pPr>
                <a:defRPr/>
              </a:pPr>
              <a:t>‹#›</a:t>
            </a:fld>
            <a:endParaRPr lang="en-US" dirty="0"/>
          </a:p>
        </p:txBody>
      </p:sp>
    </p:spTree>
    <p:extLst>
      <p:ext uri="{BB962C8B-B14F-4D97-AF65-F5344CB8AC3E}">
        <p14:creationId xmlns:p14="http://schemas.microsoft.com/office/powerpoint/2010/main" val="372931939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56EEE4-73E8-7D4C-B3E8-B8D5E7081215}" type="slidenum">
              <a:rPr lang="en-US" smtClean="0"/>
              <a:pPr>
                <a:defRPr/>
              </a:pPr>
              <a:t>‹#›</a:t>
            </a:fld>
            <a:endParaRPr lang="en-US" dirty="0"/>
          </a:p>
        </p:txBody>
      </p:sp>
    </p:spTree>
    <p:extLst>
      <p:ext uri="{BB962C8B-B14F-4D97-AF65-F5344CB8AC3E}">
        <p14:creationId xmlns:p14="http://schemas.microsoft.com/office/powerpoint/2010/main" val="15156352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2AEF40-CB61-CC40-BE16-B141B1D21F9D}" type="slidenum">
              <a:rPr lang="en-US" smtClean="0"/>
              <a:pPr>
                <a:defRPr/>
              </a:pPr>
              <a:t>‹#›</a:t>
            </a:fld>
            <a:endParaRPr lang="en-US" dirty="0"/>
          </a:p>
        </p:txBody>
      </p:sp>
    </p:spTree>
    <p:extLst>
      <p:ext uri="{BB962C8B-B14F-4D97-AF65-F5344CB8AC3E}">
        <p14:creationId xmlns:p14="http://schemas.microsoft.com/office/powerpoint/2010/main" val="4857413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6CAF8B-F266-8242-9CA6-4E6365AC501E}" type="slidenum">
              <a:rPr lang="en-US" smtClean="0"/>
              <a:pPr>
                <a:defRPr/>
              </a:pPr>
              <a:t>‹#›</a:t>
            </a:fld>
            <a:endParaRPr lang="en-US" dirty="0"/>
          </a:p>
        </p:txBody>
      </p:sp>
    </p:spTree>
    <p:extLst>
      <p:ext uri="{BB962C8B-B14F-4D97-AF65-F5344CB8AC3E}">
        <p14:creationId xmlns:p14="http://schemas.microsoft.com/office/powerpoint/2010/main" val="395700927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BF4CC565-DB06-9A4E-BF40-F121413FE274}"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A0CEA84-2EB6-954B-9684-A82146FDA016}" type="slidenum">
              <a:rPr lang="en-US" smtClean="0"/>
              <a:pPr>
                <a:defRPr/>
              </a:pPr>
              <a:t>‹#›</a:t>
            </a:fld>
            <a:endParaRPr lang="en-US" dirty="0"/>
          </a:p>
        </p:txBody>
      </p:sp>
    </p:spTree>
    <p:extLst>
      <p:ext uri="{BB962C8B-B14F-4D97-AF65-F5344CB8AC3E}">
        <p14:creationId xmlns:p14="http://schemas.microsoft.com/office/powerpoint/2010/main" val="1371837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30649A5F-378F-A947-8F35-94EEAB608D60}"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E9D2498-9F91-8941-8319-3BCBBE95DF11}" type="slidenum">
              <a:rPr lang="en-US" smtClean="0"/>
              <a:pPr>
                <a:defRPr/>
              </a:pPr>
              <a:t>‹#›</a:t>
            </a:fld>
            <a:endParaRPr lang="en-US" dirty="0"/>
          </a:p>
        </p:txBody>
      </p:sp>
    </p:spTree>
    <p:extLst>
      <p:ext uri="{BB962C8B-B14F-4D97-AF65-F5344CB8AC3E}">
        <p14:creationId xmlns:p14="http://schemas.microsoft.com/office/powerpoint/2010/main" val="2796056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0C0D094-8887-A54B-ABB1-5CC15C16C6F3}"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430F5500-E7A4-5645-BB39-A19A4E243A4C}" type="slidenum">
              <a:rPr lang="en-US" smtClean="0"/>
              <a:pPr>
                <a:defRPr/>
              </a:pPr>
              <a:t>‹#›</a:t>
            </a:fld>
            <a:endParaRPr lang="en-US" dirty="0"/>
          </a:p>
        </p:txBody>
      </p:sp>
    </p:spTree>
    <p:extLst>
      <p:ext uri="{BB962C8B-B14F-4D97-AF65-F5344CB8AC3E}">
        <p14:creationId xmlns:p14="http://schemas.microsoft.com/office/powerpoint/2010/main" val="32460175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A46D846-233E-A745-B4F8-E2D9799A9BEC}" type="datetimeFigureOut">
              <a:rPr lang="en-US" smtClean="0"/>
              <a:pPr>
                <a:defRPr/>
              </a:pPr>
              <a:t>3/12/24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9315465-0F9D-9C48-A65F-3EA5A7C50D3B}" type="slidenum">
              <a:rPr lang="en-US" smtClean="0"/>
              <a:pPr>
                <a:defRPr/>
              </a:pPr>
              <a:t>‹#›</a:t>
            </a:fld>
            <a:endParaRPr lang="en-US" dirty="0"/>
          </a:p>
        </p:txBody>
      </p:sp>
    </p:spTree>
    <p:extLst>
      <p:ext uri="{BB962C8B-B14F-4D97-AF65-F5344CB8AC3E}">
        <p14:creationId xmlns:p14="http://schemas.microsoft.com/office/powerpoint/2010/main" val="258224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403D216-3921-3B47-B820-05D4F0101A1C}" type="datetimeFigureOut">
              <a:rPr lang="en-US" smtClean="0"/>
              <a:pPr>
                <a:defRPr/>
              </a:pPr>
              <a:t>3/12/24</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B19E51F-1733-114F-BAFF-71FC2D4AB33E}" type="slidenum">
              <a:rPr lang="en-US" smtClean="0"/>
              <a:pPr>
                <a:defRPr/>
              </a:pPr>
              <a:t>‹#›</a:t>
            </a:fld>
            <a:endParaRPr lang="en-US" dirty="0"/>
          </a:p>
        </p:txBody>
      </p:sp>
    </p:spTree>
    <p:extLst>
      <p:ext uri="{BB962C8B-B14F-4D97-AF65-F5344CB8AC3E}">
        <p14:creationId xmlns:p14="http://schemas.microsoft.com/office/powerpoint/2010/main" val="703400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CEF684D-8BBC-EA4C-A54C-250649952463}" type="datetimeFigureOut">
              <a:rPr lang="en-US" smtClean="0"/>
              <a:pPr>
                <a:defRPr/>
              </a:pPr>
              <a:t>3/12/24</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6659EA6-B638-A344-8627-808F5CBCD10F}" type="slidenum">
              <a:rPr lang="en-US" smtClean="0"/>
              <a:pPr>
                <a:defRPr/>
              </a:pPr>
              <a:t>‹#›</a:t>
            </a:fld>
            <a:endParaRPr lang="en-US" dirty="0"/>
          </a:p>
        </p:txBody>
      </p:sp>
    </p:spTree>
    <p:extLst>
      <p:ext uri="{BB962C8B-B14F-4D97-AF65-F5344CB8AC3E}">
        <p14:creationId xmlns:p14="http://schemas.microsoft.com/office/powerpoint/2010/main" val="10658185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91473B05-8F2B-1D45-B849-87E0C30A8812}" type="datetimeFigureOut">
              <a:rPr lang="en-US" smtClean="0"/>
              <a:pPr>
                <a:defRPr/>
              </a:pPr>
              <a:t>3/12/24</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DB6D6A9-A5A9-FF40-BA0E-205BB00F800C}" type="slidenum">
              <a:rPr lang="en-US" smtClean="0"/>
              <a:pPr>
                <a:defRPr/>
              </a:pPr>
              <a:t>‹#›</a:t>
            </a:fld>
            <a:endParaRPr lang="en-US" dirty="0"/>
          </a:p>
        </p:txBody>
      </p:sp>
    </p:spTree>
    <p:extLst>
      <p:ext uri="{BB962C8B-B14F-4D97-AF65-F5344CB8AC3E}">
        <p14:creationId xmlns:p14="http://schemas.microsoft.com/office/powerpoint/2010/main" val="12559252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E8E8CC11-79E8-5748-BBD8-4B1E0FBB136B}" type="datetimeFigureOut">
              <a:rPr lang="en-US" smtClean="0"/>
              <a:pPr>
                <a:defRPr/>
              </a:pPr>
              <a:t>3/12/24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8A7F3160-A21B-154D-B3C1-98E1BEEEE734}" type="slidenum">
              <a:rPr lang="en-US" smtClean="0"/>
              <a:pPr>
                <a:defRPr/>
              </a:pPr>
              <a:t>‹#›</a:t>
            </a:fld>
            <a:endParaRPr lang="en-US" dirty="0"/>
          </a:p>
        </p:txBody>
      </p:sp>
    </p:spTree>
    <p:extLst>
      <p:ext uri="{BB962C8B-B14F-4D97-AF65-F5344CB8AC3E}">
        <p14:creationId xmlns:p14="http://schemas.microsoft.com/office/powerpoint/2010/main" val="138277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16B3EA7-D1E9-A74C-B558-AE6E58B0FCFC}" type="datetimeFigureOut">
              <a:rPr lang="en-US" smtClean="0"/>
              <a:pPr>
                <a:defRPr/>
              </a:pPr>
              <a:t>3/12/24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D837B469-DF2A-2140-A609-73933F51D63E}" type="slidenum">
              <a:rPr lang="en-US" smtClean="0"/>
              <a:pPr>
                <a:defRPr/>
              </a:pPr>
              <a:t>‹#›</a:t>
            </a:fld>
            <a:endParaRPr lang="en-US" dirty="0"/>
          </a:p>
        </p:txBody>
      </p:sp>
    </p:spTree>
    <p:extLst>
      <p:ext uri="{BB962C8B-B14F-4D97-AF65-F5344CB8AC3E}">
        <p14:creationId xmlns:p14="http://schemas.microsoft.com/office/powerpoint/2010/main" val="1424617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B4F19A9-E452-424E-A343-072B44B3AC9F}"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159A3090-A1E6-164D-9C90-DE84FAC976A9}" type="slidenum">
              <a:rPr lang="en-US" smtClean="0"/>
              <a:pPr>
                <a:defRPr/>
              </a:pPr>
              <a:t>‹#›</a:t>
            </a:fld>
            <a:endParaRPr lang="en-US" dirty="0"/>
          </a:p>
        </p:txBody>
      </p:sp>
    </p:spTree>
    <p:extLst>
      <p:ext uri="{BB962C8B-B14F-4D97-AF65-F5344CB8AC3E}">
        <p14:creationId xmlns:p14="http://schemas.microsoft.com/office/powerpoint/2010/main" val="35607552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7AE8AE3-F2F1-2049-92AD-201AB12FCE89}"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52184891-4804-CF49-8165-0FC8808F582B}" type="slidenum">
              <a:rPr lang="en-US" smtClean="0"/>
              <a:pPr>
                <a:defRPr/>
              </a:pPr>
              <a:t>‹#›</a:t>
            </a:fld>
            <a:endParaRPr lang="en-US" dirty="0"/>
          </a:p>
        </p:txBody>
      </p:sp>
    </p:spTree>
    <p:extLst>
      <p:ext uri="{BB962C8B-B14F-4D97-AF65-F5344CB8AC3E}">
        <p14:creationId xmlns:p14="http://schemas.microsoft.com/office/powerpoint/2010/main" val="3649296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C9BEF2E-5F4C-4149-BAC4-81B982A2A835}"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69F271AF-C272-9C4C-9162-F450957ACEA3}" type="slidenum">
              <a:rPr lang="en-US" smtClean="0"/>
              <a:pPr>
                <a:defRPr/>
              </a:pPr>
              <a:t>‹#›</a:t>
            </a:fld>
            <a:endParaRPr lang="en-US" dirty="0"/>
          </a:p>
        </p:txBody>
      </p:sp>
    </p:spTree>
    <p:extLst>
      <p:ext uri="{BB962C8B-B14F-4D97-AF65-F5344CB8AC3E}">
        <p14:creationId xmlns:p14="http://schemas.microsoft.com/office/powerpoint/2010/main" val="2993314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7367D41C-9824-3F4B-8FF2-532FC65041D0}"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1E5009B-15AD-AE49-B031-BFDE92794631}" type="slidenum">
              <a:rPr lang="en-US" smtClean="0"/>
              <a:pPr>
                <a:defRPr/>
              </a:pPr>
              <a:t>‹#›</a:t>
            </a:fld>
            <a:endParaRPr lang="en-US" dirty="0"/>
          </a:p>
        </p:txBody>
      </p:sp>
    </p:spTree>
    <p:extLst>
      <p:ext uri="{BB962C8B-B14F-4D97-AF65-F5344CB8AC3E}">
        <p14:creationId xmlns:p14="http://schemas.microsoft.com/office/powerpoint/2010/main" val="647687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22AB7E1F-D621-1F42-BD76-01BFAF8B33A2}"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i="0">
                <a:latin typeface="Arial" panose="020B0604020202020204" pitchFamily="34" charset="0"/>
                <a:ea typeface="ＭＳ Ｐゴシック" charset="0"/>
                <a:cs typeface="ＭＳ Ｐゴシック" charset="0"/>
              </a:defRPr>
            </a:lvl1pPr>
          </a:lstStyle>
          <a:p>
            <a:pPr>
              <a:defRPr/>
            </a:pPr>
            <a:fld id="{00D7111E-0593-4C46-B0BA-E52663C64D72}" type="slidenum">
              <a:rPr lang="en-US" smtClean="0"/>
              <a:pPr>
                <a:defRPr/>
              </a:pPr>
              <a:t>‹#›</a:t>
            </a:fld>
            <a:endParaRPr lang="en-US" dirty="0"/>
          </a:p>
        </p:txBody>
      </p:sp>
    </p:spTree>
    <p:extLst>
      <p:ext uri="{BB962C8B-B14F-4D97-AF65-F5344CB8AC3E}">
        <p14:creationId xmlns:p14="http://schemas.microsoft.com/office/powerpoint/2010/main" val="1904888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10.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1.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0.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2.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6" Type="http://schemas.openxmlformats.org/officeDocument/2006/relationships/image" Target="../media/image5.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4.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theme" Target="../theme/theme24.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6.xml"/><Relationship Id="rId1" Type="http://schemas.openxmlformats.org/officeDocument/2006/relationships/slideLayout" Target="../slideLayouts/slideLayout254.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27.xml"/><Relationship Id="rId1" Type="http://schemas.openxmlformats.org/officeDocument/2006/relationships/slideLayout" Target="../slideLayouts/slideLayout255.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8.xml"/><Relationship Id="rId1" Type="http://schemas.openxmlformats.org/officeDocument/2006/relationships/slideLayout" Target="../slideLayouts/slideLayout25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9.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4" Type="http://schemas.openxmlformats.org/officeDocument/2006/relationships/image" Target="../media/image16.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7.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3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18.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92.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9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theme" Target="../theme/theme35.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1.jpe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6.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7.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28.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9.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theme" Target="../theme/theme42.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slideLayout" Target="../slideLayouts/slideLayout378.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44.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46.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theme" Target="../theme/theme47.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6" Type="http://schemas.openxmlformats.org/officeDocument/2006/relationships/image" Target="../media/image22.png"/><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image" Target="../media/image21.png"/><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20.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8.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theme" Target="../theme/theme9.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2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952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52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52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B1E467CF-CA63-9A48-8FEE-17B7F5CEECD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342" r:id="rId1"/>
    <p:sldLayoutId id="2147487343" r:id="rId2"/>
    <p:sldLayoutId id="2147487344" r:id="rId3"/>
    <p:sldLayoutId id="2147487345" r:id="rId4"/>
    <p:sldLayoutId id="2147487346" r:id="rId5"/>
    <p:sldLayoutId id="2147487347" r:id="rId6"/>
    <p:sldLayoutId id="2147487348" r:id="rId7"/>
    <p:sldLayoutId id="2147487349" r:id="rId8"/>
    <p:sldLayoutId id="2147487350" r:id="rId9"/>
    <p:sldLayoutId id="214748735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D243D01-DB85-A24F-ABD1-90F2D75E6855}" type="datetimeFigureOut">
              <a:rPr lang="en-US" smtClean="0"/>
              <a:pPr>
                <a:defRPr/>
              </a:pPr>
              <a:t>3/12/24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361D9873-6441-BC42-B441-CF0C34447BC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b="1" i="0" kern="1200">
          <a:solidFill>
            <a:schemeClr val="tx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tx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tx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tx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tx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2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2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944D86E9-A51B-C947-82C7-89AE9E975378}" type="datetimeFigureOut">
              <a:rPr lang="en-US" smtClean="0"/>
              <a:pPr>
                <a:defRPr/>
              </a:pPr>
              <a:t>3/12/24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1" i="0">
                <a:solidFill>
                  <a:prstClr val="black">
                    <a:tint val="75000"/>
                  </a:prstClr>
                </a:solidFill>
                <a:latin typeface="Arial" panose="020B0604020202020204" pitchFamily="34" charset="0"/>
                <a:ea typeface="+mn-ea"/>
                <a:cs typeface="+mn-cs"/>
              </a:defRPr>
            </a:lvl1pPr>
          </a:lstStyle>
          <a:p>
            <a:pPr>
              <a:defRPr/>
            </a:pPr>
            <a:fld id="{F9EB7082-85C5-8C41-B6A0-3555365E812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xStyles>
    <p:titleStyle>
      <a:lvl1pPr algn="ctr" defTabSz="457200" rtl="0" eaLnBrk="0" fontAlgn="base" hangingPunct="0">
        <a:spcBef>
          <a:spcPct val="0"/>
        </a:spcBef>
        <a:spcAft>
          <a:spcPct val="0"/>
        </a:spcAft>
        <a:defRPr sz="4400" b="1" i="0" kern="1200">
          <a:solidFill>
            <a:schemeClr val="bg1"/>
          </a:solidFill>
          <a:latin typeface="Arial" panose="020B0604020202020204" pitchFamily="34" charset="0"/>
          <a:ea typeface="ＭＳ Ｐゴシック" charset="0"/>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b="1" i="0" kern="1200">
          <a:solidFill>
            <a:schemeClr val="bg1"/>
          </a:solidFill>
          <a:latin typeface="Arial" panose="020B0604020202020204" pitchFamily="34" charset="0"/>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b="1" i="0" kern="1200">
          <a:solidFill>
            <a:schemeClr val="bg1"/>
          </a:solidFill>
          <a:latin typeface="Arial" panose="020B0604020202020204" pitchFamily="34" charset="0"/>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b="1" i="0" kern="1200">
          <a:solidFill>
            <a:schemeClr val="bg1"/>
          </a:solidFill>
          <a:latin typeface="Arial" panose="020B0604020202020204" pitchFamily="34" charset="0"/>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b="1" i="0" kern="1200">
          <a:solidFill>
            <a:schemeClr val="bg1"/>
          </a:solidFill>
          <a:latin typeface="Arial" panose="020B0604020202020204" pitchFamily="34" charset="0"/>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b="1" i="0" kern="1200">
          <a:solidFill>
            <a:schemeClr val="bg1"/>
          </a:solidFill>
          <a:latin typeface="Arial" panose="020B060402020202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8914F36-3D9C-274A-B67A-666F9D9690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8" r:id="rId1"/>
    <p:sldLayoutId id="2147487399" r:id="rId2"/>
    <p:sldLayoutId id="2147487400" r:id="rId3"/>
    <p:sldLayoutId id="2147487401" r:id="rId4"/>
    <p:sldLayoutId id="2147487402" r:id="rId5"/>
    <p:sldLayoutId id="2147487403" r:id="rId6"/>
    <p:sldLayoutId id="2147487404" r:id="rId7"/>
    <p:sldLayoutId id="2147487405" r:id="rId8"/>
    <p:sldLayoutId id="2147487406" r:id="rId9"/>
    <p:sldLayoutId id="2147487407" r:id="rId10"/>
    <p:sldLayoutId id="21474874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7D9C6FED-951B-B64E-AE93-9F60021C8E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11" r:id="rId1"/>
    <p:sldLayoutId id="2147487312" r:id="rId2"/>
    <p:sldLayoutId id="2147487313" r:id="rId3"/>
    <p:sldLayoutId id="2147487314" r:id="rId4"/>
    <p:sldLayoutId id="2147487315" r:id="rId5"/>
    <p:sldLayoutId id="2147487316" r:id="rId6"/>
    <p:sldLayoutId id="2147487317" r:id="rId7"/>
    <p:sldLayoutId id="2147487318" r:id="rId8"/>
    <p:sldLayoutId id="2147487319" r:id="rId9"/>
    <p:sldLayoutId id="2147487320" r:id="rId10"/>
    <p:sldLayoutId id="21474873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975002537"/>
      </p:ext>
    </p:extLst>
  </p:cSld>
  <p:clrMap bg1="dk2" tx1="lt1" bg2="dk1" tx2="lt2" accent1="accent1" accent2="accent2" accent3="accent3" accent4="accent4" accent5="accent5" accent6="accent6" hlink="hlink" folHlink="folHlink"/>
  <p:sldLayoutIdLst>
    <p:sldLayoutId id="2147487433" r:id="rId1"/>
    <p:sldLayoutId id="2147487434" r:id="rId2"/>
    <p:sldLayoutId id="2147487435" r:id="rId3"/>
    <p:sldLayoutId id="2147487436" r:id="rId4"/>
    <p:sldLayoutId id="2147487437" r:id="rId5"/>
    <p:sldLayoutId id="2147487438" r:id="rId6"/>
    <p:sldLayoutId id="2147487439" r:id="rId7"/>
    <p:sldLayoutId id="2147487440" r:id="rId8"/>
    <p:sldLayoutId id="2147487441" r:id="rId9"/>
    <p:sldLayoutId id="2147487442" r:id="rId10"/>
    <p:sldLayoutId id="214748744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3/12/24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383615564"/>
      </p:ext>
    </p:extLst>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C893ED31-5A17-7842-B588-8BDBC510FD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388171"/>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i="0" dirty="0">
                <a:solidFill>
                  <a:srgbClr val="8B999C"/>
                </a:solidFill>
                <a:latin typeface="Candara" charset="0"/>
                <a:cs typeface="Arial" panose="020B0604020202020204" pitchFamily="34"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cs typeface="Arial" panose="020B0604020202020204" pitchFamily="34" charset="0"/>
              </a:defRPr>
            </a:lvl1pPr>
          </a:lstStyle>
          <a:p>
            <a:pPr>
              <a:defRPr/>
            </a:pPr>
            <a:endParaRPr lang="en-US" dirty="0"/>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cs typeface="Arial" panose="020B0604020202020204" pitchFamily="34" charset="0"/>
              </a:defRPr>
            </a:lvl1pPr>
          </a:lstStyle>
          <a:p>
            <a:pPr>
              <a:defRPr/>
            </a:pPr>
            <a:endParaRPr lang="en-US" dirty="0"/>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cs typeface="Arial" panose="020B0604020202020204" pitchFamily="34" charset="0"/>
              </a:defRPr>
            </a:lvl1pPr>
          </a:lstStyle>
          <a:p>
            <a:pPr>
              <a:defRPr/>
            </a:pPr>
            <a:fld id="{4A28C2E9-AFE2-D94F-AB05-408A9C24E297}" type="slidenum">
              <a:rPr lang="en-US" smtClean="0"/>
              <a:pPr>
                <a:defRPr/>
              </a:pPr>
              <a:t>‹#›</a:t>
            </a:fld>
            <a:endParaRPr lang="en-US" dirty="0"/>
          </a:p>
        </p:txBody>
      </p:sp>
    </p:spTree>
    <p:extLst>
      <p:ext uri="{BB962C8B-B14F-4D97-AF65-F5344CB8AC3E}">
        <p14:creationId xmlns:p14="http://schemas.microsoft.com/office/powerpoint/2010/main" val="555294432"/>
      </p:ext>
    </p:extLst>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51451"/>
      </p:ext>
    </p:extLst>
  </p:cSld>
  <p:clrMap bg1="lt1" tx1="dk1" bg2="lt2" tx2="dk2" accent1="accent1" accent2="accent2" accent3="accent3" accent4="accent4" accent5="accent5" accent6="accent6" hlink="hlink" folHlink="folHlink"/>
  <p:sldLayoutIdLst>
    <p:sldLayoutId id="2147487633" r:id="rId1"/>
    <p:sldLayoutId id="2147487634" r:id="rId2"/>
    <p:sldLayoutId id="2147487635" r:id="rId3"/>
    <p:sldLayoutId id="2147487636" r:id="rId4"/>
    <p:sldLayoutId id="2147487637" r:id="rId5"/>
    <p:sldLayoutId id="2147487638" r:id="rId6"/>
    <p:sldLayoutId id="2147487639" r:id="rId7"/>
    <p:sldLayoutId id="2147487640" r:id="rId8"/>
    <p:sldLayoutId id="2147487641" r:id="rId9"/>
    <p:sldLayoutId id="21474876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73B67AB3-125E-1344-B466-47A0C9ED0D02}" type="datetimeFigureOut">
              <a:rPr lang="en-US" smtClean="0"/>
              <a:t>3/12/24</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2288579156"/>
      </p:ext>
    </p:extLst>
  </p:cSld>
  <p:clrMap bg1="lt1" tx1="dk1" bg2="lt2" tx2="dk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Lst>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64228515"/>
      </p:ext>
    </p:extLst>
  </p:cSld>
  <p:clrMap bg1="lt1" tx1="dk1" bg2="lt2" tx2="dk2" accent1="accent1" accent2="accent2" accent3="accent3" accent4="accent4" accent5="accent5" accent6="accent6" hlink="hlink" folHlink="folHlink"/>
  <p:sldLayoutIdLst>
    <p:sldLayoutId id="21474876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dirty="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extLst>
      <p:ext uri="{BB962C8B-B14F-4D97-AF65-F5344CB8AC3E}">
        <p14:creationId xmlns:p14="http://schemas.microsoft.com/office/powerpoint/2010/main" val="2947113487"/>
      </p:ext>
    </p:extLst>
  </p:cSld>
  <p:clrMap bg1="lt1" tx1="dk1" bg2="lt2" tx2="dk2" accent1="accent1" accent2="accent2" accent3="accent3" accent4="accent4" accent5="accent5" accent6="accent6" hlink="hlink" folHlink="folHlink"/>
  <p:sldLayoutIdLst>
    <p:sldLayoutId id="214748766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0842" indent="-283963"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0612" indent="-22685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749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4372" indent="-22685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78663"/>
      </p:ext>
    </p:extLst>
  </p:cSld>
  <p:clrMap bg1="lt1" tx1="dk1" bg2="lt2" tx2="dk2" accent1="accent1" accent2="accent2" accent3="accent3" accent4="accent4" accent5="accent5" accent6="accent6" hlink="hlink" folHlink="folHlink"/>
  <p:sldLayoutIdLst>
    <p:sldLayoutId id="214748766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DD73AEEF-99ED-4545-9C5E-B6F0A8966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5207128"/>
      </p:ext>
    </p:extLst>
  </p:cSld>
  <p:clrMap bg1="lt1" tx1="dk1" bg2="lt2" tx2="dk2" accent1="accent1" accent2="accent2" accent3="accent3" accent4="accent4" accent5="accent5" accent6="accent6" hlink="hlink" folHlink="folHlink"/>
  <p:sldLayoutIdLst>
    <p:sldLayoutId id="2147487664" r:id="rId1"/>
    <p:sldLayoutId id="2147487665" r:id="rId2"/>
    <p:sldLayoutId id="2147487666" r:id="rId3"/>
    <p:sldLayoutId id="2147487667" r:id="rId4"/>
    <p:sldLayoutId id="2147487668" r:id="rId5"/>
    <p:sldLayoutId id="2147487669" r:id="rId6"/>
    <p:sldLayoutId id="2147487670" r:id="rId7"/>
    <p:sldLayoutId id="2147487671" r:id="rId8"/>
    <p:sldLayoutId id="2147487672" r:id="rId9"/>
    <p:sldLayoutId id="2147487673" r:id="rId10"/>
    <p:sldLayoutId id="2147487674"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extLst>
      <p:ext uri="{BB962C8B-B14F-4D97-AF65-F5344CB8AC3E}">
        <p14:creationId xmlns:p14="http://schemas.microsoft.com/office/powerpoint/2010/main" val="669600341"/>
      </p:ext>
    </p:extLst>
  </p:cSld>
  <p:clrMap bg1="lt1" tx1="dk1" bg2="lt2" tx2="dk2" accent1="accent1" accent2="accent2" accent3="accent3" accent4="accent4" accent5="accent5" accent6="accent6" hlink="hlink" folHlink="folHlink"/>
  <p:sldLayoutIdLst>
    <p:sldLayoutId id="2147487676" r:id="rId1"/>
    <p:sldLayoutId id="2147487677"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338543981"/>
      </p:ext>
    </p:extLst>
  </p:cSld>
  <p:clrMap bg1="dk2" tx1="lt1" bg2="dk1" tx2="lt2" accent1="accent1" accent2="accent2" accent3="accent3" accent4="accent4" accent5="accent5" accent6="accent6" hlink="hlink" folHlink="folHlink"/>
  <p:sldLayoutIdLst>
    <p:sldLayoutId id="2147487681" r:id="rId1"/>
    <p:sldLayoutId id="2147487682" r:id="rId2"/>
    <p:sldLayoutId id="2147487683" r:id="rId3"/>
    <p:sldLayoutId id="2147487684" r:id="rId4"/>
    <p:sldLayoutId id="2147487685" r:id="rId5"/>
    <p:sldLayoutId id="2147487686" r:id="rId6"/>
    <p:sldLayoutId id="2147487687" r:id="rId7"/>
    <p:sldLayoutId id="2147487688" r:id="rId8"/>
    <p:sldLayoutId id="2147487689" r:id="rId9"/>
    <p:sldLayoutId id="2147487690" r:id="rId10"/>
    <p:sldLayoutId id="2147487691" r:id="rId1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mn-ea"/>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mn-ea"/>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6E31A397-33F7-0A4B-B640-C271850A49DA}" type="slidenum">
              <a:rPr lang="en-US" smtClean="0"/>
              <a:pPr>
                <a:defRPr/>
              </a:pPr>
              <a:t>‹#›</a:t>
            </a:fld>
            <a:endParaRPr lang="en-US" dirty="0"/>
          </a:p>
        </p:txBody>
      </p:sp>
    </p:spTree>
    <p:extLst>
      <p:ext uri="{BB962C8B-B14F-4D97-AF65-F5344CB8AC3E}">
        <p14:creationId xmlns:p14="http://schemas.microsoft.com/office/powerpoint/2010/main" val="2638771009"/>
      </p:ext>
    </p:extLst>
  </p:cSld>
  <p:clrMap bg1="lt1" tx1="dk1" bg2="lt2" tx2="dk2" accent1="accent1" accent2="accent2" accent3="accent3" accent4="accent4" accent5="accent5" accent6="accent6" hlink="hlink" folHlink="folHlink"/>
  <p:sldLayoutIdLst>
    <p:sldLayoutId id="2147487693" r:id="rId1"/>
    <p:sldLayoutId id="2147487694" r:id="rId2"/>
    <p:sldLayoutId id="2147487695" r:id="rId3"/>
    <p:sldLayoutId id="2147487696" r:id="rId4"/>
    <p:sldLayoutId id="2147487697" r:id="rId5"/>
    <p:sldLayoutId id="2147487698" r:id="rId6"/>
    <p:sldLayoutId id="2147487699" r:id="rId7"/>
    <p:sldLayoutId id="2147487700" r:id="rId8"/>
    <p:sldLayoutId id="2147487701" r:id="rId9"/>
    <p:sldLayoutId id="2147487702" r:id="rId10"/>
    <p:sldLayoutId id="214748770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625714357"/>
      </p:ext>
    </p:extLst>
  </p:cSld>
  <p:clrMap bg1="dk2" tx1="lt1" bg2="dk1" tx2="lt2" accent1="accent1" accent2="accent2" accent3="accent3" accent4="accent4" accent5="accent5" accent6="accent6" hlink="hlink" folHlink="folHlink"/>
  <p:sldLayoutIdLst>
    <p:sldLayoutId id="2147487705" r:id="rId1"/>
  </p:sldLayoutIdLst>
  <p:txStyles>
    <p:titleStyle>
      <a:lvl1pPr algn="ctr" rtl="0" eaLnBrk="0" fontAlgn="base" hangingPunct="0">
        <a:spcBef>
          <a:spcPct val="0"/>
        </a:spcBef>
        <a:spcAft>
          <a:spcPct val="0"/>
        </a:spcAft>
        <a:defRPr sz="4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lr>
          <a:schemeClr val="hlink"/>
        </a:buClr>
        <a:buFont typeface="Wingding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lr>
          <a:schemeClr val="hlink"/>
        </a:buClr>
        <a:buFont typeface="Wingdings" charset="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b="1" i="0">
                <a:solidFill>
                  <a:srgbClr val="FFFFFF"/>
                </a:solidFill>
                <a:latin typeface="Arial" panose="020B0604020202020204" pitchFamily="34" charset="0"/>
              </a:defRPr>
            </a:lvl1pPr>
          </a:lstStyle>
          <a:p>
            <a:fld id="{AD1FD7DE-0BE3-45DD-ACDD-B71A67FE86FC}" type="datetime1">
              <a:rPr lang="en-US" altLang="en-US" smtClean="0"/>
              <a:pPr/>
              <a:t>3/12/24</a:t>
            </a:fld>
            <a:endParaRPr lang="en-US" altLang="en-US" dirty="0"/>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b="1" i="0">
                <a:solidFill>
                  <a:srgbClr val="FFFFFF"/>
                </a:solidFill>
                <a:latin typeface="Arial" panose="020B0604020202020204" pitchFamily="34" charset="0"/>
                <a:ea typeface="+mn-ea"/>
              </a:defRPr>
            </a:lvl1pPr>
          </a:lstStyle>
          <a:p>
            <a:pPr>
              <a:defRPr/>
            </a:pPr>
            <a:endParaRPr lang="en-US" dirty="0"/>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b="1" i="0">
                <a:solidFill>
                  <a:srgbClr val="FFFFFF"/>
                </a:solidFill>
                <a:latin typeface="Arial" panose="020B0604020202020204" pitchFamily="34" charset="0"/>
              </a:defRPr>
            </a:lvl1pPr>
          </a:lstStyle>
          <a:p>
            <a:fld id="{6BE88F41-5885-4A55-ABCD-F49DF89E0980}" type="slidenum">
              <a:rPr lang="en-US" altLang="en-US" smtClean="0"/>
              <a:pPr/>
              <a:t>‹#›</a:t>
            </a:fld>
            <a:endParaRPr lang="en-US" altLang="en-US" dirty="0"/>
          </a:p>
        </p:txBody>
      </p:sp>
    </p:spTree>
    <p:extLst>
      <p:ext uri="{BB962C8B-B14F-4D97-AF65-F5344CB8AC3E}">
        <p14:creationId xmlns:p14="http://schemas.microsoft.com/office/powerpoint/2010/main" val="2524333629"/>
      </p:ext>
    </p:extLst>
  </p:cSld>
  <p:clrMap bg1="dk2" tx1="lt1" bg2="dk1" tx2="lt2" accent1="accent1" accent2="accent2" accent3="accent3" accent4="accent4" accent5="accent5" accent6="accent6" hlink="hlink" folHlink="folHlink"/>
  <p:sldLayoutIdLst>
    <p:sldLayoutId id="2147487707" r:id="rId1"/>
  </p:sldLayoutIdLst>
  <p:txStyles>
    <p:titleStyle>
      <a:lvl1pPr algn="ctr" rtl="0" eaLnBrk="0" fontAlgn="base" hangingPunct="0">
        <a:lnSpc>
          <a:spcPct val="70000"/>
        </a:lnSpc>
        <a:spcBef>
          <a:spcPct val="0"/>
        </a:spcBef>
        <a:spcAft>
          <a:spcPct val="0"/>
        </a:spcAft>
        <a:defRPr sz="48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1" name="Google Shape;11;p16"/>
          <p:cNvSpPr txBox="1">
            <a:spLocks noGrp="1"/>
          </p:cNvSpPr>
          <p:nvPr>
            <p:ph type="body" idx="1"/>
          </p:nvPr>
        </p:nvSpPr>
        <p:spPr>
          <a:xfrm>
            <a:off x="76200" y="1600200"/>
            <a:ext cx="8991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2" name="Google Shape;12;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3" name="Google Shape;13;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dirty="0"/>
          </a:p>
        </p:txBody>
      </p:sp>
      <p:sp>
        <p:nvSpPr>
          <p:cNvPr id="14" name="Google Shape;14;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64162630"/>
      </p:ext>
    </p:extLst>
  </p:cSld>
  <p:clrMap bg1="lt1" tx1="dk1" bg2="dk2" tx2="lt2" accent1="accent1" accent2="accent2" accent3="accent3" accent4="accent4" accent5="accent5" accent6="accent6" hlink="hlink" folHlink="folHlink"/>
  <p:sldLayoutIdLst>
    <p:sldLayoutId id="2147487709" r:id="rId1"/>
    <p:sldLayoutId id="2147487710" r:id="rId2"/>
    <p:sldLayoutId id="2147487711" r:id="rId3"/>
    <p:sldLayoutId id="2147487712" r:id="rId4"/>
    <p:sldLayoutId id="2147487713" r:id="rId5"/>
    <p:sldLayoutId id="2147487714" r:id="rId6"/>
    <p:sldLayoutId id="2147487715" r:id="rId7"/>
    <p:sldLayoutId id="2147487716" r:id="rId8"/>
    <p:sldLayoutId id="2147487717" r:id="rId9"/>
    <p:sldLayoutId id="214748771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defTabSz="914400" fontAlgn="base">
              <a:spcAft>
                <a:spcPct val="0"/>
              </a:spcAft>
              <a:defRPr/>
            </a:pPr>
            <a:endParaRPr lang="en-US" dirty="0">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defTabSz="914400" fontAlgn="base">
              <a:spcAft>
                <a:spcPct val="0"/>
              </a:spcAft>
              <a:defRPr/>
            </a:pPr>
            <a:endParaRPr lang="en-US" dirty="0">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3D926114-98A2-624F-A553-1E6C8A3A1CCA}"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dirty="0">
              <a:solidFill>
                <a:srgbClr val="000000"/>
              </a:solidFill>
              <a:latin typeface="Times New Roman" charset="0"/>
              <a:ea typeface="ＭＳ Ｐゴシック" charset="0"/>
              <a:cs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854809"/>
      </p:ext>
    </p:extLst>
  </p:cSld>
  <p:clrMap bg1="lt1" tx1="dk1" bg2="lt2" tx2="dk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1826D4C5-F817-DB48-923F-9EF7F633EF3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5027586"/>
      </p:ext>
    </p:extLst>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 id="2147487737" r:id="rId4"/>
    <p:sldLayoutId id="2147487738" r:id="rId5"/>
    <p:sldLayoutId id="2147487739" r:id="rId6"/>
    <p:sldLayoutId id="2147487740" r:id="rId7"/>
    <p:sldLayoutId id="2147487741" r:id="rId8"/>
    <p:sldLayoutId id="2147487742" r:id="rId9"/>
    <p:sldLayoutId id="2147487743" r:id="rId10"/>
    <p:sldLayoutId id="214748774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path path="circle">
            <a:fillToRect l="50000" t="50000" r="50000" b="50000"/>
          </a:path>
          <a:tileRect/>
        </a:gradFill>
        <a:effectLst/>
      </p:bgPr>
    </p:bg>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000" b="1"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000" b="1"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000" b="1"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000" b="1"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86" name="Google Shape;86;p1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1"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87" name="Google Shape;87;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0019479"/>
      </p:ext>
    </p:extLst>
  </p:cSld>
  <p:clrMap bg1="lt1" tx1="dk1" bg2="dk2" tx2="lt2" accent1="accent1" accent2="accent2" accent3="accent3" accent4="accent4" accent5="accent5" accent6="accent6" hlink="hlink" folHlink="folHlink"/>
  <p:sldLayoutIdLst>
    <p:sldLayoutId id="2147487746" r:id="rId1"/>
    <p:sldLayoutId id="2147487747" r:id="rId2"/>
    <p:sldLayoutId id="214748774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740798"/>
      </p:ext>
    </p:extLst>
  </p:cSld>
  <p:clrMap bg1="lt1" tx1="dk1" bg2="lt2" tx2="dk2" accent1="accent1" accent2="accent2" accent3="accent3" accent4="accent4" accent5="accent5" accent6="accent6" hlink="hlink" folHlink="folHlink"/>
  <p:sldLayoutIdLst>
    <p:sldLayoutId id="2147487750" r:id="rId1"/>
    <p:sldLayoutId id="2147487751" r:id="rId2"/>
    <p:sldLayoutId id="2147487752" r:id="rId3"/>
    <p:sldLayoutId id="2147487753" r:id="rId4"/>
    <p:sldLayoutId id="2147487754" r:id="rId5"/>
    <p:sldLayoutId id="2147487755" r:id="rId6"/>
    <p:sldLayoutId id="2147487756" r:id="rId7"/>
    <p:sldLayoutId id="2147487757" r:id="rId8"/>
    <p:sldLayoutId id="2147487758" r:id="rId9"/>
    <p:sldLayoutId id="2147487759" r:id="rId10"/>
    <p:sldLayoutId id="214748776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11" charset="-128"/>
                <a:cs typeface="ＭＳ Ｐゴシック" pitchFamily="-111" charset="-128"/>
              </a:defRPr>
            </a:lvl1pPr>
          </a:lstStyle>
          <a:p>
            <a:pPr>
              <a:defRPr/>
            </a:pPr>
            <a:endParaRPr lang="nl-NL" dirty="0"/>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1E6E73C-55CE-2F4A-A2B5-572C9A861C1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7617748"/>
      </p:ext>
    </p:extLst>
  </p:cSld>
  <p:clrMap bg1="dk2" tx1="lt1" bg2="dk1" tx2="lt2" accent1="accent1" accent2="accent2" accent3="accent3" accent4="accent4" accent5="accent5" accent6="accent6" hlink="hlink" folHlink="folHlink"/>
  <p:sldLayoutIdLst>
    <p:sldLayoutId id="214748776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extLst>
      <p:ext uri="{BB962C8B-B14F-4D97-AF65-F5344CB8AC3E}">
        <p14:creationId xmlns:p14="http://schemas.microsoft.com/office/powerpoint/2010/main" val="2659592325"/>
      </p:ext>
    </p:extLst>
  </p:cSld>
  <p:clrMap bg1="dk2" tx1="lt1" bg2="dk1" tx2="lt2" accent1="accent1" accent2="accent2" accent3="accent3" accent4="accent4" accent5="accent5" accent6="accent6" hlink="hlink" folHlink="folHlink"/>
  <p:sldLayoutIdLst>
    <p:sldLayoutId id="2147487764" r:id="rId1"/>
    <p:sldLayoutId id="2147487765" r:id="rId2"/>
    <p:sldLayoutId id="2147487766" r:id="rId3"/>
    <p:sldLayoutId id="2147487767" r:id="rId4"/>
    <p:sldLayoutId id="2147487768" r:id="rId5"/>
    <p:sldLayoutId id="2147487769" r:id="rId6"/>
    <p:sldLayoutId id="2147487770" r:id="rId7"/>
    <p:sldLayoutId id="2147487771" r:id="rId8"/>
    <p:sldLayoutId id="2147487772" r:id="rId9"/>
    <p:sldLayoutId id="2147487773" r:id="rId10"/>
    <p:sldLayoutId id="2147487774" r:id="rId11"/>
    <p:sldLayoutId id="2147487775" r:id="rId12"/>
    <p:sldLayoutId id="214748777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extLst>
      <p:ext uri="{BB962C8B-B14F-4D97-AF65-F5344CB8AC3E}">
        <p14:creationId xmlns:p14="http://schemas.microsoft.com/office/powerpoint/2010/main" val="2680403428"/>
      </p:ext>
    </p:extLst>
  </p:cSld>
  <p:clrMap bg1="lt1" tx1="dk1" bg2="lt2" tx2="dk2" accent1="accent1" accent2="accent2" accent3="accent3" accent4="accent4" accent5="accent5" accent6="accent6" hlink="hlink" folHlink="folHlink"/>
  <p:sldLayoutIdLst>
    <p:sldLayoutId id="2147487778" r:id="rId1"/>
    <p:sldLayoutId id="2147487779" r:id="rId2"/>
    <p:sldLayoutId id="2147487780" r:id="rId3"/>
    <p:sldLayoutId id="2147487781" r:id="rId4"/>
    <p:sldLayoutId id="2147487782" r:id="rId5"/>
    <p:sldLayoutId id="2147487783" r:id="rId6"/>
    <p:sldLayoutId id="2147487784" r:id="rId7"/>
    <p:sldLayoutId id="2147487785" r:id="rId8"/>
    <p:sldLayoutId id="2147487786" r:id="rId9"/>
    <p:sldLayoutId id="2147487787" r:id="rId10"/>
    <p:sldLayoutId id="2147487788" r:id="rId11"/>
    <p:sldLayoutId id="2147487789" r:id="rId12"/>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extLst>
      <p:ext uri="{BB962C8B-B14F-4D97-AF65-F5344CB8AC3E}">
        <p14:creationId xmlns:p14="http://schemas.microsoft.com/office/powerpoint/2010/main" val="3609954706"/>
      </p:ext>
    </p:extLst>
  </p:cSld>
  <p:clrMap bg1="lt1" tx1="dk1" bg2="lt2" tx2="dk2" accent1="accent1" accent2="accent2" accent3="accent3" accent4="accent4" accent5="accent5" accent6="accent6" hlink="hlink" folHlink="folHlink"/>
  <p:sldLayoutIdLst>
    <p:sldLayoutId id="2147487791" r:id="rId1"/>
    <p:sldLayoutId id="2147487792" r:id="rId2"/>
    <p:sldLayoutId id="2147487793" r:id="rId3"/>
    <p:sldLayoutId id="2147487794" r:id="rId4"/>
    <p:sldLayoutId id="2147487795" r:id="rId5"/>
    <p:sldLayoutId id="2147487796" r:id="rId6"/>
    <p:sldLayoutId id="2147487797" r:id="rId7"/>
    <p:sldLayoutId id="2147487798" r:id="rId8"/>
    <p:sldLayoutId id="2147487799" r:id="rId9"/>
    <p:sldLayoutId id="2147487800" r:id="rId10"/>
    <p:sldLayoutId id="2147487801" r:id="rId11"/>
    <p:sldLayoutId id="2147487802" r:id="rId12"/>
    <p:sldLayoutId id="2147487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000276"/>
      </p:ext>
    </p:extLst>
  </p:cSld>
  <p:clrMap bg1="lt1" tx1="dk1" bg2="lt2" tx2="dk2" accent1="accent1" accent2="accent2" accent3="accent3" accent4="accent4" accent5="accent5" accent6="accent6" hlink="hlink" folHlink="folHlink"/>
  <p:sldLayoutIdLst>
    <p:sldLayoutId id="2147487805" r:id="rId1"/>
    <p:sldLayoutId id="2147487806" r:id="rId2"/>
    <p:sldLayoutId id="2147487807" r:id="rId3"/>
    <p:sldLayoutId id="2147487808" r:id="rId4"/>
    <p:sldLayoutId id="2147487809" r:id="rId5"/>
    <p:sldLayoutId id="2147487810" r:id="rId6"/>
    <p:sldLayoutId id="2147487811" r:id="rId7"/>
    <p:sldLayoutId id="2147487812" r:id="rId8"/>
    <p:sldLayoutId id="2147487813" r:id="rId9"/>
    <p:sldLayoutId id="2147487814" r:id="rId10"/>
    <p:sldLayoutId id="2147487815"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EB99CE04-581C-6A40-B125-5ECDC5468F22}"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2832314"/>
      </p:ext>
    </p:extLst>
  </p:cSld>
  <p:clrMap bg1="dk2" tx1="lt1" bg2="dk1" tx2="lt2" accent1="accent1" accent2="accent2" accent3="accent3" accent4="accent4" accent5="accent5" accent6="accent6" hlink="hlink" folHlink="folHlink"/>
  <p:sldLayoutIdLst>
    <p:sldLayoutId id="2147487817" r:id="rId1"/>
    <p:sldLayoutId id="2147487818" r:id="rId2"/>
    <p:sldLayoutId id="2147487819" r:id="rId3"/>
    <p:sldLayoutId id="2147487820" r:id="rId4"/>
    <p:sldLayoutId id="2147487821" r:id="rId5"/>
    <p:sldLayoutId id="2147487822" r:id="rId6"/>
    <p:sldLayoutId id="2147487823" r:id="rId7"/>
    <p:sldLayoutId id="2147487824" r:id="rId8"/>
    <p:sldLayoutId id="2147487825" r:id="rId9"/>
    <p:sldLayoutId id="2147487826" r:id="rId10"/>
    <p:sldLayoutId id="2147487827" r:id="rId11"/>
    <p:sldLayoutId id="2147487828" r:id="rId12"/>
    <p:sldLayoutId id="2147487829"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5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313524"/>
      </p:ext>
    </p:extLst>
  </p:cSld>
  <p:clrMap bg1="lt1" tx1="dk1" bg2="lt2" tx2="dk2" accent1="accent1" accent2="accent2" accent3="accent3" accent4="accent4" accent5="accent5" accent6="accent6" hlink="hlink" folHlink="folHlink"/>
  <p:sldLayoutIdLst>
    <p:sldLayoutId id="2147487831" r:id="rId1"/>
    <p:sldLayoutId id="2147487832" r:id="rId2"/>
    <p:sldLayoutId id="2147487833" r:id="rId3"/>
    <p:sldLayoutId id="2147487834" r:id="rId4"/>
    <p:sldLayoutId id="2147487835" r:id="rId5"/>
    <p:sldLayoutId id="2147487836" r:id="rId6"/>
    <p:sldLayoutId id="2147487837" r:id="rId7"/>
    <p:sldLayoutId id="2147487838" r:id="rId8"/>
    <p:sldLayoutId id="2147487839" r:id="rId9"/>
    <p:sldLayoutId id="2147487840" r:id="rId10"/>
    <p:sldLayoutId id="2147487841"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b="1">
          <a:solidFill>
            <a:schemeClr val="bg1"/>
          </a:solidFill>
          <a:latin typeface="Arial" charset="0"/>
          <a:ea typeface="ＭＳ Ｐゴシック" charset="0"/>
          <a:cs typeface="ＭＳ Ｐゴシック" charset="0"/>
        </a:defRPr>
      </a:lvl2pPr>
      <a:lvl3pPr algn="ctr" rtl="0" fontAlgn="base">
        <a:spcBef>
          <a:spcPct val="0"/>
        </a:spcBef>
        <a:spcAft>
          <a:spcPct val="0"/>
        </a:spcAft>
        <a:defRPr sz="4400" b="1">
          <a:solidFill>
            <a:schemeClr val="bg1"/>
          </a:solidFill>
          <a:latin typeface="Arial" charset="0"/>
          <a:ea typeface="ＭＳ Ｐゴシック" charset="0"/>
          <a:cs typeface="ＭＳ Ｐゴシック" charset="0"/>
        </a:defRPr>
      </a:lvl3pPr>
      <a:lvl4pPr algn="ctr" rtl="0" fontAlgn="base">
        <a:spcBef>
          <a:spcPct val="0"/>
        </a:spcBef>
        <a:spcAft>
          <a:spcPct val="0"/>
        </a:spcAft>
        <a:defRPr sz="4400" b="1">
          <a:solidFill>
            <a:schemeClr val="bg1"/>
          </a:solidFill>
          <a:latin typeface="Arial" charset="0"/>
          <a:ea typeface="ＭＳ Ｐゴシック" charset="0"/>
          <a:cs typeface="ＭＳ Ｐゴシック" charset="0"/>
        </a:defRPr>
      </a:lvl4pPr>
      <a:lvl5pPr algn="ctr" rtl="0" fontAlgn="base">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ea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ea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80"/>
                  </a:outerShdw>
                </a:effectLst>
                <a:cs typeface="Arial" panose="020B0604020202020204" pitchFamily="34" charset="0"/>
              </a:defRPr>
            </a:lvl1pPr>
          </a:lstStyle>
          <a:p>
            <a:fld id="{E722928E-C5CE-2D47-A07E-FB5B0ED6B1B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12371734"/>
      </p:ext>
    </p:extLst>
  </p:cSld>
  <p:clrMap bg1="dk2" tx1="lt1" bg2="dk1" tx2="lt2" accent1="accent1" accent2="accent2" accent3="accent3" accent4="accent4" accent5="accent5" accent6="accent6" hlink="hlink" folHlink="folHlink"/>
  <p:sldLayoutIdLst>
    <p:sldLayoutId id="2147487843" r:id="rId1"/>
    <p:sldLayoutId id="2147487844" r:id="rId2"/>
    <p:sldLayoutId id="2147487845" r:id="rId3"/>
    <p:sldLayoutId id="2147487846" r:id="rId4"/>
    <p:sldLayoutId id="2147487847" r:id="rId5"/>
    <p:sldLayoutId id="2147487848" r:id="rId6"/>
    <p:sldLayoutId id="2147487849" r:id="rId7"/>
    <p:sldLayoutId id="2147487850" r:id="rId8"/>
    <p:sldLayoutId id="2147487851" r:id="rId9"/>
    <p:sldLayoutId id="2147487852" r:id="rId10"/>
    <p:sldLayoutId id="2147487853" r:id="rId11"/>
    <p:sldLayoutId id="214748785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73AEEF-99ED-4545-9C5E-B6F0A8966203}" type="slidenum">
              <a:rPr lang="en-US"/>
              <a:pPr/>
              <a:t>‹#›</a:t>
            </a:fld>
            <a:endParaRPr lang="en-US"/>
          </a:p>
        </p:txBody>
      </p:sp>
    </p:spTree>
    <p:extLst>
      <p:ext uri="{BB962C8B-B14F-4D97-AF65-F5344CB8AC3E}">
        <p14:creationId xmlns:p14="http://schemas.microsoft.com/office/powerpoint/2010/main" val="736323842"/>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840ED73-ADB9-434C-9048-31CFD0A5BB9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BC513125-D1AD-F44B-808C-9FF8261169B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B3F6C169-3E6E-D04E-A067-A4304DD915D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i="0" dirty="0">
                <a:solidFill>
                  <a:srgbClr val="FFFFFF"/>
                </a:solidFill>
                <a:latin typeface="Arial" panose="020B0604020202020204" pitchFamily="34" charset="0"/>
                <a:cs typeface="MS Gothic" charset="0"/>
              </a:rPr>
              <a:t>© </a:t>
            </a:r>
            <a:r>
              <a:rPr lang="en-GB" sz="900" b="1" i="0" dirty="0">
                <a:solidFill>
                  <a:srgbClr val="FFFFFF"/>
                </a:solidFill>
                <a:latin typeface="Arial" panose="020B0604020202020204" pitchFamily="34" charset="0"/>
                <a:cs typeface="MS Gothic" charset="0"/>
              </a:rPr>
              <a:t>2006</a:t>
            </a:r>
            <a:r>
              <a:rPr lang="en-GB" sz="800" b="1" i="0" dirty="0">
                <a:solidFill>
                  <a:srgbClr val="FFFFFF"/>
                </a:solidFill>
                <a:latin typeface="Arial" panose="020B0604020202020204" pitchFamily="34" charset="0"/>
                <a:cs typeface="MS Gothic" charset="0"/>
              </a:rPr>
              <a:t> TBBMI</a:t>
            </a:r>
          </a:p>
        </p:txBody>
      </p:sp>
      <p:sp>
        <p:nvSpPr>
          <p:cNvPr id="8704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87045"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729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C6DE047-0BD2-ED40-90D9-199F1EA304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9" r:id="rId1"/>
    <p:sldLayoutId id="2147487340" r:id="rId2"/>
    <p:sldLayoutId id="2147487341" r:id="rId3"/>
    <p:sldLayoutId id="2147487300" r:id="rId4"/>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4.xml"/><Relationship Id="rId1" Type="http://schemas.openxmlformats.org/officeDocument/2006/relationships/themeOverride" Target="../theme/themeOverride1.xml"/><Relationship Id="rId5" Type="http://schemas.openxmlformats.org/officeDocument/2006/relationships/image" Target="../media/image24.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40.xml"/><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240.xml"/><Relationship Id="rId4" Type="http://schemas.openxmlformats.org/officeDocument/2006/relationships/image" Target="../media/image98.png"/></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37.xml"/><Relationship Id="rId5" Type="http://schemas.openxmlformats.org/officeDocument/2006/relationships/image" Target="../media/image101.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237.xml"/><Relationship Id="rId5" Type="http://schemas.openxmlformats.org/officeDocument/2006/relationships/image" Target="../media/image101.png"/><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9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2.xml"/><Relationship Id="rId1" Type="http://schemas.openxmlformats.org/officeDocument/2006/relationships/slideLayout" Target="../slideLayouts/slideLayout1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114.xml"/><Relationship Id="rId4" Type="http://schemas.openxmlformats.org/officeDocument/2006/relationships/image" Target="../media/image104.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98.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58.xml"/><Relationship Id="rId1" Type="http://schemas.openxmlformats.org/officeDocument/2006/relationships/themeOverride" Target="../theme/themeOverride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7.xml"/></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8.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3.xml"/><Relationship Id="rId1" Type="http://schemas.openxmlformats.org/officeDocument/2006/relationships/slideLayout" Target="../slideLayouts/slideLayout34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4.xml"/><Relationship Id="rId1" Type="http://schemas.openxmlformats.org/officeDocument/2006/relationships/slideLayout" Target="../slideLayouts/slideLayout35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35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6.xml"/><Relationship Id="rId1" Type="http://schemas.openxmlformats.org/officeDocument/2006/relationships/slideLayout" Target="../slideLayouts/slideLayout35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1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8.xml"/><Relationship Id="rId1" Type="http://schemas.openxmlformats.org/officeDocument/2006/relationships/slideLayout" Target="../slideLayouts/slideLayout198.xml"/></Relationships>
</file>

<file path=ppt/slides/_rels/slide1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1.xml"/><Relationship Id="rId1" Type="http://schemas.openxmlformats.org/officeDocument/2006/relationships/slideLayout" Target="../slideLayouts/slideLayout19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2.xml"/><Relationship Id="rId1" Type="http://schemas.openxmlformats.org/officeDocument/2006/relationships/slideLayout" Target="../slideLayouts/slideLayout19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98.xml"/></Relationships>
</file>

<file path=ppt/slides/_rels/slide1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4.xml"/><Relationship Id="rId1" Type="http://schemas.openxmlformats.org/officeDocument/2006/relationships/slideLayout" Target="../slideLayouts/slideLayout19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3.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5.xml"/><Relationship Id="rId1" Type="http://schemas.openxmlformats.org/officeDocument/2006/relationships/slideLayout" Target="../slideLayouts/slideLayout198.xml"/></Relationships>
</file>

<file path=ppt/slides/_rels/slide14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9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87.xml"/><Relationship Id="rId5" Type="http://schemas.openxmlformats.org/officeDocument/2006/relationships/image" Target="../media/image116.png"/><Relationship Id="rId4" Type="http://schemas.openxmlformats.org/officeDocument/2006/relationships/image" Target="../media/image115.png"/></Relationships>
</file>

<file path=ppt/slides/_rels/slide151.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07.xml"/><Relationship Id="rId1" Type="http://schemas.openxmlformats.org/officeDocument/2006/relationships/slideLayout" Target="../slideLayouts/slideLayout8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8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86.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92.xml"/><Relationship Id="rId1" Type="http://schemas.openxmlformats.org/officeDocument/2006/relationships/themeOverride" Target="../theme/themeOverride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86.xml"/></Relationships>
</file>

<file path=ppt/slides/_rels/slide1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2.xml"/><Relationship Id="rId1" Type="http://schemas.openxmlformats.org/officeDocument/2006/relationships/slideLayout" Target="../slideLayouts/slideLayout8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4.xml"/><Relationship Id="rId1" Type="http://schemas.openxmlformats.org/officeDocument/2006/relationships/slideLayout" Target="../slideLayouts/slideLayout8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53.xml"/><Relationship Id="rId1" Type="http://schemas.openxmlformats.org/officeDocument/2006/relationships/themeOverride" Target="../theme/themeOverride6.xml"/><Relationship Id="rId4" Type="http://schemas.openxmlformats.org/officeDocument/2006/relationships/image" Target="../media/image1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53.xml"/><Relationship Id="rId1" Type="http://schemas.openxmlformats.org/officeDocument/2006/relationships/themeOverride" Target="../theme/themeOverride7.xml"/><Relationship Id="rId4" Type="http://schemas.openxmlformats.org/officeDocument/2006/relationships/image" Target="../media/image127.png"/></Relationships>
</file>

<file path=ppt/slides/_rels/slide1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7.xml"/><Relationship Id="rId1" Type="http://schemas.openxmlformats.org/officeDocument/2006/relationships/slideLayout" Target="../slideLayouts/slideLayout15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8.xml"/><Relationship Id="rId1" Type="http://schemas.openxmlformats.org/officeDocument/2006/relationships/slideLayout" Target="../slideLayouts/slideLayout8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9.xml"/><Relationship Id="rId1" Type="http://schemas.openxmlformats.org/officeDocument/2006/relationships/slideLayout" Target="../slideLayouts/slideLayout8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0.xml"/><Relationship Id="rId1" Type="http://schemas.openxmlformats.org/officeDocument/2006/relationships/slideLayout" Target="../slideLayouts/slideLayout8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1.xml"/><Relationship Id="rId1" Type="http://schemas.openxmlformats.org/officeDocument/2006/relationships/slideLayout" Target="../slideLayouts/slideLayout8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7.xml"/></Relationships>
</file>

<file path=ppt/slides/_rels/slide1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3.xml"/><Relationship Id="rId1" Type="http://schemas.openxmlformats.org/officeDocument/2006/relationships/slideLayout" Target="../slideLayouts/slideLayout8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4.xml"/><Relationship Id="rId1" Type="http://schemas.openxmlformats.org/officeDocument/2006/relationships/slideLayout" Target="../slideLayouts/slideLayout8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5.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98.xml"/></Relationships>
</file>

<file path=ppt/slides/_rels/slide1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6.xml"/><Relationship Id="rId1" Type="http://schemas.openxmlformats.org/officeDocument/2006/relationships/slideLayout" Target="../slideLayouts/slideLayout8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7.xml"/><Relationship Id="rId1" Type="http://schemas.openxmlformats.org/officeDocument/2006/relationships/slideLayout" Target="../slideLayouts/slideLayout8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8.xml"/><Relationship Id="rId1" Type="http://schemas.openxmlformats.org/officeDocument/2006/relationships/slideLayout" Target="../slideLayouts/slideLayout8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9.xml"/><Relationship Id="rId1" Type="http://schemas.openxmlformats.org/officeDocument/2006/relationships/slideLayout" Target="../slideLayouts/slideLayout8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0.xml"/><Relationship Id="rId1" Type="http://schemas.openxmlformats.org/officeDocument/2006/relationships/slideLayout" Target="../slideLayouts/slideLayout87.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1.xml"/><Relationship Id="rId1" Type="http://schemas.openxmlformats.org/officeDocument/2006/relationships/slideLayout" Target="../slideLayouts/slideLayout8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2.xml"/><Relationship Id="rId1" Type="http://schemas.openxmlformats.org/officeDocument/2006/relationships/slideLayout" Target="../slideLayouts/slideLayout8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87.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4.xml"/><Relationship Id="rId1" Type="http://schemas.openxmlformats.org/officeDocument/2006/relationships/slideLayout" Target="../slideLayouts/slideLayout8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8.xml"/></Relationships>
</file>

<file path=ppt/slides/_rels/slide1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6.xml"/><Relationship Id="rId1" Type="http://schemas.openxmlformats.org/officeDocument/2006/relationships/slideLayout" Target="../slideLayouts/slideLayout8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87.xml"/></Relationships>
</file>

<file path=ppt/slides/_rels/slide1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87.xml"/></Relationships>
</file>

<file path=ppt/slides/_rels/slide1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9.xml"/><Relationship Id="rId1" Type="http://schemas.openxmlformats.org/officeDocument/2006/relationships/slideLayout" Target="../slideLayouts/slideLayout87.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0.xml"/><Relationship Id="rId1" Type="http://schemas.openxmlformats.org/officeDocument/2006/relationships/slideLayout" Target="../slideLayouts/slideLayout8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7.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142.xml"/><Relationship Id="rId1" Type="http://schemas.openxmlformats.org/officeDocument/2006/relationships/slideLayout" Target="../slideLayouts/slideLayout8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3.xml"/><Relationship Id="rId1" Type="http://schemas.openxmlformats.org/officeDocument/2006/relationships/slideLayout" Target="../slideLayouts/slideLayout97.xml"/><Relationship Id="rId5" Type="http://schemas.openxmlformats.org/officeDocument/2006/relationships/image" Target="../media/image150.png"/><Relationship Id="rId4" Type="http://schemas.openxmlformats.org/officeDocument/2006/relationships/image" Target="../media/image149.png"/></Relationships>
</file>

<file path=ppt/slides/_rels/slide18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44.xml"/><Relationship Id="rId1" Type="http://schemas.openxmlformats.org/officeDocument/2006/relationships/slideLayout" Target="../slideLayouts/slideLayout9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5.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4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0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4.xml"/><Relationship Id="rId1" Type="http://schemas.openxmlformats.org/officeDocument/2006/relationships/slideLayout" Target="../slideLayouts/slideLayout152.xml"/></Relationships>
</file>

<file path=ppt/slides/_rels/slide20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5.xml"/><Relationship Id="rId1" Type="http://schemas.openxmlformats.org/officeDocument/2006/relationships/slideLayout" Target="../slideLayouts/slideLayout19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98.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98.xml"/></Relationships>
</file>

<file path=ppt/slides/_rels/slide20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8.xml"/><Relationship Id="rId1" Type="http://schemas.openxmlformats.org/officeDocument/2006/relationships/slideLayout" Target="../slideLayouts/slideLayout15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98.xml"/></Relationships>
</file>

<file path=ppt/slides/_rels/slide2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0.xml"/><Relationship Id="rId1" Type="http://schemas.openxmlformats.org/officeDocument/2006/relationships/slideLayout" Target="../slideLayouts/slideLayout199.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2.xml"/><Relationship Id="rId1" Type="http://schemas.openxmlformats.org/officeDocument/2006/relationships/slideLayout" Target="../slideLayouts/slideLayout19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3.xml"/><Relationship Id="rId1" Type="http://schemas.openxmlformats.org/officeDocument/2006/relationships/slideLayout" Target="../slideLayouts/slideLayout198.xml"/><Relationship Id="rId4" Type="http://schemas.openxmlformats.org/officeDocument/2006/relationships/image" Target="../media/image158.png"/></Relationships>
</file>

<file path=ppt/slides/_rels/slide2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2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5.xml"/><Relationship Id="rId1" Type="http://schemas.openxmlformats.org/officeDocument/2006/relationships/slideLayout" Target="../slideLayouts/slideLayout74.xml"/></Relationships>
</file>

<file path=ppt/slides/_rels/slide21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6.xml"/><Relationship Id="rId1" Type="http://schemas.openxmlformats.org/officeDocument/2006/relationships/slideLayout" Target="../slideLayouts/slideLayout294.xml"/></Relationships>
</file>

<file path=ppt/slides/_rels/slide21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67.xml"/><Relationship Id="rId1" Type="http://schemas.openxmlformats.org/officeDocument/2006/relationships/slideLayout" Target="../slideLayouts/slideLayout29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68.xml"/><Relationship Id="rId1" Type="http://schemas.openxmlformats.org/officeDocument/2006/relationships/slideLayout" Target="../slideLayouts/slideLayout294.xml"/></Relationships>
</file>

<file path=ppt/slides/_rels/slide21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69.xml"/><Relationship Id="rId1" Type="http://schemas.openxmlformats.org/officeDocument/2006/relationships/slideLayout" Target="../slideLayouts/slideLayout29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70.xml"/><Relationship Id="rId1" Type="http://schemas.openxmlformats.org/officeDocument/2006/relationships/slideLayout" Target="../slideLayouts/slideLayout29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63.xml"/></Relationships>
</file>

<file path=ppt/slides/_rels/slide21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2.xml"/><Relationship Id="rId1" Type="http://schemas.openxmlformats.org/officeDocument/2006/relationships/slideLayout" Target="../slideLayouts/slideLayout2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4.xml"/></Relationships>
</file>

<file path=ppt/slides/_rels/slide22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3.xml"/><Relationship Id="rId1" Type="http://schemas.openxmlformats.org/officeDocument/2006/relationships/slideLayout" Target="../slideLayouts/slideLayout262.xml"/></Relationships>
</file>

<file path=ppt/slides/_rels/slide22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62.xml"/></Relationships>
</file>

<file path=ppt/slides/_rels/slide22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62.xml"/></Relationships>
</file>

<file path=ppt/slides/_rels/slide2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2.xml"/></Relationships>
</file>

<file path=ppt/slides/_rels/slide22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6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63.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62.xml"/><Relationship Id="rId1" Type="http://schemas.openxmlformats.org/officeDocument/2006/relationships/themeOverride" Target="../theme/themeOverride8.xml"/><Relationship Id="rId4" Type="http://schemas.openxmlformats.org/officeDocument/2006/relationships/image" Target="../media/image172.png"/></Relationships>
</file>

<file path=ppt/slides/_rels/slide22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6.xml"/><Relationship Id="rId1" Type="http://schemas.openxmlformats.org/officeDocument/2006/relationships/slideLayout" Target="../slideLayouts/slideLayout29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6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8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68.xml"/><Relationship Id="rId4" Type="http://schemas.openxmlformats.org/officeDocument/2006/relationships/image" Target="../media/image37.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2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0.xml"/><Relationship Id="rId1" Type="http://schemas.openxmlformats.org/officeDocument/2006/relationships/slideLayout" Target="../slideLayouts/slideLayout125.xml"/></Relationships>
</file>

<file path=ppt/slides/_rels/slide23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1.xml"/><Relationship Id="rId1" Type="http://schemas.openxmlformats.org/officeDocument/2006/relationships/slideLayout" Target="../slideLayouts/slideLayout125.xml"/></Relationships>
</file>

<file path=ppt/slides/_rels/slide23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2.xml"/><Relationship Id="rId1" Type="http://schemas.openxmlformats.org/officeDocument/2006/relationships/slideLayout" Target="../slideLayouts/slideLayout136.xml"/></Relationships>
</file>

<file path=ppt/slides/_rels/slide23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3.xml"/><Relationship Id="rId1" Type="http://schemas.openxmlformats.org/officeDocument/2006/relationships/slideLayout" Target="../slideLayouts/slideLayout321.xml"/></Relationships>
</file>

<file path=ppt/slides/_rels/slide23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4.xml"/><Relationship Id="rId1" Type="http://schemas.openxmlformats.org/officeDocument/2006/relationships/slideLayout" Target="../slideLayouts/slideLayout3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8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8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8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8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8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8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8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8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8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8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68.xml"/><Relationship Id="rId4" Type="http://schemas.openxmlformats.org/officeDocument/2006/relationships/image" Target="../media/image38.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87.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8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2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310.xml"/><Relationship Id="rId1" Type="http://schemas.openxmlformats.org/officeDocument/2006/relationships/themeOverride" Target="../theme/themeOverride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63.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2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26.xml"/></Relationships>
</file>

<file path=ppt/slides/_rels/slide2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1.xml"/><Relationship Id="rId1" Type="http://schemas.openxmlformats.org/officeDocument/2006/relationships/slideLayout" Target="../slideLayouts/slideLayout29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68.xml"/><Relationship Id="rId4" Type="http://schemas.openxmlformats.org/officeDocument/2006/relationships/image" Target="../media/image3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2.xml"/><Relationship Id="rId1" Type="http://schemas.openxmlformats.org/officeDocument/2006/relationships/slideLayout" Target="../slideLayouts/slideLayout295.xml"/></Relationships>
</file>

<file path=ppt/slides/_rels/slide2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3.xml"/><Relationship Id="rId1" Type="http://schemas.openxmlformats.org/officeDocument/2006/relationships/slideLayout" Target="../slideLayouts/slideLayout295.xml"/></Relationships>
</file>

<file path=ppt/slides/_rels/slide26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4.xml"/><Relationship Id="rId1" Type="http://schemas.openxmlformats.org/officeDocument/2006/relationships/slideLayout" Target="../slideLayouts/slideLayout295.xml"/></Relationships>
</file>

<file path=ppt/slides/_rels/slide26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5.xml"/><Relationship Id="rId1" Type="http://schemas.openxmlformats.org/officeDocument/2006/relationships/slideLayout" Target="../slideLayouts/slideLayout295.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63.xml"/></Relationships>
</file>

<file path=ppt/slides/_rels/slide26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7.xml"/><Relationship Id="rId1" Type="http://schemas.openxmlformats.org/officeDocument/2006/relationships/slideLayout" Target="../slideLayouts/slideLayout379.xml"/></Relationships>
</file>

<file path=ppt/slides/_rels/slide266.xml.rels><?xml version="1.0" encoding="UTF-8" standalone="yes"?>
<Relationships xmlns="http://schemas.openxmlformats.org/package/2006/relationships"><Relationship Id="rId8" Type="http://schemas.openxmlformats.org/officeDocument/2006/relationships/image" Target="../media/image189.emf"/><Relationship Id="rId13" Type="http://schemas.openxmlformats.org/officeDocument/2006/relationships/hyperlink" Target="http://www.beacy.wa.edu.au/iorr/religions/buddasym.jpg" TargetMode="External"/><Relationship Id="rId3" Type="http://schemas.openxmlformats.org/officeDocument/2006/relationships/image" Target="../media/image184.png"/><Relationship Id="rId7" Type="http://schemas.openxmlformats.org/officeDocument/2006/relationships/image" Target="../media/image188.gif"/><Relationship Id="rId12" Type="http://schemas.openxmlformats.org/officeDocument/2006/relationships/image" Target="../media/image192.emf"/><Relationship Id="rId2" Type="http://schemas.openxmlformats.org/officeDocument/2006/relationships/notesSlide" Target="../notesSlides/notesSlide208.xml"/><Relationship Id="rId1" Type="http://schemas.openxmlformats.org/officeDocument/2006/relationships/slideLayout" Target="../slideLayouts/slideLayout401.xml"/><Relationship Id="rId6" Type="http://schemas.openxmlformats.org/officeDocument/2006/relationships/image" Target="../media/image187.emf"/><Relationship Id="rId11" Type="http://schemas.openxmlformats.org/officeDocument/2006/relationships/image" Target="../media/image191.jpeg"/><Relationship Id="rId5" Type="http://schemas.openxmlformats.org/officeDocument/2006/relationships/image" Target="../media/image186.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85.png"/><Relationship Id="rId9" Type="http://schemas.openxmlformats.org/officeDocument/2006/relationships/image" Target="../media/image190.emf"/><Relationship Id="rId14" Type="http://schemas.openxmlformats.org/officeDocument/2006/relationships/image" Target="../media/image193.jpeg"/></Relationships>
</file>

<file path=ppt/slides/_rels/slide26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79.xml"/></Relationships>
</file>

<file path=ppt/slides/_rels/slide268.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379.xml"/></Relationships>
</file>

<file path=ppt/slides/_rels/slide269.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379.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6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7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379.xml"/></Relationships>
</file>

<file path=ppt/slides/_rels/slide271.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379.xml"/></Relationships>
</file>

<file path=ppt/slides/_rels/slide272.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379.xml"/></Relationships>
</file>

<file path=ppt/slides/_rels/slide2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9.xml"/><Relationship Id="rId1" Type="http://schemas.openxmlformats.org/officeDocument/2006/relationships/slideLayout" Target="../slideLayouts/slideLayout379.xml"/></Relationships>
</file>

<file path=ppt/slides/_rels/slide27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379.xml"/></Relationships>
</file>

<file path=ppt/slides/_rels/slide27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79.xml"/></Relationships>
</file>

<file path=ppt/slides/_rels/slide27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379.xml"/></Relationships>
</file>

<file path=ppt/slides/_rels/slide27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79.xml"/></Relationships>
</file>

<file path=ppt/slides/_rels/slide27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79.xml"/></Relationships>
</file>

<file path=ppt/slides/_rels/slide27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0.xml"/><Relationship Id="rId1" Type="http://schemas.openxmlformats.org/officeDocument/2006/relationships/slideLayout" Target="../slideLayouts/slideLayout379.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jpeg"/><Relationship Id="rId1" Type="http://schemas.openxmlformats.org/officeDocument/2006/relationships/slideLayout" Target="../slideLayouts/slideLayout269.xml"/><Relationship Id="rId4" Type="http://schemas.openxmlformats.org/officeDocument/2006/relationships/image" Target="../media/image43.jpeg"/></Relationships>
</file>

<file path=ppt/slides/_rels/slide28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03.xml"/></Relationships>
</file>

<file path=ppt/slides/_rels/slide28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379.xml"/></Relationships>
</file>

<file path=ppt/slides/_rels/slide28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1.xml"/><Relationship Id="rId1" Type="http://schemas.openxmlformats.org/officeDocument/2006/relationships/slideLayout" Target="../slideLayouts/slideLayout379.xml"/></Relationships>
</file>

<file path=ppt/slides/_rels/slide28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12.xml"/><Relationship Id="rId1" Type="http://schemas.openxmlformats.org/officeDocument/2006/relationships/slideLayout" Target="../slideLayouts/slideLayout379.xml"/></Relationships>
</file>

<file path=ppt/slides/_rels/slide28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3.xml"/><Relationship Id="rId1" Type="http://schemas.openxmlformats.org/officeDocument/2006/relationships/slideLayout" Target="../slideLayouts/slideLayout379.xml"/></Relationships>
</file>

<file path=ppt/slides/_rels/slide28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84.xml"/></Relationships>
</file>

<file path=ppt/slides/_rels/slide28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379.xml"/></Relationships>
</file>

<file path=ppt/slides/_rels/slide28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79.xml"/></Relationships>
</file>

<file path=ppt/slides/_rels/slide28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79.xml"/></Relationships>
</file>

<file path=ppt/slides/_rels/slide28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425.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6.jpeg"/><Relationship Id="rId1" Type="http://schemas.openxmlformats.org/officeDocument/2006/relationships/slideLayout" Target="../slideLayouts/slideLayout269.xml"/></Relationships>
</file>

<file path=ppt/slides/_rels/slide29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425.xml"/></Relationships>
</file>

<file path=ppt/slides/_rels/slide291.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425.xml"/></Relationships>
</file>

<file path=ppt/slides/_rels/slide29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425.xml"/></Relationships>
</file>

<file path=ppt/slides/_rels/slide293.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425.xml"/></Relationships>
</file>

<file path=ppt/slides/_rels/slide294.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425.xml"/></Relationships>
</file>

<file path=ppt/slides/_rels/slide29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79.xml"/></Relationships>
</file>

<file path=ppt/slides/_rels/slide29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379.xml"/></Relationships>
</file>

<file path=ppt/slides/_rels/slide29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379.xml"/></Relationships>
</file>

<file path=ppt/slides/_rels/slide298.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379.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372.xml"/><Relationship Id="rId1" Type="http://schemas.openxmlformats.org/officeDocument/2006/relationships/themeOverride" Target="../theme/themeOverride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8.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0.xml"/><Relationship Id="rId1" Type="http://schemas.openxmlformats.org/officeDocument/2006/relationships/themeOverride" Target="../theme/themeOverride3.xml"/><Relationship Id="rId5" Type="http://schemas.openxmlformats.org/officeDocument/2006/relationships/image" Target="../media/image45.jpeg"/><Relationship Id="rId4" Type="http://schemas.openxmlformats.org/officeDocument/2006/relationships/image" Target="../media/image17.jpe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6.xml"/><Relationship Id="rId1" Type="http://schemas.openxmlformats.org/officeDocument/2006/relationships/slideLayout" Target="../slideLayouts/slideLayout255.xml"/></Relationships>
</file>

<file path=ppt/slides/_rels/slide3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7.xml"/><Relationship Id="rId1" Type="http://schemas.openxmlformats.org/officeDocument/2006/relationships/slideLayout" Target="../slideLayouts/slideLayout256.xml"/><Relationship Id="rId4" Type="http://schemas.openxmlformats.org/officeDocument/2006/relationships/image" Target="../media/image51.jpeg"/></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56.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5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0.xml"/><Relationship Id="rId1" Type="http://schemas.openxmlformats.org/officeDocument/2006/relationships/slideLayout" Target="../slideLayouts/slideLayout151.xml"/><Relationship Id="rId4" Type="http://schemas.openxmlformats.org/officeDocument/2006/relationships/image" Target="../media/image158.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71.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6.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56.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3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335.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35.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0.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98.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98.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2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98.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198.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9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76.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98.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7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6.xml"/><Relationship Id="rId1" Type="http://schemas.openxmlformats.org/officeDocument/2006/relationships/slideLayout" Target="../slideLayouts/slideLayout19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8.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7.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76.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33.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png"/><Relationship Id="rId1" Type="http://schemas.openxmlformats.org/officeDocument/2006/relationships/slideLayout" Target="../slideLayouts/slideLayout233.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8.xml"/></Relationships>
</file>

<file path=ppt/slides/_rels/slide8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4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4.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2.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3.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3.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71.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19B0C1-1F36-EE57-7236-E98C6B448159}"/>
              </a:ext>
            </a:extLst>
          </p:cNvPr>
          <p:cNvGrpSpPr/>
          <p:nvPr/>
        </p:nvGrpSpPr>
        <p:grpSpPr>
          <a:xfrm>
            <a:off x="-23813" y="-35244"/>
            <a:ext cx="9220730" cy="6893244"/>
            <a:chOff x="-23813" y="-35244"/>
            <a:chExt cx="9220730" cy="6893244"/>
          </a:xfrm>
        </p:grpSpPr>
        <p:pic>
          <p:nvPicPr>
            <p:cNvPr id="10" name="Picture 2" descr="https://127xwr2qcfsvmn8a91nbd428-wpengine.netdna-ssl.com/wp-content/uploads/IMG-Can-Patient-Safety-Be-Protected-After-a-Cyber-Attack_.jpg">
              <a:extLst>
                <a:ext uri="{FF2B5EF4-FFF2-40B4-BE49-F238E27FC236}">
                  <a16:creationId xmlns:a16="http://schemas.microsoft.com/office/drawing/2014/main" id="{90F35E3D-D384-D360-1E69-4210195DA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vandolph.co.za/vandolphsa/wp-content/uploads/2016/07/security.jpg">
              <a:extLst>
                <a:ext uri="{FF2B5EF4-FFF2-40B4-BE49-F238E27FC236}">
                  <a16:creationId xmlns:a16="http://schemas.microsoft.com/office/drawing/2014/main" id="{2DDEC14E-6E30-4231-4E42-B48842377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vandolph.co.za/vandolphsa/wp-content/uploads/2016/07/security.jpg">
              <a:extLst>
                <a:ext uri="{FF2B5EF4-FFF2-40B4-BE49-F238E27FC236}">
                  <a16:creationId xmlns:a16="http://schemas.microsoft.com/office/drawing/2014/main" id="{20E7D3D6-8270-8823-D9E3-449F1C5397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649" t="58578" r="35923" b="30196"/>
            <a:stretch/>
          </p:blipFill>
          <p:spPr bwMode="auto">
            <a:xfrm rot="11067340">
              <a:off x="4087321" y="4923328"/>
              <a:ext cx="2160240" cy="582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vandolph.co.za/vandolphsa/wp-content/uploads/2016/07/security.jpg">
              <a:extLst>
                <a:ext uri="{FF2B5EF4-FFF2-40B4-BE49-F238E27FC236}">
                  <a16:creationId xmlns:a16="http://schemas.microsoft.com/office/drawing/2014/main" id="{F05CB784-88E6-DE47-792E-90B2C29166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8" t="57435" r="62940" b="16216"/>
            <a:stretch/>
          </p:blipFill>
          <p:spPr bwMode="auto">
            <a:xfrm>
              <a:off x="7452320" y="4046653"/>
              <a:ext cx="1697980" cy="1745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vandolph.co.za/vandolphsa/wp-content/uploads/2016/07/security.jpg">
              <a:extLst>
                <a:ext uri="{FF2B5EF4-FFF2-40B4-BE49-F238E27FC236}">
                  <a16:creationId xmlns:a16="http://schemas.microsoft.com/office/drawing/2014/main" id="{C81216F7-9BC1-9A9F-62C1-D30C0709F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8" t="73637" r="66030" b="16216"/>
            <a:stretch/>
          </p:blipFill>
          <p:spPr bwMode="auto">
            <a:xfrm>
              <a:off x="6757466" y="4917259"/>
              <a:ext cx="1223640" cy="671981"/>
            </a:xfrm>
            <a:prstGeom prst="rect">
              <a:avLst/>
            </a:prstGeom>
            <a:noFill/>
            <a:extLst>
              <a:ext uri="{909E8E84-426E-40DD-AFC4-6F175D3DCCD1}">
                <a14:hiddenFill xmlns:a14="http://schemas.microsoft.com/office/drawing/2010/main">
                  <a:solidFill>
                    <a:srgbClr val="FFFFFF"/>
                  </a:solidFill>
                </a14:hiddenFill>
              </a:ext>
            </a:extLst>
          </p:spPr>
        </p:pic>
      </p:grpSp>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Jeremy Chew, East Asia School of Theology, Singapore</a:t>
            </a:r>
          </a:p>
        </p:txBody>
      </p:sp>
      <p:sp>
        <p:nvSpPr>
          <p:cNvPr id="2" name="Title 1"/>
          <p:cNvSpPr>
            <a:spLocks noGrp="1"/>
          </p:cNvSpPr>
          <p:nvPr>
            <p:ph type="title" idx="4294967295"/>
          </p:nvPr>
        </p:nvSpPr>
        <p:spPr>
          <a:xfrm>
            <a:off x="-143446" y="747943"/>
            <a:ext cx="9251950" cy="9810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8800" kern="1200" dirty="0">
                <a:solidFill>
                  <a:srgbClr val="FFFFFF"/>
                </a:solidFill>
                <a:effectLst>
                  <a:glow rad="127000">
                    <a:srgbClr val="000000"/>
                  </a:glow>
                </a:effectLst>
                <a:ea typeface="Accordance" panose="00000400000000000000" pitchFamily="2" charset="-78"/>
              </a:rPr>
              <a:t>كولوسي</a:t>
            </a:r>
            <a:endParaRPr lang="en-US" sz="8800" kern="1200" dirty="0">
              <a:solidFill>
                <a:srgbClr val="FFFFFF"/>
              </a:solidFill>
              <a:effectLst>
                <a:glow rad="127000">
                  <a:srgbClr val="000000"/>
                </a:glow>
              </a:effectLst>
              <a:ea typeface="Accordance" panose="00000400000000000000" pitchFamily="2" charset="-78"/>
            </a:endParaRPr>
          </a:p>
        </p:txBody>
      </p:sp>
      <p:sp>
        <p:nvSpPr>
          <p:cNvPr id="6" name="Rectangle 5"/>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 </a:t>
            </a: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35496" y="4579251"/>
            <a:ext cx="9214357" cy="13418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التركيز على ألوهية المسيح</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826951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8356385"/>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i="0"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السلوك</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وصلاة</a:t>
                      </a:r>
                      <a:endParaRPr kumimoji="0" lang="en-US"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i="0"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SA"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كولوسي</a:t>
            </a:r>
          </a:p>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155662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20106" y="4356543"/>
            <a:ext cx="8284341" cy="2123658"/>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صورة الله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بكر كل 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رأس الكنيسة</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8F5AF16-DBBF-6246-AA94-84D4C3219ACB}"/>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995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600BD9-DF59-449E-A1DC-9CD03A5ADD2C}"/>
              </a:ext>
            </a:extLst>
          </p:cNvPr>
          <p:cNvSpPr/>
          <p:nvPr/>
        </p:nvSpPr>
        <p:spPr>
          <a:xfrm>
            <a:off x="364490" y="335845"/>
            <a:ext cx="4207510" cy="280076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18 ... البداءة،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بكر من الأموات</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لكي يكون هو متقدماً في كل شيء...</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26644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كو 1: 19-20</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3DE52B5-88A8-2B44-B0F2-49E5213284AC}"/>
              </a:ext>
            </a:extLst>
          </p:cNvPr>
          <p:cNvSpPr/>
          <p:nvPr/>
        </p:nvSpPr>
        <p:spPr>
          <a:xfrm>
            <a:off x="145272" y="2088236"/>
            <a:ext cx="9020432" cy="163121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19 لأنه فيه سر أن يحل كل الملء</a:t>
            </a:r>
          </a:p>
          <a:p>
            <a:pPr algn="ctr">
              <a:spcBef>
                <a:spcPct val="0"/>
              </a:spcBef>
            </a:pPr>
            <a:r>
              <a:rPr lang="ar-JO"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20 وأن يصالح به الكل لنفسه عاملاً الصلح بدم صليبه بواسطته سواء كان ما على الأرض أم ما في السماوات</a:t>
            </a:r>
            <a:endParaRPr lang="en-US" sz="32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4325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B40F5F3-0EA9-4091-B7BD-9BB6D91D5F09}"/>
              </a:ext>
            </a:extLst>
          </p:cNvPr>
          <p:cNvSpPr/>
          <p:nvPr/>
        </p:nvSpPr>
        <p:spPr>
          <a:xfrm>
            <a:off x="831849" y="1269228"/>
            <a:ext cx="7095409" cy="2349361"/>
          </a:xfrm>
          <a:prstGeom prst="rect">
            <a:avLst/>
          </a:prstGeom>
        </p:spPr>
        <p:txBody>
          <a:bodyPr wrap="square">
            <a:spAutoFit/>
          </a:bodyPr>
          <a:lstStyle/>
          <a:p>
            <a:pPr marL="0" marR="0" lvl="0" indent="-914400" algn="r" defTabSz="457177" rtl="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a:p>
            <a:pPr lvl="0" indent="-914400" algn="r" defTabSz="457177" fontAlgn="auto">
              <a:spcBef>
                <a:spcPts val="0"/>
              </a:spcBef>
              <a:spcAft>
                <a:spcPts val="0"/>
              </a:spcAf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19 لأنه </a:t>
            </a:r>
            <a:r>
              <a:rPr lang="ar-JO" sz="4000" b="1" kern="0" dirty="0">
                <a:solidFill>
                  <a:srgbClr val="FFFF00"/>
                </a:solidFill>
                <a:effectLst>
                  <a:glow rad="127000">
                    <a:srgbClr val="000000"/>
                  </a:glow>
                </a:effectLst>
                <a:latin typeface="Arial" panose="020B0604020202020204" pitchFamily="34" charset="0"/>
                <a:cs typeface="Arial" panose="020B0604020202020204" pitchFamily="34" charset="0"/>
              </a:rPr>
              <a:t>فيه</a:t>
            </a: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 سر أن يحل كل الملء</a:t>
            </a:r>
          </a:p>
          <a:p>
            <a:pPr lvl="0" indent="-914400" algn="r" defTabSz="457177" fontAlgn="auto">
              <a:spcBef>
                <a:spcPts val="0"/>
              </a:spcBef>
              <a:spcAft>
                <a:spcPts val="0"/>
              </a:spcAft>
              <a:defRPr/>
            </a:pPr>
            <a:endPar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endParaRPr>
          </a:p>
          <a:p>
            <a:pPr lvl="0" indent="-914400" algn="r" defTabSz="457177" fontAlgn="auto">
              <a:spcBef>
                <a:spcPts val="0"/>
              </a:spcBef>
              <a:spcAft>
                <a:spcPts val="0"/>
              </a:spcAft>
              <a:defRPr/>
            </a:pP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20 وأن يصالح </a:t>
            </a:r>
            <a:r>
              <a:rPr lang="ar-JO" sz="4000" b="1" kern="0" dirty="0">
                <a:solidFill>
                  <a:srgbClr val="FFFF00"/>
                </a:solidFill>
                <a:effectLst>
                  <a:glow rad="127000">
                    <a:srgbClr val="000000"/>
                  </a:glow>
                </a:effectLst>
                <a:latin typeface="Arial" panose="020B0604020202020204" pitchFamily="34" charset="0"/>
                <a:cs typeface="Arial" panose="020B0604020202020204" pitchFamily="34" charset="0"/>
              </a:rPr>
              <a:t>به</a:t>
            </a:r>
            <a:r>
              <a:rPr lang="ar-JO" sz="4000" b="1" kern="0" dirty="0">
                <a:solidFill>
                  <a:prstClr val="white"/>
                </a:solidFill>
                <a:effectLst>
                  <a:glow rad="127000">
                    <a:srgbClr val="000000"/>
                  </a:glow>
                </a:effectLst>
                <a:latin typeface="Arial" panose="020B0604020202020204" pitchFamily="34" charset="0"/>
                <a:cs typeface="Arial" panose="020B0604020202020204" pitchFamily="34" charset="0"/>
              </a:rPr>
              <a:t> الكل لنفسه، </a:t>
            </a:r>
            <a:endParaRPr kumimoji="0" lang="en-US" sz="40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103122F-17DC-734B-B593-229519D9D4F3}"/>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5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05130" y="308949"/>
            <a:ext cx="8393430" cy="769441"/>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19 ... وأن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يصالح </a:t>
            </a: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به</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 الكل </a:t>
            </a:r>
            <a:r>
              <a:rPr lang="ar-JO" sz="4400" b="1" kern="0" dirty="0">
                <a:solidFill>
                  <a:schemeClr val="bg1"/>
                </a:solidFill>
                <a:effectLst>
                  <a:glow rad="127000">
                    <a:srgbClr val="000000"/>
                  </a:glow>
                </a:effectLst>
                <a:latin typeface="Arial" panose="020B0604020202020204" pitchFamily="34" charset="0"/>
                <a:cs typeface="Arial" panose="020B0604020202020204" pitchFamily="34" charset="0"/>
              </a:rPr>
              <a:t>لنفسه</a:t>
            </a:r>
            <a:endParaRPr kumimoji="0" lang="en-US" sz="4400" b="1" u="none" strike="noStrike" kern="0" cap="none" spc="0" normalizeH="0" baseline="0" noProof="0" dirty="0">
              <a:ln>
                <a:noFill/>
              </a:ln>
              <a:solidFill>
                <a:schemeClr val="bg1"/>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175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288945"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7288945" cy="805328"/>
          </a:xfrm>
          <a:prstGeom prst="rect">
            <a:avLst/>
          </a:prstGeom>
        </p:spPr>
        <p:txBody>
          <a:bodyPr/>
          <a:lstStyle/>
          <a:p>
            <a:pPr algn="r"/>
            <a:r>
              <a:rPr lang="ar-JO" sz="4800" b="1" dirty="0">
                <a:latin typeface="Arial" panose="020B0604020202020204" pitchFamily="34" charset="0"/>
                <a:cs typeface="Arial" panose="020B0604020202020204" pitchFamily="34" charset="0"/>
              </a:rPr>
              <a:t>مشكلتنا:</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3" name="TextBox 2">
            <a:extLst>
              <a:ext uri="{FF2B5EF4-FFF2-40B4-BE49-F238E27FC236}">
                <a16:creationId xmlns:a16="http://schemas.microsoft.com/office/drawing/2014/main" id="{D1C43EB9-8980-DA8A-D30D-4A001E8489ED}"/>
              </a:ext>
            </a:extLst>
          </p:cNvPr>
          <p:cNvSpPr txBox="1"/>
          <p:nvPr/>
        </p:nvSpPr>
        <p:spPr>
          <a:xfrm rot="1588927">
            <a:off x="2661155" y="2840532"/>
            <a:ext cx="3704533"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88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21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793001" cy="13665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مشكلتنا:</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التدين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الأخلاق</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الفلسفة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ar-JO" b="1" dirty="0">
                <a:latin typeface="Arial" panose="020B0604020202020204" pitchFamily="34" charset="0"/>
                <a:cs typeface="Arial" panose="020B0604020202020204" pitchFamily="34" charset="0"/>
              </a:rPr>
              <a:t>جهودنا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42532" y="114762"/>
            <a:ext cx="8870126" cy="3582519"/>
          </a:xfrm>
          <a:prstGeom prst="rect">
            <a:avLst/>
          </a:prstGeom>
          <a:noFill/>
        </p:spPr>
        <p:txBody>
          <a:bodyPr wrap="square" rtlCol="0">
            <a:spAutoFit/>
          </a:bodyPr>
          <a:lstStyle/>
          <a:p>
            <a:pPr lvl="0" algn="r" fontAlgn="auto">
              <a:lnSpc>
                <a:spcPct val="90000"/>
              </a:lnSpc>
              <a:spcBef>
                <a:spcPts val="0"/>
              </a:spcBef>
              <a:spcAft>
                <a:spcPts val="0"/>
              </a:spcAft>
              <a:defRPr/>
            </a:pPr>
            <a:r>
              <a:rPr lang="ar-SA" sz="3600" b="1" dirty="0">
                <a:solidFill>
                  <a:prstClr val="black"/>
                </a:solidFill>
                <a:latin typeface="Arial" panose="020B0604020202020204" pitchFamily="34" charset="0"/>
                <a:ea typeface="+mn-ea"/>
                <a:cs typeface="Arial" panose="020B0604020202020204" pitchFamily="34" charset="0"/>
              </a:rPr>
              <a:t>كولوسي ١ : ١٩-٢٢</a:t>
            </a:r>
          </a:p>
          <a:p>
            <a:pPr lvl="0" algn="just" rtl="1" fontAlgn="auto">
              <a:lnSpc>
                <a:spcPct val="90000"/>
              </a:lnSpc>
              <a:spcBef>
                <a:spcPts val="0"/>
              </a:spcBef>
              <a:spcAft>
                <a:spcPts val="0"/>
              </a:spcAft>
              <a:defRPr/>
            </a:pPr>
            <a:r>
              <a:rPr lang="ar-SA" sz="3600" b="1" dirty="0">
                <a:solidFill>
                  <a:prstClr val="black"/>
                </a:solidFill>
                <a:latin typeface="Arial" panose="020B0604020202020204" pitchFamily="34" charset="0"/>
                <a:ea typeface="+mn-ea"/>
                <a:cs typeface="Arial" panose="020B0604020202020204" pitchFamily="34" charset="0"/>
              </a:rPr>
              <a:t>19 لأنه فيه سر أن يحل كل الملء</a:t>
            </a:r>
            <a:r>
              <a:rPr lang="en-US" sz="3600" b="1" dirty="0">
                <a:solidFill>
                  <a:prstClr val="black"/>
                </a:solidFill>
                <a:latin typeface="Arial" panose="020B0604020202020204" pitchFamily="34" charset="0"/>
                <a:ea typeface="+mn-ea"/>
                <a:cs typeface="Arial" panose="020B0604020202020204" pitchFamily="34" charset="0"/>
              </a:rPr>
              <a:t> </a:t>
            </a:r>
            <a:r>
              <a:rPr lang="ar-JO" sz="3600" b="1" dirty="0">
                <a:solidFill>
                  <a:prstClr val="black"/>
                </a:solidFill>
                <a:latin typeface="Arial" panose="020B0604020202020204" pitchFamily="34" charset="0"/>
                <a:ea typeface="+mn-ea"/>
                <a:cs typeface="Arial" panose="020B0604020202020204" pitchFamily="34" charset="0"/>
              </a:rPr>
              <a:t>20 </a:t>
            </a:r>
            <a:r>
              <a:rPr lang="ar-SA" sz="3600" b="1" dirty="0">
                <a:solidFill>
                  <a:prstClr val="black"/>
                </a:solidFill>
                <a:latin typeface="Arial" panose="020B0604020202020204" pitchFamily="34" charset="0"/>
                <a:ea typeface="+mn-ea"/>
                <a:cs typeface="Arial" panose="020B0604020202020204" pitchFamily="34" charset="0"/>
              </a:rPr>
              <a:t>وأن يصالح به الكل لنفسه، عاملا</a:t>
            </a:r>
            <a:r>
              <a:rPr lang="ar-JO" sz="3600" b="1" dirty="0">
                <a:solidFill>
                  <a:prstClr val="black"/>
                </a:solidFill>
                <a:latin typeface="Arial" panose="020B0604020202020204" pitchFamily="34" charset="0"/>
                <a:ea typeface="+mn-ea"/>
                <a:cs typeface="Arial" panose="020B0604020202020204" pitchFamily="34" charset="0"/>
              </a:rPr>
              <a:t>ً</a:t>
            </a:r>
            <a:r>
              <a:rPr lang="ar-SA" sz="3600" b="1" dirty="0">
                <a:solidFill>
                  <a:prstClr val="black"/>
                </a:solidFill>
                <a:latin typeface="Arial" panose="020B0604020202020204" pitchFamily="34" charset="0"/>
                <a:ea typeface="+mn-ea"/>
                <a:cs typeface="Arial" panose="020B0604020202020204" pitchFamily="34" charset="0"/>
              </a:rPr>
              <a:t> الصلح بدم صليبه، بواسطته سواء كان: ما على الأرض أم ما في السماوات</a:t>
            </a:r>
            <a:r>
              <a:rPr lang="ar-JO" sz="3600" b="1" dirty="0">
                <a:solidFill>
                  <a:prstClr val="black"/>
                </a:solidFill>
                <a:latin typeface="Arial" panose="020B0604020202020204" pitchFamily="34" charset="0"/>
                <a:ea typeface="+mn-ea"/>
                <a:cs typeface="Arial" panose="020B0604020202020204" pitchFamily="34" charset="0"/>
              </a:rPr>
              <a:t> 21 </a:t>
            </a:r>
            <a:r>
              <a:rPr lang="ar-SA" sz="3600" b="1" dirty="0">
                <a:solidFill>
                  <a:prstClr val="black"/>
                </a:solidFill>
                <a:latin typeface="Arial" panose="020B0604020202020204" pitchFamily="34" charset="0"/>
                <a:ea typeface="+mn-ea"/>
                <a:cs typeface="Arial" panose="020B0604020202020204" pitchFamily="34" charset="0"/>
              </a:rPr>
              <a:t>وأنتم الذين كنتم قبلا</a:t>
            </a:r>
            <a:r>
              <a:rPr lang="ar-JO" sz="3600" b="1" dirty="0">
                <a:solidFill>
                  <a:prstClr val="black"/>
                </a:solidFill>
                <a:latin typeface="Arial" panose="020B0604020202020204" pitchFamily="34" charset="0"/>
                <a:ea typeface="+mn-ea"/>
                <a:cs typeface="Arial" panose="020B0604020202020204" pitchFamily="34" charset="0"/>
              </a:rPr>
              <a:t>ً</a:t>
            </a:r>
            <a:r>
              <a:rPr lang="ar-SA" sz="3600" b="1" dirty="0">
                <a:solidFill>
                  <a:prstClr val="black"/>
                </a:solidFill>
                <a:latin typeface="Arial" panose="020B0604020202020204" pitchFamily="34" charset="0"/>
                <a:ea typeface="+mn-ea"/>
                <a:cs typeface="Arial" panose="020B0604020202020204" pitchFamily="34" charset="0"/>
              </a:rPr>
              <a:t> أجنبيين وأعداء في الفكر، في الأعمال الشريرة، قد صالحكم الآن</a:t>
            </a:r>
            <a:r>
              <a:rPr lang="ar-JO" sz="3600" b="1" dirty="0">
                <a:solidFill>
                  <a:prstClr val="black"/>
                </a:solidFill>
                <a:latin typeface="Arial" panose="020B0604020202020204" pitchFamily="34" charset="0"/>
                <a:ea typeface="+mn-ea"/>
                <a:cs typeface="Arial" panose="020B0604020202020204" pitchFamily="34" charset="0"/>
              </a:rPr>
              <a:t> 22 </a:t>
            </a:r>
            <a:r>
              <a:rPr lang="ar-SA" sz="3600" b="1" dirty="0">
                <a:solidFill>
                  <a:prstClr val="black"/>
                </a:solidFill>
                <a:latin typeface="Arial" panose="020B0604020202020204" pitchFamily="34" charset="0"/>
                <a:ea typeface="+mn-ea"/>
                <a:cs typeface="Arial" panose="020B0604020202020204" pitchFamily="34" charset="0"/>
              </a:rPr>
              <a:t>في جسم بشريته بالموت، ليحضركم قديسين وبلا لوم ولا شكوى أمامه</a:t>
            </a:r>
            <a:r>
              <a:rPr lang="ar-JO" sz="3600" b="1" dirty="0">
                <a:solidFill>
                  <a:prstClr val="black"/>
                </a:solidFill>
                <a:latin typeface="Arial" panose="020B0604020202020204" pitchFamily="34" charset="0"/>
                <a:ea typeface="+mn-ea"/>
                <a:cs typeface="Arial" panose="020B0604020202020204" pitchFamily="34" charset="0"/>
              </a:rPr>
              <a:t>.</a:t>
            </a:r>
            <a:endParaRPr lang="ar-SA" sz="3600" b="1" dirty="0">
              <a:solidFill>
                <a:prstClr val="black"/>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الطبيعة البشرية 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ea typeface="+mn-ea"/>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7" name="TextBox 26">
            <a:extLst>
              <a:ext uri="{FF2B5EF4-FFF2-40B4-BE49-F238E27FC236}">
                <a16:creationId xmlns:a16="http://schemas.microsoft.com/office/drawing/2014/main" id="{745BD656-AB77-4557-B3A6-3E858826CA01}"/>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دم المسيح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3290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352840" y="338864"/>
            <a:ext cx="8548577" cy="2585323"/>
          </a:xfrm>
          <a:prstGeom prst="rect">
            <a:avLst/>
          </a:prstGeom>
          <a:noFill/>
        </p:spPr>
        <p:txBody>
          <a:bodyPr wrap="square" rtlCol="0">
            <a:spAutoFit/>
          </a:bodyPr>
          <a:lstStyle/>
          <a:p>
            <a:pPr lvl="0" algn="r" fontAlgn="auto">
              <a:lnSpc>
                <a:spcPct val="90000"/>
              </a:lnSpc>
              <a:spcBef>
                <a:spcPts val="0"/>
              </a:spcBef>
              <a:spcAft>
                <a:spcPts val="0"/>
              </a:spcAft>
              <a:defRPr/>
            </a:pPr>
            <a:r>
              <a:rPr lang="ar-SA" sz="3600" b="1" dirty="0">
                <a:solidFill>
                  <a:srgbClr val="000000"/>
                </a:solidFill>
                <a:latin typeface="Arial" panose="020B0604020202020204" pitchFamily="34" charset="0"/>
                <a:ea typeface="+mn-ea"/>
                <a:cs typeface="Arial" panose="020B0604020202020204" pitchFamily="34" charset="0"/>
              </a:rPr>
              <a:t>كولوسي ١ : ٢٣</a:t>
            </a:r>
          </a:p>
          <a:p>
            <a:pPr lvl="0" algn="just" rtl="1" fontAlgn="auto">
              <a:lnSpc>
                <a:spcPct val="90000"/>
              </a:lnSpc>
              <a:spcBef>
                <a:spcPts val="0"/>
              </a:spcBef>
              <a:spcAft>
                <a:spcPts val="0"/>
              </a:spcAft>
              <a:defRPr/>
            </a:pPr>
            <a:r>
              <a:rPr lang="ar-SA" sz="3600" b="1" dirty="0">
                <a:solidFill>
                  <a:srgbClr val="000000"/>
                </a:solidFill>
                <a:latin typeface="Arial" panose="020B0604020202020204" pitchFamily="34" charset="0"/>
                <a:ea typeface="+mn-ea"/>
                <a:cs typeface="Arial" panose="020B0604020202020204" pitchFamily="34" charset="0"/>
              </a:rPr>
              <a:t>23 إن ثبتم على الإيمان متأسسين وراسخين</a:t>
            </a:r>
            <a:r>
              <a:rPr lang="ar-JO" sz="3600" b="1" dirty="0">
                <a:solidFill>
                  <a:srgbClr val="000000"/>
                </a:solidFill>
                <a:latin typeface="Arial" panose="020B0604020202020204" pitchFamily="34" charset="0"/>
                <a:ea typeface="+mn-ea"/>
                <a:cs typeface="Arial" panose="020B0604020202020204" pitchFamily="34" charset="0"/>
              </a:rPr>
              <a:t>،</a:t>
            </a:r>
            <a:r>
              <a:rPr lang="ar-SA" sz="3600" b="1" dirty="0">
                <a:solidFill>
                  <a:srgbClr val="000000"/>
                </a:solidFill>
                <a:latin typeface="Arial" panose="020B0604020202020204" pitchFamily="34" charset="0"/>
                <a:ea typeface="+mn-ea"/>
                <a:cs typeface="Arial" panose="020B0604020202020204" pitchFamily="34" charset="0"/>
              </a:rPr>
              <a:t> وغير منتقلين عن رجاء الإنجيل الذي سمعتموه، المكروز به في كل الخليقة التي تحت السماء، الذي صرت أنا بولس خادما</a:t>
            </a:r>
            <a:r>
              <a:rPr lang="ar-JO" sz="3600" b="1" dirty="0">
                <a:solidFill>
                  <a:srgbClr val="000000"/>
                </a:solidFill>
                <a:latin typeface="Arial" panose="020B0604020202020204" pitchFamily="34" charset="0"/>
                <a:ea typeface="+mn-ea"/>
                <a:cs typeface="Arial" panose="020B0604020202020204" pitchFamily="34" charset="0"/>
              </a:rPr>
              <a:t>ً</a:t>
            </a:r>
            <a:r>
              <a:rPr lang="ar-SA" sz="3600" b="1" dirty="0">
                <a:solidFill>
                  <a:srgbClr val="000000"/>
                </a:solidFill>
                <a:latin typeface="Arial" panose="020B0604020202020204" pitchFamily="34" charset="0"/>
                <a:ea typeface="+mn-ea"/>
                <a:cs typeface="Arial" panose="020B0604020202020204" pitchFamily="34" charset="0"/>
              </a:rPr>
              <a:t> له.</a:t>
            </a: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الطبيعة 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lang="ar-JO" sz="4000" b="1" dirty="0">
                <a:solidFill>
                  <a:prstClr val="white"/>
                </a:solidFill>
                <a:latin typeface="Arial" panose="020B0604020202020204" pitchFamily="34" charset="0"/>
                <a:ea typeface="+mn-ea"/>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6" name="TextBox 25">
            <a:extLst>
              <a:ext uri="{FF2B5EF4-FFF2-40B4-BE49-F238E27FC236}">
                <a16:creationId xmlns:a16="http://schemas.microsoft.com/office/drawing/2014/main" id="{19B5B28C-28CD-4E21-A802-5654AD0D7C3C}"/>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دماء المسيح</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6553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75285" y="230463"/>
            <a:ext cx="8393430" cy="1015663"/>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6000" b="1" u="none" strike="noStrike" kern="0" cap="none" spc="0" normalizeH="0" baseline="3000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ليحضركم قديسين وبلا لوم ولا شكوى أمامه</a:t>
            </a:r>
            <a:endParaRPr kumimoji="0" lang="en-US" sz="6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ماذا فعل يسوع؟</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20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a:extLst>
              <a:ext uri="{28A0092B-C50C-407E-A947-70E740481C1C}">
                <a14:useLocalDpi xmlns:a14="http://schemas.microsoft.com/office/drawing/2010/main" val="0"/>
              </a:ext>
            </a:extLst>
          </a:blip>
          <a:srcRect l="4340" b="2399"/>
          <a:stretch>
            <a:fillRect/>
          </a:stretch>
        </p:blipFill>
        <p:spPr bwMode="auto">
          <a:xfrm>
            <a:off x="0" y="657225"/>
            <a:ext cx="5038725" cy="620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كولوسي</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233477" name="Text Box 6"/>
          <p:cNvSpPr txBox="1">
            <a:spLocks noChangeArrowheads="1"/>
          </p:cNvSpPr>
          <p:nvPr/>
        </p:nvSpPr>
        <p:spPr bwMode="auto">
          <a:xfrm>
            <a:off x="3059832" y="0"/>
            <a:ext cx="6084168" cy="213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١</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الرجاء المولود من خلال المسيح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الإعتراضات على المعلمين الكذبة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٣</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مبادئ لأسلوب الحياة المسيحية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٤</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توقع الصلاة والسلام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935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71103" y="4259997"/>
            <a:ext cx="7845312" cy="1446550"/>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يصالح الكل</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يحضركم قديسين وبلا لوم</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79467" y="3429000"/>
            <a:ext cx="8864533" cy="830997"/>
          </a:xfrm>
          <a:prstGeom prst="rect">
            <a:avLst/>
          </a:prstGeom>
        </p:spPr>
        <p:txBody>
          <a:bodyPr wrap="square">
            <a:spAutoFit/>
          </a:bodyPr>
          <a:lstStyle/>
          <a:p>
            <a:pPr marL="0" marR="0" lvl="0" indent="0" algn="r" defTabSz="457177" rtl="1" eaLnBrk="1" fontAlgn="auto" latinLnBrk="0" hangingPunct="1">
              <a:lnSpc>
                <a:spcPct val="100000"/>
              </a:lnSpc>
              <a:spcBef>
                <a:spcPts val="0"/>
              </a:spcBef>
              <a:spcAft>
                <a:spcPts val="0"/>
              </a:spcAft>
              <a:buClrTx/>
              <a:buSzTx/>
              <a:buFontTx/>
              <a:buNone/>
              <a:tabLst/>
              <a:defRPr/>
            </a:pPr>
            <a:r>
              <a:rPr lang="ar-JO" sz="4800" b="1" kern="0" dirty="0">
                <a:solidFill>
                  <a:prstClr val="white"/>
                </a:solidFill>
                <a:effectLst>
                  <a:glow rad="127000">
                    <a:srgbClr val="000000"/>
                  </a:glow>
                </a:effectLst>
                <a:latin typeface="Arial Black" panose="020B0A04020102020204" pitchFamily="34" charset="0"/>
                <a:cs typeface="Arial" panose="020B0604020202020204" pitchFamily="34" charset="0"/>
              </a:rPr>
              <a:t>ماذا فعل يسوع؟</a:t>
            </a:r>
            <a:endPar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
        <p:nvSpPr>
          <p:cNvPr id="5" name="Rectangle 4">
            <a:extLst>
              <a:ext uri="{FF2B5EF4-FFF2-40B4-BE49-F238E27FC236}">
                <a16:creationId xmlns:a16="http://schemas.microsoft.com/office/drawing/2014/main" id="{2E1DEB7E-FA19-4DDD-9153-337CF986DA43}"/>
              </a:ext>
            </a:extLst>
          </p:cNvPr>
          <p:cNvSpPr/>
          <p:nvPr/>
        </p:nvSpPr>
        <p:spPr>
          <a:xfrm>
            <a:off x="369042" y="230463"/>
            <a:ext cx="8774958"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من هو يسوع؟</a:t>
            </a:r>
            <a:endPar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
        <p:nvSpPr>
          <p:cNvPr id="6" name="Rectangle 5">
            <a:extLst>
              <a:ext uri="{FF2B5EF4-FFF2-40B4-BE49-F238E27FC236}">
                <a16:creationId xmlns:a16="http://schemas.microsoft.com/office/drawing/2014/main" id="{2C29B84E-2F52-416D-83E1-5CE4A9F53CDC}"/>
              </a:ext>
            </a:extLst>
          </p:cNvPr>
          <p:cNvSpPr/>
          <p:nvPr/>
        </p:nvSpPr>
        <p:spPr>
          <a:xfrm>
            <a:off x="471102" y="889844"/>
            <a:ext cx="7845313" cy="2123658"/>
          </a:xfrm>
          <a:prstGeom prst="rect">
            <a:avLst/>
          </a:prstGeom>
        </p:spPr>
        <p:txBody>
          <a:bodyPr wrap="square">
            <a:spAutoFit/>
          </a:bodyPr>
          <a:lstStyle/>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صورة الله</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بكر كل 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رأس الكنيسة</a:t>
            </a:r>
            <a:endParaRPr kumimoji="0" lang="en-US"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211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C4453A-583B-4E18-A1CB-2E58A72B3CD1}"/>
              </a:ext>
            </a:extLst>
          </p:cNvPr>
          <p:cNvSpPr txBox="1"/>
          <p:nvPr/>
        </p:nvSpPr>
        <p:spPr>
          <a:xfrm>
            <a:off x="4740676" y="2945414"/>
            <a:ext cx="4287914" cy="2062103"/>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8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سنة جديدة</a:t>
            </a:r>
            <a:endParaRPr kumimoji="0" lang="en-US" sz="8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Arial" panose="020B0604020202020204" pitchFamily="34" charset="0"/>
              </a:rPr>
              <a:t>أنا جديد</a:t>
            </a:r>
            <a:endParaRPr kumimoji="0" lang="en-US" sz="8000" b="0" i="0"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13" name="TextBox 12">
            <a:extLst>
              <a:ext uri="{FF2B5EF4-FFF2-40B4-BE49-F238E27FC236}">
                <a16:creationId xmlns:a16="http://schemas.microsoft.com/office/drawing/2014/main" id="{892039E5-62A0-4744-A55D-EA84B9012DF0}"/>
              </a:ext>
            </a:extLst>
          </p:cNvPr>
          <p:cNvSpPr txBox="1"/>
          <p:nvPr/>
        </p:nvSpPr>
        <p:spPr>
          <a:xfrm>
            <a:off x="456324" y="4173288"/>
            <a:ext cx="4547724" cy="2308324"/>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قف بثبات</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أظهر المحبة</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6000" b="1"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Arial" panose="020B0604020202020204" pitchFamily="34" charset="0"/>
              </a:rPr>
              <a:t>أسلك بالروح</a:t>
            </a:r>
            <a:endPar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endParaRPr>
          </a:p>
        </p:txBody>
      </p:sp>
      <p:grpSp>
        <p:nvGrpSpPr>
          <p:cNvPr id="4" name="Group 3">
            <a:extLst>
              <a:ext uri="{FF2B5EF4-FFF2-40B4-BE49-F238E27FC236}">
                <a16:creationId xmlns:a16="http://schemas.microsoft.com/office/drawing/2014/main" id="{CF1B16FC-3C0C-4259-97AF-CC152EC4889B}"/>
              </a:ext>
            </a:extLst>
          </p:cNvPr>
          <p:cNvGrpSpPr/>
          <p:nvPr/>
        </p:nvGrpSpPr>
        <p:grpSpPr>
          <a:xfrm rot="20951769">
            <a:off x="459768" y="687352"/>
            <a:ext cx="5209869" cy="2851498"/>
            <a:chOff x="469548" y="2298582"/>
            <a:chExt cx="4385008" cy="2851498"/>
          </a:xfrm>
        </p:grpSpPr>
        <p:sp>
          <p:nvSpPr>
            <p:cNvPr id="5" name="TextBox 4">
              <a:extLst>
                <a:ext uri="{FF2B5EF4-FFF2-40B4-BE49-F238E27FC236}">
                  <a16:creationId xmlns:a16="http://schemas.microsoft.com/office/drawing/2014/main" id="{5790ACFA-6AA6-4E34-99AF-E16C96108472}"/>
                </a:ext>
              </a:extLst>
            </p:cNvPr>
            <p:cNvSpPr txBox="1"/>
            <p:nvPr/>
          </p:nvSpPr>
          <p:spPr>
            <a:xfrm>
              <a:off x="513637" y="2493775"/>
              <a:ext cx="4296829" cy="2656305"/>
            </a:xfrm>
            <a:prstGeom prst="rect">
              <a:avLst/>
            </a:prstGeom>
            <a:noFill/>
            <a:ln w="76200">
              <a:noFill/>
            </a:ln>
          </p:spPr>
          <p:txBody>
            <a:bodyPr wrap="square" rtlCol="0">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ar-JO" sz="11500" b="1" u="none" strike="noStrike" kern="1200" cap="none" spc="0" normalizeH="0" baseline="0" noProof="0" dirty="0">
                  <a:ln>
                    <a:noFill/>
                  </a:ln>
                  <a:solidFill>
                    <a:srgbClr val="C00000"/>
                  </a:solidFill>
                  <a:effectLst/>
                  <a:uLnTx/>
                  <a:uFillTx/>
                  <a:latin typeface="Stencil" panose="040409050D0802020404" pitchFamily="82" charset="0"/>
                  <a:ea typeface="+mn-ea"/>
                  <a:cs typeface="Arial" panose="020B0604020202020204" pitchFamily="34" charset="0"/>
                </a:rPr>
                <a:t>الآن  يسوع</a:t>
              </a:r>
              <a:endParaRPr kumimoji="0" lang="en-US" sz="11500" b="0" i="0" u="none" strike="noStrike" kern="1200" cap="none" spc="0" normalizeH="0" baseline="0" noProof="0" dirty="0">
                <a:ln>
                  <a:noFill/>
                </a:ln>
                <a:solidFill>
                  <a:srgbClr val="C00000"/>
                </a:solidFill>
                <a:effectLst/>
                <a:uLnTx/>
                <a:uFillTx/>
                <a:latin typeface="Stencil" panose="040409050D0802020404" pitchFamily="82" charset="0"/>
                <a:ea typeface="+mn-ea"/>
                <a:cs typeface="+mn-cs"/>
              </a:endParaRPr>
            </a:p>
          </p:txBody>
        </p:sp>
        <p:sp>
          <p:nvSpPr>
            <p:cNvPr id="6" name="Rectangle 5">
              <a:extLst>
                <a:ext uri="{FF2B5EF4-FFF2-40B4-BE49-F238E27FC236}">
                  <a16:creationId xmlns:a16="http://schemas.microsoft.com/office/drawing/2014/main" id="{E9296CEB-809B-4550-9D7D-0DC808CB4886}"/>
                </a:ext>
              </a:extLst>
            </p:cNvPr>
            <p:cNvSpPr/>
            <p:nvPr/>
          </p:nvSpPr>
          <p:spPr>
            <a:xfrm>
              <a:off x="469548" y="2298582"/>
              <a:ext cx="4385008" cy="2593919"/>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64807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b="1"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200" b="1"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57731" name="Text Box 2"/>
          <p:cNvSpPr txBox="1">
            <a:spLocks noChangeArrowheads="1"/>
          </p:cNvSpPr>
          <p:nvPr/>
        </p:nvSpPr>
        <p:spPr bwMode="auto">
          <a:xfrm>
            <a:off x="9183688"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 هو الآب السماوي؟؟؟؟</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المودالية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44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a:t>
              </a:r>
              <a:b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(إحناء الرأس)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309192"/>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المائدة (الإستحالة)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الإمتلاء بالروح القدس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3985592"/>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458763"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570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ar-JO" sz="4800" dirty="0">
                <a:solidFill>
                  <a:srgbClr val="FFFFFF"/>
                </a:solidFill>
                <a:effectLst>
                  <a:glow rad="660400">
                    <a:schemeClr val="tx1"/>
                  </a:glow>
                </a:effectLst>
                <a:cs typeface="Arial" panose="020B0604020202020204" pitchFamily="34" charset="0"/>
              </a:rPr>
              <a:t>تزييف؟</a:t>
            </a:r>
            <a:endParaRPr lang="en-US" sz="4800" dirty="0">
              <a:solidFill>
                <a:srgbClr val="FFFFFF"/>
              </a:solidFill>
              <a:effectLst>
                <a:glow rad="660400">
                  <a:schemeClr val="tx1"/>
                </a:glow>
              </a:effectLst>
              <a:cs typeface="Arial" panose="020B0604020202020204" pitchFamily="34" charset="0"/>
            </a:endParaRP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295476" y="44450"/>
            <a:ext cx="788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١٨٧ </a:t>
            </a:r>
          </a:p>
        </p:txBody>
      </p:sp>
      <p:sp>
        <p:nvSpPr>
          <p:cNvPr id="17414" name="Text Box 6"/>
          <p:cNvSpPr txBox="1">
            <a:spLocks noChangeArrowheads="1"/>
          </p:cNvSpPr>
          <p:nvPr/>
        </p:nvSpPr>
        <p:spPr bwMode="auto">
          <a:xfrm>
            <a:off x="342900" y="1403226"/>
            <a:ext cx="8458200" cy="1569660"/>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إنَّ طريقة حماية الكنيسة من الهرطقة التوفيقية هي من خلال إحتضان ألوهية المسيح والحياة المقدسة.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415" name="Text Box 7"/>
          <p:cNvSpPr txBox="1">
            <a:spLocks noChangeArrowheads="1"/>
          </p:cNvSpPr>
          <p:nvPr/>
        </p:nvSpPr>
        <p:spPr bwMode="auto">
          <a:xfrm>
            <a:off x="990600" y="3645024"/>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2750" marR="0" lvl="0" indent="-400050" algn="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تطبيق</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اعرف ألوهية المسيح جيداً حتى تتمكن من تحذير أعضاء كنيستك.</a:t>
            </a: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تجنب التنسك والزهد</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66244" name="Rectangle 8"/>
          <p:cNvSpPr>
            <a:spLocks noGrp="1" noChangeArrowheads="1"/>
          </p:cNvSpPr>
          <p:nvPr>
            <p:ph type="title" idx="4294967295"/>
          </p:nvPr>
        </p:nvSpPr>
        <p:spPr>
          <a:xfrm>
            <a:off x="3379337" y="242888"/>
            <a:ext cx="2358338"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 والتطبيق</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77599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311971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89" name="Text Box 2"/>
          <p:cNvSpPr txBox="1">
            <a:spLocks noChangeArrowheads="1"/>
          </p:cNvSpPr>
          <p:nvPr/>
        </p:nvSpPr>
        <p:spPr bwMode="auto">
          <a:xfrm>
            <a:off x="8183198" y="227013"/>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200" b="1" u="sng" dirty="0">
                <a:latin typeface="Arial" panose="020B0604020202020204" pitchFamily="34" charset="0"/>
                <a:ea typeface="SimSun" charset="0"/>
                <a:cs typeface="Arial" panose="020B0604020202020204" pitchFamily="34" charset="0"/>
              </a:rPr>
              <a:t>الدليل الخارجي</a:t>
            </a:r>
            <a:endParaRPr lang="en-US" altLang="zh-CN" sz="2200" b="1" u="sng" dirty="0">
              <a:latin typeface="Arial" panose="020B0604020202020204" pitchFamily="34" charset="0"/>
              <a:ea typeface="SimSun" charset="0"/>
              <a:cs typeface="Arial" panose="020B0604020202020204" pitchFamily="34" charset="0"/>
            </a:endParaRPr>
          </a:p>
          <a:p>
            <a:pPr algn="ctr" eaLnBrk="1" hangingPunct="1"/>
            <a:r>
              <a:rPr lang="ar-JO" altLang="zh-CN" sz="2200" b="1" dirty="0">
                <a:latin typeface="Arial" panose="020B0604020202020204" pitchFamily="34" charset="0"/>
                <a:ea typeface="SimSun" charset="0"/>
                <a:cs typeface="Arial" panose="020B0604020202020204" pitchFamily="34" charset="0"/>
              </a:rPr>
              <a:t>نسب كتاب المسيحية المبكرة التأليف إلى بولس</a:t>
            </a:r>
            <a:endParaRPr lang="en-US" altLang="zh-CN" sz="2200" b="1" dirty="0">
              <a:latin typeface="Arial" panose="020B0604020202020204" pitchFamily="34" charset="0"/>
              <a:ea typeface="SimSun" charset="0"/>
              <a:cs typeface="Arial" panose="020B0604020202020204" pitchFamily="34" charset="0"/>
            </a:endParaRPr>
          </a:p>
          <a:p>
            <a:pPr algn="ctr" eaLnBrk="1" hangingPunct="1"/>
            <a:r>
              <a:rPr lang="en-US" altLang="zh-CN" sz="2200" b="1" dirty="0">
                <a:latin typeface="Arial" panose="020B0604020202020204" pitchFamily="34" charset="0"/>
                <a:ea typeface="SimSun" charset="0"/>
                <a:cs typeface="Arial" panose="020B0604020202020204" pitchFamily="34" charset="0"/>
              </a:rPr>
              <a:t> </a:t>
            </a:r>
          </a:p>
          <a:p>
            <a:pPr algn="r" eaLnBrk="1" hangingPunct="1"/>
            <a:r>
              <a:rPr lang="ar-JO" altLang="zh-CN" sz="2200" b="1" dirty="0">
                <a:latin typeface="Arial" panose="020B0604020202020204" pitchFamily="34" charset="0"/>
                <a:ea typeface="SimSun" charset="0"/>
                <a:cs typeface="Arial" panose="020B0604020202020204" pitchFamily="34" charset="0"/>
              </a:rPr>
              <a:t>1. يأتي الدعم المبكر للتأليف البولسي من </a:t>
            </a:r>
          </a:p>
          <a:p>
            <a:pPr algn="r" eaLnBrk="1" hangingPunct="1"/>
            <a:r>
              <a:rPr lang="ar-JO" altLang="zh-CN" sz="2200" b="1" dirty="0">
                <a:latin typeface="Arial" panose="020B0604020202020204" pitchFamily="34" charset="0"/>
                <a:ea typeface="SimSun" charset="0"/>
                <a:cs typeface="Arial" panose="020B0604020202020204" pitchFamily="34" charset="0"/>
              </a:rPr>
              <a:t>    يوستينس، ماركيون، إيريناوس، </a:t>
            </a:r>
          </a:p>
          <a:p>
            <a:pPr algn="r" eaLnBrk="1" hangingPunct="1"/>
            <a:r>
              <a:rPr lang="ar-JO" altLang="zh-CN" sz="2200" b="1" dirty="0">
                <a:latin typeface="Arial" panose="020B0604020202020204" pitchFamily="34" charset="0"/>
                <a:ea typeface="SimSun" charset="0"/>
                <a:cs typeface="Arial" panose="020B0604020202020204" pitchFamily="34" charset="0"/>
              </a:rPr>
              <a:t>    ترتليانوس، وأكليمندس الإسكندري</a:t>
            </a:r>
            <a:endParaRPr lang="en-US" altLang="zh-CN" sz="2200" b="1" dirty="0">
              <a:latin typeface="Arial" panose="020B0604020202020204" pitchFamily="34" charset="0"/>
              <a:ea typeface="SimSun" charset="0"/>
              <a:cs typeface="Arial" panose="020B0604020202020204" pitchFamily="34" charset="0"/>
            </a:endParaRPr>
          </a:p>
          <a:p>
            <a:pPr algn="ctr" eaLnBrk="1" hangingPunct="1"/>
            <a:r>
              <a:rPr lang="en-US" altLang="zh-CN" sz="2200" b="1" dirty="0">
                <a:latin typeface="Arial" panose="020B0604020202020204" pitchFamily="34" charset="0"/>
                <a:ea typeface="SimSun" charset="0"/>
                <a:cs typeface="Arial" panose="020B0604020202020204" pitchFamily="34" charset="0"/>
              </a:rPr>
              <a:t> </a:t>
            </a:r>
          </a:p>
          <a:p>
            <a:pPr algn="r" eaLnBrk="1" hangingPunct="1"/>
            <a:r>
              <a:rPr lang="ar-JO" altLang="zh-CN" sz="2200" b="1" dirty="0">
                <a:latin typeface="Arial" panose="020B0604020202020204" pitchFamily="34" charset="0"/>
                <a:ea typeface="SimSun" charset="0"/>
                <a:cs typeface="Arial" panose="020B0604020202020204" pitchFamily="34" charset="0"/>
              </a:rPr>
              <a:t>2. استمر القبول للتأليف البولسي بدون </a:t>
            </a:r>
          </a:p>
          <a:p>
            <a:pPr algn="r" eaLnBrk="1" hangingPunct="1"/>
            <a:r>
              <a:rPr lang="ar-JO" altLang="zh-CN" sz="2200" b="1" dirty="0">
                <a:latin typeface="Arial" panose="020B0604020202020204" pitchFamily="34" charset="0"/>
                <a:ea typeface="SimSun" charset="0"/>
                <a:cs typeface="Arial" panose="020B0604020202020204" pitchFamily="34" charset="0"/>
              </a:rPr>
              <a:t>    جدل حتى القرن التاسع عشر حيث أنكر </a:t>
            </a:r>
          </a:p>
          <a:p>
            <a:pPr algn="r" eaLnBrk="1" hangingPunct="1"/>
            <a:r>
              <a:rPr lang="ar-JO" altLang="zh-CN" sz="2200" b="1" dirty="0">
                <a:latin typeface="Arial" panose="020B0604020202020204" pitchFamily="34" charset="0"/>
                <a:ea typeface="SimSun" charset="0"/>
                <a:cs typeface="Arial" panose="020B0604020202020204" pitchFamily="34" charset="0"/>
              </a:rPr>
              <a:t>    علماء ألمان ذلك بناء على عوامل </a:t>
            </a:r>
          </a:p>
          <a:p>
            <a:pPr algn="r" eaLnBrk="1" hangingPunct="1"/>
            <a:r>
              <a:rPr lang="ar-JO" altLang="zh-CN" sz="2200" b="1" dirty="0">
                <a:latin typeface="Arial" panose="020B0604020202020204" pitchFamily="34" charset="0"/>
                <a:ea typeface="SimSun" charset="0"/>
                <a:cs typeface="Arial" panose="020B0604020202020204" pitchFamily="34" charset="0"/>
              </a:rPr>
              <a:t>     داخلية</a:t>
            </a:r>
            <a:endParaRPr lang="en-US" altLang="zh-CN" sz="2200" b="1" dirty="0">
              <a:latin typeface="Arial" panose="020B0604020202020204" pitchFamily="34" charset="0"/>
              <a:ea typeface="SimSun" charset="0"/>
              <a:cs typeface="Arial" panose="020B0604020202020204" pitchFamily="34" charset="0"/>
            </a:endParaRP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100" b="1" u="sng" dirty="0">
                <a:latin typeface="Arial" panose="020B0604020202020204" pitchFamily="34" charset="0"/>
                <a:ea typeface="SimSun" charset="0"/>
                <a:cs typeface="Arial" panose="020B0604020202020204" pitchFamily="34" charset="0"/>
              </a:rPr>
              <a:t>الدليل الداخلي</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ar-JO" altLang="zh-CN" sz="2100" b="1" dirty="0">
                <a:latin typeface="Arial" panose="020B0604020202020204" pitchFamily="34" charset="0"/>
                <a:ea typeface="SimSun" charset="0"/>
                <a:cs typeface="Arial" panose="020B0604020202020204" pitchFamily="34" charset="0"/>
              </a:rPr>
              <a:t>تدعم عدة عوامل التأليف البولسي:</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ar-JO" altLang="zh-CN" sz="2100" b="1" dirty="0">
                <a:latin typeface="Arial" panose="020B0604020202020204" pitchFamily="34" charset="0"/>
                <a:ea typeface="SimSun" charset="0"/>
                <a:cs typeface="Arial" panose="020B0604020202020204" pitchFamily="34" charset="0"/>
              </a:rPr>
              <a:t>1. تدعي الرسالة أنها كتبت من قبل بولس </a:t>
            </a:r>
          </a:p>
          <a:p>
            <a:pPr algn="r" eaLnBrk="1" hangingPunct="1"/>
            <a:r>
              <a:rPr lang="ar-JO" altLang="zh-CN" sz="2100" b="1" dirty="0">
                <a:latin typeface="Arial" panose="020B0604020202020204" pitchFamily="34" charset="0"/>
                <a:ea typeface="SimSun" charset="0"/>
                <a:cs typeface="Arial" panose="020B0604020202020204" pitchFamily="34" charset="0"/>
              </a:rPr>
              <a:t>    (1: 1)</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en-US" altLang="zh-CN" sz="2100" b="1" dirty="0">
                <a:latin typeface="Arial" panose="020B0604020202020204" pitchFamily="34" charset="0"/>
                <a:ea typeface="SimSun" charset="0"/>
                <a:cs typeface="Arial" panose="020B0604020202020204" pitchFamily="34" charset="0"/>
              </a:rPr>
              <a:t>	</a:t>
            </a:r>
            <a:r>
              <a:rPr lang="ar-JO" altLang="zh-CN" sz="2100" b="1" dirty="0">
                <a:latin typeface="Arial" panose="020B0604020202020204" pitchFamily="34" charset="0"/>
                <a:ea typeface="SimSun" charset="0"/>
                <a:cs typeface="Arial" panose="020B0604020202020204" pitchFamily="34" charset="0"/>
              </a:rPr>
              <a:t>2. تشابه كولوسي مع أفسس  </a:t>
            </a:r>
          </a:p>
          <a:p>
            <a:pPr algn="r" eaLnBrk="1" hangingPunct="1"/>
            <a:r>
              <a:rPr lang="ar-JO" altLang="zh-CN" sz="2100" b="1" dirty="0">
                <a:latin typeface="Arial" panose="020B0604020202020204" pitchFamily="34" charset="0"/>
                <a:ea typeface="SimSun" charset="0"/>
                <a:cs typeface="Arial" panose="020B0604020202020204" pitchFamily="34" charset="0"/>
              </a:rPr>
              <a:t>    يجادل لصالح التأليف البولسي حيث أنه تم </a:t>
            </a:r>
          </a:p>
          <a:p>
            <a:pPr algn="r" eaLnBrk="1" hangingPunct="1"/>
            <a:r>
              <a:rPr lang="ar-JO" altLang="zh-CN" sz="2100" b="1" dirty="0">
                <a:latin typeface="Arial" panose="020B0604020202020204" pitchFamily="34" charset="0"/>
                <a:ea typeface="SimSun" charset="0"/>
                <a:cs typeface="Arial" panose="020B0604020202020204" pitchFamily="34" charset="0"/>
              </a:rPr>
              <a:t>    كتابة الرسالتين في نفس الوقت تقريباً</a:t>
            </a:r>
            <a:endParaRPr lang="en-US" altLang="zh-CN" sz="2100" b="1" dirty="0">
              <a:latin typeface="Arial" panose="020B0604020202020204" pitchFamily="34" charset="0"/>
              <a:ea typeface="SimSun" charset="0"/>
              <a:cs typeface="Arial" panose="020B0604020202020204" pitchFamily="34" charset="0"/>
            </a:endParaRPr>
          </a:p>
          <a:p>
            <a:pPr algn="r" eaLnBrk="1" hangingPunct="1"/>
            <a:r>
              <a:rPr lang="en-US" altLang="zh-CN" sz="2100" b="1" dirty="0">
                <a:latin typeface="Arial" panose="020B0604020202020204" pitchFamily="34" charset="0"/>
                <a:ea typeface="SimSun" charset="0"/>
                <a:cs typeface="Arial" panose="020B0604020202020204" pitchFamily="34" charset="0"/>
              </a:rPr>
              <a:t> </a:t>
            </a:r>
          </a:p>
          <a:p>
            <a:pPr algn="r" eaLnBrk="1" hangingPunct="1"/>
            <a:r>
              <a:rPr lang="ar-JO" altLang="zh-CN" sz="2100" b="1" dirty="0">
                <a:latin typeface="Arial" panose="020B0604020202020204" pitchFamily="34" charset="0"/>
                <a:ea typeface="SimSun" charset="0"/>
                <a:cs typeface="Arial" panose="020B0604020202020204" pitchFamily="34" charset="0"/>
              </a:rPr>
              <a:t>3. لدى كولوسي أوجه تشابه كثيرة مع  </a:t>
            </a:r>
          </a:p>
          <a:p>
            <a:pPr algn="r" eaLnBrk="1" hangingPunct="1"/>
            <a:r>
              <a:rPr lang="ar-JO" altLang="zh-CN" sz="2100" b="1" dirty="0">
                <a:latin typeface="Arial" panose="020B0604020202020204" pitchFamily="34" charset="0"/>
                <a:ea typeface="SimSun" charset="0"/>
                <a:cs typeface="Arial" panose="020B0604020202020204" pitchFamily="34" charset="0"/>
              </a:rPr>
              <a:t>    رسالة بولس إلى فليمون، والتي لا  </a:t>
            </a:r>
          </a:p>
          <a:p>
            <a:pPr algn="r" eaLnBrk="1" hangingPunct="1"/>
            <a:r>
              <a:rPr lang="ar-JO" altLang="zh-CN" sz="2100" b="1" dirty="0">
                <a:latin typeface="Arial" panose="020B0604020202020204" pitchFamily="34" charset="0"/>
                <a:ea typeface="SimSun" charset="0"/>
                <a:cs typeface="Arial" panose="020B0604020202020204" pitchFamily="34" charset="0"/>
              </a:rPr>
              <a:t>    تشوبها شائبة في صحتها.</a:t>
            </a:r>
            <a:endParaRPr lang="en-US" altLang="zh-CN" sz="2200" b="1" dirty="0">
              <a:latin typeface="Arial" panose="020B0604020202020204" pitchFamily="34" charset="0"/>
              <a:ea typeface="SimSun" charset="0"/>
              <a:cs typeface="Arial" panose="020B0604020202020204" pitchFamily="34" charset="0"/>
            </a:endParaRPr>
          </a:p>
        </p:txBody>
      </p:sp>
      <p:sp>
        <p:nvSpPr>
          <p:cNvPr id="268292" name="Rectangle 8"/>
          <p:cNvSpPr>
            <a:spLocks noGrp="1" noChangeArrowheads="1"/>
          </p:cNvSpPr>
          <p:nvPr>
            <p:ph type="title" idx="4294967295"/>
          </p:nvPr>
        </p:nvSpPr>
        <p:spPr>
          <a:xfrm>
            <a:off x="3763004" y="90488"/>
            <a:ext cx="986167"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التأليف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Text Box 6"/>
          <p:cNvSpPr txBox="1">
            <a:spLocks noChangeArrowheads="1"/>
          </p:cNvSpPr>
          <p:nvPr/>
        </p:nvSpPr>
        <p:spPr bwMode="auto">
          <a:xfrm>
            <a:off x="8302260" y="1524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188</a:t>
            </a:r>
            <a:endParaRPr lang="en-US" b="1" dirty="0">
              <a:latin typeface="Arial" panose="020B0604020202020204" pitchFamily="34" charset="0"/>
              <a:cs typeface="Arial" panose="020B0604020202020204" pitchFamily="34" charset="0"/>
            </a:endParaRPr>
          </a:p>
        </p:txBody>
      </p:sp>
      <p:sp>
        <p:nvSpPr>
          <p:cNvPr id="19463" name="Text Box 7"/>
          <p:cNvSpPr txBox="1">
            <a:spLocks noChangeArrowheads="1"/>
          </p:cNvSpPr>
          <p:nvPr/>
        </p:nvSpPr>
        <p:spPr bwMode="auto">
          <a:xfrm rot="-1200000">
            <a:off x="234950" y="1642636"/>
            <a:ext cx="5121275" cy="1631216"/>
          </a:xfrm>
          <a:prstGeom prst="rect">
            <a:avLst/>
          </a:prstGeom>
          <a:solidFill>
            <a:srgbClr val="00009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solidFill>
                  <a:srgbClr val="FFFFFF"/>
                </a:solidFill>
                <a:latin typeface="Arial" panose="020B0604020202020204" pitchFamily="34" charset="0"/>
                <a:ea typeface="SimSun" charset="0"/>
                <a:cs typeface="Arial" panose="020B0604020202020204" pitchFamily="34" charset="0"/>
              </a:rPr>
              <a:t>التاريخ</a:t>
            </a:r>
            <a:endParaRPr lang="en-US" altLang="zh-CN" sz="2800" b="1" dirty="0">
              <a:solidFill>
                <a:srgbClr val="FFFFFF"/>
              </a:solidFill>
              <a:latin typeface="Arial" panose="020B0604020202020204" pitchFamily="34" charset="0"/>
              <a:ea typeface="SimSun" charset="0"/>
              <a:cs typeface="Arial" panose="020B0604020202020204" pitchFamily="34" charset="0"/>
            </a:endParaRPr>
          </a:p>
          <a:p>
            <a:pPr algn="ctr" eaLnBrk="1" hangingPunct="1">
              <a:buFont typeface="Wingdings" charset="0"/>
              <a:buNone/>
            </a:pPr>
            <a:r>
              <a:rPr lang="ar-JO" altLang="zh-CN" b="1" dirty="0">
                <a:solidFill>
                  <a:srgbClr val="FFFFFF"/>
                </a:solidFill>
                <a:latin typeface="Arial" panose="020B0604020202020204" pitchFamily="34" charset="0"/>
                <a:ea typeface="SimSun" charset="0"/>
                <a:cs typeface="Arial" panose="020B0604020202020204" pitchFamily="34" charset="0"/>
              </a:rPr>
              <a:t>تم كتابة كولوسي خلال سجن بولس الأول في روما (أعمال 28: 30) يقترح الدليل الأفضل فترة محددة في خريف 61م.</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19464" name="Text Box 8"/>
          <p:cNvSpPr txBox="1">
            <a:spLocks noChangeArrowheads="1"/>
          </p:cNvSpPr>
          <p:nvPr/>
        </p:nvSpPr>
        <p:spPr bwMode="auto">
          <a:xfrm rot="669799">
            <a:off x="2652287" y="2858455"/>
            <a:ext cx="5733620" cy="3046988"/>
          </a:xfrm>
          <a:prstGeom prst="rect">
            <a:avLst/>
          </a:prstGeom>
          <a:solidFill>
            <a:srgbClr val="CCFFCC"/>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panose="020B0604020202020204" pitchFamily="34" charset="0"/>
                <a:ea typeface="SimSun" charset="0"/>
                <a:cs typeface="Arial" panose="020B0604020202020204" pitchFamily="34" charset="0"/>
              </a:rPr>
              <a:t>الأصل / المستلمين</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تذكر الرسالة كثيرين من مساعدي بولس وخصوصاً </a:t>
            </a:r>
          </a:p>
          <a:p>
            <a:pPr algn="r" rtl="1" eaLnBrk="1" hangingPunct="1"/>
            <a:r>
              <a:rPr lang="ar-JO" altLang="zh-CN" b="1" dirty="0">
                <a:latin typeface="Arial" panose="020B0604020202020204" pitchFamily="34" charset="0"/>
                <a:ea typeface="SimSun" charset="0"/>
                <a:cs typeface="Arial" panose="020B0604020202020204" pitchFamily="34" charset="0"/>
              </a:rPr>
              <a:t>   تيخيكس الذي حمل رسائل كولوسي وأفسس برفقة  </a:t>
            </a:r>
          </a:p>
          <a:p>
            <a:pPr algn="r" rtl="1" eaLnBrk="1" hangingPunct="1"/>
            <a:r>
              <a:rPr lang="ar-JO" altLang="zh-CN" b="1" dirty="0">
                <a:latin typeface="Arial" panose="020B0604020202020204" pitchFamily="34" charset="0"/>
                <a:ea typeface="SimSun" charset="0"/>
                <a:cs typeface="Arial" panose="020B0604020202020204" pitchFamily="34" charset="0"/>
              </a:rPr>
              <a:t>   أنسيمس الذي حمل رسالة فليمون</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هذا يقدم دليلاً على أن رسائل أفسس، كولوسي </a:t>
            </a:r>
          </a:p>
          <a:p>
            <a:pPr algn="r" rtl="1" eaLnBrk="1" hangingPunct="1"/>
            <a:r>
              <a:rPr lang="ar-JO" altLang="zh-CN" b="1" dirty="0">
                <a:latin typeface="Arial" panose="020B0604020202020204" pitchFamily="34" charset="0"/>
                <a:ea typeface="SimSun" charset="0"/>
                <a:cs typeface="Arial" panose="020B0604020202020204" pitchFamily="34" charset="0"/>
              </a:rPr>
              <a:t>    وفليمون كلها لها نفس الأصل</a:t>
            </a:r>
            <a:endParaRPr lang="en-US" altLang="zh-CN" b="1" dirty="0">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latin typeface="Arial" panose="020B0604020202020204" pitchFamily="34" charset="0"/>
                <a:ea typeface="SimSun" charset="0"/>
                <a:cs typeface="Arial" panose="020B0604020202020204" pitchFamily="34" charset="0"/>
              </a:rPr>
              <a:t>لهذا فإن رسالة كولوسي يجب أن تكون قد كتبت إلى </a:t>
            </a:r>
          </a:p>
          <a:p>
            <a:pPr algn="r" rtl="1" eaLnBrk="1" hangingPunct="1"/>
            <a:r>
              <a:rPr lang="ar-JO" altLang="zh-CN" b="1" dirty="0">
                <a:latin typeface="Arial" panose="020B0604020202020204" pitchFamily="34" charset="0"/>
                <a:ea typeface="SimSun" charset="0"/>
                <a:cs typeface="Arial" panose="020B0604020202020204" pitchFamily="34" charset="0"/>
              </a:rPr>
              <a:t>   كولوسي من روما</a:t>
            </a:r>
            <a:endParaRPr lang="en-US" altLang="zh-CN" b="1" dirty="0">
              <a:latin typeface="Arial" panose="020B0604020202020204" pitchFamily="34" charset="0"/>
              <a:ea typeface="SimSun" charset="0"/>
              <a:cs typeface="Arial" panose="020B0604020202020204" pitchFamily="34" charset="0"/>
            </a:endParaRPr>
          </a:p>
        </p:txBody>
      </p:sp>
      <p:sp>
        <p:nvSpPr>
          <p:cNvPr id="270340" name="Rectangle 10"/>
          <p:cNvSpPr>
            <a:spLocks noGrp="1" noChangeArrowheads="1"/>
          </p:cNvSpPr>
          <p:nvPr>
            <p:ph type="title" idx="4294967295"/>
          </p:nvPr>
        </p:nvSpPr>
        <p:spPr>
          <a:xfrm>
            <a:off x="4309223" y="304800"/>
            <a:ext cx="1125629"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الظروف</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175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cs typeface="Arial" panose="020B0604020202020204" pitchFamily="34" charset="0"/>
              </a:rPr>
              <a:t>اليهودية : الناموس صالح</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52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053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23813" y="212305"/>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Accordance" panose="00000400000000000000" pitchFamily="2" charset="-78"/>
              </a:rPr>
              <a:t>كُن محمياً</a:t>
            </a:r>
            <a:endParaRPr lang="en-US" sz="88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363717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338299306"/>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ar-JO"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الخطأ؟</a:t>
            </a:r>
            <a:endParaRPr lang="en-US" sz="54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الغنوسية خطأ بما أن الألوهية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في المسيح (2: 6-10)</a:t>
            </a:r>
            <a:endParaRPr kumimoji="0" lang="en-SG"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الناموسية خطأ لأن الحقيقة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المسيح (2: 11-17)</a:t>
            </a:r>
            <a:endParaRPr kumimoji="0" lang="en-SG" sz="3600" b="1" u="none" strike="noStrike" kern="1200" cap="none" spc="0" normalizeH="0" baseline="0" noProof="0" dirty="0">
              <a:ln>
                <a:noFill/>
              </a:ln>
              <a:solidFill>
                <a:prstClr val="white"/>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التصوف خطأ لأن الرئاسة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المسيح (2: 18-19) </a:t>
            </a:r>
            <a:endPar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التقشف خطأ لأن الحصانة</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في المسيح (2: 20-23)</a:t>
            </a:r>
            <a:endParaRPr kumimoji="0" lang="en-US" sz="9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945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noProof="0" dirty="0">
                <a:solidFill>
                  <a:srgbClr val="FFFFFF"/>
                </a:solidFill>
                <a:effectLst>
                  <a:glow rad="2794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panose="020B0604020202020204" pitchFamily="34" charset="0"/>
                  <a:cs typeface="Arial" panose="020B0604020202020204" pitchFamily="34" charset="0"/>
                </a:rPr>
                <a:t>لا ناموسية</a:t>
              </a:r>
              <a:endParaRPr lang="en-US" sz="3200" b="1" kern="0" dirty="0">
                <a:solidFill>
                  <a:srgbClr val="C35458"/>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kern="0" dirty="0">
                  <a:solidFill>
                    <a:srgbClr val="C35458"/>
                  </a:solidFill>
                  <a:effectLst/>
                  <a:latin typeface="Arial" panose="020B0604020202020204" pitchFamily="34" charset="0"/>
                  <a:cs typeface="Arial" panose="020B0604020202020204" pitchFamily="34" charset="0"/>
                </a:rPr>
                <a:t>إنه الناموس</a:t>
              </a:r>
              <a:endParaRPr lang="en-US" sz="3200" b="1" kern="0" dirty="0">
                <a:solidFill>
                  <a:srgbClr val="C35458"/>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8581904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p>
        </p:txBody>
      </p:sp>
      <p:sp>
        <p:nvSpPr>
          <p:cNvPr id="6" name="Title 1"/>
          <p:cNvSpPr txBox="1">
            <a:spLocks/>
          </p:cNvSpPr>
          <p:nvPr/>
        </p:nvSpPr>
        <p:spPr bwMode="auto">
          <a:xfrm>
            <a:off x="3347864" y="332655"/>
            <a:ext cx="5688632" cy="496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 —</a:t>
            </a:r>
            <a:r>
              <a:rPr kumimoji="0" lang="ar-SA" sz="4400" b="1" u="none" strike="noStrike" kern="1200" cap="none" spc="0" normalizeH="0" baseline="0" noProof="0" dirty="0" err="1">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كولوسي</a:t>
            </a:r>
            <a:br>
              <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br>
            <a:r>
              <a:rPr kumimoji="0" lang="ar-SA"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 ٢ : ١٦-١٧</a:t>
            </a:r>
            <a:endParaRPr kumimoji="0" lang="en-US" sz="4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8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a:t>
            </a:r>
            <a:r>
              <a:rPr kumimoji="0" lang="ar-JO" sz="4400" b="1" u="none" strike="noStrike" kern="1200" cap="none" spc="0" normalizeH="0" baseline="0" noProof="0" dirty="0">
                <a:ln>
                  <a:noFill/>
                </a:ln>
                <a:solidFill>
                  <a:srgbClr val="FFFF00"/>
                </a:solidFill>
                <a:effectLst>
                  <a:glow rad="279400">
                    <a:srgbClr val="000000"/>
                  </a:glow>
                </a:effectLst>
                <a:uLnTx/>
                <a:uFillTx/>
                <a:latin typeface="Arial" panose="020B0604020202020204" pitchFamily="34" charset="0"/>
                <a:cs typeface="Arial" panose="020B0604020202020204" pitchFamily="34" charset="0"/>
              </a:rPr>
              <a:t>التي هي ظل الأمور العتيدة</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dirty="0">
                <a:solidFill>
                  <a:srgbClr val="FFFFFF"/>
                </a:solidFill>
                <a:effectLst>
                  <a:glow rad="660400">
                    <a:schemeClr val="tx1"/>
                  </a:glow>
                </a:effectLst>
                <a:cs typeface="Arial" panose="020B0604020202020204" pitchFamily="34" charset="0"/>
              </a:rPr>
              <a:t>لا</a:t>
            </a:r>
            <a:br>
              <a:rPr lang="ar-JO" sz="4800" dirty="0">
                <a:solidFill>
                  <a:srgbClr val="FFFFFF"/>
                </a:solidFill>
                <a:effectLst>
                  <a:glow rad="660400">
                    <a:schemeClr val="tx1"/>
                  </a:glow>
                </a:effectLst>
                <a:cs typeface="Arial" panose="020B0604020202020204" pitchFamily="34" charset="0"/>
              </a:rPr>
            </a:br>
            <a:r>
              <a:rPr lang="ar-JO" sz="4800" dirty="0">
                <a:solidFill>
                  <a:srgbClr val="FFFFFF"/>
                </a:solidFill>
                <a:effectLst>
                  <a:glow rad="660400">
                    <a:schemeClr val="tx1"/>
                  </a:glow>
                </a:effectLst>
                <a:cs typeface="Arial" panose="020B0604020202020204" pitchFamily="34" charset="0"/>
              </a:rPr>
              <a:t>ظلال</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85851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19872" y="-27384"/>
            <a:ext cx="576064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وأما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(2: 17ب)</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dirty="0">
                <a:solidFill>
                  <a:srgbClr val="FFFFFF"/>
                </a:solidFill>
                <a:effectLst>
                  <a:glow rad="660400">
                    <a:schemeClr val="tx1"/>
                  </a:glow>
                </a:effectLst>
                <a:cs typeface="Arial" panose="020B0604020202020204" pitchFamily="34" charset="0"/>
              </a:rPr>
              <a:t>ركز على </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الموت</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الدفن</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القيامة</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91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701730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اليهودية : الناموسية في اتباع نواميس وشرائع العهد القديم (2: 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الفلسفة اليونانية – ما يعرف بالمعرفة العميقة المعلنة لأحد الرواد فقط (2: 2ب-4،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عبادة الملائكة : كوسطاء بين الناس والله (2: 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إنكار ألوهية المسيح (1: 15، 2: 9) وتفوقه (1: 15ب، 17أ) وقدرته على الخلق  (1: 16) وحفظ العالم (1: 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الطبيعة التقشفية التي تنظر بطريقة دونية إلى الجسد (2: 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9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أنظروا أن لا يكون أحد يسبيكم بالفلسفة وبغرور باطل حسب تقليد الناس حسب أركان العالم وليس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13" name="&quot;No&quot; Symbol 12"/>
          <p:cNvSpPr/>
          <p:nvPr/>
        </p:nvSpPr>
        <p:spPr bwMode="auto">
          <a:xfrm>
            <a:off x="144017" y="2771324"/>
            <a:ext cx="3131839"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فإنه فيه يحل كل ملء اللاهوت جسدياً</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 2: 9</a:t>
            </a: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09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ينكر المعلمون الكذبة ألوهية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 وعمل المسيح</a:t>
            </a:r>
            <a:endParaRPr lang="en-US" dirty="0">
              <a:effectLst>
                <a:glow rad="127000">
                  <a:schemeClr val="tx1"/>
                </a:glow>
              </a:effectLst>
              <a:ea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8052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72510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eaLnBrk="1" hangingPunct="1">
              <a:defRPr/>
            </a:pPr>
            <a:r>
              <a:rPr lang="ar-JO" sz="3600" b="1" dirty="0">
                <a:solidFill>
                  <a:schemeClr val="tx1"/>
                </a:solidFill>
                <a:effectLst/>
                <a:latin typeface="Arial" panose="020B0604020202020204" pitchFamily="34" charset="0"/>
                <a:ea typeface="+mj-ea"/>
                <a:cs typeface="Arial" panose="020B0604020202020204" pitchFamily="34" charset="0"/>
              </a:rPr>
              <a:t>معمودية مؤمني القرن الأول</a:t>
            </a:r>
            <a:endParaRPr lang="en-US" sz="3600" b="1" dirty="0">
              <a:solidFill>
                <a:schemeClr val="tx1"/>
              </a:solidFill>
              <a:effectLst/>
              <a:latin typeface="Arial" panose="020B0604020202020204" pitchFamily="34" charset="0"/>
              <a:ea typeface="+mj-ea"/>
              <a:cs typeface="Arial" panose="020B0604020202020204" pitchFamily="34" charset="0"/>
            </a:endParaRP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للمؤمنين فقط</a:t>
            </a:r>
          </a:p>
          <a:p>
            <a:pPr marL="0" indent="0" algn="ctr" eaLnBrk="1" hangingPunct="1">
              <a:spcBef>
                <a:spcPct val="0"/>
              </a:spcBef>
              <a:buClrTx/>
              <a:buSzTx/>
              <a:buFontTx/>
              <a:buNone/>
              <a:defRPr/>
            </a:pPr>
            <a:r>
              <a:rPr lang="ar-JO" sz="3600" b="1" dirty="0">
                <a:effectLst/>
                <a:latin typeface="Arial" panose="020B0604020202020204" pitchFamily="34" charset="0"/>
                <a:ea typeface="+mn-ea"/>
                <a:cs typeface="Arial" panose="020B0604020202020204" pitchFamily="34" charset="0"/>
              </a:rPr>
              <a:t>بالتغطيس فقط</a:t>
            </a:r>
            <a:endParaRPr lang="en-US" sz="3600" b="1" dirty="0">
              <a:effectLst/>
              <a:latin typeface="Arial" panose="020B0604020202020204" pitchFamily="34" charset="0"/>
              <a:ea typeface="+mn-ea"/>
              <a:cs typeface="Arial" panose="020B0604020202020204" pitchFamily="34" charset="0"/>
            </a:endParaRP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anose="020B0600070205080204" pitchFamily="34" charset="-128"/>
                <a:cs typeface="Arial" panose="020B060402020202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BFF28C8-FA18-834A-8130-8F1E20F30B54}"/>
              </a:ext>
            </a:extLst>
          </p:cNvPr>
          <p:cNvSpPr>
            <a:spLocks noGrp="1" noChangeArrowheads="1"/>
          </p:cNvSpPr>
          <p:nvPr>
            <p:ph type="title"/>
          </p:nvPr>
        </p:nvSpPr>
        <p:spPr>
          <a:xfrm>
            <a:off x="587375" y="274638"/>
            <a:ext cx="7337425" cy="1143000"/>
          </a:xfrm>
        </p:spPr>
        <p:txBody>
          <a:bodyPr/>
          <a:lstStyle/>
          <a:p>
            <a:pPr algn="l"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76130" name="Text Box 3">
            <a:extLst>
              <a:ext uri="{FF2B5EF4-FFF2-40B4-BE49-F238E27FC236}">
                <a16:creationId xmlns:a16="http://schemas.microsoft.com/office/drawing/2014/main" id="{A880DF20-92D9-4D4B-90B1-00ACEA4802B3}"/>
              </a:ext>
            </a:extLst>
          </p:cNvPr>
          <p:cNvSpPr txBox="1">
            <a:spLocks noChangeArrowheads="1"/>
          </p:cNvSpPr>
          <p:nvPr/>
        </p:nvSpPr>
        <p:spPr bwMode="auto">
          <a:xfrm>
            <a:off x="4419600" y="609600"/>
            <a:ext cx="419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معمودية الأطفال</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a:t>
            </a:r>
          </a:p>
        </p:txBody>
      </p:sp>
      <p:sp>
        <p:nvSpPr>
          <p:cNvPr id="176131" name="Text Box 4">
            <a:extLst>
              <a:ext uri="{FF2B5EF4-FFF2-40B4-BE49-F238E27FC236}">
                <a16:creationId xmlns:a16="http://schemas.microsoft.com/office/drawing/2014/main" id="{000F25A7-56FE-D543-8F00-7372A3FB473E}"/>
              </a:ext>
            </a:extLst>
          </p:cNvPr>
          <p:cNvSpPr txBox="1">
            <a:spLocks noChangeArrowheads="1"/>
          </p:cNvSpPr>
          <p:nvPr/>
        </p:nvSpPr>
        <p:spPr bwMode="auto">
          <a:xfrm>
            <a:off x="4800600" y="25908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76132" name="Text Box 5">
            <a:extLst>
              <a:ext uri="{FF2B5EF4-FFF2-40B4-BE49-F238E27FC236}">
                <a16:creationId xmlns:a16="http://schemas.microsoft.com/office/drawing/2014/main" id="{5F7514E0-BCF7-7247-87EC-A31C087B8B99}"/>
              </a:ext>
            </a:extLst>
          </p:cNvPr>
          <p:cNvSpPr txBox="1">
            <a:spLocks noChangeArrowheads="1"/>
          </p:cNvSpPr>
          <p:nvPr/>
        </p:nvSpPr>
        <p:spPr bwMode="auto">
          <a:xfrm>
            <a:off x="1066800" y="5410200"/>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لم يتم تسجيل معمودية الأطفال قبل القرن الثالث الميلادي.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pic>
        <p:nvPicPr>
          <p:cNvPr id="176133" name="Picture 6" descr="Old infant baptism">
            <a:extLst>
              <a:ext uri="{FF2B5EF4-FFF2-40B4-BE49-F238E27FC236}">
                <a16:creationId xmlns:a16="http://schemas.microsoft.com/office/drawing/2014/main" id="{1AF0743D-10ED-F945-B174-C7D018017F5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ar-JO" altLang="en-US" sz="4800" dirty="0">
                <a:ea typeface="ＭＳ Ｐゴシック" panose="020B0600070205080204" pitchFamily="34" charset="-128"/>
                <a:cs typeface="Arial" panose="020B0604020202020204" pitchFamily="34" charset="0"/>
              </a:rPr>
              <a:t>المستلمين</a:t>
            </a:r>
            <a:endParaRPr lang="en-US" altLang="en-US" sz="4800" dirty="0">
              <a:ea typeface="ＭＳ Ｐゴシック" panose="020B0600070205080204" pitchFamily="34" charset="-128"/>
              <a:cs typeface="Arial" panose="020B0604020202020204" pitchFamily="34" charset="0"/>
            </a:endParaRP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نقطتين إضافيتين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0" y="1676400"/>
            <a:ext cx="4343400"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يعتقد المدافعون عن     معمودية الأطفال أن رسالة       كو 2: 11-12 تقول أن المعمودية هي علامة العهد   الجديد الذي يتوافق مع الختان   في العهد القديم.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كان </a:t>
            </a:r>
            <a:r>
              <a:rPr kumimoji="0" lang="ar-JO" altLang="en-US" sz="36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اليهود</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يختنون في اليوم الثامن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إذاً ...</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ar-JO" altLang="en-US" sz="4000" dirty="0">
                <a:ea typeface="ＭＳ Ｐゴシック" panose="020B0600070205080204" pitchFamily="34" charset="-128"/>
                <a:cs typeface="Arial" panose="020B0604020202020204" pitchFamily="34" charset="0"/>
              </a:rPr>
              <a:t>لا يجب أن يكون المستلمون أطفالاً</a:t>
            </a:r>
            <a:endParaRPr lang="en-US" altLang="en-US" sz="4000" dirty="0">
              <a:ea typeface="ＭＳ Ｐゴシック" panose="020B0600070205080204" pitchFamily="34" charset="-128"/>
              <a:cs typeface="Arial" panose="020B0604020202020204" pitchFamily="34" charset="0"/>
            </a:endParaRP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المعمودية</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لا يوازي </a:t>
            </a:r>
            <a:r>
              <a:rPr kumimoji="0" lang="ar-JO" altLang="en-US" sz="3200" b="1" u="sng"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الختان</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ذكور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الجميع</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مادية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حياة روحية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أي عمر</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إيمان واعي</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اليوم الثامن من الحياة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بعد الإيمان مباشرة</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موازاة العهد الجديد = ختان القلب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علامة العهد الجديد =</a:t>
            </a:r>
            <a:r>
              <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 </a:t>
            </a:r>
            <a:r>
              <a:rPr kumimoji="0" lang="ar-JO"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مائدة الرب</a:t>
            </a: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76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rPr>
              <a:t>116</a:t>
            </a:r>
            <a:endParaRPr kumimoji="0" lang="en-US" altLang="en-US" sz="24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54923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وعبادة الملائكة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dirty="0">
                <a:solidFill>
                  <a:srgbClr val="FFFFFF"/>
                </a:solidFill>
                <a:effectLst>
                  <a:glow rad="660400">
                    <a:schemeClr val="tx1"/>
                  </a:glow>
                </a:effectLst>
                <a:cs typeface="Arial" panose="020B0604020202020204" pitchFamily="34" charset="0"/>
              </a:rPr>
              <a:t>عبادة الملائكة</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متداخلاً فيما لم ينظره منتفخاً باطلاً من قبل ذهنه الجسدي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87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رسائل من الملائكة</a:t>
            </a:r>
            <a:endParaRPr lang="en-US" sz="54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جويس ماير تصدق وتعلم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29048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dirty="0" err="1">
                <a:solidFill>
                  <a:srgbClr val="FFFFFF"/>
                </a:solidFill>
                <a:effectLst>
                  <a:glow rad="660400">
                    <a:schemeClr val="tx1"/>
                  </a:glow>
                </a:effectLst>
                <a:cs typeface="Arial" panose="020B0604020202020204" pitchFamily="34" charset="0"/>
              </a:rPr>
              <a:t>AskAnAngel.org</a:t>
            </a:r>
            <a:endParaRPr lang="en-US" sz="4800" dirty="0">
              <a:solidFill>
                <a:srgbClr val="FFFFFF"/>
              </a:solidFill>
              <a:effectLst>
                <a:glow rad="660400">
                  <a:schemeClr val="tx1"/>
                </a:glow>
              </a:effectLst>
              <a:cs typeface="Arial" panose="020B0604020202020204" pitchFamily="34" charset="0"/>
            </a:endParaRPr>
          </a:p>
        </p:txBody>
      </p:sp>
      <p:sp>
        <p:nvSpPr>
          <p:cNvPr id="4" name="AutoShape 3"/>
          <p:cNvSpPr>
            <a:spLocks/>
          </p:cNvSpPr>
          <p:nvPr/>
        </p:nvSpPr>
        <p:spPr bwMode="auto">
          <a:xfrm>
            <a:off x="2411760" y="3446229"/>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r" defTabSz="457200" rtl="0" eaLnBrk="1" fontAlgn="base" latinLnBrk="0" hangingPunct="1">
              <a:lnSpc>
                <a:spcPct val="115000"/>
              </a:lnSpc>
              <a:spcBef>
                <a:spcPts val="100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rPr>
              <a:t>عزيزي ميخائيل رئيس الملائكة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endParaRPr>
          </a:p>
        </p:txBody>
      </p:sp>
    </p:spTree>
    <p:extLst>
      <p:ext uri="{BB962C8B-B14F-4D97-AF65-F5344CB8AC3E}">
        <p14:creationId xmlns:p14="http://schemas.microsoft.com/office/powerpoint/2010/main" val="23696806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44208" y="3620351"/>
            <a:ext cx="2465962" cy="600737"/>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869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الذي هو </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dirty="0">
                <a:solidFill>
                  <a:srgbClr val="FFFFFF"/>
                </a:solidFill>
                <a:effectLst>
                  <a:glow rad="165100">
                    <a:schemeClr val="tx1"/>
                  </a:glow>
                </a:effectLst>
                <a:cs typeface="Arial" panose="020B0604020202020204" pitchFamily="34" charset="0"/>
              </a:rPr>
              <a:t>ألوهية</a:t>
            </a:r>
            <a:br>
              <a:rPr lang="ar-JO" sz="4800" dirty="0">
                <a:solidFill>
                  <a:srgbClr val="FFFFFF"/>
                </a:solidFill>
                <a:effectLst>
                  <a:glow rad="165100">
                    <a:schemeClr val="tx1"/>
                  </a:glow>
                </a:effectLst>
                <a:cs typeface="Arial" panose="020B0604020202020204" pitchFamily="34" charset="0"/>
              </a:rPr>
            </a:br>
            <a:r>
              <a:rPr lang="ar-JO" sz="4800" dirty="0">
                <a:solidFill>
                  <a:srgbClr val="FFFFFF"/>
                </a:solidFill>
                <a:effectLst>
                  <a:glow rad="165100">
                    <a:schemeClr val="tx1"/>
                  </a:glow>
                </a:effectLst>
                <a:cs typeface="Arial" panose="020B0604020202020204" pitchFamily="34" charset="0"/>
              </a:rPr>
              <a:t>المسيح</a:t>
            </a:r>
            <a:endParaRPr lang="en-US" sz="4800" dirty="0">
              <a:solidFill>
                <a:srgbClr val="FFFFFF"/>
              </a:solidFill>
              <a:effectLst>
                <a:glow rad="165100">
                  <a:schemeClr val="tx1"/>
                </a:glow>
              </a:effectLst>
              <a:cs typeface="Arial" panose="020B0604020202020204" pitchFamily="34" charset="0"/>
            </a:endParaRPr>
          </a:p>
        </p:txBody>
      </p:sp>
    </p:spTree>
    <p:extLst>
      <p:ext uri="{BB962C8B-B14F-4D97-AF65-F5344CB8AC3E}">
        <p14:creationId xmlns:p14="http://schemas.microsoft.com/office/powerpoint/2010/main" val="296981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590161" y="152400"/>
            <a:ext cx="1410964" cy="467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١٨٨- ١٨٩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489" name="Text Box 9"/>
          <p:cNvSpPr txBox="1">
            <a:spLocks noChangeArrowheads="1"/>
          </p:cNvSpPr>
          <p:nvPr/>
        </p:nvSpPr>
        <p:spPr bwMode="auto">
          <a:xfrm>
            <a:off x="152542" y="692696"/>
            <a:ext cx="8915400" cy="509370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كانت آسيا الصغرى البذرة لما تطور إلى الغنوصية في القرن الثاني. يخبرنا هجوم بولس المضاد بهذا عن البدعة:</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١.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لشرائع وطقوس العهد القديم (٢: ١٦-١٧)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٢.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-اتبعت ما يسمى بالمعرفة الأعمق التي تم الكشف عنها فقط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500" b="1" dirty="0">
                <a:solidFill>
                  <a:srgbClr val="FFFFFF"/>
                </a:solidFill>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للنخبة الخاصة (٢:٢ ب -٤، ٨ -١٠)</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٣.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الملائكة المعبودون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كوسطاء بين الإنسان والله (2: ١٨)         </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٤.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إلوهية المسيح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(١: ١٥؛ ٢: ٩)، وبالتالي تفوقه (١: ١٥ب ، والقدرة على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2500" b="1" dirty="0">
                <a:solidFill>
                  <a:srgbClr val="FFFFFF"/>
                </a:solidFill>
                <a:latin typeface="Arial" panose="020B0604020202020204" pitchFamily="34" charset="0"/>
                <a:ea typeface="SimSun" charset="0"/>
                <a:cs typeface="Arial" panose="020B0604020202020204" pitchFamily="34" charset="0"/>
              </a:rPr>
              <a:t>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الخلق (١: ١٦) وإستدامة العالم(١: ١٧)</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٥. </a:t>
            </a:r>
            <a:r>
              <a:rPr kumimoji="0" lang="ar-JO" altLang="zh-CN" sz="25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الطبيعة النُسكية </a:t>
            </a: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لها رؤية مُتدنيّة للجسد (٢: ٢٠-٢٣)</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ما هي البدعة التي واجهت هذه الكنيسة؟ ما ورد أعلاه يدل على أنها كانت عبادة توفيقية يهودية - يونانية - نُسكيّة – عبادة وثنية. طريقة بولس لمحاربة البدعة هي التأكيد على ألوهية المسيح وتفوقه.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2051720" y="76200"/>
            <a:ext cx="4824536" cy="523220"/>
          </a:xfrm>
          <a:solidFill>
            <a:srgbClr val="000000"/>
          </a:solidFill>
        </p:spPr>
        <p:txBody>
          <a:bodyPr wrap="squar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مناسبة رسالة كولوسي</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335696" y="1500174"/>
            <a:ext cx="1655762" cy="416856"/>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63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72388"/>
                                        </p:tgtEl>
                                        <p:attrNameLst>
                                          <p:attrName>style.visibility</p:attrName>
                                        </p:attrNameLst>
                                      </p:cBhvr>
                                      <p:to>
                                        <p:strVal val="visible"/>
                                      </p:to>
                                    </p:set>
                                    <p:animEffect transition="in" filter="dissolve">
                                      <p:cBhvr>
                                        <p:cTn id="14" dur="500"/>
                                        <p:tgtEl>
                                          <p:spTgt spid="27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968608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dirty="0">
                <a:solidFill>
                  <a:srgbClr val="FFFFFF"/>
                </a:solidFill>
                <a:effectLst>
                  <a:glow rad="660400">
                    <a:schemeClr val="tx1"/>
                  </a:glow>
                </a:effectLst>
                <a:cs typeface="Arial" panose="020B0604020202020204" pitchFamily="34" charset="0"/>
              </a:rPr>
              <a:t>التقشف</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20 إذاً إن كنتم قد متم مع المسيح عن أركان العالم فلماذا كأنكم عائشون في العالم تفرض عليكم فرائض 21 لا تمس ولا تذق ولا تجس 22 التي هي جميعها للفناء في الإستعمال حسب وصايا وتعاليم الناس 23 التي لها حكاية حكمة بعبادة نافلة وتواضع وقهر الجسد ليس بقيمة ما من جهة إشباع البشرية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 20-23)</a:t>
            </a:r>
            <a:endParaRPr kumimoji="0" lang="en-US"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13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يمكنك أن تكون </a:t>
            </a:r>
            <a:r>
              <a:rPr lang="ar-JO" sz="4800" dirty="0">
                <a:solidFill>
                  <a:srgbClr val="FFFF00"/>
                </a:solidFill>
                <a:effectLst>
                  <a:glow rad="127000">
                    <a:schemeClr val="tx1"/>
                  </a:glow>
                </a:effectLst>
                <a:ea typeface="ＭＳ Ｐゴシック" charset="0"/>
              </a:rPr>
              <a:t>محمياً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896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تعليم كاذب</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 y="813973"/>
            <a:ext cx="5528717"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2400" b="1" dirty="0">
                <a:latin typeface="Arial" panose="020B0604020202020204" pitchFamily="34" charset="0"/>
                <a:cs typeface="Arial" panose="020B0604020202020204" pitchFamily="34" charset="0"/>
              </a:rPr>
              <a:t>أول أعراض المعلمين الكذبة هو ما يؤكدونه، يدعو </a:t>
            </a:r>
          </a:p>
          <a:p>
            <a:pPr lvl="0" algn="r">
              <a:defRPr/>
            </a:pPr>
            <a:r>
              <a:rPr lang="ar-JO" sz="2400" b="1" dirty="0">
                <a:latin typeface="Arial" panose="020B0604020202020204" pitchFamily="34" charset="0"/>
                <a:cs typeface="Arial" panose="020B0604020202020204" pitchFamily="34" charset="0"/>
              </a:rPr>
              <a:t>المعلم الكاذب إلى مذهب مختلف، قد يتخذ التعليم الكاذب عدة أشكال، قد ينكر وجود الله أو يعلم الخطأ في طبيعته وصفاته وقد ينكر الثالوث. إن الخطأ في شخص المسيح وعمله شائع أيضاً في الأنظمة الخاطئة. أولئك الذين ينكرون ولادته من عذراء أو الكمال بلا خطيئة، أو الموت البديل، أو القيامة الجسدية، أو العودة المستقبلية تظهر عليهم علامات عدوى خطيرة. </a:t>
            </a:r>
          </a:p>
          <a:p>
            <a:pPr lvl="0" algn="r">
              <a:defRPr/>
            </a:pPr>
            <a:r>
              <a:rPr lang="ar-JO" sz="2400" b="1" dirty="0">
                <a:latin typeface="Arial" panose="020B0604020202020204" pitchFamily="34" charset="0"/>
                <a:cs typeface="Arial" panose="020B0604020202020204" pitchFamily="34" charset="0"/>
              </a:rPr>
              <a:t>يعلم المعلمون الكذبة أيضاً الخطأ في طبيعة الروح القدس وشخصه وعمله، ومع ذلك فإن سلالة أخرى من مرض التعليم الكاذب تنكر أصالة الكتاب المقدس أو وحيه أو سلطانه أو عصمته.</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جون ماك آرثر</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علم أمراض المعلمين الكذبة</a:t>
            </a:r>
            <a:endParaRPr kumimoji="0" lang="en-US" sz="1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6243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7641801"/>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2. احتضن الحياة </a:t>
            </a:r>
            <a:r>
              <a:rPr lang="ar-JO" sz="4800" dirty="0">
                <a:solidFill>
                  <a:srgbClr val="FFFF00"/>
                </a:solidFill>
                <a:effectLst>
                  <a:glow rad="127000">
                    <a:schemeClr val="tx1"/>
                  </a:glow>
                </a:effectLst>
                <a:ea typeface="ＭＳ Ｐゴシック" charset="0"/>
              </a:rPr>
              <a:t>المقدسة</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3-4</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752254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058225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 3: 1-2 </a:t>
            </a:r>
            <a:endParaRPr kumimoji="0" lang="en-US" sz="32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
        <p:nvSpPr>
          <p:cNvPr id="5" name="Rectangle 4"/>
          <p:cNvSpPr/>
          <p:nvPr/>
        </p:nvSpPr>
        <p:spPr>
          <a:xfrm>
            <a:off x="18714" y="614398"/>
            <a:ext cx="9139942" cy="203132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1 فإن كنتم قد قمتم مع المسيح فاطلبوا ما فوق حيث المسيح جالس عن يمين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rPr>
              <a:t>2 اهتموا بما فوق لا بما على الأرض</a:t>
            </a:r>
            <a:endParaRPr kumimoji="0" lang="en-SG" sz="5400" b="1"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3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الحياة المقدسة علاقاتية</a:t>
            </a:r>
            <a:endParaRPr lang="en-US" dirty="0">
              <a:effectLst>
                <a:glow rad="127000">
                  <a:schemeClr val="tx1"/>
                </a:glow>
              </a:effectLst>
              <a:ea typeface="ＭＳ Ｐゴシック" charset="0"/>
            </a:endParaRP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99902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869" y="1174459"/>
            <a:ext cx="8930470" cy="2522151"/>
          </a:xfrm>
        </p:spPr>
        <p:txBody>
          <a:bodyPr/>
          <a:lstStyle/>
          <a:p>
            <a:pPr>
              <a:defRPr/>
            </a:pPr>
            <a:r>
              <a:rPr lang="ar-JO" sz="7200" dirty="0">
                <a:effectLst>
                  <a:glow rad="101600">
                    <a:schemeClr val="bg2"/>
                  </a:glow>
                </a:effectLst>
                <a:cs typeface="Arial" panose="020B0604020202020204" pitchFamily="34" charset="0"/>
              </a:rPr>
              <a:t>البس حياة جديدة</a:t>
            </a:r>
            <a:endParaRPr lang="en-US" sz="7200" dirty="0">
              <a:effectLst>
                <a:glow rad="101600">
                  <a:schemeClr val="bg2"/>
                </a:glow>
              </a:effectLst>
              <a:cs typeface="Arial" panose="020B0604020202020204" pitchFamily="34" charset="0"/>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fontAlgn="auto">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ثيمشانغ هورام</a:t>
            </a: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كنيسة الطرق المتقاطعة الدولية</a:t>
            </a:r>
            <a:b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cicfamily.com &amp; biblestudydownloads.org</a:t>
            </a:r>
          </a:p>
        </p:txBody>
      </p:sp>
      <p:sp>
        <p:nvSpPr>
          <p:cNvPr id="4" name="Title 1"/>
          <p:cNvSpPr txBox="1">
            <a:spLocks/>
          </p:cNvSpPr>
          <p:nvPr/>
        </p:nvSpPr>
        <p:spPr bwMode="auto">
          <a:xfrm>
            <a:off x="83869" y="4013855"/>
            <a:ext cx="8930470" cy="1396131"/>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defRPr/>
            </a:pPr>
            <a:r>
              <a:rPr lang="ar-SA" sz="6000" b="1" dirty="0">
                <a:solidFill>
                  <a:srgbClr val="FFFFFF"/>
                </a:solidFill>
                <a:effectLst>
                  <a:glow rad="101600">
                    <a:srgbClr val="000000"/>
                  </a:glow>
                </a:effectLst>
                <a:latin typeface="Arial" panose="020B0604020202020204" pitchFamily="34" charset="0"/>
                <a:cs typeface="Arial" panose="020B0604020202020204" pitchFamily="34" charset="0"/>
              </a:rPr>
              <a:t>كولوسي</a:t>
            </a:r>
            <a:r>
              <a:rPr lang="ar-JO" sz="6000" b="1" dirty="0">
                <a:solidFill>
                  <a:srgbClr val="FFFFFF"/>
                </a:solidFill>
                <a:effectLst>
                  <a:glow rad="101600">
                    <a:srgbClr val="000000"/>
                  </a:glow>
                </a:effectLst>
                <a:latin typeface="Arial" panose="020B0604020202020204" pitchFamily="34" charset="0"/>
                <a:cs typeface="Arial" panose="020B0604020202020204" pitchFamily="34" charset="0"/>
              </a:rPr>
              <a:t> 3: 5-17</a:t>
            </a:r>
            <a:endParaRPr lang="en-US" sz="6000" b="1" dirty="0">
              <a:solidFill>
                <a:srgbClr val="FFFFFF"/>
              </a:solidFill>
              <a:effectLst>
                <a:glow rad="101600">
                  <a:srgbClr val="000000"/>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كيف تكون محمياً من التعليم الكاذب؟</a:t>
            </a:r>
            <a:endParaRPr lang="en-US" sz="4800" dirty="0">
              <a:effectLst>
                <a:glow rad="127000">
                  <a:schemeClr val="tx1"/>
                </a:glow>
              </a:effectLst>
              <a:ea typeface="Accordance" panose="00000400000000000000" pitchFamily="2" charset="-78"/>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8052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40176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43538" cy="362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60775" y="0"/>
            <a:ext cx="548322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3660775" y="323850"/>
            <a:ext cx="5562600"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ما هي العوائق؟</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7638"/>
            <a:ext cx="914400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a:xfrm>
            <a:off x="2008188" y="4033838"/>
            <a:ext cx="5157787"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ما الذي يقيدك؟</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2" name="Title 1"/>
          <p:cNvSpPr>
            <a:spLocks noGrp="1"/>
          </p:cNvSpPr>
          <p:nvPr>
            <p:ph type="title"/>
          </p:nvPr>
        </p:nvSpPr>
        <p:spPr>
          <a:xfrm>
            <a:off x="0" y="661988"/>
            <a:ext cx="3660775" cy="1541462"/>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الذي يمنعك؟</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nodeType="afterGroup">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الغضب؟</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الكراهية؟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الماضي الأليم؟</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الغيرة؟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الطمع؟</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4" y="1344612"/>
            <a:ext cx="5073759" cy="410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ar-JO"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العلاقات المكسورة؟</a:t>
            </a:r>
            <a:endPar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560" y="188640"/>
            <a:ext cx="8229600" cy="1143000"/>
          </a:xfrm>
        </p:spPr>
        <p:txBody>
          <a:bodyPr rtlCol="0">
            <a:normAutofit/>
          </a:bodyPr>
          <a:lstStyle/>
          <a:p>
            <a:pPr eaLnBrk="1" fontAlgn="auto" hangingPunct="1">
              <a:spcAft>
                <a:spcPts val="0"/>
              </a:spcAft>
              <a:defRPr/>
            </a:pPr>
            <a:r>
              <a:rPr lang="ar-JO"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الذي يزعجك للمضي قدماً؟</a:t>
            </a:r>
            <a:endParaRPr lang="en-US"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البس فضائل الحياة الجديدة</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SA"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كولوسي</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5-14</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90"/>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4401205"/>
          </a:xfrm>
          <a:prstGeom prst="rect">
            <a:avLst/>
          </a:prstGeom>
          <a:noFill/>
          <a:ln>
            <a:noFill/>
          </a:ln>
        </p:spPr>
        <p:txBody>
          <a:bodyPr>
            <a:spAutoFit/>
          </a:bodyPr>
          <a:lstStyle>
            <a:lvl1pPr marL="446088" indent="-446088"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كتب بولس الرسول رسالة كولوسي للكنيسة في كولوسي، من السجن في روما في 61م، ليواجه الهرطقة التي تهاجم ألوهية المسيح.</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واجه هذه الهرطقة بطريقتين:</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1. أولاً في الإصحاحات 1-2، أثبت </a:t>
            </a:r>
            <a:r>
              <a:rPr lang="ar-JO"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سيادة المسيح</a:t>
            </a:r>
            <a:endPar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algn="ctr" eaLnBrk="1" hangingPunct="1">
              <a:buFont typeface="Times New Roman" panose="02020603050405020304" pitchFamily="18" charset="0"/>
              <a:buAutoNum type="arabicPeriod"/>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algn="ctr" eaLnBrk="1" hangingPunct="1">
              <a:defRPr/>
            </a:pP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2. ثم تحرك في الإصحاحات 3-4 ليعطي </a:t>
            </a:r>
            <a:r>
              <a:rPr lang="ar-JO"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تعليمات عملية  </a:t>
            </a:r>
            <a:r>
              <a:rPr lang="ar-JO"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rPr>
              <a:t>للحياة، لأولئك الذين يعيشون للمسيح في ضوء سيادة المسيح.</a:t>
            </a: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a:p>
            <a:pPr marL="0" indent="0"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Arial" panose="020B0604020202020204" pitchFamily="34" charset="0"/>
            </a:endParaRPr>
          </a:p>
        </p:txBody>
      </p:sp>
      <p:sp>
        <p:nvSpPr>
          <p:cNvPr id="303107" name="Title 1"/>
          <p:cNvSpPr>
            <a:spLocks noGrp="1"/>
          </p:cNvSpPr>
          <p:nvPr>
            <p:ph type="title" idx="4294967295"/>
          </p:nvPr>
        </p:nvSpPr>
        <p:spPr>
          <a:xfrm>
            <a:off x="0" y="0"/>
            <a:ext cx="9144000" cy="760413"/>
          </a:xfrm>
          <a:solidFill>
            <a:srgbClr val="660066"/>
          </a:solidFill>
        </p:spPr>
        <p:txBody>
          <a:bodyPr/>
          <a:lstStyle/>
          <a:p>
            <a:r>
              <a:rPr lang="ar-JO" sz="4000" dirty="0">
                <a:solidFill>
                  <a:srgbClr val="FFFFFF"/>
                </a:solidFill>
                <a:ea typeface="MS PGothic" charset="0"/>
                <a:cs typeface="Arial" panose="020B0604020202020204" pitchFamily="34" charset="0"/>
              </a:rPr>
              <a:t>الخلفية</a:t>
            </a:r>
            <a:endParaRPr lang="en-US" sz="4000" dirty="0">
              <a:solidFill>
                <a:srgbClr val="FFFFFF"/>
              </a:solidFill>
              <a:ea typeface="MS PGothic"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4" end="4"/>
                                            </p:txEl>
                                          </p:spTgt>
                                        </p:tgtEl>
                                        <p:attrNameLst>
                                          <p:attrName>style.visibility</p:attrName>
                                        </p:attrNameLst>
                                      </p:cBhvr>
                                      <p:to>
                                        <p:strVal val="visible"/>
                                      </p:to>
                                    </p:set>
                                    <p:anim calcmode="lin" valueType="num">
                                      <p:cBhvr>
                                        <p:cTn id="19"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6670">
                                            <p:txEl>
                                              <p:pRg st="6" end="6"/>
                                            </p:txEl>
                                          </p:spTgt>
                                        </p:tgtEl>
                                        <p:attrNameLst>
                                          <p:attrName>style.visibility</p:attrName>
                                        </p:attrNameLst>
                                      </p:cBhvr>
                                      <p:to>
                                        <p:strVal val="visible"/>
                                      </p:to>
                                    </p:set>
                                    <p:anim calcmode="lin" valueType="num">
                                      <p:cBhvr>
                                        <p:cTn id="25"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a:bodyPr>
          <a:lstStyle/>
          <a:p>
            <a:pPr eaLnBrk="1" fontAlgn="auto" hangingPunct="1">
              <a:spcAft>
                <a:spcPts val="0"/>
              </a:spcAft>
              <a:defRPr/>
            </a:pPr>
            <a:r>
              <a:rPr lang="ar-JO" sz="53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كيف </a:t>
            </a:r>
            <a:r>
              <a:rPr lang="ar-JO" sz="5300"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نلبس فضائل الحياة الجديدة؟</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كولوسي 3: 5-17</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اخلع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5-11)</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كو 3: 5</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فأميتوا أعضاءكم التي على الأرض</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مت 18: 9أ</a:t>
            </a:r>
            <a:br>
              <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وإن أعثرتك عينك فاقلعها وألقها عنك </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النقطة</a:t>
            </a:r>
            <a:br>
              <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rPr>
              <a:t>تخلص مما هو شرير فينا</a:t>
            </a:r>
            <a:endParaRPr lang="en-US"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الحياة الفاسدة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4616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الروح القدس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72553" y="2447151"/>
            <a:ext cx="1066800" cy="144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9071" y="2418861"/>
            <a:ext cx="1066800" cy="180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77288"/>
            <a:ext cx="1119188" cy="144000"/>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98518"/>
            <a:ext cx="9144000" cy="1313903"/>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Accordance" panose="00000400000000000000" pitchFamily="2" charset="-78"/>
              </a:rPr>
              <a:t>١. آمن أنَّ المسيح هو الله</a:t>
            </a:r>
            <a:endParaRPr lang="en-US" sz="4800" dirty="0">
              <a:effectLst>
                <a:glow rad="127000">
                  <a:schemeClr val="tx1"/>
                </a:glow>
              </a:effectLst>
              <a:ea typeface="Accordance" panose="00000400000000000000" pitchFamily="2" charset="-78"/>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 name="Rectangle 2">
            <a:extLst>
              <a:ext uri="{FF2B5EF4-FFF2-40B4-BE49-F238E27FC236}">
                <a16:creationId xmlns:a16="http://schemas.microsoft.com/office/drawing/2014/main" id="{2D4B7F72-F853-3843-999B-06609CC24C1E}"/>
              </a:ext>
            </a:extLst>
          </p:cNvPr>
          <p:cNvSpPr txBox="1">
            <a:spLocks noChangeArrowheads="1"/>
          </p:cNvSpPr>
          <p:nvPr/>
        </p:nvSpPr>
        <p:spPr bwMode="auto">
          <a:xfrm>
            <a:off x="252589" y="1781084"/>
            <a:ext cx="8791222" cy="1357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(٢ :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 ١</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a:t>
            </a:r>
            <a:r>
              <a:rPr lang="en-US" sz="48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  </a:t>
            </a:r>
            <a:r>
              <a:rPr lang="ar-JO" sz="48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 </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p>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386012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موت الحياة الفاسدة</a:t>
            </a:r>
            <a:b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b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r>
              <a:rPr lang="en-US" sz="48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نسبة الأشخاص حول العالم</a:t>
            </a:r>
            <a:br>
              <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b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الذين دفعوا رشوة مقابل خدمات معينة في 2013</a:t>
            </a:r>
            <a:endPar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الشرطة</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القضاء</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التسجيل</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الأراضي</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العلاج</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التعليم</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الضريبة</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الخدمات</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16634557"/>
      </p:ext>
    </p:extLst>
  </p:cSld>
  <p:clrMapOvr>
    <a:overrideClrMapping bg1="lt1" tx1="dk1" bg2="lt2" tx2="dk2" accent1="accent1" accent2="accent2" accent3="accent3" accent4="accent4" accent5="accent5" accent6="accent6" hlink="hlink" folHlink="folHlink"/>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7697"/>
            <a:ext cx="9144000" cy="1550313"/>
          </a:xfrm>
        </p:spPr>
        <p:txBody>
          <a:bodyPr rtlCol="0">
            <a:noAutofit/>
          </a:bodyPr>
          <a:lstStyle/>
          <a:p>
            <a:pPr eaLnBrk="1" fontAlgn="auto" hangingPunct="1">
              <a:spcAft>
                <a:spcPts val="0"/>
              </a:spcAft>
              <a:defRPr/>
            </a:pP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الموت بسبب </a:t>
            </a: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الحياة الفاسدة</a:t>
            </a: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b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3: 5-7</a:t>
            </a:r>
            <a: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cs typeface="Arial" panose="020B0604020202020204" pitchFamily="34" charset="0"/>
              </a:rPr>
              <a:t>)</a:t>
            </a:r>
          </a:p>
        </p:txBody>
      </p:sp>
      <p:grpSp>
        <p:nvGrpSpPr>
          <p:cNvPr id="18" name="Group 17">
            <a:extLst>
              <a:ext uri="{FF2B5EF4-FFF2-40B4-BE49-F238E27FC236}">
                <a16:creationId xmlns:a16="http://schemas.microsoft.com/office/drawing/2014/main" id="{D70B48DA-D6D5-BD4D-80C4-7EF01CB66B8B}"/>
              </a:ext>
            </a:extLst>
          </p:cNvPr>
          <p:cNvGrpSpPr/>
          <p:nvPr/>
        </p:nvGrpSpPr>
        <p:grpSpPr>
          <a:xfrm>
            <a:off x="1423987" y="0"/>
            <a:ext cx="6296026" cy="6858000"/>
            <a:chOff x="1423987" y="0"/>
            <a:chExt cx="6296026"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3691DAC-BBF0-4E44-B9F2-199B892608A4}"/>
                </a:ext>
              </a:extLst>
            </p:cNvPr>
            <p:cNvSpPr txBox="1">
              <a:spLocks/>
            </p:cNvSpPr>
            <p:nvPr/>
          </p:nvSpPr>
          <p:spPr bwMode="auto">
            <a:xfrm>
              <a:off x="1817975" y="590719"/>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1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معاقبة مخططات الرشوة الأجنبية للشركات</a:t>
              </a:r>
              <a:endPar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4" name="Title 1">
              <a:extLst>
                <a:ext uri="{FF2B5EF4-FFF2-40B4-BE49-F238E27FC236}">
                  <a16:creationId xmlns:a16="http://schemas.microsoft.com/office/drawing/2014/main" id="{7212FD42-0515-774F-917F-D1ED8E5EA64B}"/>
                </a:ext>
              </a:extLst>
            </p:cNvPr>
            <p:cNvSpPr txBox="1">
              <a:spLocks/>
            </p:cNvSpPr>
            <p:nvPr/>
          </p:nvSpPr>
          <p:spPr bwMode="auto">
            <a:xfrm>
              <a:off x="1817975" y="252872"/>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defTabSz="914400" rtl="1" eaLnBrk="1" fontAlgn="auto" latinLnBrk="0" hangingPunct="1">
                <a:lnSpc>
                  <a:spcPct val="100000"/>
                </a:lnSpc>
                <a:spcBef>
                  <a:spcPct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تجميد المدفوعات</a:t>
              </a:r>
              <a:endParaRPr kumimoji="0" lang="en-US" sz="28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530B3D5C-D24B-F54E-8F63-620EA2978831}"/>
                </a:ext>
              </a:extLst>
            </p:cNvPr>
            <p:cNvSpPr txBox="1">
              <a:spLocks/>
            </p:cNvSpPr>
            <p:nvPr/>
          </p:nvSpPr>
          <p:spPr bwMode="auto">
            <a:xfrm>
              <a:off x="1817975" y="1044960"/>
              <a:ext cx="1473328" cy="367816"/>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1999-2014</a:t>
              </a:r>
            </a:p>
          </p:txBody>
        </p:sp>
        <p:sp>
          <p:nvSpPr>
            <p:cNvPr id="7" name="Title 1">
              <a:extLst>
                <a:ext uri="{FF2B5EF4-FFF2-40B4-BE49-F238E27FC236}">
                  <a16:creationId xmlns:a16="http://schemas.microsoft.com/office/drawing/2014/main" id="{550E5241-104A-9F4A-ABD5-0FB64CCCDA7B}"/>
                </a:ext>
              </a:extLst>
            </p:cNvPr>
            <p:cNvSpPr txBox="1">
              <a:spLocks/>
            </p:cNvSpPr>
            <p:nvPr/>
          </p:nvSpPr>
          <p:spPr bwMode="auto">
            <a:xfrm>
              <a:off x="1423987" y="166015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الولايات المتحدة</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24F8E36E-E2C1-284F-B261-16A502804F82}"/>
                </a:ext>
              </a:extLst>
            </p:cNvPr>
            <p:cNvSpPr txBox="1">
              <a:spLocks/>
            </p:cNvSpPr>
            <p:nvPr/>
          </p:nvSpPr>
          <p:spPr bwMode="auto">
            <a:xfrm>
              <a:off x="1423987" y="252958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كوريا الجنوبية</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9" name="Title 1">
              <a:extLst>
                <a:ext uri="{FF2B5EF4-FFF2-40B4-BE49-F238E27FC236}">
                  <a16:creationId xmlns:a16="http://schemas.microsoft.com/office/drawing/2014/main" id="{E3B7CF82-5DAF-8B49-96C6-F661B974F271}"/>
                </a:ext>
              </a:extLst>
            </p:cNvPr>
            <p:cNvSpPr txBox="1">
              <a:spLocks/>
            </p:cNvSpPr>
            <p:nvPr/>
          </p:nvSpPr>
          <p:spPr bwMode="auto">
            <a:xfrm>
              <a:off x="1423987" y="296429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إيطاليا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2EBAAF92-1494-6C4A-862A-0A940F292EC1}"/>
                </a:ext>
              </a:extLst>
            </p:cNvPr>
            <p:cNvSpPr txBox="1">
              <a:spLocks/>
            </p:cNvSpPr>
            <p:nvPr/>
          </p:nvSpPr>
          <p:spPr bwMode="auto">
            <a:xfrm>
              <a:off x="1423987" y="339901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سويسرا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1" name="Title 1">
              <a:extLst>
                <a:ext uri="{FF2B5EF4-FFF2-40B4-BE49-F238E27FC236}">
                  <a16:creationId xmlns:a16="http://schemas.microsoft.com/office/drawing/2014/main" id="{1DE4E0DF-8B71-1C4D-BB58-6259BB67BB14}"/>
                </a:ext>
              </a:extLst>
            </p:cNvPr>
            <p:cNvSpPr txBox="1">
              <a:spLocks/>
            </p:cNvSpPr>
            <p:nvPr/>
          </p:nvSpPr>
          <p:spPr bwMode="auto">
            <a:xfrm>
              <a:off x="1423987" y="383372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بريطانيا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2" name="Title 1">
              <a:extLst>
                <a:ext uri="{FF2B5EF4-FFF2-40B4-BE49-F238E27FC236}">
                  <a16:creationId xmlns:a16="http://schemas.microsoft.com/office/drawing/2014/main" id="{27976F4F-4D98-CB4C-8BB7-DEC8AECA50B5}"/>
                </a:ext>
              </a:extLst>
            </p:cNvPr>
            <p:cNvSpPr txBox="1">
              <a:spLocks/>
            </p:cNvSpPr>
            <p:nvPr/>
          </p:nvSpPr>
          <p:spPr bwMode="auto">
            <a:xfrm>
              <a:off x="1423987" y="426844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فرنسا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3" name="Title 1">
              <a:extLst>
                <a:ext uri="{FF2B5EF4-FFF2-40B4-BE49-F238E27FC236}">
                  <a16:creationId xmlns:a16="http://schemas.microsoft.com/office/drawing/2014/main" id="{D30731DA-329D-E240-9804-C7BDD4753C1F}"/>
                </a:ext>
              </a:extLst>
            </p:cNvPr>
            <p:cNvSpPr txBox="1">
              <a:spLocks/>
            </p:cNvSpPr>
            <p:nvPr/>
          </p:nvSpPr>
          <p:spPr bwMode="auto">
            <a:xfrm>
              <a:off x="1423987" y="4703159"/>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النرويج</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4B931EDA-B830-B549-A363-2F982C0F6B8D}"/>
                </a:ext>
              </a:extLst>
            </p:cNvPr>
            <p:cNvSpPr txBox="1">
              <a:spLocks/>
            </p:cNvSpPr>
            <p:nvPr/>
          </p:nvSpPr>
          <p:spPr bwMode="auto">
            <a:xfrm>
              <a:off x="1423987" y="5562772"/>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اليابان</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5" name="Title 1">
              <a:extLst>
                <a:ext uri="{FF2B5EF4-FFF2-40B4-BE49-F238E27FC236}">
                  <a16:creationId xmlns:a16="http://schemas.microsoft.com/office/drawing/2014/main" id="{DBAB561C-785F-9146-98E8-94CAEC1AB7AD}"/>
                </a:ext>
              </a:extLst>
            </p:cNvPr>
            <p:cNvSpPr txBox="1">
              <a:spLocks/>
            </p:cNvSpPr>
            <p:nvPr/>
          </p:nvSpPr>
          <p:spPr bwMode="auto">
            <a:xfrm>
              <a:off x="1423987" y="209486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ألمانيا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6" name="Title 1">
              <a:extLst>
                <a:ext uri="{FF2B5EF4-FFF2-40B4-BE49-F238E27FC236}">
                  <a16:creationId xmlns:a16="http://schemas.microsoft.com/office/drawing/2014/main" id="{A0B8AC40-CD78-4643-91AF-342F2D93321F}"/>
                </a:ext>
              </a:extLst>
            </p:cNvPr>
            <p:cNvSpPr txBox="1">
              <a:spLocks/>
            </p:cNvSpPr>
            <p:nvPr/>
          </p:nvSpPr>
          <p:spPr bwMode="auto">
            <a:xfrm>
              <a:off x="1423987" y="5132966"/>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كندا</a:t>
              </a:r>
              <a:endParaRPr kumimoji="0" lang="en-US" sz="20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grpSp>
    </p:spTree>
    <p:extLst>
      <p:ext uri="{BB962C8B-B14F-4D97-AF65-F5344CB8AC3E}">
        <p14:creationId xmlns:p14="http://schemas.microsoft.com/office/powerpoint/2010/main" val="87597587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3" y="0"/>
            <a:ext cx="2308225" cy="6858000"/>
          </a:xfrm>
        </p:spPr>
        <p:txBody>
          <a:bodyPr rtlCol="0">
            <a:noAutofit/>
          </a:bodyPr>
          <a:lstStyle/>
          <a:p>
            <a:pPr eaLnBrk="1" fontAlgn="auto" hangingPunct="1">
              <a:spcAft>
                <a:spcPts val="0"/>
              </a:spcAft>
              <a:defRPr/>
            </a:pPr>
            <a:br>
              <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40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الزنا، النجاسة، الهوى، الشهوة الردية، الطمع </a:t>
            </a: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الذي هو عبادة الأوثان</a:t>
            </a:r>
            <a:b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5ب)</a:t>
            </a:r>
            <a:endParaRPr lang="en-US" sz="40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grpSp>
        <p:nvGrpSpPr>
          <p:cNvPr id="3" name="Group 2">
            <a:extLst>
              <a:ext uri="{FF2B5EF4-FFF2-40B4-BE49-F238E27FC236}">
                <a16:creationId xmlns:a16="http://schemas.microsoft.com/office/drawing/2014/main" id="{8F8DF691-CA4F-B044-8DB6-8D367F970FA8}"/>
              </a:ext>
            </a:extLst>
          </p:cNvPr>
          <p:cNvGrpSpPr/>
          <p:nvPr/>
        </p:nvGrpSpPr>
        <p:grpSpPr>
          <a:xfrm>
            <a:off x="2308225" y="0"/>
            <a:ext cx="7251893" cy="6858000"/>
            <a:chOff x="2308225" y="0"/>
            <a:chExt cx="7251893" cy="685800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3DD433AA-B56F-A84B-850E-A3C158F46393}"/>
                </a:ext>
              </a:extLst>
            </p:cNvPr>
            <p:cNvSpPr txBox="1">
              <a:spLocks/>
            </p:cNvSpPr>
            <p:nvPr/>
          </p:nvSpPr>
          <p:spPr bwMode="auto">
            <a:xfrm rot="20794748">
              <a:off x="2463605" y="232726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الأكاذيب</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7A33DD8-E672-8447-836C-9C6FB1B6829F}"/>
                </a:ext>
              </a:extLst>
            </p:cNvPr>
            <p:cNvSpPr txBox="1">
              <a:spLocks/>
            </p:cNvSpPr>
            <p:nvPr/>
          </p:nvSpPr>
          <p:spPr bwMode="auto">
            <a:xfrm rot="1361840">
              <a:off x="3088848" y="76307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الطمع</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5DD11EF9-A2C5-344E-88C1-FEA0B3BA968C}"/>
                </a:ext>
              </a:extLst>
            </p:cNvPr>
            <p:cNvSpPr txBox="1">
              <a:spLocks/>
            </p:cNvSpPr>
            <p:nvPr/>
          </p:nvSpPr>
          <p:spPr bwMode="auto">
            <a:xfrm rot="19706777">
              <a:off x="2363615" y="544848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الغيرة</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F4BDF18D-57E5-0840-9CC4-716A5632F024}"/>
                </a:ext>
              </a:extLst>
            </p:cNvPr>
            <p:cNvSpPr txBox="1">
              <a:spLocks/>
            </p:cNvSpPr>
            <p:nvPr/>
          </p:nvSpPr>
          <p:spPr bwMode="auto">
            <a:xfrm rot="20092244">
              <a:off x="6721698" y="811948"/>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الشهوة</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6945388-49ED-A74E-9F29-619B8D01E58F}"/>
                </a:ext>
              </a:extLst>
            </p:cNvPr>
            <p:cNvSpPr txBox="1">
              <a:spLocks/>
            </p:cNvSpPr>
            <p:nvPr/>
          </p:nvSpPr>
          <p:spPr bwMode="auto">
            <a:xfrm rot="1190333">
              <a:off x="5189181" y="574696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الأصنام</a:t>
              </a:r>
              <a:endParaRPr kumimoji="0" lang="en-US" sz="40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gr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إخلع ملابس </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المحادثات السيئة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8-9)</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dirty="0"/>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8 وأما الآن فاطرحوا عنكم أنتم أيضاً الكل </a:t>
            </a:r>
            <a:r>
              <a:rPr kumimoji="0" lang="ar-JO" sz="3600" b="1" u="none"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الغضب السخط الخبث التجديف الكلام القبيح </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من أفواهكم 9 لا تكذبوا بعضكم على بعض إذ خلعتم الإنسان العتيق مع أعماله</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3: 8-9</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1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حُكم على كوندراتي رايلييف بالإعدام لدوره في انتفاضة فاشلة ضد القيصر الروسي نقولا الأول في كانون أول 1825. لكن الحبل انقطع وسقط رايلييف على الأرض مصاباً بكدمات وضربات ونهض وقال: في روسيا لا يعرفون كيف يفعلون أي شيء بشكل صحيح، ولا حتى كيف يصنعون حبلاً. وعادة ما يؤدي حادث من هذا النوع إلى العفو، لذلك أُرسِل رسول إلى القيصر ليعرف رغبته.</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سأل نيكولاس: ماذا قال؟</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سيدي، لقد قال إنهم في روسيا لا يعرفون حتى كيفية صنع الحبل بشكل صحيح."</a:t>
            </a:r>
          </a:p>
          <a:p>
            <a:pPr fontAlgn="auto">
              <a:spcAft>
                <a:spcPts val="0"/>
              </a:spcAft>
              <a:defRPr/>
            </a:pPr>
            <a:endPar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a:p>
            <a:pPr fontAlgn="auto">
              <a:spcAft>
                <a:spcPts val="0"/>
              </a:spcAft>
              <a:defRPr/>
            </a:pPr>
            <a:r>
              <a:rPr lang="ar-JO"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قال القيصر: حسناً لنثبت العكس.</a:t>
            </a:r>
            <a:endPar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panose="020B0604020202020204" pitchFamily="34" charset="0"/>
            </a:endParaRPr>
          </a:p>
        </p:txBody>
      </p:sp>
      <p:sp>
        <p:nvSpPr>
          <p:cNvPr id="323586" name="Title 1"/>
          <p:cNvSpPr>
            <a:spLocks noGrp="1"/>
          </p:cNvSpPr>
          <p:nvPr>
            <p:ph type="title"/>
          </p:nvPr>
        </p:nvSpPr>
        <p:spPr>
          <a:xfrm>
            <a:off x="457200" y="-893763"/>
            <a:ext cx="8229600" cy="1143001"/>
          </a:xfrm>
        </p:spPr>
        <p:txBody>
          <a:bodyPr/>
          <a:lstStyle/>
          <a:p>
            <a:pPr eaLnBrk="1" hangingPunct="1"/>
            <a:r>
              <a:rPr lang="ar-JO" dirty="0">
                <a:cs typeface="Arial" panose="020B0604020202020204" pitchFamily="34" charset="0"/>
              </a:rPr>
              <a:t>درس من التاريخ الروسي</a:t>
            </a:r>
            <a:endParaRPr lang="en-US" dirty="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ما هو نوع الكلام الذي يجب التخلص منه؟</a:t>
            </a:r>
            <a:endPar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6" name="Rectangle 5"/>
          <p:cNvSpPr/>
          <p:nvPr/>
        </p:nvSpPr>
        <p:spPr>
          <a:xfrm>
            <a:off x="0" y="0"/>
            <a:ext cx="9143999" cy="193899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prstClr val="white"/>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الغضب، السخط، الخبث، التجديف الكلام القبيح، الأمور الباطلة</a:t>
            </a:r>
            <a:endParaRPr kumimoji="0" lang="ar-JO" sz="60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1" name="Title 1"/>
          <p:cNvSpPr>
            <a:spLocks noGrp="1"/>
          </p:cNvSpPr>
          <p:nvPr>
            <p:ph type="title"/>
          </p:nvPr>
        </p:nvSpPr>
        <p:spPr>
          <a:xfrm>
            <a:off x="457200" y="-963488"/>
            <a:ext cx="8229600" cy="980950"/>
          </a:xfrm>
        </p:spPr>
        <p:txBody>
          <a:bodyPr/>
          <a:lstStyle/>
          <a:p>
            <a:pPr eaLnBrk="1" hangingPunct="1"/>
            <a:r>
              <a:rPr lang="en-US" dirty="0">
                <a:cs typeface="Arial" panose="020B0604020202020204" pitchFamily="34" charset="0"/>
              </a:rPr>
              <a:t>Avoid vows</a:t>
            </a:r>
          </a:p>
        </p:txBody>
      </p:sp>
      <p:sp>
        <p:nvSpPr>
          <p:cNvPr id="4" name="Title 1">
            <a:extLst>
              <a:ext uri="{FF2B5EF4-FFF2-40B4-BE49-F238E27FC236}">
                <a16:creationId xmlns:a16="http://schemas.microsoft.com/office/drawing/2014/main" id="{DBCD3AB4-7178-9744-8587-BECC28DB0E6A}"/>
              </a:ext>
            </a:extLst>
          </p:cNvPr>
          <p:cNvSpPr txBox="1">
            <a:spLocks/>
          </p:cNvSpPr>
          <p:nvPr/>
        </p:nvSpPr>
        <p:spPr bwMode="auto">
          <a:xfrm>
            <a:off x="0" y="2825774"/>
            <a:ext cx="9144000" cy="3987602"/>
          </a:xfrm>
          <a:prstGeom prst="rect">
            <a:avLst/>
          </a:prstGeom>
          <a:solidFill>
            <a:srgbClr val="FCFCF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rtl="1"/>
            <a:r>
              <a:rPr lang="ar-SA" b="1" dirty="0">
                <a:latin typeface="Arial" panose="020B0604020202020204" pitchFamily="34" charset="0"/>
                <a:cs typeface="Arial" panose="020B0604020202020204" pitchFamily="34" charset="0"/>
              </a:rPr>
              <a:t>متى ٥ : ٣٧</a:t>
            </a:r>
            <a:endParaRPr lang="ar-SA" sz="3200" b="1" dirty="0">
              <a:latin typeface="Arial" panose="020B0604020202020204" pitchFamily="34" charset="0"/>
              <a:cs typeface="Arial" panose="020B0604020202020204" pitchFamily="34" charset="0"/>
            </a:endParaRPr>
          </a:p>
          <a:p>
            <a:pPr rtl="1"/>
            <a:endParaRPr lang="en-US" sz="1800" b="1" dirty="0">
              <a:latin typeface="Arial" panose="020B0604020202020204" pitchFamily="34" charset="0"/>
              <a:cs typeface="Arial" panose="020B0604020202020204" pitchFamily="34" charset="0"/>
            </a:endParaRPr>
          </a:p>
          <a:p>
            <a:pPr rtl="1"/>
            <a:r>
              <a:rPr lang="ar-SA" sz="5400" b="1"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بل ليكن كلامكم:</a:t>
            </a:r>
            <a:br>
              <a:rPr lang="en-US" sz="5400" b="1" dirty="0">
                <a:latin typeface="Arial" panose="020B0604020202020204" pitchFamily="34" charset="0"/>
                <a:cs typeface="Arial" panose="020B0604020202020204" pitchFamily="34" charset="0"/>
              </a:rPr>
            </a:br>
            <a:r>
              <a:rPr lang="ar-SA" sz="6600" b="1" dirty="0">
                <a:latin typeface="Arial" panose="020B0604020202020204" pitchFamily="34" charset="0"/>
                <a:cs typeface="Arial" panose="020B0604020202020204" pitchFamily="34" charset="0"/>
              </a:rPr>
              <a:t> </a:t>
            </a:r>
            <a:r>
              <a:rPr lang="ar-JO" sz="6600" b="1" dirty="0">
                <a:solidFill>
                  <a:srgbClr val="73AF08"/>
                </a:solidFill>
                <a:latin typeface="Arial" panose="020B0604020202020204" pitchFamily="34" charset="0"/>
                <a:cs typeface="Arial" panose="020B0604020202020204" pitchFamily="34" charset="0"/>
              </a:rPr>
              <a:t>نعم نعم</a:t>
            </a:r>
            <a:r>
              <a:rPr lang="ar-SA" sz="6600" b="1" dirty="0">
                <a:solidFill>
                  <a:srgbClr val="73AF08"/>
                </a:solidFill>
                <a:latin typeface="Arial" panose="020B0604020202020204" pitchFamily="34" charset="0"/>
                <a:cs typeface="Arial" panose="020B0604020202020204" pitchFamily="34" charset="0"/>
              </a:rPr>
              <a:t> </a:t>
            </a:r>
            <a:r>
              <a:rPr lang="ar-SA" sz="6600" b="1" dirty="0">
                <a:solidFill>
                  <a:srgbClr val="E2490C"/>
                </a:solidFill>
                <a:latin typeface="Arial" panose="020B0604020202020204" pitchFamily="34" charset="0"/>
                <a:cs typeface="Arial" panose="020B0604020202020204" pitchFamily="34" charset="0"/>
              </a:rPr>
              <a:t>لا ل</a:t>
            </a:r>
            <a:r>
              <a:rPr lang="ar-SA" sz="6600" b="1" dirty="0">
                <a:solidFill>
                  <a:srgbClr val="C00000"/>
                </a:solidFill>
                <a:latin typeface="Arial" panose="020B0604020202020204" pitchFamily="34" charset="0"/>
                <a:cs typeface="Arial" panose="020B0604020202020204" pitchFamily="34" charset="0"/>
              </a:rPr>
              <a:t>ا</a:t>
            </a:r>
            <a:r>
              <a:rPr lang="ar-SA" sz="5400" b="1" dirty="0">
                <a:latin typeface="Arial" panose="020B0604020202020204" pitchFamily="34" charset="0"/>
                <a:cs typeface="Arial" panose="020B0604020202020204" pitchFamily="34" charset="0"/>
              </a:rPr>
              <a:t>.</a:t>
            </a:r>
            <a:br>
              <a:rPr lang="en-US" sz="5400" b="1" dirty="0">
                <a:latin typeface="Arial" panose="020B0604020202020204" pitchFamily="34" charset="0"/>
                <a:cs typeface="Arial" panose="020B0604020202020204" pitchFamily="34" charset="0"/>
              </a:rPr>
            </a:br>
            <a:r>
              <a:rPr lang="ar-SA" sz="5400" b="1" dirty="0">
                <a:latin typeface="Arial" panose="020B0604020202020204" pitchFamily="34" charset="0"/>
                <a:cs typeface="Arial" panose="020B0604020202020204" pitchFamily="34" charset="0"/>
              </a:rPr>
              <a:t> </a:t>
            </a:r>
            <a:r>
              <a:rPr lang="ar-JO" sz="5400" b="1" dirty="0">
                <a:latin typeface="Arial" panose="020B0604020202020204" pitchFamily="34" charset="0"/>
                <a:cs typeface="Arial" panose="020B0604020202020204" pitchFamily="34" charset="0"/>
              </a:rPr>
              <a:t>وما زاد على ذلك فهو من الشرير</a:t>
            </a:r>
            <a:r>
              <a:rPr lang="ar-SA" sz="5400" b="1" dirty="0">
                <a:latin typeface="Arial" panose="020B0604020202020204" pitchFamily="34" charset="0"/>
                <a:cs typeface="Arial" panose="020B0604020202020204" pitchFamily="34" charset="0"/>
              </a:rPr>
              <a:t> </a:t>
            </a:r>
            <a:endParaRPr lang="ar-SA" b="1" dirty="0">
              <a:latin typeface="Arial" panose="020B0604020202020204" pitchFamily="34"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الموت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للفروق التقليدية</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930944"/>
          </a:xfrm>
          <a:effectLst>
            <a:outerShdw blurRad="63500" dist="35921" dir="2700000" algn="ctr" rotWithShape="0">
              <a:schemeClr val="tx2">
                <a:alpha val="74998"/>
              </a:schemeClr>
            </a:outerShdw>
          </a:effectLst>
        </p:spPr>
        <p:txBody>
          <a:bodyPr anchor="t"/>
          <a:lstStyle/>
          <a:p>
            <a:pPr algn="r">
              <a:defRPr/>
            </a:pPr>
            <a:r>
              <a:rPr lang="en-US" sz="4800" dirty="0">
                <a:solidFill>
                  <a:srgbClr val="FFFFFF"/>
                </a:solidFill>
                <a:effectLst>
                  <a:glow rad="127000">
                    <a:srgbClr val="000000"/>
                  </a:glow>
                </a:effectLst>
                <a:ea typeface="Accordance" panose="00000400000000000000" pitchFamily="2" charset="-78"/>
              </a:rPr>
              <a:t>٢</a:t>
            </a:r>
            <a:r>
              <a:rPr lang="ar-JO" sz="4800" dirty="0">
                <a:effectLst>
                  <a:glow rad="127000">
                    <a:schemeClr val="tx1"/>
                  </a:glow>
                </a:effectLst>
                <a:ea typeface="Accordance" panose="00000400000000000000" pitchFamily="2" charset="-78"/>
              </a:rPr>
              <a:t>. إعتنق الحياة المُقدسة</a:t>
            </a:r>
            <a:endParaRPr lang="en-US" sz="4800" dirty="0">
              <a:effectLst>
                <a:glow rad="127000">
                  <a:schemeClr val="tx1"/>
                </a:glow>
              </a:effectLst>
              <a:ea typeface="Accordance" panose="00000400000000000000" pitchFamily="2" charset="-78"/>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093296"/>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كيف تكون محمياً من التعليم الكاذب؟</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5DD15AE2-43F8-704A-898A-FD5CE0524292}"/>
              </a:ext>
            </a:extLst>
          </p:cNvPr>
          <p:cNvSpPr txBox="1">
            <a:spLocks noChangeArrowheads="1"/>
          </p:cNvSpPr>
          <p:nvPr/>
        </p:nvSpPr>
        <p:spPr bwMode="auto">
          <a:xfrm>
            <a:off x="252589" y="69269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كو٣: ٤</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084867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10 ولبستم الجديد الذي يتجدد للمعرفة حسب صورة خالقه 11 حيث ليس يوناني ويهودي ختان وغرلة بربري سكيثي عبد حر بل المسيح الكل وفي الكل</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(3: 10-11)</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331779" name="Title 2"/>
          <p:cNvSpPr>
            <a:spLocks noGrp="1"/>
          </p:cNvSpPr>
          <p:nvPr>
            <p:ph type="title"/>
          </p:nvPr>
        </p:nvSpPr>
        <p:spPr>
          <a:xfrm>
            <a:off x="914400" y="30163"/>
            <a:ext cx="8229600" cy="1143000"/>
          </a:xfrm>
        </p:spPr>
        <p:txBody>
          <a:bodyPr/>
          <a:lstStyle/>
          <a:p>
            <a:pPr algn="r" eaLnBrk="1" hangingPunct="1"/>
            <a:r>
              <a:rPr lang="en-US" dirty="0"/>
              <a:t>3:10-11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ar-JO"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Arial" panose="020B0604020202020204" pitchFamily="34" charset="0"/>
              </a:rPr>
              <a:t>تجنب هذه الفروقات</a:t>
            </a:r>
            <a:endParaRPr lang="en-US" sz="3600"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عرقي : يوناني أو يهودي</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طقسي : ختان أو غرلة</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حضاري : بربري أو سكيثي</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rPr>
              <a:t>اجتماعي : عبد أو حر</a:t>
            </a:r>
            <a:endParaRPr kumimoji="0" lang="en-US" sz="3600" b="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itle 1"/>
          <p:cNvSpPr>
            <a:spLocks noGrp="1"/>
          </p:cNvSpPr>
          <p:nvPr>
            <p:ph type="title"/>
          </p:nvPr>
        </p:nvSpPr>
        <p:spPr>
          <a:xfrm>
            <a:off x="2771800" y="1988840"/>
            <a:ext cx="2088232" cy="1584176"/>
          </a:xfrm>
        </p:spPr>
        <p:txBody>
          <a:bodyPr/>
          <a:lstStyle/>
          <a:p>
            <a:pPr eaLnBrk="1" hangingPunct="1"/>
            <a:r>
              <a:rPr lang="ar-JO" sz="3200" dirty="0">
                <a:cs typeface="Arial" panose="020B0604020202020204" pitchFamily="34" charset="0"/>
              </a:rPr>
              <a:t>الكنيسة</a:t>
            </a:r>
            <a:br>
              <a:rPr lang="ar-JO" sz="3200" dirty="0">
                <a:cs typeface="Arial" panose="020B0604020202020204" pitchFamily="34" charset="0"/>
              </a:rPr>
            </a:br>
            <a:r>
              <a:rPr lang="ar-JO" sz="3200" dirty="0">
                <a:cs typeface="Arial" panose="020B0604020202020204" pitchFamily="34" charset="0"/>
              </a:rPr>
              <a:t>تحتضن الجميع</a:t>
            </a:r>
            <a:endParaRPr lang="en-US" sz="3200" dirty="0">
              <a:cs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(3: 12-17) </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الرأفة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12)</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216024" y="188640"/>
            <a:ext cx="8748464" cy="3154362"/>
          </a:xfrm>
        </p:spPr>
        <p:txBody>
          <a:bodyPr rtlCol="0">
            <a:normAutofit/>
          </a:bodyPr>
          <a:lstStyle/>
          <a:p>
            <a:pPr eaLnBrk="1" fontAlgn="auto" hangingPunct="1">
              <a:spcAft>
                <a:spcPts val="0"/>
              </a:spcAft>
              <a:defRPr/>
            </a:pP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توصف الرحمة بأنها نعمة الله العملية (خر 34: 6؛ 2 أي 30: 9؛ نح 9: 17، 31؛ مز 85: 13؛ يو 2: 13؛ ويوحنا 4: 2).</a:t>
            </a:r>
            <a:endParaRPr lang="en-US" u="sng"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457200" y="274638"/>
            <a:ext cx="8229600" cy="4710112"/>
          </a:xfrm>
        </p:spPr>
        <p:txBody>
          <a:bodyPr rtlCol="0">
            <a:noAutofit/>
          </a:bodyPr>
          <a:lstStyle/>
          <a:p>
            <a:pPr eaLnBrk="1" fontAlgn="auto" hangingPunct="1">
              <a:spcAft>
                <a:spcPts val="0"/>
              </a:spcAft>
              <a:defRPr/>
            </a:pPr>
            <a: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يونان ٤ : ٢</a:t>
            </a:r>
            <a:b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br>
            <a:r>
              <a:rPr lang="ar-SA"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2 وصلى إلى الرب وقال: آه يا رب أليس هذا كلامي إذ كنت بعد في أرضي؟ لذلك بادرت إلى الهرب إلى ترشيش، لأني علمت أنك إله رؤوف ورحيم بطيء الغضب وكثير الرحمة ونادم على الشر.</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br>
              <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بدون الرأفة </a:t>
            </a:r>
            <a:b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لا نستطيع أن نشعر مع الآخرين</a:t>
            </a:r>
            <a:endParaRPr lang="en-US" sz="5400"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الغفران </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13)</a:t>
            </a: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ليس إعطاء أحدهم ما يستحق ولكن ما يحتاج</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مجهول</a:t>
            </a: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الضعيف لا يستطيع أن يغفر أبداً</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الغفران هو صفة الأقوياء</a:t>
            </a:r>
            <a:b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sz="32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غاندي</a:t>
            </a:r>
            <a:endParaRPr lang="en-US" sz="3200"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Accordance" panose="00000400000000000000" pitchFamily="2" charset="-78"/>
              </a:rPr>
              <a:t>ما تعتنقهُ</a:t>
            </a:r>
            <a:endParaRPr lang="en-US" dirty="0">
              <a:effectLst>
                <a:glow rad="876300">
                  <a:schemeClr val="tx1"/>
                </a:glow>
              </a:effectLst>
              <a:ea typeface="Accordance" panose="00000400000000000000" pitchFamily="2" charset="-78"/>
            </a:endParaRPr>
          </a:p>
        </p:txBody>
      </p:sp>
      <p:sp>
        <p:nvSpPr>
          <p:cNvPr id="4" name="Rectangle 2"/>
          <p:cNvSpPr txBox="1">
            <a:spLocks noChangeArrowheads="1"/>
          </p:cNvSpPr>
          <p:nvPr/>
        </p:nvSpPr>
        <p:spPr bwMode="auto">
          <a:xfrm>
            <a:off x="5453204"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الألوهية</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98875"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القداسة</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flipH="1">
            <a:off x="3194377" y="2478458"/>
            <a:ext cx="2745775" cy="183849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Accordance" panose="00000400000000000000" pitchFamily="2" charset="-78"/>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57264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09080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ar-JO" sz="3600" dirty="0">
                <a:solidFill>
                  <a:srgbClr val="FFFFFF"/>
                </a:solidFill>
                <a:ea typeface="+mj-ea"/>
                <a:cs typeface="Arial" panose="020B0604020202020204" pitchFamily="34" charset="0"/>
              </a:rPr>
              <a:t>غراهام وغلاديس ستينز</a:t>
            </a:r>
            <a:endParaRPr lang="en-US" sz="3600" dirty="0">
              <a:solidFill>
                <a:srgbClr val="FFFFFF"/>
              </a:solidFill>
              <a:ea typeface="+mj-ea"/>
              <a:cs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dirty="0"/>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محتملين بعضكم بعضاً ومسامحين بعضكم بعضاً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إن كان لأحد على أحد شكوى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كما غفر لكم المسيح هكذا أنتم أيضاً</a:t>
            </a:r>
            <a:b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b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كو 3: 13</a:t>
            </a:r>
            <a:r>
              <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rPr>
              <a:t>)</a:t>
            </a:r>
            <a:endParaRPr kumimoji="0" lang="en-US" sz="3600" b="1" u="sng"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ملابس</a:t>
            </a:r>
            <a:r>
              <a:rPr lang="ar-JO"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المحبة </a:t>
            </a: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(3: 14)</a:t>
            </a:r>
            <a:endParaRPr lang="en-US" sz="4800"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مغفور لي لكني لا أستطيع</a:t>
            </a:r>
            <a:endParaRPr lang="en-US"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3656013"/>
            <a:ext cx="9144000" cy="3201987"/>
          </a:xfrm>
        </p:spPr>
        <p:txBody>
          <a:bodyPr rtlCol="0">
            <a:normAutofit/>
          </a:bodyPr>
          <a:lstStyle/>
          <a:p>
            <a:pPr eaLnBrk="1" fontAlgn="auto" hangingPunct="1">
              <a:spcAft>
                <a:spcPts val="0"/>
              </a:spcAft>
              <a:defRPr/>
            </a:pP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بدون المحبة غفراننا غير كامل</a:t>
            </a:r>
            <a:b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 بدون محبة تكون رحمتنا مصباحاً مخفياً.</a:t>
            </a:r>
            <a:b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الحب يربط الجميع</a:t>
            </a:r>
            <a:endParaRPr lang="en-US"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686800" cy="4995862"/>
          </a:xfrm>
        </p:spPr>
        <p:txBody>
          <a:bodyPr rtlCol="0">
            <a:normAutofit/>
          </a:bodyPr>
          <a:lstStyle/>
          <a:p>
            <a:pPr algn="r" eaLnBrk="1" fontAlgn="auto" hangingPunct="1">
              <a:spcAft>
                <a:spcPts val="0"/>
              </a:spcAft>
              <a:defRPr/>
            </a:pP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1. إخلع الملابس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القديمة</a:t>
            </a:r>
            <a:b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2. البس </a:t>
            </a:r>
            <a:r>
              <a:rPr lang="ar-JO"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نعمة</a:t>
            </a: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 المسيح</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br>
              <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br>
            <a:endParaRPr lang="en-US"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غضب؟</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كراهية؟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ماضي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مؤلم؟</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غيرة؟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طمع؟</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علاقات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مكسورة؟</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أفكار</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Arial" panose="020B0604020202020204" pitchFamily="34" charset="0"/>
              </a:rPr>
              <a:t>ازدراء؟</a:t>
            </a:r>
            <a:endParaRPr kumimoji="0" lang="en-US" sz="3600" b="1"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panose="020B0604020202020204"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659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659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64000"/>
            <a:ext cx="4029075" cy="2760663"/>
          </a:xfrm>
        </p:spPr>
        <p:txBody>
          <a:bodyPr rtlCol="0">
            <a:normAutofit/>
          </a:bodyPr>
          <a:lstStyle/>
          <a:p>
            <a:pPr eaLnBrk="1" fontAlgn="auto" hangingPunct="1">
              <a:spcAft>
                <a:spcPts val="0"/>
              </a:spcAft>
              <a:defRPr/>
            </a:pPr>
            <a:r>
              <a:rPr lang="ar-JO"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الشكوك</a:t>
            </a:r>
            <a:endParaRPr lang="en-US" sz="48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endParaRPr>
          </a:p>
        </p:txBody>
      </p:sp>
      <p:pic>
        <p:nvPicPr>
          <p:cNvPr id="366597"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0" y="2014538"/>
            <a:ext cx="4714875" cy="2205037"/>
          </a:xfrm>
        </p:spPr>
        <p:txBody>
          <a:bodyPr/>
          <a:lstStyle/>
          <a:p>
            <a:pPr eaLnBrk="1" hangingPunct="1"/>
            <a:r>
              <a:rPr lang="en-US" dirty="0"/>
              <a:t>Trust in Christ</a:t>
            </a:r>
          </a:p>
        </p:txBody>
      </p:sp>
      <p:pic>
        <p:nvPicPr>
          <p:cNvPr id="3686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4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44"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4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3338"/>
            <a:ext cx="48482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49800" y="0"/>
            <a:ext cx="4394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6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064000"/>
            <a:ext cx="7772400" cy="2760663"/>
          </a:xfrm>
        </p:spPr>
        <p:txBody>
          <a:bodyPr rtlCol="0">
            <a:normAutofit/>
          </a:bodyPr>
          <a:lstStyle/>
          <a:p>
            <a:pPr eaLnBrk="1" fontAlgn="auto" hangingPunct="1">
              <a:spcAft>
                <a:spcPts val="0"/>
              </a:spcAft>
              <a:defRPr/>
            </a:pPr>
            <a:r>
              <a:rPr lang="ar-JO"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Arial" panose="020B0604020202020204" pitchFamily="34" charset="0"/>
              </a:rPr>
              <a:t>أعطانا الله نعمة من أجل بداية جديدة، لا تدع عاداتك القديمة تمنعك من العيش كشخص صارت حياته في المسيح.</a:t>
            </a:r>
            <a:endParaRPr lang="en-US" sz="3600"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Accordance" panose="00000400000000000000" pitchFamily="2" charset="-78"/>
              </a:rPr>
              <a:t>الفكرة الرئيسة للرسالة</a:t>
            </a:r>
            <a:endParaRPr lang="en-US" sz="5400" dirty="0">
              <a:effectLst>
                <a:glow rad="127000">
                  <a:schemeClr val="tx1"/>
                </a:glow>
              </a:effectLst>
              <a:ea typeface="Accordance" panose="00000400000000000000" pitchFamily="2" charset="-78"/>
            </a:endParaRPr>
          </a:p>
        </p:txBody>
      </p:sp>
      <p:sp>
        <p:nvSpPr>
          <p:cNvPr id="3" name="Rectangle 2"/>
          <p:cNvSpPr txBox="1">
            <a:spLocks noChangeArrowheads="1"/>
          </p:cNvSpPr>
          <p:nvPr/>
        </p:nvSpPr>
        <p:spPr bwMode="auto">
          <a:xfrm>
            <a:off x="-48560" y="1330501"/>
            <a:ext cx="9144000" cy="41259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إحمِ نفسك من التعاليم الكاذبة باحتضان كل من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ألوهية</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المسيح والحياة المقدسة.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84326" y="5805264"/>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589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18 أيتها النساء اخضعن لرجالكن كما يليق في الرب 19 أيها الرجال أحبوا نساءكم ولا تكونوا قساة عليهن</a:t>
            </a:r>
            <a:b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br>
            <a: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كو 3: 18-19</a:t>
            </a:r>
            <a:r>
              <a:rPr kumimoji="0" lang="en-GB"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101600">
                  <a:srgbClr val="000000">
                    <a:alpha val="99000"/>
                  </a:srgbClr>
                </a:glow>
              </a:effectLst>
              <a:uLnTx/>
              <a:uFillTx/>
              <a:latin typeface="Arial" panose="020B0604020202020204" pitchFamily="34" charset="0"/>
              <a:cs typeface="Arial" panose="020B0604020202020204" pitchFamily="34" charset="0"/>
            </a:endParaRPr>
          </a:p>
        </p:txBody>
      </p:sp>
      <p:sp>
        <p:nvSpPr>
          <p:cNvPr id="372740" name="Rectangle 2"/>
          <p:cNvSpPr>
            <a:spLocks noGrp="1" noChangeArrowheads="1"/>
          </p:cNvSpPr>
          <p:nvPr>
            <p:ph type="title"/>
          </p:nvPr>
        </p:nvSpPr>
        <p:spPr>
          <a:xfrm>
            <a:off x="-20638" y="0"/>
            <a:ext cx="9164638" cy="765175"/>
          </a:xfrm>
        </p:spPr>
        <p:txBody>
          <a:bodyPr/>
          <a:lstStyle/>
          <a:p>
            <a:r>
              <a:rPr lang="ar-JO" sz="3200" dirty="0">
                <a:solidFill>
                  <a:schemeClr val="bg1"/>
                </a:solidFill>
                <a:ea typeface="ＭＳ Ｐゴシック" charset="0"/>
                <a:cs typeface="Arial" panose="020B0604020202020204" pitchFamily="34" charset="0"/>
              </a:rPr>
              <a:t>ماذا لو تبعنا كولوسي 3: 18-19؟</a:t>
            </a:r>
            <a:endParaRPr lang="en-US" dirty="0">
              <a:solidFill>
                <a:schemeClr val="bg1"/>
              </a:solidFill>
              <a:ea typeface="ＭＳ Ｐゴシック"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794E0-721D-BD49-82AD-6C5AD0510F15}"/>
              </a:ext>
            </a:extLst>
          </p:cNvPr>
          <p:cNvSpPr>
            <a:spLocks noGrp="1"/>
          </p:cNvSpPr>
          <p:nvPr>
            <p:ph type="title"/>
          </p:nvPr>
        </p:nvSpPr>
        <p:spPr>
          <a:xfrm>
            <a:off x="380784" y="332656"/>
            <a:ext cx="8367679" cy="1371600"/>
          </a:xfrm>
        </p:spPr>
        <p:txBody>
          <a:bodyPr>
            <a:normAutofit/>
          </a:bodyPr>
          <a:lstStyle/>
          <a:p>
            <a:pPr algn="r"/>
            <a:r>
              <a:rPr lang="ar-JO" b="1" dirty="0">
                <a:latin typeface="Arial" panose="020B0604020202020204" pitchFamily="34" charset="0"/>
                <a:cs typeface="Arial" panose="020B0604020202020204" pitchFamily="34" charset="0"/>
              </a:rPr>
              <a:t>كيف يجب علينا أن نطيع؟</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كو 3: 22</a:t>
            </a:r>
            <a:endParaRPr lang="en-US" b="1"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9AD15D8-9145-5144-B3F1-3DDA4FCABE2B}"/>
              </a:ext>
            </a:extLst>
          </p:cNvPr>
          <p:cNvSpPr>
            <a:spLocks noGrp="1"/>
          </p:cNvSpPr>
          <p:nvPr>
            <p:ph idx="1"/>
          </p:nvPr>
        </p:nvSpPr>
        <p:spPr>
          <a:xfrm>
            <a:off x="380785" y="2103120"/>
            <a:ext cx="8367678" cy="3931920"/>
          </a:xfrm>
        </p:spPr>
        <p:txBody>
          <a:bodyPr>
            <a:normAutofit/>
          </a:bodyPr>
          <a:lstStyle/>
          <a:p>
            <a:pPr algn="r" rtl="1"/>
            <a:r>
              <a:rPr lang="ar-JO" sz="2000" b="1" dirty="0">
                <a:latin typeface="Arial" panose="020B0604020202020204" pitchFamily="34" charset="0"/>
                <a:cs typeface="Arial" panose="020B0604020202020204" pitchFamily="34" charset="0"/>
              </a:rPr>
              <a:t>أطيعوا سادتكم في كل شيء (3: 22أ)</a:t>
            </a:r>
            <a:endParaRPr lang="en-US" sz="2000" b="1" dirty="0">
              <a:latin typeface="Arial" panose="020B0604020202020204" pitchFamily="34" charset="0"/>
              <a:cs typeface="Arial" panose="020B0604020202020204" pitchFamily="34" charset="0"/>
            </a:endParaRPr>
          </a:p>
          <a:p>
            <a:pPr algn="r" rtl="1"/>
            <a:r>
              <a:rPr lang="ar-JO" sz="2000" b="1" dirty="0">
                <a:latin typeface="Arial" panose="020B0604020202020204" pitchFamily="34" charset="0"/>
                <a:cs typeface="Arial" panose="020B0604020202020204" pitchFamily="34" charset="0"/>
              </a:rPr>
              <a:t>لا تخدعوا سادتكم (3: 22ب)</a:t>
            </a:r>
            <a:endParaRPr lang="en-US" sz="2000" b="1" dirty="0">
              <a:latin typeface="Arial" panose="020B0604020202020204" pitchFamily="34" charset="0"/>
              <a:cs typeface="Arial" panose="020B0604020202020204" pitchFamily="34" charset="0"/>
            </a:endParaRPr>
          </a:p>
          <a:p>
            <a:pPr algn="r" rtl="1"/>
            <a:r>
              <a:rPr lang="ar-JO" sz="2000" b="1" dirty="0">
                <a:latin typeface="Arial" panose="020B0604020202020204" pitchFamily="34" charset="0"/>
                <a:cs typeface="Arial" panose="020B0604020202020204" pitchFamily="34" charset="0"/>
              </a:rPr>
              <a:t>أطيعوا سادتكم ببساطة القلب (3: 22ت)</a:t>
            </a:r>
            <a:endParaRPr lang="en-US" sz="2000" b="1" dirty="0">
              <a:latin typeface="Arial" panose="020B0604020202020204" pitchFamily="34" charset="0"/>
              <a:cs typeface="Arial" panose="020B0604020202020204" pitchFamily="34" charset="0"/>
            </a:endParaRPr>
          </a:p>
          <a:p>
            <a:pPr lvl="0" algn="r" rtl="1"/>
            <a:r>
              <a:rPr lang="ar-JO" sz="2000" b="1" dirty="0">
                <a:latin typeface="Arial" panose="020B0604020202020204" pitchFamily="34" charset="0"/>
                <a:cs typeface="Arial" panose="020B0604020202020204" pitchFamily="34" charset="0"/>
              </a:rPr>
              <a:t>اجعلوا حافزكم مجد الله (3: 22ث)</a:t>
            </a:r>
            <a:endParaRPr lang="en-US" sz="2000" b="1" dirty="0">
              <a:latin typeface="Arial" panose="020B0604020202020204" pitchFamily="34" charset="0"/>
              <a:cs typeface="Arial" panose="020B0604020202020204" pitchFamily="34" charset="0"/>
            </a:endParaRPr>
          </a:p>
          <a:p>
            <a:pPr lvl="0"/>
            <a:endParaRPr lang="en-US" sz="2000" b="1" dirty="0">
              <a:latin typeface="Arial" panose="020B0604020202020204" pitchFamily="34" charset="0"/>
              <a:cs typeface="Arial" panose="020B0604020202020204" pitchFamily="34" charset="0"/>
            </a:endParaRPr>
          </a:p>
          <a:p>
            <a:pPr marL="0" indent="0" algn="r">
              <a:buNone/>
            </a:pPr>
            <a:r>
              <a:rPr lang="ar-JO" sz="2000" b="1" dirty="0">
                <a:latin typeface="Arial" panose="020B0604020202020204" pitchFamily="34" charset="0"/>
                <a:cs typeface="Arial" panose="020B0604020202020204" pitchFamily="34" charset="0"/>
              </a:rPr>
              <a:t>الحث</a:t>
            </a:r>
            <a:endParaRPr lang="en-US" sz="2000" b="1" dirty="0">
              <a:latin typeface="Arial" panose="020B0604020202020204" pitchFamily="34" charset="0"/>
              <a:cs typeface="Arial" panose="020B0604020202020204" pitchFamily="34" charset="0"/>
            </a:endParaRPr>
          </a:p>
          <a:p>
            <a:pPr lvl="0" algn="r" rtl="1"/>
            <a:r>
              <a:rPr lang="ar-JO" sz="2000" b="1" dirty="0">
                <a:latin typeface="Arial" panose="020B0604020202020204" pitchFamily="34" charset="0"/>
                <a:cs typeface="Arial" panose="020B0604020202020204" pitchFamily="34" charset="0"/>
              </a:rPr>
              <a:t>تأمل في النواحي التي تحتاج أن تعمل عليها بشكل أكبر.</a:t>
            </a:r>
            <a:endParaRPr lang="en-US" sz="2000" b="1" dirty="0">
              <a:latin typeface="Arial" panose="020B0604020202020204" pitchFamily="34" charset="0"/>
              <a:cs typeface="Arial" panose="020B0604020202020204" pitchFamily="34" charset="0"/>
            </a:endParaRPr>
          </a:p>
          <a:p>
            <a:pPr lvl="1" algn="r" rtl="1"/>
            <a:r>
              <a:rPr lang="ar-JO" sz="2000" b="1" dirty="0">
                <a:latin typeface="Arial" panose="020B0604020202020204" pitchFamily="34" charset="0"/>
                <a:cs typeface="Arial" panose="020B0604020202020204" pitchFamily="34" charset="0"/>
              </a:rPr>
              <a:t>هل تحتاج أن تتعلم الطاعة بشكل كامل؟</a:t>
            </a:r>
            <a:endParaRPr lang="en-US" sz="2000" b="1" dirty="0">
              <a:latin typeface="Arial" panose="020B0604020202020204" pitchFamily="34" charset="0"/>
              <a:cs typeface="Arial" panose="020B0604020202020204" pitchFamily="34" charset="0"/>
            </a:endParaRPr>
          </a:p>
          <a:p>
            <a:pPr lvl="1" algn="r" rtl="1"/>
            <a:r>
              <a:rPr lang="ar-JO" sz="2000" b="1" dirty="0">
                <a:effectLst/>
                <a:latin typeface="Arial" panose="020B0604020202020204" pitchFamily="34" charset="0"/>
                <a:cs typeface="Arial" panose="020B0604020202020204" pitchFamily="34" charset="0"/>
              </a:rPr>
              <a:t>هل تحتاج أن تفحص قلبك لترى ما هو فكرك عندما تطيع؟</a:t>
            </a:r>
            <a:r>
              <a:rPr lang="en-US" sz="2000" b="1" dirty="0">
                <a:effectLst/>
                <a:latin typeface="Arial" panose="020B0604020202020204" pitchFamily="34" charset="0"/>
                <a:cs typeface="Arial" panose="020B0604020202020204" pitchFamily="34" charset="0"/>
              </a:rPr>
              <a:t> </a:t>
            </a:r>
          </a:p>
          <a:p>
            <a:pPr lvl="1" algn="r" rtl="1"/>
            <a:r>
              <a:rPr lang="ar-JO" sz="2000" b="1" dirty="0">
                <a:latin typeface="Arial" panose="020B0604020202020204" pitchFamily="34" charset="0"/>
                <a:cs typeface="Arial" panose="020B0604020202020204" pitchFamily="34" charset="0"/>
              </a:rPr>
              <a:t>هل تحتاج أن تفحص ما هو بالحقيقة موضوع طاعتك؟</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D68A12-AFE4-EC48-AD35-463C8AB26B57}"/>
              </a:ext>
            </a:extLst>
          </p:cNvPr>
          <p:cNvPicPr>
            <a:picLocks noChangeAspect="1"/>
          </p:cNvPicPr>
          <p:nvPr/>
        </p:nvPicPr>
        <p:blipFill>
          <a:blip r:embed="rId2"/>
          <a:stretch>
            <a:fillRect/>
          </a:stretch>
        </p:blipFill>
        <p:spPr>
          <a:xfrm>
            <a:off x="251520" y="2023100"/>
            <a:ext cx="4700240" cy="2088232"/>
          </a:xfrm>
          <a:prstGeom prst="rect">
            <a:avLst/>
          </a:prstGeom>
        </p:spPr>
      </p:pic>
      <p:sp>
        <p:nvSpPr>
          <p:cNvPr id="6" name="Content Placeholder 4">
            <a:extLst>
              <a:ext uri="{FF2B5EF4-FFF2-40B4-BE49-F238E27FC236}">
                <a16:creationId xmlns:a16="http://schemas.microsoft.com/office/drawing/2014/main" id="{0674FEF7-AC76-AC49-83C3-7E1498D0A27F}"/>
              </a:ext>
            </a:extLst>
          </p:cNvPr>
          <p:cNvSpPr txBox="1">
            <a:spLocks/>
          </p:cNvSpPr>
          <p:nvPr/>
        </p:nvSpPr>
        <p:spPr>
          <a:xfrm>
            <a:off x="4572000" y="6269153"/>
            <a:ext cx="4248472" cy="329502"/>
          </a:xfrm>
          <a:prstGeom prst="rect">
            <a:avLst/>
          </a:prstGeom>
        </p:spPr>
        <p:txBody>
          <a:bodyPr vert="horz" lIns="91440" tIns="45720" rIns="91440" bIns="45720" rtlCol="0">
            <a:normAutofit fontScale="92500"/>
          </a:bodyPr>
          <a:lst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pPr algn="l" rtl="1" fontAlgn="auto"/>
            <a:r>
              <a:rPr lang="ar-JO" sz="1600" b="1" dirty="0">
                <a:latin typeface="Arial" panose="020B0604020202020204" pitchFamily="34" charset="0"/>
                <a:cs typeface="Arial" panose="020B0604020202020204" pitchFamily="34" charset="0"/>
              </a:rPr>
              <a:t>ماريا كريستينا جارسيا، كلية سنغافورة للكتاب المقدس 2021</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3176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4785" name="Text Box 6"/>
          <p:cNvSpPr txBox="1">
            <a:spLocks noChangeArrowheads="1"/>
          </p:cNvSpPr>
          <p:nvPr/>
        </p:nvSpPr>
        <p:spPr bwMode="auto">
          <a:xfrm>
            <a:off x="8302260" y="1524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189</a:t>
            </a:r>
            <a:endParaRPr lang="en-US" b="1" dirty="0">
              <a:latin typeface="Arial" panose="020B0604020202020204" pitchFamily="34" charset="0"/>
              <a:cs typeface="Arial" panose="020B0604020202020204" pitchFamily="34" charset="0"/>
            </a:endParaRPr>
          </a:p>
        </p:txBody>
      </p:sp>
      <p:sp>
        <p:nvSpPr>
          <p:cNvPr id="21512" name="Text Box 8"/>
          <p:cNvSpPr txBox="1">
            <a:spLocks noChangeArrowheads="1"/>
          </p:cNvSpPr>
          <p:nvPr/>
        </p:nvSpPr>
        <p:spPr bwMode="auto">
          <a:xfrm rot="20400000">
            <a:off x="117475" y="1515458"/>
            <a:ext cx="5121275" cy="1569660"/>
          </a:xfrm>
          <a:prstGeom prst="rect">
            <a:avLst/>
          </a:prstGeom>
          <a:gradFill rotWithShape="1">
            <a:gsLst>
              <a:gs pos="0">
                <a:schemeClr val="hlink"/>
              </a:gs>
              <a:gs pos="100000">
                <a:schemeClr val="hlink">
                  <a:gamma/>
                  <a:shade val="11373"/>
                  <a:invGamma/>
                </a:schemeClr>
              </a:gs>
            </a:gsLst>
            <a:lin ang="5400000" scaled="1"/>
          </a:gradFill>
          <a:ln w="9525">
            <a:solidFill>
              <a:schemeClr val="tx1"/>
            </a:solidFill>
            <a:miter lim="800000"/>
            <a:headEnd/>
            <a:tailEnd/>
          </a:ln>
          <a:effectLst/>
        </p:spPr>
        <p:txBody>
          <a:bodyPr>
            <a:spAutoFit/>
          </a:bodyPr>
          <a:lstStyle/>
          <a:p>
            <a:pPr algn="ctr">
              <a:defRPr/>
            </a:pPr>
            <a:r>
              <a:rPr lang="ar-JO" altLang="zh-CN" sz="3200" b="1" dirty="0">
                <a:solidFill>
                  <a:srgbClr val="FFFFFF"/>
                </a:solidFill>
                <a:latin typeface="Arial" panose="020B0604020202020204" pitchFamily="34" charset="0"/>
                <a:ea typeface="SimSun" pitchFamily="2" charset="-122"/>
                <a:cs typeface="Arial" panose="020B0604020202020204" pitchFamily="34" charset="0"/>
              </a:rPr>
              <a:t>تستخدم رسالة كولوسي عدداً من المصطلحات غير الموجودة في أي مكان آخر في الكتاب المقدس.</a:t>
            </a:r>
            <a:endParaRPr lang="en-US" altLang="zh-CN" sz="32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21513" name="Text Box 9"/>
          <p:cNvSpPr txBox="1">
            <a:spLocks noChangeArrowheads="1"/>
          </p:cNvSpPr>
          <p:nvPr/>
        </p:nvSpPr>
        <p:spPr bwMode="auto">
          <a:xfrm rot="1200000">
            <a:off x="4108450" y="3311079"/>
            <a:ext cx="4914900" cy="1077218"/>
          </a:xfrm>
          <a:prstGeom prst="rect">
            <a:avLst/>
          </a:prstGeom>
          <a:solidFill>
            <a:schemeClr val="accent3"/>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ea typeface="SimSun" charset="0"/>
                <a:cs typeface="Arial" panose="020B0604020202020204" pitchFamily="34" charset="0"/>
              </a:rPr>
              <a:t>لا يستخدم بولس اقتباسات من العهد القديم في رسالته إلى كولوسي</a:t>
            </a:r>
            <a:endParaRPr lang="en-US" sz="3200" b="1" dirty="0">
              <a:latin typeface="Arial" panose="020B0604020202020204" pitchFamily="34" charset="0"/>
              <a:ea typeface="SimSun" charset="0"/>
              <a:cs typeface="Arial" panose="020B0604020202020204" pitchFamily="34" charset="0"/>
            </a:endParaRPr>
          </a:p>
        </p:txBody>
      </p:sp>
      <p:sp>
        <p:nvSpPr>
          <p:cNvPr id="21514" name="Text Box 10"/>
          <p:cNvSpPr txBox="1">
            <a:spLocks noChangeArrowheads="1"/>
          </p:cNvSpPr>
          <p:nvPr/>
        </p:nvSpPr>
        <p:spPr bwMode="auto">
          <a:xfrm>
            <a:off x="609600" y="4746625"/>
            <a:ext cx="5181600" cy="1569660"/>
          </a:xfrm>
          <a:prstGeom prst="rect">
            <a:avLst/>
          </a:prstGeom>
          <a:solidFill>
            <a:schemeClr val="accent2">
              <a:lumMod val="40000"/>
              <a:lumOff val="6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latin typeface="Arial" panose="020B0604020202020204" pitchFamily="34" charset="0"/>
                <a:ea typeface="SimSun" charset="0"/>
                <a:cs typeface="Arial" panose="020B0604020202020204" pitchFamily="34" charset="0"/>
              </a:rPr>
              <a:t>تضع رسالة كولوسي الشرح الأفضل عن ألوهية المسيح في كل كتابات العهد الجديد.</a:t>
            </a:r>
            <a:endParaRPr lang="en-US" sz="3200" b="1" dirty="0">
              <a:latin typeface="Arial" panose="020B0604020202020204" pitchFamily="34" charset="0"/>
              <a:ea typeface="SimSun" charset="0"/>
              <a:cs typeface="Arial" panose="020B0604020202020204" pitchFamily="34" charset="0"/>
            </a:endParaRPr>
          </a:p>
        </p:txBody>
      </p:sp>
      <p:sp>
        <p:nvSpPr>
          <p:cNvPr id="374789" name="Rectangle 11"/>
          <p:cNvSpPr>
            <a:spLocks noGrp="1" noChangeArrowheads="1"/>
          </p:cNvSpPr>
          <p:nvPr>
            <p:ph type="title" idx="4294967295"/>
          </p:nvPr>
        </p:nvSpPr>
        <p:spPr>
          <a:xfrm>
            <a:off x="3736508" y="228600"/>
            <a:ext cx="1377300"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الخصائص</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500" fill="hold"/>
                                        <p:tgtEl>
                                          <p:spTgt spid="21512"/>
                                        </p:tgtEl>
                                        <p:attrNameLst>
                                          <p:attrName>ppt_x</p:attrName>
                                        </p:attrNameLst>
                                      </p:cBhvr>
                                      <p:tavLst>
                                        <p:tav tm="0">
                                          <p:val>
                                            <p:strVal val="0-#ppt_w/2"/>
                                          </p:val>
                                        </p:tav>
                                        <p:tav tm="100000">
                                          <p:val>
                                            <p:strVal val="#ppt_x"/>
                                          </p:val>
                                        </p:tav>
                                      </p:tavLst>
                                    </p:anim>
                                    <p:anim calcmode="lin" valueType="num">
                                      <p:cBhvr additive="base">
                                        <p:cTn id="8"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3"/>
                                        </p:tgtEl>
                                        <p:attrNameLst>
                                          <p:attrName>style.visibility</p:attrName>
                                        </p:attrNameLst>
                                      </p:cBhvr>
                                      <p:to>
                                        <p:strVal val="visible"/>
                                      </p:to>
                                    </p:set>
                                    <p:anim calcmode="lin" valueType="num">
                                      <p:cBhvr additive="base">
                                        <p:cTn id="13" dur="500" fill="hold"/>
                                        <p:tgtEl>
                                          <p:spTgt spid="21513"/>
                                        </p:tgtEl>
                                        <p:attrNameLst>
                                          <p:attrName>ppt_x</p:attrName>
                                        </p:attrNameLst>
                                      </p:cBhvr>
                                      <p:tavLst>
                                        <p:tav tm="0">
                                          <p:val>
                                            <p:strVal val="1+#ppt_w/2"/>
                                          </p:val>
                                        </p:tav>
                                        <p:tav tm="100000">
                                          <p:val>
                                            <p:strVal val="#ppt_x"/>
                                          </p:val>
                                        </p:tav>
                                      </p:tavLst>
                                    </p:anim>
                                    <p:anim calcmode="lin" valueType="num">
                                      <p:cBhvr additive="base">
                                        <p:cTn id="14"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14"/>
                                        </p:tgtEl>
                                        <p:attrNameLst>
                                          <p:attrName>style.visibility</p:attrName>
                                        </p:attrNameLst>
                                      </p:cBhvr>
                                      <p:to>
                                        <p:strVal val="visible"/>
                                      </p:to>
                                    </p:set>
                                    <p:anim calcmode="lin" valueType="num">
                                      <p:cBhvr additive="base">
                                        <p:cTn id="19" dur="500" fill="hold"/>
                                        <p:tgtEl>
                                          <p:spTgt spid="21514"/>
                                        </p:tgtEl>
                                        <p:attrNameLst>
                                          <p:attrName>ppt_x</p:attrName>
                                        </p:attrNameLst>
                                      </p:cBhvr>
                                      <p:tavLst>
                                        <p:tav tm="0">
                                          <p:val>
                                            <p:strVal val="#ppt_x"/>
                                          </p:val>
                                        </p:tav>
                                        <p:tav tm="100000">
                                          <p:val>
                                            <p:strVal val="#ppt_x"/>
                                          </p:val>
                                        </p:tav>
                                      </p:tavLst>
                                    </p:anim>
                                    <p:anim calcmode="lin" valueType="num">
                                      <p:cBhvr additive="base">
                                        <p:cTn id="20" dur="500" fill="hold"/>
                                        <p:tgtEl>
                                          <p:spTgt spid="2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autoUpdateAnimBg="0"/>
      <p:bldP spid="21513" grpId="0" animBg="1" autoUpdateAnimBg="0"/>
      <p:bldP spid="21514"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Ephesians &amp; </a:t>
            </a:r>
            <a:r>
              <a:rPr lang="ar-SA" b="1" dirty="0" err="1">
                <a:latin typeface="Arial" panose="020B0604020202020204" pitchFamily="34" charset="0"/>
                <a:ea typeface="ＭＳ Ｐゴシック" charset="0"/>
                <a:cs typeface="Arial" panose="020B0604020202020204" pitchFamily="34" charset="0"/>
              </a:rPr>
              <a:t>كولوسي</a:t>
            </a:r>
            <a:endParaRPr lang="en-US" b="1" dirty="0">
              <a:latin typeface="Arial" panose="020B0604020202020204" pitchFamily="34" charset="0"/>
              <a:ea typeface="ＭＳ Ｐゴシック" charset="0"/>
              <a:cs typeface="Arial" panose="020B0604020202020204" pitchFamily="34" charset="0"/>
            </a:endParaRP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
        <p:nvSpPr>
          <p:cNvPr id="376836" name="Text Box 2"/>
          <p:cNvSpPr txBox="1">
            <a:spLocks noChangeArrowheads="1"/>
          </p:cNvSpPr>
          <p:nvPr/>
        </p:nvSpPr>
        <p:spPr bwMode="auto">
          <a:xfrm>
            <a:off x="7790743" y="152400"/>
            <a:ext cx="10983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effectLst/>
                <a:latin typeface="Arial" panose="020B0604020202020204" pitchFamily="34" charset="0"/>
                <a:ea typeface="Calibri" panose="020F0502020204030204" pitchFamily="34" charset="0"/>
                <a:cs typeface="Arial" panose="020B0604020202020204" pitchFamily="34" charset="0"/>
              </a:rPr>
              <a:t>١٨٩- ١٩٠</a:t>
            </a:r>
            <a:endParaRPr lang="en-US" b="1" dirty="0">
              <a:latin typeface="Arial" panose="020B0604020202020204" pitchFamily="34" charset="0"/>
              <a:cs typeface="Arial" panose="020B0604020202020204" pitchFamily="34" charset="0"/>
            </a:endParaRPr>
          </a:p>
        </p:txBody>
      </p:sp>
      <p:sp>
        <p:nvSpPr>
          <p:cNvPr id="376837" name="Text Box 3"/>
          <p:cNvSpPr txBox="1">
            <a:spLocks noChangeArrowheads="1"/>
          </p:cNvSpPr>
          <p:nvPr/>
        </p:nvSpPr>
        <p:spPr bwMode="auto">
          <a:xfrm>
            <a:off x="3846044" y="76200"/>
            <a:ext cx="137730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solidFill>
                  <a:srgbClr val="FFFFFF"/>
                </a:solidFill>
                <a:latin typeface="Arial" panose="020B0604020202020204" pitchFamily="34" charset="0"/>
                <a:ea typeface="SimSun" charset="0"/>
                <a:cs typeface="Arial" panose="020B0604020202020204" pitchFamily="34" charset="0"/>
              </a:rPr>
              <a:t>الخصائص</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376838" name="Text Box 149"/>
          <p:cNvSpPr txBox="1">
            <a:spLocks noChangeArrowheads="1"/>
          </p:cNvSpPr>
          <p:nvPr/>
        </p:nvSpPr>
        <p:spPr bwMode="auto">
          <a:xfrm>
            <a:off x="228600" y="549275"/>
            <a:ext cx="861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panose="020B0604020202020204" pitchFamily="34" charset="0"/>
                <a:cs typeface="Arial" panose="020B0604020202020204" pitchFamily="34" charset="0"/>
              </a:rPr>
              <a:t>يمكن مقارنة هذه الرسائل التوأم ومقارنتها بعدة طرق:</a:t>
            </a:r>
            <a:endParaRPr lang="en-US" sz="2000" b="1" dirty="0">
              <a:latin typeface="Arial" panose="020B0604020202020204" pitchFamily="34" charset="0"/>
              <a:cs typeface="Arial" panose="020B0604020202020204" pitchFamily="34" charset="0"/>
            </a:endParaRP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solidFill>
                  <a:schemeClr val="bg1"/>
                </a:solidFill>
                <a:latin typeface="Arial" panose="020B0604020202020204" pitchFamily="34" charset="0"/>
                <a:cs typeface="Arial" panose="020B0604020202020204" pitchFamily="34" charset="0"/>
              </a:rPr>
              <a:t>أفسُس</a:t>
            </a:r>
            <a:endParaRPr lang="en-US" sz="2800" b="1" dirty="0">
              <a:solidFill>
                <a:schemeClr val="bg1"/>
              </a:solidFill>
              <a:latin typeface="Arial" panose="020B0604020202020204" pitchFamily="34" charset="0"/>
              <a:cs typeface="Arial" panose="020B0604020202020204" pitchFamily="34" charset="0"/>
            </a:endParaRP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solidFill>
                  <a:schemeClr val="bg1"/>
                </a:solidFill>
                <a:latin typeface="Arial" panose="020B0604020202020204" pitchFamily="34" charset="0"/>
                <a:cs typeface="Arial" panose="020B0604020202020204" pitchFamily="34" charset="0"/>
              </a:rPr>
              <a:t>كولوسي</a:t>
            </a:r>
            <a:endParaRPr lang="en-US" sz="2800" b="1" dirty="0">
              <a:solidFill>
                <a:schemeClr val="bg1"/>
              </a:solidFill>
              <a:latin typeface="Arial" panose="020B0604020202020204" pitchFamily="34" charset="0"/>
              <a:cs typeface="Arial" panose="020B0604020202020204" pitchFamily="34" charset="0"/>
            </a:endParaRP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800" b="1" dirty="0">
                  <a:latin typeface="Arial" panose="020B0604020202020204" pitchFamily="34" charset="0"/>
                  <a:cs typeface="Arial" panose="020B0604020202020204" pitchFamily="34" charset="0"/>
                </a:rPr>
                <a:t>التشابه:</a:t>
              </a:r>
              <a:endParaRPr lang="en-US" sz="2800" b="1" dirty="0">
                <a:latin typeface="Arial" panose="020B0604020202020204" pitchFamily="34" charset="0"/>
                <a:cs typeface="Arial" panose="020B0604020202020204" pitchFamily="34" charset="0"/>
              </a:endParaRP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كُتبت في السجن، حملها تيخيكُس</a:t>
              </a:r>
              <a:endParaRPr lang="en-US" sz="2000" b="1" dirty="0">
                <a:latin typeface="Arial" panose="020B0604020202020204" pitchFamily="34" charset="0"/>
                <a:cs typeface="Arial" panose="020B0604020202020204" pitchFamily="34" charset="0"/>
              </a:endParaRP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كُتبت في السجن، حملها تيخيكُس</a:t>
              </a:r>
              <a:endParaRPr lang="en-US" sz="2000" b="1" dirty="0">
                <a:latin typeface="Arial" panose="020B0604020202020204" pitchFamily="34" charset="0"/>
                <a:cs typeface="Arial" panose="020B0604020202020204" pitchFamily="34" charset="0"/>
              </a:endParaRP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تُشدد على الحكمة والمعرفة والإمتلاء والسِّر</a:t>
              </a:r>
              <a:endParaRPr lang="en-US" sz="2000" b="1" dirty="0">
                <a:latin typeface="Arial" panose="020B0604020202020204" pitchFamily="34" charset="0"/>
                <a:cs typeface="Arial" panose="020B0604020202020204" pitchFamily="34" charset="0"/>
              </a:endParaRP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تُشدد على الحكمة والمعرفة والإمتلاء والسِّر</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النِصف الأول – المقام</a:t>
              </a:r>
            </a:p>
            <a:p>
              <a:pPr algn="ctr"/>
              <a:r>
                <a:rPr lang="ar-JO" sz="2000" b="1" dirty="0">
                  <a:latin typeface="Arial" panose="020B0604020202020204" pitchFamily="34" charset="0"/>
                  <a:cs typeface="Arial" panose="020B0604020202020204" pitchFamily="34" charset="0"/>
                </a:rPr>
                <a:t>النِصف الثاني - الممارسة</a:t>
              </a:r>
              <a:endParaRPr lang="en-US" sz="2000" b="1" dirty="0">
                <a:latin typeface="Arial" panose="020B0604020202020204" pitchFamily="34" charset="0"/>
                <a:cs typeface="Arial" panose="020B0604020202020204" pitchFamily="34" charset="0"/>
              </a:endParaRP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النِصف الأول – المقام</a:t>
              </a:r>
            </a:p>
            <a:p>
              <a:pPr algn="ctr"/>
              <a:r>
                <a:rPr lang="ar-JO" sz="2000" b="1" dirty="0">
                  <a:latin typeface="Arial" panose="020B0604020202020204" pitchFamily="34" charset="0"/>
                  <a:cs typeface="Arial" panose="020B0604020202020204" pitchFamily="34" charset="0"/>
                </a:rPr>
                <a:t>النِصف الثاني - الممارسة</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نصوص مُتشابهة:</a:t>
              </a:r>
              <a:endParaRPr lang="en-US" sz="2000" b="1" dirty="0">
                <a:latin typeface="Arial" panose="020B0604020202020204" pitchFamily="34" charset="0"/>
                <a:cs typeface="Arial" panose="020B0604020202020204" pitchFamily="34" charset="0"/>
              </a:endParaRP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نصوص مُتشابهة:</a:t>
              </a:r>
              <a:endParaRPr lang="en-US" sz="2000" b="1" dirty="0">
                <a:latin typeface="Arial" panose="020B0604020202020204" pitchFamily="34" charset="0"/>
                <a:cs typeface="Arial" panose="020B0604020202020204" pitchFamily="34" charset="0"/>
              </a:endParaRP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ja-JP" sz="2000" b="1" dirty="0">
                  <a:latin typeface="Arial" panose="020B0604020202020204" pitchFamily="34" charset="0"/>
                  <a:cs typeface="Arial" panose="020B0604020202020204" pitchFamily="34" charset="0"/>
                </a:rPr>
                <a:t> (١: ٧)</a:t>
              </a:r>
              <a:r>
                <a:rPr lang="en-US" altLang="ja-JP" sz="2000" b="1" dirty="0">
                  <a:latin typeface="Arial" panose="020B0604020202020204" pitchFamily="34" charset="0"/>
                  <a:cs typeface="Arial" panose="020B0604020202020204" pitchFamily="34" charset="0"/>
                </a:rPr>
                <a:t>"</a:t>
              </a:r>
              <a:r>
                <a:rPr lang="ar-JO" altLang="ja-JP" sz="2000" b="1" dirty="0">
                  <a:latin typeface="Arial" panose="020B0604020202020204" pitchFamily="34" charset="0"/>
                  <a:cs typeface="Arial" panose="020B0604020202020204" pitchFamily="34" charset="0"/>
                </a:rPr>
                <a:t>الّذي فيهِ لنا الفِداءُ بدَمِهِ، غُفرانُ الخطايا...</a:t>
              </a:r>
              <a:r>
                <a:rPr lang="en-US" altLang="ja-JP" sz="2000" b="1"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ja-JP" sz="2000" b="1" dirty="0">
                  <a:latin typeface="Arial" panose="020B0604020202020204" pitchFamily="34" charset="0"/>
                  <a:cs typeface="Arial" panose="020B0604020202020204" pitchFamily="34" charset="0"/>
                </a:rPr>
                <a:t> (١: ١٤)</a:t>
              </a:r>
              <a:r>
                <a:rPr lang="en-US" altLang="ja-JP" sz="2000" b="1" dirty="0">
                  <a:latin typeface="Arial" panose="020B0604020202020204" pitchFamily="34" charset="0"/>
                  <a:cs typeface="Arial" panose="020B0604020202020204" pitchFamily="34" charset="0"/>
                </a:rPr>
                <a:t>"</a:t>
              </a:r>
              <a:r>
                <a:rPr lang="ar-JO" altLang="ja-JP" sz="2000" b="1" dirty="0">
                  <a:latin typeface="Arial" panose="020B0604020202020204" pitchFamily="34" charset="0"/>
                  <a:cs typeface="Arial" panose="020B0604020202020204" pitchFamily="34" charset="0"/>
                </a:rPr>
                <a:t>الّذي لنا فيهِ الفِداءُ، بدَمِهِ غُفرانُ الخطايا</a:t>
              </a:r>
              <a:r>
                <a:rPr lang="en-US" altLang="ja-JP" sz="2000" b="1"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dirty="0">
                  <a:latin typeface="Arial" panose="020B0604020202020204" pitchFamily="34" charset="0"/>
                  <a:cs typeface="Arial" panose="020B0604020202020204" pitchFamily="34" charset="0"/>
                </a:rPr>
                <a:t>"</a:t>
              </a:r>
              <a:r>
                <a:rPr lang="ar-JO" altLang="ja-JP" sz="1800" b="1" dirty="0">
                  <a:latin typeface="Arial" panose="020B0604020202020204" pitchFamily="34" charset="0"/>
                  <a:cs typeface="Arial" panose="020B0604020202020204" pitchFamily="34" charset="0"/>
                </a:rPr>
                <a:t>لتَدبيرِ مِلءِ الأزمِنَةِ، ليَجمَعَ كُلَّ شَيءٍ في المَسيحِ، ما في السماواتِ وما علَى الأرضِ، في ذاكَ. (١: ١٠)</a:t>
              </a:r>
              <a:r>
                <a:rPr lang="en-US" altLang="ja-JP"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dirty="0">
                  <a:latin typeface="Arial" panose="020B0604020202020204" pitchFamily="34" charset="0"/>
                  <a:cs typeface="Arial" panose="020B0604020202020204" pitchFamily="34" charset="0"/>
                </a:rPr>
                <a:t>"</a:t>
              </a:r>
              <a:r>
                <a:rPr lang="ar-JO" altLang="ja-JP" sz="1800" b="1" dirty="0">
                  <a:latin typeface="Arial" panose="020B0604020202020204" pitchFamily="34" charset="0"/>
                  <a:cs typeface="Arial" panose="020B0604020202020204" pitchFamily="34" charset="0"/>
                </a:rPr>
                <a:t>وأنْ يُصالِحَ بهِ الكُلَّ لنَفسِهِ، عامِلًا الصُّلحَ بدَمِ صَليبِهِ، بواسِطَتِهِ، سواءٌ كانَ: ما علَى الأرضِ، أم ما في السماواتِ.(١: ٢٠)</a:t>
              </a:r>
              <a:r>
                <a:rPr lang="en-US" altLang="ja-JP"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b="1" dirty="0">
                <a:latin typeface="Arial" panose="020B0604020202020204" pitchFamily="34" charset="0"/>
                <a:ea typeface="ＭＳ Ｐゴシック" charset="0"/>
                <a:cs typeface="Arial" panose="020B0604020202020204" pitchFamily="34"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4" name="Text Box 2"/>
          <p:cNvSpPr txBox="1">
            <a:spLocks noChangeArrowheads="1"/>
          </p:cNvSpPr>
          <p:nvPr/>
        </p:nvSpPr>
        <p:spPr bwMode="auto">
          <a:xfrm>
            <a:off x="7681738" y="152400"/>
            <a:ext cx="13163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189-190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5" name="Text Box 3"/>
          <p:cNvSpPr txBox="1">
            <a:spLocks noChangeArrowheads="1"/>
          </p:cNvSpPr>
          <p:nvPr/>
        </p:nvSpPr>
        <p:spPr bwMode="auto">
          <a:xfrm>
            <a:off x="3846045" y="76200"/>
            <a:ext cx="137730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الخصائص</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أفسس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err="1">
                <a:ln>
                  <a:noFill/>
                </a:ln>
                <a:solidFill>
                  <a:srgbClr val="E9E2B6"/>
                </a:solidFill>
                <a:effectLst/>
                <a:uLnTx/>
                <a:uFillTx/>
                <a:latin typeface="Arial" panose="020B0604020202020204" pitchFamily="34" charset="0"/>
                <a:cs typeface="Arial" panose="020B0604020202020204" pitchFamily="34" charset="0"/>
              </a:rPr>
              <a:t>كولوسي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مقاطع متشابهة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مقاطع متشابهة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15-17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3-4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19-20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21-23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16-19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22-24 (الزوجات)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18 (الزوجات)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25-33 (الأزواج)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19 (الأزواج)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1-3 (الأولاد)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20 (الأولاد)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4 (الآباء)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21 (الآباء)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5-8 (العبيد)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22-25 (العبيد)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9 (السادة)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1 (السادة)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380931" name="Text Box 2"/>
          <p:cNvSpPr txBox="1">
            <a:spLocks noChangeArrowheads="1"/>
          </p:cNvSpPr>
          <p:nvPr/>
        </p:nvSpPr>
        <p:spPr bwMode="auto">
          <a:xfrm>
            <a:off x="7638458" y="152400"/>
            <a:ext cx="14029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400" b="1" dirty="0">
                <a:effectLst/>
                <a:latin typeface="Arial" panose="020B0604020202020204" pitchFamily="34" charset="0"/>
                <a:ea typeface="Calibri" panose="020F0502020204030204" pitchFamily="34" charset="0"/>
                <a:cs typeface="Arial" panose="020B0604020202020204" pitchFamily="34" charset="0"/>
              </a:rPr>
              <a:t>١٨٩- ١٩٠</a:t>
            </a:r>
            <a:endParaRPr lang="en-US" b="1" dirty="0">
              <a:latin typeface="Arial" panose="020B0604020202020204" pitchFamily="34" charset="0"/>
              <a:cs typeface="Arial" panose="020B0604020202020204" pitchFamily="34" charset="0"/>
            </a:endParaRP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panose="020B0604020202020204" pitchFamily="34" charset="0"/>
                <a:cs typeface="Arial" panose="020B0604020202020204" pitchFamily="34" charset="0"/>
              </a:rPr>
              <a:t>أفسُس</a:t>
            </a:r>
            <a:endParaRPr lang="en-US" sz="3200" b="1" dirty="0">
              <a:solidFill>
                <a:schemeClr val="bg1"/>
              </a:solidFill>
              <a:latin typeface="Arial" panose="020B0604020202020204" pitchFamily="34" charset="0"/>
              <a:cs typeface="Arial" panose="020B0604020202020204" pitchFamily="34" charset="0"/>
            </a:endParaRP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sz="3200" b="1" dirty="0">
                <a:solidFill>
                  <a:schemeClr val="bg1"/>
                </a:solidFill>
                <a:latin typeface="Arial" panose="020B0604020202020204" pitchFamily="34" charset="0"/>
                <a:cs typeface="Arial" panose="020B0604020202020204" pitchFamily="34" charset="0"/>
              </a:rPr>
              <a:t>كولوسي</a:t>
            </a:r>
            <a:endParaRPr lang="en-US" sz="3200" b="1" dirty="0">
              <a:solidFill>
                <a:schemeClr val="bg1"/>
              </a:solidFill>
              <a:latin typeface="Arial" panose="020B0604020202020204" pitchFamily="34" charset="0"/>
              <a:cs typeface="Arial" panose="020B0604020202020204" pitchFamily="34" charset="0"/>
            </a:endParaRP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ar-JO" sz="2800" b="1" dirty="0">
                  <a:latin typeface="Arial" panose="020B0604020202020204" pitchFamily="34" charset="0"/>
                  <a:cs typeface="Arial" panose="020B0604020202020204" pitchFamily="34" charset="0"/>
                </a:rPr>
                <a:t>الإختلافات</a:t>
              </a:r>
              <a:endParaRPr lang="en-US" sz="2800" b="1" dirty="0">
                <a:latin typeface="Arial" panose="020B0604020202020204" pitchFamily="34" charset="0"/>
                <a:cs typeface="Arial" panose="020B0604020202020204" pitchFamily="34" charset="0"/>
              </a:endParaRP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تؤكد على أنَّ الكنيسة </a:t>
              </a:r>
            </a:p>
            <a:p>
              <a:pPr algn="ctr"/>
              <a:r>
                <a:rPr lang="ar-JO" b="1" dirty="0">
                  <a:latin typeface="Arial" panose="020B0604020202020204" pitchFamily="34" charset="0"/>
                  <a:cs typeface="Arial" panose="020B0604020202020204" pitchFamily="34" charset="0"/>
                </a:rPr>
                <a:t>هي جسد المسيح</a:t>
              </a:r>
              <a:endParaRPr lang="en-US" b="1" dirty="0">
                <a:latin typeface="Arial" panose="020B0604020202020204" pitchFamily="34" charset="0"/>
                <a:cs typeface="Arial" panose="020B0604020202020204" pitchFamily="34" charset="0"/>
              </a:endParaRP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تؤكد أنَّ المسيح </a:t>
              </a:r>
            </a:p>
            <a:p>
              <a:pPr algn="ctr"/>
              <a:r>
                <a:rPr lang="ar-JO" b="1" dirty="0">
                  <a:latin typeface="Arial" panose="020B0604020202020204" pitchFamily="34" charset="0"/>
                  <a:cs typeface="Arial" panose="020B0604020202020204" pitchFamily="34" charset="0"/>
                </a:rPr>
                <a:t>هو رأس الجسد</a:t>
              </a:r>
              <a:endParaRPr lang="en-US" b="1" dirty="0">
                <a:latin typeface="Arial" panose="020B0604020202020204" pitchFamily="34" charset="0"/>
                <a:cs typeface="Arial" panose="020B0604020202020204" pitchFamily="34" charset="0"/>
              </a:endParaRP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عامة وعالمية</a:t>
              </a:r>
              <a:endParaRPr lang="en-US" b="1" dirty="0">
                <a:latin typeface="Arial" panose="020B0604020202020204" pitchFamily="34" charset="0"/>
                <a:cs typeface="Arial" panose="020B0604020202020204" pitchFamily="34" charset="0"/>
              </a:endParaRP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محددة، محليّة</a:t>
              </a:r>
              <a:endParaRPr lang="en-US" b="1" dirty="0">
                <a:latin typeface="Arial" panose="020B0604020202020204" pitchFamily="34" charset="0"/>
                <a:cs typeface="Arial" panose="020B0604020202020204" pitchFamily="34" charset="0"/>
              </a:endParaRP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مُسالمة، هادئة</a:t>
              </a:r>
              <a:endParaRPr lang="en-US" b="1" dirty="0">
                <a:latin typeface="Arial" panose="020B0604020202020204" pitchFamily="34" charset="0"/>
                <a:cs typeface="Arial" panose="020B0604020202020204" pitchFamily="34" charset="0"/>
              </a:endParaRP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جدلية، قلق</a:t>
              </a:r>
              <a:endParaRPr lang="en-US" b="1" dirty="0">
                <a:latin typeface="Arial" panose="020B0604020202020204" pitchFamily="34" charset="0"/>
                <a:cs typeface="Arial" panose="020B0604020202020204" pitchFamily="34" charset="0"/>
              </a:endParaRP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تأملية، سكون</a:t>
              </a:r>
              <a:endParaRPr lang="en-US" b="1" dirty="0">
                <a:latin typeface="Arial" panose="020B0604020202020204" pitchFamily="34" charset="0"/>
                <a:cs typeface="Arial" panose="020B0604020202020204" pitchFamily="34" charset="0"/>
              </a:endParaRP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b="1" dirty="0">
                  <a:latin typeface="Arial" panose="020B0604020202020204" pitchFamily="34" charset="0"/>
                  <a:cs typeface="Arial" panose="020B0604020202020204" pitchFamily="34" charset="0"/>
                </a:rPr>
                <a:t>صراع روحي</a:t>
              </a:r>
              <a:endParaRPr lang="en-US" b="1" dirty="0">
                <a:latin typeface="Arial" panose="020B0604020202020204" pitchFamily="34" charset="0"/>
                <a:cs typeface="Arial" panose="020B0604020202020204" pitchFamily="34" charset="0"/>
              </a:endParaRP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endParaRPr lang="en-US" sz="3600" b="1" dirty="0">
              <a:latin typeface="Arial" panose="020B0604020202020204" pitchFamily="34" charset="0"/>
              <a:cs typeface="Arial" panose="020B0604020202020204" pitchFamily="34" charset="0"/>
            </a:endParaRPr>
          </a:p>
        </p:txBody>
      </p:sp>
      <p:sp>
        <p:nvSpPr>
          <p:cNvPr id="380944" name="Rectangle 117"/>
          <p:cNvSpPr>
            <a:spLocks noGrp="1" noChangeArrowheads="1"/>
          </p:cNvSpPr>
          <p:nvPr>
            <p:ph type="title" idx="4294967295"/>
          </p:nvPr>
        </p:nvSpPr>
        <p:spPr>
          <a:xfrm>
            <a:off x="3523809" y="152400"/>
            <a:ext cx="2685351"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أفسُس</a:t>
            </a:r>
            <a:r>
              <a:rPr lang="en-US" sz="2800" b="1" dirty="0">
                <a:solidFill>
                  <a:srgbClr val="FFFFFF"/>
                </a:solidFill>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ea typeface="SimSun" charset="0"/>
                <a:cs typeface="Arial" panose="020B0604020202020204" pitchFamily="34" charset="0"/>
              </a:rPr>
              <a:t>مقابل</a:t>
            </a:r>
            <a:r>
              <a:rPr lang="en-US" sz="2800" b="1" dirty="0">
                <a:solidFill>
                  <a:srgbClr val="FFFFFF"/>
                </a:solidFill>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ea typeface="SimSun" charset="0"/>
                <a:cs typeface="Arial" panose="020B0604020202020204" pitchFamily="34" charset="0"/>
              </a:rPr>
              <a:t>كولوسي</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2977" name="Text Box 2"/>
          <p:cNvSpPr txBox="1">
            <a:spLocks noChangeArrowheads="1"/>
          </p:cNvSpPr>
          <p:nvPr/>
        </p:nvSpPr>
        <p:spPr bwMode="auto">
          <a:xfrm>
            <a:off x="8311155" y="152400"/>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190</a:t>
            </a:r>
            <a:endParaRPr lang="en-US" b="1" dirty="0">
              <a:latin typeface="Arial" panose="020B0604020202020204" pitchFamily="34" charset="0"/>
            </a:endParaRPr>
          </a:p>
        </p:txBody>
      </p:sp>
      <p:sp>
        <p:nvSpPr>
          <p:cNvPr id="26670" name="Text Box 46"/>
          <p:cNvSpPr txBox="1">
            <a:spLocks noChangeArrowheads="1"/>
          </p:cNvSpPr>
          <p:nvPr/>
        </p:nvSpPr>
        <p:spPr bwMode="auto">
          <a:xfrm>
            <a:off x="228600" y="1050925"/>
            <a:ext cx="8763000" cy="489364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Wingdings" charset="0"/>
              <a:buChar char="Ø"/>
            </a:pPr>
            <a:r>
              <a:rPr lang="ar-JO" altLang="zh-CN" b="1" dirty="0">
                <a:solidFill>
                  <a:srgbClr val="FFFFFF"/>
                </a:solidFill>
                <a:latin typeface="Arial" panose="020B0604020202020204" pitchFamily="34" charset="0"/>
                <a:ea typeface="SimSun" charset="0"/>
                <a:cs typeface="Arial" panose="020B0604020202020204" pitchFamily="34" charset="0"/>
              </a:rPr>
              <a:t>يكتب بولس الرسالة إلى كولوسي لينقذ الكنيسة من هرطقة خطيرة تهدد حياتها لأنها تهاجم ألوهية المسيح.</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None/>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algn="r" rtl="1" eaLnBrk="1" hangingPunct="1">
              <a:buFont typeface="Wingdings" charset="0"/>
              <a:buChar char="Ø"/>
            </a:pPr>
            <a:r>
              <a:rPr lang="ar-JO" altLang="zh-CN" b="1" dirty="0">
                <a:solidFill>
                  <a:srgbClr val="FFFFFF"/>
                </a:solidFill>
                <a:latin typeface="Arial" panose="020B0604020202020204" pitchFamily="34" charset="0"/>
                <a:ea typeface="SimSun" charset="0"/>
                <a:cs typeface="Arial" panose="020B0604020202020204" pitchFamily="34" charset="0"/>
              </a:rPr>
              <a:t>يرد على هذه الهرطقة من خلال مقاربة ذات شقين:</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Wingdings" charset="0"/>
              <a:buChar char="Ø"/>
            </a:pP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382979" name="Rectangle 47"/>
          <p:cNvSpPr>
            <a:spLocks noGrp="1" noChangeArrowheads="1"/>
          </p:cNvSpPr>
          <p:nvPr>
            <p:ph type="title" idx="4294967295"/>
          </p:nvPr>
        </p:nvSpPr>
        <p:spPr>
          <a:xfrm>
            <a:off x="4118360" y="228600"/>
            <a:ext cx="872355"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الحجة</a:t>
            </a:r>
            <a:endParaRPr lang="en-US" sz="2800" b="1" dirty="0">
              <a:solidFill>
                <a:srgbClr val="FFFFFF"/>
              </a:solidFill>
              <a:latin typeface="Arial" panose="020B0604020202020204" pitchFamily="34" charset="0"/>
              <a:ea typeface="SimSun" charset="0"/>
              <a:cs typeface="SimSun" charset="0"/>
            </a:endParaRPr>
          </a:p>
        </p:txBody>
      </p:sp>
      <p:sp>
        <p:nvSpPr>
          <p:cNvPr id="5" name="Text Box 46"/>
          <p:cNvSpPr txBox="1">
            <a:spLocks noChangeArrowheads="1"/>
          </p:cNvSpPr>
          <p:nvPr/>
        </p:nvSpPr>
        <p:spPr bwMode="auto">
          <a:xfrm>
            <a:off x="838200" y="3201988"/>
            <a:ext cx="8001000" cy="19389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1. يثبت أولاً </a:t>
            </a:r>
            <a:r>
              <a:rPr lang="ar-JO" altLang="zh-CN" b="1" u="sng" dirty="0">
                <a:solidFill>
                  <a:srgbClr val="FFFFFF"/>
                </a:solidFill>
                <a:latin typeface="Arial" panose="020B0604020202020204" pitchFamily="34" charset="0"/>
                <a:ea typeface="SimSun" charset="0"/>
                <a:cs typeface="Arial" panose="020B0604020202020204" pitchFamily="34" charset="0"/>
              </a:rPr>
              <a:t>سيادة المسيح </a:t>
            </a:r>
            <a:r>
              <a:rPr lang="ar-JO" altLang="zh-CN" b="1" dirty="0">
                <a:solidFill>
                  <a:srgbClr val="FFFFFF"/>
                </a:solidFill>
                <a:latin typeface="Arial" panose="020B0604020202020204" pitchFamily="34" charset="0"/>
                <a:ea typeface="SimSun" charset="0"/>
                <a:cs typeface="Arial" panose="020B0604020202020204" pitchFamily="34" charset="0"/>
              </a:rPr>
              <a:t>باعتباره الله حتى يتعامل مع </a:t>
            </a:r>
            <a:r>
              <a:rPr lang="ar-JO" altLang="zh-CN" b="1" u="sng" dirty="0">
                <a:solidFill>
                  <a:srgbClr val="FFFFFF"/>
                </a:solidFill>
                <a:latin typeface="Arial" panose="020B0604020202020204" pitchFamily="34" charset="0"/>
                <a:ea typeface="SimSun" charset="0"/>
                <a:cs typeface="Arial" panose="020B0604020202020204" pitchFamily="34" charset="0"/>
              </a:rPr>
              <a:t>الأساس اللاهوتي</a:t>
            </a:r>
            <a:r>
              <a:rPr lang="ar-JO" altLang="zh-CN" b="1" dirty="0">
                <a:solidFill>
                  <a:srgbClr val="FFFFFF"/>
                </a:solidFill>
                <a:latin typeface="Arial" panose="020B0604020202020204" pitchFamily="34" charset="0"/>
                <a:ea typeface="SimSun" charset="0"/>
                <a:cs typeface="Arial" panose="020B0604020202020204" pitchFamily="34" charset="0"/>
              </a:rPr>
              <a:t> لهذا </a:t>
            </a: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التعليم الخاطئ (كو 1-2)</a:t>
            </a:r>
            <a:endParaRPr lang="en-US" altLang="zh-CN" b="1" dirty="0">
              <a:solidFill>
                <a:srgbClr val="FFFFFF"/>
              </a:solidFill>
              <a:latin typeface="Arial" panose="020B0604020202020204" pitchFamily="34" charset="0"/>
              <a:ea typeface="SimSun" charset="0"/>
              <a:cs typeface="Arial" panose="020B0604020202020204" pitchFamily="34" charset="0"/>
            </a:endParaRPr>
          </a:p>
          <a:p>
            <a:pPr eaLnBrk="1" hangingPunct="1">
              <a:buFont typeface="Times New Roman" charset="0"/>
              <a:buAutoNum type="arabicPeriod"/>
            </a:pPr>
            <a:endParaRPr lang="en-US" altLang="zh-CN" b="1" dirty="0">
              <a:solidFill>
                <a:srgbClr val="FFFFFF"/>
              </a:solidFill>
              <a:latin typeface="Arial" panose="020B0604020202020204" pitchFamily="34" charset="0"/>
              <a:ea typeface="SimSun" charset="0"/>
              <a:cs typeface="Arial" panose="020B0604020202020204" pitchFamily="34" charset="0"/>
            </a:endParaRP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2. ثم يقدم بعد ذلك </a:t>
            </a:r>
            <a:r>
              <a:rPr lang="ar-JO" altLang="zh-CN" b="1" u="sng" dirty="0">
                <a:solidFill>
                  <a:srgbClr val="FFFFFF"/>
                </a:solidFill>
                <a:latin typeface="Arial" panose="020B0604020202020204" pitchFamily="34" charset="0"/>
                <a:ea typeface="SimSun" charset="0"/>
                <a:cs typeface="Arial" panose="020B0604020202020204" pitchFamily="34" charset="0"/>
              </a:rPr>
              <a:t>تعليماً عملياً </a:t>
            </a:r>
            <a:r>
              <a:rPr lang="ar-JO" altLang="zh-CN" b="1" dirty="0">
                <a:solidFill>
                  <a:srgbClr val="FFFFFF"/>
                </a:solidFill>
                <a:latin typeface="Arial" panose="020B0604020202020204" pitchFamily="34" charset="0"/>
                <a:ea typeface="SimSun" charset="0"/>
                <a:cs typeface="Arial" panose="020B0604020202020204" pitchFamily="34" charset="0"/>
              </a:rPr>
              <a:t>في ضوء ألوهية المسيح، والذي عند اتباعه، </a:t>
            </a:r>
          </a:p>
          <a:p>
            <a:pPr marL="0" indent="0" algn="r" eaLnBrk="1" hangingPunct="1"/>
            <a:r>
              <a:rPr lang="ar-JO" altLang="zh-CN" b="1" dirty="0">
                <a:solidFill>
                  <a:srgbClr val="FFFFFF"/>
                </a:solidFill>
                <a:latin typeface="Arial" panose="020B0604020202020204" pitchFamily="34" charset="0"/>
                <a:ea typeface="SimSun" charset="0"/>
                <a:cs typeface="Arial" panose="020B0604020202020204" pitchFamily="34" charset="0"/>
              </a:rPr>
              <a:t>     سيخزي أعداء المسيح عندما يرون </a:t>
            </a:r>
            <a:r>
              <a:rPr lang="ar-JO" altLang="zh-CN" b="1" u="sng" dirty="0">
                <a:solidFill>
                  <a:srgbClr val="FFFFFF"/>
                </a:solidFill>
                <a:latin typeface="Arial" panose="020B0604020202020204" pitchFamily="34" charset="0"/>
                <a:ea typeface="SimSun" charset="0"/>
                <a:cs typeface="Arial" panose="020B0604020202020204" pitchFamily="34" charset="0"/>
              </a:rPr>
              <a:t>الحياة المقدسة </a:t>
            </a:r>
            <a:r>
              <a:rPr lang="ar-JO" altLang="zh-CN" b="1" dirty="0">
                <a:solidFill>
                  <a:srgbClr val="FFFFFF"/>
                </a:solidFill>
                <a:latin typeface="Arial" panose="020B0604020202020204" pitchFamily="34" charset="0"/>
                <a:ea typeface="SimSun" charset="0"/>
                <a:cs typeface="Arial" panose="020B0604020202020204" pitchFamily="34" charset="0"/>
              </a:rPr>
              <a:t>في الكنيسة (كو 3-4).</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p:cTn id="13" dur="500" fill="hold"/>
                                        <p:tgtEl>
                                          <p:spTgt spid="5">
                                            <p:bg/>
                                          </p:spTgt>
                                        </p:tgtEl>
                                        <p:attrNameLst>
                                          <p:attrName>ppt_w</p:attrName>
                                        </p:attrNameLst>
                                      </p:cBhvr>
                                      <p:tavLst>
                                        <p:tav tm="0">
                                          <p:val>
                                            <p:fltVal val="0"/>
                                          </p:val>
                                        </p:tav>
                                        <p:tav tm="100000">
                                          <p:val>
                                            <p:strVal val="#ppt_w"/>
                                          </p:val>
                                        </p:tav>
                                      </p:tavLst>
                                    </p:anim>
                                    <p:anim calcmode="lin" valueType="num">
                                      <p:cBhvr>
                                        <p:cTn id="14" dur="500" fill="hold"/>
                                        <p:tgtEl>
                                          <p:spTgt spid="5">
                                            <p:bg/>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3" end="3"/>
                                            </p:txEl>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p:cTn id="3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autoUpdateAnimBg="0"/>
      <p:bldP spid="5" grpId="0" uiExpand="1" build="p"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60" name="Picture 12"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0"/>
            <a:ext cx="4206875" cy="61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Text Box 7"/>
          <p:cNvSpPr txBox="1">
            <a:spLocks noChangeArrowheads="1"/>
          </p:cNvSpPr>
          <p:nvPr/>
        </p:nvSpPr>
        <p:spPr bwMode="auto">
          <a:xfrm>
            <a:off x="8318275" y="15240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rPr>
              <a:t>190</a:t>
            </a:r>
            <a:endParaRPr lang="en-US" b="1" dirty="0">
              <a:latin typeface="Arial" panose="020B0604020202020204" pitchFamily="34" charset="0"/>
            </a:endParaRPr>
          </a:p>
        </p:txBody>
      </p:sp>
      <p:sp>
        <p:nvSpPr>
          <p:cNvPr id="27658" name="Text Box 10"/>
          <p:cNvSpPr txBox="1">
            <a:spLocks noChangeArrowheads="1"/>
          </p:cNvSpPr>
          <p:nvPr/>
        </p:nvSpPr>
        <p:spPr bwMode="auto">
          <a:xfrm>
            <a:off x="1981200" y="6176963"/>
            <a:ext cx="5181600" cy="523220"/>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1-2          السيادة / الألوهية</a:t>
            </a:r>
            <a:endParaRPr lang="en-US" altLang="zh-CN" sz="2800" b="1" dirty="0">
              <a:latin typeface="Arial" panose="020B0604020202020204" pitchFamily="34" charset="0"/>
              <a:ea typeface="SimSun" charset="0"/>
              <a:cs typeface="Arial" panose="020B0604020202020204" pitchFamily="34" charset="0"/>
            </a:endParaRPr>
          </a:p>
        </p:txBody>
      </p:sp>
      <p:sp>
        <p:nvSpPr>
          <p:cNvPr id="27657" name="Text Box 9"/>
          <p:cNvSpPr txBox="1">
            <a:spLocks noChangeArrowheads="1"/>
          </p:cNvSpPr>
          <p:nvPr/>
        </p:nvSpPr>
        <p:spPr bwMode="auto">
          <a:xfrm>
            <a:off x="1676400" y="3124200"/>
            <a:ext cx="5578475" cy="528638"/>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altLang="zh-CN" sz="2800" b="1" dirty="0">
                <a:latin typeface="Arial" panose="020B0604020202020204" pitchFamily="34" charset="0"/>
                <a:ea typeface="SimSun" charset="0"/>
                <a:cs typeface="Arial" panose="020B0604020202020204" pitchFamily="34" charset="0"/>
              </a:rPr>
              <a:t>3-4          تعليمات عملية</a:t>
            </a:r>
            <a:endParaRPr lang="en-US" altLang="zh-CN" sz="2800" b="1" dirty="0">
              <a:latin typeface="Arial" panose="020B0604020202020204" pitchFamily="34" charset="0"/>
              <a:ea typeface="SimSun" charset="0"/>
              <a:cs typeface="Arial" panose="020B0604020202020204" pitchFamily="34" charset="0"/>
            </a:endParaRPr>
          </a:p>
        </p:txBody>
      </p:sp>
      <p:sp>
        <p:nvSpPr>
          <p:cNvPr id="385029" name="Rectangle 14"/>
          <p:cNvSpPr>
            <a:spLocks noGrp="1" noChangeArrowheads="1"/>
          </p:cNvSpPr>
          <p:nvPr>
            <p:ph type="title" idx="4294967295"/>
          </p:nvPr>
        </p:nvSpPr>
        <p:spPr>
          <a:xfrm>
            <a:off x="4017031" y="228600"/>
            <a:ext cx="1144865"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الفرضية</a:t>
            </a:r>
            <a:endParaRPr lang="en-US" sz="28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additive="base">
                                        <p:cTn id="7" dur="500" fill="hold"/>
                                        <p:tgtEl>
                                          <p:spTgt spid="27658"/>
                                        </p:tgtEl>
                                        <p:attrNameLst>
                                          <p:attrName>ppt_x</p:attrName>
                                        </p:attrNameLst>
                                      </p:cBhvr>
                                      <p:tavLst>
                                        <p:tav tm="0">
                                          <p:val>
                                            <p:strVal val="0-#ppt_w/2"/>
                                          </p:val>
                                        </p:tav>
                                        <p:tav tm="100000">
                                          <p:val>
                                            <p:strVal val="#ppt_x"/>
                                          </p:val>
                                        </p:tav>
                                      </p:tavLst>
                                    </p:anim>
                                    <p:anim calcmode="lin" valueType="num">
                                      <p:cBhvr additive="base">
                                        <p:cTn id="8" dur="500" fill="hold"/>
                                        <p:tgtEl>
                                          <p:spTgt spid="276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wipe(down)">
                                      <p:cBhvr>
                                        <p:cTn id="13" dur="2000"/>
                                        <p:tgtEl>
                                          <p:spTgt spid="276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7657"/>
                                        </p:tgtEl>
                                        <p:attrNameLst>
                                          <p:attrName>style.visibility</p:attrName>
                                        </p:attrNameLst>
                                      </p:cBhvr>
                                      <p:to>
                                        <p:strVal val="visible"/>
                                      </p:to>
                                    </p:set>
                                    <p:anim calcmode="lin" valueType="num">
                                      <p:cBhvr additive="base">
                                        <p:cTn id="18" dur="500" fill="hold"/>
                                        <p:tgtEl>
                                          <p:spTgt spid="27657"/>
                                        </p:tgtEl>
                                        <p:attrNameLst>
                                          <p:attrName>ppt_x</p:attrName>
                                        </p:attrNameLst>
                                      </p:cBhvr>
                                      <p:tavLst>
                                        <p:tav tm="0">
                                          <p:val>
                                            <p:strVal val="0-#ppt_w/2"/>
                                          </p:val>
                                        </p:tav>
                                        <p:tav tm="100000">
                                          <p:val>
                                            <p:strVal val="#ppt_x"/>
                                          </p:val>
                                        </p:tav>
                                      </p:tavLst>
                                    </p:anim>
                                    <p:anim calcmode="lin" valueType="num">
                                      <p:cBhvr additive="base">
                                        <p:cTn id="19" dur="500" fill="hold"/>
                                        <p:tgtEl>
                                          <p:spTgt spid="276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autoUpdateAnimBg="0"/>
      <p:bldP spid="27657"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83" name="Picture 11"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3800" y="3175"/>
            <a:ext cx="4206875" cy="616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Text Box 6"/>
          <p:cNvSpPr txBox="1">
            <a:spLocks noChangeArrowheads="1"/>
          </p:cNvSpPr>
          <p:nvPr/>
        </p:nvSpPr>
        <p:spPr bwMode="auto">
          <a:xfrm>
            <a:off x="7791450" y="152400"/>
            <a:ext cx="130997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191-192</a:t>
            </a:r>
            <a:endParaRPr lang="en-US" dirty="0"/>
          </a:p>
        </p:txBody>
      </p:sp>
      <p:sp>
        <p:nvSpPr>
          <p:cNvPr id="28680" name="Text Box 8"/>
          <p:cNvSpPr txBox="1">
            <a:spLocks noChangeArrowheads="1"/>
          </p:cNvSpPr>
          <p:nvPr/>
        </p:nvSpPr>
        <p:spPr bwMode="auto">
          <a:xfrm>
            <a:off x="609600" y="5295900"/>
            <a:ext cx="8153400" cy="1200329"/>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(الإصحاحات ١-٢) يؤكد بولس سيادة المسيح على كل شيء باعتباره الله من أجل محاربة المعلمين الهراطقة الذين تسللوا إلى كنيسة كولوسي بمبادئ وممارسات كاذبة.</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8681" name="Text Box 9"/>
          <p:cNvSpPr txBox="1">
            <a:spLocks noChangeArrowheads="1"/>
          </p:cNvSpPr>
          <p:nvPr/>
        </p:nvSpPr>
        <p:spPr bwMode="auto">
          <a:xfrm>
            <a:off x="609600" y="2667000"/>
            <a:ext cx="8229600" cy="830997"/>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(الأصحاحات 3-4) يقدم بولس تعليمات عملية في ضوء ألوهية المسيح ليخزي أعداء المسيح بينما يرون الحياة المقدسة في الكنيسة.</a:t>
            </a:r>
          </a:p>
        </p:txBody>
      </p:sp>
      <p:sp>
        <p:nvSpPr>
          <p:cNvPr id="387077" name="Rectangle 12"/>
          <p:cNvSpPr>
            <a:spLocks noGrp="1" noChangeArrowheads="1"/>
          </p:cNvSpPr>
          <p:nvPr>
            <p:ph type="title" idx="4294967295"/>
          </p:nvPr>
        </p:nvSpPr>
        <p:spPr>
          <a:xfrm>
            <a:off x="3505200" y="304800"/>
            <a:ext cx="2057400"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الملخص</a:t>
            </a:r>
            <a:endParaRPr lang="en-US" sz="2800" b="1" dirty="0">
              <a:solidFill>
                <a:srgbClr val="FFFFFF"/>
              </a:solidFill>
              <a:latin typeface="Arial" panose="020B0604020202020204" pitchFamily="34"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additive="base">
                                        <p:cTn id="7" dur="500" fill="hold"/>
                                        <p:tgtEl>
                                          <p:spTgt spid="28680"/>
                                        </p:tgtEl>
                                        <p:attrNameLst>
                                          <p:attrName>ppt_x</p:attrName>
                                        </p:attrNameLst>
                                      </p:cBhvr>
                                      <p:tavLst>
                                        <p:tav tm="0">
                                          <p:val>
                                            <p:strVal val="#ppt_x"/>
                                          </p:val>
                                        </p:tav>
                                        <p:tav tm="100000">
                                          <p:val>
                                            <p:strVal val="#ppt_x"/>
                                          </p:val>
                                        </p:tav>
                                      </p:tavLst>
                                    </p:anim>
                                    <p:anim calcmode="lin" valueType="num">
                                      <p:cBhvr additive="base">
                                        <p:cTn id="8" dur="500" fill="hold"/>
                                        <p:tgtEl>
                                          <p:spTgt spid="286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681"/>
                                        </p:tgtEl>
                                        <p:attrNameLst>
                                          <p:attrName>style.visibility</p:attrName>
                                        </p:attrNameLst>
                                      </p:cBhvr>
                                      <p:to>
                                        <p:strVal val="visible"/>
                                      </p:to>
                                    </p:set>
                                    <p:anim calcmode="lin" valueType="num">
                                      <p:cBhvr additive="base">
                                        <p:cTn id="13" dur="500" fill="hold"/>
                                        <p:tgtEl>
                                          <p:spTgt spid="28681"/>
                                        </p:tgtEl>
                                        <p:attrNameLst>
                                          <p:attrName>ppt_x</p:attrName>
                                        </p:attrNameLst>
                                      </p:cBhvr>
                                      <p:tavLst>
                                        <p:tav tm="0">
                                          <p:val>
                                            <p:strVal val="#ppt_x"/>
                                          </p:val>
                                        </p:tav>
                                        <p:tav tm="100000">
                                          <p:val>
                                            <p:strVal val="#ppt_x"/>
                                          </p:val>
                                        </p:tav>
                                      </p:tavLst>
                                    </p:anim>
                                    <p:anim calcmode="lin" valueType="num">
                                      <p:cBhvr additive="base">
                                        <p:cTn id="14" dur="500" fill="hold"/>
                                        <p:tgtEl>
                                          <p:spTgt spid="2868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8683"/>
                                        </p:tgtEl>
                                        <p:attrNameLst>
                                          <p:attrName>style.visibility</p:attrName>
                                        </p:attrNameLst>
                                      </p:cBhvr>
                                      <p:to>
                                        <p:strVal val="visible"/>
                                      </p:to>
                                    </p:set>
                                    <p:animEffect transition="in" filter="wipe(down)">
                                      <p:cBhvr>
                                        <p:cTn id="19" dur="2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28681"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كولوسي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0740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الكلمة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الألوهية</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Text Box 24"/>
          <p:cNvSpPr txBox="1">
            <a:spLocks noChangeArrowheads="1"/>
          </p:cNvSpPr>
          <p:nvPr/>
        </p:nvSpPr>
        <p:spPr bwMode="auto">
          <a:xfrm>
            <a:off x="8317760" y="65344"/>
            <a:ext cx="7889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١٨٧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25518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6175994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كيف يمكنك أن تكون </a:t>
            </a:r>
            <a:r>
              <a:rPr lang="ar-JO" sz="4800" dirty="0">
                <a:solidFill>
                  <a:srgbClr val="FFFF00"/>
                </a:solidFill>
                <a:effectLst>
                  <a:glow rad="127000">
                    <a:schemeClr val="tx1"/>
                  </a:glow>
                </a:effectLst>
                <a:ea typeface="ＭＳ Ｐゴシック" charset="0"/>
                <a:cs typeface="Arial" panose="020B0604020202020204" pitchFamily="34" charset="0"/>
              </a:rPr>
              <a:t>محمياً </a:t>
            </a:r>
            <a:br>
              <a:rPr lang="ar-JO"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من التعليم الكاذب؟</a:t>
            </a:r>
            <a:endParaRPr lang="en-US" sz="4800" dirty="0">
              <a:effectLst>
                <a:glow rad="127000">
                  <a:schemeClr val="tx1"/>
                </a:glow>
              </a:effectLst>
              <a:ea typeface="ＭＳ Ｐゴシック" charset="0"/>
              <a:cs typeface="Arial" panose="020B0604020202020204" pitchFamily="34"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4159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كولوسي</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إحمي نفسك من التعليم الكاذب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التمسك </a:t>
            </a:r>
            <a:r>
              <a:rPr kumimoji="0" lang="ar-JO" sz="4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بألوهية</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والحياة المقدسة</a:t>
            </a:r>
            <a:r>
              <a:rPr kumimoji="0" lang="en-SG"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81846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ملخص كولوسي</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26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586813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cs typeface="Arial" panose="020B0604020202020204" pitchFamily="34" charset="0"/>
              </a:rPr>
              <a:t>2. تمسك بالحياة </a:t>
            </a:r>
            <a:r>
              <a:rPr lang="ar-JO" sz="4800" dirty="0">
                <a:solidFill>
                  <a:srgbClr val="FFFF00"/>
                </a:solidFill>
                <a:effectLst>
                  <a:glow rad="127000">
                    <a:schemeClr val="tx1"/>
                  </a:glow>
                </a:effectLst>
                <a:ea typeface="ＭＳ Ｐゴシック" charset="0"/>
                <a:cs typeface="Arial" panose="020B0604020202020204" pitchFamily="34" charset="0"/>
              </a:rPr>
              <a:t>المقدسة</a:t>
            </a:r>
            <a:br>
              <a:rPr lang="ar-JO"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    (كو 3-4)</a:t>
            </a:r>
            <a:r>
              <a:rPr lang="en-SG" sz="4800" dirty="0">
                <a:effectLst>
                  <a:glow rad="127000">
                    <a:schemeClr val="tx1"/>
                  </a:glow>
                </a:effectLst>
                <a:ea typeface="ＭＳ Ｐゴシック" charset="0"/>
                <a:cs typeface="Arial" panose="020B0604020202020204" pitchFamily="34" charset="0"/>
              </a:rPr>
              <a:t> </a:t>
            </a:r>
            <a:endParaRPr lang="en-US" sz="4800" dirty="0">
              <a:effectLst>
                <a:glow rad="127000">
                  <a:schemeClr val="tx1"/>
                </a:glow>
              </a:effectLst>
              <a:ea typeface="ＭＳ Ｐゴシック" charset="0"/>
              <a:cs typeface="Arial" panose="020B0604020202020204" pitchFamily="34"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1774578"/>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بماذا تتمسك؟</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الألوهية</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القداسة</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563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ea typeface="+mj-ea"/>
              </a:rPr>
              <a:t>ما هي الملابس القديمة التي تحتاج إلى رميها؟</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525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400985269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ar-JO" dirty="0">
                <a:solidFill>
                  <a:srgbClr val="FFFFFF"/>
                </a:solidFill>
                <a:effectLst>
                  <a:glow rad="101600">
                    <a:schemeClr val="tx1">
                      <a:alpha val="75000"/>
                    </a:schemeClr>
                  </a:glow>
                  <a:outerShdw blurRad="50800" dist="38100" dir="10800000" algn="r" rotWithShape="0">
                    <a:prstClr val="black">
                      <a:alpha val="40000"/>
                    </a:prstClr>
                  </a:outerShdw>
                </a:effectLst>
              </a:rPr>
              <a:t>ما هي الملابس الجديدة التي تحتاج أن ترتديها؟</a:t>
            </a: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a typeface="+mj-ea"/>
            </a:endParaRPr>
          </a:p>
        </p:txBody>
      </p:sp>
    </p:spTree>
    <p:extLst>
      <p:ext uri="{BB962C8B-B14F-4D97-AF65-F5344CB8AC3E}">
        <p14:creationId xmlns:p14="http://schemas.microsoft.com/office/powerpoint/2010/main" val="16919528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6979795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D:\Church\Background Pictures\Mountain Scenes Done\Mountain Scenes (0601 - 0900)\Mountain Scene 0627.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2442804" y="76200"/>
            <a:ext cx="4309193" cy="6740307"/>
          </a:xfrm>
          <a:prstGeom prst="rect">
            <a:avLst/>
          </a:prstGeom>
          <a:noFill/>
          <a:ln>
            <a:noFill/>
          </a:ln>
          <a:effectLst>
            <a:outerShdw blurRad="63500" dist="53882"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ملك من السماء من فوق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بالحكمة والقوة والمحبة</a:t>
            </a: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كرر</a:t>
            </a:r>
            <a:r>
              <a:rPr kumimoji="0" lang="en-US" sz="32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إلهنا إله رائع!</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الجديد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والنص مجاناً </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553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21"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22" name="Picture 1" descr="colossians new age movem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9126538" cy="615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5" name="Rectangle 52"/>
          <p:cNvSpPr>
            <a:spLocks noGrp="1" noChangeArrowheads="1"/>
          </p:cNvSpPr>
          <p:nvPr>
            <p:ph type="title" idx="4294967295"/>
          </p:nvPr>
        </p:nvSpPr>
        <p:spPr>
          <a:xfrm>
            <a:off x="0" y="152400"/>
            <a:ext cx="9144000" cy="533400"/>
          </a:xfrm>
        </p:spPr>
        <p:txBody>
          <a:bodyPr/>
          <a:lstStyle/>
          <a:p>
            <a:pPr eaLnBrk="1" hangingPunct="1">
              <a:defRPr/>
            </a:pPr>
            <a:r>
              <a:rPr lang="ar-JO" sz="6000" b="1" dirty="0">
                <a:solidFill>
                  <a:srgbClr val="FFFFFF"/>
                </a:solidFill>
                <a:effectLst>
                  <a:glow rad="279400">
                    <a:schemeClr val="tx1">
                      <a:alpha val="75000"/>
                    </a:schemeClr>
                  </a:glow>
                </a:effectLst>
                <a:latin typeface="Arial" panose="020B0604020202020204" pitchFamily="34" charset="0"/>
                <a:ea typeface="ＭＳ Ｐゴシック" charset="0"/>
                <a:cs typeface="Arial" panose="020B0604020202020204" pitchFamily="34" charset="0"/>
              </a:rPr>
              <a:t>الهرطقات القديمة والجديدة</a:t>
            </a:r>
            <a:endParaRPr lang="en-US" sz="6000" b="1" dirty="0">
              <a:solidFill>
                <a:srgbClr val="FFFFFF"/>
              </a:solidFill>
              <a:effectLst>
                <a:glow rad="2794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88066" name="Text Box 2"/>
          <p:cNvSpPr txBox="1">
            <a:spLocks noChangeArrowheads="1"/>
          </p:cNvSpPr>
          <p:nvPr/>
        </p:nvSpPr>
        <p:spPr bwMode="auto">
          <a:xfrm>
            <a:off x="8382000"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chemeClr val="tx1">
                      <a:alpha val="75000"/>
                    </a:schemeClr>
                  </a:glow>
                </a:effectLst>
                <a:latin typeface="Arial" panose="020B0604020202020204" pitchFamily="34" charset="0"/>
                <a:cs typeface="Arial" panose="020B0604020202020204" pitchFamily="34" charset="0"/>
              </a:rPr>
              <a:t>192</a:t>
            </a:r>
            <a:endParaRPr lang="en-US" b="1" dirty="0">
              <a:solidFill>
                <a:srgbClr val="FFFFFF"/>
              </a:solidFill>
              <a:effectLst>
                <a:glow rad="2794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2825" name="Group 121"/>
          <p:cNvGraphicFramePr>
            <a:graphicFrameLocks noGrp="1"/>
          </p:cNvGraphicFramePr>
          <p:nvPr>
            <p:extLst>
              <p:ext uri="{D42A27DB-BD31-4B8C-83A1-F6EECF244321}">
                <p14:modId xmlns:p14="http://schemas.microsoft.com/office/powerpoint/2010/main" val="504569669"/>
              </p:ext>
            </p:extLst>
          </p:nvPr>
        </p:nvGraphicFramePr>
        <p:xfrm>
          <a:off x="0" y="151110"/>
          <a:ext cx="9109074" cy="5975994"/>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المسألة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الهرطقة إلى كولوسي</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حركة الجيل الجديد</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المسيحية</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panose="020B0604020202020204" pitchFamily="34" charset="0"/>
                          <a:ea typeface="SimSun" charset="0"/>
                          <a:cs typeface="Arial" panose="020B0604020202020204" pitchFamily="34" charset="0"/>
                        </a:rPr>
                        <a:t>الخلاص</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 طرق أخرى</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 </a:t>
                      </a: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عدة طرق</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 </a:t>
                      </a: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بالمسيح يسوع وحده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العبادة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الله + الملائكة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المرشدين الروحيين</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بالروح القدس</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التقديس</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الطقوس والإحتفالات</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عبر التنوير</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بقوة الروح</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الرجاء</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غير أكيد</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التقمص</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القيامة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الألوهية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ليس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نحن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المسيح هو الله</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الإيمان بالله</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توفيقي</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آلهة كثيرة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الثالوث</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الأساس</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الجهد البشري + المعرفة السرية</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الجهد البشري</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rPr>
                        <a:t>عمل المسيح على الصليب</a:t>
                      </a:r>
                      <a:endParaRPr lang="en-US" altLang="zh-CN" sz="2400" b="1" i="0" dirty="0">
                        <a:solidFill>
                          <a:srgbClr val="FFFFFF"/>
                        </a:solidFill>
                        <a:effectLst>
                          <a:glow rad="279400">
                            <a:schemeClr val="tx1">
                              <a:alpha val="75000"/>
                            </a:schemeClr>
                          </a:glow>
                        </a:effectLst>
                        <a:latin typeface="Arial" panose="020B0604020202020204" pitchFamily="34" charset="0"/>
                        <a:ea typeface="SimSun" charset="0"/>
                        <a:cs typeface="Arial" panose="020B0604020202020204" pitchFamily="34"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198" y="5301207"/>
            <a:ext cx="1619250"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5" name="Rectangle 44"/>
          <p:cNvSpPr>
            <a:spLocks noChangeArrowheads="1"/>
          </p:cNvSpPr>
          <p:nvPr/>
        </p:nvSpPr>
        <p:spPr bwMode="auto">
          <a:xfrm>
            <a:off x="1619448" y="5301207"/>
            <a:ext cx="2376488"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8" name="Rectangle 47"/>
          <p:cNvSpPr>
            <a:spLocks noChangeArrowheads="1"/>
          </p:cNvSpPr>
          <p:nvPr/>
        </p:nvSpPr>
        <p:spPr bwMode="auto">
          <a:xfrm>
            <a:off x="3953991" y="5301208"/>
            <a:ext cx="2562225" cy="1620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9" name="Rectangle 48"/>
          <p:cNvSpPr>
            <a:spLocks noChangeArrowheads="1"/>
          </p:cNvSpPr>
          <p:nvPr/>
        </p:nvSpPr>
        <p:spPr bwMode="auto">
          <a:xfrm>
            <a:off x="6444208" y="5301208"/>
            <a:ext cx="2685661" cy="1649144"/>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6" name="Rectangle 35"/>
          <p:cNvSpPr>
            <a:spLocks noChangeArrowheads="1"/>
          </p:cNvSpPr>
          <p:nvPr/>
        </p:nvSpPr>
        <p:spPr bwMode="auto">
          <a:xfrm>
            <a:off x="-62542" y="4725144"/>
            <a:ext cx="1619250" cy="893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7" name="Rectangle 36"/>
          <p:cNvSpPr>
            <a:spLocks noChangeArrowheads="1"/>
          </p:cNvSpPr>
          <p:nvPr/>
        </p:nvSpPr>
        <p:spPr bwMode="auto">
          <a:xfrm>
            <a:off x="1556708" y="4725144"/>
            <a:ext cx="2376488" cy="893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0" name="Rectangle 39"/>
          <p:cNvSpPr>
            <a:spLocks noChangeArrowheads="1"/>
          </p:cNvSpPr>
          <p:nvPr/>
        </p:nvSpPr>
        <p:spPr bwMode="auto">
          <a:xfrm>
            <a:off x="3933196" y="4725144"/>
            <a:ext cx="2562225" cy="93610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1" name="Rectangle 40"/>
          <p:cNvSpPr>
            <a:spLocks noChangeArrowheads="1"/>
          </p:cNvSpPr>
          <p:nvPr/>
        </p:nvSpPr>
        <p:spPr bwMode="auto">
          <a:xfrm>
            <a:off x="6525583" y="4725144"/>
            <a:ext cx="2555875" cy="84444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8" name="Rectangle 27"/>
          <p:cNvSpPr>
            <a:spLocks noChangeArrowheads="1"/>
          </p:cNvSpPr>
          <p:nvPr/>
        </p:nvSpPr>
        <p:spPr bwMode="auto">
          <a:xfrm>
            <a:off x="-62542" y="3717032"/>
            <a:ext cx="1619250" cy="1257709"/>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9" name="Rectangle 28"/>
          <p:cNvSpPr>
            <a:spLocks noChangeArrowheads="1"/>
          </p:cNvSpPr>
          <p:nvPr/>
        </p:nvSpPr>
        <p:spPr bwMode="auto">
          <a:xfrm>
            <a:off x="1556708" y="3717032"/>
            <a:ext cx="2376488" cy="1257709"/>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2" name="Rectangle 31"/>
          <p:cNvSpPr>
            <a:spLocks noChangeArrowheads="1"/>
          </p:cNvSpPr>
          <p:nvPr/>
        </p:nvSpPr>
        <p:spPr bwMode="auto">
          <a:xfrm>
            <a:off x="3933196" y="3736703"/>
            <a:ext cx="2562225" cy="11888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3" name="Rectangle 32"/>
          <p:cNvSpPr>
            <a:spLocks noChangeArrowheads="1"/>
          </p:cNvSpPr>
          <p:nvPr/>
        </p:nvSpPr>
        <p:spPr bwMode="auto">
          <a:xfrm>
            <a:off x="6525583" y="3730358"/>
            <a:ext cx="2555875" cy="1211046"/>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7" name="Rectangle 6"/>
          <p:cNvSpPr>
            <a:spLocks noChangeArrowheads="1"/>
          </p:cNvSpPr>
          <p:nvPr/>
        </p:nvSpPr>
        <p:spPr bwMode="auto">
          <a:xfrm>
            <a:off x="-62542" y="897205"/>
            <a:ext cx="1619250"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8" name="Rectangle 7"/>
          <p:cNvSpPr>
            <a:spLocks noChangeArrowheads="1"/>
          </p:cNvSpPr>
          <p:nvPr/>
        </p:nvSpPr>
        <p:spPr bwMode="auto">
          <a:xfrm>
            <a:off x="-62542" y="1708418"/>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9" name="Rectangle 8"/>
          <p:cNvSpPr>
            <a:spLocks noChangeArrowheads="1"/>
          </p:cNvSpPr>
          <p:nvPr/>
        </p:nvSpPr>
        <p:spPr bwMode="auto">
          <a:xfrm>
            <a:off x="-62542" y="2492643"/>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1" name="Rectangle 10"/>
          <p:cNvSpPr>
            <a:spLocks noChangeArrowheads="1"/>
          </p:cNvSpPr>
          <p:nvPr/>
        </p:nvSpPr>
        <p:spPr bwMode="auto">
          <a:xfrm>
            <a:off x="-62542" y="3292743"/>
            <a:ext cx="1619250"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2" name="Rectangle 11"/>
          <p:cNvSpPr>
            <a:spLocks noChangeArrowheads="1"/>
          </p:cNvSpPr>
          <p:nvPr/>
        </p:nvSpPr>
        <p:spPr bwMode="auto">
          <a:xfrm>
            <a:off x="1556708" y="897205"/>
            <a:ext cx="2376488"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3" name="Rectangle 12"/>
          <p:cNvSpPr>
            <a:spLocks noChangeArrowheads="1"/>
          </p:cNvSpPr>
          <p:nvPr/>
        </p:nvSpPr>
        <p:spPr bwMode="auto">
          <a:xfrm>
            <a:off x="1556708" y="1708418"/>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4" name="Rectangle 13"/>
          <p:cNvSpPr>
            <a:spLocks noChangeArrowheads="1"/>
          </p:cNvSpPr>
          <p:nvPr/>
        </p:nvSpPr>
        <p:spPr bwMode="auto">
          <a:xfrm>
            <a:off x="1556708" y="2492643"/>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5" name="Rectangle 14"/>
          <p:cNvSpPr>
            <a:spLocks noChangeArrowheads="1"/>
          </p:cNvSpPr>
          <p:nvPr/>
        </p:nvSpPr>
        <p:spPr bwMode="auto">
          <a:xfrm>
            <a:off x="1556708" y="3292743"/>
            <a:ext cx="2376488"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7" name="Rectangle 16"/>
          <p:cNvSpPr>
            <a:spLocks noChangeArrowheads="1"/>
          </p:cNvSpPr>
          <p:nvPr/>
        </p:nvSpPr>
        <p:spPr bwMode="auto">
          <a:xfrm>
            <a:off x="3890334" y="897205"/>
            <a:ext cx="2636837"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8" name="Rectangle 17"/>
          <p:cNvSpPr>
            <a:spLocks noChangeArrowheads="1"/>
          </p:cNvSpPr>
          <p:nvPr/>
        </p:nvSpPr>
        <p:spPr bwMode="auto">
          <a:xfrm>
            <a:off x="3890334" y="1708418"/>
            <a:ext cx="2636837"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9" name="Rectangle 18"/>
          <p:cNvSpPr>
            <a:spLocks noChangeArrowheads="1"/>
          </p:cNvSpPr>
          <p:nvPr/>
        </p:nvSpPr>
        <p:spPr bwMode="auto">
          <a:xfrm>
            <a:off x="3890334" y="2492643"/>
            <a:ext cx="2636837"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1" name="Rectangle 20"/>
          <p:cNvSpPr>
            <a:spLocks noChangeArrowheads="1"/>
          </p:cNvSpPr>
          <p:nvPr/>
        </p:nvSpPr>
        <p:spPr bwMode="auto">
          <a:xfrm>
            <a:off x="3964946" y="3292743"/>
            <a:ext cx="256222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2" name="Rectangle 21"/>
          <p:cNvSpPr>
            <a:spLocks noChangeArrowheads="1"/>
          </p:cNvSpPr>
          <p:nvPr/>
        </p:nvSpPr>
        <p:spPr bwMode="auto">
          <a:xfrm>
            <a:off x="6525583" y="897205"/>
            <a:ext cx="2636838"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3" name="Rectangle 22"/>
          <p:cNvSpPr>
            <a:spLocks noChangeArrowheads="1"/>
          </p:cNvSpPr>
          <p:nvPr/>
        </p:nvSpPr>
        <p:spPr bwMode="auto">
          <a:xfrm>
            <a:off x="6525583" y="1708418"/>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4" name="Rectangle 23"/>
          <p:cNvSpPr>
            <a:spLocks noChangeArrowheads="1"/>
          </p:cNvSpPr>
          <p:nvPr/>
        </p:nvSpPr>
        <p:spPr bwMode="auto">
          <a:xfrm>
            <a:off x="6525583" y="2492643"/>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5" name="Rectangle 24"/>
          <p:cNvSpPr>
            <a:spLocks noChangeArrowheads="1"/>
          </p:cNvSpPr>
          <p:nvPr/>
        </p:nvSpPr>
        <p:spPr bwMode="auto">
          <a:xfrm>
            <a:off x="6525583" y="3292743"/>
            <a:ext cx="255587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91199" name="Rectangle 2"/>
          <p:cNvSpPr>
            <a:spLocks noGrp="1" noChangeArrowheads="1"/>
          </p:cNvSpPr>
          <p:nvPr>
            <p:ph type="title" idx="4294967295"/>
          </p:nvPr>
        </p:nvSpPr>
        <p:spPr>
          <a:xfrm>
            <a:off x="69850" y="-2770950"/>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solidFill>
                  <a:srgbClr val="EAEAEA"/>
                </a:solidFill>
                <a:effectLst/>
                <a:latin typeface="Arial" charset="0"/>
                <a:ea typeface="ＭＳ Ｐゴシック" charset="0"/>
                <a:cs typeface="Arial" charset="0"/>
              </a:rPr>
              <a:t>Recycled Heresies</a:t>
            </a:r>
            <a:endParaRPr lang="en-US" dirty="0">
              <a:solidFill>
                <a:srgbClr val="EAEAEA"/>
              </a:solidFill>
              <a:effectLst/>
              <a:ea typeface="ＭＳ Ｐゴシック" charset="0"/>
            </a:endParaRPr>
          </a:p>
        </p:txBody>
      </p:sp>
      <p:sp>
        <p:nvSpPr>
          <p:cNvPr id="391200" name="Text Box 123"/>
          <p:cNvSpPr txBox="1">
            <a:spLocks noChangeArrowheads="1"/>
          </p:cNvSpPr>
          <p:nvPr/>
        </p:nvSpPr>
        <p:spPr bwMode="auto">
          <a:xfrm>
            <a:off x="8458200" y="-100013"/>
            <a:ext cx="704039"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573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 descr="http://wau.org/images/sized/images/issues/godslove-400x30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6" name="Google Shape;186;p1"/>
          <p:cNvSpPr txBox="1">
            <a:spLocks noGrp="1"/>
          </p:cNvSpPr>
          <p:nvPr>
            <p:ph type="title"/>
          </p:nvPr>
        </p:nvSpPr>
        <p:spPr>
          <a:xfrm>
            <a:off x="457200" y="603128"/>
            <a:ext cx="8229600" cy="1229975"/>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ctr" rtl="1">
              <a:spcBef>
                <a:spcPts val="0"/>
              </a:spcBef>
              <a:spcAft>
                <a:spcPts val="0"/>
              </a:spcAft>
              <a:buNone/>
            </a:pPr>
            <a:r>
              <a:rPr lang="en-US" dirty="0"/>
              <a:t>ألوهية الروح </a:t>
            </a:r>
            <a:endParaRPr dirty="0"/>
          </a:p>
        </p:txBody>
      </p:sp>
      <p:sp>
        <p:nvSpPr>
          <p:cNvPr id="187" name="Google Shape;187;p1"/>
          <p:cNvSpPr txBox="1"/>
          <p:nvPr/>
        </p:nvSpPr>
        <p:spPr>
          <a:xfrm>
            <a:off x="381000" y="2286000"/>
            <a:ext cx="8229600" cy="1143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شخص</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أم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شيء</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8" name="Google Shape;188;p1"/>
          <p:cNvSpPr txBox="1"/>
          <p:nvPr/>
        </p:nvSpPr>
        <p:spPr>
          <a:xfrm>
            <a:off x="381000" y="3048000"/>
            <a:ext cx="8229600" cy="1143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4400"/>
              <a:buFont typeface="Arial"/>
              <a:buNone/>
              <a:tabLst/>
              <a:defRPr/>
            </a:pP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هل</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هو</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الله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أم</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مجرّد</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4400" b="1"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روح</a:t>
            </a:r>
            <a:r>
              <a:rPr kumimoji="0" lang="en-US"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endParaRPr kumimoji="0" sz="4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9" name="Google Shape;189;p1"/>
          <p:cNvSpPr txBox="1"/>
          <p:nvPr/>
        </p:nvSpPr>
        <p:spPr>
          <a:xfrm>
            <a:off x="8686800" y="-683730"/>
            <a:ext cx="3556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a:extLst>
              <a:ext uri="{FF2B5EF4-FFF2-40B4-BE49-F238E27FC236}">
                <a16:creationId xmlns:a16="http://schemas.microsoft.com/office/drawing/2014/main" id="{244AE422-8072-5B2D-E906-83C296999A45}"/>
              </a:ext>
            </a:extLst>
          </p:cNvPr>
          <p:cNvSpPr>
            <a:spLocks noChangeArrowheads="1"/>
          </p:cNvSpPr>
          <p:nvPr/>
        </p:nvSpPr>
        <p:spPr bwMode="auto">
          <a:xfrm>
            <a:off x="0" y="6395945"/>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sym typeface="Arial"/>
              </a:rPr>
              <a:t>• BibleStudyDownloads.org</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 descr="http://3.bp.blogspot.com/-Yp8fcAoES0k/T74no6ptWjI/AAAAAAAAChE/g79MIahAg3s/s1600/560700_10150879372481692_618171691_9755198_1968805916_n.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7" name="Google Shape;197;p2"/>
          <p:cNvSpPr txBox="1">
            <a:spLocks noGrp="1"/>
          </p:cNvSpPr>
          <p:nvPr>
            <p:ph type="title"/>
          </p:nvPr>
        </p:nvSpPr>
        <p:spPr>
          <a:xfrm>
            <a:off x="5753325" y="217525"/>
            <a:ext cx="3581400" cy="3429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000" dirty="0" err="1"/>
              <a:t>مهم</a:t>
            </a:r>
            <a:r>
              <a:rPr lang="en-US" sz="4000" dirty="0"/>
              <a:t> </a:t>
            </a:r>
            <a:r>
              <a:rPr lang="en-US" sz="4000" dirty="0" err="1"/>
              <a:t>جداً</a:t>
            </a:r>
            <a:br>
              <a:rPr lang="en-US" sz="4000" dirty="0"/>
            </a:br>
            <a:r>
              <a:rPr lang="en-US" sz="4000" dirty="0" err="1"/>
              <a:t>لماذا</a:t>
            </a:r>
            <a:r>
              <a:rPr lang="en-US" sz="4000" dirty="0"/>
              <a:t> </a:t>
            </a:r>
            <a:r>
              <a:rPr lang="en-US" sz="4000" dirty="0" err="1"/>
              <a:t>ينبغي</a:t>
            </a:r>
            <a:r>
              <a:rPr lang="en-US" sz="4000" dirty="0"/>
              <a:t> </a:t>
            </a:r>
            <a:r>
              <a:rPr lang="en-US" sz="4000" dirty="0" err="1"/>
              <a:t>علينا</a:t>
            </a:r>
            <a:r>
              <a:rPr lang="en-US" sz="4000" dirty="0"/>
              <a:t> </a:t>
            </a:r>
            <a:r>
              <a:rPr lang="en-US" sz="4000" dirty="0" err="1"/>
              <a:t>أن</a:t>
            </a:r>
            <a:r>
              <a:rPr lang="en-US" sz="4000" dirty="0"/>
              <a:t> </a:t>
            </a:r>
            <a:r>
              <a:rPr lang="en-US" sz="4000" dirty="0" err="1"/>
              <a:t>نؤمن</a:t>
            </a:r>
            <a:r>
              <a:rPr lang="en-US" sz="4000" dirty="0"/>
              <a:t> </a:t>
            </a:r>
            <a:r>
              <a:rPr lang="en-US" sz="4000" dirty="0" err="1"/>
              <a:t>بأن</a:t>
            </a:r>
            <a:r>
              <a:rPr lang="en-US" sz="4000" dirty="0"/>
              <a:t> الروح </a:t>
            </a:r>
            <a:r>
              <a:rPr lang="en-US" sz="4000" dirty="0" err="1"/>
              <a:t>شخص</a:t>
            </a:r>
            <a:r>
              <a:rPr lang="en-US" sz="4000" dirty="0"/>
              <a:t>؟ </a:t>
            </a:r>
            <a:endParaRPr sz="4000" dirty="0"/>
          </a:p>
        </p:txBody>
      </p:sp>
      <p:sp>
        <p:nvSpPr>
          <p:cNvPr id="198" name="Google Shape;198;p2"/>
          <p:cNvSpPr txBox="1"/>
          <p:nvPr/>
        </p:nvSpPr>
        <p:spPr>
          <a:xfrm>
            <a:off x="0" y="4419600"/>
            <a:ext cx="5181600" cy="24384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ماذا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يتبع</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منطقياً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إذا</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كان</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الروح </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مائعا</a:t>
            </a:r>
            <a:r>
              <a:rPr lang="ar-JO" sz="4000" b="1" kern="0" dirty="0">
                <a:solidFill>
                  <a:srgbClr val="002060"/>
                </a:solidFill>
                <a:latin typeface="Arial" panose="020B0604020202020204" pitchFamily="34" charset="0"/>
                <a:ea typeface="+mn-ea"/>
                <a:cs typeface="Arial" panose="020B0604020202020204" pitchFamily="34" charset="0"/>
                <a:sym typeface="Arial"/>
              </a:rPr>
              <a:t>ً </a:t>
            </a: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(ا</a:t>
            </a:r>
            <a:r>
              <a:rPr kumimoji="0" lang="en-US" sz="4000" b="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لمورمو</a:t>
            </a:r>
            <a:r>
              <a:rPr kumimoji="0" lang="ar-JO"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ن)</a:t>
            </a:r>
            <a:r>
              <a:rPr kumimoji="0" lang="en-US"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t>
            </a:r>
            <a:endParaRPr kumimoji="0" sz="4000" b="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9" name="Google Shape;199;p2"/>
          <p:cNvSpPr txBox="1"/>
          <p:nvPr/>
        </p:nvSpPr>
        <p:spPr>
          <a:xfrm>
            <a:off x="143700" y="322475"/>
            <a:ext cx="3581400" cy="45753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لماذا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يكون</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الروح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مجرّد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قوة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أو</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تأثير</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(ك</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ما</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يدّعي</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شهود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يهوه</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وأتباع</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حركة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a:t>
            </a:r>
            <a:r>
              <a:rPr lang="ar-JO" sz="3200" b="1" kern="0" dirty="0">
                <a:solidFill>
                  <a:srgbClr val="FFFFFF"/>
                </a:solidFill>
                <a:latin typeface="Arial" panose="020B0604020202020204" pitchFamily="34" charset="0"/>
                <a:ea typeface="+mn-ea"/>
                <a:cs typeface="Arial" panose="020B0604020202020204" pitchFamily="34" charset="0"/>
                <a:sym typeface="Arial"/>
              </a:rPr>
              <a:t>جيل</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2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الجديد</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0" name="Google Shape;200;p2"/>
          <p:cNvSpPr txBox="1"/>
          <p:nvPr/>
        </p:nvSpPr>
        <p:spPr>
          <a:xfrm>
            <a:off x="8532440" y="0"/>
            <a:ext cx="52604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822"/>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animEffect transition="in" filter="fade">
                                      <p:cBhvr>
                                        <p:cTn id="12" dur="1822"/>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 descr="http://seeingfaith.files.wordpress.com/2012/05/holy-spirit.jpg"/>
          <p:cNvPicPr preferRelativeResize="0"/>
          <p:nvPr/>
        </p:nvPicPr>
        <p:blipFill rotWithShape="1">
          <a:blip r:embed="rId3">
            <a:alphaModFix/>
          </a:blip>
          <a:srcRect/>
          <a:stretch/>
        </p:blipFill>
        <p:spPr>
          <a:xfrm>
            <a:off x="-1" y="0"/>
            <a:ext cx="9204429" cy="6858000"/>
          </a:xfrm>
          <a:prstGeom prst="rect">
            <a:avLst/>
          </a:prstGeom>
          <a:noFill/>
          <a:ln>
            <a:noFill/>
          </a:ln>
        </p:spPr>
      </p:pic>
      <p:sp>
        <p:nvSpPr>
          <p:cNvPr id="207" name="Google Shape;207;p3"/>
          <p:cNvSpPr txBox="1">
            <a:spLocks noGrp="1"/>
          </p:cNvSpPr>
          <p:nvPr>
            <p:ph type="title"/>
          </p:nvPr>
        </p:nvSpPr>
        <p:spPr>
          <a:xfrm>
            <a:off x="2286000" y="0"/>
            <a:ext cx="6858000" cy="28956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800" dirty="0" err="1"/>
              <a:t>براهين</a:t>
            </a:r>
            <a:r>
              <a:rPr lang="en-US" sz="4800" dirty="0"/>
              <a:t> </a:t>
            </a:r>
            <a:r>
              <a:rPr lang="en-US" sz="4800" dirty="0" err="1"/>
              <a:t>أن</a:t>
            </a:r>
            <a:r>
              <a:rPr lang="en-US" sz="4800" dirty="0"/>
              <a:t> الروح </a:t>
            </a:r>
            <a:r>
              <a:rPr lang="en-US" sz="4800" dirty="0" err="1"/>
              <a:t>هو</a:t>
            </a:r>
            <a:r>
              <a:rPr lang="en-US" sz="4800" dirty="0"/>
              <a:t> </a:t>
            </a:r>
            <a:r>
              <a:rPr lang="en-US" sz="4800" dirty="0" err="1"/>
              <a:t>شخص</a:t>
            </a:r>
            <a:r>
              <a:rPr lang="en-US" sz="4800" dirty="0"/>
              <a:t>…</a:t>
            </a:r>
            <a:endParaRPr sz="4800" dirty="0"/>
          </a:p>
        </p:txBody>
      </p:sp>
      <p:sp>
        <p:nvSpPr>
          <p:cNvPr id="208" name="Google Shape;208;p3"/>
          <p:cNvSpPr txBox="1"/>
          <p:nvPr/>
        </p:nvSpPr>
        <p:spPr>
          <a:xfrm>
            <a:off x="8532440" y="0"/>
            <a:ext cx="52604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Shape 212"/>
        <p:cNvGrpSpPr/>
        <p:nvPr/>
      </p:nvGrpSpPr>
      <p:grpSpPr>
        <a:xfrm>
          <a:off x="0" y="0"/>
          <a:ext cx="0" cy="0"/>
          <a:chOff x="0" y="0"/>
          <a:chExt cx="0" cy="0"/>
        </a:xfrm>
      </p:grpSpPr>
      <p:pic>
        <p:nvPicPr>
          <p:cNvPr id="213" name="Google Shape;213;p4" descr="dove-holy-spirit.jpg"/>
          <p:cNvPicPr preferRelativeResize="0"/>
          <p:nvPr/>
        </p:nvPicPr>
        <p:blipFill rotWithShape="1">
          <a:blip r:embed="rId3">
            <a:alphaModFix/>
          </a:blip>
          <a:srcRect/>
          <a:stretch/>
        </p:blipFill>
        <p:spPr>
          <a:xfrm>
            <a:off x="2667000" y="18288"/>
            <a:ext cx="6477000" cy="6839712"/>
          </a:xfrm>
          <a:prstGeom prst="rect">
            <a:avLst/>
          </a:prstGeom>
          <a:noFill/>
          <a:ln>
            <a:noFill/>
          </a:ln>
        </p:spPr>
      </p:pic>
      <p:sp>
        <p:nvSpPr>
          <p:cNvPr id="214" name="Google Shape;214;p4"/>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4000" dirty="0" err="1">
                <a:effectLst>
                  <a:glow rad="228600">
                    <a:schemeClr val="accent4">
                      <a:satMod val="175000"/>
                      <a:alpha val="91000"/>
                    </a:schemeClr>
                  </a:glow>
                </a:effectLst>
              </a:rPr>
              <a:t>شخصية</a:t>
            </a:r>
            <a:r>
              <a:rPr lang="en-US" sz="4000" dirty="0">
                <a:effectLst>
                  <a:glow rad="228600">
                    <a:schemeClr val="accent4">
                      <a:satMod val="175000"/>
                      <a:alpha val="91000"/>
                    </a:schemeClr>
                  </a:glow>
                </a:effectLst>
              </a:rPr>
              <a:t> الروح </a:t>
            </a:r>
            <a:r>
              <a:rPr lang="en-US" sz="4000" dirty="0" err="1">
                <a:effectLst>
                  <a:glow rad="228600">
                    <a:schemeClr val="accent4">
                      <a:satMod val="175000"/>
                      <a:alpha val="91000"/>
                    </a:schemeClr>
                  </a:glow>
                </a:effectLst>
              </a:rPr>
              <a:t>القدس</a:t>
            </a:r>
            <a:endParaRPr sz="4000" dirty="0">
              <a:effectLst>
                <a:glow rad="228600">
                  <a:schemeClr val="accent4">
                    <a:satMod val="175000"/>
                    <a:alpha val="91000"/>
                  </a:schemeClr>
                </a:glow>
              </a:effectLst>
            </a:endParaRPr>
          </a:p>
        </p:txBody>
      </p:sp>
      <p:sp>
        <p:nvSpPr>
          <p:cNvPr id="215" name="Google Shape;215;p4"/>
          <p:cNvSpPr txBox="1"/>
          <p:nvPr/>
        </p:nvSpPr>
        <p:spPr>
          <a:xfrm>
            <a:off x="76199" y="1997765"/>
            <a:ext cx="5184914" cy="3962400"/>
          </a:xfrm>
          <a:prstGeom prst="rect">
            <a:avLst/>
          </a:prstGeom>
          <a:noFill/>
          <a:ln>
            <a:noFill/>
          </a:ln>
        </p:spPr>
        <p:txBody>
          <a:bodyPr spcFirstLastPara="1" wrap="square" lIns="91425" tIns="45700" rIns="91425" bIns="45700" anchor="t" anchorCtr="0">
            <a:noAutofit/>
          </a:bodyPr>
          <a:lstStyle/>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أ</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صفاته</a:t>
            </a:r>
            <a:endParaRPr kumimoji="0" sz="14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ب</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أفعاله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ج.	</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لأشياء</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المنسوبة</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إليه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د.</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علاقاته</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a:p>
            <a:pPr marL="811213" marR="0" lvl="0" indent="-798513"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ه</a:t>
            </a:r>
            <a:r>
              <a:rPr kumimoji="0" lang="ar-JO"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ـ.</a:t>
            </a:r>
            <a:r>
              <a:rPr kumimoji="0" lang="en-US"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rPr>
              <a:t>القواعد</a:t>
            </a:r>
            <a:endParaRPr kumimoji="0" sz="4000" b="1" u="none" strike="noStrike" kern="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mn-ea"/>
              <a:cs typeface="Arial" panose="020B0604020202020204" pitchFamily="34" charset="0"/>
              <a:sym typeface="Arial"/>
            </a:endParaRPr>
          </a:p>
        </p:txBody>
      </p:sp>
      <p:sp>
        <p:nvSpPr>
          <p:cNvPr id="216" name="Google Shape;216;p4"/>
          <p:cNvSpPr txBox="1"/>
          <p:nvPr/>
        </p:nvSpPr>
        <p:spPr>
          <a:xfrm>
            <a:off x="8702803" y="0"/>
            <a:ext cx="3556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00007D"/>
                </a:solidFill>
                <a:effectLst/>
                <a:uLnTx/>
                <a:uFillTx/>
                <a:latin typeface="Arial" panose="020B0604020202020204" pitchFamily="34" charset="0"/>
                <a:ea typeface="Arial"/>
                <a:cs typeface="Arial" panose="020B0604020202020204" pitchFamily="34" charset="0"/>
                <a:sym typeface="Arial"/>
              </a:rPr>
              <a:t>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5" descr="http://4.bp.blogspot.com/_v-jkdc-LjSM/S_aAryuYJRI/AAAAAAAAAKA/EWR6NMby2xE/s1600/Holy_Spirit.jpg"/>
          <p:cNvPicPr preferRelativeResize="0"/>
          <p:nvPr/>
        </p:nvPicPr>
        <p:blipFill rotWithShape="1">
          <a:blip r:embed="rId3">
            <a:alphaModFix/>
          </a:blip>
          <a:srcRect/>
          <a:stretch/>
        </p:blipFill>
        <p:spPr>
          <a:xfrm>
            <a:off x="0" y="1"/>
            <a:ext cx="9144000" cy="6858000"/>
          </a:xfrm>
          <a:prstGeom prst="rect">
            <a:avLst/>
          </a:prstGeom>
          <a:noFill/>
          <a:ln>
            <a:noFill/>
          </a:ln>
        </p:spPr>
      </p:pic>
      <p:sp>
        <p:nvSpPr>
          <p:cNvPr id="223" name="Google Shape;223;p5"/>
          <p:cNvSpPr txBox="1">
            <a:spLocks noGrp="1"/>
          </p:cNvSpPr>
          <p:nvPr>
            <p:ph type="title"/>
          </p:nvPr>
        </p:nvSpPr>
        <p:spPr>
          <a:xfrm>
            <a:off x="0" y="0"/>
            <a:ext cx="6400800" cy="6858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Font typeface="Arial"/>
              <a:buNone/>
            </a:pPr>
            <a:r>
              <a:rPr lang="en-US" sz="4000" dirty="0" err="1"/>
              <a:t>هل</a:t>
            </a:r>
            <a:r>
              <a:rPr lang="en-US" sz="4000" dirty="0"/>
              <a:t> الروح </a:t>
            </a:r>
            <a:r>
              <a:rPr lang="en-US" sz="4000" dirty="0" err="1"/>
              <a:t>القدس</a:t>
            </a:r>
            <a:r>
              <a:rPr lang="en-US" sz="4000" dirty="0"/>
              <a:t> </a:t>
            </a:r>
            <a:r>
              <a:rPr lang="en-US" sz="4000" dirty="0" err="1"/>
              <a:t>هو</a:t>
            </a:r>
            <a:r>
              <a:rPr lang="en-US" sz="4000" dirty="0"/>
              <a:t> الله؟</a:t>
            </a:r>
            <a:endParaRPr dirty="0"/>
          </a:p>
        </p:txBody>
      </p:sp>
      <p:sp>
        <p:nvSpPr>
          <p:cNvPr id="224" name="Google Shape;224;p5"/>
          <p:cNvSpPr txBox="1"/>
          <p:nvPr/>
        </p:nvSpPr>
        <p:spPr>
          <a:xfrm>
            <a:off x="8604449" y="0"/>
            <a:ext cx="53955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ذذذ</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0" name="Text Box 24"/>
          <p:cNvSpPr txBox="1">
            <a:spLocks noChangeArrowheads="1"/>
          </p:cNvSpPr>
          <p:nvPr/>
        </p:nvSpPr>
        <p:spPr bwMode="auto">
          <a:xfrm>
            <a:off x="5881573" y="4521204"/>
            <a:ext cx="120234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الروح</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القدس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واين هاوس ، مخططات اللاهوت والعقيدة المسيحية ،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750" name="Title 28"/>
          <p:cNvSpPr>
            <a:spLocks noGrp="1"/>
          </p:cNvSpPr>
          <p:nvPr>
            <p:ph type="title" idx="4294967295"/>
          </p:nvPr>
        </p:nvSpPr>
        <p:spPr>
          <a:xfrm>
            <a:off x="745970" y="653445"/>
            <a:ext cx="7773916" cy="156966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r>
              <a:rPr lang="ar-JO" sz="9600" kern="1200" dirty="0">
                <a:solidFill>
                  <a:schemeClr val="bg1"/>
                </a:solidFill>
                <a:ea typeface="+mn-ea"/>
                <a:cs typeface="Arial" panose="020B0604020202020204" pitchFamily="34" charset="0"/>
              </a:rPr>
              <a:t>الثالوث</a:t>
            </a:r>
            <a:endParaRPr lang="en-US" sz="9600" kern="1200" dirty="0">
              <a:solidFill>
                <a:schemeClr val="bg1"/>
              </a:solidFill>
              <a:ea typeface="+mn-ea"/>
              <a:cs typeface="Arial" panose="020B0604020202020204" pitchFamily="34" charset="0"/>
            </a:endParaRPr>
          </a:p>
        </p:txBody>
      </p:sp>
      <p:sp>
        <p:nvSpPr>
          <p:cNvPr id="3" name="Rectangle 2">
            <a:extLst>
              <a:ext uri="{FF2B5EF4-FFF2-40B4-BE49-F238E27FC236}">
                <a16:creationId xmlns:a16="http://schemas.microsoft.com/office/drawing/2014/main" id="{E493660A-D1FA-7AC7-A888-FB8DA04FC4B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265274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faithclipart.com/images/3/1302364251196_1242/slide-7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371600" y="1905000"/>
            <a:ext cx="6172200" cy="2362200"/>
          </a:xfrm>
        </p:spPr>
        <p:txBody>
          <a:bodyPr/>
          <a:lstStyle/>
          <a:p>
            <a:r>
              <a:rPr lang="ar-JO" sz="4800" dirty="0">
                <a:solidFill>
                  <a:schemeClr val="tx1"/>
                </a:solidFill>
                <a:cs typeface="Arial" panose="020B0604020202020204" pitchFamily="34" charset="0"/>
              </a:rPr>
              <a:t>الدليل الكتابي للثالوث</a:t>
            </a:r>
            <a:endParaRPr lang="en-US" sz="4800" dirty="0">
              <a:solidFill>
                <a:schemeClr val="tx1"/>
              </a:solidFill>
              <a:cs typeface="Arial" panose="020B0604020202020204" pitchFamily="34" charset="0"/>
            </a:endParaRP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كيف يمكننا إثبات هذه العقيدة الهامّة؟ </a:t>
            </a:r>
          </a:p>
        </p:txBody>
      </p:sp>
      <p:sp>
        <p:nvSpPr>
          <p:cNvPr id="5" name="TextBox 4"/>
          <p:cNvSpPr txBox="1"/>
          <p:nvPr/>
        </p:nvSpPr>
        <p:spPr>
          <a:xfrm>
            <a:off x="8316417" y="0"/>
            <a:ext cx="88844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Rectangle 2"/>
          <p:cNvSpPr txBox="1">
            <a:spLocks noChangeArrowheads="1"/>
          </p:cNvSpPr>
          <p:nvPr/>
        </p:nvSpPr>
        <p:spPr bwMode="auto">
          <a:xfrm>
            <a:off x="-19534" y="892615"/>
            <a:ext cx="9144000" cy="586154"/>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الكريستولوجي (علم المسيح): شخص وأعمال يسوع المسيح</a:t>
            </a:r>
          </a:p>
        </p:txBody>
      </p:sp>
    </p:spTree>
    <p:extLst>
      <p:ext uri="{BB962C8B-B14F-4D97-AF65-F5344CB8AC3E}">
        <p14:creationId xmlns:p14="http://schemas.microsoft.com/office/powerpoint/2010/main" val="503806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spect="1" noChangeArrowheads="1"/>
          </p:cNvSpPr>
          <p:nvPr/>
        </p:nvSpPr>
        <p:spPr bwMode="auto">
          <a:xfrm>
            <a:off x="7315200" y="1965752"/>
            <a:ext cx="987552"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spect="1" noChangeArrowheads="1"/>
          </p:cNvSpPr>
          <p:nvPr/>
        </p:nvSpPr>
        <p:spPr bwMode="auto">
          <a:xfrm>
            <a:off x="6324600" y="1965752"/>
            <a:ext cx="987552"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52" name="AutoShape 8">
            <a:extLst>
              <a:ext uri="{FF2B5EF4-FFF2-40B4-BE49-F238E27FC236}">
                <a16:creationId xmlns:a16="http://schemas.microsoft.com/office/drawing/2014/main" id="{5ED6CFB4-D565-CB47-A48F-7C633B2709AD}"/>
              </a:ext>
            </a:extLst>
          </p:cNvPr>
          <p:cNvSpPr txBox="1">
            <a:spLocks noChangeArrowheads="1"/>
          </p:cNvSpPr>
          <p:nvPr/>
        </p:nvSpPr>
        <p:spPr bwMode="auto">
          <a:xfrm rot="20829644">
            <a:off x="1905522" y="261816"/>
            <a:ext cx="4724400" cy="1900299"/>
          </a:xfrm>
          <a:prstGeom prst="roundRect">
            <a:avLst>
              <a:gd name="adj" fmla="val 21667"/>
            </a:avLst>
          </a:prstGeom>
          <a:solidFill>
            <a:srgbClr val="660066"/>
          </a:solidFill>
          <a:ln w="9525">
            <a:noFill/>
            <a:round/>
            <a:headEnd/>
            <a:tailEnd/>
          </a:ln>
        </p:spPr>
        <p:txBody>
          <a:bodyPr anchor="b"/>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أعط الكلمة المُفتاحية لكل </a:t>
            </a:r>
            <a:r>
              <a:rPr lang="ar-JO" sz="3600" b="1" dirty="0">
                <a:solidFill>
                  <a:schemeClr val="bg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سفر</a:t>
            </a:r>
            <a:r>
              <a:rPr kumimoji="0" lang="ar-JO"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تمت دراسته حتى الآن</a:t>
            </a:r>
            <a:endParaRPr kumimoji="0" lang="en-US" sz="3600" b="1" u="none" strike="noStrike" kern="1200" cap="none" spc="0" normalizeH="0" baseline="0" noProof="0" dirty="0">
              <a:ln>
                <a:noFill/>
              </a:ln>
              <a:solidFill>
                <a:schemeClr val="bg1"/>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 name="Text Box 20">
            <a:extLst>
              <a:ext uri="{FF2B5EF4-FFF2-40B4-BE49-F238E27FC236}">
                <a16:creationId xmlns:a16="http://schemas.microsoft.com/office/drawing/2014/main" id="{5573F639-652E-A941-BCB0-7324F2BA8BC6}"/>
              </a:ext>
            </a:extLst>
          </p:cNvPr>
          <p:cNvSpPr txBox="1">
            <a:spLocks noChangeArrowheads="1"/>
          </p:cNvSpPr>
          <p:nvPr/>
        </p:nvSpPr>
        <p:spPr bwMode="auto">
          <a:xfrm>
            <a:off x="6547517" y="6105172"/>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الكُتب  البوليسية وتصنيفاتها وكلماتها المُفتاحية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faithclipart.com/images/3/1269631201527_911/slide-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990600"/>
            <a:ext cx="8229600" cy="1143000"/>
          </a:xfrm>
        </p:spPr>
        <p:txBody>
          <a:bodyPr/>
          <a:lstStyle/>
          <a:p>
            <a:r>
              <a:rPr lang="ar-JO" sz="4400" dirty="0">
                <a:solidFill>
                  <a:srgbClr val="000000"/>
                </a:solidFill>
                <a:cs typeface="Arial" panose="020B0604020202020204" pitchFamily="34" charset="0"/>
              </a:rPr>
              <a:t>كيفية إثبات الثالوث </a:t>
            </a:r>
            <a:endParaRPr lang="en-US" sz="4400" dirty="0">
              <a:solidFill>
                <a:srgbClr val="000000"/>
              </a:solidFill>
              <a:cs typeface="Arial" panose="020B0604020202020204" pitchFamily="34" charset="0"/>
            </a:endParaRPr>
          </a:p>
        </p:txBody>
      </p:sp>
      <p:sp>
        <p:nvSpPr>
          <p:cNvPr id="4" name="Title 1"/>
          <p:cNvSpPr txBox="1">
            <a:spLocks/>
          </p:cNvSpPr>
          <p:nvPr/>
        </p:nvSpPr>
        <p:spPr bwMode="auto">
          <a:xfrm>
            <a:off x="1143000" y="2286000"/>
            <a:ext cx="7620000" cy="2590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742950" marR="0" lvl="0" indent="-742950"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ابدأ فقط بالكتاب المقدس. </a:t>
            </a:r>
          </a:p>
          <a:p>
            <a:pPr marL="742950" marR="0" lvl="0" indent="-742950"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أظهر أن الكتاب المقدّس يعلّم عن إله واحد فقط. </a:t>
            </a: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505200" y="427038"/>
            <a:ext cx="2286000" cy="2773362"/>
          </a:xfrm>
        </p:spPr>
        <p:txBody>
          <a:bodyPr/>
          <a:lstStyle/>
          <a:p>
            <a:r>
              <a:rPr lang="ar-JO" sz="4000" dirty="0">
                <a:solidFill>
                  <a:srgbClr val="000000"/>
                </a:solidFill>
              </a:rPr>
              <a:t>إله واحد</a:t>
            </a:r>
            <a:endParaRPr lang="en-US" sz="4000" dirty="0">
              <a:solidFill>
                <a:srgbClr val="000000"/>
              </a:solidFill>
            </a:endParaRPr>
          </a:p>
        </p:txBody>
      </p:sp>
      <p:sp>
        <p:nvSpPr>
          <p:cNvPr id="4" name="TextBox 3"/>
          <p:cNvSpPr txBox="1"/>
          <p:nvPr/>
        </p:nvSpPr>
        <p:spPr>
          <a:xfrm>
            <a:off x="8388425" y="0"/>
            <a:ext cx="81644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8528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dirty="0">
                <a:solidFill>
                  <a:srgbClr val="000000"/>
                </a:solidFill>
              </a:rPr>
              <a:t>يوجد إله واحد فقط </a:t>
            </a:r>
            <a:endParaRPr lang="en-US" sz="4000" dirty="0">
              <a:solidFill>
                <a:srgbClr val="000000"/>
              </a:solidFill>
            </a:endParaRPr>
          </a:p>
        </p:txBody>
      </p:sp>
      <p:pic>
        <p:nvPicPr>
          <p:cNvPr id="3" name="Picture 2"/>
          <p:cNvPicPr>
            <a:picLocks noChangeAspect="1"/>
          </p:cNvPicPr>
          <p:nvPr/>
        </p:nvPicPr>
        <p:blipFill>
          <a:blip r:embed="rId2"/>
          <a:stretch>
            <a:fillRect/>
          </a:stretch>
        </p:blipFill>
        <p:spPr>
          <a:xfrm>
            <a:off x="304800" y="1600200"/>
            <a:ext cx="4419600" cy="4419600"/>
          </a:xfrm>
          <a:prstGeom prst="rect">
            <a:avLst/>
          </a:prstGeom>
        </p:spPr>
      </p:pic>
      <p:sp>
        <p:nvSpPr>
          <p:cNvPr id="4" name="Title 1"/>
          <p:cNvSpPr txBox="1">
            <a:spLocks/>
          </p:cNvSpPr>
          <p:nvPr/>
        </p:nvSpPr>
        <p:spPr bwMode="auto">
          <a:xfrm>
            <a:off x="4798106" y="1599535"/>
            <a:ext cx="3904697"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rPr>
              <a:t>هكذا يقول الرب ملك إسرائيل وفاديه رب الجنود: أنا الأول وأنا الآخر </a:t>
            </a:r>
            <a:r>
              <a:rPr lang="ar-JO" sz="3200" b="1" dirty="0">
                <a:solidFill>
                  <a:schemeClr val="accent6">
                    <a:lumMod val="75000"/>
                  </a:schemeClr>
                </a:solidFill>
                <a:latin typeface="Arial" panose="020B0604020202020204" pitchFamily="34" charset="0"/>
              </a:rPr>
              <a:t>ولا إله غيري</a:t>
            </a:r>
            <a:r>
              <a:rPr kumimoji="0" lang="ar-JO" sz="3200" b="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j-ea"/>
                <a:cs typeface="+mj-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j-ea"/>
                <a:cs typeface="+mj-cs"/>
              </a:rPr>
              <a:t>(أشعياء 44: 6)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18345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sz="4000" dirty="0">
                <a:solidFill>
                  <a:srgbClr val="000000"/>
                </a:solidFill>
                <a:cs typeface="Arial" panose="020B0604020202020204" pitchFamily="34" charset="0"/>
              </a:rPr>
              <a:t>يوجد إله واحد فقط </a:t>
            </a:r>
            <a:endParaRPr lang="en-US" sz="4000" dirty="0">
              <a:solidFill>
                <a:srgbClr val="000000"/>
              </a:solidFill>
              <a:cs typeface="Arial" panose="020B0604020202020204" pitchFamily="34" charset="0"/>
            </a:endParaRPr>
          </a:p>
        </p:txBody>
      </p:sp>
      <p:sp>
        <p:nvSpPr>
          <p:cNvPr id="4" name="Title 1"/>
          <p:cNvSpPr txBox="1">
            <a:spLocks/>
          </p:cNvSpPr>
          <p:nvPr/>
        </p:nvSpPr>
        <p:spPr bwMode="auto">
          <a:xfrm>
            <a:off x="435077" y="1946787"/>
            <a:ext cx="4005479" cy="26497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 لكي تعرفوا وتؤمنوا بي وتفهموا أني أنا هو قبلي لم يصور إله وبعدي لا يكون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43: 10) </a:t>
            </a:r>
            <a:endParaRPr kumimoji="0" lang="ar-JO"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3932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sz="4000" dirty="0">
                <a:solidFill>
                  <a:schemeClr val="bg1"/>
                </a:solidFill>
              </a:rPr>
              <a:t>يوجد إله واحد فقط</a:t>
            </a:r>
            <a:endParaRPr lang="en-US" sz="4000" dirty="0">
              <a:solidFill>
                <a:schemeClr val="bg1"/>
              </a:solidFill>
            </a:endParaRPr>
          </a:p>
        </p:txBody>
      </p:sp>
      <p:sp>
        <p:nvSpPr>
          <p:cNvPr id="4" name="Title 1"/>
          <p:cNvSpPr txBox="1">
            <a:spLocks/>
          </p:cNvSpPr>
          <p:nvPr/>
        </p:nvSpPr>
        <p:spPr bwMode="auto">
          <a:xfrm>
            <a:off x="2123768" y="1731605"/>
            <a:ext cx="4003021" cy="4492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rPr>
              <a:t>إله واحد ووسيط واحد بين الله والناس: الإنسان يسوع المسيح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rPr>
              <a:t>(1تيموثاوس 2: 5)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mj-ea"/>
              <a:cs typeface="+mj-cs"/>
            </a:endParaRPr>
          </a:p>
        </p:txBody>
      </p:sp>
      <p:sp>
        <p:nvSpPr>
          <p:cNvPr id="5" name="TextBox 4"/>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125678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2531" name="Group 3"/>
          <p:cNvGrpSpPr>
            <a:grpSpLocks/>
          </p:cNvGrpSpPr>
          <p:nvPr/>
        </p:nvGrpSpPr>
        <p:grpSpPr bwMode="auto">
          <a:xfrm>
            <a:off x="-76200" y="-76200"/>
            <a:ext cx="9350375" cy="7031038"/>
            <a:chOff x="-34" y="0"/>
            <a:chExt cx="5890" cy="4429"/>
          </a:xfrm>
        </p:grpSpPr>
        <p:sp>
          <p:nvSpPr>
            <p:cNvPr id="2253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53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2" name="Title 1"/>
          <p:cNvSpPr>
            <a:spLocks noGrp="1"/>
          </p:cNvSpPr>
          <p:nvPr>
            <p:ph type="title" idx="4294967295"/>
          </p:nvPr>
        </p:nvSpPr>
        <p:spPr>
          <a:xfrm>
            <a:off x="0" y="274638"/>
            <a:ext cx="9067800" cy="1143000"/>
          </a:xfrm>
          <a:solidFill>
            <a:schemeClr val="tx1"/>
          </a:solidFill>
        </p:spPr>
        <p:txBody>
          <a:bodyPr/>
          <a:lstStyle/>
          <a:p>
            <a:pPr algn="r" rtl="1"/>
            <a:r>
              <a:rPr lang="ar-JO" sz="4000" dirty="0">
                <a:solidFill>
                  <a:schemeClr val="bg1"/>
                </a:solidFill>
                <a:effectLst>
                  <a:outerShdw blurRad="38100" dist="38100" dir="2700000" algn="tl">
                    <a:srgbClr val="000000">
                      <a:alpha val="43137"/>
                    </a:srgbClr>
                  </a:outerShdw>
                </a:effectLst>
              </a:rPr>
              <a:t>3. عرّف الثالوث بطريقة صحيحة </a:t>
            </a:r>
            <a:endParaRPr lang="en-US" sz="4000"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152400" y="1600200"/>
            <a:ext cx="8991600" cy="3925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في طبيعة الإله الواحد الحقيقي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ثلاثة أشخاص</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الآب والابن والروح القدس الذين يشتركون بنفس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الصفات</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ولهم نفس </a:t>
            </a:r>
            <a:r>
              <a:rPr kumimoji="0" lang="ar-JO" sz="36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mj-cs"/>
              </a:rPr>
              <a:t>الجوهر</a:t>
            </a: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(الطبيعة) وهم الله الواحد الحقيقي.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 </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endParaRPr>
          </a:p>
        </p:txBody>
      </p:sp>
      <p:sp>
        <p:nvSpPr>
          <p:cNvPr id="3" name="TextBox 2"/>
          <p:cNvSpPr txBox="1"/>
          <p:nvPr/>
        </p:nvSpPr>
        <p:spPr>
          <a:xfrm>
            <a:off x="8779003" y="-7620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bwMode="auto">
          <a:xfrm>
            <a:off x="-193964" y="6019799"/>
            <a:ext cx="9337964" cy="8659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mj-cs"/>
              </a:rPr>
              <a:t>اسأل: هل توافق على هذا التعريف؟ </a:t>
            </a:r>
          </a:p>
        </p:txBody>
      </p:sp>
    </p:spTree>
    <p:extLst>
      <p:ext uri="{BB962C8B-B14F-4D97-AF65-F5344CB8AC3E}">
        <p14:creationId xmlns:p14="http://schemas.microsoft.com/office/powerpoint/2010/main" val="120050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9993" y="381000"/>
            <a:ext cx="9153993" cy="4876800"/>
          </a:xfrm>
          <a:prstGeom prst="rect">
            <a:avLst/>
          </a:prstGeom>
        </p:spPr>
      </p:pic>
      <p:sp>
        <p:nvSpPr>
          <p:cNvPr id="2" name="Title 1"/>
          <p:cNvSpPr>
            <a:spLocks noGrp="1"/>
          </p:cNvSpPr>
          <p:nvPr>
            <p:ph type="title"/>
          </p:nvPr>
        </p:nvSpPr>
        <p:spPr>
          <a:xfrm>
            <a:off x="76200" y="46038"/>
            <a:ext cx="8991600" cy="792162"/>
          </a:xfrm>
        </p:spPr>
        <p:txBody>
          <a:bodyPr/>
          <a:lstStyle/>
          <a:p>
            <a:r>
              <a:rPr lang="ar-JO" sz="4000" dirty="0">
                <a:cs typeface="Arial" panose="020B0604020202020204" pitchFamily="34" charset="0"/>
              </a:rPr>
              <a:t>الضوء كمثال توضيحي</a:t>
            </a:r>
            <a:endParaRPr lang="en-US" sz="4000" dirty="0">
              <a:cs typeface="Arial" panose="020B0604020202020204" pitchFamily="34" charset="0"/>
            </a:endParaRPr>
          </a:p>
        </p:txBody>
      </p:sp>
      <p:sp>
        <p:nvSpPr>
          <p:cNvPr id="4" name="Title 1"/>
          <p:cNvSpPr txBox="1">
            <a:spLocks/>
          </p:cNvSpPr>
          <p:nvPr/>
        </p:nvSpPr>
        <p:spPr bwMode="auto">
          <a:xfrm>
            <a:off x="-1117" y="51816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شعاع واحد من الضوء الأبيض </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iii</a:t>
            </a:r>
          </a:p>
        </p:txBody>
      </p:sp>
      <p:sp>
        <p:nvSpPr>
          <p:cNvPr id="7" name="Title 1"/>
          <p:cNvSpPr txBox="1">
            <a:spLocks/>
          </p:cNvSpPr>
          <p:nvPr/>
        </p:nvSpPr>
        <p:spPr bwMode="auto">
          <a:xfrm>
            <a:off x="4728829" y="52578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...ينكسر إلى ثلاثة أشعاعات من الضوء الأحمر والأصفر والأزرق </a:t>
            </a:r>
          </a:p>
        </p:txBody>
      </p:sp>
    </p:spTree>
    <p:extLst>
      <p:ext uri="{BB962C8B-B14F-4D97-AF65-F5344CB8AC3E}">
        <p14:creationId xmlns:p14="http://schemas.microsoft.com/office/powerpoint/2010/main" val="287886489"/>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قال يسوع</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أنا هو الله</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المسيح هو الله</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الربّ</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يسوع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مجنون</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164937" y="2362310"/>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إدعاؤه صحيحًا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5790011" y="2358735"/>
            <a:ext cx="2891604"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ادعاؤه خاطئاً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436550" y="3780415"/>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غير صادق </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إن كان صادقاً</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يسوع</a:t>
              </a:r>
              <a:endParaRPr kumimoji="0" lang="en-US" altLang="en-US" sz="360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rPr>
                <a:t>كاذب</a:t>
              </a:r>
              <a:endParaRPr kumimoji="0" lang="en-US" altLang="en-US" sz="360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
        <p:nvSpPr>
          <p:cNvPr id="20" name="Title 19">
            <a:extLst>
              <a:ext uri="{FF2B5EF4-FFF2-40B4-BE49-F238E27FC236}">
                <a16:creationId xmlns:a16="http://schemas.microsoft.com/office/drawing/2014/main" id="{6B5EB113-FCD3-F5E1-A79E-74D5850C83B8}"/>
              </a:ext>
            </a:extLst>
          </p:cNvPr>
          <p:cNvSpPr>
            <a:spLocks noGrp="1"/>
          </p:cNvSpPr>
          <p:nvPr>
            <p:ph type="title"/>
          </p:nvPr>
        </p:nvSpPr>
        <p:spPr>
          <a:xfrm>
            <a:off x="0" y="0"/>
            <a:ext cx="9144000" cy="768928"/>
          </a:xfrm>
        </p:spPr>
        <p:txBody>
          <a:bodyPr/>
          <a:lstStyle/>
          <a:p>
            <a:pPr algn="r" eaLnBrk="1" hangingPunct="1"/>
            <a:r>
              <a:rPr lang="ar-JO" sz="4800" kern="0" dirty="0"/>
              <a:t>4. قرّر مَن هو يسوع</a:t>
            </a:r>
            <a:endParaRPr lang="en-US" sz="4800" kern="0" dirty="0"/>
          </a:p>
        </p:txBody>
      </p:sp>
    </p:spTree>
    <p:extLst>
      <p:ext uri="{BB962C8B-B14F-4D97-AF65-F5344CB8AC3E}">
        <p14:creationId xmlns:p14="http://schemas.microsoft.com/office/powerpoint/2010/main" val="3213729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ar-JO" sz="2800" dirty="0">
                <a:cs typeface="Arial" panose="020B0604020202020204" pitchFamily="34" charset="0"/>
              </a:rPr>
              <a:t>5. أظهر منطقية هذا الافتراض </a:t>
            </a:r>
            <a:endParaRPr lang="en-US" sz="2800" dirty="0">
              <a:cs typeface="Arial" panose="020B0604020202020204" pitchFamily="34" charset="0"/>
            </a:endParaRPr>
          </a:p>
        </p:txBody>
      </p:sp>
      <p:sp>
        <p:nvSpPr>
          <p:cNvPr id="3" name="Title 1"/>
          <p:cNvSpPr txBox="1">
            <a:spLocks/>
          </p:cNvSpPr>
          <p:nvPr/>
        </p:nvSpPr>
        <p:spPr bwMode="auto">
          <a:xfrm>
            <a:off x="381000" y="1143000"/>
            <a:ext cx="8305800" cy="2937387"/>
          </a:xfrm>
          <a:prstGeom prst="rect">
            <a:avLst/>
          </a:prstGeom>
          <a:solidFill>
            <a:srgbClr val="00009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كانت الأقانيم الثلاثة الكتابية تسّمى كلّها الله وهي تشترك بنفس صفات الله، ولكن يوجد فقط إله واحد، هم بالتالي الله الواحد الحقيقي (إن كان يمكن برهنة هذا فإن الثالوث حقيقي). </a:t>
            </a:r>
          </a:p>
        </p:txBody>
      </p:sp>
      <p:sp>
        <p:nvSpPr>
          <p:cNvPr id="5" name="Title 1"/>
          <p:cNvSpPr txBox="1">
            <a:spLocks/>
          </p:cNvSpPr>
          <p:nvPr/>
        </p:nvSpPr>
        <p:spPr bwMode="auto">
          <a:xfrm>
            <a:off x="30018" y="4470319"/>
            <a:ext cx="9144000" cy="96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اسأل: إن كان بإمكاني إثبات هذا لك، فهل ستؤمن بالثالوث؟ </a:t>
            </a:r>
          </a:p>
        </p:txBody>
      </p:sp>
      <p:sp>
        <p:nvSpPr>
          <p:cNvPr id="6" name="Title 1"/>
          <p:cNvSpPr txBox="1">
            <a:spLocks/>
          </p:cNvSpPr>
          <p:nvPr/>
        </p:nvSpPr>
        <p:spPr bwMode="auto">
          <a:xfrm>
            <a:off x="0" y="5708073"/>
            <a:ext cx="911398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إن قال الشخص: لا، فإذن هو يعتبر أن له سلطة فوق سلطة الكتاب المقدس</a:t>
            </a:r>
            <a:r>
              <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p>
        </p:txBody>
      </p:sp>
      <p:sp>
        <p:nvSpPr>
          <p:cNvPr id="7" name="TextBox 6"/>
          <p:cNvSpPr txBox="1"/>
          <p:nvPr/>
        </p:nvSpPr>
        <p:spPr>
          <a:xfrm>
            <a:off x="8702803"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66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8114" name="Group 3"/>
          <p:cNvGrpSpPr>
            <a:grpSpLocks/>
          </p:cNvGrpSpPr>
          <p:nvPr/>
        </p:nvGrpSpPr>
        <p:grpSpPr bwMode="auto">
          <a:xfrm>
            <a:off x="0" y="-1"/>
            <a:ext cx="9164954" cy="6894903"/>
            <a:chOff x="-34" y="0"/>
            <a:chExt cx="5890" cy="4429"/>
          </a:xfrm>
        </p:grpSpPr>
        <p:sp>
          <p:nvSpPr>
            <p:cNvPr id="1945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18115" name="Group 6"/>
          <p:cNvGrpSpPr>
            <a:grpSpLocks/>
          </p:cNvGrpSpPr>
          <p:nvPr/>
        </p:nvGrpSpPr>
        <p:grpSpPr bwMode="auto">
          <a:xfrm>
            <a:off x="2033588" y="1181100"/>
            <a:ext cx="5219700" cy="5219700"/>
            <a:chOff x="1200" y="696"/>
            <a:chExt cx="3288" cy="3288"/>
          </a:xfrm>
        </p:grpSpPr>
        <p:sp>
          <p:nvSpPr>
            <p:cNvPr id="19456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456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0"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1"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2"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3"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4"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5"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76"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7"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8"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79"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9458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82"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94583"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4" name="Text Box 24"/>
          <p:cNvSpPr txBox="1">
            <a:spLocks noChangeArrowheads="1"/>
          </p:cNvSpPr>
          <p:nvPr/>
        </p:nvSpPr>
        <p:spPr bwMode="auto">
          <a:xfrm>
            <a:off x="5519541" y="4459883"/>
            <a:ext cx="1574668"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585"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6"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7"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94588" name="Text Box 28"/>
          <p:cNvSpPr txBox="1">
            <a:spLocks noChangeArrowheads="1"/>
          </p:cNvSpPr>
          <p:nvPr/>
        </p:nvSpPr>
        <p:spPr bwMode="auto">
          <a:xfrm>
            <a:off x="0" y="6553200"/>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مخططات اللاهوت والعقيدة المسيحية،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8134" name="Title 28"/>
          <p:cNvSpPr>
            <a:spLocks noGrp="1"/>
          </p:cNvSpPr>
          <p:nvPr>
            <p:ph type="title" idx="4294967295"/>
          </p:nvPr>
        </p:nvSpPr>
        <p:spPr>
          <a:xfrm>
            <a:off x="5943600" y="5683202"/>
            <a:ext cx="2896376" cy="769441"/>
          </a:xfrm>
          <a:noFill/>
          <a:ln w="9525">
            <a:no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
        <p:nvSpPr>
          <p:cNvPr id="31" name="Title 1">
            <a:extLst>
              <a:ext uri="{FF2B5EF4-FFF2-40B4-BE49-F238E27FC236}">
                <a16:creationId xmlns:a16="http://schemas.microsoft.com/office/drawing/2014/main" id="{469F3703-20CF-4C4B-9C38-9F7D40D84BA2}"/>
              </a:ext>
            </a:extLst>
          </p:cNvPr>
          <p:cNvSpPr txBox="1">
            <a:spLocks/>
          </p:cNvSpPr>
          <p:nvPr/>
        </p:nvSpPr>
        <p:spPr bwMode="auto">
          <a:xfrm>
            <a:off x="97154" y="-36903"/>
            <a:ext cx="9067800" cy="1299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6. الكتاب المقدس يثبت بشكل حصري الإفتراض السابق في الفقرة التالية التي تعرّف نفس </a:t>
            </a:r>
          </a:p>
          <a:p>
            <a:pPr marL="0" marR="0" lvl="0" indent="0" algn="r" defTabSz="914400" rtl="1" eaLnBrk="1" fontAlgn="base" latinLnBrk="0" hangingPunct="1">
              <a:lnSpc>
                <a:spcPct val="100000"/>
              </a:lnSpc>
              <a:spcBef>
                <a:spcPct val="0"/>
              </a:spcBef>
              <a:spcAft>
                <a:spcPct val="0"/>
              </a:spcAft>
              <a:buClrTx/>
              <a:buSzTx/>
              <a:buFontTx/>
              <a:buNone/>
              <a:tabLst/>
              <a:defRPr/>
            </a:pPr>
            <a:r>
              <a:rPr lang="ar-JO"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الصفات/الألقاب للآب والابن والروح القدس.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588"/>
                                        </p:tgtEl>
                                        <p:attrNameLst>
                                          <p:attrName>style.visibility</p:attrName>
                                        </p:attrNameLst>
                                      </p:cBhvr>
                                      <p:to>
                                        <p:strVal val="visible"/>
                                      </p:to>
                                    </p:set>
                                    <p:animEffect transition="in" filter="fade">
                                      <p:cBhvr>
                                        <p:cTn id="7" dur="2000"/>
                                        <p:tgtEl>
                                          <p:spTgt spid="194588"/>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Effect transition="in" filter="fade">
                                      <p:cBhvr>
                                        <p:cTn id="13" dur="2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4583"/>
                                        </p:tgtEl>
                                        <p:attrNameLst>
                                          <p:attrName>style.visibility</p:attrName>
                                        </p:attrNameLst>
                                      </p:cBhvr>
                                      <p:to>
                                        <p:strVal val="visible"/>
                                      </p:to>
                                    </p:set>
                                    <p:animEffect transition="in" filter="fade">
                                      <p:cBhvr>
                                        <p:cTn id="18" dur="2000"/>
                                        <p:tgtEl>
                                          <p:spTgt spid="194583"/>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94579"/>
                                        </p:tgtEl>
                                        <p:attrNameLst>
                                          <p:attrName>style.visibility</p:attrName>
                                        </p:attrNameLst>
                                      </p:cBhvr>
                                      <p:to>
                                        <p:strVal val="visible"/>
                                      </p:to>
                                    </p:set>
                                    <p:animEffect transition="in" filter="fade">
                                      <p:cBhvr>
                                        <p:cTn id="22" dur="2000"/>
                                        <p:tgtEl>
                                          <p:spTgt spid="194579"/>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94574"/>
                                        </p:tgtEl>
                                        <p:attrNameLst>
                                          <p:attrName>style.visibility</p:attrName>
                                        </p:attrNameLst>
                                      </p:cBhvr>
                                      <p:to>
                                        <p:strVal val="visible"/>
                                      </p:to>
                                    </p:set>
                                    <p:animEffect transition="in" filter="fade">
                                      <p:cBhvr>
                                        <p:cTn id="26" dur="2000"/>
                                        <p:tgtEl>
                                          <p:spTgt spid="19457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4572"/>
                                        </p:tgtEl>
                                        <p:attrNameLst>
                                          <p:attrName>style.visibility</p:attrName>
                                        </p:attrNameLst>
                                      </p:cBhvr>
                                      <p:to>
                                        <p:strVal val="visible"/>
                                      </p:to>
                                    </p:set>
                                    <p:animEffect transition="in" filter="wipe(up)">
                                      <p:cBhvr>
                                        <p:cTn id="29" dur="500"/>
                                        <p:tgtEl>
                                          <p:spTgt spid="1945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4578"/>
                                        </p:tgtEl>
                                        <p:attrNameLst>
                                          <p:attrName>style.visibility</p:attrName>
                                        </p:attrNameLst>
                                      </p:cBhvr>
                                      <p:to>
                                        <p:strVal val="visible"/>
                                      </p:to>
                                    </p:set>
                                    <p:animEffect transition="in" filter="fade">
                                      <p:cBhvr>
                                        <p:cTn id="34" dur="2000"/>
                                        <p:tgtEl>
                                          <p:spTgt spid="194578"/>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94575"/>
                                        </p:tgtEl>
                                        <p:attrNameLst>
                                          <p:attrName>style.visibility</p:attrName>
                                        </p:attrNameLst>
                                      </p:cBhvr>
                                      <p:to>
                                        <p:strVal val="visible"/>
                                      </p:to>
                                    </p:set>
                                    <p:animEffect transition="in" filter="fade">
                                      <p:cBhvr>
                                        <p:cTn id="38" dur="2000"/>
                                        <p:tgtEl>
                                          <p:spTgt spid="194575"/>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94577"/>
                                        </p:tgtEl>
                                        <p:attrNameLst>
                                          <p:attrName>style.visibility</p:attrName>
                                        </p:attrNameLst>
                                      </p:cBhvr>
                                      <p:to>
                                        <p:strVal val="visible"/>
                                      </p:to>
                                    </p:set>
                                    <p:animEffect transition="in" filter="fade">
                                      <p:cBhvr>
                                        <p:cTn id="42" dur="2000"/>
                                        <p:tgtEl>
                                          <p:spTgt spid="19457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4571"/>
                                        </p:tgtEl>
                                        <p:attrNameLst>
                                          <p:attrName>style.visibility</p:attrName>
                                        </p:attrNameLst>
                                      </p:cBhvr>
                                      <p:to>
                                        <p:strVal val="visible"/>
                                      </p:to>
                                    </p:set>
                                    <p:animEffect transition="in" filter="wipe(left)">
                                      <p:cBhvr>
                                        <p:cTn id="45" dur="500"/>
                                        <p:tgtEl>
                                          <p:spTgt spid="19457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4584"/>
                                        </p:tgtEl>
                                        <p:attrNameLst>
                                          <p:attrName>style.visibility</p:attrName>
                                        </p:attrNameLst>
                                      </p:cBhvr>
                                      <p:to>
                                        <p:strVal val="visible"/>
                                      </p:to>
                                    </p:set>
                                    <p:animEffect transition="in" filter="fade">
                                      <p:cBhvr>
                                        <p:cTn id="50" dur="2000"/>
                                        <p:tgtEl>
                                          <p:spTgt spid="194584"/>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94573"/>
                                        </p:tgtEl>
                                        <p:attrNameLst>
                                          <p:attrName>style.visibility</p:attrName>
                                        </p:attrNameLst>
                                      </p:cBhvr>
                                      <p:to>
                                        <p:strVal val="visible"/>
                                      </p:to>
                                    </p:set>
                                    <p:animEffect transition="in" filter="fade">
                                      <p:cBhvr>
                                        <p:cTn id="54" dur="2000"/>
                                        <p:tgtEl>
                                          <p:spTgt spid="194573"/>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94576"/>
                                        </p:tgtEl>
                                        <p:attrNameLst>
                                          <p:attrName>style.visibility</p:attrName>
                                        </p:attrNameLst>
                                      </p:cBhvr>
                                      <p:to>
                                        <p:strVal val="visible"/>
                                      </p:to>
                                    </p:set>
                                    <p:animEffect transition="in" filter="fade">
                                      <p:cBhvr>
                                        <p:cTn id="58" dur="2000"/>
                                        <p:tgtEl>
                                          <p:spTgt spid="194576"/>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94570"/>
                                        </p:tgtEl>
                                        <p:attrNameLst>
                                          <p:attrName>style.visibility</p:attrName>
                                        </p:attrNameLst>
                                      </p:cBhvr>
                                      <p:to>
                                        <p:strVal val="visible"/>
                                      </p:to>
                                    </p:set>
                                    <p:animEffect transition="in" filter="wipe(right)">
                                      <p:cBhvr>
                                        <p:cTn id="61" dur="500"/>
                                        <p:tgtEl>
                                          <p:spTgt spid="19457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4585"/>
                                        </p:tgtEl>
                                        <p:attrNameLst>
                                          <p:attrName>style.visibility</p:attrName>
                                        </p:attrNameLst>
                                      </p:cBhvr>
                                      <p:to>
                                        <p:strVal val="visible"/>
                                      </p:to>
                                    </p:set>
                                    <p:animEffect transition="in" filter="fade">
                                      <p:cBhvr>
                                        <p:cTn id="66" dur="2000"/>
                                        <p:tgtEl>
                                          <p:spTgt spid="194585"/>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94587"/>
                                        </p:tgtEl>
                                        <p:attrNameLst>
                                          <p:attrName>style.visibility</p:attrName>
                                        </p:attrNameLst>
                                      </p:cBhvr>
                                      <p:to>
                                        <p:strVal val="visible"/>
                                      </p:to>
                                    </p:set>
                                    <p:animEffect transition="in" filter="fade">
                                      <p:cBhvr>
                                        <p:cTn id="70" dur="2000"/>
                                        <p:tgtEl>
                                          <p:spTgt spid="194587"/>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94586"/>
                                        </p:tgtEl>
                                        <p:attrNameLst>
                                          <p:attrName>style.visibility</p:attrName>
                                        </p:attrNameLst>
                                      </p:cBhvr>
                                      <p:to>
                                        <p:strVal val="visible"/>
                                      </p:to>
                                    </p:set>
                                    <p:animEffect transition="in" filter="fade">
                                      <p:cBhvr>
                                        <p:cTn id="74" dur="2000"/>
                                        <p:tgtEl>
                                          <p:spTgt spid="19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0" grpId="0" animBg="1"/>
      <p:bldP spid="194571" grpId="0" animBg="1"/>
      <p:bldP spid="194572" grpId="0" animBg="1"/>
      <p:bldP spid="194573" grpId="0" animBg="1"/>
      <p:bldP spid="194574" grpId="0"/>
      <p:bldP spid="194575" grpId="0" animBg="1"/>
      <p:bldP spid="194576" grpId="0"/>
      <p:bldP spid="194577" grpId="0"/>
      <p:bldP spid="194578" grpId="0"/>
      <p:bldP spid="194579" grpId="0" animBg="1"/>
      <p:bldP spid="194583" grpId="0"/>
      <p:bldP spid="194584" grpId="0"/>
      <p:bldP spid="194585" grpId="0" animBg="1"/>
      <p:bldP spid="194586" grpId="0" animBg="1"/>
      <p:bldP spid="19458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a:solidFill>
            <a:schemeClr val="tx1"/>
          </a:solidFill>
          <a:ln w="9525">
            <a:noFill/>
            <a:miter lim="800000"/>
            <a:headEnd/>
            <a:tailEnd/>
          </a:ln>
          <a:effectLst/>
        </p:spPr>
        <p:txBody>
          <a:bodyPr lIns="91427" tIns="45714" rIns="91427" bIns="45714" anchor="ctr"/>
          <a:lstStyle/>
          <a:p>
            <a:pPr eaLnBrk="1" hangingPunct="1">
              <a:spcBef>
                <a:spcPct val="30000"/>
              </a:spcBef>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مقدمة رسائل السجن</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9">
            <a:extLst>
              <a:ext uri="{FF2B5EF4-FFF2-40B4-BE49-F238E27FC236}">
                <a16:creationId xmlns:a16="http://schemas.microsoft.com/office/drawing/2014/main" id="{FE986B74-5734-B24B-80F2-C1B1B0B31ED0}"/>
              </a:ext>
            </a:extLst>
          </p:cNvPr>
          <p:cNvSpPr txBox="1">
            <a:spLocks noChangeArrowheads="1"/>
          </p:cNvSpPr>
          <p:nvPr/>
        </p:nvSpPr>
        <p:spPr bwMode="auto">
          <a:xfrm>
            <a:off x="570" y="6336680"/>
            <a:ext cx="9251950" cy="620712"/>
          </a:xfrm>
          <a:prstGeom prst="rect">
            <a:avLst/>
          </a:prstGeom>
          <a:solidFill>
            <a:schemeClr val="tx1"/>
          </a:solidFill>
          <a:ln w="9525">
            <a:noFill/>
            <a:miter lim="800000"/>
            <a:headEnd/>
            <a:tailEnd/>
          </a:ln>
          <a:effec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   مؤسسة الدراسات اللاهوتية الأردنية</a:t>
            </a:r>
            <a:endPar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32063182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8626603" y="0"/>
            <a:ext cx="5020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ذذذ</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11" name="Text Box 56"/>
          <p:cNvSpPr txBox="1">
            <a:spLocks noChangeArrowheads="1"/>
          </p:cNvSpPr>
          <p:nvPr/>
        </p:nvSpPr>
        <p:spPr bwMode="auto">
          <a:xfrm>
            <a:off x="3118398" y="121615"/>
            <a:ext cx="3397085" cy="523220"/>
          </a:xfrm>
          <a:prstGeom prst="rect">
            <a:avLst/>
          </a:prstGeom>
          <a:solidFill>
            <a:srgbClr val="000090"/>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الدليل الكتابي لعقيدة الثالوث</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94212" name="Group 287"/>
          <p:cNvGrpSpPr>
            <a:grpSpLocks/>
          </p:cNvGrpSpPr>
          <p:nvPr/>
        </p:nvGrpSpPr>
        <p:grpSpPr bwMode="auto">
          <a:xfrm>
            <a:off x="179388" y="627891"/>
            <a:ext cx="8785008" cy="5922646"/>
            <a:chOff x="-23" y="-91"/>
            <a:chExt cx="3586" cy="8898"/>
          </a:xfrm>
        </p:grpSpPr>
        <p:grpSp>
          <p:nvGrpSpPr>
            <p:cNvPr id="94214" name="Group 285"/>
            <p:cNvGrpSpPr>
              <a:grpSpLocks/>
            </p:cNvGrpSpPr>
            <p:nvPr/>
          </p:nvGrpSpPr>
          <p:grpSpPr bwMode="auto">
            <a:xfrm>
              <a:off x="-23" y="0"/>
              <a:ext cx="3562" cy="8807"/>
              <a:chOff x="-23" y="0"/>
              <a:chExt cx="3562" cy="8807"/>
            </a:xfrm>
          </p:grpSpPr>
          <p:grpSp>
            <p:nvGrpSpPr>
              <p:cNvPr id="94216" name="Group 134"/>
              <p:cNvGrpSpPr>
                <a:grpSpLocks/>
              </p:cNvGrpSpPr>
              <p:nvPr/>
            </p:nvGrpSpPr>
            <p:grpSpPr bwMode="auto">
              <a:xfrm>
                <a:off x="0" y="0"/>
                <a:ext cx="917" cy="403"/>
                <a:chOff x="0" y="0"/>
                <a:chExt cx="917" cy="403"/>
              </a:xfrm>
            </p:grpSpPr>
            <p:sp>
              <p:nvSpPr>
                <p:cNvPr id="94442" name="Rectangle 57"/>
                <p:cNvSpPr>
                  <a:spLocks noChangeArrowheads="1"/>
                </p:cNvSpPr>
                <p:nvPr/>
              </p:nvSpPr>
              <p:spPr bwMode="auto">
                <a:xfrm>
                  <a:off x="43" y="0"/>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الصفة/اللقب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43" name="Rectangle 133"/>
                <p:cNvSpPr>
                  <a:spLocks noChangeArrowheads="1"/>
                </p:cNvSpPr>
                <p:nvPr/>
              </p:nvSpPr>
              <p:spPr bwMode="auto">
                <a:xfrm>
                  <a:off x="0" y="0"/>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57">
                  <a:extLst>
                    <a:ext uri="{FF2B5EF4-FFF2-40B4-BE49-F238E27FC236}">
                      <a16:creationId xmlns:a16="http://schemas.microsoft.com/office/drawing/2014/main" id="{0A566E24-9134-F728-A34A-32036814A4CF}"/>
                    </a:ext>
                  </a:extLst>
                </p:cNvPr>
                <p:cNvSpPr>
                  <a:spLocks noChangeArrowheads="1"/>
                </p:cNvSpPr>
                <p:nvPr/>
              </p:nvSpPr>
              <p:spPr bwMode="auto">
                <a:xfrm>
                  <a:off x="50" y="0"/>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الصفة/اللقب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7" name="Group 136"/>
              <p:cNvGrpSpPr>
                <a:grpSpLocks/>
              </p:cNvGrpSpPr>
              <p:nvPr/>
            </p:nvGrpSpPr>
            <p:grpSpPr bwMode="auto">
              <a:xfrm>
                <a:off x="917" y="0"/>
                <a:ext cx="874" cy="403"/>
                <a:chOff x="917" y="0"/>
                <a:chExt cx="874" cy="403"/>
              </a:xfrm>
            </p:grpSpPr>
            <p:sp>
              <p:nvSpPr>
                <p:cNvPr id="94440" name="Rectangle 58"/>
                <p:cNvSpPr>
                  <a:spLocks noChangeArrowheads="1"/>
                </p:cNvSpPr>
                <p:nvPr/>
              </p:nvSpPr>
              <p:spPr bwMode="auto">
                <a:xfrm>
                  <a:off x="960" y="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41" name="Rectangle 135"/>
                <p:cNvSpPr>
                  <a:spLocks noChangeArrowheads="1"/>
                </p:cNvSpPr>
                <p:nvPr/>
              </p:nvSpPr>
              <p:spPr bwMode="auto">
                <a:xfrm>
                  <a:off x="917" y="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8" name="Group 138"/>
              <p:cNvGrpSpPr>
                <a:grpSpLocks/>
              </p:cNvGrpSpPr>
              <p:nvPr/>
            </p:nvGrpSpPr>
            <p:grpSpPr bwMode="auto">
              <a:xfrm>
                <a:off x="1791" y="0"/>
                <a:ext cx="874" cy="403"/>
                <a:chOff x="1791" y="0"/>
                <a:chExt cx="874" cy="403"/>
              </a:xfrm>
            </p:grpSpPr>
            <p:sp>
              <p:nvSpPr>
                <p:cNvPr id="94438" name="Rectangle 59"/>
                <p:cNvSpPr>
                  <a:spLocks noChangeArrowheads="1"/>
                </p:cNvSpPr>
                <p:nvPr/>
              </p:nvSpPr>
              <p:spPr bwMode="auto">
                <a:xfrm>
                  <a:off x="1834" y="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الابن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9" name="Rectangle 137"/>
                <p:cNvSpPr>
                  <a:spLocks noChangeArrowheads="1"/>
                </p:cNvSpPr>
                <p:nvPr/>
              </p:nvSpPr>
              <p:spPr bwMode="auto">
                <a:xfrm>
                  <a:off x="1791" y="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19" name="Group 140"/>
              <p:cNvGrpSpPr>
                <a:grpSpLocks/>
              </p:cNvGrpSpPr>
              <p:nvPr/>
            </p:nvGrpSpPr>
            <p:grpSpPr bwMode="auto">
              <a:xfrm>
                <a:off x="2665" y="0"/>
                <a:ext cx="874" cy="403"/>
                <a:chOff x="2665" y="0"/>
                <a:chExt cx="874" cy="403"/>
              </a:xfrm>
            </p:grpSpPr>
            <p:sp>
              <p:nvSpPr>
                <p:cNvPr id="94436" name="Rectangle 60"/>
                <p:cNvSpPr>
                  <a:spLocks noChangeArrowheads="1"/>
                </p:cNvSpPr>
                <p:nvPr/>
              </p:nvSpPr>
              <p:spPr bwMode="auto">
                <a:xfrm>
                  <a:off x="2708" y="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الروح القدس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7" name="Rectangle 139"/>
                <p:cNvSpPr>
                  <a:spLocks noChangeArrowheads="1"/>
                </p:cNvSpPr>
                <p:nvPr/>
              </p:nvSpPr>
              <p:spPr bwMode="auto">
                <a:xfrm>
                  <a:off x="2665" y="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0" name="Group 142"/>
              <p:cNvGrpSpPr>
                <a:grpSpLocks/>
              </p:cNvGrpSpPr>
              <p:nvPr/>
            </p:nvGrpSpPr>
            <p:grpSpPr bwMode="auto">
              <a:xfrm>
                <a:off x="0" y="403"/>
                <a:ext cx="1094" cy="518"/>
                <a:chOff x="0" y="403"/>
                <a:chExt cx="1094" cy="518"/>
              </a:xfrm>
            </p:grpSpPr>
            <p:sp>
              <p:nvSpPr>
                <p:cNvPr id="94434" name="Rectangle 61"/>
                <p:cNvSpPr>
                  <a:spLocks noChangeArrowheads="1"/>
                </p:cNvSpPr>
                <p:nvPr/>
              </p:nvSpPr>
              <p:spPr bwMode="auto">
                <a:xfrm>
                  <a:off x="43" y="403"/>
                  <a:ext cx="105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يُدعى الله (الألوهية)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5" name="Rectangle 141"/>
                <p:cNvSpPr>
                  <a:spLocks noChangeArrowheads="1"/>
                </p:cNvSpPr>
                <p:nvPr/>
              </p:nvSpPr>
              <p:spPr bwMode="auto">
                <a:xfrm>
                  <a:off x="0" y="403"/>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1" name="Group 144"/>
              <p:cNvGrpSpPr>
                <a:grpSpLocks/>
              </p:cNvGrpSpPr>
              <p:nvPr/>
            </p:nvGrpSpPr>
            <p:grpSpPr bwMode="auto">
              <a:xfrm>
                <a:off x="917" y="403"/>
                <a:ext cx="874" cy="518"/>
                <a:chOff x="917" y="403"/>
                <a:chExt cx="874" cy="518"/>
              </a:xfrm>
            </p:grpSpPr>
            <p:sp>
              <p:nvSpPr>
                <p:cNvPr id="94432" name="Rectangle 62"/>
                <p:cNvSpPr>
                  <a:spLocks noChangeArrowheads="1"/>
                </p:cNvSpPr>
                <p:nvPr/>
              </p:nvSpPr>
              <p:spPr bwMode="auto">
                <a:xfrm>
                  <a:off x="960" y="40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2بطرس 1: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3" name="Rectangle 143"/>
                <p:cNvSpPr>
                  <a:spLocks noChangeArrowheads="1"/>
                </p:cNvSpPr>
                <p:nvPr/>
              </p:nvSpPr>
              <p:spPr bwMode="auto">
                <a:xfrm>
                  <a:off x="917" y="40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2" name="Group 146"/>
              <p:cNvGrpSpPr>
                <a:grpSpLocks/>
              </p:cNvGrpSpPr>
              <p:nvPr/>
            </p:nvGrpSpPr>
            <p:grpSpPr bwMode="auto">
              <a:xfrm>
                <a:off x="1791" y="403"/>
                <a:ext cx="874" cy="518"/>
                <a:chOff x="1791" y="403"/>
                <a:chExt cx="874" cy="518"/>
              </a:xfrm>
            </p:grpSpPr>
            <p:sp>
              <p:nvSpPr>
                <p:cNvPr id="94430" name="Rectangle 63"/>
                <p:cNvSpPr>
                  <a:spLocks noChangeArrowheads="1"/>
                </p:cNvSpPr>
                <p:nvPr/>
              </p:nvSpPr>
              <p:spPr bwMode="auto">
                <a:xfrm>
                  <a:off x="1834" y="40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 6-8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31" name="Rectangle 145"/>
                <p:cNvSpPr>
                  <a:spLocks noChangeArrowheads="1"/>
                </p:cNvSpPr>
                <p:nvPr/>
              </p:nvSpPr>
              <p:spPr bwMode="auto">
                <a:xfrm>
                  <a:off x="1791" y="40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3" name="Group 148"/>
              <p:cNvGrpSpPr>
                <a:grpSpLocks/>
              </p:cNvGrpSpPr>
              <p:nvPr/>
            </p:nvGrpSpPr>
            <p:grpSpPr bwMode="auto">
              <a:xfrm>
                <a:off x="2665" y="403"/>
                <a:ext cx="874" cy="662"/>
                <a:chOff x="2665" y="403"/>
                <a:chExt cx="874" cy="662"/>
              </a:xfrm>
            </p:grpSpPr>
            <p:sp>
              <p:nvSpPr>
                <p:cNvPr id="94428" name="Rectangle 64"/>
                <p:cNvSpPr>
                  <a:spLocks noChangeArrowheads="1"/>
                </p:cNvSpPr>
                <p:nvPr/>
              </p:nvSpPr>
              <p:spPr bwMode="auto">
                <a:xfrm>
                  <a:off x="2710" y="547"/>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الرسل 5: 3-4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9" name="Rectangle 147"/>
                <p:cNvSpPr>
                  <a:spLocks noChangeArrowheads="1"/>
                </p:cNvSpPr>
                <p:nvPr/>
              </p:nvSpPr>
              <p:spPr bwMode="auto">
                <a:xfrm>
                  <a:off x="2665" y="40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4" name="Group 150"/>
              <p:cNvGrpSpPr>
                <a:grpSpLocks/>
              </p:cNvGrpSpPr>
              <p:nvPr/>
            </p:nvGrpSpPr>
            <p:grpSpPr bwMode="auto">
              <a:xfrm>
                <a:off x="0" y="872"/>
                <a:ext cx="1035" cy="567"/>
                <a:chOff x="0" y="872"/>
                <a:chExt cx="1035" cy="567"/>
              </a:xfrm>
            </p:grpSpPr>
            <p:sp>
              <p:nvSpPr>
                <p:cNvPr id="94426" name="Rectangle 65"/>
                <p:cNvSpPr>
                  <a:spLocks noChangeArrowheads="1"/>
                </p:cNvSpPr>
                <p:nvPr/>
              </p:nvSpPr>
              <p:spPr bwMode="auto">
                <a:xfrm>
                  <a:off x="43" y="872"/>
                  <a:ext cx="99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يُعبَد كالله</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7" name="Rectangle 149"/>
                <p:cNvSpPr>
                  <a:spLocks noChangeArrowheads="1"/>
                </p:cNvSpPr>
                <p:nvPr/>
              </p:nvSpPr>
              <p:spPr bwMode="auto">
                <a:xfrm>
                  <a:off x="0" y="921"/>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5" name="Group 152"/>
              <p:cNvGrpSpPr>
                <a:grpSpLocks/>
              </p:cNvGrpSpPr>
              <p:nvPr/>
            </p:nvGrpSpPr>
            <p:grpSpPr bwMode="auto">
              <a:xfrm>
                <a:off x="917" y="921"/>
                <a:ext cx="874" cy="518"/>
                <a:chOff x="917" y="921"/>
                <a:chExt cx="874" cy="518"/>
              </a:xfrm>
            </p:grpSpPr>
            <p:sp>
              <p:nvSpPr>
                <p:cNvPr id="94424" name="Rectangle 66"/>
                <p:cNvSpPr>
                  <a:spLocks noChangeArrowheads="1"/>
                </p:cNvSpPr>
                <p:nvPr/>
              </p:nvSpPr>
              <p:spPr bwMode="auto">
                <a:xfrm>
                  <a:off x="960" y="92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4: 10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5" name="Rectangle 151"/>
                <p:cNvSpPr>
                  <a:spLocks noChangeArrowheads="1"/>
                </p:cNvSpPr>
                <p:nvPr/>
              </p:nvSpPr>
              <p:spPr bwMode="auto">
                <a:xfrm>
                  <a:off x="917" y="92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6" name="Group 154"/>
              <p:cNvGrpSpPr>
                <a:grpSpLocks/>
              </p:cNvGrpSpPr>
              <p:nvPr/>
            </p:nvGrpSpPr>
            <p:grpSpPr bwMode="auto">
              <a:xfrm>
                <a:off x="1791" y="921"/>
                <a:ext cx="874" cy="518"/>
                <a:chOff x="1791" y="921"/>
                <a:chExt cx="874" cy="518"/>
              </a:xfrm>
            </p:grpSpPr>
            <p:sp>
              <p:nvSpPr>
                <p:cNvPr id="94422" name="Rectangle 67"/>
                <p:cNvSpPr>
                  <a:spLocks noChangeArrowheads="1"/>
                </p:cNvSpPr>
                <p:nvPr/>
              </p:nvSpPr>
              <p:spPr bwMode="auto">
                <a:xfrm>
                  <a:off x="1834" y="92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20: 28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3" name="Rectangle 153"/>
                <p:cNvSpPr>
                  <a:spLocks noChangeArrowheads="1"/>
                </p:cNvSpPr>
                <p:nvPr/>
              </p:nvSpPr>
              <p:spPr bwMode="auto">
                <a:xfrm>
                  <a:off x="1791" y="92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7" name="Group 156"/>
              <p:cNvGrpSpPr>
                <a:grpSpLocks/>
              </p:cNvGrpSpPr>
              <p:nvPr/>
            </p:nvGrpSpPr>
            <p:grpSpPr bwMode="auto">
              <a:xfrm>
                <a:off x="2665" y="921"/>
                <a:ext cx="874" cy="518"/>
                <a:chOff x="2665" y="921"/>
                <a:chExt cx="874" cy="518"/>
              </a:xfrm>
            </p:grpSpPr>
            <p:sp>
              <p:nvSpPr>
                <p:cNvPr id="94420" name="Rectangle 68"/>
                <p:cNvSpPr>
                  <a:spLocks noChangeArrowheads="1"/>
                </p:cNvSpPr>
                <p:nvPr/>
              </p:nvSpPr>
              <p:spPr bwMode="auto">
                <a:xfrm>
                  <a:off x="2708" y="92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21" name="Rectangle 155"/>
                <p:cNvSpPr>
                  <a:spLocks noChangeArrowheads="1"/>
                </p:cNvSpPr>
                <p:nvPr/>
              </p:nvSpPr>
              <p:spPr bwMode="auto">
                <a:xfrm>
                  <a:off x="2665" y="92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8" name="Group 158"/>
              <p:cNvGrpSpPr>
                <a:grpSpLocks/>
              </p:cNvGrpSpPr>
              <p:nvPr/>
            </p:nvGrpSpPr>
            <p:grpSpPr bwMode="auto">
              <a:xfrm>
                <a:off x="0" y="1439"/>
                <a:ext cx="1065" cy="518"/>
                <a:chOff x="0" y="1439"/>
                <a:chExt cx="1065" cy="518"/>
              </a:xfrm>
            </p:grpSpPr>
            <p:sp>
              <p:nvSpPr>
                <p:cNvPr id="94418" name="Rectangle 69"/>
                <p:cNvSpPr>
                  <a:spLocks noChangeArrowheads="1"/>
                </p:cNvSpPr>
                <p:nvPr/>
              </p:nvSpPr>
              <p:spPr bwMode="auto">
                <a:xfrm>
                  <a:off x="43" y="1439"/>
                  <a:ext cx="102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يسكن المؤمنين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9" name="Rectangle 157"/>
                <p:cNvSpPr>
                  <a:spLocks noChangeArrowheads="1"/>
                </p:cNvSpPr>
                <p:nvPr/>
              </p:nvSpPr>
              <p:spPr bwMode="auto">
                <a:xfrm>
                  <a:off x="0" y="1439"/>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29" name="Group 160"/>
              <p:cNvGrpSpPr>
                <a:grpSpLocks/>
              </p:cNvGrpSpPr>
              <p:nvPr/>
            </p:nvGrpSpPr>
            <p:grpSpPr bwMode="auto">
              <a:xfrm>
                <a:off x="917" y="1439"/>
                <a:ext cx="874" cy="518"/>
                <a:chOff x="917" y="1439"/>
                <a:chExt cx="874" cy="518"/>
              </a:xfrm>
            </p:grpSpPr>
            <p:sp>
              <p:nvSpPr>
                <p:cNvPr id="94416" name="Rectangle 70"/>
                <p:cNvSpPr>
                  <a:spLocks noChangeArrowheads="1"/>
                </p:cNvSpPr>
                <p:nvPr/>
              </p:nvSpPr>
              <p:spPr bwMode="auto">
                <a:xfrm>
                  <a:off x="960" y="143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3: 16أ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7" name="Rectangle 159"/>
                <p:cNvSpPr>
                  <a:spLocks noChangeArrowheads="1"/>
                </p:cNvSpPr>
                <p:nvPr/>
              </p:nvSpPr>
              <p:spPr bwMode="auto">
                <a:xfrm>
                  <a:off x="917" y="143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0" name="Group 162"/>
              <p:cNvGrpSpPr>
                <a:grpSpLocks/>
              </p:cNvGrpSpPr>
              <p:nvPr/>
            </p:nvGrpSpPr>
            <p:grpSpPr bwMode="auto">
              <a:xfrm>
                <a:off x="1791" y="1439"/>
                <a:ext cx="874" cy="518"/>
                <a:chOff x="1791" y="1439"/>
                <a:chExt cx="874" cy="518"/>
              </a:xfrm>
            </p:grpSpPr>
            <p:sp>
              <p:nvSpPr>
                <p:cNvPr id="94414" name="Rectangle 71"/>
                <p:cNvSpPr>
                  <a:spLocks noChangeArrowheads="1"/>
                </p:cNvSpPr>
                <p:nvPr/>
              </p:nvSpPr>
              <p:spPr bwMode="auto">
                <a:xfrm>
                  <a:off x="1834" y="143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كولوسي 1: 27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5" name="Rectangle 161"/>
                <p:cNvSpPr>
                  <a:spLocks noChangeArrowheads="1"/>
                </p:cNvSpPr>
                <p:nvPr/>
              </p:nvSpPr>
              <p:spPr bwMode="auto">
                <a:xfrm>
                  <a:off x="1791" y="143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1" name="Group 164"/>
              <p:cNvGrpSpPr>
                <a:grpSpLocks/>
              </p:cNvGrpSpPr>
              <p:nvPr/>
            </p:nvGrpSpPr>
            <p:grpSpPr bwMode="auto">
              <a:xfrm>
                <a:off x="2665" y="1439"/>
                <a:ext cx="874" cy="518"/>
                <a:chOff x="2665" y="1439"/>
                <a:chExt cx="874" cy="518"/>
              </a:xfrm>
            </p:grpSpPr>
            <p:sp>
              <p:nvSpPr>
                <p:cNvPr id="94412" name="Rectangle 72"/>
                <p:cNvSpPr>
                  <a:spLocks noChangeArrowheads="1"/>
                </p:cNvSpPr>
                <p:nvPr/>
              </p:nvSpPr>
              <p:spPr bwMode="auto">
                <a:xfrm>
                  <a:off x="2708" y="143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3: 16ب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3" name="Rectangle 163"/>
                <p:cNvSpPr>
                  <a:spLocks noChangeArrowheads="1"/>
                </p:cNvSpPr>
                <p:nvPr/>
              </p:nvSpPr>
              <p:spPr bwMode="auto">
                <a:xfrm>
                  <a:off x="2665" y="143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2" name="Group 166"/>
              <p:cNvGrpSpPr>
                <a:grpSpLocks/>
              </p:cNvGrpSpPr>
              <p:nvPr/>
            </p:nvGrpSpPr>
            <p:grpSpPr bwMode="auto">
              <a:xfrm>
                <a:off x="0" y="1957"/>
                <a:ext cx="917" cy="403"/>
                <a:chOff x="0" y="1957"/>
                <a:chExt cx="917" cy="403"/>
              </a:xfrm>
            </p:grpSpPr>
            <p:sp>
              <p:nvSpPr>
                <p:cNvPr id="94410" name="Rectangle 73"/>
                <p:cNvSpPr>
                  <a:spLocks noChangeArrowheads="1"/>
                </p:cNvSpPr>
                <p:nvPr/>
              </p:nvSpPr>
              <p:spPr bwMode="auto">
                <a:xfrm>
                  <a:off x="43" y="1957"/>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هو الحقّ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11" name="Rectangle 165"/>
                <p:cNvSpPr>
                  <a:spLocks noChangeArrowheads="1"/>
                </p:cNvSpPr>
                <p:nvPr/>
              </p:nvSpPr>
              <p:spPr bwMode="auto">
                <a:xfrm>
                  <a:off x="0" y="1957"/>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3" name="Group 168"/>
              <p:cNvGrpSpPr>
                <a:grpSpLocks/>
              </p:cNvGrpSpPr>
              <p:nvPr/>
            </p:nvGrpSpPr>
            <p:grpSpPr bwMode="auto">
              <a:xfrm>
                <a:off x="917" y="1957"/>
                <a:ext cx="874" cy="403"/>
                <a:chOff x="917" y="1957"/>
                <a:chExt cx="874" cy="403"/>
              </a:xfrm>
            </p:grpSpPr>
            <p:sp>
              <p:nvSpPr>
                <p:cNvPr id="94408" name="Rectangle 74"/>
                <p:cNvSpPr>
                  <a:spLocks noChangeArrowheads="1"/>
                </p:cNvSpPr>
                <p:nvPr/>
              </p:nvSpPr>
              <p:spPr bwMode="auto">
                <a:xfrm>
                  <a:off x="960" y="195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3: 33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9" name="Rectangle 167"/>
                <p:cNvSpPr>
                  <a:spLocks noChangeArrowheads="1"/>
                </p:cNvSpPr>
                <p:nvPr/>
              </p:nvSpPr>
              <p:spPr bwMode="auto">
                <a:xfrm>
                  <a:off x="917" y="195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4" name="Group 170"/>
              <p:cNvGrpSpPr>
                <a:grpSpLocks/>
              </p:cNvGrpSpPr>
              <p:nvPr/>
            </p:nvGrpSpPr>
            <p:grpSpPr bwMode="auto">
              <a:xfrm>
                <a:off x="1791" y="1957"/>
                <a:ext cx="874" cy="403"/>
                <a:chOff x="1791" y="1957"/>
                <a:chExt cx="874" cy="403"/>
              </a:xfrm>
            </p:grpSpPr>
            <p:sp>
              <p:nvSpPr>
                <p:cNvPr id="94406" name="Rectangle 75"/>
                <p:cNvSpPr>
                  <a:spLocks noChangeArrowheads="1"/>
                </p:cNvSpPr>
                <p:nvPr/>
              </p:nvSpPr>
              <p:spPr bwMode="auto">
                <a:xfrm>
                  <a:off x="1834" y="195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7" name="Rectangle 169"/>
                <p:cNvSpPr>
                  <a:spLocks noChangeArrowheads="1"/>
                </p:cNvSpPr>
                <p:nvPr/>
              </p:nvSpPr>
              <p:spPr bwMode="auto">
                <a:xfrm>
                  <a:off x="1791" y="195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5" name="Group 172"/>
              <p:cNvGrpSpPr>
                <a:grpSpLocks/>
              </p:cNvGrpSpPr>
              <p:nvPr/>
            </p:nvGrpSpPr>
            <p:grpSpPr bwMode="auto">
              <a:xfrm>
                <a:off x="2665" y="1957"/>
                <a:ext cx="874" cy="403"/>
                <a:chOff x="2665" y="1957"/>
                <a:chExt cx="874" cy="403"/>
              </a:xfrm>
            </p:grpSpPr>
            <p:sp>
              <p:nvSpPr>
                <p:cNvPr id="94404" name="Rectangle 76"/>
                <p:cNvSpPr>
                  <a:spLocks noChangeArrowheads="1"/>
                </p:cNvSpPr>
                <p:nvPr/>
              </p:nvSpPr>
              <p:spPr bwMode="auto">
                <a:xfrm>
                  <a:off x="2708" y="195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5: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5" name="Rectangle 171"/>
                <p:cNvSpPr>
                  <a:spLocks noChangeArrowheads="1"/>
                </p:cNvSpPr>
                <p:nvPr/>
              </p:nvSpPr>
              <p:spPr bwMode="auto">
                <a:xfrm>
                  <a:off x="2665" y="195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6" name="Group 174"/>
              <p:cNvGrpSpPr>
                <a:grpSpLocks/>
              </p:cNvGrpSpPr>
              <p:nvPr/>
            </p:nvGrpSpPr>
            <p:grpSpPr bwMode="auto">
              <a:xfrm>
                <a:off x="0" y="2360"/>
                <a:ext cx="917" cy="403"/>
                <a:chOff x="0" y="2360"/>
                <a:chExt cx="917" cy="403"/>
              </a:xfrm>
            </p:grpSpPr>
            <p:sp>
              <p:nvSpPr>
                <p:cNvPr id="94402" name="Rectangle 77"/>
                <p:cNvSpPr>
                  <a:spLocks noChangeArrowheads="1"/>
                </p:cNvSpPr>
                <p:nvPr/>
              </p:nvSpPr>
              <p:spPr bwMode="auto">
                <a:xfrm>
                  <a:off x="43" y="2360"/>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أقام المسيح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3" name="Rectangle 173"/>
                <p:cNvSpPr>
                  <a:spLocks noChangeArrowheads="1"/>
                </p:cNvSpPr>
                <p:nvPr/>
              </p:nvSpPr>
              <p:spPr bwMode="auto">
                <a:xfrm>
                  <a:off x="0" y="2360"/>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7" name="Group 176"/>
              <p:cNvGrpSpPr>
                <a:grpSpLocks/>
              </p:cNvGrpSpPr>
              <p:nvPr/>
            </p:nvGrpSpPr>
            <p:grpSpPr bwMode="auto">
              <a:xfrm>
                <a:off x="917" y="2360"/>
                <a:ext cx="874" cy="403"/>
                <a:chOff x="917" y="2360"/>
                <a:chExt cx="874" cy="403"/>
              </a:xfrm>
            </p:grpSpPr>
            <p:sp>
              <p:nvSpPr>
                <p:cNvPr id="94400" name="Rectangle 78"/>
                <p:cNvSpPr>
                  <a:spLocks noChangeArrowheads="1"/>
                </p:cNvSpPr>
                <p:nvPr/>
              </p:nvSpPr>
              <p:spPr bwMode="auto">
                <a:xfrm>
                  <a:off x="960" y="236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الرسل 3: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401" name="Rectangle 175"/>
                <p:cNvSpPr>
                  <a:spLocks noChangeArrowheads="1"/>
                </p:cNvSpPr>
                <p:nvPr/>
              </p:nvSpPr>
              <p:spPr bwMode="auto">
                <a:xfrm>
                  <a:off x="917" y="236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8" name="Group 178"/>
              <p:cNvGrpSpPr>
                <a:grpSpLocks/>
              </p:cNvGrpSpPr>
              <p:nvPr/>
            </p:nvGrpSpPr>
            <p:grpSpPr bwMode="auto">
              <a:xfrm>
                <a:off x="1791" y="2360"/>
                <a:ext cx="874" cy="403"/>
                <a:chOff x="1791" y="2360"/>
                <a:chExt cx="874" cy="403"/>
              </a:xfrm>
            </p:grpSpPr>
            <p:sp>
              <p:nvSpPr>
                <p:cNvPr id="94398" name="Rectangle 79"/>
                <p:cNvSpPr>
                  <a:spLocks noChangeArrowheads="1"/>
                </p:cNvSpPr>
                <p:nvPr/>
              </p:nvSpPr>
              <p:spPr bwMode="auto">
                <a:xfrm>
                  <a:off x="1834" y="236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10: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9" name="Rectangle 177"/>
                <p:cNvSpPr>
                  <a:spLocks noChangeArrowheads="1"/>
                </p:cNvSpPr>
                <p:nvPr/>
              </p:nvSpPr>
              <p:spPr bwMode="auto">
                <a:xfrm>
                  <a:off x="1791" y="236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39" name="Group 180"/>
              <p:cNvGrpSpPr>
                <a:grpSpLocks/>
              </p:cNvGrpSpPr>
              <p:nvPr/>
            </p:nvGrpSpPr>
            <p:grpSpPr bwMode="auto">
              <a:xfrm>
                <a:off x="2665" y="2360"/>
                <a:ext cx="874" cy="403"/>
                <a:chOff x="2665" y="2360"/>
                <a:chExt cx="874" cy="403"/>
              </a:xfrm>
            </p:grpSpPr>
            <p:sp>
              <p:nvSpPr>
                <p:cNvPr id="94396" name="Rectangle 80"/>
                <p:cNvSpPr>
                  <a:spLocks noChangeArrowheads="1"/>
                </p:cNvSpPr>
                <p:nvPr/>
              </p:nvSpPr>
              <p:spPr bwMode="auto">
                <a:xfrm>
                  <a:off x="2708" y="2360"/>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8: 11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7" name="Rectangle 179"/>
                <p:cNvSpPr>
                  <a:spLocks noChangeArrowheads="1"/>
                </p:cNvSpPr>
                <p:nvPr/>
              </p:nvSpPr>
              <p:spPr bwMode="auto">
                <a:xfrm>
                  <a:off x="2665" y="2360"/>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0" name="Group 182"/>
              <p:cNvGrpSpPr>
                <a:grpSpLocks/>
              </p:cNvGrpSpPr>
              <p:nvPr/>
            </p:nvGrpSpPr>
            <p:grpSpPr bwMode="auto">
              <a:xfrm>
                <a:off x="0" y="2763"/>
                <a:ext cx="917" cy="518"/>
                <a:chOff x="0" y="2763"/>
                <a:chExt cx="917" cy="518"/>
              </a:xfrm>
            </p:grpSpPr>
            <p:sp>
              <p:nvSpPr>
                <p:cNvPr id="94394" name="Rectangle 81"/>
                <p:cNvSpPr>
                  <a:spLocks noChangeArrowheads="1"/>
                </p:cNvSpPr>
                <p:nvPr/>
              </p:nvSpPr>
              <p:spPr bwMode="auto">
                <a:xfrm>
                  <a:off x="43" y="2763"/>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المعرفة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5" name="Rectangle 181"/>
                <p:cNvSpPr>
                  <a:spLocks noChangeArrowheads="1"/>
                </p:cNvSpPr>
                <p:nvPr/>
              </p:nvSpPr>
              <p:spPr bwMode="auto">
                <a:xfrm>
                  <a:off x="0" y="2763"/>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1" name="Group 184"/>
              <p:cNvGrpSpPr>
                <a:grpSpLocks/>
              </p:cNvGrpSpPr>
              <p:nvPr/>
            </p:nvGrpSpPr>
            <p:grpSpPr bwMode="auto">
              <a:xfrm>
                <a:off x="917" y="2763"/>
                <a:ext cx="874" cy="518"/>
                <a:chOff x="917" y="2763"/>
                <a:chExt cx="874" cy="518"/>
              </a:xfrm>
            </p:grpSpPr>
            <p:sp>
              <p:nvSpPr>
                <p:cNvPr id="94392" name="Rectangle 82"/>
                <p:cNvSpPr>
                  <a:spLocks noChangeArrowheads="1"/>
                </p:cNvSpPr>
                <p:nvPr/>
              </p:nvSpPr>
              <p:spPr bwMode="auto">
                <a:xfrm>
                  <a:off x="960" y="276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مزمور 139: 1- 5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3" name="Rectangle 183"/>
                <p:cNvSpPr>
                  <a:spLocks noChangeArrowheads="1"/>
                </p:cNvSpPr>
                <p:nvPr/>
              </p:nvSpPr>
              <p:spPr bwMode="auto">
                <a:xfrm>
                  <a:off x="917" y="276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2" name="Group 186"/>
              <p:cNvGrpSpPr>
                <a:grpSpLocks/>
              </p:cNvGrpSpPr>
              <p:nvPr/>
            </p:nvGrpSpPr>
            <p:grpSpPr bwMode="auto">
              <a:xfrm>
                <a:off x="1791" y="2763"/>
                <a:ext cx="874" cy="518"/>
                <a:chOff x="1791" y="2763"/>
                <a:chExt cx="874" cy="518"/>
              </a:xfrm>
            </p:grpSpPr>
            <p:sp>
              <p:nvSpPr>
                <p:cNvPr id="94390" name="Rectangle 83"/>
                <p:cNvSpPr>
                  <a:spLocks noChangeArrowheads="1"/>
                </p:cNvSpPr>
                <p:nvPr/>
              </p:nvSpPr>
              <p:spPr bwMode="auto">
                <a:xfrm>
                  <a:off x="1834" y="2763"/>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16: 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91" name="Rectangle 185"/>
                <p:cNvSpPr>
                  <a:spLocks noChangeArrowheads="1"/>
                </p:cNvSpPr>
                <p:nvPr/>
              </p:nvSpPr>
              <p:spPr bwMode="auto">
                <a:xfrm>
                  <a:off x="1791" y="276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3" name="Group 188"/>
              <p:cNvGrpSpPr>
                <a:grpSpLocks/>
              </p:cNvGrpSpPr>
              <p:nvPr/>
            </p:nvGrpSpPr>
            <p:grpSpPr bwMode="auto">
              <a:xfrm>
                <a:off x="2665" y="2763"/>
                <a:ext cx="874" cy="518"/>
                <a:chOff x="2665" y="2763"/>
                <a:chExt cx="874" cy="518"/>
              </a:xfrm>
            </p:grpSpPr>
            <p:sp>
              <p:nvSpPr>
                <p:cNvPr id="94388" name="Rectangle 84"/>
                <p:cNvSpPr>
                  <a:spLocks noChangeArrowheads="1"/>
                </p:cNvSpPr>
                <p:nvPr/>
              </p:nvSpPr>
              <p:spPr bwMode="auto">
                <a:xfrm>
                  <a:off x="2708" y="2763"/>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1كورنثوس 2: 10-11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9" name="Rectangle 187"/>
                <p:cNvSpPr>
                  <a:spLocks noChangeArrowheads="1"/>
                </p:cNvSpPr>
                <p:nvPr/>
              </p:nvSpPr>
              <p:spPr bwMode="auto">
                <a:xfrm>
                  <a:off x="2665" y="2763"/>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4" name="Group 190"/>
              <p:cNvGrpSpPr>
                <a:grpSpLocks/>
              </p:cNvGrpSpPr>
              <p:nvPr/>
            </p:nvGrpSpPr>
            <p:grpSpPr bwMode="auto">
              <a:xfrm>
                <a:off x="0" y="3281"/>
                <a:ext cx="917" cy="518"/>
                <a:chOff x="0" y="3281"/>
                <a:chExt cx="917" cy="518"/>
              </a:xfrm>
            </p:grpSpPr>
            <p:sp>
              <p:nvSpPr>
                <p:cNvPr id="94386" name="Rectangle 85"/>
                <p:cNvSpPr>
                  <a:spLocks noChangeArrowheads="1"/>
                </p:cNvSpPr>
                <p:nvPr/>
              </p:nvSpPr>
              <p:spPr bwMode="auto">
                <a:xfrm>
                  <a:off x="43" y="3281"/>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القدرة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7" name="Rectangle 189"/>
                <p:cNvSpPr>
                  <a:spLocks noChangeArrowheads="1"/>
                </p:cNvSpPr>
                <p:nvPr/>
              </p:nvSpPr>
              <p:spPr bwMode="auto">
                <a:xfrm>
                  <a:off x="0" y="3281"/>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5" name="Group 192"/>
              <p:cNvGrpSpPr>
                <a:grpSpLocks/>
              </p:cNvGrpSpPr>
              <p:nvPr/>
            </p:nvGrpSpPr>
            <p:grpSpPr bwMode="auto">
              <a:xfrm>
                <a:off x="917" y="3281"/>
                <a:ext cx="874" cy="518"/>
                <a:chOff x="917" y="3281"/>
                <a:chExt cx="874" cy="518"/>
              </a:xfrm>
            </p:grpSpPr>
            <p:sp>
              <p:nvSpPr>
                <p:cNvPr id="94384" name="Rectangle 86"/>
                <p:cNvSpPr>
                  <a:spLocks noChangeArrowheads="1"/>
                </p:cNvSpPr>
                <p:nvPr/>
              </p:nvSpPr>
              <p:spPr bwMode="auto">
                <a:xfrm>
                  <a:off x="960" y="328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19: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5" name="Rectangle 191"/>
                <p:cNvSpPr>
                  <a:spLocks noChangeArrowheads="1"/>
                </p:cNvSpPr>
                <p:nvPr/>
              </p:nvSpPr>
              <p:spPr bwMode="auto">
                <a:xfrm>
                  <a:off x="917" y="328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6" name="Group 194"/>
              <p:cNvGrpSpPr>
                <a:grpSpLocks/>
              </p:cNvGrpSpPr>
              <p:nvPr/>
            </p:nvGrpSpPr>
            <p:grpSpPr bwMode="auto">
              <a:xfrm>
                <a:off x="1791" y="3281"/>
                <a:ext cx="874" cy="518"/>
                <a:chOff x="1791" y="3281"/>
                <a:chExt cx="874" cy="518"/>
              </a:xfrm>
            </p:grpSpPr>
            <p:sp>
              <p:nvSpPr>
                <p:cNvPr id="94382" name="Rectangle 87"/>
                <p:cNvSpPr>
                  <a:spLocks noChangeArrowheads="1"/>
                </p:cNvSpPr>
                <p:nvPr/>
              </p:nvSpPr>
              <p:spPr bwMode="auto">
                <a:xfrm>
                  <a:off x="1834" y="328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فيلبي 4: 13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3" name="Rectangle 193"/>
                <p:cNvSpPr>
                  <a:spLocks noChangeArrowheads="1"/>
                </p:cNvSpPr>
                <p:nvPr/>
              </p:nvSpPr>
              <p:spPr bwMode="auto">
                <a:xfrm>
                  <a:off x="1791" y="328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7" name="Group 196"/>
              <p:cNvGrpSpPr>
                <a:grpSpLocks/>
              </p:cNvGrpSpPr>
              <p:nvPr/>
            </p:nvGrpSpPr>
            <p:grpSpPr bwMode="auto">
              <a:xfrm>
                <a:off x="2665" y="3281"/>
                <a:ext cx="874" cy="518"/>
                <a:chOff x="2665" y="3281"/>
                <a:chExt cx="874" cy="518"/>
              </a:xfrm>
            </p:grpSpPr>
            <p:sp>
              <p:nvSpPr>
                <p:cNvPr id="94380" name="Rectangle 88"/>
                <p:cNvSpPr>
                  <a:spLocks noChangeArrowheads="1"/>
                </p:cNvSpPr>
                <p:nvPr/>
              </p:nvSpPr>
              <p:spPr bwMode="auto">
                <a:xfrm>
                  <a:off x="2708" y="3281"/>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زكريا 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81" name="Rectangle 195"/>
                <p:cNvSpPr>
                  <a:spLocks noChangeArrowheads="1"/>
                </p:cNvSpPr>
                <p:nvPr/>
              </p:nvSpPr>
              <p:spPr bwMode="auto">
                <a:xfrm>
                  <a:off x="2665" y="3281"/>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8" name="Group 198"/>
              <p:cNvGrpSpPr>
                <a:grpSpLocks/>
              </p:cNvGrpSpPr>
              <p:nvPr/>
            </p:nvGrpSpPr>
            <p:grpSpPr bwMode="auto">
              <a:xfrm>
                <a:off x="0" y="3799"/>
                <a:ext cx="917" cy="518"/>
                <a:chOff x="0" y="3799"/>
                <a:chExt cx="917" cy="518"/>
              </a:xfrm>
            </p:grpSpPr>
            <p:sp>
              <p:nvSpPr>
                <p:cNvPr id="94378" name="Rectangle 89"/>
                <p:cNvSpPr>
                  <a:spLocks noChangeArrowheads="1"/>
                </p:cNvSpPr>
                <p:nvPr/>
              </p:nvSpPr>
              <p:spPr bwMode="auto">
                <a:xfrm>
                  <a:off x="43" y="3799"/>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كلي الوجود</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9" name="Rectangle 197"/>
                <p:cNvSpPr>
                  <a:spLocks noChangeArrowheads="1"/>
                </p:cNvSpPr>
                <p:nvPr/>
              </p:nvSpPr>
              <p:spPr bwMode="auto">
                <a:xfrm>
                  <a:off x="0" y="3799"/>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49" name="Group 200"/>
              <p:cNvGrpSpPr>
                <a:grpSpLocks/>
              </p:cNvGrpSpPr>
              <p:nvPr/>
            </p:nvGrpSpPr>
            <p:grpSpPr bwMode="auto">
              <a:xfrm>
                <a:off x="917" y="3799"/>
                <a:ext cx="874" cy="518"/>
                <a:chOff x="917" y="3799"/>
                <a:chExt cx="874" cy="518"/>
              </a:xfrm>
            </p:grpSpPr>
            <p:sp>
              <p:nvSpPr>
                <p:cNvPr id="94376" name="Rectangle 90"/>
                <p:cNvSpPr>
                  <a:spLocks noChangeArrowheads="1"/>
                </p:cNvSpPr>
                <p:nvPr/>
              </p:nvSpPr>
              <p:spPr bwMode="auto">
                <a:xfrm>
                  <a:off x="960" y="379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إرميا 23: 24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7" name="Rectangle 199"/>
                <p:cNvSpPr>
                  <a:spLocks noChangeArrowheads="1"/>
                </p:cNvSpPr>
                <p:nvPr/>
              </p:nvSpPr>
              <p:spPr bwMode="auto">
                <a:xfrm>
                  <a:off x="917" y="379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0" name="Group 202"/>
              <p:cNvGrpSpPr>
                <a:grpSpLocks/>
              </p:cNvGrpSpPr>
              <p:nvPr/>
            </p:nvGrpSpPr>
            <p:grpSpPr bwMode="auto">
              <a:xfrm>
                <a:off x="1791" y="3799"/>
                <a:ext cx="874" cy="518"/>
                <a:chOff x="1791" y="3799"/>
                <a:chExt cx="874" cy="518"/>
              </a:xfrm>
            </p:grpSpPr>
            <p:sp>
              <p:nvSpPr>
                <p:cNvPr id="94374" name="Rectangle 91"/>
                <p:cNvSpPr>
                  <a:spLocks noChangeArrowheads="1"/>
                </p:cNvSpPr>
                <p:nvPr/>
              </p:nvSpPr>
              <p:spPr bwMode="auto">
                <a:xfrm>
                  <a:off x="1834" y="379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18: 20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5" name="Rectangle 201"/>
                <p:cNvSpPr>
                  <a:spLocks noChangeArrowheads="1"/>
                </p:cNvSpPr>
                <p:nvPr/>
              </p:nvSpPr>
              <p:spPr bwMode="auto">
                <a:xfrm>
                  <a:off x="1791" y="379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1" name="Group 204"/>
              <p:cNvGrpSpPr>
                <a:grpSpLocks/>
              </p:cNvGrpSpPr>
              <p:nvPr/>
            </p:nvGrpSpPr>
            <p:grpSpPr bwMode="auto">
              <a:xfrm>
                <a:off x="2665" y="3799"/>
                <a:ext cx="874" cy="518"/>
                <a:chOff x="2665" y="3799"/>
                <a:chExt cx="874" cy="518"/>
              </a:xfrm>
            </p:grpSpPr>
            <p:sp>
              <p:nvSpPr>
                <p:cNvPr id="94372" name="Rectangle 92"/>
                <p:cNvSpPr>
                  <a:spLocks noChangeArrowheads="1"/>
                </p:cNvSpPr>
                <p:nvPr/>
              </p:nvSpPr>
              <p:spPr bwMode="auto">
                <a:xfrm>
                  <a:off x="2708" y="3799"/>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مزمور 139: 7 -12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3" name="Rectangle 203"/>
                <p:cNvSpPr>
                  <a:spLocks noChangeArrowheads="1"/>
                </p:cNvSpPr>
                <p:nvPr/>
              </p:nvSpPr>
              <p:spPr bwMode="auto">
                <a:xfrm>
                  <a:off x="2665" y="3799"/>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2" name="Group 206"/>
              <p:cNvGrpSpPr>
                <a:grpSpLocks/>
              </p:cNvGrpSpPr>
              <p:nvPr/>
            </p:nvGrpSpPr>
            <p:grpSpPr bwMode="auto">
              <a:xfrm>
                <a:off x="0" y="4317"/>
                <a:ext cx="917" cy="403"/>
                <a:chOff x="0" y="4317"/>
                <a:chExt cx="917" cy="403"/>
              </a:xfrm>
            </p:grpSpPr>
            <p:sp>
              <p:nvSpPr>
                <p:cNvPr id="94370" name="Rectangle 93"/>
                <p:cNvSpPr>
                  <a:spLocks noChangeArrowheads="1"/>
                </p:cNvSpPr>
                <p:nvPr/>
              </p:nvSpPr>
              <p:spPr bwMode="auto">
                <a:xfrm>
                  <a:off x="43" y="4317"/>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له شخصيّة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71" name="Rectangle 205"/>
                <p:cNvSpPr>
                  <a:spLocks noChangeArrowheads="1"/>
                </p:cNvSpPr>
                <p:nvPr/>
              </p:nvSpPr>
              <p:spPr bwMode="auto">
                <a:xfrm>
                  <a:off x="0" y="4317"/>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3" name="Group 208"/>
              <p:cNvGrpSpPr>
                <a:grpSpLocks/>
              </p:cNvGrpSpPr>
              <p:nvPr/>
            </p:nvGrpSpPr>
            <p:grpSpPr bwMode="auto">
              <a:xfrm>
                <a:off x="917" y="4317"/>
                <a:ext cx="874" cy="403"/>
                <a:chOff x="917" y="4317"/>
                <a:chExt cx="874" cy="403"/>
              </a:xfrm>
            </p:grpSpPr>
            <p:sp>
              <p:nvSpPr>
                <p:cNvPr id="94368" name="Rectangle 94"/>
                <p:cNvSpPr>
                  <a:spLocks noChangeArrowheads="1"/>
                </p:cNvSpPr>
                <p:nvPr/>
              </p:nvSpPr>
              <p:spPr bwMode="auto">
                <a:xfrm>
                  <a:off x="960" y="431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3: 16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9" name="Rectangle 207"/>
                <p:cNvSpPr>
                  <a:spLocks noChangeArrowheads="1"/>
                </p:cNvSpPr>
                <p:nvPr/>
              </p:nvSpPr>
              <p:spPr bwMode="auto">
                <a:xfrm>
                  <a:off x="917" y="431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4" name="Group 210"/>
              <p:cNvGrpSpPr>
                <a:grpSpLocks/>
              </p:cNvGrpSpPr>
              <p:nvPr/>
            </p:nvGrpSpPr>
            <p:grpSpPr bwMode="auto">
              <a:xfrm>
                <a:off x="1791" y="4317"/>
                <a:ext cx="874" cy="403"/>
                <a:chOff x="1791" y="4317"/>
                <a:chExt cx="874" cy="403"/>
              </a:xfrm>
            </p:grpSpPr>
            <p:sp>
              <p:nvSpPr>
                <p:cNvPr id="94366" name="Rectangle 95"/>
                <p:cNvSpPr>
                  <a:spLocks noChangeArrowheads="1"/>
                </p:cNvSpPr>
                <p:nvPr/>
              </p:nvSpPr>
              <p:spPr bwMode="auto">
                <a:xfrm>
                  <a:off x="1834" y="431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 9-18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7" name="Rectangle 209"/>
                <p:cNvSpPr>
                  <a:spLocks noChangeArrowheads="1"/>
                </p:cNvSpPr>
                <p:nvPr/>
              </p:nvSpPr>
              <p:spPr bwMode="auto">
                <a:xfrm>
                  <a:off x="1791" y="431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5" name="Group 212"/>
              <p:cNvGrpSpPr>
                <a:grpSpLocks/>
              </p:cNvGrpSpPr>
              <p:nvPr/>
            </p:nvGrpSpPr>
            <p:grpSpPr bwMode="auto">
              <a:xfrm>
                <a:off x="2665" y="4317"/>
                <a:ext cx="874" cy="403"/>
                <a:chOff x="2665" y="4317"/>
                <a:chExt cx="874" cy="403"/>
              </a:xfrm>
            </p:grpSpPr>
            <p:sp>
              <p:nvSpPr>
                <p:cNvPr id="94364" name="Rectangle 96"/>
                <p:cNvSpPr>
                  <a:spLocks noChangeArrowheads="1"/>
                </p:cNvSpPr>
                <p:nvPr/>
              </p:nvSpPr>
              <p:spPr bwMode="auto">
                <a:xfrm>
                  <a:off x="2708" y="4317"/>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5" name="Rectangle 211"/>
                <p:cNvSpPr>
                  <a:spLocks noChangeArrowheads="1"/>
                </p:cNvSpPr>
                <p:nvPr/>
              </p:nvSpPr>
              <p:spPr bwMode="auto">
                <a:xfrm>
                  <a:off x="2665" y="4317"/>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6" name="Group 214"/>
              <p:cNvGrpSpPr>
                <a:grpSpLocks/>
              </p:cNvGrpSpPr>
              <p:nvPr/>
            </p:nvGrpSpPr>
            <p:grpSpPr bwMode="auto">
              <a:xfrm>
                <a:off x="-23" y="4720"/>
                <a:ext cx="1022" cy="518"/>
                <a:chOff x="-23" y="4720"/>
                <a:chExt cx="1022" cy="518"/>
              </a:xfrm>
            </p:grpSpPr>
            <p:sp>
              <p:nvSpPr>
                <p:cNvPr id="94362" name="Rectangle 97"/>
                <p:cNvSpPr>
                  <a:spLocks noChangeArrowheads="1"/>
                </p:cNvSpPr>
                <p:nvPr/>
              </p:nvSpPr>
              <p:spPr bwMode="auto">
                <a:xfrm>
                  <a:off x="-23" y="4720"/>
                  <a:ext cx="1022"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المعزّي (البارقليط)</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3" name="Rectangle 213"/>
                <p:cNvSpPr>
                  <a:spLocks noChangeArrowheads="1"/>
                </p:cNvSpPr>
                <p:nvPr/>
              </p:nvSpPr>
              <p:spPr bwMode="auto">
                <a:xfrm>
                  <a:off x="0" y="4720"/>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7" name="Group 216"/>
              <p:cNvGrpSpPr>
                <a:grpSpLocks/>
              </p:cNvGrpSpPr>
              <p:nvPr/>
            </p:nvGrpSpPr>
            <p:grpSpPr bwMode="auto">
              <a:xfrm>
                <a:off x="917" y="4720"/>
                <a:ext cx="874" cy="518"/>
                <a:chOff x="917" y="4720"/>
                <a:chExt cx="874" cy="518"/>
              </a:xfrm>
            </p:grpSpPr>
            <p:sp>
              <p:nvSpPr>
                <p:cNvPr id="94360" name="Rectangle 98"/>
                <p:cNvSpPr>
                  <a:spLocks noChangeArrowheads="1"/>
                </p:cNvSpPr>
                <p:nvPr/>
              </p:nvSpPr>
              <p:spPr bwMode="auto">
                <a:xfrm>
                  <a:off x="960" y="4720"/>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2كورنثوس 1: 3-6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61" name="Rectangle 215"/>
                <p:cNvSpPr>
                  <a:spLocks noChangeArrowheads="1"/>
                </p:cNvSpPr>
                <p:nvPr/>
              </p:nvSpPr>
              <p:spPr bwMode="auto">
                <a:xfrm>
                  <a:off x="917" y="4720"/>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8" name="Group 218"/>
              <p:cNvGrpSpPr>
                <a:grpSpLocks/>
              </p:cNvGrpSpPr>
              <p:nvPr/>
            </p:nvGrpSpPr>
            <p:grpSpPr bwMode="auto">
              <a:xfrm>
                <a:off x="1791" y="4720"/>
                <a:ext cx="874" cy="518"/>
                <a:chOff x="1791" y="4720"/>
                <a:chExt cx="874" cy="518"/>
              </a:xfrm>
            </p:grpSpPr>
            <p:sp>
              <p:nvSpPr>
                <p:cNvPr id="94358" name="Rectangle 99"/>
                <p:cNvSpPr>
                  <a:spLocks noChangeArrowheads="1"/>
                </p:cNvSpPr>
                <p:nvPr/>
              </p:nvSpPr>
              <p:spPr bwMode="auto">
                <a:xfrm>
                  <a:off x="1834" y="4720"/>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2: 1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9" name="Rectangle 217"/>
                <p:cNvSpPr>
                  <a:spLocks noChangeArrowheads="1"/>
                </p:cNvSpPr>
                <p:nvPr/>
              </p:nvSpPr>
              <p:spPr bwMode="auto">
                <a:xfrm>
                  <a:off x="1791" y="4720"/>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59" name="Group 220"/>
              <p:cNvGrpSpPr>
                <a:grpSpLocks/>
              </p:cNvGrpSpPr>
              <p:nvPr/>
            </p:nvGrpSpPr>
            <p:grpSpPr bwMode="auto">
              <a:xfrm>
                <a:off x="2665" y="4720"/>
                <a:ext cx="874" cy="518"/>
                <a:chOff x="2665" y="4720"/>
                <a:chExt cx="874" cy="518"/>
              </a:xfrm>
            </p:grpSpPr>
            <p:sp>
              <p:nvSpPr>
                <p:cNvPr id="94356" name="Rectangle 100"/>
                <p:cNvSpPr>
                  <a:spLocks noChangeArrowheads="1"/>
                </p:cNvSpPr>
                <p:nvPr/>
              </p:nvSpPr>
              <p:spPr bwMode="auto">
                <a:xfrm>
                  <a:off x="2708" y="4720"/>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14: 26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7" name="Rectangle 219"/>
                <p:cNvSpPr>
                  <a:spLocks noChangeArrowheads="1"/>
                </p:cNvSpPr>
                <p:nvPr/>
              </p:nvSpPr>
              <p:spPr bwMode="auto">
                <a:xfrm>
                  <a:off x="2665" y="4720"/>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0" name="Group 222"/>
              <p:cNvGrpSpPr>
                <a:grpSpLocks/>
              </p:cNvGrpSpPr>
              <p:nvPr/>
            </p:nvGrpSpPr>
            <p:grpSpPr bwMode="auto">
              <a:xfrm>
                <a:off x="0" y="5238"/>
                <a:ext cx="917" cy="403"/>
                <a:chOff x="0" y="5238"/>
                <a:chExt cx="917" cy="403"/>
              </a:xfrm>
            </p:grpSpPr>
            <p:sp>
              <p:nvSpPr>
                <p:cNvPr id="94354" name="Rectangle 101"/>
                <p:cNvSpPr>
                  <a:spLocks noChangeArrowheads="1"/>
                </p:cNvSpPr>
                <p:nvPr/>
              </p:nvSpPr>
              <p:spPr bwMode="auto">
                <a:xfrm>
                  <a:off x="43" y="5238"/>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يغفر الخطايا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5" name="Rectangle 221"/>
                <p:cNvSpPr>
                  <a:spLocks noChangeArrowheads="1"/>
                </p:cNvSpPr>
                <p:nvPr/>
              </p:nvSpPr>
              <p:spPr bwMode="auto">
                <a:xfrm>
                  <a:off x="0" y="5238"/>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1" name="Group 224"/>
              <p:cNvGrpSpPr>
                <a:grpSpLocks/>
              </p:cNvGrpSpPr>
              <p:nvPr/>
            </p:nvGrpSpPr>
            <p:grpSpPr bwMode="auto">
              <a:xfrm>
                <a:off x="917" y="5238"/>
                <a:ext cx="874" cy="403"/>
                <a:chOff x="917" y="5238"/>
                <a:chExt cx="874" cy="403"/>
              </a:xfrm>
            </p:grpSpPr>
            <p:sp>
              <p:nvSpPr>
                <p:cNvPr id="94352" name="Rectangle 102"/>
                <p:cNvSpPr>
                  <a:spLocks noChangeArrowheads="1"/>
                </p:cNvSpPr>
                <p:nvPr/>
              </p:nvSpPr>
              <p:spPr bwMode="auto">
                <a:xfrm>
                  <a:off x="960" y="5238"/>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45: 25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3" name="Rectangle 223"/>
                <p:cNvSpPr>
                  <a:spLocks noChangeArrowheads="1"/>
                </p:cNvSpPr>
                <p:nvPr/>
              </p:nvSpPr>
              <p:spPr bwMode="auto">
                <a:xfrm>
                  <a:off x="917" y="5238"/>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2" name="Group 226"/>
              <p:cNvGrpSpPr>
                <a:grpSpLocks/>
              </p:cNvGrpSpPr>
              <p:nvPr/>
            </p:nvGrpSpPr>
            <p:grpSpPr bwMode="auto">
              <a:xfrm>
                <a:off x="1791" y="5238"/>
                <a:ext cx="874" cy="403"/>
                <a:chOff x="1791" y="5238"/>
                <a:chExt cx="874" cy="403"/>
              </a:xfrm>
            </p:grpSpPr>
            <p:sp>
              <p:nvSpPr>
                <p:cNvPr id="94350" name="Rectangle 103"/>
                <p:cNvSpPr>
                  <a:spLocks noChangeArrowheads="1"/>
                </p:cNvSpPr>
                <p:nvPr/>
              </p:nvSpPr>
              <p:spPr bwMode="auto">
                <a:xfrm>
                  <a:off x="1834" y="5238"/>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1يوحنا 2: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51" name="Rectangle 225"/>
                <p:cNvSpPr>
                  <a:spLocks noChangeArrowheads="1"/>
                </p:cNvSpPr>
                <p:nvPr/>
              </p:nvSpPr>
              <p:spPr bwMode="auto">
                <a:xfrm>
                  <a:off x="1791" y="5238"/>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3" name="Group 228"/>
              <p:cNvGrpSpPr>
                <a:grpSpLocks/>
              </p:cNvGrpSpPr>
              <p:nvPr/>
            </p:nvGrpSpPr>
            <p:grpSpPr bwMode="auto">
              <a:xfrm>
                <a:off x="2665" y="5238"/>
                <a:ext cx="874" cy="403"/>
                <a:chOff x="2665" y="5238"/>
                <a:chExt cx="874" cy="403"/>
              </a:xfrm>
            </p:grpSpPr>
            <p:sp>
              <p:nvSpPr>
                <p:cNvPr id="94348" name="Rectangle 104"/>
                <p:cNvSpPr>
                  <a:spLocks noChangeArrowheads="1"/>
                </p:cNvSpPr>
                <p:nvPr/>
              </p:nvSpPr>
              <p:spPr bwMode="auto">
                <a:xfrm>
                  <a:off x="2708" y="5238"/>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9" name="Rectangle 227"/>
                <p:cNvSpPr>
                  <a:spLocks noChangeArrowheads="1"/>
                </p:cNvSpPr>
                <p:nvPr/>
              </p:nvSpPr>
              <p:spPr bwMode="auto">
                <a:xfrm>
                  <a:off x="2665" y="5238"/>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4" name="Group 230"/>
              <p:cNvGrpSpPr>
                <a:grpSpLocks/>
              </p:cNvGrpSpPr>
              <p:nvPr/>
            </p:nvGrpSpPr>
            <p:grpSpPr bwMode="auto">
              <a:xfrm>
                <a:off x="0" y="5641"/>
                <a:ext cx="917" cy="403"/>
                <a:chOff x="0" y="5641"/>
                <a:chExt cx="917" cy="403"/>
              </a:xfrm>
            </p:grpSpPr>
            <p:sp>
              <p:nvSpPr>
                <p:cNvPr id="94346" name="Rectangle 105"/>
                <p:cNvSpPr>
                  <a:spLocks noChangeArrowheads="1"/>
                </p:cNvSpPr>
                <p:nvPr/>
              </p:nvSpPr>
              <p:spPr bwMode="auto">
                <a:xfrm>
                  <a:off x="43" y="5641"/>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ينسى الخطايا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7" name="Rectangle 229"/>
                <p:cNvSpPr>
                  <a:spLocks noChangeArrowheads="1"/>
                </p:cNvSpPr>
                <p:nvPr/>
              </p:nvSpPr>
              <p:spPr bwMode="auto">
                <a:xfrm>
                  <a:off x="0" y="5641"/>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5" name="Group 232"/>
              <p:cNvGrpSpPr>
                <a:grpSpLocks/>
              </p:cNvGrpSpPr>
              <p:nvPr/>
            </p:nvGrpSpPr>
            <p:grpSpPr bwMode="auto">
              <a:xfrm>
                <a:off x="917" y="5641"/>
                <a:ext cx="874" cy="403"/>
                <a:chOff x="917" y="5641"/>
                <a:chExt cx="874" cy="403"/>
              </a:xfrm>
            </p:grpSpPr>
            <p:sp>
              <p:nvSpPr>
                <p:cNvPr id="94344" name="Rectangle 106"/>
                <p:cNvSpPr>
                  <a:spLocks noChangeArrowheads="1"/>
                </p:cNvSpPr>
                <p:nvPr/>
              </p:nvSpPr>
              <p:spPr bwMode="auto">
                <a:xfrm>
                  <a:off x="960" y="5641"/>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إرميا 31: 34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5" name="Rectangle 231"/>
                <p:cNvSpPr>
                  <a:spLocks noChangeArrowheads="1"/>
                </p:cNvSpPr>
                <p:nvPr/>
              </p:nvSpPr>
              <p:spPr bwMode="auto">
                <a:xfrm>
                  <a:off x="917" y="5641"/>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6" name="Group 234"/>
              <p:cNvGrpSpPr>
                <a:grpSpLocks/>
              </p:cNvGrpSpPr>
              <p:nvPr/>
            </p:nvGrpSpPr>
            <p:grpSpPr bwMode="auto">
              <a:xfrm>
                <a:off x="1791" y="5641"/>
                <a:ext cx="874" cy="403"/>
                <a:chOff x="1791" y="5641"/>
                <a:chExt cx="874" cy="403"/>
              </a:xfrm>
            </p:grpSpPr>
            <p:sp>
              <p:nvSpPr>
                <p:cNvPr id="94342" name="Rectangle 107"/>
                <p:cNvSpPr>
                  <a:spLocks noChangeArrowheads="1"/>
                </p:cNvSpPr>
                <p:nvPr/>
              </p:nvSpPr>
              <p:spPr bwMode="auto">
                <a:xfrm>
                  <a:off x="1834" y="5641"/>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8: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3" name="Rectangle 233"/>
                <p:cNvSpPr>
                  <a:spLocks noChangeArrowheads="1"/>
                </p:cNvSpPr>
                <p:nvPr/>
              </p:nvSpPr>
              <p:spPr bwMode="auto">
                <a:xfrm>
                  <a:off x="1791" y="5641"/>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7" name="Group 236"/>
              <p:cNvGrpSpPr>
                <a:grpSpLocks/>
              </p:cNvGrpSpPr>
              <p:nvPr/>
            </p:nvGrpSpPr>
            <p:grpSpPr bwMode="auto">
              <a:xfrm>
                <a:off x="2665" y="5641"/>
                <a:ext cx="874" cy="403"/>
                <a:chOff x="2665" y="5641"/>
                <a:chExt cx="874" cy="403"/>
              </a:xfrm>
            </p:grpSpPr>
            <p:sp>
              <p:nvSpPr>
                <p:cNvPr id="94340" name="Rectangle 108"/>
                <p:cNvSpPr>
                  <a:spLocks noChangeArrowheads="1"/>
                </p:cNvSpPr>
                <p:nvPr/>
              </p:nvSpPr>
              <p:spPr bwMode="auto">
                <a:xfrm>
                  <a:off x="2708" y="5641"/>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10: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41" name="Rectangle 235"/>
                <p:cNvSpPr>
                  <a:spLocks noChangeArrowheads="1"/>
                </p:cNvSpPr>
                <p:nvPr/>
              </p:nvSpPr>
              <p:spPr bwMode="auto">
                <a:xfrm>
                  <a:off x="2665" y="5641"/>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8" name="Group 238"/>
              <p:cNvGrpSpPr>
                <a:grpSpLocks/>
              </p:cNvGrpSpPr>
              <p:nvPr/>
            </p:nvGrpSpPr>
            <p:grpSpPr bwMode="auto">
              <a:xfrm>
                <a:off x="0" y="6044"/>
                <a:ext cx="917" cy="518"/>
                <a:chOff x="0" y="6044"/>
                <a:chExt cx="917" cy="518"/>
              </a:xfrm>
            </p:grpSpPr>
            <p:sp>
              <p:nvSpPr>
                <p:cNvPr id="94338" name="Rectangle 109"/>
                <p:cNvSpPr>
                  <a:spLocks noChangeArrowheads="1"/>
                </p:cNvSpPr>
                <p:nvPr/>
              </p:nvSpPr>
              <p:spPr bwMode="auto">
                <a:xfrm>
                  <a:off x="43" y="6044"/>
                  <a:ext cx="83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يتغيّر</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9" name="Rectangle 237"/>
                <p:cNvSpPr>
                  <a:spLocks noChangeArrowheads="1"/>
                </p:cNvSpPr>
                <p:nvPr/>
              </p:nvSpPr>
              <p:spPr bwMode="auto">
                <a:xfrm>
                  <a:off x="0" y="6044"/>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69" name="Group 240"/>
              <p:cNvGrpSpPr>
                <a:grpSpLocks/>
              </p:cNvGrpSpPr>
              <p:nvPr/>
            </p:nvGrpSpPr>
            <p:grpSpPr bwMode="auto">
              <a:xfrm>
                <a:off x="917" y="6044"/>
                <a:ext cx="874" cy="518"/>
                <a:chOff x="917" y="6044"/>
                <a:chExt cx="874" cy="518"/>
              </a:xfrm>
            </p:grpSpPr>
            <p:sp>
              <p:nvSpPr>
                <p:cNvPr id="94336" name="Rectangle 110"/>
                <p:cNvSpPr>
                  <a:spLocks noChangeArrowheads="1"/>
                </p:cNvSpPr>
                <p:nvPr/>
              </p:nvSpPr>
              <p:spPr bwMode="auto">
                <a:xfrm>
                  <a:off x="960" y="6044"/>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ملاخي 3: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7" name="Rectangle 239"/>
                <p:cNvSpPr>
                  <a:spLocks noChangeArrowheads="1"/>
                </p:cNvSpPr>
                <p:nvPr/>
              </p:nvSpPr>
              <p:spPr bwMode="auto">
                <a:xfrm>
                  <a:off x="917" y="6044"/>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0" name="Group 242"/>
              <p:cNvGrpSpPr>
                <a:grpSpLocks/>
              </p:cNvGrpSpPr>
              <p:nvPr/>
            </p:nvGrpSpPr>
            <p:grpSpPr bwMode="auto">
              <a:xfrm>
                <a:off x="1791" y="6044"/>
                <a:ext cx="874" cy="518"/>
                <a:chOff x="1791" y="6044"/>
                <a:chExt cx="874" cy="518"/>
              </a:xfrm>
            </p:grpSpPr>
            <p:sp>
              <p:nvSpPr>
                <p:cNvPr id="94334" name="Rectangle 111"/>
                <p:cNvSpPr>
                  <a:spLocks noChangeArrowheads="1"/>
                </p:cNvSpPr>
                <p:nvPr/>
              </p:nvSpPr>
              <p:spPr bwMode="auto">
                <a:xfrm>
                  <a:off x="1834" y="6044"/>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عبرانيين 13: 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5" name="Rectangle 241"/>
                <p:cNvSpPr>
                  <a:spLocks noChangeArrowheads="1"/>
                </p:cNvSpPr>
                <p:nvPr/>
              </p:nvSpPr>
              <p:spPr bwMode="auto">
                <a:xfrm>
                  <a:off x="1791" y="6044"/>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1" name="Group 244"/>
              <p:cNvGrpSpPr>
                <a:grpSpLocks/>
              </p:cNvGrpSpPr>
              <p:nvPr/>
            </p:nvGrpSpPr>
            <p:grpSpPr bwMode="auto">
              <a:xfrm>
                <a:off x="2665" y="6044"/>
                <a:ext cx="874" cy="518"/>
                <a:chOff x="2665" y="6044"/>
                <a:chExt cx="874" cy="518"/>
              </a:xfrm>
            </p:grpSpPr>
            <p:sp>
              <p:nvSpPr>
                <p:cNvPr id="94332" name="Rectangle 112"/>
                <p:cNvSpPr>
                  <a:spLocks noChangeArrowheads="1"/>
                </p:cNvSpPr>
                <p:nvPr/>
              </p:nvSpPr>
              <p:spPr bwMode="auto">
                <a:xfrm>
                  <a:off x="2708" y="6044"/>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3" name="Rectangle 243"/>
                <p:cNvSpPr>
                  <a:spLocks noChangeArrowheads="1"/>
                </p:cNvSpPr>
                <p:nvPr/>
              </p:nvSpPr>
              <p:spPr bwMode="auto">
                <a:xfrm>
                  <a:off x="2665" y="6044"/>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2" name="Group 246"/>
              <p:cNvGrpSpPr>
                <a:grpSpLocks/>
              </p:cNvGrpSpPr>
              <p:nvPr/>
            </p:nvGrpSpPr>
            <p:grpSpPr bwMode="auto">
              <a:xfrm>
                <a:off x="0" y="6562"/>
                <a:ext cx="917" cy="403"/>
                <a:chOff x="0" y="6562"/>
                <a:chExt cx="917" cy="403"/>
              </a:xfrm>
            </p:grpSpPr>
            <p:sp>
              <p:nvSpPr>
                <p:cNvPr id="94330" name="Rectangle 113"/>
                <p:cNvSpPr>
                  <a:spLocks noChangeArrowheads="1"/>
                </p:cNvSpPr>
                <p:nvPr/>
              </p:nvSpPr>
              <p:spPr bwMode="auto">
                <a:xfrm>
                  <a:off x="43" y="6562"/>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أبدي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31" name="Rectangle 245"/>
                <p:cNvSpPr>
                  <a:spLocks noChangeArrowheads="1"/>
                </p:cNvSpPr>
                <p:nvPr/>
              </p:nvSpPr>
              <p:spPr bwMode="auto">
                <a:xfrm>
                  <a:off x="0" y="6562"/>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3" name="Group 248"/>
              <p:cNvGrpSpPr>
                <a:grpSpLocks/>
              </p:cNvGrpSpPr>
              <p:nvPr/>
            </p:nvGrpSpPr>
            <p:grpSpPr bwMode="auto">
              <a:xfrm>
                <a:off x="917" y="6562"/>
                <a:ext cx="874" cy="403"/>
                <a:chOff x="917" y="6562"/>
                <a:chExt cx="874" cy="403"/>
              </a:xfrm>
            </p:grpSpPr>
            <p:sp>
              <p:nvSpPr>
                <p:cNvPr id="94328" name="Rectangle 114"/>
                <p:cNvSpPr>
                  <a:spLocks noChangeArrowheads="1"/>
                </p:cNvSpPr>
                <p:nvPr/>
              </p:nvSpPr>
              <p:spPr bwMode="auto">
                <a:xfrm>
                  <a:off x="960" y="6562"/>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15: 18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9" name="Rectangle 247"/>
                <p:cNvSpPr>
                  <a:spLocks noChangeArrowheads="1"/>
                </p:cNvSpPr>
                <p:nvPr/>
              </p:nvSpPr>
              <p:spPr bwMode="auto">
                <a:xfrm>
                  <a:off x="917" y="6562"/>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4" name="Group 250"/>
              <p:cNvGrpSpPr>
                <a:grpSpLocks/>
              </p:cNvGrpSpPr>
              <p:nvPr/>
            </p:nvGrpSpPr>
            <p:grpSpPr bwMode="auto">
              <a:xfrm>
                <a:off x="1791" y="6562"/>
                <a:ext cx="874" cy="403"/>
                <a:chOff x="1791" y="6562"/>
                <a:chExt cx="874" cy="403"/>
              </a:xfrm>
            </p:grpSpPr>
            <p:sp>
              <p:nvSpPr>
                <p:cNvPr id="94326" name="Rectangle 115"/>
                <p:cNvSpPr>
                  <a:spLocks noChangeArrowheads="1"/>
                </p:cNvSpPr>
                <p:nvPr/>
              </p:nvSpPr>
              <p:spPr bwMode="auto">
                <a:xfrm>
                  <a:off x="1834" y="6562"/>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1: 1-2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7" name="Rectangle 249"/>
                <p:cNvSpPr>
                  <a:spLocks noChangeArrowheads="1"/>
                </p:cNvSpPr>
                <p:nvPr/>
              </p:nvSpPr>
              <p:spPr bwMode="auto">
                <a:xfrm>
                  <a:off x="1791" y="6562"/>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5" name="Group 252"/>
              <p:cNvGrpSpPr>
                <a:grpSpLocks/>
              </p:cNvGrpSpPr>
              <p:nvPr/>
            </p:nvGrpSpPr>
            <p:grpSpPr bwMode="auto">
              <a:xfrm>
                <a:off x="2665" y="6562"/>
                <a:ext cx="874" cy="403"/>
                <a:chOff x="2665" y="6562"/>
                <a:chExt cx="874" cy="403"/>
              </a:xfrm>
            </p:grpSpPr>
            <p:sp>
              <p:nvSpPr>
                <p:cNvPr id="94324" name="Rectangle 116"/>
                <p:cNvSpPr>
                  <a:spLocks noChangeArrowheads="1"/>
                </p:cNvSpPr>
                <p:nvPr/>
              </p:nvSpPr>
              <p:spPr bwMode="auto">
                <a:xfrm>
                  <a:off x="2708" y="6562"/>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5" name="Rectangle 251"/>
                <p:cNvSpPr>
                  <a:spLocks noChangeArrowheads="1"/>
                </p:cNvSpPr>
                <p:nvPr/>
              </p:nvSpPr>
              <p:spPr bwMode="auto">
                <a:xfrm>
                  <a:off x="2665" y="6562"/>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6" name="Group 254"/>
              <p:cNvGrpSpPr>
                <a:grpSpLocks/>
              </p:cNvGrpSpPr>
              <p:nvPr/>
            </p:nvGrpSpPr>
            <p:grpSpPr bwMode="auto">
              <a:xfrm>
                <a:off x="0" y="6965"/>
                <a:ext cx="917" cy="403"/>
                <a:chOff x="0" y="6965"/>
                <a:chExt cx="917" cy="403"/>
              </a:xfrm>
            </p:grpSpPr>
            <p:sp>
              <p:nvSpPr>
                <p:cNvPr id="94322" name="Rectangle 117"/>
                <p:cNvSpPr>
                  <a:spLocks noChangeArrowheads="1"/>
                </p:cNvSpPr>
                <p:nvPr/>
              </p:nvSpPr>
              <p:spPr bwMode="auto">
                <a:xfrm>
                  <a:off x="43" y="6965"/>
                  <a:ext cx="831"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هو"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3" name="Rectangle 253"/>
                <p:cNvSpPr>
                  <a:spLocks noChangeArrowheads="1"/>
                </p:cNvSpPr>
                <p:nvPr/>
              </p:nvSpPr>
              <p:spPr bwMode="auto">
                <a:xfrm>
                  <a:off x="0" y="6965"/>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7" name="Group 256"/>
              <p:cNvGrpSpPr>
                <a:grpSpLocks/>
              </p:cNvGrpSpPr>
              <p:nvPr/>
            </p:nvGrpSpPr>
            <p:grpSpPr bwMode="auto">
              <a:xfrm>
                <a:off x="917" y="6965"/>
                <a:ext cx="874" cy="403"/>
                <a:chOff x="917" y="6965"/>
                <a:chExt cx="874" cy="403"/>
              </a:xfrm>
            </p:grpSpPr>
            <p:sp>
              <p:nvSpPr>
                <p:cNvPr id="94320" name="Rectangle 118"/>
                <p:cNvSpPr>
                  <a:spLocks noChangeArrowheads="1"/>
                </p:cNvSpPr>
                <p:nvPr/>
              </p:nvSpPr>
              <p:spPr bwMode="auto">
                <a:xfrm>
                  <a:off x="960" y="6965"/>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خروج 3: 14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21" name="Rectangle 255"/>
                <p:cNvSpPr>
                  <a:spLocks noChangeArrowheads="1"/>
                </p:cNvSpPr>
                <p:nvPr/>
              </p:nvSpPr>
              <p:spPr bwMode="auto">
                <a:xfrm>
                  <a:off x="917" y="6965"/>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8" name="Group 258"/>
              <p:cNvGrpSpPr>
                <a:grpSpLocks/>
              </p:cNvGrpSpPr>
              <p:nvPr/>
            </p:nvGrpSpPr>
            <p:grpSpPr bwMode="auto">
              <a:xfrm>
                <a:off x="1791" y="6965"/>
                <a:ext cx="874" cy="403"/>
                <a:chOff x="1791" y="6965"/>
                <a:chExt cx="874" cy="403"/>
              </a:xfrm>
            </p:grpSpPr>
            <p:sp>
              <p:nvSpPr>
                <p:cNvPr id="94318" name="Rectangle 119"/>
                <p:cNvSpPr>
                  <a:spLocks noChangeArrowheads="1"/>
                </p:cNvSpPr>
                <p:nvPr/>
              </p:nvSpPr>
              <p:spPr bwMode="auto">
                <a:xfrm>
                  <a:off x="1834" y="6965"/>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8: 58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9" name="Rectangle 257"/>
                <p:cNvSpPr>
                  <a:spLocks noChangeArrowheads="1"/>
                </p:cNvSpPr>
                <p:nvPr/>
              </p:nvSpPr>
              <p:spPr bwMode="auto">
                <a:xfrm>
                  <a:off x="1791" y="6965"/>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79" name="Group 260"/>
              <p:cNvGrpSpPr>
                <a:grpSpLocks/>
              </p:cNvGrpSpPr>
              <p:nvPr/>
            </p:nvGrpSpPr>
            <p:grpSpPr bwMode="auto">
              <a:xfrm>
                <a:off x="2665" y="6965"/>
                <a:ext cx="874" cy="403"/>
                <a:chOff x="2665" y="6965"/>
                <a:chExt cx="874" cy="403"/>
              </a:xfrm>
            </p:grpSpPr>
            <p:sp>
              <p:nvSpPr>
                <p:cNvPr id="94316" name="Rectangle 120"/>
                <p:cNvSpPr>
                  <a:spLocks noChangeArrowheads="1"/>
                </p:cNvSpPr>
                <p:nvPr/>
              </p:nvSpPr>
              <p:spPr bwMode="auto">
                <a:xfrm>
                  <a:off x="2708" y="6965"/>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7" name="Rectangle 259"/>
                <p:cNvSpPr>
                  <a:spLocks noChangeArrowheads="1"/>
                </p:cNvSpPr>
                <p:nvPr/>
              </p:nvSpPr>
              <p:spPr bwMode="auto">
                <a:xfrm>
                  <a:off x="2665" y="6965"/>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0" name="Group 262"/>
              <p:cNvGrpSpPr>
                <a:grpSpLocks/>
              </p:cNvGrpSpPr>
              <p:nvPr/>
            </p:nvGrpSpPr>
            <p:grpSpPr bwMode="auto">
              <a:xfrm>
                <a:off x="-23" y="7368"/>
                <a:ext cx="1022" cy="518"/>
                <a:chOff x="-23" y="7368"/>
                <a:chExt cx="1022" cy="518"/>
              </a:xfrm>
            </p:grpSpPr>
            <p:sp>
              <p:nvSpPr>
                <p:cNvPr id="94314" name="Rectangle 121"/>
                <p:cNvSpPr>
                  <a:spLocks noChangeArrowheads="1"/>
                </p:cNvSpPr>
                <p:nvPr/>
              </p:nvSpPr>
              <p:spPr bwMode="auto">
                <a:xfrm>
                  <a:off x="-23" y="7368"/>
                  <a:ext cx="1022"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 والياء"</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5" name="Rectangle 261"/>
                <p:cNvSpPr>
                  <a:spLocks noChangeArrowheads="1"/>
                </p:cNvSpPr>
                <p:nvPr/>
              </p:nvSpPr>
              <p:spPr bwMode="auto">
                <a:xfrm>
                  <a:off x="0" y="7368"/>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1" name="Group 264"/>
              <p:cNvGrpSpPr>
                <a:grpSpLocks/>
              </p:cNvGrpSpPr>
              <p:nvPr/>
            </p:nvGrpSpPr>
            <p:grpSpPr bwMode="auto">
              <a:xfrm>
                <a:off x="917" y="7368"/>
                <a:ext cx="874" cy="518"/>
                <a:chOff x="917" y="7368"/>
                <a:chExt cx="874" cy="518"/>
              </a:xfrm>
            </p:grpSpPr>
            <p:sp>
              <p:nvSpPr>
                <p:cNvPr id="94312" name="Rectangle 122"/>
                <p:cNvSpPr>
                  <a:spLocks noChangeArrowheads="1"/>
                </p:cNvSpPr>
                <p:nvPr/>
              </p:nvSpPr>
              <p:spPr bwMode="auto">
                <a:xfrm>
                  <a:off x="960" y="7368"/>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1: 8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3" name="Rectangle 263"/>
                <p:cNvSpPr>
                  <a:spLocks noChangeArrowheads="1"/>
                </p:cNvSpPr>
                <p:nvPr/>
              </p:nvSpPr>
              <p:spPr bwMode="auto">
                <a:xfrm>
                  <a:off x="917" y="7368"/>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2" name="Group 266"/>
              <p:cNvGrpSpPr>
                <a:grpSpLocks/>
              </p:cNvGrpSpPr>
              <p:nvPr/>
            </p:nvGrpSpPr>
            <p:grpSpPr bwMode="auto">
              <a:xfrm>
                <a:off x="1791" y="7368"/>
                <a:ext cx="874" cy="518"/>
                <a:chOff x="1791" y="7368"/>
                <a:chExt cx="874" cy="518"/>
              </a:xfrm>
            </p:grpSpPr>
            <p:sp>
              <p:nvSpPr>
                <p:cNvPr id="94310" name="Rectangle 123"/>
                <p:cNvSpPr>
                  <a:spLocks noChangeArrowheads="1"/>
                </p:cNvSpPr>
                <p:nvPr/>
              </p:nvSpPr>
              <p:spPr bwMode="auto">
                <a:xfrm>
                  <a:off x="1834" y="7368"/>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22: 13، 16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11" name="Rectangle 265"/>
                <p:cNvSpPr>
                  <a:spLocks noChangeArrowheads="1"/>
                </p:cNvSpPr>
                <p:nvPr/>
              </p:nvSpPr>
              <p:spPr bwMode="auto">
                <a:xfrm>
                  <a:off x="1791" y="7368"/>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3" name="Group 268"/>
              <p:cNvGrpSpPr>
                <a:grpSpLocks/>
              </p:cNvGrpSpPr>
              <p:nvPr/>
            </p:nvGrpSpPr>
            <p:grpSpPr bwMode="auto">
              <a:xfrm>
                <a:off x="2665" y="7368"/>
                <a:ext cx="874" cy="518"/>
                <a:chOff x="2665" y="7368"/>
                <a:chExt cx="874" cy="518"/>
              </a:xfrm>
            </p:grpSpPr>
            <p:sp>
              <p:nvSpPr>
                <p:cNvPr id="94308" name="Rectangle 124"/>
                <p:cNvSpPr>
                  <a:spLocks noChangeArrowheads="1"/>
                </p:cNvSpPr>
                <p:nvPr/>
              </p:nvSpPr>
              <p:spPr bwMode="auto">
                <a:xfrm>
                  <a:off x="2708" y="7368"/>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9" name="Rectangle 267"/>
                <p:cNvSpPr>
                  <a:spLocks noChangeArrowheads="1"/>
                </p:cNvSpPr>
                <p:nvPr/>
              </p:nvSpPr>
              <p:spPr bwMode="auto">
                <a:xfrm>
                  <a:off x="2665" y="7368"/>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4" name="Group 270"/>
              <p:cNvGrpSpPr>
                <a:grpSpLocks/>
              </p:cNvGrpSpPr>
              <p:nvPr/>
            </p:nvGrpSpPr>
            <p:grpSpPr bwMode="auto">
              <a:xfrm>
                <a:off x="-23" y="7886"/>
                <a:ext cx="1022" cy="518"/>
                <a:chOff x="-23" y="7886"/>
                <a:chExt cx="1022" cy="518"/>
              </a:xfrm>
            </p:grpSpPr>
            <p:sp>
              <p:nvSpPr>
                <p:cNvPr id="94306" name="Rectangle 125"/>
                <p:cNvSpPr>
                  <a:spLocks noChangeArrowheads="1"/>
                </p:cNvSpPr>
                <p:nvPr/>
              </p:nvSpPr>
              <p:spPr bwMode="auto">
                <a:xfrm>
                  <a:off x="-23" y="7886"/>
                  <a:ext cx="1022" cy="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"البداية والنهاية"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7" name="Rectangle 269"/>
                <p:cNvSpPr>
                  <a:spLocks noChangeArrowheads="1"/>
                </p:cNvSpPr>
                <p:nvPr/>
              </p:nvSpPr>
              <p:spPr bwMode="auto">
                <a:xfrm>
                  <a:off x="0" y="7886"/>
                  <a:ext cx="9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5" name="Group 272"/>
              <p:cNvGrpSpPr>
                <a:grpSpLocks/>
              </p:cNvGrpSpPr>
              <p:nvPr/>
            </p:nvGrpSpPr>
            <p:grpSpPr bwMode="auto">
              <a:xfrm>
                <a:off x="917" y="7886"/>
                <a:ext cx="874" cy="518"/>
                <a:chOff x="917" y="7886"/>
                <a:chExt cx="874" cy="518"/>
              </a:xfrm>
            </p:grpSpPr>
            <p:sp>
              <p:nvSpPr>
                <p:cNvPr id="94304" name="Rectangle 126"/>
                <p:cNvSpPr>
                  <a:spLocks noChangeArrowheads="1"/>
                </p:cNvSpPr>
                <p:nvPr/>
              </p:nvSpPr>
              <p:spPr bwMode="auto">
                <a:xfrm>
                  <a:off x="960" y="7886"/>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44: 6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5" name="Rectangle 271"/>
                <p:cNvSpPr>
                  <a:spLocks noChangeArrowheads="1"/>
                </p:cNvSpPr>
                <p:nvPr/>
              </p:nvSpPr>
              <p:spPr bwMode="auto">
                <a:xfrm>
                  <a:off x="917" y="7886"/>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6" name="Group 274"/>
              <p:cNvGrpSpPr>
                <a:grpSpLocks/>
              </p:cNvGrpSpPr>
              <p:nvPr/>
            </p:nvGrpSpPr>
            <p:grpSpPr bwMode="auto">
              <a:xfrm>
                <a:off x="1791" y="7886"/>
                <a:ext cx="874" cy="518"/>
                <a:chOff x="1791" y="7886"/>
                <a:chExt cx="874" cy="518"/>
              </a:xfrm>
            </p:grpSpPr>
            <p:sp>
              <p:nvSpPr>
                <p:cNvPr id="94302" name="Rectangle 127"/>
                <p:cNvSpPr>
                  <a:spLocks noChangeArrowheads="1"/>
                </p:cNvSpPr>
                <p:nvPr/>
              </p:nvSpPr>
              <p:spPr bwMode="auto">
                <a:xfrm>
                  <a:off x="1834" y="7886"/>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1: 17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3" name="Rectangle 273"/>
                <p:cNvSpPr>
                  <a:spLocks noChangeArrowheads="1"/>
                </p:cNvSpPr>
                <p:nvPr/>
              </p:nvSpPr>
              <p:spPr bwMode="auto">
                <a:xfrm>
                  <a:off x="1791" y="7886"/>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7" name="Group 276"/>
              <p:cNvGrpSpPr>
                <a:grpSpLocks/>
              </p:cNvGrpSpPr>
              <p:nvPr/>
            </p:nvGrpSpPr>
            <p:grpSpPr bwMode="auto">
              <a:xfrm>
                <a:off x="2665" y="7886"/>
                <a:ext cx="874" cy="518"/>
                <a:chOff x="2665" y="7886"/>
                <a:chExt cx="874" cy="518"/>
              </a:xfrm>
            </p:grpSpPr>
            <p:sp>
              <p:nvSpPr>
                <p:cNvPr id="94300" name="Rectangle 128"/>
                <p:cNvSpPr>
                  <a:spLocks noChangeArrowheads="1"/>
                </p:cNvSpPr>
                <p:nvPr/>
              </p:nvSpPr>
              <p:spPr bwMode="auto">
                <a:xfrm>
                  <a:off x="2708" y="7886"/>
                  <a:ext cx="7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301" name="Rectangle 275"/>
                <p:cNvSpPr>
                  <a:spLocks noChangeArrowheads="1"/>
                </p:cNvSpPr>
                <p:nvPr/>
              </p:nvSpPr>
              <p:spPr bwMode="auto">
                <a:xfrm>
                  <a:off x="2665" y="7886"/>
                  <a:ext cx="87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8" name="Group 278"/>
              <p:cNvGrpSpPr>
                <a:grpSpLocks/>
              </p:cNvGrpSpPr>
              <p:nvPr/>
            </p:nvGrpSpPr>
            <p:grpSpPr bwMode="auto">
              <a:xfrm>
                <a:off x="-23" y="8404"/>
                <a:ext cx="1029" cy="403"/>
                <a:chOff x="-23" y="8404"/>
                <a:chExt cx="1029" cy="403"/>
              </a:xfrm>
            </p:grpSpPr>
            <p:sp>
              <p:nvSpPr>
                <p:cNvPr id="94298" name="Rectangle 129"/>
                <p:cNvSpPr>
                  <a:spLocks noChangeArrowheads="1"/>
                </p:cNvSpPr>
                <p:nvPr/>
              </p:nvSpPr>
              <p:spPr bwMode="auto">
                <a:xfrm>
                  <a:off x="-23" y="8404"/>
                  <a:ext cx="102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9" name="Rectangle 277"/>
                <p:cNvSpPr>
                  <a:spLocks noChangeArrowheads="1"/>
                </p:cNvSpPr>
                <p:nvPr/>
              </p:nvSpPr>
              <p:spPr bwMode="auto">
                <a:xfrm>
                  <a:off x="0" y="8404"/>
                  <a:ext cx="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129">
                  <a:extLst>
                    <a:ext uri="{FF2B5EF4-FFF2-40B4-BE49-F238E27FC236}">
                      <a16:creationId xmlns:a16="http://schemas.microsoft.com/office/drawing/2014/main" id="{B7BEF888-F49A-A3D1-CE46-631F454FDDF1}"/>
                    </a:ext>
                  </a:extLst>
                </p:cNvPr>
                <p:cNvSpPr>
                  <a:spLocks noChangeArrowheads="1"/>
                </p:cNvSpPr>
                <p:nvPr/>
              </p:nvSpPr>
              <p:spPr bwMode="auto">
                <a:xfrm>
                  <a:off x="-16" y="8404"/>
                  <a:ext cx="102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قدوس</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89" name="Group 280"/>
              <p:cNvGrpSpPr>
                <a:grpSpLocks/>
              </p:cNvGrpSpPr>
              <p:nvPr/>
            </p:nvGrpSpPr>
            <p:grpSpPr bwMode="auto">
              <a:xfrm>
                <a:off x="917" y="8404"/>
                <a:ext cx="874" cy="403"/>
                <a:chOff x="917" y="8404"/>
                <a:chExt cx="874" cy="403"/>
              </a:xfrm>
            </p:grpSpPr>
            <p:sp>
              <p:nvSpPr>
                <p:cNvPr id="94296" name="Rectangle 130"/>
                <p:cNvSpPr>
                  <a:spLocks noChangeArrowheads="1"/>
                </p:cNvSpPr>
                <p:nvPr/>
              </p:nvSpPr>
              <p:spPr bwMode="auto">
                <a:xfrm>
                  <a:off x="960" y="8404"/>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أشعياء 6: 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7" name="Rectangle 279"/>
                <p:cNvSpPr>
                  <a:spLocks noChangeArrowheads="1"/>
                </p:cNvSpPr>
                <p:nvPr/>
              </p:nvSpPr>
              <p:spPr bwMode="auto">
                <a:xfrm>
                  <a:off x="917" y="8404"/>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90" name="Group 282"/>
              <p:cNvGrpSpPr>
                <a:grpSpLocks/>
              </p:cNvGrpSpPr>
              <p:nvPr/>
            </p:nvGrpSpPr>
            <p:grpSpPr bwMode="auto">
              <a:xfrm>
                <a:off x="1791" y="8404"/>
                <a:ext cx="874" cy="403"/>
                <a:chOff x="1791" y="8404"/>
                <a:chExt cx="874" cy="403"/>
              </a:xfrm>
            </p:grpSpPr>
            <p:sp>
              <p:nvSpPr>
                <p:cNvPr id="94294" name="Rectangle 131"/>
                <p:cNvSpPr>
                  <a:spLocks noChangeArrowheads="1"/>
                </p:cNvSpPr>
                <p:nvPr/>
              </p:nvSpPr>
              <p:spPr bwMode="auto">
                <a:xfrm>
                  <a:off x="1834" y="8404"/>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1: 24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5" name="Rectangle 281"/>
                <p:cNvSpPr>
                  <a:spLocks noChangeArrowheads="1"/>
                </p:cNvSpPr>
                <p:nvPr/>
              </p:nvSpPr>
              <p:spPr bwMode="auto">
                <a:xfrm>
                  <a:off x="1791" y="8404"/>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4291" name="Group 284"/>
              <p:cNvGrpSpPr>
                <a:grpSpLocks/>
              </p:cNvGrpSpPr>
              <p:nvPr/>
            </p:nvGrpSpPr>
            <p:grpSpPr bwMode="auto">
              <a:xfrm>
                <a:off x="2665" y="8404"/>
                <a:ext cx="874" cy="403"/>
                <a:chOff x="2665" y="8404"/>
                <a:chExt cx="874" cy="403"/>
              </a:xfrm>
            </p:grpSpPr>
            <p:sp>
              <p:nvSpPr>
                <p:cNvPr id="94292" name="Rectangle 132"/>
                <p:cNvSpPr>
                  <a:spLocks noChangeArrowheads="1"/>
                </p:cNvSpPr>
                <p:nvPr/>
              </p:nvSpPr>
              <p:spPr bwMode="auto">
                <a:xfrm>
                  <a:off x="2708" y="8404"/>
                  <a:ext cx="78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11: 13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93" name="Rectangle 283"/>
                <p:cNvSpPr>
                  <a:spLocks noChangeArrowheads="1"/>
                </p:cNvSpPr>
                <p:nvPr/>
              </p:nvSpPr>
              <p:spPr bwMode="auto">
                <a:xfrm>
                  <a:off x="2665" y="8404"/>
                  <a:ext cx="8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94215" name="Rectangle 286"/>
            <p:cNvSpPr>
              <a:spLocks noChangeArrowheads="1"/>
            </p:cNvSpPr>
            <p:nvPr/>
          </p:nvSpPr>
          <p:spPr bwMode="auto">
            <a:xfrm>
              <a:off x="16" y="-91"/>
              <a:ext cx="3547" cy="8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4213" name="Text Box 289"/>
          <p:cNvSpPr txBox="1">
            <a:spLocks noChangeArrowheads="1"/>
          </p:cNvSpPr>
          <p:nvPr/>
        </p:nvSpPr>
        <p:spPr bwMode="auto">
          <a:xfrm>
            <a:off x="1287074" y="6577013"/>
            <a:ext cx="56236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ملاحظة: الآيات التي تحتها خطّ مترجمة بشكل صحيح في كتاب شهود يهوه ترجمة العالم الجديد</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39492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a:r>
              <a:rPr lang="ar-JO" sz="2800" dirty="0">
                <a:cs typeface="Arial" panose="020B0604020202020204" pitchFamily="34" charset="0"/>
              </a:rPr>
              <a:t> 6. كل من الآب والابن والروح القدس هو الله</a:t>
            </a:r>
            <a:endParaRPr lang="en-US" sz="2800" dirty="0">
              <a:cs typeface="Arial" panose="020B0604020202020204" pitchFamily="34" charset="0"/>
            </a:endParaRP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16238363"/>
              </p:ext>
            </p:extLst>
          </p:nvPr>
        </p:nvGraphicFramePr>
        <p:xfrm>
          <a:off x="4618" y="838200"/>
          <a:ext cx="9067800" cy="5532119"/>
        </p:xfrm>
        <a:graphic>
          <a:graphicData uri="http://schemas.openxmlformats.org/drawingml/2006/table">
            <a:tbl>
              <a:tblPr firstRow="1" bandRow="1">
                <a:tableStyleId>{37CE84F3-28C3-443E-9E96-99CF82512B78}</a:tableStyleId>
              </a:tblPr>
              <a:tblGrid>
                <a:gridCol w="1783542">
                  <a:extLst>
                    <a:ext uri="{9D8B030D-6E8A-4147-A177-3AD203B41FA5}">
                      <a16:colId xmlns:a16="http://schemas.microsoft.com/office/drawing/2014/main" val="20000"/>
                    </a:ext>
                  </a:extLst>
                </a:gridCol>
                <a:gridCol w="225044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gridCol w="2265218">
                  <a:extLst>
                    <a:ext uri="{9D8B030D-6E8A-4147-A177-3AD203B41FA5}">
                      <a16:colId xmlns:a16="http://schemas.microsoft.com/office/drawing/2014/main" val="20003"/>
                    </a:ext>
                  </a:extLst>
                </a:gridCol>
              </a:tblGrid>
              <a:tr h="779699">
                <a:tc>
                  <a:txBody>
                    <a:bodyPr/>
                    <a:lstStyle/>
                    <a:p>
                      <a:pPr algn="ctr" rtl="1"/>
                      <a:r>
                        <a:rPr lang="ar-JO" sz="2800" b="1" i="0" kern="1200" dirty="0">
                          <a:solidFill>
                            <a:schemeClr val="lt1"/>
                          </a:solidFill>
                          <a:latin typeface="Arial" panose="020B0604020202020204" pitchFamily="34" charset="0"/>
                          <a:ea typeface="+mn-ea"/>
                          <a:cs typeface="+mn-cs"/>
                        </a:rPr>
                        <a:t>الصفة</a:t>
                      </a:r>
                      <a:r>
                        <a:rPr lang="en-US" sz="2800" b="1" i="0" kern="1200" dirty="0">
                          <a:solidFill>
                            <a:schemeClr val="lt1"/>
                          </a:solidFill>
                          <a:latin typeface="Arial" panose="020B0604020202020204" pitchFamily="34" charset="0"/>
                          <a:ea typeface="+mn-ea"/>
                          <a:cs typeface="+mn-cs"/>
                        </a:rPr>
                        <a:t>/</a:t>
                      </a:r>
                      <a:r>
                        <a:rPr lang="ar-JO" sz="2800" b="1" i="0" kern="1200" dirty="0">
                          <a:solidFill>
                            <a:schemeClr val="lt1"/>
                          </a:solidFill>
                          <a:latin typeface="Arial" panose="020B0604020202020204" pitchFamily="34" charset="0"/>
                          <a:ea typeface="+mn-ea"/>
                          <a:cs typeface="+mn-cs"/>
                        </a:rPr>
                        <a:t>اللقب</a:t>
                      </a:r>
                      <a:endParaRPr lang="en-US" sz="2800" b="1" i="0" kern="1200" dirty="0">
                        <a:solidFill>
                          <a:schemeClr val="lt1"/>
                        </a:solidFill>
                        <a:latin typeface="Arial" panose="020B0604020202020204" pitchFamily="34" charset="0"/>
                        <a:ea typeface="+mn-ea"/>
                        <a:cs typeface="+mn-cs"/>
                      </a:endParaRPr>
                    </a:p>
                  </a:txBody>
                  <a:tcPr anchor="ctr"/>
                </a:tc>
                <a:tc>
                  <a:txBody>
                    <a:bodyPr/>
                    <a:lstStyle/>
                    <a:p>
                      <a:pPr algn="ctr"/>
                      <a:r>
                        <a:rPr lang="ar-JO" sz="2800" b="1" i="0" dirty="0">
                          <a:latin typeface="Arial" panose="020B0604020202020204" pitchFamily="34" charset="0"/>
                        </a:rPr>
                        <a:t>الآب</a:t>
                      </a:r>
                      <a:endParaRPr lang="en-US" sz="2800" dirty="0"/>
                    </a:p>
                  </a:txBody>
                  <a:tcPr anchor="ctr"/>
                </a:tc>
                <a:tc>
                  <a:txBody>
                    <a:bodyPr/>
                    <a:lstStyle/>
                    <a:p>
                      <a:pPr algn="ctr"/>
                      <a:r>
                        <a:rPr lang="ar-JO" sz="2800" b="1" i="0" dirty="0">
                          <a:latin typeface="Arial" panose="020B0604020202020204" pitchFamily="34" charset="0"/>
                        </a:rPr>
                        <a:t>الابن</a:t>
                      </a:r>
                      <a:endParaRPr lang="en-US" sz="2800" dirty="0"/>
                    </a:p>
                  </a:txBody>
                  <a:tcPr anchor="ctr"/>
                </a:tc>
                <a:tc>
                  <a:txBody>
                    <a:bodyPr/>
                    <a:lstStyle/>
                    <a:p>
                      <a:pPr algn="ctr"/>
                      <a:r>
                        <a:rPr lang="ar-JO" sz="2800" b="1" i="0" dirty="0">
                          <a:latin typeface="Arial" panose="020B0604020202020204" pitchFamily="34" charset="0"/>
                        </a:rPr>
                        <a:t>الروح القدس </a:t>
                      </a:r>
                      <a:endParaRPr lang="en-US" sz="2800" dirty="0"/>
                    </a:p>
                  </a:txBody>
                  <a:tcPr anchor="ctr"/>
                </a:tc>
                <a:extLst>
                  <a:ext uri="{0D108BD9-81ED-4DB2-BD59-A6C34878D82A}">
                    <a16:rowId xmlns:a16="http://schemas.microsoft.com/office/drawing/2014/main" val="10000"/>
                  </a:ext>
                </a:extLst>
              </a:tr>
              <a:tr h="4752420">
                <a:tc>
                  <a:txBody>
                    <a:bodyPr/>
                    <a:lstStyle/>
                    <a:p>
                      <a:pPr algn="ctr"/>
                      <a:r>
                        <a:rPr lang="ar-JO" sz="2400" b="1" i="0" dirty="0">
                          <a:latin typeface="Arial" panose="020B0604020202020204" pitchFamily="34" charset="0"/>
                        </a:rPr>
                        <a:t>يُدعى الله (الألوهية) </a:t>
                      </a:r>
                      <a:endParaRPr lang="en-US" sz="2400" dirty="0"/>
                    </a:p>
                  </a:txBody>
                  <a:tcPr>
                    <a:solidFill>
                      <a:srgbClr val="00009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i="0" kern="1200" dirty="0">
                          <a:solidFill>
                            <a:srgbClr val="FFFF00"/>
                          </a:solidFill>
                          <a:latin typeface="Arial" panose="020B0604020202020204" pitchFamily="34" charset="0"/>
                          <a:ea typeface="+mn-ea"/>
                          <a:cs typeface="+mn-cs"/>
                        </a:rPr>
                        <a:t>2بطرس 1: 17 </a:t>
                      </a:r>
                      <a:endParaRPr lang="en-US" sz="2400" b="1" i="0" kern="1200" dirty="0">
                        <a:solidFill>
                          <a:srgbClr val="FFFF00"/>
                        </a:solidFill>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mn-cs"/>
                        </a:rPr>
                        <a:t>لأنه أخذ من </a:t>
                      </a:r>
                      <a:r>
                        <a:rPr lang="ar-JO" sz="2400" b="1" i="0" kern="1200" dirty="0">
                          <a:solidFill>
                            <a:srgbClr val="FFFF00"/>
                          </a:solidFill>
                          <a:latin typeface="Arial" panose="020B0604020202020204" pitchFamily="34" charset="0"/>
                          <a:ea typeface="+mn-ea"/>
                          <a:cs typeface="+mn-cs"/>
                        </a:rPr>
                        <a:t>الله الآب </a:t>
                      </a:r>
                      <a:r>
                        <a:rPr lang="ar-JO" sz="2400" b="1" i="0" kern="1200" dirty="0">
                          <a:solidFill>
                            <a:schemeClr val="lt1"/>
                          </a:solidFill>
                          <a:latin typeface="Arial" panose="020B0604020202020204" pitchFamily="34" charset="0"/>
                          <a:ea typeface="+mn-ea"/>
                          <a:cs typeface="+mn-cs"/>
                        </a:rPr>
                        <a:t>كرامة ومجداً أذ أقبل عليه صوت كهذا من المجد الأسنى: </a:t>
                      </a:r>
                      <a:r>
                        <a:rPr lang="ar-JO" sz="2400" b="1" i="0" kern="1200" dirty="0">
                          <a:solidFill>
                            <a:srgbClr val="FFFF00"/>
                          </a:solidFill>
                          <a:latin typeface="Arial" panose="020B0604020202020204" pitchFamily="34" charset="0"/>
                          <a:ea typeface="+mn-ea"/>
                          <a:cs typeface="+mn-cs"/>
                        </a:rPr>
                        <a:t>هذا هو ابني الحبيب</a:t>
                      </a:r>
                      <a:r>
                        <a:rPr lang="ar-JO" sz="2400" b="1" i="0" kern="1200" dirty="0">
                          <a:solidFill>
                            <a:schemeClr val="lt1"/>
                          </a:solidFill>
                          <a:latin typeface="Arial" panose="020B0604020202020204" pitchFamily="34" charset="0"/>
                          <a:ea typeface="+mn-ea"/>
                          <a:cs typeface="+mn-cs"/>
                        </a:rPr>
                        <a:t> الذي أنا سررت به. </a:t>
                      </a:r>
                    </a:p>
                    <a:p>
                      <a:pPr algn="ctr"/>
                      <a:endParaRPr lang="en-US" sz="2400" dirty="0"/>
                    </a:p>
                  </a:txBody>
                  <a:tcPr>
                    <a:solidFill>
                      <a:srgbClr val="000090"/>
                    </a:solidFill>
                  </a:tcPr>
                </a:tc>
                <a:tc>
                  <a:txBody>
                    <a:bodyPr/>
                    <a:lstStyle/>
                    <a:p>
                      <a:pPr algn="ctr"/>
                      <a:r>
                        <a:rPr lang="ar-JO" sz="2400" b="1" i="0" dirty="0">
                          <a:solidFill>
                            <a:srgbClr val="FFFF00"/>
                          </a:solidFill>
                          <a:latin typeface="Arial" panose="020B0604020202020204" pitchFamily="34" charset="0"/>
                        </a:rPr>
                        <a:t>عبرانيين 1: 6، 8 </a:t>
                      </a:r>
                    </a:p>
                    <a:p>
                      <a:pPr algn="ctr" rtl="1"/>
                      <a:r>
                        <a:rPr lang="ar-JO" sz="2400" b="1" i="0" kern="1200" dirty="0">
                          <a:solidFill>
                            <a:schemeClr val="lt1"/>
                          </a:solidFill>
                          <a:latin typeface="Arial" panose="020B0604020202020204" pitchFamily="34" charset="0"/>
                          <a:ea typeface="+mn-ea"/>
                          <a:cs typeface="+mn-cs"/>
                        </a:rPr>
                        <a:t>وأيضاً متى أدخل البكر إلى العالم يقول: ولتسجد له كل ملائكة الله ...</a:t>
                      </a:r>
                    </a:p>
                    <a:p>
                      <a:pPr algn="ctr" rtl="1"/>
                      <a:r>
                        <a:rPr lang="ar-JO" sz="2400" b="1" i="0" kern="1200" dirty="0">
                          <a:solidFill>
                            <a:srgbClr val="FFFF00"/>
                          </a:solidFill>
                          <a:latin typeface="Arial" panose="020B0604020202020204" pitchFamily="34" charset="0"/>
                          <a:ea typeface="+mn-ea"/>
                          <a:cs typeface="+mn-cs"/>
                        </a:rPr>
                        <a:t>وأما عن الإبن كرسيك يا الله </a:t>
                      </a:r>
                      <a:r>
                        <a:rPr lang="ar-JO" sz="2400" b="1" i="0" kern="1200" dirty="0">
                          <a:solidFill>
                            <a:schemeClr val="lt1"/>
                          </a:solidFill>
                          <a:latin typeface="Arial" panose="020B0604020202020204" pitchFamily="34" charset="0"/>
                          <a:ea typeface="+mn-ea"/>
                          <a:cs typeface="+mn-cs"/>
                        </a:rPr>
                        <a:t>إلى دهر الدهور قضيب استقامة قضيب ملكك.</a:t>
                      </a:r>
                    </a:p>
                    <a:p>
                      <a:pPr algn="ctr"/>
                      <a:endParaRPr lang="en-US" sz="2400" dirty="0"/>
                    </a:p>
                  </a:txBody>
                  <a:tcPr>
                    <a:solidFill>
                      <a:srgbClr val="00009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JO" sz="2400" b="1" i="0" dirty="0">
                          <a:solidFill>
                            <a:srgbClr val="FFFF00"/>
                          </a:solidFill>
                          <a:latin typeface="Arial" panose="020B0604020202020204" pitchFamily="34" charset="0"/>
                        </a:rPr>
                        <a:t>أعمال 5: 3، 4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bg1"/>
                          </a:solidFill>
                          <a:latin typeface="Arial" panose="020B0604020202020204" pitchFamily="34" charset="0"/>
                          <a:ea typeface="+mn-ea"/>
                          <a:cs typeface="+mn-cs"/>
                        </a:rPr>
                        <a:t>فقال بطرس يا حنانيا لماذا ملأ الشيطان قلبك </a:t>
                      </a:r>
                      <a:r>
                        <a:rPr lang="ar-JO" sz="2400" b="1" i="0" kern="1200" dirty="0">
                          <a:solidFill>
                            <a:srgbClr val="FFFF00"/>
                          </a:solidFill>
                          <a:latin typeface="Arial" panose="020B0604020202020204" pitchFamily="34" charset="0"/>
                          <a:ea typeface="+mn-ea"/>
                          <a:cs typeface="+mn-cs"/>
                        </a:rPr>
                        <a:t>لتكذب على الروح القدس </a:t>
                      </a:r>
                      <a:r>
                        <a:rPr lang="ar-JO" sz="2400" b="1" i="0" kern="1200" dirty="0">
                          <a:solidFill>
                            <a:schemeClr val="bg1"/>
                          </a:solidFill>
                          <a:latin typeface="Arial" panose="020B0604020202020204" pitchFamily="34" charset="0"/>
                          <a:ea typeface="+mn-ea"/>
                          <a:cs typeface="+mn-cs"/>
                        </a:rPr>
                        <a:t>وتختلس من ثمن الحقل</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bg1"/>
                          </a:solidFill>
                          <a:latin typeface="Arial" panose="020B0604020202020204" pitchFamily="34" charset="0"/>
                          <a:ea typeface="+mn-ea"/>
                          <a:cs typeface="+mn-cs"/>
                        </a:rPr>
                        <a:t>أنت لم </a:t>
                      </a:r>
                      <a:r>
                        <a:rPr lang="ar-JO" sz="2400" b="1" i="0" kern="1200" dirty="0">
                          <a:solidFill>
                            <a:srgbClr val="FFFF00"/>
                          </a:solidFill>
                          <a:latin typeface="Arial" panose="020B0604020202020204" pitchFamily="34" charset="0"/>
                          <a:ea typeface="+mn-ea"/>
                          <a:cs typeface="+mn-cs"/>
                        </a:rPr>
                        <a:t>تكذب </a:t>
                      </a:r>
                      <a:r>
                        <a:rPr lang="ar-JO" sz="2400" b="1" i="0" kern="1200" dirty="0">
                          <a:solidFill>
                            <a:schemeClr val="bg1"/>
                          </a:solidFill>
                          <a:latin typeface="Arial" panose="020B0604020202020204" pitchFamily="34" charset="0"/>
                          <a:ea typeface="+mn-ea"/>
                          <a:cs typeface="+mn-cs"/>
                        </a:rPr>
                        <a:t>على الناس بل</a:t>
                      </a:r>
                      <a:r>
                        <a:rPr lang="ar-JO" sz="2400" b="1" i="0" kern="1200" dirty="0">
                          <a:solidFill>
                            <a:srgbClr val="FFFF00"/>
                          </a:solidFill>
                          <a:latin typeface="Arial" panose="020B0604020202020204" pitchFamily="34" charset="0"/>
                          <a:ea typeface="+mn-ea"/>
                          <a:cs typeface="+mn-cs"/>
                        </a:rPr>
                        <a:t> على الله</a:t>
                      </a:r>
                    </a:p>
                    <a:p>
                      <a:pPr marL="0" marR="0" indent="0" algn="ctr" defTabSz="914400" rtl="1" eaLnBrk="1" fontAlgn="auto" latinLnBrk="0" hangingPunct="1">
                        <a:lnSpc>
                          <a:spcPct val="100000"/>
                        </a:lnSpc>
                        <a:spcBef>
                          <a:spcPts val="0"/>
                        </a:spcBef>
                        <a:spcAft>
                          <a:spcPts val="0"/>
                        </a:spcAft>
                        <a:buClrTx/>
                        <a:buSzTx/>
                        <a:buFontTx/>
                        <a:buNone/>
                        <a:tabLst/>
                        <a:defRPr/>
                      </a:pPr>
                      <a:endParaRPr lang="ar-JO" sz="2400" dirty="0">
                        <a:solidFill>
                          <a:srgbClr val="FFFF00"/>
                        </a:solidFill>
                      </a:endParaRPr>
                    </a:p>
                    <a:p>
                      <a:pPr marL="0" marR="0" indent="0" algn="ctr" defTabSz="914400" rtl="1" eaLnBrk="1" fontAlgn="auto" latinLnBrk="0" hangingPunct="1">
                        <a:lnSpc>
                          <a:spcPct val="100000"/>
                        </a:lnSpc>
                        <a:spcBef>
                          <a:spcPts val="0"/>
                        </a:spcBef>
                        <a:spcAft>
                          <a:spcPts val="0"/>
                        </a:spcAft>
                        <a:buClrTx/>
                        <a:buSzTx/>
                        <a:buFontTx/>
                        <a:buNone/>
                        <a:tabLst/>
                        <a:defRPr/>
                      </a:pPr>
                      <a:r>
                        <a:rPr lang="en-US" sz="2400" dirty="0">
                          <a:solidFill>
                            <a:srgbClr val="FFFF00"/>
                          </a:solidFill>
                        </a:rPr>
                        <a:t> </a:t>
                      </a:r>
                      <a:endParaRPr lang="en-US" sz="2400" dirty="0"/>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5565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rtl="1"/>
            <a:r>
              <a:rPr lang="ar-JO" sz="2800" dirty="0"/>
              <a:t>6. كل من الآب والابن والروح القدس هو الله</a:t>
            </a:r>
            <a:r>
              <a:rPr lang="en-US" sz="2800" dirty="0"/>
              <a:t>.</a:t>
            </a: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21313174"/>
              </p:ext>
            </p:extLst>
          </p:nvPr>
        </p:nvGraphicFramePr>
        <p:xfrm>
          <a:off x="4618" y="843280"/>
          <a:ext cx="9067800" cy="5697300"/>
        </p:xfrm>
        <a:graphic>
          <a:graphicData uri="http://schemas.openxmlformats.org/drawingml/2006/table">
            <a:tbl>
              <a:tblPr firstRow="1" bandRow="1">
                <a:tableStyleId>{37CE84F3-28C3-443E-9E96-99CF82512B78}</a:tableStyleId>
              </a:tblPr>
              <a:tblGrid>
                <a:gridCol w="1615054">
                  <a:extLst>
                    <a:ext uri="{9D8B030D-6E8A-4147-A177-3AD203B41FA5}">
                      <a16:colId xmlns:a16="http://schemas.microsoft.com/office/drawing/2014/main" val="20000"/>
                    </a:ext>
                  </a:extLst>
                </a:gridCol>
                <a:gridCol w="2418928">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kern="1200" dirty="0">
                          <a:solidFill>
                            <a:schemeClr val="lt1"/>
                          </a:solidFill>
                          <a:latin typeface="Arial" panose="020B0604020202020204" pitchFamily="34" charset="0"/>
                          <a:ea typeface="+mn-ea"/>
                          <a:cs typeface="Arial" panose="020B0604020202020204" pitchFamily="34" charset="0"/>
                        </a:rPr>
                        <a:t>الصفة</a:t>
                      </a:r>
                      <a:r>
                        <a:rPr lang="en-US" sz="2800" b="1" i="0" kern="1200" dirty="0">
                          <a:solidFill>
                            <a:schemeClr val="lt1"/>
                          </a:solidFill>
                          <a:latin typeface="Arial" panose="020B0604020202020204" pitchFamily="34" charset="0"/>
                          <a:ea typeface="+mn-ea"/>
                          <a:cs typeface="Arial" panose="020B0604020202020204" pitchFamily="34" charset="0"/>
                        </a:rPr>
                        <a:t>/</a:t>
                      </a:r>
                      <a:r>
                        <a:rPr lang="ar-JO" sz="2800" b="1" i="0" kern="1200" dirty="0">
                          <a:solidFill>
                            <a:schemeClr val="lt1"/>
                          </a:solidFill>
                          <a:latin typeface="Arial" panose="020B0604020202020204" pitchFamily="34" charset="0"/>
                          <a:ea typeface="+mn-ea"/>
                          <a:cs typeface="Arial" panose="020B0604020202020204" pitchFamily="34" charset="0"/>
                        </a:rPr>
                        <a:t>اللقب</a:t>
                      </a:r>
                      <a:endParaRPr lang="en-US" sz="2800" b="1" i="0" kern="1200" dirty="0">
                        <a:solidFill>
                          <a:schemeClr val="lt1"/>
                        </a:solidFill>
                        <a:latin typeface="Arial" panose="020B0604020202020204" pitchFamily="34" charset="0"/>
                        <a:ea typeface="+mn-ea"/>
                        <a:cs typeface="Arial" panose="020B0604020202020204" pitchFamily="34" charset="0"/>
                      </a:endParaRPr>
                    </a:p>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الآب</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الابن</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الروح القدس </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752420">
                <a:tc>
                  <a:txBody>
                    <a:bodyPr/>
                    <a:lstStyle/>
                    <a:p>
                      <a:pPr algn="ctr"/>
                      <a:r>
                        <a:rPr lang="ar-JO" sz="2800" b="1" i="0" dirty="0">
                          <a:latin typeface="Arial" panose="020B0604020202020204" pitchFamily="34" charset="0"/>
                          <a:cs typeface="Arial" panose="020B0604020202020204" pitchFamily="34" charset="0"/>
                        </a:rPr>
                        <a:t>يسكن المؤمنين </a:t>
                      </a:r>
                      <a:endParaRPr lang="en-US" sz="28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a:r>
                        <a:rPr lang="ar-JO" sz="2800" b="1" i="0" dirty="0">
                          <a:solidFill>
                            <a:srgbClr val="FFFF00"/>
                          </a:solidFill>
                          <a:latin typeface="Arial" panose="020B0604020202020204" pitchFamily="34" charset="0"/>
                          <a:cs typeface="Arial" panose="020B0604020202020204" pitchFamily="34" charset="0"/>
                        </a:rPr>
                        <a:t>1كورنثوس 3: 16أ</a:t>
                      </a:r>
                      <a:endParaRPr lang="en-US" sz="2800" b="1" i="0" dirty="0">
                        <a:latin typeface="Arial" panose="020B0604020202020204" pitchFamily="34" charset="0"/>
                        <a:cs typeface="Arial" panose="020B0604020202020204" pitchFamily="34" charset="0"/>
                      </a:endParaRPr>
                    </a:p>
                    <a:p>
                      <a:pPr algn="ctr" rtl="1"/>
                      <a:r>
                        <a:rPr lang="ar-JO" sz="2800" b="1" i="0" kern="1200" dirty="0">
                          <a:solidFill>
                            <a:schemeClr val="lt1"/>
                          </a:solidFill>
                          <a:latin typeface="Arial" panose="020B0604020202020204" pitchFamily="34" charset="0"/>
                          <a:ea typeface="+mn-ea"/>
                          <a:cs typeface="Arial" panose="020B0604020202020204" pitchFamily="34" charset="0"/>
                        </a:rPr>
                        <a:t>أما تعلمون أنكم </a:t>
                      </a:r>
                      <a:r>
                        <a:rPr lang="ar-JO" sz="2800" b="1" i="0" kern="1200" dirty="0">
                          <a:solidFill>
                            <a:srgbClr val="FFFF00"/>
                          </a:solidFill>
                          <a:latin typeface="Arial" panose="020B0604020202020204" pitchFamily="34" charset="0"/>
                          <a:ea typeface="+mn-ea"/>
                          <a:cs typeface="Arial" panose="020B0604020202020204" pitchFamily="34" charset="0"/>
                        </a:rPr>
                        <a:t>هيكل الله </a:t>
                      </a:r>
                      <a:r>
                        <a:rPr lang="ar-JO" sz="2800" b="1" i="0" kern="1200" dirty="0">
                          <a:solidFill>
                            <a:schemeClr val="lt1"/>
                          </a:solidFill>
                          <a:latin typeface="Arial" panose="020B0604020202020204" pitchFamily="34" charset="0"/>
                          <a:ea typeface="+mn-ea"/>
                          <a:cs typeface="Arial" panose="020B0604020202020204" pitchFamily="34" charset="0"/>
                        </a:rPr>
                        <a:t>وروح الله يسكن فيكم؟</a:t>
                      </a:r>
                    </a:p>
                    <a:p>
                      <a:pPr algn="ctr"/>
                      <a:br>
                        <a:rPr lang="ar-JO" sz="2800" b="1" i="0" dirty="0">
                          <a:latin typeface="Arial" panose="020B0604020202020204" pitchFamily="34" charset="0"/>
                          <a:cs typeface="Arial" panose="020B0604020202020204" pitchFamily="34" charset="0"/>
                        </a:rPr>
                      </a:br>
                      <a:endParaRPr lang="en-US" sz="28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800" b="1" i="0" dirty="0">
                          <a:solidFill>
                            <a:srgbClr val="FFFF00"/>
                          </a:solidFill>
                          <a:latin typeface="Arial" panose="020B0604020202020204" pitchFamily="34" charset="0"/>
                          <a:cs typeface="Arial" panose="020B0604020202020204" pitchFamily="34" charset="0"/>
                        </a:rPr>
                        <a:t>كولوسي 1: 27 </a:t>
                      </a:r>
                      <a:br>
                        <a:rPr lang="en-US" sz="2800" b="1" i="0" dirty="0">
                          <a:solidFill>
                            <a:srgbClr val="FFFF00"/>
                          </a:solidFill>
                          <a:latin typeface="Arial" panose="020B0604020202020204" pitchFamily="34" charset="0"/>
                          <a:cs typeface="Arial" panose="020B0604020202020204" pitchFamily="34" charset="0"/>
                        </a:rPr>
                      </a:br>
                      <a:r>
                        <a:rPr lang="ar-JO" sz="2800" b="1" i="0" kern="1200" dirty="0">
                          <a:solidFill>
                            <a:schemeClr val="lt1"/>
                          </a:solidFill>
                          <a:latin typeface="Arial" panose="020B0604020202020204" pitchFamily="34" charset="0"/>
                          <a:ea typeface="+mn-ea"/>
                          <a:cs typeface="Arial" panose="020B0604020202020204" pitchFamily="34" charset="0"/>
                        </a:rPr>
                        <a:t>الذين أراد الله أن يعرفهم ما هو غنى مجد هذا السر في الأمم الذي هو </a:t>
                      </a:r>
                      <a:r>
                        <a:rPr lang="ar-JO" sz="2800" b="1" i="0" kern="1200" dirty="0">
                          <a:solidFill>
                            <a:srgbClr val="FFFF00"/>
                          </a:solidFill>
                          <a:latin typeface="Arial" panose="020B0604020202020204" pitchFamily="34" charset="0"/>
                          <a:ea typeface="+mn-ea"/>
                          <a:cs typeface="Arial" panose="020B0604020202020204" pitchFamily="34" charset="0"/>
                        </a:rPr>
                        <a:t>المسيح فيكم </a:t>
                      </a:r>
                      <a:r>
                        <a:rPr lang="ar-JO" sz="2800" b="1" i="0" kern="1200" dirty="0">
                          <a:solidFill>
                            <a:schemeClr val="lt1"/>
                          </a:solidFill>
                          <a:latin typeface="Arial" panose="020B0604020202020204" pitchFamily="34" charset="0"/>
                          <a:ea typeface="+mn-ea"/>
                          <a:cs typeface="Arial" panose="020B0604020202020204" pitchFamily="34" charset="0"/>
                        </a:rPr>
                        <a:t>رجاء المجد</a:t>
                      </a:r>
                      <a:endParaRPr lang="en-US" sz="2800" b="1" i="0" kern="1200" dirty="0">
                        <a:solidFill>
                          <a:schemeClr val="lt1"/>
                        </a:solidFill>
                        <a:latin typeface="Arial" panose="020B0604020202020204" pitchFamily="34" charset="0"/>
                        <a:ea typeface="+mn-ea"/>
                        <a:cs typeface="Arial" panose="020B0604020202020204" pitchFamily="34" charset="0"/>
                      </a:endParaRPr>
                    </a:p>
                  </a:txBody>
                  <a:tcPr>
                    <a:solidFill>
                      <a:srgbClr val="000090"/>
                    </a:solidFill>
                  </a:tcPr>
                </a:tc>
                <a:tc>
                  <a:txBody>
                    <a:bodyPr/>
                    <a:lstStyle/>
                    <a:p>
                      <a:pPr algn="ctr"/>
                      <a:r>
                        <a:rPr lang="ar-JO" sz="2800" b="1" i="0" dirty="0">
                          <a:solidFill>
                            <a:srgbClr val="FFFF00"/>
                          </a:solidFill>
                          <a:latin typeface="Arial" panose="020B0604020202020204" pitchFamily="34" charset="0"/>
                          <a:cs typeface="Arial" panose="020B0604020202020204" pitchFamily="34" charset="0"/>
                        </a:rPr>
                        <a:t>1كورنثوس 3: 16أ</a:t>
                      </a:r>
                      <a:endParaRPr lang="en-US" sz="2800" b="1" i="0" dirty="0">
                        <a:latin typeface="Arial" panose="020B0604020202020204" pitchFamily="34" charset="0"/>
                        <a:cs typeface="Arial" panose="020B0604020202020204" pitchFamily="34" charset="0"/>
                      </a:endParaRPr>
                    </a:p>
                    <a:p>
                      <a:pPr algn="ctr" rtl="1"/>
                      <a:r>
                        <a:rPr lang="ar-JO" sz="2800" b="1" i="0" kern="1200" dirty="0">
                          <a:solidFill>
                            <a:schemeClr val="lt1"/>
                          </a:solidFill>
                          <a:latin typeface="Arial" panose="020B0604020202020204" pitchFamily="34" charset="0"/>
                          <a:ea typeface="+mn-ea"/>
                          <a:cs typeface="Arial" panose="020B0604020202020204" pitchFamily="34" charset="0"/>
                        </a:rPr>
                        <a:t>أما تعلمون أنكم هيكل الله </a:t>
                      </a:r>
                      <a:r>
                        <a:rPr lang="ar-JO" sz="2800" b="1" i="0" kern="1200" dirty="0">
                          <a:solidFill>
                            <a:srgbClr val="FFFF00"/>
                          </a:solidFill>
                          <a:latin typeface="Arial" panose="020B0604020202020204" pitchFamily="34" charset="0"/>
                          <a:ea typeface="+mn-ea"/>
                          <a:cs typeface="Arial" panose="020B0604020202020204" pitchFamily="34" charset="0"/>
                        </a:rPr>
                        <a:t>وروح الله يسكن فيكم؟</a:t>
                      </a:r>
                    </a:p>
                    <a:p>
                      <a:pPr algn="ctr" rtl="1"/>
                      <a:endParaRPr lang="ar-JO" sz="2800" b="1" i="0" kern="1200" dirty="0">
                        <a:solidFill>
                          <a:schemeClr val="lt1"/>
                        </a:solidFill>
                        <a:latin typeface="Arial" panose="020B0604020202020204" pitchFamily="34" charset="0"/>
                        <a:ea typeface="+mn-ea"/>
                        <a:cs typeface="Arial" panose="020B0604020202020204" pitchFamily="34" charset="0"/>
                      </a:endParaRP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29022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067313"/>
            <a:chOff x="0" y="-1"/>
            <a:chExt cx="9144000" cy="6067313"/>
          </a:xfrm>
        </p:grpSpPr>
        <p:pic>
          <p:nvPicPr>
            <p:cNvPr id="3" name="Picture 2"/>
            <p:cNvPicPr>
              <a:picLocks noChangeAspect="1"/>
            </p:cNvPicPr>
            <p:nvPr/>
          </p:nvPicPr>
          <p:blipFill>
            <a:blip r:embed="rId2"/>
            <a:stretch>
              <a:fillRect/>
            </a:stretch>
          </p:blipFill>
          <p:spPr>
            <a:xfrm>
              <a:off x="0" y="-1"/>
              <a:ext cx="9144000" cy="6067313"/>
            </a:xfrm>
            <a:prstGeom prst="rect">
              <a:avLst/>
            </a:prstGeom>
          </p:spPr>
        </p:pic>
        <p:sp>
          <p:nvSpPr>
            <p:cNvPr id="2" name="Rectangle 1"/>
            <p:cNvSpPr/>
            <p:nvPr/>
          </p:nvSpPr>
          <p:spPr bwMode="auto">
            <a:xfrm rot="1069447">
              <a:off x="6733559" y="2086561"/>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7" name="Rectangle 6"/>
            <p:cNvSpPr/>
            <p:nvPr/>
          </p:nvSpPr>
          <p:spPr bwMode="auto">
            <a:xfrm rot="2213112">
              <a:off x="1367915" y="3168475"/>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8" name="Rectangle 7"/>
            <p:cNvSpPr/>
            <p:nvPr/>
          </p:nvSpPr>
          <p:spPr bwMode="auto">
            <a:xfrm rot="3464359">
              <a:off x="7102392" y="2535276"/>
              <a:ext cx="1000976"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sp>
          <p:nvSpPr>
            <p:cNvPr id="9" name="Rectangle 8"/>
            <p:cNvSpPr/>
            <p:nvPr/>
          </p:nvSpPr>
          <p:spPr bwMode="auto">
            <a:xfrm rot="20835373">
              <a:off x="1496203" y="2749562"/>
              <a:ext cx="5643153" cy="1331998"/>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ＭＳ Ｐゴシック" charset="0"/>
                <a:cs typeface="+mn-cs"/>
              </a:endParaRPr>
            </a:p>
          </p:txBody>
        </p:sp>
      </p:grpSp>
      <p:sp>
        <p:nvSpPr>
          <p:cNvPr id="10" name="Title 9"/>
          <p:cNvSpPr>
            <a:spLocks noGrp="1"/>
          </p:cNvSpPr>
          <p:nvPr>
            <p:ph type="ctrTitle"/>
          </p:nvPr>
        </p:nvSpPr>
        <p:spPr>
          <a:xfrm rot="20864653">
            <a:off x="757309" y="2122748"/>
            <a:ext cx="7772400" cy="2143760"/>
          </a:xfrm>
        </p:spPr>
        <p:txBody>
          <a:bodyPr/>
          <a:lstStyle/>
          <a:p>
            <a:r>
              <a:rPr lang="ar-JO" altLang="en-US" sz="13800" b="1" dirty="0">
                <a:solidFill>
                  <a:srgbClr val="800000"/>
                </a:solidFill>
                <a:latin typeface="Times New Roman"/>
                <a:cs typeface="Times New Roman"/>
              </a:rPr>
              <a:t>الحقّ</a:t>
            </a:r>
            <a:endParaRPr lang="en-US" sz="5400" dirty="0">
              <a:latin typeface="Times New Roman"/>
              <a:cs typeface="Times New Roman"/>
            </a:endParaRPr>
          </a:p>
        </p:txBody>
      </p:sp>
      <p:sp>
        <p:nvSpPr>
          <p:cNvPr id="6" name="TextBox 5">
            <a:extLst>
              <a:ext uri="{FF2B5EF4-FFF2-40B4-BE49-F238E27FC236}">
                <a16:creationId xmlns:a16="http://schemas.microsoft.com/office/drawing/2014/main" id="{F86820D3-8F83-A99C-2618-AC9D40BA5DA5}"/>
              </a:ext>
            </a:extLst>
          </p:cNvPr>
          <p:cNvSpPr txBox="1"/>
          <p:nvPr/>
        </p:nvSpPr>
        <p:spPr>
          <a:xfrm flipH="1">
            <a:off x="-2" y="6093296"/>
            <a:ext cx="914400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 والابن والروح القدس يُدعَون بالحقّ</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18557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r" rtl="1"/>
            <a:r>
              <a:rPr lang="ar-JO" sz="2800" dirty="0"/>
              <a:t>6. كل من الآب والابن والروح القدس هو الله</a:t>
            </a:r>
            <a:r>
              <a:rPr lang="en-US" sz="2800" dirty="0"/>
              <a:t>.</a:t>
            </a:r>
          </a:p>
        </p:txBody>
      </p:sp>
      <p:sp>
        <p:nvSpPr>
          <p:cNvPr id="3" name="TextBox 2"/>
          <p:cNvSpPr txBox="1"/>
          <p:nvPr/>
        </p:nvSpPr>
        <p:spPr>
          <a:xfrm>
            <a:off x="8610600" y="0"/>
            <a:ext cx="5020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ذذذ</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51665352"/>
              </p:ext>
            </p:extLst>
          </p:nvPr>
        </p:nvGraphicFramePr>
        <p:xfrm>
          <a:off x="-33063" y="908720"/>
          <a:ext cx="9067800" cy="5636340"/>
        </p:xfrm>
        <a:graphic>
          <a:graphicData uri="http://schemas.openxmlformats.org/drawingml/2006/table">
            <a:tbl>
              <a:tblPr firstRow="1" bandRow="1">
                <a:tableStyleId>{37CE84F3-28C3-443E-9E96-99CF82512B78}</a:tableStyleId>
              </a:tblPr>
              <a:tblGrid>
                <a:gridCol w="1615054">
                  <a:extLst>
                    <a:ext uri="{9D8B030D-6E8A-4147-A177-3AD203B41FA5}">
                      <a16:colId xmlns:a16="http://schemas.microsoft.com/office/drawing/2014/main" val="20000"/>
                    </a:ext>
                  </a:extLst>
                </a:gridCol>
                <a:gridCol w="2418928">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i="0" kern="1200" dirty="0">
                          <a:solidFill>
                            <a:schemeClr val="lt1"/>
                          </a:solidFill>
                          <a:latin typeface="Arial" panose="020B0604020202020204" pitchFamily="34" charset="0"/>
                          <a:ea typeface="+mn-ea"/>
                          <a:cs typeface="Arial" panose="020B0604020202020204" pitchFamily="34" charset="0"/>
                        </a:rPr>
                        <a:t>الصفة</a:t>
                      </a:r>
                      <a:r>
                        <a:rPr lang="en-US" sz="2800" b="1" i="0" kern="1200" dirty="0">
                          <a:solidFill>
                            <a:schemeClr val="lt1"/>
                          </a:solidFill>
                          <a:latin typeface="Arial" panose="020B0604020202020204" pitchFamily="34" charset="0"/>
                          <a:ea typeface="+mn-ea"/>
                          <a:cs typeface="Arial" panose="020B0604020202020204" pitchFamily="34" charset="0"/>
                        </a:rPr>
                        <a:t>/</a:t>
                      </a:r>
                      <a:r>
                        <a:rPr lang="ar-JO" sz="2800" b="1" i="0" kern="1200" dirty="0">
                          <a:solidFill>
                            <a:schemeClr val="lt1"/>
                          </a:solidFill>
                          <a:latin typeface="Arial" panose="020B0604020202020204" pitchFamily="34" charset="0"/>
                          <a:ea typeface="+mn-ea"/>
                          <a:cs typeface="Arial" panose="020B0604020202020204" pitchFamily="34" charset="0"/>
                        </a:rPr>
                        <a:t>اللقب</a:t>
                      </a:r>
                      <a:endParaRPr lang="en-US" sz="2800" b="1" i="0" kern="1200" dirty="0">
                        <a:solidFill>
                          <a:schemeClr val="lt1"/>
                        </a:solidFill>
                        <a:latin typeface="Arial" panose="020B0604020202020204" pitchFamily="34" charset="0"/>
                        <a:ea typeface="+mn-ea"/>
                        <a:cs typeface="Arial" panose="020B0604020202020204" pitchFamily="34" charset="0"/>
                      </a:endParaRPr>
                    </a:p>
                    <a:p>
                      <a:pPr algn="ctr"/>
                      <a:endParaRPr lang="en-US" sz="24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الآب</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الابن</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JO" sz="2800" b="1" i="0" dirty="0">
                          <a:latin typeface="Arial" panose="020B0604020202020204" pitchFamily="34" charset="0"/>
                          <a:cs typeface="Arial" panose="020B0604020202020204" pitchFamily="34" charset="0"/>
                        </a:rPr>
                        <a:t>الروح القدس </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752420">
                <a:tc>
                  <a:txBody>
                    <a:bodyPr/>
                    <a:lstStyle/>
                    <a:p>
                      <a:pPr algn="ctr"/>
                      <a:r>
                        <a:rPr lang="ar-JO" sz="2400" b="1" i="0" dirty="0">
                          <a:latin typeface="Arial" panose="020B0604020202020204" pitchFamily="34" charset="0"/>
                          <a:cs typeface="Arial" panose="020B0604020202020204" pitchFamily="34" charset="0"/>
                        </a:rPr>
                        <a:t>قدوس</a:t>
                      </a:r>
                      <a:endParaRPr lang="en-US" sz="2400" b="1" i="0" dirty="0">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400" b="1" i="0" dirty="0">
                          <a:solidFill>
                            <a:srgbClr val="FFFF00"/>
                          </a:solidFill>
                          <a:latin typeface="Arial" panose="020B0604020202020204" pitchFamily="34" charset="0"/>
                          <a:cs typeface="Arial" panose="020B0604020202020204" pitchFamily="34" charset="0"/>
                        </a:rPr>
                        <a:t>أشعياء 6: 3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Arial" panose="020B0604020202020204" pitchFamily="34" charset="0"/>
                        </a:rPr>
                        <a:t>وهذا نادى ذاك وقال: </a:t>
                      </a:r>
                      <a:r>
                        <a:rPr lang="ar-JO" sz="2400" b="1" i="0" kern="1200" dirty="0">
                          <a:solidFill>
                            <a:srgbClr val="FFFF00"/>
                          </a:solidFill>
                          <a:latin typeface="Arial" panose="020B0604020202020204" pitchFamily="34" charset="0"/>
                          <a:ea typeface="+mn-ea"/>
                          <a:cs typeface="Arial" panose="020B0604020202020204" pitchFamily="34" charset="0"/>
                        </a:rPr>
                        <a:t>قدوس قدوس قدوس رب الجنود </a:t>
                      </a:r>
                      <a:r>
                        <a:rPr lang="ar-JO" sz="2400" b="1" i="0" kern="1200" dirty="0">
                          <a:solidFill>
                            <a:schemeClr val="lt1"/>
                          </a:solidFill>
                          <a:latin typeface="Arial" panose="020B0604020202020204" pitchFamily="34" charset="0"/>
                          <a:ea typeface="+mn-ea"/>
                          <a:cs typeface="Arial" panose="020B0604020202020204" pitchFamily="34" charset="0"/>
                        </a:rPr>
                        <a:t>مجده ملء كل الأرض.</a:t>
                      </a:r>
                    </a:p>
                    <a:p>
                      <a:pPr algn="ctr" rtl="1"/>
                      <a:endParaRPr lang="en-US" sz="2400" b="1" i="0" dirty="0">
                        <a:solidFill>
                          <a:srgbClr val="FFFF00"/>
                        </a:solidFill>
                        <a:latin typeface="Arial" panose="020B0604020202020204" pitchFamily="34" charset="0"/>
                        <a:cs typeface="Arial" panose="020B0604020202020204" pitchFamily="34" charset="0"/>
                      </a:endParaRPr>
                    </a:p>
                  </a:txBody>
                  <a:tcPr>
                    <a:solidFill>
                      <a:srgbClr val="000090"/>
                    </a:solidFill>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JO" sz="2400" b="1" i="0" dirty="0">
                          <a:solidFill>
                            <a:srgbClr val="FFFF00"/>
                          </a:solidFill>
                          <a:latin typeface="Arial" panose="020B0604020202020204" pitchFamily="34" charset="0"/>
                          <a:cs typeface="Arial" panose="020B0604020202020204" pitchFamily="34" charset="0"/>
                        </a:rPr>
                        <a:t>مرقس 1: 24 </a:t>
                      </a:r>
                    </a:p>
                    <a:p>
                      <a:pPr marL="0" marR="0" lvl="0" indent="0" algn="ctr" defTabSz="914400" rtl="1" eaLnBrk="1" fontAlgn="auto" latinLnBrk="0" hangingPunct="1">
                        <a:lnSpc>
                          <a:spcPct val="100000"/>
                        </a:lnSpc>
                        <a:spcBef>
                          <a:spcPts val="0"/>
                        </a:spcBef>
                        <a:spcAft>
                          <a:spcPts val="0"/>
                        </a:spcAft>
                        <a:buClrTx/>
                        <a:buSzTx/>
                        <a:buFontTx/>
                        <a:buNone/>
                        <a:tabLst/>
                        <a:defRPr/>
                      </a:pPr>
                      <a:r>
                        <a:rPr lang="ar-JO" sz="2400" b="1" i="0" kern="1200" dirty="0">
                          <a:solidFill>
                            <a:schemeClr val="lt1"/>
                          </a:solidFill>
                          <a:latin typeface="Arial" panose="020B0604020202020204" pitchFamily="34" charset="0"/>
                          <a:ea typeface="+mn-ea"/>
                          <a:cs typeface="Arial" panose="020B0604020202020204" pitchFamily="34" charset="0"/>
                        </a:rPr>
                        <a:t>قائلاً: آه ما لنا ولك يا يسوع الناصري؟ أتيت لتهلكنا أنا </a:t>
                      </a:r>
                      <a:r>
                        <a:rPr lang="ar-JO" sz="2400" b="1" i="0" kern="1200" dirty="0">
                          <a:solidFill>
                            <a:srgbClr val="FFFF00"/>
                          </a:solidFill>
                          <a:latin typeface="Arial" panose="020B0604020202020204" pitchFamily="34" charset="0"/>
                          <a:ea typeface="+mn-ea"/>
                          <a:cs typeface="Arial" panose="020B0604020202020204" pitchFamily="34" charset="0"/>
                        </a:rPr>
                        <a:t>أعرفك من أنت قدوس الله</a:t>
                      </a:r>
                    </a:p>
                    <a:p>
                      <a:pPr marL="0" marR="0" indent="0" algn="ctr" defTabSz="914400" rtl="1" eaLnBrk="1" fontAlgn="auto" latinLnBrk="0" hangingPunct="1">
                        <a:lnSpc>
                          <a:spcPct val="100000"/>
                        </a:lnSpc>
                        <a:spcBef>
                          <a:spcPts val="0"/>
                        </a:spcBef>
                        <a:spcAft>
                          <a:spcPts val="0"/>
                        </a:spcAft>
                        <a:buClrTx/>
                        <a:buSzTx/>
                        <a:buFontTx/>
                        <a:buNone/>
                        <a:tabLst/>
                        <a:defRPr/>
                      </a:pPr>
                      <a:endParaRPr lang="en-US" sz="2400" b="1" i="0" dirty="0">
                        <a:solidFill>
                          <a:srgbClr val="FFFF00"/>
                        </a:solidFill>
                        <a:latin typeface="Arial" panose="020B0604020202020204" pitchFamily="34" charset="0"/>
                        <a:cs typeface="Arial" panose="020B0604020202020204" pitchFamily="34" charset="0"/>
                      </a:endParaRPr>
                    </a:p>
                  </a:txBody>
                  <a:tcPr>
                    <a:solidFill>
                      <a:srgbClr val="000090"/>
                    </a:solidFill>
                  </a:tcPr>
                </a:tc>
                <a:tc>
                  <a:txBody>
                    <a:bodyPr/>
                    <a:lstStyle/>
                    <a:p>
                      <a:pPr algn="ctr" rtl="1"/>
                      <a:r>
                        <a:rPr lang="ar-JO" sz="2400" b="1" i="0" dirty="0">
                          <a:solidFill>
                            <a:srgbClr val="FFFF00"/>
                          </a:solidFill>
                          <a:latin typeface="Arial" panose="020B0604020202020204" pitchFamily="34" charset="0"/>
                          <a:cs typeface="Arial" panose="020B0604020202020204" pitchFamily="34" charset="0"/>
                        </a:rPr>
                        <a:t>لوقا 11: 13 </a:t>
                      </a:r>
                    </a:p>
                    <a:p>
                      <a:pPr algn="ctr" rtl="1"/>
                      <a:r>
                        <a:rPr lang="ar-JO" sz="2400" b="1" i="0" kern="1200" dirty="0">
                          <a:solidFill>
                            <a:schemeClr val="lt1"/>
                          </a:solidFill>
                          <a:latin typeface="Arial" panose="020B0604020202020204" pitchFamily="34" charset="0"/>
                          <a:ea typeface="+mn-ea"/>
                          <a:cs typeface="Arial" panose="020B0604020202020204" pitchFamily="34" charset="0"/>
                        </a:rPr>
                        <a:t>فإن كنتم وأنتم أشرار تعرفون أن تعطوا أولادكم عطايا جيدة فكم بالحري الآب الذي من السماء يعطي </a:t>
                      </a:r>
                      <a:r>
                        <a:rPr lang="ar-JO" sz="2400" b="1" i="0" kern="1200" dirty="0">
                          <a:solidFill>
                            <a:srgbClr val="FFFF00"/>
                          </a:solidFill>
                          <a:latin typeface="Arial" panose="020B0604020202020204" pitchFamily="34" charset="0"/>
                          <a:ea typeface="+mn-ea"/>
                          <a:cs typeface="Arial" panose="020B0604020202020204" pitchFamily="34" charset="0"/>
                        </a:rPr>
                        <a:t>الروح القدس </a:t>
                      </a:r>
                      <a:r>
                        <a:rPr lang="ar-JO" sz="2400" b="1" i="0" kern="1200" dirty="0">
                          <a:solidFill>
                            <a:schemeClr val="lt1"/>
                          </a:solidFill>
                          <a:latin typeface="Arial" panose="020B0604020202020204" pitchFamily="34" charset="0"/>
                          <a:ea typeface="+mn-ea"/>
                          <a:cs typeface="Arial" panose="020B0604020202020204" pitchFamily="34" charset="0"/>
                        </a:rPr>
                        <a:t>للذين يسألونه. </a:t>
                      </a:r>
                    </a:p>
                    <a:p>
                      <a:pPr algn="ctr"/>
                      <a:br>
                        <a:rPr lang="ar-JO" sz="2400" b="1" i="0" dirty="0">
                          <a:latin typeface="Arial" panose="020B0604020202020204" pitchFamily="34" charset="0"/>
                          <a:cs typeface="Arial" panose="020B0604020202020204" pitchFamily="34" charset="0"/>
                        </a:rPr>
                      </a:br>
                      <a:br>
                        <a:rPr lang="en-US" sz="2400" b="1" i="0" dirty="0">
                          <a:latin typeface="Arial" panose="020B0604020202020204" pitchFamily="34" charset="0"/>
                          <a:cs typeface="Arial" panose="020B0604020202020204" pitchFamily="34" charset="0"/>
                        </a:rPr>
                      </a:br>
                      <a:endParaRPr lang="en-US" sz="2400" b="1" i="0" dirty="0">
                        <a:latin typeface="Arial" panose="020B0604020202020204" pitchFamily="34" charset="0"/>
                        <a:cs typeface="Arial" panose="020B0604020202020204" pitchFamily="34" charset="0"/>
                      </a:endParaRP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976880" y="481740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904526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42598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قدوس قدوس قدوس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1/4</a:t>
            </a:r>
          </a:p>
        </p:txBody>
      </p:sp>
      <p:pic>
        <p:nvPicPr>
          <p:cNvPr id="45058"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2294304" y="3200400"/>
            <a:ext cx="4815741" cy="341632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قدوس قدوس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ال</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 ال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إله العالي</a:t>
            </a: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الصباح الباكر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ترتقي إليك أغنيتنا.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قدوس قدوس </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رحيم وقدير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في ثلاثة أقانيم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الثالوث المبارك</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916976"/>
      </p:ext>
    </p:extLst>
  </p:cSld>
  <p:clrMapOvr>
    <a:masterClrMapping/>
  </p:clrMapOvr>
  <p:transition>
    <p:cover dir="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1/4</a:t>
            </a:r>
          </a:p>
        </p:txBody>
      </p:sp>
      <p:pic>
        <p:nvPicPr>
          <p:cNvPr id="428034"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2553821" y="1213546"/>
            <a:ext cx="3762568"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a:t>
            </a:r>
            <a:r>
              <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 القدّيسين يعبدونك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ملقين تيجانهم الذهبية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حول البحر الزجاجي؛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الكروبيم والسيرافيم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يخرّون أمامك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الذي كان، والكائن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وسيظلّ إلى الأبد</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3/4</a:t>
            </a:r>
          </a:p>
        </p:txBody>
      </p:sp>
      <p:pic>
        <p:nvPicPr>
          <p:cNvPr id="49154"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293" name="Text Box 5"/>
          <p:cNvSpPr txBox="1">
            <a:spLocks noChangeArrowheads="1"/>
          </p:cNvSpPr>
          <p:nvPr/>
        </p:nvSpPr>
        <p:spPr bwMode="auto">
          <a:xfrm>
            <a:off x="2433660" y="1152525"/>
            <a:ext cx="4287777" cy="452431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رغم الظلام الذي يخفي</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رغم عين الإنسان الخاطىء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 لا يرى مجده،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هو فقط القدّوس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لا أحد قربه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كامل في قوّته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وفي محبّته وطهارته.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506119"/>
      </p:ext>
    </p:extLst>
  </p:cSld>
  <p:clrMapOvr>
    <a:masterClrMapping/>
  </p:clrMapOvr>
  <p:transition>
    <p:split orient="ver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cs typeface="Arial" panose="020B0604020202020204" pitchFamily="34" charset="0"/>
              </a:rPr>
              <a:t>Holy, Holy, Holy 4/4</a:t>
            </a:r>
          </a:p>
        </p:txBody>
      </p:sp>
      <p:pic>
        <p:nvPicPr>
          <p:cNvPr id="51202"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341" name="Text Box 5"/>
          <p:cNvSpPr txBox="1">
            <a:spLocks noChangeArrowheads="1"/>
          </p:cNvSpPr>
          <p:nvPr/>
        </p:nvSpPr>
        <p:spPr bwMode="auto">
          <a:xfrm>
            <a:off x="1074813" y="4005838"/>
            <a:ext cx="7026124" cy="286232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قدّوس، قدّوس، قدّوس! الربّ الإله القدير!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كلّ عمله يمجّد اسمه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في الأرض والسماء والبحر.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في ثلاثة أقانيم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الثالوث المبارك </a:t>
            </a:r>
          </a:p>
        </p:txBody>
      </p:sp>
    </p:spTree>
    <p:extLst>
      <p:ext uri="{BB962C8B-B14F-4D97-AF65-F5344CB8AC3E}">
        <p14:creationId xmlns:p14="http://schemas.microsoft.com/office/powerpoint/2010/main" val="3759245174"/>
      </p:ext>
    </p:extLst>
  </p:cSld>
  <p:clrMapOvr>
    <a:masterClrMapping/>
  </p:clrMapOvr>
  <p:transition>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spect="1" noChangeArrowheads="1"/>
          </p:cNvSpPr>
          <p:nvPr/>
        </p:nvSpPr>
        <p:spPr bwMode="auto">
          <a:xfrm>
            <a:off x="7315200" y="1965752"/>
            <a:ext cx="987552"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spect="1" noChangeArrowheads="1"/>
          </p:cNvSpPr>
          <p:nvPr/>
        </p:nvSpPr>
        <p:spPr bwMode="auto">
          <a:xfrm>
            <a:off x="6324600" y="1965752"/>
            <a:ext cx="987552"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53000" y="3276600"/>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276600"/>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highlight>
                  <a:srgbClr val="C0C0C0"/>
                </a:highligh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highlight>
                    <a:srgbClr val="C0C0C0"/>
                  </a:highligh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CCD75C-9B6B-69BA-8CAE-CAE4F42E32C2}"/>
              </a:ext>
            </a:extLst>
          </p:cNvPr>
          <p:cNvSpPr txBox="1"/>
          <p:nvPr/>
        </p:nvSpPr>
        <p:spPr>
          <a:xfrm>
            <a:off x="457328" y="467799"/>
            <a:ext cx="2971672" cy="646331"/>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a:t>
            </a: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2620679"/>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5067268" y="3362958"/>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82348" y="3358284"/>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631777" y="3407182"/>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FAEEA1E3-8E3E-B298-656E-7BC4D2222B3E}"/>
              </a:ext>
            </a:extLst>
          </p:cNvPr>
          <p:cNvSpPr txBox="1">
            <a:spLocks noChangeArrowheads="1"/>
          </p:cNvSpPr>
          <p:nvPr/>
        </p:nvSpPr>
        <p:spPr bwMode="auto">
          <a:xfrm>
            <a:off x="329956" y="584289"/>
            <a:ext cx="256246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5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40210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79681" y="3342063"/>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ربّ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75135" y="3334742"/>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روح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627423" y="3317106"/>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chemeClr val="bg2">
                    <a:lumMod val="60000"/>
                    <a:lumOff val="40000"/>
                  </a:schemeClr>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إله وأب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2FC7A145-6359-2543-2D80-22FDF93053E1}"/>
              </a:ext>
            </a:extLst>
          </p:cNvPr>
          <p:cNvSpPr txBox="1">
            <a:spLocks noChangeArrowheads="1"/>
          </p:cNvSpPr>
          <p:nvPr/>
        </p:nvSpPr>
        <p:spPr bwMode="auto">
          <a:xfrm>
            <a:off x="63321" y="282357"/>
            <a:ext cx="3263286"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36897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53000" y="3276600"/>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276600"/>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57EB0BA0-68E7-6852-9C66-92E84B655202}"/>
              </a:ext>
            </a:extLst>
          </p:cNvPr>
          <p:cNvSpPr txBox="1">
            <a:spLocks noChangeArrowheads="1"/>
          </p:cNvSpPr>
          <p:nvPr/>
        </p:nvSpPr>
        <p:spPr bwMode="auto">
          <a:xfrm>
            <a:off x="332165" y="229772"/>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54327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72398" y="3378869"/>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75053" y="3357482"/>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6138" y="304800"/>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92539" name="Text Box 27"/>
          <p:cNvSpPr txBox="1">
            <a:spLocks noChangeArrowheads="1"/>
          </p:cNvSpPr>
          <p:nvPr/>
        </p:nvSpPr>
        <p:spPr bwMode="auto">
          <a:xfrm>
            <a:off x="3943350" y="22860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6</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0" name="Text Box 28"/>
          <p:cNvSpPr txBox="1">
            <a:spLocks noChangeArrowheads="1"/>
          </p:cNvSpPr>
          <p:nvPr/>
        </p:nvSpPr>
        <p:spPr bwMode="auto">
          <a:xfrm>
            <a:off x="169545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4</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1" name="Text Box 29"/>
          <p:cNvSpPr txBox="1">
            <a:spLocks noChangeArrowheads="1"/>
          </p:cNvSpPr>
          <p:nvPr/>
        </p:nvSpPr>
        <p:spPr bwMode="auto">
          <a:xfrm>
            <a:off x="613410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5</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C903CF3B-07D3-1E9D-CA39-D784D1E08C77}"/>
              </a:ext>
            </a:extLst>
          </p:cNvPr>
          <p:cNvSpPr txBox="1">
            <a:spLocks noChangeArrowheads="1"/>
          </p:cNvSpPr>
          <p:nvPr/>
        </p:nvSpPr>
        <p:spPr bwMode="auto">
          <a:xfrm>
            <a:off x="282612" y="197707"/>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62403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B718B793-BF8E-5E46-9D08-F461EAA6B7C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BE1AB6C-7ECF-724D-9938-EC50AD90F5BB}"/>
              </a:ext>
            </a:extLst>
          </p:cNvPr>
          <p:cNvGrpSpPr/>
          <p:nvPr/>
        </p:nvGrpSpPr>
        <p:grpSpPr>
          <a:xfrm>
            <a:off x="0" y="0"/>
            <a:ext cx="9141413" cy="6858000"/>
            <a:chOff x="2587" y="0"/>
            <a:chExt cx="9141413" cy="6858000"/>
          </a:xfrm>
        </p:grpSpPr>
        <p:sp>
          <p:nvSpPr>
            <p:cNvPr id="12" name="Rectangle 2">
              <a:extLst>
                <a:ext uri="{FF2B5EF4-FFF2-40B4-BE49-F238E27FC236}">
                  <a16:creationId xmlns:a16="http://schemas.microsoft.com/office/drawing/2014/main" id="{A1B7A017-840D-A048-A5F5-7520487E4157}"/>
                </a:ext>
              </a:extLst>
            </p:cNvPr>
            <p:cNvSpPr>
              <a:spLocks noChangeArrowheads="1"/>
            </p:cNvSpPr>
            <p:nvPr/>
          </p:nvSpPr>
          <p:spPr bwMode="auto">
            <a:xfrm>
              <a:off x="4676187" y="0"/>
              <a:ext cx="4467813"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9468A3E9-071B-7C4E-B423-CB9C33A3EBC4}"/>
                </a:ext>
              </a:extLst>
            </p:cNvPr>
            <p:cNvSpPr>
              <a:spLocks noChangeArrowheads="1"/>
            </p:cNvSpPr>
            <p:nvPr/>
          </p:nvSpPr>
          <p:spPr bwMode="auto">
            <a:xfrm>
              <a:off x="2587" y="0"/>
              <a:ext cx="4676775"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3779"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023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D71800-C7DB-EC8A-8475-3DD671A8C5B0}"/>
              </a:ext>
            </a:extLst>
          </p:cNvPr>
          <p:cNvSpPr txBox="1"/>
          <p:nvPr/>
        </p:nvSpPr>
        <p:spPr>
          <a:xfrm>
            <a:off x="234974" y="3345448"/>
            <a:ext cx="8674052" cy="3539430"/>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فلما اعتمد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صعد للوقت من الماء، وإذا السماوات قد انفتحت له، فرأى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نازلاً مثل حمامة وآتياً عليه 17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صوت</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 السماوات قائلاً: هذا هو ابني الحبيب الذي به سررت.</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3: 16 -17 </a:t>
            </a:r>
          </a:p>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A8D52357-4A30-8A48-BD6E-AB4863005F73}"/>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A5CAD54-A594-7944-90B4-18109820342F}"/>
              </a:ext>
            </a:extLst>
          </p:cNvPr>
          <p:cNvGrpSpPr/>
          <p:nvPr/>
        </p:nvGrpSpPr>
        <p:grpSpPr>
          <a:xfrm>
            <a:off x="0" y="0"/>
            <a:ext cx="9141413" cy="6858000"/>
            <a:chOff x="2587" y="0"/>
            <a:chExt cx="9141413" cy="6858000"/>
          </a:xfrm>
        </p:grpSpPr>
        <p:sp>
          <p:nvSpPr>
            <p:cNvPr id="12" name="Rectangle 2">
              <a:extLst>
                <a:ext uri="{FF2B5EF4-FFF2-40B4-BE49-F238E27FC236}">
                  <a16:creationId xmlns:a16="http://schemas.microsoft.com/office/drawing/2014/main" id="{5A39092A-FB7D-E642-830C-2DB5982EF585}"/>
                </a:ext>
              </a:extLst>
            </p:cNvPr>
            <p:cNvSpPr>
              <a:spLocks noChangeArrowheads="1"/>
            </p:cNvSpPr>
            <p:nvPr/>
          </p:nvSpPr>
          <p:spPr bwMode="auto">
            <a:xfrm>
              <a:off x="4676187" y="0"/>
              <a:ext cx="4467813"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3CCDAB5F-0B9B-6149-895B-8A765A321738}"/>
                </a:ext>
              </a:extLst>
            </p:cNvPr>
            <p:cNvSpPr>
              <a:spLocks noChangeArrowheads="1"/>
            </p:cNvSpPr>
            <p:nvPr/>
          </p:nvSpPr>
          <p:spPr bwMode="auto">
            <a:xfrm>
              <a:off x="2587" y="0"/>
              <a:ext cx="4676775" cy="6858000"/>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5827"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8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81" name="Text Box 9"/>
          <p:cNvSpPr txBox="1">
            <a:spLocks noChangeArrowheads="1"/>
          </p:cNvSpPr>
          <p:nvPr/>
        </p:nvSpPr>
        <p:spPr bwMode="auto">
          <a:xfrm>
            <a:off x="381000" y="212725"/>
            <a:ext cx="8153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فاذهبوا وتلمذوا جميع الأمم وعمّدوهم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باسم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الآب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الابن</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AC2537D1-717C-5943-9012-736B52DD3661}"/>
              </a:ext>
            </a:extLst>
          </p:cNvPr>
          <p:cNvSpPr txBox="1">
            <a:spLocks noChangeArrowheads="1"/>
          </p:cNvSpPr>
          <p:nvPr/>
        </p:nvSpPr>
        <p:spPr bwMode="auto">
          <a:xfrm>
            <a:off x="5526070" y="5975350"/>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متى 28: 19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FFA18B08-4683-9C40-8206-4AADF43C7B96}"/>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id="{ED0F170F-87D7-1A4B-B624-B9CBDBF8FAEC}"/>
              </a:ext>
            </a:extLst>
          </p:cNvPr>
          <p:cNvGrpSpPr>
            <a:grpSpLocks/>
          </p:cNvGrpSpPr>
          <p:nvPr/>
        </p:nvGrpSpPr>
        <p:grpSpPr bwMode="auto">
          <a:xfrm>
            <a:off x="-1" y="0"/>
            <a:ext cx="9144001" cy="6858000"/>
            <a:chOff x="-34" y="0"/>
            <a:chExt cx="5890" cy="4429"/>
          </a:xfrm>
        </p:grpSpPr>
        <p:sp>
          <p:nvSpPr>
            <p:cNvPr id="21" name="Rectangle 4">
              <a:extLst>
                <a:ext uri="{FF2B5EF4-FFF2-40B4-BE49-F238E27FC236}">
                  <a16:creationId xmlns:a16="http://schemas.microsoft.com/office/drawing/2014/main" id="{6B24AF64-B41E-2C47-91E1-5320AFCF3A04}"/>
                </a:ext>
              </a:extLst>
            </p:cNvPr>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Rectangle 5">
              <a:extLst>
                <a:ext uri="{FF2B5EF4-FFF2-40B4-BE49-F238E27FC236}">
                  <a16:creationId xmlns:a16="http://schemas.microsoft.com/office/drawing/2014/main" id="{898E470A-6880-4F49-8F66-793D4E987DDC}"/>
                </a:ext>
              </a:extLst>
            </p:cNvPr>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84326"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6" name="Text Box 7"/>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328" name="Text Box 8"/>
          <p:cNvSpPr txBox="1">
            <a:spLocks noChangeArrowheads="1"/>
          </p:cNvSpPr>
          <p:nvPr/>
        </p:nvSpPr>
        <p:spPr bwMode="auto">
          <a:xfrm>
            <a:off x="381000" y="212725"/>
            <a:ext cx="8153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فأنواع مواهب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خدم موجودة ولكن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الربّ</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وأنواع أعمال موجودة ولكن</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D6F8532F-35FD-F66B-198B-7A7FDD3FF974}"/>
              </a:ext>
            </a:extLst>
          </p:cNvPr>
          <p:cNvSpPr txBox="1">
            <a:spLocks noChangeArrowheads="1"/>
          </p:cNvSpPr>
          <p:nvPr/>
        </p:nvSpPr>
        <p:spPr bwMode="auto">
          <a:xfrm>
            <a:off x="3677920" y="5468034"/>
            <a:ext cx="516128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1كورنثوس 12: 4- 6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9922" name="Group 3"/>
          <p:cNvGrpSpPr>
            <a:grpSpLocks/>
          </p:cNvGrpSpPr>
          <p:nvPr/>
        </p:nvGrpSpPr>
        <p:grpSpPr bwMode="auto">
          <a:xfrm>
            <a:off x="-1" y="-2704"/>
            <a:ext cx="9144001" cy="6858000"/>
            <a:chOff x="-34" y="0"/>
            <a:chExt cx="5890" cy="4429"/>
          </a:xfrm>
        </p:grpSpPr>
        <p:sp>
          <p:nvSpPr>
            <p:cNvPr id="18637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9923"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6"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6377" name="Text Box 9"/>
          <p:cNvSpPr txBox="1">
            <a:spLocks noChangeArrowheads="1"/>
          </p:cNvSpPr>
          <p:nvPr/>
        </p:nvSpPr>
        <p:spPr bwMode="auto">
          <a:xfrm>
            <a:off x="0" y="212725"/>
            <a:ext cx="4067944"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نعمة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ومحبة</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وشركة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جميعكم آمين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12">
            <a:extLst>
              <a:ext uri="{FF2B5EF4-FFF2-40B4-BE49-F238E27FC236}">
                <a16:creationId xmlns:a16="http://schemas.microsoft.com/office/drawing/2014/main" id="{C115728F-689B-6630-AE83-98776F2B391B}"/>
              </a:ext>
            </a:extLst>
          </p:cNvPr>
          <p:cNvSpPr txBox="1">
            <a:spLocks noChangeArrowheads="1"/>
          </p:cNvSpPr>
          <p:nvPr/>
        </p:nvSpPr>
        <p:spPr bwMode="auto">
          <a:xfrm>
            <a:off x="4265647" y="5468034"/>
            <a:ext cx="4573553"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2 كورنثوس 13: 14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1970" name="Group 3"/>
          <p:cNvGrpSpPr>
            <a:grpSpLocks/>
          </p:cNvGrpSpPr>
          <p:nvPr/>
        </p:nvGrpSpPr>
        <p:grpSpPr bwMode="auto">
          <a:xfrm>
            <a:off x="-53975" y="-114300"/>
            <a:ext cx="9197975" cy="6858000"/>
            <a:chOff x="-34" y="0"/>
            <a:chExt cx="5890" cy="4429"/>
          </a:xfrm>
        </p:grpSpPr>
        <p:sp>
          <p:nvSpPr>
            <p:cNvPr id="18842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11971"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8425" name="Text Box 9"/>
          <p:cNvSpPr txBox="1">
            <a:spLocks noChangeArrowheads="1"/>
          </p:cNvSpPr>
          <p:nvPr/>
        </p:nvSpPr>
        <p:spPr bwMode="auto">
          <a:xfrm>
            <a:off x="-53975" y="212725"/>
            <a:ext cx="4986015"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المختارين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بمقتضى علم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الله الآب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السابق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تقديس</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الروح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للطاعة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ورش دمّ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 المسيح</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D2737BE5-C66B-BC39-36C8-DB9BD9FF95CA}"/>
              </a:ext>
            </a:extLst>
          </p:cNvPr>
          <p:cNvSpPr txBox="1">
            <a:spLocks noChangeArrowheads="1"/>
          </p:cNvSpPr>
          <p:nvPr/>
        </p:nvSpPr>
        <p:spPr bwMode="auto">
          <a:xfrm>
            <a:off x="5610190" y="5468034"/>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1بطرس 1: 12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They refer to Paul</a:t>
            </a:r>
            <a:r>
              <a:rPr kumimoji="0" lang="uk-UA"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a:t>
            </a:r>
            <a:r>
              <a:rPr kumimoji="0" lang="en-US"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s bonds (cf. Acts 28:16):</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Eph. 3:1; 4:1; 6:20</a:t>
            </a:r>
            <a:endPar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Col. 4:3, 18</a:t>
            </a:r>
            <a:endPar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Philem. 1, 9, 10</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SimSun" charset="0"/>
                <a:cs typeface="Arial" panose="020B0604020202020204" pitchFamily="34" charset="0"/>
              </a:rPr>
              <a:t>Phil. 1:13-14</a:t>
            </a:r>
            <a:endParaRPr kumimoji="0" lang="en-GB"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Ephesians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Colossians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Philemon</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Why call them </a:t>
            </a:r>
            <a:r>
              <a:rPr kumimoji="0" lang="ru-RU"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en-US"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Prison Epistles</a:t>
            </a:r>
            <a:r>
              <a:rPr kumimoji="0" lang="ru-RU"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en-US" altLang="ja-JP"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177</a:t>
            </a:r>
          </a:p>
        </p:txBody>
      </p:sp>
      <p:pic>
        <p:nvPicPr>
          <p:cNvPr id="10" name="Picture 8" descr="Prison Bars Old.jpg">
            <a:extLst>
              <a:ext uri="{FF2B5EF4-FFF2-40B4-BE49-F238E27FC236}">
                <a16:creationId xmlns:a16="http://schemas.microsoft.com/office/drawing/2014/main" id="{77982AE0-8DEE-4E81-8D96-F0B50508B93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B3E79CA3-1359-45D8-B68D-38CD4AF178D4}"/>
              </a:ext>
            </a:extLst>
          </p:cNvPr>
          <p:cNvSpPr txBox="1">
            <a:spLocks noChangeArrowheads="1"/>
          </p:cNvSpPr>
          <p:nvPr/>
        </p:nvSpPr>
        <p:spPr bwMode="auto">
          <a:xfrm>
            <a:off x="609601" y="4038601"/>
            <a:ext cx="7467600" cy="289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تشير إلى قيود بولس (راجع أعمال الرسل ١٦: ٢٨)</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أف ٣: ١؛ ٤: ١؛ ٦: ٢٠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كو: ٤: ٣، ١٨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فل١: ٩، ١٠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في١: ١٣-١٤</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endParaRPr kumimoji="0" lang="en-US" altLang="ja-JP"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2" name="Rectangle 12">
            <a:extLst>
              <a:ext uri="{FF2B5EF4-FFF2-40B4-BE49-F238E27FC236}">
                <a16:creationId xmlns:a16="http://schemas.microsoft.com/office/drawing/2014/main" id="{593EA617-F272-4838-BC78-4F435E2EDE51}"/>
              </a:ext>
            </a:extLst>
          </p:cNvPr>
          <p:cNvSpPr>
            <a:spLocks noChangeArrowheads="1"/>
          </p:cNvSpPr>
          <p:nvPr/>
        </p:nvSpPr>
        <p:spPr bwMode="auto">
          <a:xfrm>
            <a:off x="131764" y="1219200"/>
            <a:ext cx="4267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أفسس</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كولوسي</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فيلمون</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a:p>
            <a:pPr marL="385706" marR="0" lvl="0" indent="-385706"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rPr>
              <a:t>فيليبي</a:t>
            </a:r>
            <a:endParaRPr kumimoji="0" lang="en-US" sz="28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cs typeface="Arial" panose="020B0604020202020204" pitchFamily="34" charset="0"/>
            </a:endParaRPr>
          </a:p>
        </p:txBody>
      </p:sp>
      <p:sp>
        <p:nvSpPr>
          <p:cNvPr id="13" name="TextBox 5">
            <a:extLst>
              <a:ext uri="{FF2B5EF4-FFF2-40B4-BE49-F238E27FC236}">
                <a16:creationId xmlns:a16="http://schemas.microsoft.com/office/drawing/2014/main" id="{98059316-BC19-4EBB-981A-DD559F7A3066}"/>
              </a:ext>
            </a:extLst>
          </p:cNvPr>
          <p:cNvSpPr txBox="1">
            <a:spLocks noChangeArrowheads="1"/>
          </p:cNvSpPr>
          <p:nvPr/>
        </p:nvSpPr>
        <p:spPr bwMode="auto">
          <a:xfrm>
            <a:off x="457200" y="6477001"/>
            <a:ext cx="8686800" cy="58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4" name="Picture 3" descr="prison-bars-and-hands.jpg">
            <a:extLst>
              <a:ext uri="{FF2B5EF4-FFF2-40B4-BE49-F238E27FC236}">
                <a16:creationId xmlns:a16="http://schemas.microsoft.com/office/drawing/2014/main" id="{2CF18540-E74C-44F1-939A-D3E8D7FC602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9">
            <a:extLst>
              <a:ext uri="{FF2B5EF4-FFF2-40B4-BE49-F238E27FC236}">
                <a16:creationId xmlns:a16="http://schemas.microsoft.com/office/drawing/2014/main" id="{E13C533B-EFF9-4AAB-AEEF-70A0FD2D8E2E}"/>
              </a:ext>
            </a:extLst>
          </p:cNvPr>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لماذا نطلق عليهم رسائل السجن؟</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6D18FDB3-F2A7-4557-9A87-1192DE03C10D}"/>
              </a:ext>
            </a:extLst>
          </p:cNvPr>
          <p:cNvSpPr txBox="1">
            <a:spLocks/>
          </p:cNvSpPr>
          <p:nvPr/>
        </p:nvSpPr>
        <p:spPr bwMode="auto">
          <a:xfrm>
            <a:off x="184151" y="404813"/>
            <a:ext cx="8780463" cy="720725"/>
          </a:xfrm>
          <a:prstGeom prst="rect">
            <a:avLst/>
          </a:prstGeom>
          <a:solidFill>
            <a:srgbClr val="800000"/>
          </a:solid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أية رسائل هي رسائل السجن؟</a:t>
            </a:r>
            <a:endParaRPr kumimoji="0" lang="en-US"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7" name="TextBox 107">
            <a:extLst>
              <a:ext uri="{FF2B5EF4-FFF2-40B4-BE49-F238E27FC236}">
                <a16:creationId xmlns:a16="http://schemas.microsoft.com/office/drawing/2014/main" id="{1F57BE2F-8B1F-4E80-B701-91B7B731F78F}"/>
              </a:ext>
            </a:extLst>
          </p:cNvPr>
          <p:cNvSpPr txBox="1">
            <a:spLocks noChangeArrowheads="1"/>
          </p:cNvSpPr>
          <p:nvPr/>
        </p:nvSpPr>
        <p:spPr bwMode="auto">
          <a:xfrm>
            <a:off x="8679020" y="3"/>
            <a:ext cx="574145" cy="373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7000"/>
              </a:lnSpc>
              <a:spcBef>
                <a:spcPts val="0"/>
              </a:spcBef>
              <a:spcAft>
                <a:spcPts val="80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١٧٧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0368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P spid="1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4018" name="Group 3"/>
          <p:cNvGrpSpPr>
            <a:grpSpLocks/>
          </p:cNvGrpSpPr>
          <p:nvPr/>
        </p:nvGrpSpPr>
        <p:grpSpPr bwMode="auto">
          <a:xfrm>
            <a:off x="-53975" y="0"/>
            <a:ext cx="9197975" cy="6858000"/>
            <a:chOff x="-34" y="0"/>
            <a:chExt cx="5890" cy="4429"/>
          </a:xfrm>
        </p:grpSpPr>
        <p:sp>
          <p:nvSpPr>
            <p:cNvPr id="19046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6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14019" name="Text Box 6"/>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0473" name="Text Box 9"/>
          <p:cNvSpPr txBox="1">
            <a:spLocks noChangeArrowheads="1"/>
          </p:cNvSpPr>
          <p:nvPr/>
        </p:nvSpPr>
        <p:spPr bwMode="auto">
          <a:xfrm>
            <a:off x="1402080" y="1814334"/>
            <a:ext cx="649224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 action="ppaction://noaction"/>
            </a:endParaRPr>
          </a:p>
        </p:txBody>
      </p:sp>
      <p:sp>
        <p:nvSpPr>
          <p:cNvPr id="3" name="TextBox 2">
            <a:extLst>
              <a:ext uri="{FF2B5EF4-FFF2-40B4-BE49-F238E27FC236}">
                <a16:creationId xmlns:a16="http://schemas.microsoft.com/office/drawing/2014/main" id="{9CAE3247-1BC6-A47C-2BDC-FEE7FD5C29A0}"/>
              </a:ext>
            </a:extLst>
          </p:cNvPr>
          <p:cNvSpPr txBox="1"/>
          <p:nvPr/>
        </p:nvSpPr>
        <p:spPr>
          <a:xfrm>
            <a:off x="0" y="1161395"/>
            <a:ext cx="9144000" cy="255454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و20 وأما أنتم أيها الأحباء فابنوا أنفسكم على إيمانكم الأقدس، مصلين في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الروح القدس</a:t>
            </a:r>
            <a:r>
              <a:rPr lang="ar-JO" sz="4000" b="1" dirty="0">
                <a:solidFill>
                  <a:srgbClr val="FFFFFF"/>
                </a:solidFill>
                <a:latin typeface="Arial" panose="020B0604020202020204" pitchFamily="34" charset="0"/>
                <a:cs typeface="Arial" panose="020B0604020202020204" pitchFamily="34" charset="0"/>
              </a:rPr>
              <a:t> 21</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واحفظوا أنفسكم في محبة</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الله</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منتظرين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رحمة ربنا يسوع المسيح</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للحياة الأبدية.</a:t>
            </a:r>
          </a:p>
        </p:txBody>
      </p:sp>
      <p:sp>
        <p:nvSpPr>
          <p:cNvPr id="4" name="TextBox 3">
            <a:extLst>
              <a:ext uri="{FF2B5EF4-FFF2-40B4-BE49-F238E27FC236}">
                <a16:creationId xmlns:a16="http://schemas.microsoft.com/office/drawing/2014/main" id="{B4EFDB67-CC67-7515-D6CA-60C288593008}"/>
              </a:ext>
            </a:extLst>
          </p:cNvPr>
          <p:cNvSpPr txBox="1"/>
          <p:nvPr/>
        </p:nvSpPr>
        <p:spPr>
          <a:xfrm>
            <a:off x="4165600" y="5911334"/>
            <a:ext cx="4568825"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 20، 21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91EB9EA-F677-1D4B-AADF-63EAFEC8847D}"/>
              </a:ext>
            </a:extLst>
          </p:cNvPr>
          <p:cNvGrpSpPr/>
          <p:nvPr/>
        </p:nvGrpSpPr>
        <p:grpSpPr>
          <a:xfrm>
            <a:off x="-1" y="0"/>
            <a:ext cx="9144001" cy="6858000"/>
            <a:chOff x="-53975" y="0"/>
            <a:chExt cx="9350375" cy="7031038"/>
          </a:xfrm>
        </p:grpSpPr>
        <p:sp>
          <p:nvSpPr>
            <p:cNvPr id="192515"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6"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92517" name="Text Box 5"/>
          <p:cNvSpPr txBox="1">
            <a:spLocks noChangeArrowheads="1"/>
          </p:cNvSpPr>
          <p:nvPr/>
        </p:nvSpPr>
        <p:spPr bwMode="auto">
          <a:xfrm>
            <a:off x="0" y="6477000"/>
            <a:ext cx="411480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مارفا داون، القس غير الضروري، ص. 237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19" name="Text Box 7"/>
          <p:cNvSpPr txBox="1">
            <a:spLocks noChangeArrowheads="1"/>
          </p:cNvSpPr>
          <p:nvPr/>
        </p:nvSpPr>
        <p:spPr bwMode="auto">
          <a:xfrm>
            <a:off x="6019800" y="304800"/>
            <a:ext cx="2362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الكلّ وفي الكلّ وبالكلّ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0" name="Text Box 8"/>
          <p:cNvSpPr txBox="1">
            <a:spLocks noChangeArrowheads="1"/>
          </p:cNvSpPr>
          <p:nvPr/>
        </p:nvSpPr>
        <p:spPr bwMode="auto">
          <a:xfrm>
            <a:off x="4983541" y="3375025"/>
            <a:ext cx="1828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ربّ</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 </a:t>
            </a:r>
          </a:p>
        </p:txBody>
      </p:sp>
      <p:sp>
        <p:nvSpPr>
          <p:cNvPr id="1925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جسد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2" name="Text Box 10"/>
          <p:cNvSpPr txBox="1">
            <a:spLocks noChangeArrowheads="1"/>
          </p:cNvSpPr>
          <p:nvPr/>
        </p:nvSpPr>
        <p:spPr bwMode="auto">
          <a:xfrm>
            <a:off x="3357554" y="3433968"/>
            <a:ext cx="1595446"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روح</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3" name="Text Box 11"/>
          <p:cNvSpPr txBox="1">
            <a:spLocks noChangeArrowheads="1"/>
          </p:cNvSpPr>
          <p:nvPr/>
        </p:nvSpPr>
        <p:spPr bwMode="auto">
          <a:xfrm>
            <a:off x="6553200" y="3276600"/>
            <a:ext cx="2133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إيمان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4" name="Text Box 12"/>
          <p:cNvSpPr txBox="1">
            <a:spLocks noChangeArrowheads="1"/>
          </p:cNvSpPr>
          <p:nvPr/>
        </p:nvSpPr>
        <p:spPr bwMode="auto">
          <a:xfrm>
            <a:off x="1295400" y="5302250"/>
            <a:ext cx="2133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رجاء واحد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25" name="Text Box 13"/>
          <p:cNvSpPr txBox="1">
            <a:spLocks noChangeArrowheads="1"/>
          </p:cNvSpPr>
          <p:nvPr/>
        </p:nvSpPr>
        <p:spPr bwMode="auto">
          <a:xfrm>
            <a:off x="5334000" y="5302250"/>
            <a:ext cx="2895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معمودية واحدة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6080" name="Group 14"/>
          <p:cNvGrpSpPr>
            <a:grpSpLocks/>
          </p:cNvGrpSpPr>
          <p:nvPr/>
        </p:nvGrpSpPr>
        <p:grpSpPr bwMode="auto">
          <a:xfrm>
            <a:off x="1190625" y="1385888"/>
            <a:ext cx="6810375" cy="4024312"/>
            <a:chOff x="2538" y="1632"/>
            <a:chExt cx="2904" cy="1716"/>
          </a:xfrm>
        </p:grpSpPr>
        <p:sp>
          <p:nvSpPr>
            <p:cNvPr id="192527"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28"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6088" name="Group 17"/>
            <p:cNvGrpSpPr>
              <a:grpSpLocks/>
            </p:cNvGrpSpPr>
            <p:nvPr/>
          </p:nvGrpSpPr>
          <p:grpSpPr bwMode="auto">
            <a:xfrm>
              <a:off x="2538" y="1632"/>
              <a:ext cx="2904" cy="1716"/>
              <a:chOff x="2538" y="1632"/>
              <a:chExt cx="2904" cy="1716"/>
            </a:xfrm>
          </p:grpSpPr>
          <p:sp>
            <p:nvSpPr>
              <p:cNvPr id="216089" name="Oval 18"/>
              <p:cNvSpPr>
                <a:spLocks noChangeArrowheads="1"/>
              </p:cNvSpPr>
              <p:nvPr/>
            </p:nvSpPr>
            <p:spPr bwMode="auto">
              <a:xfrm flipV="1">
                <a:off x="3966" y="163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0" name="Oval 19"/>
              <p:cNvSpPr>
                <a:spLocks noChangeArrowheads="1"/>
              </p:cNvSpPr>
              <p:nvPr/>
            </p:nvSpPr>
            <p:spPr bwMode="auto">
              <a:xfrm>
                <a:off x="2538" y="2442"/>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1" name="Oval 20"/>
              <p:cNvSpPr>
                <a:spLocks noChangeArrowheads="1"/>
              </p:cNvSpPr>
              <p:nvPr/>
            </p:nvSpPr>
            <p:spPr bwMode="auto">
              <a:xfrm>
                <a:off x="300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2" name="Oval 21"/>
              <p:cNvSpPr>
                <a:spLocks noChangeArrowheads="1"/>
              </p:cNvSpPr>
              <p:nvPr/>
            </p:nvSpPr>
            <p:spPr bwMode="auto">
              <a:xfrm>
                <a:off x="3482"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34"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4" name="Oval 23"/>
              <p:cNvSpPr>
                <a:spLocks noChangeArrowheads="1"/>
              </p:cNvSpPr>
              <p:nvPr/>
            </p:nvSpPr>
            <p:spPr bwMode="auto">
              <a:xfrm>
                <a:off x="4428" y="2448"/>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5" name="Oval 24"/>
              <p:cNvSpPr>
                <a:spLocks noChangeArrowheads="1"/>
              </p:cNvSpPr>
              <p:nvPr/>
            </p:nvSpPr>
            <p:spPr bwMode="auto">
              <a:xfrm>
                <a:off x="4896" y="3260"/>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6096" name="Oval 25"/>
              <p:cNvSpPr>
                <a:spLocks noChangeArrowheads="1"/>
              </p:cNvSpPr>
              <p:nvPr/>
            </p:nvSpPr>
            <p:spPr bwMode="auto">
              <a:xfrm>
                <a:off x="5354" y="2455"/>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92538" name="Text Box 26"/>
          <p:cNvSpPr txBox="1">
            <a:spLocks noChangeArrowheads="1"/>
          </p:cNvSpPr>
          <p:nvPr/>
        </p:nvSpPr>
        <p:spPr bwMode="auto">
          <a:xfrm>
            <a:off x="3384243" y="301572"/>
            <a:ext cx="2514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إله وأب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واحد</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92539" name="Text Box 27"/>
          <p:cNvSpPr txBox="1">
            <a:spLocks noChangeArrowheads="1"/>
          </p:cNvSpPr>
          <p:nvPr/>
        </p:nvSpPr>
        <p:spPr bwMode="auto">
          <a:xfrm>
            <a:off x="3943350" y="22860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6</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0" name="Text Box 28"/>
          <p:cNvSpPr txBox="1">
            <a:spLocks noChangeArrowheads="1"/>
          </p:cNvSpPr>
          <p:nvPr/>
        </p:nvSpPr>
        <p:spPr bwMode="auto">
          <a:xfrm>
            <a:off x="169545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4</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2541" name="Text Box 29"/>
          <p:cNvSpPr txBox="1">
            <a:spLocks noChangeArrowheads="1"/>
          </p:cNvSpPr>
          <p:nvPr/>
        </p:nvSpPr>
        <p:spPr bwMode="auto">
          <a:xfrm>
            <a:off x="6134100" y="3657600"/>
            <a:ext cx="137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 5</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 Box 12">
            <a:extLst>
              <a:ext uri="{FF2B5EF4-FFF2-40B4-BE49-F238E27FC236}">
                <a16:creationId xmlns:a16="http://schemas.microsoft.com/office/drawing/2014/main" id="{F4C9B210-D60B-A860-30BB-95744DC394A5}"/>
              </a:ext>
            </a:extLst>
          </p:cNvPr>
          <p:cNvSpPr txBox="1">
            <a:spLocks noChangeArrowheads="1"/>
          </p:cNvSpPr>
          <p:nvPr/>
        </p:nvSpPr>
        <p:spPr bwMode="auto">
          <a:xfrm>
            <a:off x="124757" y="566369"/>
            <a:ext cx="322901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rPr>
              <a:t>أفسس 4: 4-6 </a:t>
            </a:r>
            <a:endParaRPr kumimoji="0" lang="en-US" sz="3600" b="1" u="none" strike="noStrike" kern="1200" cap="none" spc="0" normalizeH="0" baseline="0" noProof="0" dirty="0">
              <a:ln>
                <a:noFill/>
              </a:ln>
              <a:solidFill>
                <a:srgbClr val="808080">
                  <a:lumMod val="40000"/>
                  <a:lumOff val="60000"/>
                </a:srgbClr>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960438"/>
          </a:xfrm>
          <a:solidFill>
            <a:srgbClr val="FF0000"/>
          </a:solidFill>
        </p:spPr>
        <p:txBody>
          <a:bodyPr/>
          <a:lstStyle/>
          <a:p>
            <a:r>
              <a:rPr lang="ar-JO" sz="3600" dirty="0">
                <a:effectLst>
                  <a:outerShdw blurRad="38100" dist="38100" dir="2700000" algn="tl">
                    <a:srgbClr val="000000">
                      <a:alpha val="43137"/>
                    </a:srgbClr>
                  </a:outerShdw>
                </a:effectLst>
                <a:cs typeface="Arial" panose="020B0604020202020204" pitchFamily="34" charset="0"/>
              </a:rPr>
              <a:t>سوء فهم الثالوث</a:t>
            </a:r>
            <a:endParaRPr lang="en-US" sz="3600" dirty="0">
              <a:effectLst>
                <a:outerShdw blurRad="38100" dist="38100" dir="2700000" algn="tl">
                  <a:srgbClr val="000000">
                    <a:alpha val="43137"/>
                  </a:srgbClr>
                </a:outerShdw>
              </a:effectLst>
              <a:cs typeface="Arial" panose="020B0604020202020204" pitchFamily="34" charset="0"/>
            </a:endParaRPr>
          </a:p>
        </p:txBody>
      </p:sp>
      <p:sp>
        <p:nvSpPr>
          <p:cNvPr id="3" name="Title 1"/>
          <p:cNvSpPr txBox="1">
            <a:spLocks/>
          </p:cNvSpPr>
          <p:nvPr/>
        </p:nvSpPr>
        <p:spPr bwMode="auto">
          <a:xfrm>
            <a:off x="542679" y="1794387"/>
            <a:ext cx="8288594" cy="38591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 بثلاثة آلهة:</a:t>
            </a:r>
            <a:r>
              <a:rPr kumimoji="0" lang="ar-JO" sz="2800" b="1"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أشخاص هم ثلاثة آلهة. </a:t>
            </a:r>
          </a:p>
          <a:p>
            <a:pPr marL="531813" marR="0" lvl="0" indent="-531813" algn="r" defTabSz="914400" rtl="0" eaLnBrk="1" fontAlgn="base" latinLnBrk="0" hangingPunct="1">
              <a:lnSpc>
                <a:spcPct val="100000"/>
              </a:lnSpc>
              <a:spcBef>
                <a:spcPct val="0"/>
              </a:spcBef>
              <a:spcAft>
                <a:spcPct val="0"/>
              </a:spcAft>
              <a:buClrTx/>
              <a:buSzTx/>
              <a:buFontTx/>
              <a:buAutoNum type="arabicPeriod"/>
              <a:tabLst/>
              <a:defRPr/>
            </a:pP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المودالية: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يُظهر نفسه بثلاث طرق مختلفة. </a:t>
            </a: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التوحيدية: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الذي هو الله الوحيد. </a:t>
            </a: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r" defTabSz="914400" rtl="1" eaLnBrk="1" fontAlgn="base" latinLnBrk="0" hangingPunct="1">
              <a:lnSpc>
                <a:spcPct val="100000"/>
              </a:lnSpc>
              <a:spcBef>
                <a:spcPct val="0"/>
              </a:spcBef>
              <a:spcAft>
                <a:spcPct val="0"/>
              </a:spcAft>
              <a:buClrTx/>
              <a:buSzTx/>
              <a:buFontTx/>
              <a:buAutoNum type="arabicPeriod"/>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هراء: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شخص واحد في نفس الوقت.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JO"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 name="TextBox 3"/>
          <p:cNvSpPr txBox="1"/>
          <p:nvPr/>
        </p:nvSpPr>
        <p:spPr>
          <a:xfrm>
            <a:off x="8610600" y="0"/>
            <a:ext cx="40107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ذم</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26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200" b="1"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200" b="1"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57731" name="Text Box 2"/>
          <p:cNvSpPr txBox="1">
            <a:spLocks noChangeArrowheads="1"/>
          </p:cNvSpPr>
          <p:nvPr/>
        </p:nvSpPr>
        <p:spPr bwMode="auto">
          <a:xfrm>
            <a:off x="9183688"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 هو الآب السماوي؟؟؟؟</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المودالية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485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214546" y="332656"/>
            <a:ext cx="6929454" cy="1219200"/>
            <a:chOff x="2214546" y="533400"/>
            <a:chExt cx="6929454"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214546" y="1066800"/>
              <a:ext cx="6929454"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a:t>
              </a:r>
              <a:b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(إحناء الرأس)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470976"/>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403628"/>
            <a:ext cx="6705600" cy="1089992"/>
            <a:chOff x="2438400" y="662608"/>
            <a:chExt cx="6705600" cy="1089992"/>
          </a:xfrm>
        </p:grpSpPr>
        <p:sp>
          <p:nvSpPr>
            <p:cNvPr id="13" name="Title 1"/>
            <p:cNvSpPr txBox="1">
              <a:spLocks/>
            </p:cNvSpPr>
            <p:nvPr/>
          </p:nvSpPr>
          <p:spPr bwMode="auto">
            <a:xfrm>
              <a:off x="2438400" y="662608"/>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المائدة (الاستحالة)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3147392"/>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الامتلاء بالروح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4065104"/>
            <a:ext cx="6705600" cy="1139688"/>
            <a:chOff x="2438400" y="612912"/>
            <a:chExt cx="6705600" cy="1139688"/>
          </a:xfrm>
        </p:grpSpPr>
        <p:sp>
          <p:nvSpPr>
            <p:cNvPr id="19" name="Title 1"/>
            <p:cNvSpPr txBox="1">
              <a:spLocks/>
            </p:cNvSpPr>
            <p:nvPr/>
          </p:nvSpPr>
          <p:spPr bwMode="auto">
            <a:xfrm>
              <a:off x="2438400" y="612912"/>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823792"/>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grpSp>
      <p:grpSp>
        <p:nvGrpSpPr>
          <p:cNvPr id="18" name="Group 23"/>
          <p:cNvGrpSpPr>
            <a:grpSpLocks/>
          </p:cNvGrpSpPr>
          <p:nvPr/>
        </p:nvGrpSpPr>
        <p:grpSpPr bwMode="auto">
          <a:xfrm>
            <a:off x="2438400" y="5738192"/>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8388350" y="0"/>
            <a:ext cx="704039" cy="461665"/>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386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29CC05-96C0-B311-F1A7-F674EC7FFC52}"/>
              </a:ext>
            </a:extLst>
          </p:cNvPr>
          <p:cNvSpPr/>
          <p:nvPr/>
        </p:nvSpPr>
        <p:spPr bwMode="auto">
          <a:xfrm>
            <a:off x="0" y="0"/>
            <a:ext cx="9144000" cy="6858000"/>
          </a:xfrm>
          <a:prstGeom prst="rect">
            <a:avLst/>
          </a:prstGeom>
          <a:solidFill>
            <a:schemeClr val="bg1"/>
          </a:solidFill>
          <a:ln w="12700" cap="sq" cmpd="sng" algn="ctr">
            <a:solidFill>
              <a:schemeClr val="tx1"/>
            </a:solid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D128D16-3AE4-F9AF-DAB6-BA4482B02584}"/>
              </a:ext>
            </a:extLst>
          </p:cNvPr>
          <p:cNvSpPr/>
          <p:nvPr/>
        </p:nvSpPr>
        <p:spPr bwMode="auto">
          <a:xfrm>
            <a:off x="139954" y="1285740"/>
            <a:ext cx="9144000" cy="6376257"/>
          </a:xfrm>
          <a:prstGeom prst="rect">
            <a:avLst/>
          </a:prstGeom>
          <a:solidFill>
            <a:srgbClr val="FFFFFF"/>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306" name="Text Box 2"/>
          <p:cNvSpPr txBox="1">
            <a:spLocks noChangeArrowheads="1"/>
          </p:cNvSpPr>
          <p:nvPr/>
        </p:nvSpPr>
        <p:spPr bwMode="auto">
          <a:xfrm>
            <a:off x="8610600" y="0"/>
            <a:ext cx="4413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vi</a:t>
            </a:r>
          </a:p>
        </p:txBody>
      </p:sp>
      <p:sp>
        <p:nvSpPr>
          <p:cNvPr id="3" name="TextBox 2">
            <a:extLst>
              <a:ext uri="{FF2B5EF4-FFF2-40B4-BE49-F238E27FC236}">
                <a16:creationId xmlns:a16="http://schemas.microsoft.com/office/drawing/2014/main" id="{53B84465-36A7-D1D0-AD52-3675C646A829}"/>
              </a:ext>
            </a:extLst>
          </p:cNvPr>
          <p:cNvSpPr txBox="1"/>
          <p:nvPr/>
        </p:nvSpPr>
        <p:spPr>
          <a:xfrm>
            <a:off x="3818387" y="1723724"/>
            <a:ext cx="2792670" cy="2462213"/>
          </a:xfrm>
          <a:prstGeom prst="rect">
            <a:avLst/>
          </a:prstGeom>
          <a:noFill/>
          <a:ln>
            <a:noFill/>
          </a:ln>
        </p:spPr>
        <p:txBody>
          <a:bodyPr wrap="square" rtlCol="0">
            <a:spAutoFit/>
          </a:bodyPr>
          <a:lstStyle>
            <a:defPPr>
              <a:defRPr lang="en-US"/>
            </a:defPPr>
            <a:lvl1pPr algn="r" rtl="1">
              <a:defRPr b="1">
                <a:latin typeface="Arial"/>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التثليث</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أشخاص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إله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وجهة النظر الكتابية عن الله. الآب والابن والروح القدس هم ثلاثة أشخاص موجودون دائمًا كالله الحقيقي الواحد. الآب والابن والروح القدس هم ليسوا ثلاثة آلهة وليسوا ثلاثة أسماء لنفس الشخص.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مع أن كلمة ثالوث غير موجودة في الكتاب المقدس إلا أن الفكرة أو التعليم موجود في كلّ الكتاب المقدّس. </a:t>
            </a:r>
          </a:p>
        </p:txBody>
      </p:sp>
      <p:sp>
        <p:nvSpPr>
          <p:cNvPr id="4" name="TextBox 3">
            <a:extLst>
              <a:ext uri="{FF2B5EF4-FFF2-40B4-BE49-F238E27FC236}">
                <a16:creationId xmlns:a16="http://schemas.microsoft.com/office/drawing/2014/main" id="{6825DEE2-7D96-9738-DFB4-EA42D9E7A434}"/>
              </a:ext>
            </a:extLst>
          </p:cNvPr>
          <p:cNvSpPr txBox="1"/>
          <p:nvPr/>
        </p:nvSpPr>
        <p:spPr>
          <a:xfrm>
            <a:off x="6712121" y="1723724"/>
            <a:ext cx="2339825" cy="1600438"/>
          </a:xfrm>
          <a:prstGeom prst="rect">
            <a:avLst/>
          </a:prstGeom>
          <a:noFill/>
          <a:ln>
            <a:noFill/>
          </a:ln>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الإيمان بثلاثة آلهة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أشخاص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ثلاثة آلهة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الإيمان بأن الآب والابن والروح القدس هم آلهه منفصلة. إنه في الحقيقة نوع من تعدّد الآلهة أي الإيمان بأكثر من إله. </a:t>
            </a:r>
          </a:p>
        </p:txBody>
      </p:sp>
      <p:sp>
        <p:nvSpPr>
          <p:cNvPr id="5" name="TextBox 4">
            <a:extLst>
              <a:ext uri="{FF2B5EF4-FFF2-40B4-BE49-F238E27FC236}">
                <a16:creationId xmlns:a16="http://schemas.microsoft.com/office/drawing/2014/main" id="{EB6D4108-F3B0-4020-E943-C7EAEBF77C42}"/>
              </a:ext>
            </a:extLst>
          </p:cNvPr>
          <p:cNvSpPr txBox="1"/>
          <p:nvPr/>
        </p:nvSpPr>
        <p:spPr>
          <a:xfrm>
            <a:off x="411046" y="1698044"/>
            <a:ext cx="3011501" cy="1600438"/>
          </a:xfrm>
          <a:prstGeom prst="rect">
            <a:avLst/>
          </a:prstGeom>
          <a:noFill/>
          <a:ln>
            <a:noFill/>
          </a:ln>
        </p:spPr>
        <p:txBody>
          <a:bodyPr wrap="square" rtlCol="0">
            <a:spAutoFit/>
          </a:bodyPr>
          <a:lstStyle>
            <a:defPPr>
              <a:defRPr lang="en-US"/>
            </a:defPPr>
            <a:lvl1pPr algn="r" rtl="1">
              <a:defRPr sz="1400" b="1">
                <a:latin typeface="Arial"/>
              </a:defRPr>
            </a:lvl1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الموناركية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شخص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إله واحد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هرطقة في القرن الثاني والثالث تنكر عقيدة الثالوث محافظة على أن الله الحقيقي الوحيد موجود كشخص وليس ثلاثة أشخاص. يظهر هذا التعليم اليوم في شكلين:</a:t>
            </a:r>
          </a:p>
        </p:txBody>
      </p:sp>
      <p:sp>
        <p:nvSpPr>
          <p:cNvPr id="6" name="TextBox 5">
            <a:extLst>
              <a:ext uri="{FF2B5EF4-FFF2-40B4-BE49-F238E27FC236}">
                <a16:creationId xmlns:a16="http://schemas.microsoft.com/office/drawing/2014/main" id="{E55EF0BE-F514-F3FD-91C1-952BAC209EE9}"/>
              </a:ext>
            </a:extLst>
          </p:cNvPr>
          <p:cNvSpPr txBox="1"/>
          <p:nvPr/>
        </p:nvSpPr>
        <p:spPr>
          <a:xfrm>
            <a:off x="7160730" y="3974151"/>
            <a:ext cx="1832083" cy="307777"/>
          </a:xfrm>
          <a:prstGeom prst="rect">
            <a:avLst/>
          </a:prstGeom>
          <a:noFill/>
          <a:ln>
            <a:solidFill>
              <a:schemeClr val="tx1"/>
            </a:solidFill>
          </a:ln>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المورمون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A64CE2-6AB4-1A5E-105E-296AFB37D58A}"/>
              </a:ext>
            </a:extLst>
          </p:cNvPr>
          <p:cNvSpPr txBox="1"/>
          <p:nvPr/>
        </p:nvSpPr>
        <p:spPr>
          <a:xfrm>
            <a:off x="3818386" y="4786568"/>
            <a:ext cx="2687591" cy="307777"/>
          </a:xfrm>
          <a:prstGeom prst="rect">
            <a:avLst/>
          </a:prstGeom>
          <a:noFill/>
          <a:ln>
            <a:solidFill>
              <a:schemeClr val="tx1"/>
            </a:solid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المسيحيين في الإنجيل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28C7E5B3-39C8-761A-ED66-69304E7E9299}"/>
              </a:ext>
            </a:extLst>
          </p:cNvPr>
          <p:cNvCxnSpPr>
            <a:cxnSpLocks/>
          </p:cNvCxnSpPr>
          <p:nvPr/>
        </p:nvCxnSpPr>
        <p:spPr bwMode="auto">
          <a:xfrm>
            <a:off x="6624319" y="923013"/>
            <a:ext cx="1128543" cy="725454"/>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E4F3860-D6AB-3441-26C6-274EC2FDEA58}"/>
              </a:ext>
            </a:extLst>
          </p:cNvPr>
          <p:cNvCxnSpPr>
            <a:cxnSpLocks/>
          </p:cNvCxnSpPr>
          <p:nvPr/>
        </p:nvCxnSpPr>
        <p:spPr bwMode="auto">
          <a:xfrm flipH="1">
            <a:off x="3055455" y="938446"/>
            <a:ext cx="447529" cy="727552"/>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004B6B4-7D23-1D62-1ECF-7CE1A2263AA1}"/>
              </a:ext>
            </a:extLst>
          </p:cNvPr>
          <p:cNvCxnSpPr>
            <a:cxnSpLocks/>
          </p:cNvCxnSpPr>
          <p:nvPr/>
        </p:nvCxnSpPr>
        <p:spPr bwMode="auto">
          <a:xfrm>
            <a:off x="4572000" y="1006638"/>
            <a:ext cx="706150" cy="691406"/>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cxnSp>
        <p:nvCxnSpPr>
          <p:cNvPr id="19" name="Straight Connector 18">
            <a:extLst>
              <a:ext uri="{FF2B5EF4-FFF2-40B4-BE49-F238E27FC236}">
                <a16:creationId xmlns:a16="http://schemas.microsoft.com/office/drawing/2014/main" id="{38DEF8C7-9953-5340-8ED6-D57385218C1C}"/>
              </a:ext>
            </a:extLst>
          </p:cNvPr>
          <p:cNvCxnSpPr>
            <a:cxnSpLocks/>
          </p:cNvCxnSpPr>
          <p:nvPr/>
        </p:nvCxnSpPr>
        <p:spPr bwMode="auto">
          <a:xfrm>
            <a:off x="1200059" y="3348059"/>
            <a:ext cx="0" cy="34973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D1A68B5-C85D-A378-2A7C-97B1F6D63E23}"/>
              </a:ext>
            </a:extLst>
          </p:cNvPr>
          <p:cNvCxnSpPr>
            <a:cxnSpLocks/>
          </p:cNvCxnSpPr>
          <p:nvPr/>
        </p:nvCxnSpPr>
        <p:spPr bwMode="auto">
          <a:xfrm>
            <a:off x="5162182" y="4114825"/>
            <a:ext cx="0" cy="543144"/>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sp>
        <p:nvSpPr>
          <p:cNvPr id="32" name="TextBox 31">
            <a:extLst>
              <a:ext uri="{FF2B5EF4-FFF2-40B4-BE49-F238E27FC236}">
                <a16:creationId xmlns:a16="http://schemas.microsoft.com/office/drawing/2014/main" id="{F26D4398-2ABB-BEF1-D33D-4747A5454170}"/>
              </a:ext>
            </a:extLst>
          </p:cNvPr>
          <p:cNvSpPr txBox="1"/>
          <p:nvPr/>
        </p:nvSpPr>
        <p:spPr>
          <a:xfrm>
            <a:off x="411046" y="3779160"/>
            <a:ext cx="1709149" cy="1938992"/>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المودالية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تحمل وجهة النظر بأن الله موجود كشخص واحد ظهر في التاريخ بعدّة أساليب مستخدمًا أسماء مختلفة. فالآب والابن والروح القدس هم أسماء مختلفة لنفس الشخص. فبالتالي، الآب ولد في بيت لحم وصُلب في الجلجثة، ولكن في وقت دُعي يسوع.  </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17FECAD1-9A4B-57FC-55C8-61C1E5820A4E}"/>
              </a:ext>
            </a:extLst>
          </p:cNvPr>
          <p:cNvSpPr txBox="1"/>
          <p:nvPr/>
        </p:nvSpPr>
        <p:spPr>
          <a:xfrm>
            <a:off x="139954" y="5911354"/>
            <a:ext cx="2119320" cy="523220"/>
          </a:xfrm>
          <a:prstGeom prst="rect">
            <a:avLst/>
          </a:prstGeom>
          <a:noFill/>
          <a:ln>
            <a:solidFill>
              <a:schemeClr val="tx1"/>
            </a:solidFill>
          </a:ln>
        </p:spPr>
        <p:txBody>
          <a:bodyPr wrap="square" rtlCol="0">
            <a:spAutoFit/>
          </a:bodyPr>
          <a:lstStyle>
            <a:defPPr>
              <a:defRPr lang="en-US"/>
            </a:defPPr>
            <a:lvl1pPr algn="r">
              <a:defRPr sz="14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المسيحيين من  قبل الكنيسة الأسقفية المتحدّة.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55C84D2C-D6E5-E245-AD3E-B13B18630003}"/>
              </a:ext>
            </a:extLst>
          </p:cNvPr>
          <p:cNvSpPr txBox="1"/>
          <p:nvPr/>
        </p:nvSpPr>
        <p:spPr>
          <a:xfrm>
            <a:off x="2249385" y="3779160"/>
            <a:ext cx="1173162" cy="1938992"/>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الديناميكية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هذه الهرطقة أن يسوع ليس الله ولكنّه رجل مميّز أصبح أو (تم تبنّيه) ابن الله (في العادة يُظن أن هذا حدث في المعمودية) (لكن شهود يهوة يقولون إنه ولد ابن الله) </a:t>
            </a:r>
          </a:p>
        </p:txBody>
      </p:sp>
      <p:sp>
        <p:nvSpPr>
          <p:cNvPr id="40" name="TextBox 39">
            <a:extLst>
              <a:ext uri="{FF2B5EF4-FFF2-40B4-BE49-F238E27FC236}">
                <a16:creationId xmlns:a16="http://schemas.microsoft.com/office/drawing/2014/main" id="{342174A9-CC7A-DDC7-F663-1F6D4385C37D}"/>
              </a:ext>
            </a:extLst>
          </p:cNvPr>
          <p:cNvSpPr txBox="1"/>
          <p:nvPr/>
        </p:nvSpPr>
        <p:spPr>
          <a:xfrm>
            <a:off x="2383598" y="5911354"/>
            <a:ext cx="1173155" cy="523220"/>
          </a:xfrm>
          <a:prstGeom prst="rect">
            <a:avLst/>
          </a:prstGeom>
          <a:noFill/>
          <a:ln>
            <a:solidFill>
              <a:schemeClr val="tx1"/>
            </a:solidFill>
          </a:ln>
        </p:spPr>
        <p:txBody>
          <a:bodyPr wrap="square" rtlCol="0">
            <a:spAutoFit/>
          </a:bodyPr>
          <a:lstStyle>
            <a:defPPr>
              <a:defRPr lang="en-US"/>
            </a:defPPr>
            <a:lvl1pPr algn="r">
              <a:defRPr sz="14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تعلّم حاليًا من قبل شهود يهوه</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2" name="Straight Connector 41">
            <a:extLst>
              <a:ext uri="{FF2B5EF4-FFF2-40B4-BE49-F238E27FC236}">
                <a16:creationId xmlns:a16="http://schemas.microsoft.com/office/drawing/2014/main" id="{46EA733C-9AD6-5541-78EA-D9CFBB2CCCEE}"/>
              </a:ext>
            </a:extLst>
          </p:cNvPr>
          <p:cNvCxnSpPr>
            <a:cxnSpLocks/>
          </p:cNvCxnSpPr>
          <p:nvPr/>
        </p:nvCxnSpPr>
        <p:spPr bwMode="auto">
          <a:xfrm>
            <a:off x="2851076" y="5663502"/>
            <a:ext cx="0" cy="18375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3F3E293-4D13-BFB8-2072-5936D8BB2D36}"/>
              </a:ext>
            </a:extLst>
          </p:cNvPr>
          <p:cNvCxnSpPr>
            <a:cxnSpLocks/>
          </p:cNvCxnSpPr>
          <p:nvPr/>
        </p:nvCxnSpPr>
        <p:spPr bwMode="auto">
          <a:xfrm>
            <a:off x="2851076" y="3348059"/>
            <a:ext cx="0" cy="34973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60BA869-7D58-EE53-74BB-D2783A88A299}"/>
              </a:ext>
            </a:extLst>
          </p:cNvPr>
          <p:cNvCxnSpPr>
            <a:cxnSpLocks/>
          </p:cNvCxnSpPr>
          <p:nvPr/>
        </p:nvCxnSpPr>
        <p:spPr bwMode="auto">
          <a:xfrm>
            <a:off x="1199614" y="5663502"/>
            <a:ext cx="0" cy="183759"/>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0248F84D-1C52-1693-88AF-B4F6A7583F24}"/>
              </a:ext>
            </a:extLst>
          </p:cNvPr>
          <p:cNvSpPr txBox="1"/>
          <p:nvPr/>
        </p:nvSpPr>
        <p:spPr>
          <a:xfrm>
            <a:off x="1664070" y="235802"/>
            <a:ext cx="6412701" cy="971260"/>
          </a:xfrm>
          <a:prstGeom prst="rect">
            <a:avLst/>
          </a:prstGeom>
          <a:solidFill>
            <a:srgbClr val="373D6C"/>
          </a:solidFill>
          <a:ln>
            <a:noFill/>
          </a:ln>
        </p:spPr>
        <p:txBody>
          <a:bodyPr vert="horz" wrap="square" lIns="92075" tIns="46038" rIns="92075" bIns="46038" numCol="1" anchor="ctr" anchorCtr="0" compatLnSpc="1">
            <a:prstTxWarp prst="textNoShape">
              <a:avLst/>
            </a:prstTxWarp>
          </a:bodyPr>
          <a:lstStyle>
            <a:lvl1pPr algn="ctr" fontAlgn="base">
              <a:spcBef>
                <a:spcPct val="0"/>
              </a:spcBef>
              <a:spcAft>
                <a:spcPct val="0"/>
              </a:spcAft>
              <a:defRPr sz="4400">
                <a:solidFill>
                  <a:srgbClr val="FFCC00"/>
                </a:solidFill>
                <a:latin typeface="Optima ExtraBlack"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وجهات نظر مختلفة عن الله </a:t>
            </a:r>
            <a:endParaRPr kumimoji="0" lang="en-US" sz="44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CC7510D-4CE4-1B13-4102-B9FAE6276C05}"/>
              </a:ext>
            </a:extLst>
          </p:cNvPr>
          <p:cNvCxnSpPr>
            <a:cxnSpLocks/>
          </p:cNvCxnSpPr>
          <p:nvPr/>
        </p:nvCxnSpPr>
        <p:spPr bwMode="auto">
          <a:xfrm>
            <a:off x="8006982" y="3302028"/>
            <a:ext cx="0" cy="543144"/>
          </a:xfrm>
          <a:prstGeom prst="line">
            <a:avLst/>
          </a:prstGeom>
          <a:solidFill>
            <a:schemeClr val="accent1"/>
          </a:solidFill>
          <a:ln w="12700" cap="sq" cmpd="sng" algn="ctr">
            <a:solidFill>
              <a:schemeClr val="tx1"/>
            </a:solidFill>
            <a:prstDash val="solid"/>
            <a:miter lim="800000"/>
            <a:headEnd type="none" w="sm" len="sm"/>
            <a:tailEnd type="none" w="sm" len="sm"/>
          </a:ln>
          <a:effectLst/>
        </p:spPr>
      </p:cxnSp>
    </p:spTree>
    <p:extLst>
      <p:ext uri="{BB962C8B-B14F-4D97-AF65-F5344CB8AC3E}">
        <p14:creationId xmlns:p14="http://schemas.microsoft.com/office/powerpoint/2010/main" val="3669301347"/>
      </p:ext>
    </p:extLst>
  </p:cSld>
  <p:clrMapOvr>
    <a:overrideClrMapping bg1="lt1" tx1="dk1" bg2="lt2" tx2="dk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1729" name="Group 2"/>
          <p:cNvGrpSpPr>
            <a:grpSpLocks/>
          </p:cNvGrpSpPr>
          <p:nvPr/>
        </p:nvGrpSpPr>
        <p:grpSpPr bwMode="auto">
          <a:xfrm>
            <a:off x="-36798" y="1016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0" name="Text Box 24"/>
          <p:cNvSpPr txBox="1">
            <a:spLocks noChangeArrowheads="1"/>
          </p:cNvSpPr>
          <p:nvPr/>
        </p:nvSpPr>
        <p:spPr bwMode="auto">
          <a:xfrm>
            <a:off x="5486400" y="4708525"/>
            <a:ext cx="1828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واين هاوس، مخططات اللاهوت والعقيدة المسيحية،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750" name="Title 28"/>
          <p:cNvSpPr>
            <a:spLocks noGrp="1"/>
          </p:cNvSpPr>
          <p:nvPr>
            <p:ph type="title" idx="4294967295"/>
          </p:nvPr>
        </p:nvSpPr>
        <p:spPr>
          <a:xfrm>
            <a:off x="0" y="182563"/>
            <a:ext cx="9144000" cy="7699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txBox="1">
            <a:spLocks noGrp="1"/>
          </p:cNvSpPr>
          <p:nvPr>
            <p:ph type="title"/>
          </p:nvPr>
        </p:nvSpPr>
        <p:spPr>
          <a:xfrm>
            <a:off x="0" y="0"/>
            <a:ext cx="9144000" cy="762000"/>
          </a:xfrm>
          <a:prstGeom prst="rect">
            <a:avLst/>
          </a:prstGeom>
          <a:solidFill>
            <a:srgbClr val="006600"/>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3600" dirty="0">
                <a:solidFill>
                  <a:schemeClr val="lt1"/>
                </a:solidFill>
              </a:rPr>
              <a:t>الروح </a:t>
            </a:r>
            <a:r>
              <a:rPr lang="en-US" sz="3600" dirty="0" err="1">
                <a:solidFill>
                  <a:schemeClr val="lt1"/>
                </a:solidFill>
              </a:rPr>
              <a:t>القدس</a:t>
            </a:r>
            <a:r>
              <a:rPr lang="en-US" sz="3600" dirty="0">
                <a:solidFill>
                  <a:schemeClr val="lt1"/>
                </a:solidFill>
              </a:rPr>
              <a:t> </a:t>
            </a:r>
            <a:r>
              <a:rPr lang="en-US" sz="3600" dirty="0" err="1">
                <a:solidFill>
                  <a:schemeClr val="lt1"/>
                </a:solidFill>
              </a:rPr>
              <a:t>وعلاقته</a:t>
            </a:r>
            <a:r>
              <a:rPr lang="en-US" sz="3600" dirty="0">
                <a:solidFill>
                  <a:schemeClr val="lt1"/>
                </a:solidFill>
              </a:rPr>
              <a:t> </a:t>
            </a:r>
            <a:r>
              <a:rPr lang="en-US" sz="3600" dirty="0" err="1">
                <a:solidFill>
                  <a:schemeClr val="lt1"/>
                </a:solidFill>
              </a:rPr>
              <a:t>مع</a:t>
            </a:r>
            <a:r>
              <a:rPr lang="en-US" sz="3600" dirty="0">
                <a:solidFill>
                  <a:schemeClr val="lt1"/>
                </a:solidFill>
              </a:rPr>
              <a:t> </a:t>
            </a:r>
            <a:r>
              <a:rPr lang="en-US" sz="3600" dirty="0" err="1">
                <a:solidFill>
                  <a:schemeClr val="lt1"/>
                </a:solidFill>
              </a:rPr>
              <a:t>الإنسان</a:t>
            </a:r>
            <a:endParaRPr sz="3600" dirty="0">
              <a:solidFill>
                <a:srgbClr val="FFFFFF"/>
              </a:solidFill>
            </a:endParaRPr>
          </a:p>
        </p:txBody>
      </p:sp>
      <p:sp>
        <p:nvSpPr>
          <p:cNvPr id="231" name="Google Shape;231;p6"/>
          <p:cNvSpPr txBox="1"/>
          <p:nvPr/>
        </p:nvSpPr>
        <p:spPr>
          <a:xfrm>
            <a:off x="8305800" y="0"/>
            <a:ext cx="8382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ix</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32" name="Google Shape;232;p6"/>
          <p:cNvGraphicFramePr/>
          <p:nvPr>
            <p:extLst>
              <p:ext uri="{D42A27DB-BD31-4B8C-83A1-F6EECF244321}">
                <p14:modId xmlns:p14="http://schemas.microsoft.com/office/powerpoint/2010/main" val="499455186"/>
              </p:ext>
            </p:extLst>
          </p:nvPr>
        </p:nvGraphicFramePr>
        <p:xfrm>
          <a:off x="1" y="762000"/>
          <a:ext cx="9144000" cy="6668696"/>
        </p:xfrm>
        <a:graphic>
          <a:graphicData uri="http://schemas.openxmlformats.org/drawingml/2006/table">
            <a:tbl>
              <a:tblPr>
                <a:noFill/>
              </a:tblPr>
              <a:tblGrid>
                <a:gridCol w="4578119">
                  <a:extLst>
                    <a:ext uri="{9D8B030D-6E8A-4147-A177-3AD203B41FA5}">
                      <a16:colId xmlns:a16="http://schemas.microsoft.com/office/drawing/2014/main" val="20000"/>
                    </a:ext>
                  </a:extLst>
                </a:gridCol>
                <a:gridCol w="4565881">
                  <a:extLst>
                    <a:ext uri="{9D8B030D-6E8A-4147-A177-3AD203B41FA5}">
                      <a16:colId xmlns:a16="http://schemas.microsoft.com/office/drawing/2014/main" val="20001"/>
                    </a:ext>
                  </a:extLst>
                </a:gridCol>
              </a:tblGrid>
              <a:tr h="585565">
                <a:tc>
                  <a:txBody>
                    <a:bodyPr/>
                    <a:lstStyle/>
                    <a:p>
                      <a:pPr marL="0" lvl="0" indent="0" algn="ctr" rtl="1">
                        <a:spcBef>
                          <a:spcPts val="0"/>
                        </a:spcBef>
                        <a:spcAft>
                          <a:spcPts val="0"/>
                        </a:spcAft>
                        <a:buClr>
                          <a:schemeClr val="lt1"/>
                        </a:buClr>
                        <a:buSzPts val="3200"/>
                        <a:buFont typeface="Arial"/>
                        <a:buNone/>
                      </a:pPr>
                      <a:r>
                        <a:rPr lang="en-US" sz="2800" b="1" i="0" dirty="0" err="1">
                          <a:solidFill>
                            <a:schemeClr val="lt1"/>
                          </a:solidFill>
                          <a:latin typeface="Arial" panose="020B0604020202020204" pitchFamily="34" charset="0"/>
                          <a:ea typeface="Arial"/>
                          <a:cs typeface="Arial" panose="020B0604020202020204" pitchFamily="34" charset="0"/>
                          <a:sym typeface="Arial"/>
                        </a:rPr>
                        <a:t>العهد</a:t>
                      </a:r>
                      <a:r>
                        <a:rPr lang="en-US" sz="2800" b="1" i="0" dirty="0">
                          <a:solidFill>
                            <a:schemeClr val="lt1"/>
                          </a:solidFill>
                          <a:latin typeface="Arial" panose="020B0604020202020204" pitchFamily="34" charset="0"/>
                          <a:ea typeface="Arial"/>
                          <a:cs typeface="Arial" panose="020B0604020202020204" pitchFamily="34" charset="0"/>
                          <a:sym typeface="Arial"/>
                        </a:rPr>
                        <a:t> </a:t>
                      </a:r>
                      <a:r>
                        <a:rPr lang="en-US" sz="2800" b="1" i="0" dirty="0" err="1">
                          <a:solidFill>
                            <a:schemeClr val="lt1"/>
                          </a:solidFill>
                          <a:latin typeface="Arial" panose="020B0604020202020204" pitchFamily="34" charset="0"/>
                          <a:ea typeface="Arial"/>
                          <a:cs typeface="Arial" panose="020B0604020202020204" pitchFamily="34" charset="0"/>
                          <a:sym typeface="Arial"/>
                        </a:rPr>
                        <a:t>الجديد</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90"/>
                    </a:solidFill>
                  </a:tcPr>
                </a:tc>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القديم</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90"/>
                    </a:solidFill>
                  </a:tcPr>
                </a:tc>
                <a:extLst>
                  <a:ext uri="{0D108BD9-81ED-4DB2-BD59-A6C34878D82A}">
                    <a16:rowId xmlns:a16="http://schemas.microsoft.com/office/drawing/2014/main" val="10000"/>
                  </a:ext>
                </a:extLst>
              </a:tr>
              <a:tr h="1725845">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يسكن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في</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جميع</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المؤمنين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بالمسيح</a:t>
                      </a:r>
                      <a:r>
                        <a:rPr lang="ar-JO" sz="2800" b="1" i="0" dirty="0">
                          <a:latin typeface="Arial" panose="020B0604020202020204" pitchFamily="34" charset="0"/>
                          <a:cs typeface="Arial" panose="020B0604020202020204" pitchFamily="34" charset="0"/>
                        </a:rPr>
                        <a:t> (1ك</a:t>
                      </a:r>
                      <a:r>
                        <a:rPr lang="en-US" sz="2800" b="1" i="0" dirty="0">
                          <a:latin typeface="Arial" panose="020B0604020202020204" pitchFamily="34" charset="0"/>
                          <a:cs typeface="Arial" panose="020B0604020202020204" pitchFamily="34" charset="0"/>
                        </a:rPr>
                        <a:t>و</a:t>
                      </a:r>
                      <a:r>
                        <a:rPr lang="ar-JO" sz="2800" b="1" i="0" dirty="0">
                          <a:latin typeface="Arial" panose="020B0604020202020204" pitchFamily="34" charset="0"/>
                          <a:cs typeface="Arial" panose="020B0604020202020204" pitchFamily="34" charset="0"/>
                        </a:rPr>
                        <a:t> 12: 13)</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رجال</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الله</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فقط</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مثل</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يشوع</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a:t>
                      </a:r>
                      <a:r>
                        <a:rPr lang="en-US" sz="2800" b="1" i="0" dirty="0" err="1">
                          <a:latin typeface="Arial" panose="020B0604020202020204" pitchFamily="34" charset="0"/>
                          <a:ea typeface="Arial"/>
                          <a:cs typeface="Arial" panose="020B0604020202020204" pitchFamily="34" charset="0"/>
                          <a:sym typeface="Arial"/>
                        </a:rPr>
                        <a:t>عد</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27: 18)</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راجع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شهادات</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الملوك</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الوثنيين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تك</a:t>
                      </a:r>
                      <a:r>
                        <a:rPr lang="ar-JO" sz="2800" b="1" i="0" dirty="0">
                          <a:latin typeface="Arial" panose="020B0604020202020204" pitchFamily="34" charset="0"/>
                          <a:ea typeface="Arial"/>
                          <a:cs typeface="Arial" panose="020B0604020202020204" pitchFamily="34" charset="0"/>
                          <a:sym typeface="Arial"/>
                        </a:rPr>
                        <a:t> 41: 38</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دا</a:t>
                      </a:r>
                      <a:r>
                        <a:rPr lang="ar-JO" sz="2800" b="1" i="0" dirty="0">
                          <a:latin typeface="Arial" panose="020B0604020202020204" pitchFamily="34" charset="0"/>
                          <a:ea typeface="Arial"/>
                          <a:cs typeface="Arial" panose="020B0604020202020204" pitchFamily="34" charset="0"/>
                          <a:sym typeface="Arial"/>
                        </a:rPr>
                        <a:t> 4: 8</a:t>
                      </a:r>
                      <a:r>
                        <a:rPr lang="en-US" sz="2800" b="1" i="0" dirty="0">
                          <a:latin typeface="Arial" panose="020B0604020202020204" pitchFamily="34" charset="0"/>
                          <a:ea typeface="Arial"/>
                          <a:cs typeface="Arial" panose="020B0604020202020204" pitchFamily="34" charset="0"/>
                          <a:sym typeface="Arial"/>
                        </a:rPr>
                        <a:t>؛</a:t>
                      </a:r>
                      <a:r>
                        <a:rPr lang="ar-JO" sz="2800" b="1" i="0" dirty="0">
                          <a:latin typeface="Arial" panose="020B0604020202020204" pitchFamily="34" charset="0"/>
                          <a:ea typeface="Arial"/>
                          <a:cs typeface="Arial" panose="020B0604020202020204" pitchFamily="34" charset="0"/>
                          <a:sym typeface="Arial"/>
                        </a:rPr>
                        <a:t> 3: 11- 14</a:t>
                      </a:r>
                      <a:endParaRPr sz="2800" b="1" i="0"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862923">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يسكن</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في</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الأشخاص</a:t>
                      </a:r>
                      <a:r>
                        <a:rPr lang="ar-JO" sz="2800" b="1" i="0" dirty="0">
                          <a:latin typeface="Arial" panose="020B0604020202020204" pitchFamily="34" charset="0"/>
                          <a:cs typeface="Arial" panose="020B0604020202020204" pitchFamily="34" charset="0"/>
                        </a:rPr>
                        <a:t> (1</a:t>
                      </a:r>
                      <a:r>
                        <a:rPr lang="en-US" sz="2800" b="1" i="0" dirty="0" err="1">
                          <a:latin typeface="Arial" panose="020B0604020202020204" pitchFamily="34" charset="0"/>
                          <a:cs typeface="Arial" panose="020B0604020202020204" pitchFamily="34" charset="0"/>
                        </a:rPr>
                        <a:t>كو</a:t>
                      </a:r>
                      <a:r>
                        <a:rPr lang="ar-JO" sz="2800" b="1" i="0" dirty="0">
                          <a:latin typeface="Arial" panose="020B0604020202020204" pitchFamily="34" charset="0"/>
                          <a:cs typeface="Arial" panose="020B0604020202020204" pitchFamily="34" charset="0"/>
                        </a:rPr>
                        <a:t> 6: 19) </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None/>
                      </a:pPr>
                      <a:r>
                        <a:rPr lang="en-US" sz="2800" b="1" i="0" dirty="0" err="1">
                          <a:latin typeface="Arial" panose="020B0604020202020204" pitchFamily="34" charset="0"/>
                          <a:cs typeface="Arial" panose="020B0604020202020204" pitchFamily="34" charset="0"/>
                        </a:rPr>
                        <a:t>حلّ</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على</a:t>
                      </a:r>
                      <a:r>
                        <a:rPr lang="en-US" sz="2800" b="1" i="0" dirty="0">
                          <a:latin typeface="Arial" panose="020B0604020202020204" pitchFamily="34" charset="0"/>
                          <a:cs typeface="Arial" panose="020B0604020202020204" pitchFamily="34" charset="0"/>
                        </a:rPr>
                        <a:t> </a:t>
                      </a:r>
                      <a:r>
                        <a:rPr lang="en-US" sz="2800" b="1" i="0" dirty="0" err="1">
                          <a:latin typeface="Arial" panose="020B0604020202020204" pitchFamily="34" charset="0"/>
                          <a:cs typeface="Arial" panose="020B0604020202020204" pitchFamily="34" charset="0"/>
                        </a:rPr>
                        <a:t>أشخاص</a:t>
                      </a:r>
                      <a:r>
                        <a:rPr lang="en-US" sz="2800" b="1" i="0" dirty="0">
                          <a:latin typeface="Arial" panose="020B0604020202020204" pitchFamily="34" charset="0"/>
                          <a:cs typeface="Arial" panose="020B0604020202020204" pitchFamily="34" charset="0"/>
                        </a:rPr>
                        <a:t> </a:t>
                      </a:r>
                      <a:r>
                        <a:rPr lang="ar-JO" sz="2800" b="1" i="0" dirty="0">
                          <a:latin typeface="Arial" panose="020B0604020202020204" pitchFamily="34" charset="0"/>
                          <a:cs typeface="Arial" panose="020B0604020202020204" pitchFamily="34" charset="0"/>
                        </a:rPr>
                        <a:t>(</a:t>
                      </a:r>
                      <a:r>
                        <a:rPr lang="en-US" sz="2800" b="1" i="0" dirty="0" err="1">
                          <a:latin typeface="Arial" panose="020B0604020202020204" pitchFamily="34" charset="0"/>
                          <a:cs typeface="Arial" panose="020B0604020202020204" pitchFamily="34" charset="0"/>
                        </a:rPr>
                        <a:t>قض</a:t>
                      </a:r>
                      <a:r>
                        <a:rPr lang="en-US" sz="2800" b="1" i="0" dirty="0">
                          <a:latin typeface="Arial" panose="020B0604020202020204" pitchFamily="34" charset="0"/>
                          <a:cs typeface="Arial" panose="020B0604020202020204" pitchFamily="34" charset="0"/>
                        </a:rPr>
                        <a:t> </a:t>
                      </a:r>
                      <a:r>
                        <a:rPr lang="ar-JO" sz="2800" b="1" i="0" dirty="0">
                          <a:latin typeface="Arial" panose="020B0604020202020204" pitchFamily="34" charset="0"/>
                          <a:cs typeface="Arial" panose="020B0604020202020204" pitchFamily="34" charset="0"/>
                        </a:rPr>
                        <a:t>3: 10)</a:t>
                      </a:r>
                      <a:endParaRPr sz="2800" b="1" i="0" dirty="0">
                        <a:latin typeface="Arial" panose="020B0604020202020204" pitchFamily="34" charset="0"/>
                        <a:cs typeface="Arial" panose="020B0604020202020204" pitchFamily="34" charset="0"/>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1787483">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دائ</a:t>
                      </a:r>
                      <a:r>
                        <a:rPr lang="ar-JO" sz="2800" b="1" i="0" dirty="0">
                          <a:latin typeface="Arial" panose="020B0604020202020204" pitchFamily="34" charset="0"/>
                          <a:ea typeface="Arial"/>
                          <a:cs typeface="Arial" panose="020B0604020202020204" pitchFamily="34" charset="0"/>
                          <a:sym typeface="Arial"/>
                        </a:rPr>
                        <a:t>م (</a:t>
                      </a:r>
                      <a:r>
                        <a:rPr lang="en-US" sz="2800" b="1" i="0" dirty="0" err="1">
                          <a:latin typeface="Arial" panose="020B0604020202020204" pitchFamily="34" charset="0"/>
                          <a:ea typeface="Arial"/>
                          <a:cs typeface="Arial" panose="020B0604020202020204" pitchFamily="34" charset="0"/>
                          <a:sym typeface="Arial"/>
                        </a:rPr>
                        <a:t>يو</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14: 16)</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سكن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مؤقت</a:t>
                      </a:r>
                      <a:r>
                        <a:rPr lang="ar-JO"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شمشون</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(قض 13: 10 </a:t>
                      </a:r>
                      <a:r>
                        <a:rPr lang="en-US" sz="2800" b="1" i="0" dirty="0" err="1">
                          <a:latin typeface="Arial" panose="020B0604020202020204" pitchFamily="34" charset="0"/>
                          <a:ea typeface="Arial"/>
                          <a:cs typeface="Arial" panose="020B0604020202020204" pitchFamily="34" charset="0"/>
                          <a:sym typeface="Arial"/>
                        </a:rPr>
                        <a:t>مقابل</a:t>
                      </a:r>
                      <a:r>
                        <a:rPr lang="ar-JO" sz="2800" b="1" i="0" dirty="0">
                          <a:latin typeface="Arial" panose="020B0604020202020204" pitchFamily="34" charset="0"/>
                          <a:ea typeface="Arial"/>
                          <a:cs typeface="Arial" panose="020B0604020202020204" pitchFamily="34" charset="0"/>
                          <a:sym typeface="Arial"/>
                        </a:rPr>
                        <a:t> 16: 20)، </a:t>
                      </a:r>
                      <a:r>
                        <a:rPr lang="en-US" sz="2800" b="1" i="0" dirty="0" err="1">
                          <a:latin typeface="Arial" panose="020B0604020202020204" pitchFamily="34" charset="0"/>
                          <a:ea typeface="Arial"/>
                          <a:cs typeface="Arial" panose="020B0604020202020204" pitchFamily="34" charset="0"/>
                          <a:sym typeface="Arial"/>
                        </a:rPr>
                        <a:t>شاول</a:t>
                      </a:r>
                      <a:r>
                        <a:rPr lang="ar-JO" sz="2800" b="1" i="0" dirty="0">
                          <a:latin typeface="Arial" panose="020B0604020202020204" pitchFamily="34" charset="0"/>
                          <a:ea typeface="Arial"/>
                          <a:cs typeface="Arial" panose="020B0604020202020204" pitchFamily="34" charset="0"/>
                          <a:sym typeface="Arial"/>
                        </a:rPr>
                        <a:t> (1 </a:t>
                      </a:r>
                      <a:r>
                        <a:rPr lang="en-US" sz="2800" b="1" i="0" dirty="0" err="1">
                          <a:latin typeface="Arial" panose="020B0604020202020204" pitchFamily="34" charset="0"/>
                          <a:ea typeface="Arial"/>
                          <a:cs typeface="Arial" panose="020B0604020202020204" pitchFamily="34" charset="0"/>
                          <a:sym typeface="Arial"/>
                        </a:rPr>
                        <a:t>صم</a:t>
                      </a:r>
                      <a:r>
                        <a:rPr lang="ar-JO" sz="2800" b="1" i="0" dirty="0">
                          <a:latin typeface="Arial" panose="020B0604020202020204" pitchFamily="34" charset="0"/>
                          <a:ea typeface="Arial"/>
                          <a:cs typeface="Arial" panose="020B0604020202020204" pitchFamily="34" charset="0"/>
                          <a:sym typeface="Arial"/>
                        </a:rPr>
                        <a:t> 10: 10 مقابل 16: 14). </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1633389">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تمكين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أو</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هبة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غير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محدود</a:t>
                      </a:r>
                      <a:r>
                        <a:rPr lang="ar-JO" sz="2800" b="1" i="0" dirty="0">
                          <a:latin typeface="Arial" panose="020B0604020202020204" pitchFamily="34" charset="0"/>
                          <a:ea typeface="Arial"/>
                          <a:cs typeface="Arial" panose="020B0604020202020204" pitchFamily="34" charset="0"/>
                          <a:sym typeface="Arial"/>
                        </a:rPr>
                        <a:t>ة (أف 1: 3) </a:t>
                      </a:r>
                      <a:r>
                        <a:rPr lang="en-US" sz="2800" b="1" i="0" dirty="0" err="1">
                          <a:latin typeface="Arial" panose="020B0604020202020204" pitchFamily="34" charset="0"/>
                          <a:ea typeface="Arial"/>
                          <a:cs typeface="Arial" panose="020B0604020202020204" pitchFamily="34" charset="0"/>
                          <a:sym typeface="Arial"/>
                        </a:rPr>
                        <a:t>لجميع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المؤمنين</a:t>
                      </a:r>
                      <a:r>
                        <a:rPr lang="ar-JO" sz="2800" b="1" i="0" dirty="0">
                          <a:latin typeface="Arial" panose="020B0604020202020204" pitchFamily="34" charset="0"/>
                          <a:ea typeface="Arial"/>
                          <a:cs typeface="Arial" panose="020B0604020202020204" pitchFamily="34" charset="0"/>
                          <a:sym typeface="Arial"/>
                        </a:rPr>
                        <a:t> (1</a:t>
                      </a:r>
                      <a:r>
                        <a:rPr lang="en-US" sz="2800" b="1" i="0" dirty="0" err="1">
                          <a:latin typeface="Arial" panose="020B0604020202020204" pitchFamily="34" charset="0"/>
                          <a:ea typeface="Arial"/>
                          <a:cs typeface="Arial" panose="020B0604020202020204" pitchFamily="34" charset="0"/>
                          <a:sym typeface="Arial"/>
                        </a:rPr>
                        <a:t>كو</a:t>
                      </a:r>
                      <a:r>
                        <a:rPr lang="ar-JO" sz="2800" b="1" i="0" dirty="0">
                          <a:latin typeface="Arial" panose="020B0604020202020204" pitchFamily="34" charset="0"/>
                          <a:ea typeface="Arial"/>
                          <a:cs typeface="Arial" panose="020B0604020202020204" pitchFamily="34" charset="0"/>
                          <a:sym typeface="Arial"/>
                        </a:rPr>
                        <a:t> 12: 7، 11، 18) </a:t>
                      </a: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التمكين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أو</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الموهبة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التي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تقتصر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على</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الناس</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(خر 31: 3) </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7"/>
          <p:cNvSpPr txBox="1">
            <a:spLocks noGrp="1"/>
          </p:cNvSpPr>
          <p:nvPr>
            <p:ph type="title"/>
          </p:nvPr>
        </p:nvSpPr>
        <p:spPr>
          <a:xfrm>
            <a:off x="0" y="0"/>
            <a:ext cx="9144000" cy="762000"/>
          </a:xfrm>
          <a:prstGeom prst="rect">
            <a:avLst/>
          </a:prstGeom>
          <a:solidFill>
            <a:srgbClr val="006600"/>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3600" dirty="0">
                <a:solidFill>
                  <a:schemeClr val="lt1"/>
                </a:solidFill>
              </a:rPr>
              <a:t>الروح </a:t>
            </a:r>
            <a:r>
              <a:rPr lang="en-US" sz="3600" dirty="0" err="1">
                <a:solidFill>
                  <a:schemeClr val="lt1"/>
                </a:solidFill>
              </a:rPr>
              <a:t>القدس</a:t>
            </a:r>
            <a:r>
              <a:rPr lang="en-US" sz="3600" dirty="0">
                <a:solidFill>
                  <a:schemeClr val="lt1"/>
                </a:solidFill>
              </a:rPr>
              <a:t> </a:t>
            </a:r>
            <a:r>
              <a:rPr lang="en-US" sz="3600" dirty="0" err="1">
                <a:solidFill>
                  <a:schemeClr val="lt1"/>
                </a:solidFill>
              </a:rPr>
              <a:t>وعلاقته</a:t>
            </a:r>
            <a:r>
              <a:rPr lang="en-US" sz="3600" dirty="0">
                <a:solidFill>
                  <a:schemeClr val="lt1"/>
                </a:solidFill>
              </a:rPr>
              <a:t> </a:t>
            </a:r>
            <a:r>
              <a:rPr lang="en-US" sz="3600" dirty="0" err="1">
                <a:solidFill>
                  <a:schemeClr val="lt1"/>
                </a:solidFill>
              </a:rPr>
              <a:t>مع</a:t>
            </a:r>
            <a:r>
              <a:rPr lang="en-US" sz="3600" dirty="0">
                <a:solidFill>
                  <a:schemeClr val="lt1"/>
                </a:solidFill>
              </a:rPr>
              <a:t> </a:t>
            </a:r>
            <a:r>
              <a:rPr lang="en-US" sz="3600" dirty="0" err="1">
                <a:solidFill>
                  <a:schemeClr val="lt1"/>
                </a:solidFill>
              </a:rPr>
              <a:t>الإنسان</a:t>
            </a:r>
            <a:endParaRPr sz="3600" dirty="0">
              <a:solidFill>
                <a:srgbClr val="FFFFFF"/>
              </a:solidFill>
            </a:endParaRPr>
          </a:p>
        </p:txBody>
      </p:sp>
      <p:sp>
        <p:nvSpPr>
          <p:cNvPr id="239" name="Google Shape;239;p7"/>
          <p:cNvSpPr txBox="1"/>
          <p:nvPr/>
        </p:nvSpPr>
        <p:spPr>
          <a:xfrm>
            <a:off x="8305800" y="0"/>
            <a:ext cx="8382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ix</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40" name="Google Shape;240;p7"/>
          <p:cNvGraphicFramePr/>
          <p:nvPr>
            <p:extLst>
              <p:ext uri="{D42A27DB-BD31-4B8C-83A1-F6EECF244321}">
                <p14:modId xmlns:p14="http://schemas.microsoft.com/office/powerpoint/2010/main" val="2542464359"/>
              </p:ext>
            </p:extLst>
          </p:nvPr>
        </p:nvGraphicFramePr>
        <p:xfrm>
          <a:off x="0" y="762005"/>
          <a:ext cx="9144000" cy="6107661"/>
        </p:xfrm>
        <a:graphic>
          <a:graphicData uri="http://schemas.openxmlformats.org/drawingml/2006/table">
            <a:tbl>
              <a:tblPr>
                <a:noFil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19416">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الجديد</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000090"/>
                    </a:solidFill>
                  </a:tcPr>
                </a:tc>
                <a:tc>
                  <a:txBody>
                    <a:bodyPr/>
                    <a:lstStyle/>
                    <a:p>
                      <a:pPr marL="0" lvl="0" indent="0" algn="ctr" rtl="1">
                        <a:spcBef>
                          <a:spcPts val="0"/>
                        </a:spcBef>
                        <a:spcAft>
                          <a:spcPts val="0"/>
                        </a:spcAft>
                        <a:buClr>
                          <a:schemeClr val="lt1"/>
                        </a:buClr>
                        <a:buSzPts val="3200"/>
                        <a:buFont typeface="Arial"/>
                        <a:buNone/>
                      </a:pPr>
                      <a:r>
                        <a:rPr lang="en-US" sz="2800" b="1" i="0" dirty="0">
                          <a:solidFill>
                            <a:schemeClr val="lt1"/>
                          </a:solidFill>
                          <a:latin typeface="Arial" panose="020B0604020202020204" pitchFamily="34" charset="0"/>
                          <a:ea typeface="Arial"/>
                          <a:cs typeface="Arial" panose="020B0604020202020204" pitchFamily="34" charset="0"/>
                          <a:sym typeface="Arial"/>
                        </a:rPr>
                        <a:t>العهد </a:t>
                      </a:r>
                      <a:r>
                        <a:rPr lang="en-US" sz="2800" b="1" i="0" dirty="0" err="1">
                          <a:solidFill>
                            <a:schemeClr val="lt1"/>
                          </a:solidFill>
                          <a:latin typeface="Arial" panose="020B0604020202020204" pitchFamily="34" charset="0"/>
                          <a:ea typeface="Arial"/>
                          <a:cs typeface="Arial" panose="020B0604020202020204" pitchFamily="34" charset="0"/>
                          <a:sym typeface="Arial"/>
                        </a:rPr>
                        <a:t>القديم</a:t>
                      </a:r>
                      <a:endParaRPr sz="2800" b="1" i="0" dirty="0">
                        <a:solidFill>
                          <a:schemeClr val="lt1"/>
                        </a:solidFill>
                        <a:latin typeface="Arial" panose="020B0604020202020204" pitchFamily="34" charset="0"/>
                        <a:ea typeface="Arial"/>
                        <a:cs typeface="Arial" panose="020B0604020202020204" pitchFamily="34" charset="0"/>
                        <a:sym typeface="Aria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90"/>
                    </a:solidFill>
                  </a:tcPr>
                </a:tc>
                <a:extLst>
                  <a:ext uri="{0D108BD9-81ED-4DB2-BD59-A6C34878D82A}">
                    <a16:rowId xmlns:a16="http://schemas.microsoft.com/office/drawing/2014/main" val="10000"/>
                  </a:ext>
                </a:extLst>
              </a:tr>
              <a:tr h="1101223">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المعمودية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بالروح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تنطبق</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على</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جميع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المؤمنين</a:t>
                      </a:r>
                      <a:r>
                        <a:rPr lang="ar-JO" sz="2800" b="1" i="0" dirty="0">
                          <a:latin typeface="Arial" panose="020B0604020202020204" pitchFamily="34" charset="0"/>
                          <a:ea typeface="Arial"/>
                          <a:cs typeface="Arial" panose="020B0604020202020204" pitchFamily="34" charset="0"/>
                          <a:sym typeface="Arial"/>
                        </a:rPr>
                        <a:t> (</a:t>
                      </a:r>
                      <a:r>
                        <a:rPr lang="en-US" sz="2800" b="1" i="0" dirty="0">
                          <a:latin typeface="Arial" panose="020B0604020202020204" pitchFamily="34" charset="0"/>
                          <a:ea typeface="Arial"/>
                          <a:cs typeface="Arial" panose="020B0604020202020204" pitchFamily="34" charset="0"/>
                          <a:sym typeface="Arial"/>
                        </a:rPr>
                        <a:t> </a:t>
                      </a:r>
                      <a:r>
                        <a:rPr lang="ar-JO" sz="2800" b="1" i="0" dirty="0">
                          <a:latin typeface="Arial" panose="020B0604020202020204" pitchFamily="34" charset="0"/>
                          <a:ea typeface="Arial"/>
                          <a:cs typeface="Arial" panose="020B0604020202020204" pitchFamily="34" charset="0"/>
                          <a:sym typeface="Arial"/>
                        </a:rPr>
                        <a:t>1 </a:t>
                      </a:r>
                      <a:r>
                        <a:rPr lang="en-US" sz="2800" b="1" i="0" dirty="0" err="1">
                          <a:latin typeface="Arial" panose="020B0604020202020204" pitchFamily="34" charset="0"/>
                          <a:ea typeface="Arial"/>
                          <a:cs typeface="Arial" panose="020B0604020202020204" pitchFamily="34" charset="0"/>
                          <a:sym typeface="Arial"/>
                        </a:rPr>
                        <a:t>كو</a:t>
                      </a:r>
                      <a:r>
                        <a:rPr lang="ar-JO" sz="2800" b="1" i="0" dirty="0">
                          <a:latin typeface="Arial" panose="020B0604020202020204" pitchFamily="34" charset="0"/>
                          <a:ea typeface="Arial"/>
                          <a:cs typeface="Arial" panose="020B0604020202020204" pitchFamily="34" charset="0"/>
                          <a:sym typeface="Arial"/>
                        </a:rPr>
                        <a:t> 12: 13)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لم</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تكن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هناك</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معمودية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بالروح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أع</a:t>
                      </a:r>
                      <a:r>
                        <a:rPr lang="ar-JO" sz="2800" b="1" i="0" dirty="0">
                          <a:latin typeface="Arial" panose="020B0604020202020204" pitchFamily="34" charset="0"/>
                          <a:ea typeface="Arial"/>
                          <a:cs typeface="Arial" panose="020B0604020202020204" pitchFamily="34" charset="0"/>
                          <a:sym typeface="Arial"/>
                        </a:rPr>
                        <a:t> 1: 5</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يو</a:t>
                      </a:r>
                      <a:r>
                        <a:rPr lang="ar-JO" sz="2800" b="1" i="0" dirty="0">
                          <a:latin typeface="Arial" panose="020B0604020202020204" pitchFamily="34" charset="0"/>
                          <a:ea typeface="Arial"/>
                          <a:cs typeface="Arial" panose="020B0604020202020204" pitchFamily="34" charset="0"/>
                          <a:sym typeface="Arial"/>
                        </a:rPr>
                        <a:t> 7: 37 – 39) </a:t>
                      </a: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1"/>
                  </a:ext>
                </a:extLst>
              </a:tr>
              <a:tr h="1044275">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للجسد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كلّه</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أف</a:t>
                      </a:r>
                      <a:r>
                        <a:rPr lang="ar-JO" sz="2800" b="1" i="0" dirty="0">
                          <a:latin typeface="Arial" panose="020B0604020202020204" pitchFamily="34" charset="0"/>
                          <a:ea typeface="Arial"/>
                          <a:cs typeface="Arial" panose="020B0604020202020204" pitchFamily="34" charset="0"/>
                          <a:sym typeface="Arial"/>
                        </a:rPr>
                        <a:t> 5: 18 </a:t>
                      </a: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لبعض</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الأفراد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أمر</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لم</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يكن</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متوقّع</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لأي</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منهم</a:t>
                      </a:r>
                      <a:r>
                        <a:rPr lang="en-US" sz="2800" b="1" i="0" dirty="0">
                          <a:latin typeface="Arial" panose="020B0604020202020204" pitchFamily="34" charset="0"/>
                          <a:ea typeface="Arial"/>
                          <a:cs typeface="Arial" panose="020B0604020202020204" pitchFamily="34" charset="0"/>
                          <a:sym typeface="Arial"/>
                        </a:rPr>
                        <a:t>(</a:t>
                      </a:r>
                      <a:endParaRPr sz="2800" b="1" i="0" u="none" strike="noStrike" cap="none" dirty="0">
                        <a:latin typeface="Arial" panose="020B0604020202020204" pitchFamily="34" charset="0"/>
                        <a:ea typeface="Arial"/>
                        <a:cs typeface="Arial" panose="020B0604020202020204" pitchFamily="34" charset="0"/>
                        <a:sym typeface="Arial"/>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2"/>
                  </a:ext>
                </a:extLst>
              </a:tr>
              <a:tr h="1695214">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للقادة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والأتباع</a:t>
                      </a:r>
                      <a:r>
                        <a:rPr lang="en-US" sz="2800" b="1" i="0" dirty="0">
                          <a:latin typeface="Arial" panose="020B0604020202020204" pitchFamily="34" charset="0"/>
                          <a:ea typeface="Arial"/>
                          <a:cs typeface="Arial" panose="020B0604020202020204" pitchFamily="34" charset="0"/>
                          <a:sym typeface="Arial"/>
                        </a:rPr>
                        <a:t> من أجل </a:t>
                      </a:r>
                      <a:r>
                        <a:rPr lang="en-US" sz="2800" b="1" i="0" dirty="0" err="1">
                          <a:latin typeface="Arial" panose="020B0604020202020204" pitchFamily="34" charset="0"/>
                          <a:ea typeface="Arial"/>
                          <a:cs typeface="Arial" panose="020B0604020202020204" pitchFamily="34" charset="0"/>
                          <a:sym typeface="Arial"/>
                        </a:rPr>
                        <a:t>المصلحة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الجماعية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للكنيسة</a:t>
                      </a:r>
                      <a:r>
                        <a:rPr lang="en-US" sz="2800" b="1" i="0" dirty="0">
                          <a:latin typeface="Arial" panose="020B0604020202020204" pitchFamily="34" charset="0"/>
                          <a:ea typeface="Arial"/>
                          <a:cs typeface="Arial" panose="020B0604020202020204" pitchFamily="34" charset="0"/>
                          <a:sym typeface="Arial"/>
                        </a:rPr>
                        <a:t> </a:t>
                      </a:r>
                      <a:endParaRPr sz="2800" dirty="0"/>
                    </a:p>
                    <a:p>
                      <a:pPr marL="0" marR="0" lvl="0" indent="0" algn="ctr" rtl="0">
                        <a:spcBef>
                          <a:spcPts val="0"/>
                        </a:spcBef>
                        <a:spcAft>
                          <a:spcPts val="0"/>
                        </a:spcAft>
                        <a:buNone/>
                      </a:pP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SzPts val="1100"/>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للقادة</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فقط</a:t>
                      </a:r>
                      <a:r>
                        <a:rPr lang="en-US" sz="2800" b="1" i="0" dirty="0">
                          <a:latin typeface="Arial" panose="020B0604020202020204" pitchFamily="34" charset="0"/>
                          <a:ea typeface="Arial"/>
                          <a:cs typeface="Arial" panose="020B0604020202020204" pitchFamily="34" charset="0"/>
                          <a:sym typeface="Arial"/>
                        </a:rPr>
                        <a:t> من أجل </a:t>
                      </a:r>
                      <a:r>
                        <a:rPr lang="en-US" sz="2800" b="1" i="0" dirty="0" err="1">
                          <a:latin typeface="Arial" panose="020B0604020202020204" pitchFamily="34" charset="0"/>
                          <a:ea typeface="Arial"/>
                          <a:cs typeface="Arial" panose="020B0604020202020204" pitchFamily="34" charset="0"/>
                          <a:sym typeface="Arial"/>
                        </a:rPr>
                        <a:t>الصالح</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الوطني</a:t>
                      </a:r>
                      <a:endParaRPr sz="2800" b="1" i="0" dirty="0">
                        <a:latin typeface="Arial" panose="020B0604020202020204" pitchFamily="34" charset="0"/>
                        <a:ea typeface="Arial"/>
                        <a:cs typeface="Arial" panose="020B0604020202020204" pitchFamily="34" charset="0"/>
                        <a:sym typeface="Arial"/>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3"/>
                  </a:ext>
                </a:extLst>
              </a:tr>
              <a:tr h="1635867">
                <a:tc>
                  <a:txBody>
                    <a:bodyPr/>
                    <a:lstStyle/>
                    <a:p>
                      <a:pPr marL="0" lvl="0" indent="0" algn="ctr" rtl="1">
                        <a:spcBef>
                          <a:spcPts val="0"/>
                        </a:spcBef>
                        <a:spcAft>
                          <a:spcPts val="0"/>
                        </a:spcAft>
                        <a:buClr>
                          <a:schemeClr val="dk1"/>
                        </a:buClr>
                        <a:buSzPts val="1100"/>
                        <a:buFont typeface="Arial"/>
                        <a:buNone/>
                      </a:pPr>
                      <a:r>
                        <a:rPr lang="en-US" sz="2800" b="1" i="0" dirty="0" err="1">
                          <a:latin typeface="Arial" panose="020B0604020202020204" pitchFamily="34" charset="0"/>
                          <a:ea typeface="Arial"/>
                          <a:cs typeface="Arial" panose="020B0604020202020204" pitchFamily="34" charset="0"/>
                          <a:sym typeface="Arial"/>
                        </a:rPr>
                        <a:t>ملء</a:t>
                      </a:r>
                      <a:r>
                        <a:rPr lang="en-US" sz="2800" b="1" i="0" dirty="0">
                          <a:latin typeface="Arial" panose="020B0604020202020204" pitchFamily="34" charset="0"/>
                          <a:ea typeface="Arial"/>
                          <a:cs typeface="Arial" panose="020B0604020202020204" pitchFamily="34" charset="0"/>
                          <a:sym typeface="Arial"/>
                        </a:rPr>
                        <a:t> الروح </a:t>
                      </a:r>
                      <a:r>
                        <a:rPr lang="en-US" sz="2800" b="1" i="0" dirty="0" err="1">
                          <a:latin typeface="Arial" panose="020B0604020202020204" pitchFamily="34" charset="0"/>
                          <a:ea typeface="Arial"/>
                          <a:cs typeface="Arial" panose="020B0604020202020204" pitchFamily="34" charset="0"/>
                          <a:sym typeface="Arial"/>
                        </a:rPr>
                        <a:t>لليهود</a:t>
                      </a:r>
                      <a:r>
                        <a:rPr lang="en-US" sz="2800" b="1" i="0" dirty="0">
                          <a:latin typeface="Arial" panose="020B0604020202020204" pitchFamily="34" charset="0"/>
                          <a:ea typeface="Arial"/>
                          <a:cs typeface="Arial" panose="020B0604020202020204" pitchFamily="34" charset="0"/>
                          <a:sym typeface="Arial"/>
                        </a:rPr>
                        <a:t> </a:t>
                      </a:r>
                      <a:r>
                        <a:rPr lang="en-US" sz="2800" b="1" i="0" dirty="0" err="1">
                          <a:latin typeface="Arial" panose="020B0604020202020204" pitchFamily="34" charset="0"/>
                          <a:ea typeface="Arial"/>
                          <a:cs typeface="Arial" panose="020B0604020202020204" pitchFamily="34" charset="0"/>
                          <a:sym typeface="Arial"/>
                        </a:rPr>
                        <a:t>والأمم</a:t>
                      </a:r>
                      <a:endParaRPr sz="2800" dirty="0"/>
                    </a:p>
                    <a:p>
                      <a:pPr marL="0" marR="0" lvl="0" indent="0" algn="ctr" rtl="0">
                        <a:spcBef>
                          <a:spcPts val="0"/>
                        </a:spcBef>
                        <a:spcAft>
                          <a:spcPts val="0"/>
                        </a:spcAft>
                        <a:buNone/>
                      </a:pPr>
                      <a:endParaRPr sz="2800" b="1" i="0" dirty="0">
                        <a:latin typeface="Arial" panose="020B0604020202020204" pitchFamily="34" charset="0"/>
                        <a:ea typeface="Arial"/>
                        <a:cs typeface="Arial" panose="020B0604020202020204" pitchFamily="34" charset="0"/>
                        <a:sym typeface="Arial"/>
                      </a:endParaRPr>
                    </a:p>
                    <a:p>
                      <a:pPr marL="0" marR="0" lvl="0" indent="0" algn="ctr" rtl="0">
                        <a:spcBef>
                          <a:spcPts val="0"/>
                        </a:spcBef>
                        <a:spcAft>
                          <a:spcPts val="0"/>
                        </a:spcAft>
                        <a:buNone/>
                      </a:pPr>
                      <a:r>
                        <a:rPr lang="en-US" sz="2800" b="1" i="0" u="none" strike="noStrike" cap="none" dirty="0">
                          <a:latin typeface="Arial" panose="020B0604020202020204" pitchFamily="34" charset="0"/>
                          <a:ea typeface="Arial"/>
                          <a:cs typeface="Arial" panose="020B0604020202020204" pitchFamily="34" charset="0"/>
                          <a:sym typeface="Arial"/>
                        </a:rPr>
                        <a:t> </a:t>
                      </a:r>
                      <a:endParaRPr sz="2800" dirty="0"/>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tc>
                  <a:txBody>
                    <a:bodyPr/>
                    <a:lstStyle/>
                    <a:p>
                      <a:pPr marL="0" lvl="0" indent="0" algn="ctr" rtl="1">
                        <a:spcBef>
                          <a:spcPts val="0"/>
                        </a:spcBef>
                        <a:spcAft>
                          <a:spcPts val="0"/>
                        </a:spcAft>
                        <a:buNone/>
                      </a:pPr>
                      <a:r>
                        <a:rPr lang="en-US" sz="2800" b="1" i="0" dirty="0" err="1">
                          <a:latin typeface="Arial" panose="020B0604020202020204" pitchFamily="34" charset="0"/>
                        </a:rPr>
                        <a:t>ملء</a:t>
                      </a:r>
                      <a:r>
                        <a:rPr lang="en-US" sz="2800" b="1" dirty="0"/>
                        <a:t> الروح </a:t>
                      </a:r>
                      <a:r>
                        <a:rPr lang="en-US" sz="2800" b="1" dirty="0" err="1"/>
                        <a:t>لليهود</a:t>
                      </a:r>
                      <a:r>
                        <a:rPr lang="en-US" sz="2800" b="1" dirty="0"/>
                        <a:t> </a:t>
                      </a:r>
                      <a:r>
                        <a:rPr lang="en-US" sz="2800" b="1" dirty="0" err="1"/>
                        <a:t>فقط</a:t>
                      </a:r>
                      <a:endParaRPr sz="2800" b="1" dirty="0">
                        <a:latin typeface="Times New Roman"/>
                        <a:ea typeface="Times New Roman"/>
                        <a:cs typeface="Times New Roman"/>
                        <a:sym typeface="Times New Roman"/>
                      </a:endParaRPr>
                    </a:p>
                  </a:txBody>
                  <a:tcPr marL="50800" marR="5080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8"/>
          <p:cNvPicPr preferRelativeResize="0"/>
          <p:nvPr/>
        </p:nvPicPr>
        <p:blipFill rotWithShape="1">
          <a:blip r:embed="rId3">
            <a:alphaModFix/>
          </a:blip>
          <a:srcRect/>
          <a:stretch/>
        </p:blipFill>
        <p:spPr>
          <a:xfrm>
            <a:off x="0" y="1325880"/>
            <a:ext cx="5029200" cy="5532120"/>
          </a:xfrm>
          <a:prstGeom prst="rect">
            <a:avLst/>
          </a:prstGeom>
          <a:noFill/>
          <a:ln>
            <a:noFill/>
          </a:ln>
        </p:spPr>
      </p:pic>
      <p:sp>
        <p:nvSpPr>
          <p:cNvPr id="247" name="Google Shape;247;p8"/>
          <p:cNvSpPr txBox="1">
            <a:spLocks noGrp="1"/>
          </p:cNvSpPr>
          <p:nvPr>
            <p:ph type="title" idx="4294967295"/>
          </p:nvPr>
        </p:nvSpPr>
        <p:spPr>
          <a:xfrm>
            <a:off x="76200" y="152400"/>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SzPts val="1100"/>
              <a:buNone/>
            </a:pPr>
            <a:r>
              <a:rPr lang="en-US" sz="4000" b="1" dirty="0" err="1">
                <a:latin typeface="Arial" panose="020B0604020202020204" pitchFamily="34" charset="0"/>
                <a:cs typeface="Arial" panose="020B0604020202020204" pitchFamily="34" charset="0"/>
              </a:rPr>
              <a:t>هل</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يجب</a:t>
            </a:r>
            <a:r>
              <a:rPr lang="en-US" sz="4000" b="1" dirty="0">
                <a:latin typeface="Arial" panose="020B0604020202020204" pitchFamily="34" charset="0"/>
                <a:cs typeface="Arial" panose="020B0604020202020204" pitchFamily="34" charset="0"/>
              </a:rPr>
              <a:t> أن </a:t>
            </a:r>
            <a:r>
              <a:rPr lang="en-US" sz="4000" b="1" dirty="0" err="1">
                <a:latin typeface="Arial" panose="020B0604020202020204" pitchFamily="34" charset="0"/>
                <a:cs typeface="Arial" panose="020B0604020202020204" pitchFamily="34" charset="0"/>
              </a:rPr>
              <a:t>نصلّي</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للروح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القدس</a:t>
            </a:r>
            <a:r>
              <a:rPr lang="en-US" sz="4000"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p:txBody>
      </p:sp>
      <p:sp>
        <p:nvSpPr>
          <p:cNvPr id="248" name="Google Shape;248;p8"/>
          <p:cNvSpPr txBox="1"/>
          <p:nvPr/>
        </p:nvSpPr>
        <p:spPr>
          <a:xfrm>
            <a:off x="8626453" y="0"/>
            <a:ext cx="44134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49" name="Google Shape;249;p8"/>
          <p:cNvSpPr txBox="1"/>
          <p:nvPr/>
        </p:nvSpPr>
        <p:spPr>
          <a:xfrm>
            <a:off x="5029199" y="1905000"/>
            <a:ext cx="3969657" cy="41148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ما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هي</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النتائج</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إذا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كنّا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نستطيع</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أو</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لا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نستطيع</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أن</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4000" b="1" u="none" strike="noStrike" kern="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نعبد</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الروح؟</a:t>
            </a:r>
            <a:endParaRPr kumimoji="0" sz="40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425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تيخيكُس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١</a:t>
            </a:r>
            <a:endPar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حمل رسائل أفسس وكولوسي (أف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٦: ٢١</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كو</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٤</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٧</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كان برفقة أنسيمُس (كو</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٤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٩ </a:t>
            </a: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أنسيمُس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 ٢</a:t>
            </a: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عبد لفليمون من كولوسي</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719030" marR="0" lvl="1" indent="-276183" algn="r" defTabSz="914400" rtl="1" eaLnBrk="1" fontAlgn="base" latinLnBrk="0" hangingPunct="1">
              <a:lnSpc>
                <a:spcPct val="100000"/>
              </a:lnSpc>
              <a:spcBef>
                <a:spcPct val="1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المحتمل أنه حمل الرسالة إلى فليمون عندما عاد إلى سيده، على الرغم من عدم ذكرها على وجه التحديد (فيل ١٢)</a:t>
            </a:r>
            <a:endParaRPr kumimoji="0" lang="en-US" sz="2800" b="1" u="none" strike="noStrike" kern="1200" cap="none" spc="0" normalizeH="0" baseline="0" noProof="0" dirty="0">
              <a:ln>
                <a:noFill/>
              </a:ln>
              <a:solidFill>
                <a:srgbClr val="FFFFFF"/>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أبفرُودتُس</a:t>
            </a:r>
            <a:r>
              <a:rPr kumimoji="0" lang="en-US" sz="2800" b="1" u="none" strike="noStrike" kern="1200" cap="none" spc="0" normalizeH="0" baseline="0" noProof="0" dirty="0">
                <a:ln>
                  <a:noFill/>
                </a:ln>
                <a:solidFill>
                  <a:srgbClr val="FFFF00"/>
                </a:solidFill>
                <a:effectLst>
                  <a:glow rad="3048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 ٣</a:t>
            </a:r>
          </a:p>
          <a:p>
            <a:pPr marL="457200" marR="0" lvl="0" indent="-457200"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رجل من فيلبي ، حمل رسالة فيلبي إلى شعبه (في ٢: ٢٥، ٢٨)</a:t>
            </a:r>
          </a:p>
        </p:txBody>
      </p:sp>
      <p:sp>
        <p:nvSpPr>
          <p:cNvPr id="462852"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eaLnBrk="1" hangingPunct="1">
              <a:spcBef>
                <a:spcPct val="50000"/>
              </a:spcBef>
              <a:defRPr/>
            </a:pPr>
            <a:r>
              <a:rPr lang="ar-JO"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حمل هذه الرسائل؟</a:t>
            </a:r>
            <a:endPar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2854" name="TextBox 107"/>
          <p:cNvSpPr txBox="1">
            <a:spLocks noChangeArrowheads="1"/>
          </p:cNvSpPr>
          <p:nvPr/>
        </p:nvSpPr>
        <p:spPr bwMode="auto">
          <a:xfrm>
            <a:off x="8555038" y="3"/>
            <a:ext cx="703988" cy="830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١٧٧</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976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269">
                                            <p:txEl>
                                              <p:pRg st="7" end="7"/>
                                            </p:txEl>
                                          </p:spTgt>
                                        </p:tgtEl>
                                        <p:attrNameLst>
                                          <p:attrName>style.visibility</p:attrName>
                                        </p:attrNameLst>
                                      </p:cBhvr>
                                      <p:to>
                                        <p:strVal val="visible"/>
                                      </p:to>
                                    </p:set>
                                    <p:animEffect transition="in" filter="wipe(left)">
                                      <p:cBhvr>
                                        <p:cTn id="34"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6" name="Google Shape;256;p9"/>
          <p:cNvSpPr txBox="1">
            <a:spLocks noGrp="1"/>
          </p:cNvSpPr>
          <p:nvPr>
            <p:ph type="title" idx="4294967295"/>
          </p:nvPr>
        </p:nvSpPr>
        <p:spPr>
          <a:xfrm>
            <a:off x="76200" y="152400"/>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هل</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يجب</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أن</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نصّلي</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للروح</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القدس</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a:t>
            </a:r>
            <a:endParaRPr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endParaRPr>
          </a:p>
        </p:txBody>
      </p:sp>
      <p:sp>
        <p:nvSpPr>
          <p:cNvPr id="257" name="Google Shape;257;p9"/>
          <p:cNvSpPr txBox="1"/>
          <p:nvPr/>
        </p:nvSpPr>
        <p:spPr>
          <a:xfrm>
            <a:off x="8626453" y="0"/>
            <a:ext cx="44134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58" name="Google Shape;258;p9"/>
          <p:cNvSpPr txBox="1"/>
          <p:nvPr/>
        </p:nvSpPr>
        <p:spPr>
          <a:xfrm>
            <a:off x="152393" y="1166250"/>
            <a:ext cx="8991600" cy="548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fontAlgn="base">
              <a:spcBef>
                <a:spcPct val="0"/>
              </a:spcBef>
              <a:spcAft>
                <a:spcPct val="0"/>
              </a:spcAft>
              <a:defRPr sz="3600" kern="1200">
                <a:solidFill>
                  <a:schemeClr val="bg1"/>
                </a:solidFill>
                <a:effectLst>
                  <a:glow rad="177800">
                    <a:schemeClr val="tx1">
                      <a:alpha val="75000"/>
                    </a:schemeClr>
                  </a:glow>
                </a:effectLst>
                <a:latin typeface="+mj-lt"/>
                <a:ea typeface="+mj-ea"/>
                <a:cs typeface="+mj-cs"/>
              </a:defRPr>
            </a:lvl1pPr>
            <a:lvl2pPr marL="457200" algn="ctr" fontAlgn="base">
              <a:spcBef>
                <a:spcPct val="0"/>
              </a:spcBef>
              <a:spcAft>
                <a:spcPct val="0"/>
              </a:spcAft>
              <a:defRPr sz="4400" kern="1200">
                <a:solidFill>
                  <a:schemeClr val="tx2"/>
                </a:solidFill>
                <a:latin typeface="Arial" charset="0"/>
                <a:ea typeface="+mn-ea"/>
                <a:cs typeface="+mn-cs"/>
              </a:defRPr>
            </a:lvl2pPr>
            <a:lvl3pPr marL="914400" algn="ctr" fontAlgn="base">
              <a:spcBef>
                <a:spcPct val="0"/>
              </a:spcBef>
              <a:spcAft>
                <a:spcPct val="0"/>
              </a:spcAft>
              <a:defRPr sz="4400" kern="1200">
                <a:solidFill>
                  <a:schemeClr val="tx2"/>
                </a:solidFill>
                <a:latin typeface="Arial" charset="0"/>
                <a:ea typeface="+mn-ea"/>
                <a:cs typeface="+mn-cs"/>
              </a:defRPr>
            </a:lvl3pPr>
            <a:lvl4pPr marL="1371600" algn="ctr" fontAlgn="base">
              <a:spcBef>
                <a:spcPct val="0"/>
              </a:spcBef>
              <a:spcAft>
                <a:spcPct val="0"/>
              </a:spcAft>
              <a:defRPr sz="4400" kern="1200">
                <a:solidFill>
                  <a:schemeClr val="tx2"/>
                </a:solidFill>
                <a:latin typeface="Arial" charset="0"/>
                <a:ea typeface="+mn-ea"/>
                <a:cs typeface="+mn-cs"/>
              </a:defRPr>
            </a:lvl4pPr>
            <a:lvl5pPr marL="1828800" algn="ctr" fontAlgn="base">
              <a:spcBef>
                <a:spcPct val="0"/>
              </a:spcBef>
              <a:spcAft>
                <a:spcPct val="0"/>
              </a:spcAft>
              <a:defRPr sz="4400" kern="1200">
                <a:solidFill>
                  <a:schemeClr val="tx2"/>
                </a:solidFill>
                <a:latin typeface="Arial" charset="0"/>
                <a:ea typeface="+mn-ea"/>
                <a:cs typeface="+mn-cs"/>
              </a:defRPr>
            </a:lvl5pPr>
            <a:lvl6pPr marL="457200" algn="ctr" defTabSz="914400" eaLnBrk="1" fontAlgn="base" latinLnBrk="0" hangingPunct="1">
              <a:spcBef>
                <a:spcPct val="0"/>
              </a:spcBef>
              <a:spcAft>
                <a:spcPct val="0"/>
              </a:spcAft>
              <a:defRPr sz="4400" kern="1200">
                <a:solidFill>
                  <a:schemeClr val="tx2"/>
                </a:solidFill>
                <a:latin typeface="Arial" charset="0"/>
                <a:ea typeface="+mn-ea"/>
                <a:cs typeface="+mn-cs"/>
              </a:defRPr>
            </a:lvl6pPr>
            <a:lvl7pPr marL="914400" algn="ctr" defTabSz="914400" eaLnBrk="1" fontAlgn="base" latinLnBrk="0" hangingPunct="1">
              <a:spcBef>
                <a:spcPct val="0"/>
              </a:spcBef>
              <a:spcAft>
                <a:spcPct val="0"/>
              </a:spcAft>
              <a:defRPr sz="4400" kern="1200">
                <a:solidFill>
                  <a:schemeClr val="tx2"/>
                </a:solidFill>
                <a:latin typeface="Arial" charset="0"/>
                <a:ea typeface="+mn-ea"/>
                <a:cs typeface="+mn-cs"/>
              </a:defRPr>
            </a:lvl7pPr>
            <a:lvl8pPr marL="1371600" algn="ctr" defTabSz="914400" eaLnBrk="1" fontAlgn="base" latinLnBrk="0" hangingPunct="1">
              <a:spcBef>
                <a:spcPct val="0"/>
              </a:spcBef>
              <a:spcAft>
                <a:spcPct val="0"/>
              </a:spcAft>
              <a:defRPr sz="4400" kern="1200">
                <a:solidFill>
                  <a:schemeClr val="tx2"/>
                </a:solidFill>
                <a:latin typeface="Arial" charset="0"/>
                <a:ea typeface="+mn-ea"/>
                <a:cs typeface="+mn-cs"/>
              </a:defRPr>
            </a:lvl8pPr>
            <a:lvl9pPr marL="1828800" algn="ctr" defTabSz="914400" eaLnBrk="1" fontAlgn="base" latinLnBrk="0" hangingPunct="1">
              <a:spcBef>
                <a:spcPct val="0"/>
              </a:spcBef>
              <a:spcAft>
                <a:spcPct val="0"/>
              </a:spcAft>
              <a:defRPr sz="4400" kern="1200">
                <a:solidFill>
                  <a:schemeClr val="tx2"/>
                </a:solidFill>
                <a:latin typeface="Arial" charset="0"/>
                <a:ea typeface="+mn-ea"/>
                <a:cs typeface="+mn-cs"/>
              </a:defRPr>
            </a:lvl9pPr>
          </a:lstStyle>
          <a:p>
            <a:pPr lvl="0" rtl="1">
              <a:buClr>
                <a:srgbClr val="000000"/>
              </a:buClr>
              <a:defRPr/>
            </a:pPr>
            <a:r>
              <a:rPr lang="ar-JO" sz="4000" b="1" dirty="0">
                <a:solidFill>
                  <a:srgbClr val="FFFFFF"/>
                </a:solidFill>
                <a:effectLst>
                  <a:glow rad="177800">
                    <a:srgbClr val="000000">
                      <a:alpha val="75000"/>
                    </a:srgbClr>
                  </a:glow>
                </a:effectLst>
                <a:latin typeface="Arial" panose="020B0604020202020204" pitchFamily="34" charset="0"/>
                <a:sym typeface="Arial"/>
              </a:rPr>
              <a:t>العبادة الدينية يجب أن تُعطى لله الآب والإبن والروح القدس؛ وله وحده لا للملائكة أو القديسين أو أي مخلوق آخر: ومنذ السقوط ليس بدون وسيط، ولا بوساطة أي شخص آخر سوى المسيح وحده.</a:t>
            </a:r>
            <a: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4000" b="1"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اعتراف</a:t>
            </a:r>
            <a: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b="1"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وستمنستر</a:t>
            </a:r>
            <a:r>
              <a:rPr kumimoji="0" lang="ar-JO"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21. 2</a:t>
            </a:r>
            <a:br>
              <a:rPr kumimoji="0" lang="en-US"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br>
            <a:r>
              <a:rPr lang="ar-JO" sz="4000" b="1" dirty="0">
                <a:solidFill>
                  <a:srgbClr val="FFFFFF"/>
                </a:solidFill>
                <a:effectLst>
                  <a:glow rad="177800">
                    <a:srgbClr val="000000">
                      <a:alpha val="75000"/>
                    </a:srgbClr>
                  </a:glow>
                </a:effectLst>
                <a:latin typeface="Arial" panose="020B0604020202020204" pitchFamily="34" charset="0"/>
                <a:sym typeface="Arial"/>
              </a:rPr>
              <a:t>1643 – 1646م</a:t>
            </a:r>
            <a:endParaRPr kumimoji="0" sz="40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3">
            <a:alphaModFix/>
          </a:blip>
          <a:srcRect/>
          <a:stretch/>
        </p:blipFill>
        <p:spPr>
          <a:xfrm>
            <a:off x="0" y="3263900"/>
            <a:ext cx="5384800" cy="3594100"/>
          </a:xfrm>
          <a:prstGeom prst="rect">
            <a:avLst/>
          </a:prstGeom>
          <a:noFill/>
          <a:ln>
            <a:noFill/>
          </a:ln>
        </p:spPr>
      </p:pic>
      <p:sp>
        <p:nvSpPr>
          <p:cNvPr id="265" name="Google Shape;265;p10"/>
          <p:cNvSpPr txBox="1">
            <a:spLocks noGrp="1"/>
          </p:cNvSpPr>
          <p:nvPr>
            <p:ph type="title" idx="4294967295"/>
          </p:nvPr>
        </p:nvSpPr>
        <p:spPr>
          <a:xfrm>
            <a:off x="76200" y="76200"/>
            <a:ext cx="8991600" cy="11430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p>
            <a:pPr fontAlgn="base">
              <a:spcBef>
                <a:spcPct val="0"/>
              </a:spcBef>
              <a:spcAft>
                <a:spcPct val="0"/>
              </a:spcAft>
            </a:pPr>
            <a:r>
              <a:rPr lang="ar-JO" sz="4000" b="1" kern="1200" dirty="0">
                <a:solidFill>
                  <a:schemeClr val="bg1"/>
                </a:solidFill>
                <a:effectLst>
                  <a:glow rad="177800">
                    <a:schemeClr val="tx1">
                      <a:alpha val="75000"/>
                    </a:schemeClr>
                  </a:glow>
                </a:effectLst>
                <a:latin typeface="Arial" panose="020B0604020202020204" pitchFamily="34" charset="0"/>
                <a:ea typeface="+mj-ea"/>
                <a:cs typeface="+mj-cs"/>
              </a:rPr>
              <a:t>جرودم</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علم</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اللاهوت</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 </a:t>
            </a:r>
            <a:r>
              <a:rPr lang="en-US" sz="4000" b="1" kern="1200" dirty="0" err="1">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النظامي</a:t>
            </a:r>
            <a:r>
              <a:rPr lang="en-US"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rPr>
              <a:t>،</a:t>
            </a:r>
            <a:r>
              <a:rPr lang="ar-JO" sz="4000" b="1" kern="1200" dirty="0">
                <a:solidFill>
                  <a:schemeClr val="bg1"/>
                </a:solidFill>
                <a:effectLst>
                  <a:glow rad="177800">
                    <a:schemeClr val="tx1">
                      <a:alpha val="75000"/>
                    </a:schemeClr>
                  </a:glow>
                </a:effectLst>
                <a:latin typeface="Arial" panose="020B0604020202020204" pitchFamily="34" charset="0"/>
                <a:ea typeface="+mj-ea"/>
                <a:cs typeface="+mj-cs"/>
              </a:rPr>
              <a:t> 381</a:t>
            </a:r>
            <a:endParaRPr sz="4000" b="1" kern="1200" dirty="0">
              <a:solidFill>
                <a:schemeClr val="bg1"/>
              </a:solidFill>
              <a:effectLst>
                <a:glow rad="177800">
                  <a:schemeClr val="tx1">
                    <a:alpha val="75000"/>
                  </a:schemeClr>
                </a:glow>
              </a:effectLst>
              <a:latin typeface="Arial" panose="020B0604020202020204" pitchFamily="34" charset="0"/>
              <a:ea typeface="+mj-ea"/>
              <a:cs typeface="Arial" panose="020B0604020202020204" pitchFamily="34" charset="0"/>
            </a:endParaRPr>
          </a:p>
        </p:txBody>
      </p:sp>
      <p:sp>
        <p:nvSpPr>
          <p:cNvPr id="266" name="Google Shape;266;p10"/>
          <p:cNvSpPr txBox="1"/>
          <p:nvPr/>
        </p:nvSpPr>
        <p:spPr>
          <a:xfrm>
            <a:off x="76200" y="1477962"/>
            <a:ext cx="8991600" cy="49989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defPPr marR="0" lvl="0" algn="l" rtl="0">
              <a:lnSpc>
                <a:spcPct val="100000"/>
              </a:lnSpc>
              <a:spcBef>
                <a:spcPts val="0"/>
              </a:spcBef>
              <a:spcAft>
                <a:spcPts val="0"/>
              </a:spcAft>
            </a:defPPr>
            <a:lvl1pPr algn="ctr" fontAlgn="base">
              <a:spcBef>
                <a:spcPct val="0"/>
              </a:spcBef>
              <a:spcAft>
                <a:spcPct val="0"/>
              </a:spcAft>
              <a:buSzPts val="1400"/>
              <a:buNone/>
              <a:defRPr sz="4000" b="1" kern="1200">
                <a:solidFill>
                  <a:schemeClr val="bg1"/>
                </a:solidFill>
                <a:effectLst>
                  <a:glow rad="177800">
                    <a:schemeClr val="tx1">
                      <a:alpha val="75000"/>
                    </a:schemeClr>
                  </a:glow>
                </a:effectLst>
                <a:latin typeface="+mj-lt"/>
                <a:ea typeface="+mj-ea"/>
                <a:cs typeface="+mj-cs"/>
              </a:defRPr>
            </a:lvl1pPr>
            <a:lvl2pPr algn="ctr">
              <a:buSzPts val="1400"/>
              <a:buNone/>
              <a:defRPr sz="4400">
                <a:solidFill>
                  <a:schemeClr val="dk2"/>
                </a:solidFill>
              </a:defRPr>
            </a:lvl2pPr>
            <a:lvl3pPr algn="ctr">
              <a:buSzPts val="1400"/>
              <a:buNone/>
              <a:defRPr sz="4400">
                <a:solidFill>
                  <a:schemeClr val="dk2"/>
                </a:solidFill>
              </a:defRPr>
            </a:lvl3pPr>
            <a:lvl4pPr algn="ctr">
              <a:buSzPts val="1400"/>
              <a:buNone/>
              <a:defRPr sz="4400">
                <a:solidFill>
                  <a:schemeClr val="dk2"/>
                </a:solidFill>
              </a:defRPr>
            </a:lvl4pPr>
            <a:lvl5pPr algn="ctr">
              <a:buSzPts val="1400"/>
              <a:buNone/>
              <a:defRPr sz="4400">
                <a:solidFill>
                  <a:schemeClr val="dk2"/>
                </a:solidFill>
              </a:defRPr>
            </a:lvl5pPr>
            <a:lvl6pPr algn="ctr">
              <a:buSzPts val="1400"/>
              <a:buNone/>
              <a:defRPr sz="4400">
                <a:solidFill>
                  <a:schemeClr val="dk2"/>
                </a:solidFill>
              </a:defRPr>
            </a:lvl6pPr>
            <a:lvl7pPr algn="ctr">
              <a:buSzPts val="1400"/>
              <a:buNone/>
              <a:defRPr sz="4400">
                <a:solidFill>
                  <a:schemeClr val="dk2"/>
                </a:solidFill>
              </a:defRPr>
            </a:lvl7pPr>
            <a:lvl8pPr algn="ctr">
              <a:buSzPts val="1400"/>
              <a:buNone/>
              <a:defRPr sz="4400">
                <a:solidFill>
                  <a:schemeClr val="dk2"/>
                </a:solidFill>
              </a:defRPr>
            </a:lvl8pPr>
            <a:lvl9pPr algn="ctr">
              <a:buSzPts val="1400"/>
              <a:buNone/>
              <a:defRPr sz="4400">
                <a:solidFill>
                  <a:schemeClr val="dk2"/>
                </a:solidFill>
              </a:defRPr>
            </a:lvl9pPr>
          </a:lstStyle>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ar-JO"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ولكن هل يجب أن نصلي إلى الروح القدس؟ على الرغم من عدم تسجيل أي صلوات موجهة مباشرة إلى الروح القدس في العهد الجديد، إلا أنه لا يوجد شيء يمنع مثل هذه الصلاة، لأن الروح القدس مثل الآب والابن هو الله بالكامل. وهو مستحق الصلاة وهو قادر على الإستجابة لصلواتنا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
        <p:nvSpPr>
          <p:cNvPr id="267" name="Google Shape;267;p10"/>
          <p:cNvSpPr txBox="1"/>
          <p:nvPr/>
        </p:nvSpPr>
        <p:spPr>
          <a:xfrm>
            <a:off x="8583698" y="0"/>
            <a:ext cx="52685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1"/>
          <p:cNvSpPr txBox="1">
            <a:spLocks noGrp="1"/>
          </p:cNvSpPr>
          <p:nvPr>
            <p:ph type="title" idx="4294967295"/>
          </p:nvPr>
        </p:nvSpPr>
        <p:spPr>
          <a:xfrm>
            <a:off x="76200" y="76200"/>
            <a:ext cx="8991600" cy="1143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SzPts val="1100"/>
              <a:buNone/>
            </a:pPr>
            <a:r>
              <a:rPr lang="en-US" b="1" dirty="0" err="1">
                <a:latin typeface="Arial" panose="020B0604020202020204" pitchFamily="34" charset="0"/>
                <a:cs typeface="Arial" panose="020B0604020202020204" pitchFamily="34" charset="0"/>
              </a:rPr>
              <a:t>روح</a:t>
            </a:r>
            <a:r>
              <a:rPr lang="en-US" b="1" dirty="0">
                <a:latin typeface="Arial" panose="020B0604020202020204" pitchFamily="34" charset="0"/>
                <a:cs typeface="Arial" panose="020B0604020202020204" pitchFamily="34" charset="0"/>
              </a:rPr>
              <a:t> الله </a:t>
            </a:r>
            <a:r>
              <a:rPr lang="en-US" b="1" dirty="0" err="1">
                <a:latin typeface="Arial" panose="020B0604020202020204" pitchFamily="34" charset="0"/>
                <a:cs typeface="Arial" panose="020B0604020202020204" pitchFamily="34" charset="0"/>
              </a:rPr>
              <a:t>الحي</a:t>
            </a:r>
            <a:endParaRPr b="1" dirty="0">
              <a:latin typeface="Arial" panose="020B0604020202020204" pitchFamily="34" charset="0"/>
              <a:cs typeface="Arial" panose="020B0604020202020204" pitchFamily="34" charset="0"/>
            </a:endParaRPr>
          </a:p>
        </p:txBody>
      </p:sp>
      <p:sp>
        <p:nvSpPr>
          <p:cNvPr id="274" name="Google Shape;274;p11"/>
          <p:cNvSpPr txBox="1"/>
          <p:nvPr/>
        </p:nvSpPr>
        <p:spPr>
          <a:xfrm>
            <a:off x="-12095" y="1477962"/>
            <a:ext cx="8991600" cy="2514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But should we pray to the Holy Spirit?  Though no prayers directly addressed to the Holy Spirit are recorded in the New Testament, there is nothing that would forbid such prayer, for the Holy Spirit, like the Father and the Son, is fully God and is worthy of prayer and is powerful to answer our prayers. </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75" name="Google Shape;275;p11"/>
          <p:cNvSpPr txBox="1"/>
          <p:nvPr/>
        </p:nvSpPr>
        <p:spPr>
          <a:xfrm>
            <a:off x="8583698" y="0"/>
            <a:ext cx="52685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76" name="Google Shape;276;p11"/>
          <p:cNvPicPr preferRelativeResize="0"/>
          <p:nvPr/>
        </p:nvPicPr>
        <p:blipFill rotWithShape="1">
          <a:blip r:embed="rId3">
            <a:alphaModFix/>
          </a:blip>
          <a:srcRect l="1388" t="3044" r="1528" b="1956"/>
          <a:stretch/>
        </p:blipFill>
        <p:spPr>
          <a:xfrm>
            <a:off x="-12700" y="1143000"/>
            <a:ext cx="9141384" cy="5715000"/>
          </a:xfrm>
          <a:prstGeom prst="rect">
            <a:avLst/>
          </a:prstGeom>
          <a:noFill/>
          <a:ln>
            <a:noFill/>
          </a:ln>
        </p:spPr>
      </p:pic>
      <p:sp>
        <p:nvSpPr>
          <p:cNvPr id="277" name="Google Shape;277;p11"/>
          <p:cNvSpPr txBox="1"/>
          <p:nvPr/>
        </p:nvSpPr>
        <p:spPr>
          <a:xfrm>
            <a:off x="0" y="1575352"/>
            <a:ext cx="9220200" cy="4953000"/>
          </a:xfrm>
          <a:prstGeom prst="rect">
            <a:avLst/>
          </a:prstGeom>
          <a:noFill/>
          <a:ln w="9525">
            <a:noFill/>
            <a:miter lim="800000"/>
            <a:headEnd/>
            <a:tailEnd/>
          </a:ln>
          <a:effectLst/>
        </p:spPr>
        <p:txBody>
          <a:bodyPr spcFirstLastPara="1" vert="horz" wrap="square" lIns="91440" tIns="45720" rIns="91440" bIns="45720" numCol="1" anchor="ctr" anchorCtr="0" compatLnSpc="1">
            <a:prstTxWarp prst="textNoShape">
              <a:avLst/>
            </a:prstTxWarp>
            <a:noAutofit/>
          </a:bodyPr>
          <a:lstStyle>
            <a:defPPr marR="0" lvl="0" algn="l" rtl="0">
              <a:lnSpc>
                <a:spcPct val="100000"/>
              </a:lnSpc>
              <a:spcBef>
                <a:spcPts val="0"/>
              </a:spcBef>
              <a:spcAft>
                <a:spcPts val="0"/>
              </a:spcAft>
              <a:defRPr/>
            </a:defPPr>
            <a:lvl1pPr algn="ctr" fontAlgn="base">
              <a:spcBef>
                <a:spcPct val="0"/>
              </a:spcBef>
              <a:spcAft>
                <a:spcPct val="0"/>
              </a:spcAft>
              <a:buSzPts val="1400"/>
              <a:buNone/>
              <a:defRPr sz="4000" b="1" kern="1200">
                <a:solidFill>
                  <a:schemeClr val="bg1"/>
                </a:solidFill>
                <a:effectLst>
                  <a:glow rad="177800">
                    <a:schemeClr val="tx1">
                      <a:alpha val="75000"/>
                    </a:schemeClr>
                  </a:glow>
                </a:effectLst>
                <a:latin typeface="+mj-lt"/>
                <a:ea typeface="+mj-ea"/>
                <a:cs typeface="+mj-cs"/>
              </a:defRPr>
            </a:lvl1pPr>
            <a:lvl2pPr algn="ctr">
              <a:buSzPts val="1400"/>
              <a:buNone/>
              <a:defRPr sz="4400">
                <a:solidFill>
                  <a:schemeClr val="dk2"/>
                </a:solidFill>
              </a:defRPr>
            </a:lvl2pPr>
            <a:lvl3pPr algn="ctr">
              <a:buSzPts val="1400"/>
              <a:buNone/>
              <a:defRPr sz="4400">
                <a:solidFill>
                  <a:schemeClr val="dk2"/>
                </a:solidFill>
              </a:defRPr>
            </a:lvl3pPr>
            <a:lvl4pPr algn="ctr">
              <a:buSzPts val="1400"/>
              <a:buNone/>
              <a:defRPr sz="4400">
                <a:solidFill>
                  <a:schemeClr val="dk2"/>
                </a:solidFill>
              </a:defRPr>
            </a:lvl4pPr>
            <a:lvl5pPr algn="ctr">
              <a:buSzPts val="1400"/>
              <a:buNone/>
              <a:defRPr sz="4400">
                <a:solidFill>
                  <a:schemeClr val="dk2"/>
                </a:solidFill>
              </a:defRPr>
            </a:lvl5pPr>
            <a:lvl6pPr algn="ctr">
              <a:buSzPts val="1400"/>
              <a:buNone/>
              <a:defRPr sz="4400">
                <a:solidFill>
                  <a:schemeClr val="dk2"/>
                </a:solidFill>
              </a:defRPr>
            </a:lvl6pPr>
            <a:lvl7pPr algn="ctr">
              <a:buSzPts val="1400"/>
              <a:buNone/>
              <a:defRPr sz="4400">
                <a:solidFill>
                  <a:schemeClr val="dk2"/>
                </a:solidFill>
              </a:defRPr>
            </a:lvl7pPr>
            <a:lvl8pPr algn="ctr">
              <a:buSzPts val="1400"/>
              <a:buNone/>
              <a:defRPr sz="4400">
                <a:solidFill>
                  <a:schemeClr val="dk2"/>
                </a:solidFill>
              </a:defRPr>
            </a:lvl8pPr>
            <a:lvl9pPr algn="ctr">
              <a:buSzPts val="1400"/>
              <a:buNone/>
              <a:defRPr sz="4400">
                <a:solidFill>
                  <a:schemeClr val="dk2"/>
                </a:solidFill>
              </a:defRPr>
            </a:lvl9pPr>
          </a:lstStyle>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قم</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بإذابتي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وشكّلني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واملأني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واستخدمني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يا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أذبنا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شكّلنا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املأنا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استخدمنا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يا</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a:p>
            <a:pPr marL="0" marR="0" lvl="0" indent="0" algn="ctr" defTabSz="914400" rtl="1" eaLnBrk="1" fontAlgn="base" latinLnBrk="0" hangingPunct="1">
              <a:lnSpc>
                <a:spcPct val="100000"/>
              </a:lnSpc>
              <a:spcBef>
                <a:spcPct val="0"/>
              </a:spcBef>
              <a:spcAft>
                <a:spcPct val="0"/>
              </a:spcAft>
              <a:buClr>
                <a:srgbClr val="000000"/>
              </a:buClr>
              <a:buSzPts val="1400"/>
              <a:buFont typeface="Arial"/>
              <a:buNone/>
              <a:tabLst/>
              <a:defRPr/>
            </a:pP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روح</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الله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الحيّ</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حلْ</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علينا</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 من </a:t>
            </a:r>
            <a:r>
              <a:rPr kumimoji="0" lang="en-US" sz="4000" u="none" strike="noStrike" kern="1200" cap="none" spc="0" normalizeH="0" baseline="0" noProof="0" dirty="0" err="1">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جديد</a:t>
            </a:r>
            <a:r>
              <a:rPr kumimoji="0" lang="en-US"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rPr>
              <a:t>.</a:t>
            </a:r>
            <a:endParaRPr kumimoji="0" sz="4000"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mj-ea"/>
              <a:cs typeface="+mj-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2"/>
          <p:cNvPicPr preferRelativeResize="0"/>
          <p:nvPr/>
        </p:nvPicPr>
        <p:blipFill rotWithShape="1">
          <a:blip r:embed="rId3">
            <a:alphaModFix/>
          </a:blip>
          <a:srcRect/>
          <a:stretch/>
        </p:blipFill>
        <p:spPr>
          <a:xfrm>
            <a:off x="457200" y="457200"/>
            <a:ext cx="8128000" cy="6096000"/>
          </a:xfrm>
          <a:prstGeom prst="rect">
            <a:avLst/>
          </a:prstGeom>
          <a:noFill/>
          <a:ln>
            <a:noFill/>
          </a:ln>
        </p:spPr>
      </p:pic>
      <p:sp>
        <p:nvSpPr>
          <p:cNvPr id="284" name="Google Shape;284;p12"/>
          <p:cNvSpPr txBox="1"/>
          <p:nvPr/>
        </p:nvSpPr>
        <p:spPr>
          <a:xfrm>
            <a:off x="8540943" y="0"/>
            <a:ext cx="61236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xiii</a:t>
            </a:r>
            <a:endParaRPr kumimoji="0"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85" name="Google Shape;285;p12"/>
          <p:cNvSpPr txBox="1">
            <a:spLocks noGrp="1"/>
          </p:cNvSpPr>
          <p:nvPr>
            <p:ph type="title" idx="4294967295"/>
          </p:nvPr>
        </p:nvSpPr>
        <p:spPr>
          <a:xfrm>
            <a:off x="5918329" y="2132856"/>
            <a:ext cx="3118167" cy="44196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1">
              <a:spcBef>
                <a:spcPts val="0"/>
              </a:spcBef>
              <a:spcAft>
                <a:spcPts val="0"/>
              </a:spcAft>
              <a:buNone/>
            </a:pPr>
            <a:r>
              <a:rPr lang="en-US" sz="2800" b="1" dirty="0" err="1">
                <a:latin typeface="Arial" panose="020B0604020202020204" pitchFamily="34" charset="0"/>
                <a:cs typeface="Arial" panose="020B0604020202020204" pitchFamily="34" charset="0"/>
              </a:rPr>
              <a:t>رومية</a:t>
            </a:r>
            <a:r>
              <a:rPr lang="en-US" sz="2800" b="1" dirty="0">
                <a:latin typeface="Arial" panose="020B0604020202020204" pitchFamily="34" charset="0"/>
                <a:cs typeface="Arial" panose="020B0604020202020204" pitchFamily="34" charset="0"/>
              </a:rPr>
              <a:t> ٨ : ٢٦</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26 وكذلك الروح أيضاً يعين ضعفاتنا، لأننا لسنا نعلم ما نصلي لأجله كما ينبغي، ولكن الروح نفسه يشفع فينا بأنات لا ينطق بها.</a:t>
            </a:r>
            <a:endParaRPr sz="4800" b="1" dirty="0">
              <a:latin typeface="Arial" panose="020B0604020202020204" pitchFamily="34" charset="0"/>
              <a:cs typeface="Arial" panose="020B0604020202020204" pitchFamily="34"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6" name="Rectangle 10"/>
          <p:cNvSpPr>
            <a:spLocks noChangeArrowheads="1"/>
          </p:cNvSpPr>
          <p:nvPr/>
        </p:nvSpPr>
        <p:spPr bwMode="auto">
          <a:xfrm rot="1619911">
            <a:off x="4668838" y="4223822"/>
            <a:ext cx="2133600"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7" name="Rectangle 11"/>
          <p:cNvSpPr>
            <a:spLocks noChangeArrowheads="1"/>
          </p:cNvSpPr>
          <p:nvPr/>
        </p:nvSpPr>
        <p:spPr bwMode="auto">
          <a:xfrm rot="-1572683">
            <a:off x="3679534" y="40825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8" name="Rectangle 12"/>
          <p:cNvSpPr>
            <a:spLocks noChangeArrowheads="1"/>
          </p:cNvSpPr>
          <p:nvPr/>
        </p:nvSpPr>
        <p:spPr bwMode="auto">
          <a:xfrm rot="5400000">
            <a:off x="4555834" y="2368034"/>
            <a:ext cx="184731" cy="369332"/>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89" name="AutoShape 13"/>
          <p:cNvSpPr>
            <a:spLocks noChangeArrowheads="1"/>
          </p:cNvSpPr>
          <p:nvPr/>
        </p:nvSpPr>
        <p:spPr bwMode="auto">
          <a:xfrm rot="50350481">
            <a:off x="6060282" y="4678243"/>
            <a:ext cx="1695450"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1" name="AutoShape 15"/>
          <p:cNvSpPr>
            <a:spLocks noChangeArrowheads="1"/>
          </p:cNvSpPr>
          <p:nvPr/>
        </p:nvSpPr>
        <p:spPr bwMode="auto">
          <a:xfrm rot="14452042">
            <a:off x="1507332" y="4661575"/>
            <a:ext cx="1747837" cy="733663"/>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95" name="AutoShape 19"/>
          <p:cNvSpPr>
            <a:spLocks noChangeArrowheads="1"/>
          </p:cNvSpPr>
          <p:nvPr/>
        </p:nvSpPr>
        <p:spPr bwMode="auto">
          <a:xfrm>
            <a:off x="3624263" y="1055568"/>
            <a:ext cx="2016125" cy="733663"/>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واين هاوس ، مخططات اللاهوت والعقيدة المسيحية ، ص. 45</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1750" name="Title 28"/>
          <p:cNvSpPr>
            <a:spLocks noGrp="1"/>
          </p:cNvSpPr>
          <p:nvPr>
            <p:ph type="title" idx="4294967295"/>
          </p:nvPr>
        </p:nvSpPr>
        <p:spPr>
          <a:xfrm>
            <a:off x="0" y="182563"/>
            <a:ext cx="9144000" cy="7699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kern="1200" dirty="0">
                <a:solidFill>
                  <a:schemeClr val="bg1"/>
                </a:solidFill>
                <a:ea typeface="+mn-ea"/>
                <a:cs typeface="Arial" panose="020B0604020202020204" pitchFamily="34" charset="0"/>
              </a:rPr>
              <a:t>الثالوث</a:t>
            </a:r>
            <a:endParaRPr lang="en-US" kern="1200" dirty="0">
              <a:solidFill>
                <a:schemeClr val="bg1"/>
              </a:solidFill>
              <a:ea typeface="+mn-ea"/>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cover-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832166" cy="6838167"/>
          </a:xfrm>
          <a:prstGeom prst="rect">
            <a:avLst/>
          </a:prstGeom>
        </p:spPr>
      </p:pic>
      <p:sp>
        <p:nvSpPr>
          <p:cNvPr id="2050" name="Rectangle 2"/>
          <p:cNvSpPr>
            <a:spLocks noGrp="1" noChangeArrowheads="1"/>
          </p:cNvSpPr>
          <p:nvPr>
            <p:ph type="ctrTitle"/>
          </p:nvPr>
        </p:nvSpPr>
        <p:spPr>
          <a:xfrm>
            <a:off x="4311834" y="-677"/>
            <a:ext cx="4832166" cy="1773493"/>
          </a:xfrm>
        </p:spPr>
        <p:txBody>
          <a:bodyPr/>
          <a:lstStyle/>
          <a:p>
            <a:r>
              <a:rPr lang="ar-JO" sz="8800" dirty="0">
                <a:effectLst>
                  <a:glow rad="203200">
                    <a:schemeClr val="tx1"/>
                  </a:glow>
                </a:effectLst>
                <a:cs typeface="Arial" panose="020B0604020202020204" pitchFamily="34" charset="0"/>
              </a:rPr>
              <a:t>التقمص</a:t>
            </a:r>
            <a:endParaRPr lang="en-US" sz="8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203314" y="2780928"/>
            <a:ext cx="4832166" cy="1700808"/>
          </a:xfrm>
        </p:spPr>
        <p:txBody>
          <a:bodyPr/>
          <a:lstStyle/>
          <a:p>
            <a:r>
              <a:rPr lang="ar-JO" sz="4800" dirty="0">
                <a:effectLst>
                  <a:glow rad="203200">
                    <a:schemeClr val="tx1"/>
                  </a:glow>
                </a:effectLst>
                <a:cs typeface="Arial" panose="020B0604020202020204" pitchFamily="34" charset="0"/>
              </a:rPr>
              <a:t>ماذا ولماذا</a:t>
            </a:r>
          </a:p>
          <a:p>
            <a:r>
              <a:rPr lang="ar-JO" sz="4800" dirty="0">
                <a:effectLst>
                  <a:glow rad="203200">
                    <a:schemeClr val="tx1"/>
                  </a:glow>
                </a:effectLst>
                <a:cs typeface="Arial" panose="020B0604020202020204" pitchFamily="34" charset="0"/>
              </a:rPr>
              <a:t>وتجاوبنا</a:t>
            </a:r>
            <a:endParaRPr lang="en-US" sz="4800" dirty="0">
              <a:effectLst>
                <a:glow rad="203200">
                  <a:schemeClr val="tx1"/>
                </a:glow>
              </a:effectLst>
              <a:cs typeface="Arial" panose="020B0604020202020204" pitchFamily="34" charset="0"/>
            </a:endParaRPr>
          </a:p>
        </p:txBody>
      </p:sp>
      <p:sp>
        <p:nvSpPr>
          <p:cNvPr id="3" name="Rectangle 2">
            <a:extLst>
              <a:ext uri="{FF2B5EF4-FFF2-40B4-BE49-F238E27FC236}">
                <a16:creationId xmlns:a16="http://schemas.microsoft.com/office/drawing/2014/main" id="{EBAA5FDC-4FD9-3521-741F-512F99694BCC}"/>
              </a:ext>
            </a:extLst>
          </p:cNvPr>
          <p:cNvSpPr>
            <a:spLocks noChangeArrowheads="1"/>
          </p:cNvSpPr>
          <p:nvPr/>
        </p:nvSpPr>
        <p:spPr bwMode="auto">
          <a:xfrm>
            <a:off x="0" y="6165304"/>
            <a:ext cx="9144000" cy="68806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pic>
        <p:nvPicPr>
          <p:cNvPr id="16793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0"/>
            <a:ext cx="3319462"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25" y="3500438"/>
            <a:ext cx="4422775" cy="222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p:spPr>
        <p:txBody>
          <a:bodyPr/>
          <a:lstStyle/>
          <a:p>
            <a:pPr eaLnBrk="1" hangingPunct="1">
              <a:defRPr/>
            </a:pPr>
            <a:r>
              <a:rPr lang="ar-JO" sz="4800" dirty="0">
                <a:solidFill>
                  <a:srgbClr val="003399"/>
                </a:solidFill>
                <a:effectLst/>
              </a:rPr>
              <a:t>في التاريخ ...</a:t>
            </a:r>
            <a:endParaRPr lang="en-US" sz="4800" dirty="0">
              <a:solidFill>
                <a:srgbClr val="003399"/>
              </a:solidFill>
              <a:effectLst/>
            </a:endParaRP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دائري؟</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25612" name="Rectangle 12"/>
          <p:cNvSpPr>
            <a:spLocks noChangeArrowheads="1"/>
          </p:cNvSpPr>
          <p:nvPr/>
        </p:nvSpPr>
        <p:spPr bwMode="auto">
          <a:xfrm>
            <a:off x="4355976" y="5488781"/>
            <a:ext cx="106211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أم</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88" y="1773238"/>
            <a:ext cx="1703387"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88" y="2214563"/>
            <a:ext cx="1755775" cy="200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167951"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52"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8"/>
            <a:ext cx="23622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خطي؟</a:t>
            </a:r>
            <a:endParaRPr kumimoji="0" lang="en-US" sz="48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0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ما هو التقمص؟</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115616" y="1340768"/>
            <a:ext cx="6794500" cy="4989104"/>
          </a:xfrm>
          <a:prstGeom prst="rect">
            <a:avLst/>
          </a:prstGeom>
        </p:spPr>
      </p:pic>
      <p:sp>
        <p:nvSpPr>
          <p:cNvPr id="3" name="TextBox 2"/>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rot="380625">
            <a:off x="5811998" y="3129305"/>
            <a:ext cx="1152128" cy="1080120"/>
          </a:xfrm>
          <a:prstGeom prst="rect">
            <a:avLst/>
          </a:prstGeom>
          <a:solidFill>
            <a:srgbClr val="FF6FCF"/>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bwMode="auto">
          <a:xfrm>
            <a:off x="4139952" y="4509120"/>
            <a:ext cx="1152128" cy="1080120"/>
          </a:xfrm>
          <a:prstGeom prst="rect">
            <a:avLst/>
          </a:prstGeom>
          <a:solidFill>
            <a:schemeClr val="accent6">
              <a:lumMod val="20000"/>
              <a:lumOff val="80000"/>
            </a:schemeClr>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rot="20877705">
            <a:off x="2267744" y="3212976"/>
            <a:ext cx="1152128" cy="1080120"/>
          </a:xfrm>
          <a:prstGeom prst="rect">
            <a:avLst/>
          </a:prstGeom>
          <a:solidFill>
            <a:srgbClr val="CCFFCC"/>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الولادة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p:nvPr/>
        </p:nvSpPr>
        <p:spPr bwMode="auto">
          <a:xfrm>
            <a:off x="4067944" y="1916832"/>
            <a:ext cx="1152128" cy="1080120"/>
          </a:xfrm>
          <a:prstGeom prst="rect">
            <a:avLst/>
          </a:prstGeom>
          <a:solidFill>
            <a:srgbClr val="FFFF00"/>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737970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spl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77"/>
            <a:ext cx="5076056" cy="6903436"/>
          </a:xfrm>
          <a:prstGeom prst="rect">
            <a:avLst/>
          </a:prstGeom>
        </p:spPr>
      </p:pic>
      <p:sp>
        <p:nvSpPr>
          <p:cNvPr id="2050" name="Rectangle 2"/>
          <p:cNvSpPr>
            <a:spLocks noGrp="1" noChangeArrowheads="1"/>
          </p:cNvSpPr>
          <p:nvPr>
            <p:ph type="ctrTitle"/>
          </p:nvPr>
        </p:nvSpPr>
        <p:spPr>
          <a:xfrm>
            <a:off x="5076056" y="674779"/>
            <a:ext cx="4067944" cy="1125421"/>
          </a:xfrm>
        </p:spPr>
        <p:txBody>
          <a:bodyPr/>
          <a:lstStyle/>
          <a:p>
            <a:r>
              <a:rPr lang="ar-JO" dirty="0">
                <a:effectLst>
                  <a:glow rad="203200">
                    <a:schemeClr val="tx1"/>
                  </a:glow>
                </a:effectLst>
                <a:cs typeface="Arial" panose="020B0604020202020204" pitchFamily="34" charset="0"/>
              </a:rPr>
              <a:t>بعض المصطلحات</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076056" y="1872208"/>
            <a:ext cx="4067944" cy="5229200"/>
          </a:xfrm>
        </p:spPr>
        <p:txBody>
          <a:bodyPr/>
          <a:lstStyle/>
          <a:p>
            <a:r>
              <a:rPr lang="ar-JO" sz="3600" dirty="0">
                <a:solidFill>
                  <a:srgbClr val="FFFF00"/>
                </a:solidFill>
                <a:effectLst>
                  <a:glow rad="203200">
                    <a:schemeClr val="tx1"/>
                  </a:glow>
                </a:effectLst>
                <a:cs typeface="Arial" panose="020B0604020202020204" pitchFamily="34" charset="0"/>
              </a:rPr>
              <a:t>التقمص</a:t>
            </a:r>
            <a:r>
              <a:rPr lang="ar-JO" sz="3600" dirty="0">
                <a:effectLst>
                  <a:glow rad="203200">
                    <a:schemeClr val="tx1"/>
                  </a:glow>
                </a:effectLst>
                <a:cs typeface="Arial" panose="020B0604020202020204" pitchFamily="34" charset="0"/>
              </a:rPr>
              <a:t>                   هو الإيمان               بأنه بعد الموت         يعود البشر                إلى الأرض ثانية         في جسد بشري آخر (راجع اللاتينية، جسد)</a:t>
            </a:r>
            <a:r>
              <a:rPr lang="en-US" sz="3600" dirty="0">
                <a:effectLst>
                  <a:glow rad="203200">
                    <a:schemeClr val="tx1"/>
                  </a:glow>
                </a:effectLst>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5" name="TextBox 4"/>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descr="reincarnation2.jpg"/>
          <p:cNvPicPr>
            <a:picLocks noChangeAspect="1"/>
          </p:cNvPicPr>
          <p:nvPr/>
        </p:nvPicPr>
        <p:blipFill rotWithShape="1">
          <a:blip r:embed="rId2">
            <a:extLst>
              <a:ext uri="{28A0092B-C50C-407E-A947-70E740481C1C}">
                <a14:useLocalDpi xmlns:a14="http://schemas.microsoft.com/office/drawing/2010/main"/>
              </a:ext>
            </a:extLst>
          </a:blip>
          <a:srcRect r="1103" b="4193"/>
          <a:stretch/>
        </p:blipFill>
        <p:spPr>
          <a:xfrm>
            <a:off x="0" y="1296144"/>
            <a:ext cx="9130429" cy="5561856"/>
          </a:xfrm>
          <a:prstGeom prst="rect">
            <a:avLst/>
          </a:prstGeom>
        </p:spPr>
      </p:pic>
      <p:sp>
        <p:nvSpPr>
          <p:cNvPr id="2050" name="Rectangle 2"/>
          <p:cNvSpPr>
            <a:spLocks noGrp="1" noChangeArrowheads="1"/>
          </p:cNvSpPr>
          <p:nvPr>
            <p:ph type="ctrTitle"/>
          </p:nvPr>
        </p:nvSpPr>
        <p:spPr>
          <a:xfrm>
            <a:off x="-13572" y="25259"/>
            <a:ext cx="9232241" cy="1700808"/>
          </a:xfrm>
          <a:solidFill>
            <a:schemeClr val="tx1"/>
          </a:solidFill>
          <a:ln>
            <a:noFill/>
          </a:ln>
        </p:spPr>
        <p:txBody>
          <a:bodyPr vert="horz" wrap="square" lIns="91440" tIns="45720" rIns="91440" bIns="45720" numCol="1" anchor="ctr" anchorCtr="0" compatLnSpc="1">
            <a:prstTxWarp prst="textNoShape">
              <a:avLst/>
            </a:prstTxWarp>
          </a:bodyPr>
          <a:lstStyle/>
          <a:p>
            <a:r>
              <a:rPr lang="ar-JO" sz="3200" dirty="0">
                <a:solidFill>
                  <a:srgbClr val="FFFF00"/>
                </a:solidFill>
                <a:effectLst>
                  <a:glow rad="203200">
                    <a:schemeClr val="tx1"/>
                  </a:glow>
                </a:effectLst>
                <a:cs typeface="Arial" panose="020B0604020202020204" pitchFamily="34" charset="0"/>
              </a:rPr>
              <a:t>تناسخ الأرواح </a:t>
            </a:r>
            <a:r>
              <a:rPr lang="ar-JO" sz="3200" dirty="0">
                <a:effectLst>
                  <a:glow rad="203200">
                    <a:schemeClr val="tx1"/>
                  </a:glow>
                </a:effectLst>
                <a:cs typeface="Arial" panose="020B0604020202020204" pitchFamily="34" charset="0"/>
              </a:rPr>
              <a:t>مشابه إذ يقول إن الإنسان يمكن أن يصبح حيواناً (طائر، بقرة، برغوث، صرصور) أو جماداً (صخرة، قطعة طباشير، إلخ) في الحياة التالية.</a:t>
            </a:r>
            <a:endParaRPr lang="en-US" sz="3200" dirty="0">
              <a:effectLst>
                <a:glow rad="203200">
                  <a:schemeClr val="tx1"/>
                </a:glow>
              </a:effectLst>
              <a:cs typeface="Arial" panose="020B0604020202020204" pitchFamily="34" charset="0"/>
            </a:endParaRPr>
          </a:p>
        </p:txBody>
      </p:sp>
      <p:sp>
        <p:nvSpPr>
          <p:cNvPr id="5" name="TextBox 4"/>
          <p:cNvSpPr txBox="1"/>
          <p:nvPr/>
        </p:nvSpPr>
        <p:spPr>
          <a:xfrm>
            <a:off x="8460432" y="6309320"/>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0625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898" name="Picture 1" descr="paul pri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075032"/>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457200" marR="0" lvl="0" indent="-457200" algn="r" defTabSz="914400" rtl="1"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بحسب فيلمون كان بولس يأمل في إطلاق سراحه (أمل=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(فل٢٢) </a:t>
            </a:r>
          </a:p>
          <a:p>
            <a:pPr marL="457200" marR="0" lvl="0" indent="-457200" algn="r" defTabSz="914400" rtl="1"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بحسب فيلبي </a:t>
            </a:r>
            <a:r>
              <a:rPr kumimoji="0" lang="ar-JO"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rPr>
              <a:t>كان</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بولس واثقًا أنّهُ سيُطلق سراحه  (يعلم=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   </a:t>
            </a: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rPr>
              <a:t>(في١: ٢٥؛ ٢: ٢٤ )    </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Times New Roman"/>
            </a:endParaRPr>
          </a:p>
        </p:txBody>
      </p:sp>
      <p:sp>
        <p:nvSpPr>
          <p:cNvPr id="13316" name="Text Box 4"/>
          <p:cNvSpPr txBox="1">
            <a:spLocks noChangeArrowheads="1"/>
          </p:cNvSpPr>
          <p:nvPr/>
        </p:nvSpPr>
        <p:spPr bwMode="auto">
          <a:xfrm>
            <a:off x="521444"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Times New Roman" charset="0"/>
              </a:rPr>
              <a:t>الإعداد والنظام</a:t>
            </a:r>
            <a:endParaRPr kumimoji="0" lang="en-GB"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Times New Roman" charset="0"/>
            </a:endParaRPr>
          </a:p>
        </p:txBody>
      </p:sp>
      <p:sp>
        <p:nvSpPr>
          <p:cNvPr id="13317" name="Rectangle 5"/>
          <p:cNvSpPr>
            <a:spLocks noChangeArrowheads="1"/>
          </p:cNvSpPr>
          <p:nvPr/>
        </p:nvSpPr>
        <p:spPr bwMode="auto">
          <a:xfrm>
            <a:off x="1" y="3962400"/>
            <a:ext cx="6167440" cy="2346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rPr>
              <a:t>كُتبت في ٢-٣ مناسبات منفصلة</a:t>
            </a:r>
            <a:endParaRPr kumimoji="0" lang="en-US" sz="2800" b="1" u="none" strike="noStrike" kern="1200" cap="none" spc="0" normalizeH="0" baseline="0" noProof="0" dirty="0">
              <a:ln>
                <a:noFill/>
              </a:ln>
              <a:solidFill>
                <a:srgbClr val="FFFFFF"/>
              </a:solidFill>
              <a:effectLst>
                <a:glow rad="228600">
                  <a:srgbClr val="000000">
                    <a:satMod val="175000"/>
                    <a:alpha val="83459"/>
                  </a:srgbClr>
                </a:glow>
              </a:effectLst>
              <a:uLnTx/>
              <a:uFillTx/>
              <a:latin typeface="Arial" panose="020B0604020202020204" pitchFamily="34" charset="0"/>
              <a:ea typeface="ＭＳ Ｐゴシック" charset="0"/>
              <a:cs typeface="Times New Roman"/>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rPr>
              <a:t>تمت كتابة رسالة أفسس وكولوسي وفليمون في نفس الوقت تقريباً (على الأرجح ٦٠-٦١ م)</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rPr>
              <a:t>تمت كتابة رسالة فيلبي فيما بعد (ربما ٦٢ م)</a:t>
            </a:r>
            <a:endParaRPr kumimoji="0" lang="en-US" sz="2800" b="1" i="0" u="none" strike="noStrike" kern="1200" cap="none" spc="0" normalizeH="0" baseline="0" noProof="0" dirty="0">
              <a:ln>
                <a:noFill/>
              </a:ln>
              <a:solidFill>
                <a:srgbClr val="FFFFFF"/>
              </a:solidFill>
              <a:effectLst>
                <a:glow rad="228600">
                  <a:srgbClr val="000000">
                    <a:satMod val="175000"/>
                    <a:alpha val="83459"/>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64902" name="TextBox 5"/>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 name="Title 1"/>
          <p:cNvSpPr>
            <a:spLocks noGrp="1"/>
          </p:cNvSpPr>
          <p:nvPr>
            <p:ph type="title" idx="4294967295"/>
          </p:nvPr>
        </p:nvSpPr>
        <p:spPr>
          <a:xfrm>
            <a:off x="1371600" y="260648"/>
            <a:ext cx="7772400" cy="708025"/>
          </a:xfrm>
          <a:solidFill>
            <a:srgbClr val="660066"/>
          </a:solidFill>
          <a:ln w="12700">
            <a:solidFill>
              <a:schemeClr val="tx1"/>
            </a:solidFill>
            <a:miter lim="800000"/>
            <a:headEnd/>
            <a:tailEnd/>
          </a:ln>
        </p:spPr>
        <p:txBody>
          <a:bodyPr>
            <a:spAutoFit/>
          </a:bodyPr>
          <a:lstStyle/>
          <a:p>
            <a:pPr algn="r" eaLnBrk="1" hangingPunct="1">
              <a:spcBef>
                <a:spcPct val="50000"/>
              </a:spcBef>
              <a:defRPr/>
            </a:pPr>
            <a:r>
              <a:rPr lang="ar-JO"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ماذا كان موقف بولس؟</a:t>
            </a:r>
            <a:endParaRPr lang="en-US" sz="4000" b="1" kern="1200"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١٧٧</a:t>
            </a:r>
          </a:p>
        </p:txBody>
      </p:sp>
      <p:pic>
        <p:nvPicPr>
          <p:cNvPr id="12" name="Picture 11">
            <a:extLst>
              <a:ext uri="{FF2B5EF4-FFF2-40B4-BE49-F238E27FC236}">
                <a16:creationId xmlns:a16="http://schemas.microsoft.com/office/drawing/2014/main" id="{7F910A7D-2639-4DFB-A522-EE3F1DF19C74}"/>
              </a:ext>
            </a:extLst>
          </p:cNvPr>
          <p:cNvPicPr>
            <a:picLocks noChangeAspect="1"/>
          </p:cNvPicPr>
          <p:nvPr/>
        </p:nvPicPr>
        <p:blipFill>
          <a:blip r:embed="rId5"/>
          <a:stretch>
            <a:fillRect/>
          </a:stretch>
        </p:blipFill>
        <p:spPr>
          <a:xfrm>
            <a:off x="755575" y="1212835"/>
            <a:ext cx="1151633" cy="429036"/>
          </a:xfrm>
          <a:prstGeom prst="rect">
            <a:avLst/>
          </a:prstGeom>
        </p:spPr>
      </p:pic>
      <p:pic>
        <p:nvPicPr>
          <p:cNvPr id="13" name="Picture 12">
            <a:extLst>
              <a:ext uri="{FF2B5EF4-FFF2-40B4-BE49-F238E27FC236}">
                <a16:creationId xmlns:a16="http://schemas.microsoft.com/office/drawing/2014/main" id="{D91B1FA9-12CA-43DE-866A-D27096379C87}"/>
              </a:ext>
            </a:extLst>
          </p:cNvPr>
          <p:cNvPicPr>
            <a:picLocks noChangeAspect="1"/>
          </p:cNvPicPr>
          <p:nvPr/>
        </p:nvPicPr>
        <p:blipFill>
          <a:blip r:embed="rId6"/>
          <a:stretch>
            <a:fillRect/>
          </a:stretch>
        </p:blipFill>
        <p:spPr>
          <a:xfrm>
            <a:off x="755576" y="2108360"/>
            <a:ext cx="1151632" cy="495202"/>
          </a:xfrm>
          <a:prstGeom prst="rect">
            <a:avLst/>
          </a:prstGeom>
        </p:spPr>
      </p:pic>
    </p:spTree>
    <p:extLst>
      <p:ext uri="{BB962C8B-B14F-4D97-AF65-F5344CB8AC3E}">
        <p14:creationId xmlns:p14="http://schemas.microsoft.com/office/powerpoint/2010/main" val="3795630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8LimbGirlBARC_468x31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3775"/>
            <a:ext cx="9180512" cy="6891776"/>
          </a:xfrm>
          <a:prstGeom prst="rect">
            <a:avLst/>
          </a:prstGeom>
        </p:spPr>
      </p:pic>
      <p:sp>
        <p:nvSpPr>
          <p:cNvPr id="2050" name="Rectangle 2"/>
          <p:cNvSpPr>
            <a:spLocks noGrp="1" noChangeArrowheads="1"/>
          </p:cNvSpPr>
          <p:nvPr>
            <p:ph type="ctrTitle"/>
          </p:nvPr>
        </p:nvSpPr>
        <p:spPr>
          <a:xfrm>
            <a:off x="0" y="-677"/>
            <a:ext cx="3347864" cy="6454013"/>
          </a:xfrm>
        </p:spPr>
        <p:txBody>
          <a:bodyPr anchor="t"/>
          <a:lstStyle/>
          <a:p>
            <a:br>
              <a:rPr lang="en-US" sz="3200" dirty="0">
                <a:effectLst>
                  <a:glow rad="203200">
                    <a:schemeClr val="tx1"/>
                  </a:glow>
                </a:effectLst>
                <a:cs typeface="Arial" panose="020B0604020202020204" pitchFamily="34" charset="0"/>
              </a:rPr>
            </a:br>
            <a:r>
              <a:rPr lang="ar-JO" sz="3200" dirty="0">
                <a:solidFill>
                  <a:srgbClr val="FFFF00"/>
                </a:solidFill>
                <a:effectLst>
                  <a:glow rad="203200">
                    <a:schemeClr val="tx1"/>
                  </a:glow>
                </a:effectLst>
                <a:cs typeface="Arial" panose="020B0604020202020204" pitchFamily="34" charset="0"/>
              </a:rPr>
              <a:t>الكارما</a:t>
            </a:r>
            <a:r>
              <a:rPr lang="ar-JO" sz="3200" dirty="0">
                <a:effectLst>
                  <a:glow rad="203200">
                    <a:schemeClr val="tx1"/>
                  </a:glow>
                </a:effectLst>
                <a:cs typeface="Arial" panose="020B0604020202020204" pitchFamily="34" charset="0"/>
              </a:rPr>
              <a:t>              (أفكار وكلمات وأفعال جيدة أو سيئة          في هذه الحياة)      تحدد حالة            الجسد الجديد -    اقتصادياً وفكرياً وجسدياً وما إلى ذلك.  </a:t>
            </a:r>
            <a:r>
              <a:rPr lang="en-US" sz="3200" dirty="0">
                <a:effectLst>
                  <a:glow rad="203200">
                    <a:schemeClr val="tx1"/>
                  </a:glow>
                </a:effectLst>
                <a:cs typeface="Arial" panose="020B0604020202020204" pitchFamily="34" charset="0"/>
              </a:rPr>
              <a:t> </a:t>
            </a:r>
          </a:p>
        </p:txBody>
      </p:sp>
      <p:sp>
        <p:nvSpPr>
          <p:cNvPr id="7" name="TextBox 6"/>
          <p:cNvSpPr txBox="1"/>
          <p:nvPr/>
        </p:nvSpPr>
        <p:spPr>
          <a:xfrm>
            <a:off x="8316416" y="87015"/>
            <a:ext cx="598241" cy="461665"/>
          </a:xfrm>
          <a:prstGeom prst="rect">
            <a:avLst/>
          </a:prstGeom>
          <a:solidFill>
            <a:schemeClr val="tx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232127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3" y="-315416"/>
            <a:ext cx="9249931" cy="7173416"/>
          </a:xfrm>
          <a:prstGeom prst="rect">
            <a:avLst/>
          </a:prstGeom>
        </p:spPr>
      </p:pic>
      <p:sp>
        <p:nvSpPr>
          <p:cNvPr id="2050" name="Rectangle 2"/>
          <p:cNvSpPr>
            <a:spLocks noGrp="1" noChangeArrowheads="1"/>
          </p:cNvSpPr>
          <p:nvPr>
            <p:ph type="ctrTitle"/>
          </p:nvPr>
        </p:nvSpPr>
        <p:spPr>
          <a:xfrm>
            <a:off x="0" y="4103779"/>
            <a:ext cx="9144000" cy="1125421"/>
          </a:xfrm>
        </p:spPr>
        <p:txBody>
          <a:bodyPr/>
          <a:lstStyle/>
          <a:p>
            <a:r>
              <a:rPr lang="ar-JO" dirty="0">
                <a:effectLst>
                  <a:glow rad="203200">
                    <a:schemeClr val="tx1"/>
                  </a:glow>
                </a:effectLst>
                <a:cs typeface="Arial" panose="020B0604020202020204" pitchFamily="34" charset="0"/>
              </a:rPr>
              <a:t>مضحك؟</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105931" y="5085184"/>
            <a:ext cx="9319349" cy="1772816"/>
          </a:xfrm>
          <a:solidFill>
            <a:srgbClr val="F7F7F7"/>
          </a:solidFill>
        </p:spPr>
        <p:txBody>
          <a:bodyPr/>
          <a:lstStyle/>
          <a:p>
            <a:r>
              <a:rPr lang="ar-JO" sz="4400" dirty="0">
                <a:solidFill>
                  <a:schemeClr val="tx1"/>
                </a:solidFill>
                <a:effectLst/>
                <a:cs typeface="Arial" panose="020B0604020202020204" pitchFamily="34" charset="0"/>
              </a:rPr>
              <a:t>سوف تعود بشكل ذبابة</a:t>
            </a:r>
          </a:p>
          <a:p>
            <a:r>
              <a:rPr lang="ar-JO" sz="4400" dirty="0">
                <a:solidFill>
                  <a:schemeClr val="tx1"/>
                </a:solidFill>
                <a:effectLst/>
                <a:cs typeface="Arial" panose="020B0604020202020204" pitchFamily="34" charset="0"/>
              </a:rPr>
              <a:t>أتمنى لك يوماً سعيداً</a:t>
            </a:r>
            <a:endParaRPr lang="en-US" sz="4400" dirty="0">
              <a:solidFill>
                <a:schemeClr val="tx1"/>
              </a:solidFill>
              <a:effectLst/>
              <a:cs typeface="Arial" panose="020B0604020202020204" pitchFamily="34" charset="0"/>
            </a:endParaRPr>
          </a:p>
        </p:txBody>
      </p:sp>
    </p:spTree>
    <p:extLst>
      <p:ext uri="{BB962C8B-B14F-4D97-AF65-F5344CB8AC3E}">
        <p14:creationId xmlns:p14="http://schemas.microsoft.com/office/powerpoint/2010/main" val="221630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520_By_Laughing_Spirit_1920_REINCARNATION_AND_KAR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27384"/>
            <a:ext cx="4982792" cy="6920544"/>
          </a:xfrm>
          <a:prstGeom prst="rect">
            <a:avLst/>
          </a:prstGeom>
        </p:spPr>
      </p:pic>
      <p:sp>
        <p:nvSpPr>
          <p:cNvPr id="2050" name="Rectangle 2"/>
          <p:cNvSpPr>
            <a:spLocks noGrp="1" noChangeArrowheads="1"/>
          </p:cNvSpPr>
          <p:nvPr>
            <p:ph type="ctrTitle"/>
          </p:nvPr>
        </p:nvSpPr>
        <p:spPr>
          <a:xfrm>
            <a:off x="4946280" y="-677"/>
            <a:ext cx="4197720" cy="2493573"/>
          </a:xfrm>
        </p:spPr>
        <p:txBody>
          <a:bodyPr/>
          <a:lstStyle/>
          <a:p>
            <a:r>
              <a:rPr lang="ar-JO" sz="4800" dirty="0">
                <a:solidFill>
                  <a:srgbClr val="FFFF00"/>
                </a:solidFill>
                <a:effectLst>
                  <a:glow rad="203200">
                    <a:schemeClr val="tx1"/>
                  </a:glow>
                </a:effectLst>
                <a:cs typeface="Arial" panose="020B0604020202020204" pitchFamily="34" charset="0"/>
              </a:rPr>
              <a:t>وحدة الوجود</a:t>
            </a:r>
            <a:br>
              <a:rPr lang="ar-JO" sz="4800" dirty="0">
                <a:solidFill>
                  <a:srgbClr val="FFFF00"/>
                </a:solidFill>
                <a:effectLst>
                  <a:glow rad="203200">
                    <a:schemeClr val="tx1"/>
                  </a:glow>
                </a:effectLst>
                <a:cs typeface="Arial" panose="020B0604020202020204" pitchFamily="34" charset="0"/>
              </a:rPr>
            </a:br>
            <a:r>
              <a:rPr lang="ar-JO" sz="4800" dirty="0">
                <a:effectLst>
                  <a:glow rad="203200">
                    <a:schemeClr val="tx1"/>
                  </a:glow>
                </a:effectLst>
                <a:cs typeface="Arial" panose="020B0604020202020204" pitchFamily="34" charset="0"/>
              </a:rPr>
              <a:t>بين الأمريكيين الأصليين</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788024" y="2492896"/>
            <a:ext cx="4355976" cy="4365104"/>
          </a:xfrm>
        </p:spPr>
        <p:txBody>
          <a:bodyPr/>
          <a:lstStyle/>
          <a:p>
            <a:pPr rtl="1"/>
            <a:r>
              <a:rPr lang="ar-JO" dirty="0">
                <a:cs typeface="Arial" panose="020B0604020202020204" pitchFamily="34" charset="0"/>
              </a:rPr>
              <a:t>وحدة الوجود            (باليونانية </a:t>
            </a:r>
            <a:r>
              <a:rPr lang="en-US" dirty="0">
                <a:cs typeface="Arial" panose="020B0604020202020204" pitchFamily="34" charset="0"/>
              </a:rPr>
              <a:t>pan</a:t>
            </a:r>
            <a:r>
              <a:rPr lang="ar-JO" dirty="0">
                <a:cs typeface="Arial" panose="020B0604020202020204" pitchFamily="34" charset="0"/>
              </a:rPr>
              <a:t> تعني كل + </a:t>
            </a:r>
            <a:r>
              <a:rPr lang="en-US" dirty="0">
                <a:cs typeface="Arial" panose="020B0604020202020204" pitchFamily="34" charset="0"/>
              </a:rPr>
              <a:t>theism</a:t>
            </a:r>
            <a:r>
              <a:rPr lang="ar-JO" dirty="0">
                <a:cs typeface="Arial" panose="020B0604020202020204" pitchFamily="34" charset="0"/>
              </a:rPr>
              <a:t> تعني الله)           هي النظرة العالمية للتناسخ حيث يكون الله قوة            غير شخصية؛               الكون هو الله                  والله هو الكون.</a:t>
            </a:r>
            <a:r>
              <a:rPr lang="en-US" dirty="0">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6" name="TextBox 5"/>
          <p:cNvSpPr txBox="1"/>
          <p:nvPr/>
        </p:nvSpPr>
        <p:spPr>
          <a:xfrm>
            <a:off x="8316416" y="87015"/>
            <a:ext cx="5982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60345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115616" y="1268760"/>
          <a:ext cx="7152456"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2"/>
          <p:cNvSpPr>
            <a:spLocks noGrp="1" noChangeArrowheads="1"/>
          </p:cNvSpPr>
          <p:nvPr>
            <p:ph type="ctrTitle"/>
          </p:nvPr>
        </p:nvSpPr>
        <p:spPr>
          <a:xfrm>
            <a:off x="0" y="-677"/>
            <a:ext cx="9144000" cy="1125421"/>
          </a:xfrm>
        </p:spPr>
        <p:txBody>
          <a:bodyPr/>
          <a:lstStyle/>
          <a:p>
            <a:r>
              <a:rPr lang="ar-JO" sz="4800" dirty="0">
                <a:effectLst>
                  <a:glow rad="203200">
                    <a:schemeClr val="tx1"/>
                  </a:glow>
                </a:effectLst>
                <a:cs typeface="Arial" panose="020B0604020202020204" pitchFamily="34" charset="0"/>
              </a:rPr>
              <a:t>التقمص في أمريكا</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908720"/>
            <a:ext cx="9144000" cy="692696"/>
          </a:xfrm>
        </p:spPr>
        <p:txBody>
          <a:bodyPr/>
          <a:lstStyle/>
          <a:p>
            <a:r>
              <a:rPr lang="ar-JO" sz="3600" dirty="0">
                <a:effectLst>
                  <a:glow rad="203200">
                    <a:schemeClr val="tx1"/>
                  </a:glow>
                </a:effectLst>
                <a:cs typeface="Arial" panose="020B0604020202020204" pitchFamily="34" charset="0"/>
              </a:rPr>
              <a:t>1 من كل 5 أمريكيين</a:t>
            </a:r>
            <a:endParaRPr lang="en-US" sz="3600" dirty="0">
              <a:effectLst>
                <a:glow rad="203200">
                  <a:schemeClr val="tx1"/>
                </a:glow>
              </a:effectLst>
              <a:cs typeface="Arial" panose="020B0604020202020204" pitchFamily="34" charset="0"/>
            </a:endParaRP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استطلاع غالوب 2005</a:t>
            </a:r>
            <a:endParaRPr kumimoji="0" lang="en-US"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TextBox 6"/>
          <p:cNvSpPr txBox="1"/>
          <p:nvPr/>
        </p:nvSpPr>
        <p:spPr>
          <a:xfrm>
            <a:off x="8316416" y="87015"/>
            <a:ext cx="59824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3">
            <a:extLst>
              <a:ext uri="{FF2B5EF4-FFF2-40B4-BE49-F238E27FC236}">
                <a16:creationId xmlns:a16="http://schemas.microsoft.com/office/drawing/2014/main" id="{46E3BA83-BD24-8795-E02F-E8EA3FC90CD7}"/>
              </a:ext>
            </a:extLst>
          </p:cNvPr>
          <p:cNvSpPr txBox="1">
            <a:spLocks noChangeArrowheads="1"/>
          </p:cNvSpPr>
          <p:nvPr/>
        </p:nvSpPr>
        <p:spPr bwMode="auto">
          <a:xfrm>
            <a:off x="5724128" y="2801296"/>
            <a:ext cx="3190529"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1"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يؤمن بالتقمص</a:t>
            </a:r>
            <a:endParaRPr kumimoji="0" lang="en-US"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EFA945D9-99D5-C1BD-8436-3042E7B4A20A}"/>
              </a:ext>
            </a:extLst>
          </p:cNvPr>
          <p:cNvSpPr txBox="1">
            <a:spLocks noChangeArrowheads="1"/>
          </p:cNvSpPr>
          <p:nvPr/>
        </p:nvSpPr>
        <p:spPr bwMode="auto">
          <a:xfrm>
            <a:off x="5604548" y="4213407"/>
            <a:ext cx="3539452"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آراء أخرى</a:t>
            </a:r>
            <a:endParaRPr kumimoji="0" lang="en-US" sz="28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4247689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a:r>
              <a:rPr lang="en-US" dirty="0">
                <a:effectLst>
                  <a:glow rad="203200">
                    <a:schemeClr val="tx1"/>
                  </a:glow>
                </a:effectLst>
                <a:cs typeface="Arial" panose="020B0604020202020204" pitchFamily="34" charset="0"/>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r>
              <a:rPr lang="ar-JO" dirty="0">
                <a:effectLst>
                  <a:glow rad="203200">
                    <a:schemeClr val="tx1"/>
                  </a:glow>
                </a:effectLst>
                <a:cs typeface="Arial" panose="020B0604020202020204" pitchFamily="34" charset="0"/>
              </a:rPr>
              <a:t>أثر كتاب شيرلي ماكلين           الصادر عام 1987 على الولايات المتحدة تجاه التقمص</a:t>
            </a:r>
            <a:endParaRPr lang="en-US" dirty="0">
              <a:effectLst>
                <a:glow rad="2032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rot="21287720">
            <a:off x="179512" y="476672"/>
            <a:ext cx="3591148" cy="6108308"/>
          </a:xfrm>
          <a:prstGeom prst="rect">
            <a:avLst/>
          </a:prstGeom>
        </p:spPr>
      </p:pic>
      <p:pic>
        <p:nvPicPr>
          <p:cNvPr id="4" name="Picture 3"/>
          <p:cNvPicPr>
            <a:picLocks noChangeAspect="1"/>
          </p:cNvPicPr>
          <p:nvPr/>
        </p:nvPicPr>
        <p:blipFill>
          <a:blip r:embed="rId3"/>
          <a:stretch>
            <a:fillRect/>
          </a:stretch>
        </p:blipFill>
        <p:spPr>
          <a:xfrm>
            <a:off x="4572000" y="-315416"/>
            <a:ext cx="3238500" cy="5334000"/>
          </a:xfrm>
          <a:prstGeom prst="rect">
            <a:avLst/>
          </a:prstGeom>
        </p:spPr>
      </p:pic>
    </p:spTree>
    <p:extLst>
      <p:ext uri="{BB962C8B-B14F-4D97-AF65-F5344CB8AC3E}">
        <p14:creationId xmlns:p14="http://schemas.microsoft.com/office/powerpoint/2010/main" val="388161895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0"/>
            <a:ext cx="7793182" cy="6858000"/>
          </a:xfrm>
          <a:prstGeom prst="rect">
            <a:avLst/>
          </a:prstGeom>
        </p:spPr>
      </p:pic>
      <p:sp>
        <p:nvSpPr>
          <p:cNvPr id="2050" name="Rectangle 2"/>
          <p:cNvSpPr>
            <a:spLocks noGrp="1" noChangeArrowheads="1"/>
          </p:cNvSpPr>
          <p:nvPr>
            <p:ph type="ctrTitle"/>
          </p:nvPr>
        </p:nvSpPr>
        <p:spPr>
          <a:xfrm>
            <a:off x="-2309" y="116632"/>
            <a:ext cx="9144000" cy="1125421"/>
          </a:xfrm>
        </p:spPr>
        <p:txBody>
          <a:bodyPr/>
          <a:lstStyle/>
          <a:p>
            <a:r>
              <a:rPr lang="ar-JO" dirty="0">
                <a:effectLst>
                  <a:glow rad="203200">
                    <a:schemeClr val="tx1"/>
                  </a:glow>
                </a:effectLst>
                <a:cs typeface="Arial" panose="020B0604020202020204" pitchFamily="34" charset="0"/>
              </a:rPr>
              <a:t>خمس حجج للتناسخ                                 تم انتقادها</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5805264"/>
            <a:ext cx="9144000" cy="1052736"/>
          </a:xfrm>
        </p:spPr>
        <p:txBody>
          <a:bodyPr/>
          <a:lstStyle/>
          <a:p>
            <a:r>
              <a:rPr lang="ar-JO" dirty="0">
                <a:effectLst>
                  <a:glow rad="203200">
                    <a:schemeClr val="tx1"/>
                  </a:glow>
                </a:effectLst>
                <a:cs typeface="Arial" panose="020B0604020202020204" pitchFamily="34" charset="0"/>
              </a:rPr>
              <a:t>قد يبدو كل منهما معقولاً                                              ولكن التفسير أكثر إقناعاً</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242316813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78266"/>
            <a:ext cx="9563030" cy="7035658"/>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solidFill>
                  <a:srgbClr val="FFFF00"/>
                </a:solidFill>
                <a:effectLst>
                  <a:glow rad="203200">
                    <a:schemeClr val="tx1"/>
                  </a:glow>
                </a:effectLst>
                <a:cs typeface="Arial" panose="020B0604020202020204" pitchFamily="34" charset="0"/>
              </a:rPr>
              <a:t>الإنحدار التنويمي</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444" y="1052736"/>
            <a:ext cx="9144000" cy="1700808"/>
          </a:xfrm>
        </p:spPr>
        <p:txBody>
          <a:bodyPr/>
          <a:lstStyle/>
          <a:p>
            <a:r>
              <a:rPr lang="ar-JO" dirty="0">
                <a:effectLst>
                  <a:glow rad="203200">
                    <a:schemeClr val="tx1"/>
                  </a:glow>
                </a:effectLst>
                <a:cs typeface="Arial" panose="020B0604020202020204" pitchFamily="34" charset="0"/>
              </a:rPr>
              <a:t>عندما يصف شخص ما بشكل واضح ودقيق الأشخاص والأماكن والأحداث التي لم يكن من الممكن أن يعرفها من قبل</a:t>
            </a:r>
            <a:endParaRPr lang="en-US" dirty="0">
              <a:effectLst>
                <a:glow rad="203200">
                  <a:schemeClr val="tx1"/>
                </a:glow>
              </a:effectLst>
              <a:cs typeface="Arial" panose="020B0604020202020204" pitchFamily="34" charset="0"/>
            </a:endParaRPr>
          </a:p>
          <a:p>
            <a:r>
              <a:rPr lang="en-US" dirty="0">
                <a:effectLst>
                  <a:glow rad="203200">
                    <a:schemeClr val="tx1"/>
                  </a:glow>
                </a:effectLst>
                <a:cs typeface="Arial" panose="020B0604020202020204" pitchFamily="34" charset="0"/>
              </a:rPr>
              <a:t> </a:t>
            </a: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Rectangle 3"/>
          <p:cNvSpPr txBox="1">
            <a:spLocks noChangeArrowheads="1"/>
          </p:cNvSpPr>
          <p:nvPr/>
        </p:nvSpPr>
        <p:spPr bwMode="auto">
          <a:xfrm>
            <a:off x="-108520" y="5328592"/>
            <a:ext cx="9144000"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البعض كذب أو نسي التفاصيل... والبعض الآخر تأثر بأسئلة رئيسية... أكثر شيوعاً في جنوب وغرب آسيا</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8" name="Rectangle 3"/>
          <p:cNvSpPr txBox="1">
            <a:spLocks noChangeArrowheads="1"/>
          </p:cNvSpPr>
          <p:nvPr/>
        </p:nvSpPr>
        <p:spPr bwMode="auto">
          <a:xfrm>
            <a:off x="35496" y="4653136"/>
            <a:ext cx="8784976"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1833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P spid="8"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cs typeface="Arial" panose="020B0604020202020204" pitchFamily="34" charset="0"/>
              </a:rPr>
              <a:t>Title</a:t>
            </a: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07504" y="-171400"/>
            <a:ext cx="8924540" cy="7139632"/>
          </a:xfrm>
          <a:prstGeom prst="rect">
            <a:avLst/>
          </a:prstGeom>
        </p:spPr>
      </p:pic>
      <p:sp>
        <p:nvSpPr>
          <p:cNvPr id="5" name="Rectangle 2"/>
          <p:cNvSpPr txBox="1">
            <a:spLocks noChangeArrowheads="1"/>
          </p:cNvSpPr>
          <p:nvPr/>
        </p:nvSpPr>
        <p:spPr bwMode="auto">
          <a:xfrm>
            <a:off x="-5916" y="5301208"/>
            <a:ext cx="9144000" cy="72230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قبل التقمص</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0544" y="6021288"/>
            <a:ext cx="903796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بعض الأحيان تبدأ الروح في الإنتقال إلى المكان الجديد حتى قبل انتهاء عقد إيجار المكان القديم.</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566778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48279"/>
          </a:xfrm>
          <a:prstGeom prst="rect">
            <a:avLst/>
          </a:prstGeom>
        </p:spPr>
      </p:pic>
      <p:sp>
        <p:nvSpPr>
          <p:cNvPr id="2050" name="Rectangle 2"/>
          <p:cNvSpPr>
            <a:spLocks noGrp="1" noChangeArrowheads="1"/>
          </p:cNvSpPr>
          <p:nvPr>
            <p:ph type="ctrTitle"/>
          </p:nvPr>
        </p:nvSpPr>
        <p:spPr>
          <a:xfrm>
            <a:off x="0" y="359363"/>
            <a:ext cx="9144000" cy="1773493"/>
          </a:xfrm>
        </p:spPr>
        <p:txBody>
          <a:bodyPr/>
          <a:lstStyle/>
          <a:p>
            <a:r>
              <a:rPr lang="ar-JO" sz="4000" dirty="0">
                <a:solidFill>
                  <a:srgbClr val="FFFF00"/>
                </a:solidFill>
                <a:effectLst>
                  <a:glow rad="203200">
                    <a:schemeClr val="tx1"/>
                  </a:glow>
                </a:effectLst>
                <a:cs typeface="Arial" panose="020B0604020202020204" pitchFamily="34" charset="0"/>
              </a:rPr>
              <a:t>ديجا فو </a:t>
            </a:r>
            <a:r>
              <a:rPr lang="ar-JO" sz="4000" dirty="0">
                <a:effectLst>
                  <a:glow rad="203200">
                    <a:schemeClr val="tx1"/>
                  </a:glow>
                </a:effectLst>
                <a:cs typeface="Arial" panose="020B0604020202020204" pitchFamily="34" charset="0"/>
              </a:rPr>
              <a:t>هو شعور بأن الشخص قد قام بفعل حاضر من قبل (مثل أنه كان في مكان معين)</a:t>
            </a:r>
            <a:r>
              <a:rPr lang="en-US" sz="4000" dirty="0">
                <a:effectLst>
                  <a:glow rad="203200">
                    <a:schemeClr val="tx1"/>
                  </a:glow>
                </a:effectLst>
                <a:cs typeface="Arial" panose="020B0604020202020204" pitchFamily="34" charset="0"/>
              </a:rPr>
              <a:t> </a:t>
            </a:r>
          </a:p>
        </p:txBody>
      </p:sp>
      <p:sp>
        <p:nvSpPr>
          <p:cNvPr id="2051" name="Rectangle 3"/>
          <p:cNvSpPr>
            <a:spLocks noGrp="1" noChangeArrowheads="1"/>
          </p:cNvSpPr>
          <p:nvPr>
            <p:ph type="subTitle" idx="1"/>
          </p:nvPr>
        </p:nvSpPr>
        <p:spPr/>
        <p:txBody>
          <a:bodyPr/>
          <a:lstStyle/>
          <a:p>
            <a:r>
              <a:rPr lang="ar-JO" dirty="0">
                <a:effectLst>
                  <a:glow rad="203200">
                    <a:schemeClr val="tx1"/>
                  </a:glow>
                </a:effectLst>
                <a:cs typeface="Arial" panose="020B0604020202020204" pitchFamily="34" charset="0"/>
              </a:rPr>
              <a:t>يقول الباحثون إن الدماغ يقوم ببساطة بدمج تجربة سابقة مماثلة   في هذه الحياة مع التجربة الحالية</a:t>
            </a:r>
            <a:endParaRPr lang="en-US" dirty="0">
              <a:effectLst>
                <a:glow rad="203200">
                  <a:schemeClr val="tx1"/>
                </a:glow>
              </a:effectLst>
              <a:cs typeface="Arial" panose="020B0604020202020204" pitchFamily="34" charset="0"/>
            </a:endParaRPr>
          </a:p>
        </p:txBody>
      </p:sp>
      <p:sp>
        <p:nvSpPr>
          <p:cNvPr id="3" name="Rectangle 2"/>
          <p:cNvSpPr/>
          <p:nvPr/>
        </p:nvSpPr>
        <p:spPr>
          <a:xfrm>
            <a:off x="2286000" y="2828836"/>
            <a:ext cx="4572000" cy="2316532"/>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Rectangle 3"/>
          <p:cNvSpPr txBox="1">
            <a:spLocks noChangeArrowheads="1"/>
          </p:cNvSpPr>
          <p:nvPr/>
        </p:nvSpPr>
        <p:spPr bwMode="auto">
          <a:xfrm>
            <a:off x="179512" y="4581128"/>
            <a:ext cx="8640960"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877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71918"/>
          </a:xfrm>
          <a:prstGeom prst="rect">
            <a:avLst/>
          </a:prstGeom>
        </p:spPr>
      </p:pic>
      <p:sp>
        <p:nvSpPr>
          <p:cNvPr id="2050" name="Rectangle 2"/>
          <p:cNvSpPr>
            <a:spLocks noGrp="1" noChangeArrowheads="1"/>
          </p:cNvSpPr>
          <p:nvPr>
            <p:ph type="ctrTitle"/>
          </p:nvPr>
        </p:nvSpPr>
        <p:spPr>
          <a:xfrm>
            <a:off x="0" y="-677"/>
            <a:ext cx="9144000" cy="1125421"/>
          </a:xfrm>
          <a:noFill/>
          <a:ln>
            <a:noFill/>
          </a:ln>
        </p:spPr>
        <p:txBody>
          <a:bodyPr vert="horz" wrap="square" lIns="91440" tIns="45720" rIns="91440" bIns="45720" numCol="1" anchor="ctr" anchorCtr="0" compatLnSpc="1">
            <a:prstTxWarp prst="textNoShape">
              <a:avLst/>
            </a:prstTxWarp>
          </a:bodyPr>
          <a:lstStyle/>
          <a:p>
            <a:r>
              <a:rPr lang="ar-JO" dirty="0">
                <a:solidFill>
                  <a:srgbClr val="FFFF00"/>
                </a:solidFill>
                <a:effectLst>
                  <a:glow rad="203200">
                    <a:schemeClr val="tx1"/>
                  </a:glow>
                </a:effectLst>
                <a:cs typeface="Arial" panose="020B0604020202020204" pitchFamily="34" charset="0"/>
              </a:rPr>
              <a:t>الزينوغلوسيا</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5517232"/>
            <a:ext cx="9144000" cy="1340768"/>
          </a:xfrm>
          <a:solidFill>
            <a:srgbClr val="000514"/>
          </a:solidFill>
        </p:spPr>
        <p:txBody>
          <a:bodyPr anchor="ctr"/>
          <a:lstStyle/>
          <a:p>
            <a:r>
              <a:rPr lang="ar-JO" dirty="0">
                <a:cs typeface="Arial" panose="020B0604020202020204" pitchFamily="34" charset="0"/>
              </a:rPr>
              <a:t>قدرة مفاجئة على التكلم بلغة لم يتعلمها الشخص مطلقاً</a:t>
            </a:r>
            <a:r>
              <a:rPr lang="en-US" dirty="0">
                <a:cs typeface="Arial" panose="020B0604020202020204" pitchFamily="34" charset="0"/>
              </a:rPr>
              <a:t> </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90187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318320" y="488953"/>
            <a:ext cx="7772400" cy="708025"/>
          </a:xfrm>
          <a:solidFill>
            <a:srgbClr val="9D3F00"/>
          </a:solidFill>
          <a:ln w="12700">
            <a:solidFill>
              <a:schemeClr val="tx1"/>
            </a:solidFill>
            <a:miter lim="800000"/>
            <a:headEnd/>
            <a:tailEnd/>
          </a:ln>
        </p:spPr>
        <p:txBody>
          <a:bodyPr>
            <a:spAutoFit/>
          </a:bodyPr>
          <a:lstStyle/>
          <a:p>
            <a:pPr algn="r" eaLnBrk="1" hangingPunct="1">
              <a:spcBef>
                <a:spcPct val="50000"/>
              </a:spcBef>
              <a:defRPr/>
            </a:pPr>
            <a:r>
              <a:rPr lang="ar-JO" sz="4000" b="1" kern="120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مناسبة رسائل السجن</a:t>
            </a:r>
            <a:endParaRPr lang="en-US" sz="4000" b="1" kern="1200"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سُجن بولس في روما وكان أبفراس معهُ</a:t>
            </a:r>
            <a:endParaRPr kumimoji="0" lang="en-US"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كتب أولاً رسالة دورية عامة لكنائس الأمم في آسيا الصغرى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أفسس</a:t>
            </a: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أنسيمس عبد هارب ، إنضم إليهما فيما بعد</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تلقى بولس أنباء عن أزمة في كنيسة كولوسي (بدعة)</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بعث برسالة مع تيخيكس لمعالجة مشاكل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كولوسي</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كما أرسل أنسيمس مع تيخيكس برسالة إلى </a:t>
            </a:r>
            <a:r>
              <a:rPr kumimoji="0" lang="ar-JO"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فليمون</a:t>
            </a:r>
            <a:endParaRPr kumimoji="0" lang="en-US" altLang="zh-CN"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١٧٧</a:t>
            </a:r>
          </a:p>
        </p:txBody>
      </p:sp>
    </p:spTree>
    <p:extLst>
      <p:ext uri="{BB962C8B-B14F-4D97-AF65-F5344CB8AC3E}">
        <p14:creationId xmlns:p14="http://schemas.microsoft.com/office/powerpoint/2010/main" val="34158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202"/>
            <a:ext cx="5867400"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5867400" y="719403"/>
            <a:ext cx="3276600" cy="1197429"/>
          </a:xfrm>
        </p:spPr>
        <p:txBody>
          <a:bodyPr/>
          <a:lstStyle/>
          <a:p>
            <a:pPr>
              <a:defRPr/>
            </a:pPr>
            <a:r>
              <a:rPr lang="ar-JO" dirty="0">
                <a:solidFill>
                  <a:srgbClr val="FFFF00"/>
                </a:solidFill>
                <a:effectLst>
                  <a:glow rad="203200">
                    <a:schemeClr val="tx1"/>
                  </a:glow>
                </a:effectLst>
                <a:cs typeface="Arial" panose="020B0604020202020204" pitchFamily="34" charset="0"/>
              </a:rPr>
              <a:t>استرجاع الذاكرة</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867400" y="1800200"/>
            <a:ext cx="3276600" cy="5373216"/>
          </a:xfrm>
        </p:spPr>
        <p:txBody>
          <a:bodyPr/>
          <a:lstStyle/>
          <a:p>
            <a:pPr>
              <a:defRPr/>
            </a:pPr>
            <a:r>
              <a:rPr lang="ar-JO" sz="3600" dirty="0">
                <a:effectLst>
                  <a:glow rad="203200">
                    <a:schemeClr val="tx1"/>
                  </a:glow>
                </a:effectLst>
                <a:cs typeface="Arial" panose="020B0604020202020204" pitchFamily="34" charset="0"/>
              </a:rPr>
              <a:t>هو على الأرجح (عندما يتذكر المرء البيانات المنسية سابقاً مثل اللغات التي سمعها عندما كان طفلاً)</a:t>
            </a:r>
            <a:r>
              <a:rPr lang="en-US" sz="3600" dirty="0">
                <a:effectLst>
                  <a:glow rad="203200">
                    <a:schemeClr val="tx1"/>
                  </a:glow>
                </a:effectLst>
                <a:cs typeface="Arial" panose="020B0604020202020204" pitchFamily="34" charset="0"/>
              </a:rPr>
              <a:t> </a:t>
            </a: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557061" name="Rectangle 3"/>
          <p:cNvSpPr txBox="1">
            <a:spLocks noChangeArrowheads="1"/>
          </p:cNvSpPr>
          <p:nvPr/>
        </p:nvSpPr>
        <p:spPr bwMode="auto">
          <a:xfrm>
            <a:off x="250825" y="174625"/>
            <a:ext cx="4284663" cy="661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هذا أنت يا ماما؟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4644008" y="116632"/>
            <a:ext cx="3960440"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الرد</a:t>
            </a:r>
            <a:endParaRPr kumimoji="0" lang="en-US" sz="32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657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linds(horizontal)">
                                      <p:cBhvr>
                                        <p:cTn id="11" dur="500"/>
                                        <p:tgtEl>
                                          <p:spTgt spid="205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Effect transition="in" filter="blinds(horizontal)">
                                      <p:cBhvr>
                                        <p:cTn id="14"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7" grpId="0" build="p"/>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35984" y="-677"/>
            <a:ext cx="4208016" cy="1197429"/>
          </a:xfrm>
        </p:spPr>
        <p:txBody>
          <a:bodyPr/>
          <a:lstStyle/>
          <a:p>
            <a:r>
              <a:rPr lang="ar-JO" dirty="0">
                <a:solidFill>
                  <a:srgbClr val="FFFF00"/>
                </a:solidFill>
                <a:effectLst>
                  <a:glow rad="203200">
                    <a:schemeClr val="tx1"/>
                  </a:glow>
                </a:effectLst>
                <a:cs typeface="Arial" panose="020B0604020202020204" pitchFamily="34" charset="0"/>
              </a:rPr>
              <a:t>الوحمات</a:t>
            </a:r>
            <a:endParaRPr lang="en-US" dirty="0">
              <a:solidFill>
                <a:srgbClr val="FFFF00"/>
              </a:solidFill>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4935984" y="836712"/>
            <a:ext cx="3955988" cy="3744416"/>
          </a:xfrm>
        </p:spPr>
        <p:txBody>
          <a:bodyPr/>
          <a:lstStyle/>
          <a:p>
            <a:r>
              <a:rPr lang="ar-JO" sz="3600" dirty="0">
                <a:effectLst>
                  <a:glow rad="203200">
                    <a:schemeClr val="tx1"/>
                  </a:glow>
                </a:effectLst>
                <a:cs typeface="Arial" panose="020B0604020202020204" pitchFamily="34" charset="0"/>
              </a:rPr>
              <a:t>من المفترض أن تدعم التناسخ لأن بعضها يشبه تلك الموجودة على الأفراد المتوفين</a:t>
            </a:r>
            <a:endParaRPr lang="en-US" sz="3600" dirty="0">
              <a:effectLst>
                <a:glow rad="2032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
            <a:ext cx="4427984" cy="6863375"/>
          </a:xfrm>
          <a:prstGeom prst="rect">
            <a:avLst/>
          </a:prstGeom>
        </p:spPr>
      </p:pic>
      <p:sp>
        <p:nvSpPr>
          <p:cNvPr id="6" name="Rectangle 3"/>
          <p:cNvSpPr txBox="1">
            <a:spLocks noChangeArrowheads="1"/>
          </p:cNvSpPr>
          <p:nvPr/>
        </p:nvSpPr>
        <p:spPr bwMode="auto">
          <a:xfrm rot="20935160">
            <a:off x="3217628" y="4712934"/>
            <a:ext cx="6084168" cy="2232248"/>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لكن هل هما متطابقان؟             التشابه لا يثبت التناسخ</a:t>
            </a:r>
            <a:endParaRPr kumimoji="0" lang="en-US" sz="36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7" name="TextBox 6"/>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17أ</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203848" y="548680"/>
            <a:ext cx="1732136" cy="1732136"/>
          </a:xfrm>
          <a:prstGeom prst="rect">
            <a:avLst/>
          </a:prstGeom>
        </p:spPr>
      </p:pic>
    </p:spTree>
    <p:extLst>
      <p:ext uri="{BB962C8B-B14F-4D97-AF65-F5344CB8AC3E}">
        <p14:creationId xmlns:p14="http://schemas.microsoft.com/office/powerpoint/2010/main" val="3043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6084168" cy="7456919"/>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cs typeface="Arial" panose="020B0604020202020204" pitchFamily="34" charset="0"/>
              </a:rPr>
              <a:t>ألغاز               الطفل</a:t>
            </a:r>
            <a:endParaRPr lang="en-US" dirty="0">
              <a:effectLst>
                <a:glow rad="203200">
                  <a:schemeClr val="tx1"/>
                </a:glow>
              </a:effectLst>
              <a:cs typeface="Arial" panose="020B0604020202020204" pitchFamily="34" charset="0"/>
            </a:endParaRPr>
          </a:p>
          <a:p>
            <a:endParaRPr lang="en-US" dirty="0">
              <a:effectLst>
                <a:glow rad="203200">
                  <a:schemeClr val="tx1"/>
                </a:glow>
              </a:effectLst>
              <a:cs typeface="Arial" panose="020B0604020202020204" pitchFamily="34" charset="0"/>
            </a:endParaRPr>
          </a:p>
          <a:p>
            <a:r>
              <a:rPr lang="ar-JO" dirty="0">
                <a:effectLst>
                  <a:glow rad="203200">
                    <a:schemeClr val="tx1"/>
                  </a:glow>
                </a:effectLst>
                <a:cs typeface="Arial" panose="020B0604020202020204" pitchFamily="34" charset="0"/>
              </a:rPr>
              <a:t>الدراسات الديموغرافية  للدكتورة           هيلين وامباخ</a:t>
            </a:r>
            <a:br>
              <a:rPr lang="en-US" dirty="0">
                <a:effectLst>
                  <a:glow rad="203200">
                    <a:schemeClr val="tx1"/>
                  </a:glow>
                </a:effectLst>
                <a:cs typeface="Arial" panose="020B0604020202020204" pitchFamily="34" charset="0"/>
              </a:rPr>
            </a:br>
            <a:endParaRPr lang="en-US" dirty="0">
              <a:effectLst>
                <a:glow rad="203200">
                  <a:schemeClr val="tx1"/>
                </a:glow>
              </a:effectLst>
              <a:cs typeface="Arial" panose="020B0604020202020204" pitchFamily="34" charset="0"/>
            </a:endParaRPr>
          </a:p>
          <a:p>
            <a:endParaRPr lang="en-US" dirty="0">
              <a:effectLst>
                <a:glow rad="203200">
                  <a:schemeClr val="tx1"/>
                </a:glow>
              </a:effectLst>
              <a:cs typeface="Arial" panose="020B0604020202020204" pitchFamily="34" charset="0"/>
            </a:endParaRPr>
          </a:p>
        </p:txBody>
      </p:sp>
      <p:sp>
        <p:nvSpPr>
          <p:cNvPr id="2" name="Oval Callout 1"/>
          <p:cNvSpPr/>
          <p:nvPr/>
        </p:nvSpPr>
        <p:spPr bwMode="auto">
          <a:xfrm>
            <a:off x="1835696" y="116632"/>
            <a:ext cx="4248472" cy="1872208"/>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835696" y="188640"/>
            <a:ext cx="4211960"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نعم، حسناً، أنا أيضاً                       لم أؤمن بالتقمص                      عندما كنت في مثل عمرك</a:t>
            </a:r>
            <a:endParaRPr kumimoji="0" lang="en-US" sz="24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80622788"/>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4744"/>
            <a:ext cx="9036496" cy="5049807"/>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cs typeface="Arial" panose="020B0604020202020204" pitchFamily="34" charset="0"/>
              </a:rPr>
              <a:t>المثلية           الجنسية          وميول          المتحولين        جنسيا</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218832374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7632701"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6948264" y="-677"/>
            <a:ext cx="2195736" cy="2637589"/>
          </a:xfrm>
        </p:spPr>
        <p:txBody>
          <a:bodyPr/>
          <a:lstStyle/>
          <a:p>
            <a:pPr eaLnBrk="1" hangingPunct="1">
              <a:defRPr/>
            </a:pPr>
            <a:r>
              <a:rPr lang="ar-JO" dirty="0">
                <a:effectLst>
                  <a:glow rad="203200">
                    <a:schemeClr val="tx1"/>
                  </a:glow>
                </a:effectLst>
                <a:cs typeface="Arial" panose="020B0604020202020204" pitchFamily="34" charset="0"/>
              </a:rPr>
              <a:t>أدلة      مقترحة     أخرى</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6948264" y="2708920"/>
            <a:ext cx="2195736" cy="3384376"/>
          </a:xfrm>
        </p:spPr>
        <p:txBody>
          <a:bodyPr anchor="ctr"/>
          <a:lstStyle/>
          <a:p>
            <a:pPr eaLnBrk="1" hangingPunct="1">
              <a:spcBef>
                <a:spcPct val="0"/>
              </a:spcBef>
              <a:defRPr/>
            </a:pPr>
            <a:r>
              <a:rPr lang="ar-JO" dirty="0">
                <a:effectLst>
                  <a:glow rad="203200">
                    <a:schemeClr val="tx1"/>
                  </a:glow>
                </a:effectLst>
                <a:ea typeface="+mj-ea"/>
                <a:cs typeface="Arial" panose="020B0604020202020204" pitchFamily="34" charset="0"/>
              </a:rPr>
              <a:t>الهوايات والإهتمامات والهواجس</a:t>
            </a:r>
            <a:endParaRPr lang="en-US" dirty="0">
              <a:effectLst>
                <a:glow rad="203200">
                  <a:schemeClr val="tx1"/>
                </a:glow>
              </a:effectLst>
              <a:ea typeface="+mj-ea"/>
              <a:cs typeface="Arial" panose="020B0604020202020204" pitchFamily="34" charset="0"/>
            </a:endParaRPr>
          </a:p>
        </p:txBody>
      </p:sp>
      <p:sp>
        <p:nvSpPr>
          <p:cNvPr id="6" name="Rectangle 2"/>
          <p:cNvSpPr txBox="1">
            <a:spLocks noChangeArrowheads="1"/>
          </p:cNvSpPr>
          <p:nvPr/>
        </p:nvSpPr>
        <p:spPr bwMode="auto">
          <a:xfrm>
            <a:off x="-496" y="6093296"/>
            <a:ext cx="9144000" cy="79208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بعض الناس يجمعون بطاقات البيسبول فقط</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الهوايات</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222719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9691" y="459432"/>
            <a:ext cx="7686725" cy="6858000"/>
          </a:xfrm>
          <a:prstGeom prst="rect">
            <a:avLst/>
          </a:prstGeom>
        </p:spPr>
      </p:pic>
      <p:sp>
        <p:nvSpPr>
          <p:cNvPr id="2" name="Title 1"/>
          <p:cNvSpPr>
            <a:spLocks noGrp="1"/>
          </p:cNvSpPr>
          <p:nvPr>
            <p:ph type="title"/>
          </p:nvPr>
        </p:nvSpPr>
        <p:spPr>
          <a:xfrm>
            <a:off x="0" y="-27384"/>
            <a:ext cx="9144000" cy="1143000"/>
          </a:xfrm>
          <a:gradFill flip="none" rotWithShape="1">
            <a:gsLst>
              <a:gs pos="0">
                <a:schemeClr val="accent2"/>
              </a:gs>
              <a:gs pos="100000">
                <a:schemeClr val="tx1"/>
              </a:gs>
            </a:gsLst>
            <a:path path="rect">
              <a:fillToRect l="50000" t="50000" r="50000" b="50000"/>
            </a:path>
            <a:tileRect/>
          </a:gradFill>
          <a:ln>
            <a:solidFill>
              <a:srgbClr val="FFFFFF"/>
            </a:solidFill>
          </a:ln>
        </p:spPr>
        <p:txBody>
          <a:bodyPr/>
          <a:lstStyle/>
          <a:p>
            <a:r>
              <a:rPr lang="ar-JO" dirty="0">
                <a:cs typeface="Arial" panose="020B0604020202020204" pitchFamily="34" charset="0"/>
              </a:rPr>
              <a:t>الكتاب المقدس والتقمص</a:t>
            </a:r>
            <a:endParaRPr lang="en-US" dirty="0">
              <a:cs typeface="Arial" panose="020B0604020202020204" pitchFamily="34" charset="0"/>
            </a:endParaRPr>
          </a:p>
        </p:txBody>
      </p:sp>
      <p:sp>
        <p:nvSpPr>
          <p:cNvPr id="3" name="TextBox 2"/>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
        <p:nvSpPr>
          <p:cNvPr id="4" name="Title 1"/>
          <p:cNvSpPr txBox="1">
            <a:spLocks/>
          </p:cNvSpPr>
          <p:nvPr/>
        </p:nvSpPr>
        <p:spPr bwMode="auto">
          <a:xfrm>
            <a:off x="36512" y="3222104"/>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هل نستطيع أن نزوج الإثنين؟</a:t>
            </a:r>
            <a:endParaRPr kumimoji="0" lang="en-US" sz="480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719987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7666" cy="6091777"/>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5400" dirty="0">
                <a:effectLst>
                  <a:glow rad="203200">
                    <a:schemeClr val="tx1"/>
                  </a:glow>
                </a:effectLst>
                <a:cs typeface="Arial" panose="020B0604020202020204" pitchFamily="34" charset="0"/>
              </a:rPr>
              <a:t>الرد الكتابي</a:t>
            </a:r>
            <a:endParaRPr lang="en-US" sz="5400"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4798748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الإمتلاك الشيطاني</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dirty="0">
                <a:effectLst>
                  <a:glow rad="203200">
                    <a:schemeClr val="tx1"/>
                  </a:glow>
                </a:effectLst>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36512" y="1412776"/>
            <a:ext cx="9198014" cy="5445224"/>
          </a:xfrm>
          <a:prstGeom prst="rect">
            <a:avLst/>
          </a:prstGeom>
        </p:spPr>
      </p:pic>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4434347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7613"/>
            <a:ext cx="9144000" cy="5320387"/>
          </a:xfrm>
          <a:prstGeom prst="rect">
            <a:avLst/>
          </a:prstGeom>
        </p:spPr>
      </p:pic>
      <p:sp>
        <p:nvSpPr>
          <p:cNvPr id="2050" name="Rectangle 2"/>
          <p:cNvSpPr>
            <a:spLocks noGrp="1" noChangeArrowheads="1"/>
          </p:cNvSpPr>
          <p:nvPr>
            <p:ph type="ctrTitle"/>
          </p:nvPr>
        </p:nvSpPr>
        <p:spPr>
          <a:xfrm>
            <a:off x="0" y="359363"/>
            <a:ext cx="9144000" cy="1413453"/>
          </a:xfrm>
          <a:gradFill flip="none" rotWithShape="1">
            <a:gsLst>
              <a:gs pos="0">
                <a:schemeClr val="accent2"/>
              </a:gs>
              <a:gs pos="100000">
                <a:schemeClr val="tx1"/>
              </a:gs>
            </a:gsLst>
            <a:path path="rect">
              <a:fillToRect l="50000" t="50000" r="50000" b="50000"/>
            </a:path>
            <a:tileRect/>
          </a:gradFill>
          <a:ln>
            <a:solidFill>
              <a:srgbClr val="FFFFFF"/>
            </a:solidFill>
          </a:ln>
        </p:spPr>
        <p:txBody>
          <a:bodyPr vert="horz" wrap="square" lIns="91440" tIns="45720" rIns="91440" bIns="45720" numCol="1" anchor="ctr" anchorCtr="0" compatLnSpc="1">
            <a:prstTxWarp prst="textNoShape">
              <a:avLst/>
            </a:prstTxWarp>
          </a:bodyPr>
          <a:lstStyle/>
          <a:p>
            <a:r>
              <a:rPr lang="ar-JO" dirty="0">
                <a:effectLst>
                  <a:outerShdw blurRad="38100" dist="38100" dir="2700000" algn="tl">
                    <a:srgbClr val="000000">
                      <a:alpha val="43137"/>
                    </a:srgbClr>
                  </a:outerShdw>
                </a:effectLst>
                <a:cs typeface="Arial" panose="020B0604020202020204" pitchFamily="34" charset="0"/>
              </a:rPr>
              <a:t>نحن نعيش مرة، نموت مرة،                       ثم ندخل حالتنا الأبدية</a:t>
            </a:r>
            <a:r>
              <a:rPr lang="en-US" dirty="0">
                <a:effectLst>
                  <a:outerShdw blurRad="38100" dist="38100" dir="2700000" algn="tl">
                    <a:srgbClr val="000000">
                      <a:alpha val="43137"/>
                    </a:srgbClr>
                  </a:outerShdw>
                </a:effectLst>
                <a:cs typeface="Arial" panose="020B0604020202020204" pitchFamily="34" charset="0"/>
              </a:rPr>
              <a:t> </a:t>
            </a:r>
          </a:p>
        </p:txBody>
      </p:sp>
      <p:sp>
        <p:nvSpPr>
          <p:cNvPr id="2051" name="Rectangle 3"/>
          <p:cNvSpPr>
            <a:spLocks noGrp="1" noChangeArrowheads="1"/>
          </p:cNvSpPr>
          <p:nvPr>
            <p:ph type="subTitle" idx="1"/>
          </p:nvPr>
        </p:nvSpPr>
        <p:spPr>
          <a:xfrm>
            <a:off x="5148064" y="1988840"/>
            <a:ext cx="3995936" cy="4365104"/>
          </a:xfrm>
        </p:spPr>
        <p:txBody>
          <a:bodyPr/>
          <a:lstStyle/>
          <a:p>
            <a:r>
              <a:rPr lang="ar-JO" dirty="0">
                <a:effectLst>
                  <a:glow rad="165100">
                    <a:schemeClr val="tx1"/>
                  </a:glow>
                </a:effectLst>
                <a:cs typeface="Arial" panose="020B0604020202020204" pitchFamily="34" charset="0"/>
              </a:rPr>
              <a:t>26 ... ولكنه (المسيح) الآن قد أظهر مرة عند انقضاء الدهور ليبطل الخطية بذبيحة نفسه. 27 وكما </a:t>
            </a:r>
            <a:r>
              <a:rPr lang="ar-JO" dirty="0">
                <a:solidFill>
                  <a:srgbClr val="FFFF00"/>
                </a:solidFill>
                <a:effectLst>
                  <a:glow rad="165100">
                    <a:schemeClr val="tx1"/>
                  </a:glow>
                </a:effectLst>
                <a:cs typeface="Arial" panose="020B0604020202020204" pitchFamily="34" charset="0"/>
              </a:rPr>
              <a:t>وضع للناس أن يموتوا مرة ثم بعد ذلك الدينونة  </a:t>
            </a:r>
            <a:r>
              <a:rPr lang="ar-JO" dirty="0">
                <a:effectLst>
                  <a:glow rad="165100">
                    <a:schemeClr val="tx1"/>
                  </a:glow>
                </a:effectLst>
                <a:cs typeface="Arial" panose="020B0604020202020204" pitchFamily="34" charset="0"/>
              </a:rPr>
              <a:t>28</a:t>
            </a:r>
            <a:r>
              <a:rPr lang="ar-JO" dirty="0">
                <a:solidFill>
                  <a:srgbClr val="FFFF00"/>
                </a:solidFill>
                <a:effectLst>
                  <a:glow rad="165100">
                    <a:schemeClr val="tx1"/>
                  </a:glow>
                </a:effectLst>
                <a:cs typeface="Arial" panose="020B0604020202020204" pitchFamily="34" charset="0"/>
              </a:rPr>
              <a:t> </a:t>
            </a:r>
            <a:r>
              <a:rPr lang="ar-JO" dirty="0">
                <a:effectLst>
                  <a:glow rad="165100">
                    <a:schemeClr val="tx1"/>
                  </a:glow>
                </a:effectLst>
                <a:cs typeface="Arial" panose="020B0604020202020204" pitchFamily="34" charset="0"/>
              </a:rPr>
              <a:t>هكذا المسيح أيضا بعدما قدم مرة ...</a:t>
            </a:r>
            <a:endParaRPr lang="en-US" dirty="0">
              <a:effectLst>
                <a:glow rad="165100">
                  <a:schemeClr val="tx1"/>
                </a:glow>
              </a:effectLst>
              <a:cs typeface="Arial" panose="020B0604020202020204" pitchFamily="34" charset="0"/>
            </a:endParaRPr>
          </a:p>
          <a:p>
            <a:r>
              <a:rPr lang="ar-JO" dirty="0">
                <a:effectLst>
                  <a:glow rad="165100">
                    <a:schemeClr val="tx1"/>
                  </a:glow>
                </a:effectLst>
                <a:cs typeface="Arial" panose="020B0604020202020204" pitchFamily="34" charset="0"/>
              </a:rPr>
              <a:t>(عب 9: 26ب – 28أ)</a:t>
            </a:r>
            <a:endParaRPr lang="en-US" dirty="0">
              <a:effectLst>
                <a:glow rad="165100">
                  <a:schemeClr val="tx1"/>
                </a:glow>
              </a:effectLst>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4303816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004048" y="-76200"/>
            <a:ext cx="3707904" cy="6529536"/>
          </a:xfrm>
        </p:spPr>
        <p:txBody>
          <a:bodyPr/>
          <a:lstStyle/>
          <a:p>
            <a:pPr eaLnBrk="1" hangingPunct="1"/>
            <a:r>
              <a:rPr lang="ar-JO" dirty="0">
                <a:effectLst>
                  <a:outerShdw blurRad="38100" dist="38100" dir="2700000" algn="tl">
                    <a:srgbClr val="000080"/>
                  </a:outerShdw>
                </a:effectLst>
              </a:rPr>
              <a:t>شفاء يسوع    لرجل أعمى     أثبت أنه        يعطي البصيرة الروحية أيضاً</a:t>
            </a:r>
            <a:br>
              <a:rPr lang="ar-JO" dirty="0">
                <a:effectLst>
                  <a:outerShdw blurRad="38100" dist="38100" dir="2700000" algn="tl">
                    <a:srgbClr val="000080"/>
                  </a:outerShdw>
                </a:effectLst>
              </a:rPr>
            </a:br>
            <a:r>
              <a:rPr lang="ar-JO" dirty="0">
                <a:effectLst>
                  <a:outerShdw blurRad="38100" dist="38100" dir="2700000" algn="tl">
                    <a:srgbClr val="000080"/>
                  </a:outerShdw>
                </a:effectLst>
              </a:rPr>
              <a:t>(يوحنا 9: 1-7)</a:t>
            </a:r>
            <a:endParaRPr lang="en-US"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426044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58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جيرمي شيو، مؤسسة الدراسات اللاهوتية الأردنية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r" eaLnBrk="1" hangingPunct="1">
              <a:spcBef>
                <a:spcPct val="50000"/>
              </a:spcBef>
              <a:defRPr/>
            </a:pPr>
            <a:r>
              <a:rPr lang="ar-JO" sz="3200" b="1" kern="1200" dirty="0">
                <a:solidFill>
                  <a:srgbClr val="FFFFFF"/>
                </a:solidFill>
                <a:latin typeface="Arial" panose="020B0604020202020204" pitchFamily="34" charset="0"/>
                <a:cs typeface="Arial" panose="020B0604020202020204" pitchFamily="34" charset="0"/>
              </a:rPr>
              <a:t>بعد بضعة أشهر (٦٢ م) ...</a:t>
            </a:r>
            <a:endParaRPr lang="en-US" sz="3200" b="1" kern="1200" dirty="0">
              <a:solidFill>
                <a:srgbClr val="FFFFFF"/>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107504" y="1556792"/>
            <a:ext cx="881824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كان بولس لا يزال في السجن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أرسلت كنيسة فيلبي أبفرودتس ليخدم بولس</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أكتشف بولس منه مشاكل في كنيسة فيلبي: المقاومة الخارجية (٣: ١٧) والإنقسام الداخلي (٤: ٢)</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مرض أبفرودتس جداً (في ٢: ٢٦)</a:t>
            </a:r>
          </a:p>
          <a:p>
            <a:pPr marL="358721" marR="0" lvl="0" indent="-358721" algn="r" defTabSz="914400" rtl="1" eaLnBrk="1" fontAlgn="base" latinLnBrk="0" hangingPunct="1">
              <a:lnSpc>
                <a:spcPct val="9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أرسله بولس برسالة لمعالجة مشاكل </a:t>
            </a:r>
            <a:r>
              <a:rPr kumimoji="0" lang="ar-JO"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أهل فيلبي</a:t>
            </a:r>
            <a:endParaRPr kumimoji="0" lang="en-US" sz="28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١٨٢</a:t>
            </a:r>
          </a:p>
        </p:txBody>
      </p:sp>
    </p:spTree>
    <p:extLst>
      <p:ext uri="{BB962C8B-B14F-4D97-AF65-F5344CB8AC3E}">
        <p14:creationId xmlns:p14="http://schemas.microsoft.com/office/powerpoint/2010/main" val="190332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dirty="0">
                <a:solidFill>
                  <a:schemeClr val="tx1"/>
                </a:solidFill>
                <a:effectLst>
                  <a:outerShdw blurRad="38100" dist="38100" dir="2700000" algn="tl">
                    <a:srgbClr val="000080"/>
                  </a:outerShdw>
                </a:effectLst>
              </a:rPr>
              <a:t>لماذا هذا العمى؟</a:t>
            </a:r>
            <a:endParaRPr lang="en-US" dirty="0">
              <a:solidFill>
                <a:schemeClr val="tx1"/>
              </a:solidFill>
              <a:effectLst>
                <a:outerShdw blurRad="38100" dist="38100" dir="2700000" algn="tl">
                  <a:srgbClr val="000080"/>
                </a:outerShdw>
              </a:effectLst>
            </a:endParaRPr>
          </a:p>
        </p:txBody>
      </p:sp>
      <p:pic>
        <p:nvPicPr>
          <p:cNvPr id="67587" name="Picture 2" descr="John 9.2 Who's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682575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8600"/>
            <a:ext cx="6400800" cy="1143000"/>
          </a:xfrm>
        </p:spPr>
        <p:txBody>
          <a:bodyPr/>
          <a:lstStyle/>
          <a:p>
            <a:pPr marL="715963" indent="-715963" eaLnBrk="1" hangingPunct="1"/>
            <a:r>
              <a:rPr lang="ar-JO" dirty="0">
                <a:solidFill>
                  <a:schemeClr val="tx1"/>
                </a:solidFill>
                <a:effectLst>
                  <a:outerShdw blurRad="38100" dist="38100" dir="2700000" algn="tl">
                    <a:srgbClr val="000080"/>
                  </a:outerShdw>
                </a:effectLst>
              </a:rPr>
              <a:t>خروج 20: 4-5</a:t>
            </a:r>
            <a:endParaRPr lang="en-US" dirty="0">
              <a:solidFill>
                <a:schemeClr val="tx1"/>
              </a:solidFill>
              <a:effectLst>
                <a:outerShdw blurRad="38100" dist="38100" dir="2700000" algn="tl">
                  <a:srgbClr val="000080"/>
                </a:outerShdw>
              </a:effectLst>
            </a:endParaRPr>
          </a:p>
        </p:txBody>
      </p:sp>
      <p:sp>
        <p:nvSpPr>
          <p:cNvPr id="3" name="Title 1"/>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4 لا تصنع لك تمثالاً ....            5 لا تسجد لهن ولا تعبدهن لأني ... أفتقد ذنوب الآباء في الأبناء </a:t>
            </a:r>
            <a:r>
              <a:rPr kumimoji="0" lang="ar-JO" sz="4400" b="1" u="none" strike="noStrike" kern="1200" cap="none" spc="0" normalizeH="0" baseline="0" noProof="0" dirty="0">
                <a:ln>
                  <a:noFill/>
                </a:ln>
                <a:solidFill>
                  <a:srgbClr val="FFFF00"/>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(تتأثر العائلة بأكملها)</a:t>
            </a: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 في الجيل الثالث والرابع من مبغضي</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6324600" y="0"/>
            <a:ext cx="2819400" cy="9144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الألم</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1327413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720850"/>
          </a:xfrm>
        </p:spPr>
        <p:txBody>
          <a:bodyPr/>
          <a:lstStyle/>
          <a:p>
            <a:pPr algn="r" eaLnBrk="1" hangingPunct="1"/>
            <a:r>
              <a:rPr lang="ar-JO" dirty="0">
                <a:effectLst>
                  <a:outerShdw blurRad="38100" dist="38100" dir="2700000" algn="tl">
                    <a:srgbClr val="000080"/>
                  </a:outerShdw>
                </a:effectLst>
              </a:rPr>
              <a:t>أثبت يسوع أنه هو الطريق إلى الحياة الأبدية من خلال شفاء الرجل معجزياً (يوحنا 9: 6-7)</a:t>
            </a:r>
            <a:endParaRPr lang="en-US"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5821645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dirty="0">
                <a:solidFill>
                  <a:schemeClr val="tx1"/>
                </a:solidFill>
                <a:effectLst>
                  <a:outerShdw blurRad="38100" dist="38100" dir="2700000" algn="tl">
                    <a:srgbClr val="000080"/>
                  </a:outerShdw>
                </a:effectLst>
              </a:rPr>
              <a:t>يعترف الرجل الأعمى سابقاً أن يسوع هو الله (35-38)</a:t>
            </a:r>
            <a:endParaRPr lang="en-US" dirty="0">
              <a:solidFill>
                <a:schemeClr val="tx1"/>
              </a:solidFill>
              <a:effectLst>
                <a:outerShdw blurRad="38100" dist="38100" dir="2700000" algn="tl">
                  <a:srgbClr val="000080"/>
                </a:outerShdw>
              </a:effectLst>
            </a:endParaRPr>
          </a:p>
        </p:txBody>
      </p:sp>
      <p:pic>
        <p:nvPicPr>
          <p:cNvPr id="94211" name="Picture 2" descr="John 9.38 I believe, Lo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221217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5" descr="John 9.34 Stood Up to Pharise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2552700" y="2133600"/>
            <a:ext cx="4038600" cy="1219200"/>
          </a:xfrm>
        </p:spPr>
        <p:txBody>
          <a:bodyPr/>
          <a:lstStyle/>
          <a:p>
            <a:pPr eaLnBrk="1" hangingPunct="1"/>
            <a:r>
              <a:rPr lang="ar-JO" sz="6600" dirty="0">
                <a:solidFill>
                  <a:schemeClr val="tx1"/>
                </a:solidFill>
                <a:effectLst>
                  <a:outerShdw blurRad="38100" dist="38100" dir="2700000" algn="tl">
                    <a:srgbClr val="000080"/>
                  </a:outerShdw>
                </a:effectLst>
              </a:rPr>
              <a:t>؟؟؟؟؟؟؟؟؟؟؟؟</a:t>
            </a:r>
            <a:endParaRPr lang="en-US" sz="6600" dirty="0">
              <a:solidFill>
                <a:schemeClr val="tx1"/>
              </a:solidFill>
              <a:effectLst>
                <a:outerShdw blurRad="38100" dist="38100" dir="2700000" algn="tl">
                  <a:srgbClr val="000080"/>
                </a:outerShdw>
              </a:effectLst>
            </a:endParaRPr>
          </a:p>
        </p:txBody>
      </p:sp>
      <p:sp>
        <p:nvSpPr>
          <p:cNvPr id="8" name="Title 1"/>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rPr>
              <a:t>من هو الرجل      الأعمى الحقيقي؟</a:t>
            </a:r>
            <a:endParaRPr kumimoji="0" lang="en-US" sz="4400" b="1"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746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640" y="0"/>
            <a:ext cx="9217152" cy="6858000"/>
          </a:xfrm>
          <a:prstGeom prst="rect">
            <a:avLst/>
          </a:prstGeom>
        </p:spPr>
      </p:pic>
      <p:sp>
        <p:nvSpPr>
          <p:cNvPr id="2050" name="Rectangle 2"/>
          <p:cNvSpPr>
            <a:spLocks noGrp="1" noChangeArrowheads="1"/>
          </p:cNvSpPr>
          <p:nvPr>
            <p:ph type="ctrTitle"/>
          </p:nvPr>
        </p:nvSpPr>
        <p:spPr>
          <a:xfrm>
            <a:off x="0" y="143339"/>
            <a:ext cx="9144000" cy="1125421"/>
          </a:xfrm>
        </p:spPr>
        <p:txBody>
          <a:bodyPr/>
          <a:lstStyle/>
          <a:p>
            <a:r>
              <a:rPr lang="ar-JO" dirty="0">
                <a:effectLst>
                  <a:glow rad="203200">
                    <a:schemeClr val="tx1"/>
                  </a:glow>
                </a:effectLst>
                <a:cs typeface="Arial" panose="020B0604020202020204" pitchFamily="34" charset="0"/>
              </a:rPr>
              <a:t>أمثلة عن أشخاص بعد موتهم</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556792"/>
            <a:ext cx="9144000" cy="720080"/>
          </a:xfrm>
        </p:spPr>
        <p:txBody>
          <a:bodyPr anchor="ctr"/>
          <a:lstStyle/>
          <a:p>
            <a:r>
              <a:rPr lang="ar-JO" dirty="0">
                <a:effectLst>
                  <a:glow rad="203200">
                    <a:schemeClr val="tx1"/>
                  </a:glow>
                </a:effectLst>
                <a:cs typeface="Arial" panose="020B0604020202020204" pitchFamily="34" charset="0"/>
              </a:rPr>
              <a:t>رأى شاول صموئيل (1 صم 28)</a:t>
            </a:r>
            <a:endParaRPr lang="en-US"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154925049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459681" cy="6858000"/>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cs typeface="Arial" panose="020B0604020202020204" pitchFamily="34" charset="0"/>
              </a:rPr>
              <a:t>القيامة في جسد واحد</a:t>
            </a:r>
            <a:endParaRPr lang="en-US"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5436096" y="1556792"/>
            <a:ext cx="3707904" cy="5301208"/>
          </a:xfrm>
        </p:spPr>
        <p:txBody>
          <a:bodyPr/>
          <a:lstStyle/>
          <a:p>
            <a:r>
              <a:rPr lang="ar-JO" dirty="0">
                <a:effectLst>
                  <a:glow rad="203200">
                    <a:schemeClr val="tx1"/>
                  </a:glow>
                </a:effectLst>
                <a:cs typeface="Arial" panose="020B0604020202020204" pitchFamily="34" charset="0"/>
              </a:rPr>
              <a:t>لم يذكر الكتاب المقدس مطلقاً التقمص          داخل أجساد عديدة</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4412569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56792"/>
            <a:ext cx="9228824" cy="5301208"/>
          </a:xfrm>
          <a:prstGeom prst="rect">
            <a:avLst/>
          </a:prstGeom>
        </p:spPr>
      </p:pic>
      <p:sp>
        <p:nvSpPr>
          <p:cNvPr id="2050" name="Rectangle 2"/>
          <p:cNvSpPr>
            <a:spLocks noGrp="1" noChangeArrowheads="1"/>
          </p:cNvSpPr>
          <p:nvPr>
            <p:ph type="ctrTitle"/>
          </p:nvPr>
        </p:nvSpPr>
        <p:spPr>
          <a:xfrm>
            <a:off x="0" y="-677"/>
            <a:ext cx="9144000" cy="1557469"/>
          </a:xfrm>
        </p:spPr>
        <p:txBody>
          <a:bodyPr/>
          <a:lstStyle/>
          <a:p>
            <a:r>
              <a:rPr lang="ar-JO" sz="4800" dirty="0">
                <a:effectLst>
                  <a:glow rad="203200">
                    <a:schemeClr val="tx1"/>
                  </a:glow>
                </a:effectLst>
                <a:cs typeface="Arial" panose="020B0604020202020204" pitchFamily="34" charset="0"/>
              </a:rPr>
              <a:t>رد فلسفي</a:t>
            </a:r>
            <a:endParaRPr lang="en-US" sz="48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556792"/>
            <a:ext cx="8964488" cy="5301208"/>
          </a:xfrm>
        </p:spPr>
        <p:txBody>
          <a:bodyPr/>
          <a:lstStyle/>
          <a:p>
            <a:pPr algn="r"/>
            <a:r>
              <a:rPr lang="ar-JO" dirty="0">
                <a:effectLst>
                  <a:glow rad="203200">
                    <a:schemeClr val="tx1"/>
                  </a:glow>
                </a:effectLst>
                <a:cs typeface="Arial" panose="020B0604020202020204" pitchFamily="34" charset="0"/>
              </a:rPr>
              <a:t>1. يشجع التقمص على القتل</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2. يدعي التقمص أن كل شيء يأتي من الإختيار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3. يتطلب التقمص كل تجربة</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4. التقمص أمر قدري</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5. لا يشجع التقمص العناية بالآخرين</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6. لا يستطيع أنصار التناسخ أن يعيشوا بشكل مستمر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7. يجعلنا التقمص لا أخلاقيين</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8. يلوم التقمص الله على كل الشر</a:t>
            </a:r>
            <a:endParaRPr lang="en-US" dirty="0">
              <a:effectLst>
                <a:glow rad="203200">
                  <a:schemeClr val="tx1"/>
                </a:glow>
              </a:effectLst>
              <a:cs typeface="Arial" panose="020B0604020202020204" pitchFamily="34" charset="0"/>
            </a:endParaRPr>
          </a:p>
          <a:p>
            <a:pPr algn="r"/>
            <a:r>
              <a:rPr lang="ar-JO" dirty="0">
                <a:effectLst>
                  <a:glow rad="203200">
                    <a:schemeClr val="tx1"/>
                  </a:glow>
                </a:effectLst>
                <a:cs typeface="Arial" panose="020B0604020202020204" pitchFamily="34" charset="0"/>
              </a:rPr>
              <a:t>9. يؤمن التقمص أن الشر أزلي</a:t>
            </a:r>
            <a:endParaRPr lang="en-US" dirty="0">
              <a:effectLst>
                <a:glow rad="203200">
                  <a:schemeClr val="tx1"/>
                </a:glow>
              </a:effectLst>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rPr>
              <a:t>17ب</a:t>
            </a:r>
            <a:endParaRPr kumimoji="0" lang="en-US" sz="240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2537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46" y="692696"/>
            <a:ext cx="9254458" cy="6408712"/>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6000" dirty="0">
                <a:effectLst>
                  <a:glow rad="203200">
                    <a:schemeClr val="tx1"/>
                  </a:glow>
                </a:effectLst>
                <a:cs typeface="Arial" panose="020B0604020202020204" pitchFamily="34" charset="0"/>
              </a:rPr>
              <a:t>خلاصة</a:t>
            </a:r>
            <a:endParaRPr lang="en-US" sz="6000" dirty="0">
              <a:effectLst>
                <a:glow rad="203200">
                  <a:schemeClr val="tx1"/>
                </a:glow>
              </a:effectLst>
              <a:cs typeface="Arial" panose="020B0604020202020204" pitchFamily="34" charset="0"/>
            </a:endParaRPr>
          </a:p>
        </p:txBody>
      </p:sp>
      <p:sp>
        <p:nvSpPr>
          <p:cNvPr id="2051" name="Rectangle 3"/>
          <p:cNvSpPr>
            <a:spLocks noGrp="1" noChangeArrowheads="1"/>
          </p:cNvSpPr>
          <p:nvPr>
            <p:ph type="subTitle" idx="1"/>
          </p:nvPr>
        </p:nvSpPr>
        <p:spPr>
          <a:xfrm>
            <a:off x="0" y="1412776"/>
            <a:ext cx="9144000" cy="5445224"/>
          </a:xfrm>
        </p:spPr>
        <p:txBody>
          <a:bodyPr/>
          <a:lstStyle/>
          <a:p>
            <a:r>
              <a:rPr lang="ar-JO" sz="3600" dirty="0">
                <a:effectLst>
                  <a:glow rad="203200">
                    <a:schemeClr val="tx1"/>
                  </a:glow>
                </a:effectLst>
                <a:cs typeface="Arial" panose="020B0604020202020204" pitchFamily="34" charset="0"/>
              </a:rPr>
              <a:t>لا يوفر التقمص أي رجاء حقيقي في التغلب على الشر في عالمنا أو فينا، إنه فلسفة لا يؤمن بها حتى أنصار التقمص، إنهم يعرفون بشكل حدسي أن الصواب والخطأ موجودان، لذلك لا يعيشون بما يتفق مع التعاليم القائلة بأن كل شيء مشروع، وبدلاً من المساعدة في هزيمة الشر في العالم يوفر التقمص مبرراً للمزيد منه.</a:t>
            </a:r>
            <a:endParaRPr lang="en-US" sz="3600" dirty="0">
              <a:effectLst>
                <a:glow rad="203200">
                  <a:schemeClr val="tx1"/>
                </a:glow>
              </a:effectLst>
              <a:cs typeface="Arial" panose="020B0604020202020204" pitchFamily="34" charset="0"/>
            </a:endParaRPr>
          </a:p>
        </p:txBody>
      </p:sp>
    </p:spTree>
    <p:extLst>
      <p:ext uri="{BB962C8B-B14F-4D97-AF65-F5344CB8AC3E}">
        <p14:creationId xmlns:p14="http://schemas.microsoft.com/office/powerpoint/2010/main" val="8177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ar-JO" sz="4000" dirty="0">
                <a:solidFill>
                  <a:schemeClr val="bg1"/>
                </a:solidFill>
                <a:effectLst>
                  <a:outerShdw blurRad="38100" dist="38100" dir="2700000" algn="tl">
                    <a:srgbClr val="000000">
                      <a:alpha val="43137"/>
                    </a:srgbClr>
                  </a:outerShdw>
                </a:effectLst>
                <a:ea typeface="ＭＳ Ｐゴシック" charset="0"/>
              </a:rPr>
              <a:t>عشر وجهات نظر عالمية محتملة</a:t>
            </a:r>
            <a:endParaRPr lang="en-US" sz="4000" dirty="0">
              <a:solidFill>
                <a:schemeClr val="bg1"/>
              </a:solidFill>
              <a:effectLst>
                <a:outerShdw blurRad="38100" dist="38100" dir="2700000" algn="tl">
                  <a:srgbClr val="000000">
                    <a:alpha val="43137"/>
                  </a:srgbClr>
                </a:outerShdw>
              </a:effectLst>
              <a:ea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التردد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(اللاأدرية)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القرار</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إله</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الإلحاد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وجود إله</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آلهة عديدة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تعدد الآلهة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إله واحد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محدود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محدود</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الألوهية المحدودة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57200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المعجزات</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بالله</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معجزات</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الربوبية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الثالوث</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المسيحي</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أحادي الشخصية</a:t>
            </a:r>
            <a:endPar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الوحدانية</a:t>
            </a:r>
            <a:r>
              <a:rPr kumimoji="0" lang="en-US" sz="1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165618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مقتبس من:</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بيتر كريفت</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نورمان غايسلر</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وليم د. واتكنز</a:t>
            </a:r>
            <a:endParaRPr kumimoji="0" lang="en-US" sz="1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r>
              <a:rPr lang="en-US" sz="4800" dirty="0">
                <a:solidFill>
                  <a:schemeClr val="bg1"/>
                </a:solidFill>
                <a:effectLst>
                  <a:glow rad="101600">
                    <a:schemeClr val="tx1">
                      <a:alpha val="99000"/>
                    </a:schemeClr>
                  </a:glow>
                </a:effectLst>
              </a:rPr>
              <a:t> </a:t>
            </a:r>
          </a:p>
        </p:txBody>
      </p:sp>
      <p:sp>
        <p:nvSpPr>
          <p:cNvPr id="3" name="Title 1"/>
          <p:cNvSpPr txBox="1">
            <a:spLocks/>
          </p:cNvSpPr>
          <p:nvPr/>
        </p:nvSpPr>
        <p:spPr bwMode="auto">
          <a:xfrm>
            <a:off x="14766" y="1362772"/>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5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ألوهية المسيح مقابل</a:t>
            </a:r>
            <a:b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b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الهرطقة التوفيقية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a:t>
            </a:r>
          </a:p>
        </p:txBody>
      </p:sp>
      <p:sp>
        <p:nvSpPr>
          <p:cNvPr id="6" name="Rectangle 2">
            <a:extLst>
              <a:ext uri="{FF2B5EF4-FFF2-40B4-BE49-F238E27FC236}">
                <a16:creationId xmlns:a16="http://schemas.microsoft.com/office/drawing/2014/main" id="{76B5394E-8C15-198B-1451-9A4AA241D4D7}"/>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0419362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p:txBody>
          <a:bodyPr/>
          <a:lstStyle/>
          <a:p>
            <a:r>
              <a:rPr lang="ar-JO" dirty="0"/>
              <a:t>رسائل السجن</a:t>
            </a:r>
            <a:endParaRPr lang="en-US" dirty="0"/>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7704" y="1"/>
            <a:ext cx="4477874" cy="4943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5489104" y="4365625"/>
            <a:ext cx="353630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r" defTabSz="914400" rtl="0" eaLnBrk="1" fontAlgn="base" latinLnBrk="0" hangingPunct="1">
              <a:lnSpc>
                <a:spcPct val="90000"/>
              </a:lnSpc>
              <a:spcBef>
                <a:spcPct val="20000"/>
              </a:spcBef>
              <a:spcAft>
                <a:spcPct val="0"/>
              </a:spcAft>
              <a:buClr>
                <a:srgbClr val="FFCC66"/>
              </a:buClr>
              <a:buSzPct val="90000"/>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نقد هذه الصورة ...</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عادة ما كان لبولس كاتب يكتب (رومية ١٦: ٢٢)</a:t>
            </a: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كان بولس قيد الإقامة الجبرية (أعمال الرسل ٢٨: ٣٠- ٣١)</a:t>
            </a: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تم تقييد بولس إلى حارس (أعمال الرسل  ١٦: ٢٨)</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endPar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كان بول يبلغ من العمر ٦٠ عامًا (وليس ٨٠ مثل هذا الرجل!)</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6516216" y="1412878"/>
            <a:ext cx="2520280"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r" eaLnBrk="1" hangingPunct="1">
              <a:defRPr sz="4400">
                <a:solidFill>
                  <a:srgbClr val="FFFFFF"/>
                </a:solidFill>
                <a:latin typeface="Arial" charset="0"/>
                <a:cs typeface="Arial"/>
              </a:defRPr>
            </a:lvl1pPr>
            <a:lvl2pPr eaLnBrk="0" hangingPunct="0">
              <a:defRPr sz="4400">
                <a:solidFill>
                  <a:srgbClr val="FFFFFF"/>
                </a:solidFill>
                <a:latin typeface="Arial" charset="0"/>
                <a:cs typeface="Times New Roman" pitchFamily="-111" charset="0"/>
              </a:defRPr>
            </a:lvl2pPr>
            <a:lvl3pPr eaLnBrk="0" hangingPunct="0">
              <a:defRPr sz="4400">
                <a:solidFill>
                  <a:srgbClr val="FFFFFF"/>
                </a:solidFill>
                <a:latin typeface="Arial" charset="0"/>
                <a:cs typeface="Times New Roman" pitchFamily="-111" charset="0"/>
              </a:defRPr>
            </a:lvl3pPr>
            <a:lvl4pPr eaLnBrk="0" hangingPunct="0">
              <a:defRPr sz="4400">
                <a:solidFill>
                  <a:srgbClr val="FFFFFF"/>
                </a:solidFill>
                <a:latin typeface="Arial" charset="0"/>
                <a:cs typeface="Times New Roman" pitchFamily="-111" charset="0"/>
              </a:defRPr>
            </a:lvl4pPr>
            <a:lvl5pPr eaLnBrk="0" hangingPunct="0">
              <a:defRPr sz="4400">
                <a:solidFill>
                  <a:srgbClr val="FFFFFF"/>
                </a:solidFill>
                <a:latin typeface="Arial" charset="0"/>
                <a:cs typeface="Times New Roman" pitchFamily="-111" charset="0"/>
              </a:defRPr>
            </a:lvl5pPr>
            <a:lvl6pPr marL="457132"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أفسس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كولوسي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فيليمون</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فيليبي</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0379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6881" name="Text Box 2"/>
          <p:cNvSpPr txBox="1">
            <a:spLocks noChangeArrowheads="1"/>
          </p:cNvSpPr>
          <p:nvPr/>
        </p:nvSpPr>
        <p:spPr bwMode="auto">
          <a:xfrm>
            <a:off x="8197850" y="4445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200خ</a:t>
            </a:r>
            <a:endParaRPr lang="en-US" b="1" dirty="0">
              <a:latin typeface="Arial" panose="020B0604020202020204" pitchFamily="34" charset="0"/>
              <a:cs typeface="Arial" panose="020B0604020202020204" pitchFamily="34" charset="0"/>
            </a:endParaRPr>
          </a:p>
        </p:txBody>
      </p:sp>
      <p:sp>
        <p:nvSpPr>
          <p:cNvPr id="35849"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hangingPunct="0">
              <a:tabLst>
                <a:tab pos="15954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595438" algn="l"/>
              </a:tabLst>
              <a:defRPr sz="2400">
                <a:solidFill>
                  <a:schemeClr val="tx1"/>
                </a:solidFill>
                <a:latin typeface="Times New Roman" charset="0"/>
                <a:ea typeface="ＭＳ Ｐゴシック" charset="0"/>
              </a:defRPr>
            </a:lvl2pPr>
            <a:lvl3pPr marL="1143000" indent="-228600" eaLnBrk="0" hangingPunct="0">
              <a:tabLst>
                <a:tab pos="1595438" algn="l"/>
              </a:tabLst>
              <a:defRPr sz="2400">
                <a:solidFill>
                  <a:schemeClr val="tx1"/>
                </a:solidFill>
                <a:latin typeface="Times New Roman" charset="0"/>
                <a:ea typeface="ＭＳ Ｐゴシック" charset="0"/>
              </a:defRPr>
            </a:lvl3pPr>
            <a:lvl4pPr marL="1600200" indent="-228600" eaLnBrk="0" hangingPunct="0">
              <a:tabLst>
                <a:tab pos="1595438" algn="l"/>
              </a:tabLst>
              <a:defRPr sz="2400">
                <a:solidFill>
                  <a:schemeClr val="tx1"/>
                </a:solidFill>
                <a:latin typeface="Times New Roman" charset="0"/>
                <a:ea typeface="ＭＳ Ｐゴシック" charset="0"/>
              </a:defRPr>
            </a:lvl4pPr>
            <a:lvl5pPr marL="2057400" indent="-228600" eaLnBrk="0" hangingPunct="0">
              <a:tabLst>
                <a:tab pos="15954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9pPr>
          </a:lstStyle>
          <a:p>
            <a:pPr algn="r" rtl="1"/>
            <a:r>
              <a:rPr lang="ar-JO" sz="2100" b="1" dirty="0">
                <a:solidFill>
                  <a:srgbClr val="FFFFFF"/>
                </a:solidFill>
                <a:latin typeface="Arial" panose="020B0604020202020204" pitchFamily="34" charset="0"/>
                <a:cs typeface="Arial" panose="020B0604020202020204" pitchFamily="34" charset="0"/>
              </a:rPr>
              <a:t>التوحيد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  </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اليهودية: النبوءة المكتملة (على سبيل المثال، إشعياء 53)</a:t>
            </a:r>
          </a:p>
          <a:p>
            <a:pPr algn="r" rtl="1"/>
            <a:r>
              <a:rPr lang="ar-JO" sz="2100" b="1" dirty="0">
                <a:solidFill>
                  <a:srgbClr val="FFFFFF"/>
                </a:solidFill>
                <a:latin typeface="Arial" panose="020B0604020202020204" pitchFamily="34" charset="0"/>
                <a:cs typeface="Arial" panose="020B0604020202020204" pitchFamily="34" charset="0"/>
              </a:rPr>
              <a:t>                  الإسلام: شخصية المسيح (الأناجيل)</a:t>
            </a:r>
          </a:p>
          <a:p>
            <a:pPr algn="r" rtl="1"/>
            <a:r>
              <a:rPr lang="ar-JO" sz="2100" b="1" dirty="0">
                <a:solidFill>
                  <a:srgbClr val="FFFFFF"/>
                </a:solidFill>
                <a:latin typeface="Arial" panose="020B0604020202020204" pitchFamily="34" charset="0"/>
                <a:cs typeface="Arial" panose="020B0604020202020204" pitchFamily="34" charset="0"/>
              </a:rPr>
              <a:t>                  السيخية: شخصية المسيح (الأناجيل)</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الإلحاد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أدلة وجود الله (رومية 1)</a:t>
            </a:r>
          </a:p>
          <a:p>
            <a:pPr algn="r" rtl="1"/>
            <a:r>
              <a:rPr lang="ar-JO" sz="2100" b="1" dirty="0">
                <a:solidFill>
                  <a:srgbClr val="FFFFFF"/>
                </a:solidFill>
                <a:latin typeface="Arial" panose="020B0604020202020204" pitchFamily="34" charset="0"/>
                <a:cs typeface="Arial" panose="020B0604020202020204" pitchFamily="34" charset="0"/>
              </a:rPr>
              <a:t>الحقيقة          قطعة من الفطيرة" تؤدي إلى اللاأدرية</a:t>
            </a:r>
          </a:p>
          <a:p>
            <a:pPr algn="r" rtl="1"/>
            <a:r>
              <a:rPr lang="ar-JO" sz="2100" b="1" dirty="0">
                <a:solidFill>
                  <a:srgbClr val="FFFFFF"/>
                </a:solidFill>
                <a:latin typeface="Arial" panose="020B0604020202020204" pitchFamily="34" charset="0"/>
                <a:cs typeface="Arial" panose="020B0604020202020204" pitchFamily="34" charset="0"/>
              </a:rPr>
              <a:t>                  الإيمان مطلوب في كل نظام عقائدي (بما في ذلك الإلحاد)</a:t>
            </a:r>
          </a:p>
          <a:p>
            <a:pPr algn="r" rtl="1"/>
            <a:r>
              <a:rPr lang="ar-JO" sz="2100" b="1" dirty="0">
                <a:solidFill>
                  <a:srgbClr val="FFFFFF"/>
                </a:solidFill>
                <a:latin typeface="Arial" panose="020B0604020202020204" pitchFamily="34" charset="0"/>
                <a:cs typeface="Arial" panose="020B0604020202020204" pitchFamily="34" charset="0"/>
              </a:rPr>
              <a:t>                  الرأي الشخصي لا يحدد الحقيقة</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تعدد الآلهة</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     من غير المنطقي أن المادة خلقت ذكاءً (تك 1: 1)</a:t>
            </a:r>
          </a:p>
          <a:p>
            <a:pPr algn="r" rtl="1"/>
            <a:r>
              <a:rPr lang="ar-JO" sz="2100" b="1" dirty="0">
                <a:solidFill>
                  <a:srgbClr val="FFFFFF"/>
                </a:solidFill>
                <a:latin typeface="Arial" panose="020B0604020202020204" pitchFamily="34" charset="0"/>
                <a:cs typeface="Arial" panose="020B0604020202020204" pitchFamily="34" charset="0"/>
              </a:rPr>
              <a:t>                  الأعمال لا تستطيع حل مشكلة الخطية (أفسس ٨:٢-٩)</a:t>
            </a:r>
            <a:endParaRPr lang="en-US" sz="2100" b="1" dirty="0">
              <a:solidFill>
                <a:srgbClr val="FFFFFF"/>
              </a:solidFill>
              <a:latin typeface="Arial" panose="020B0604020202020204" pitchFamily="34" charset="0"/>
              <a:cs typeface="Arial" panose="020B0604020202020204" pitchFamily="34" charset="0"/>
            </a:endParaRPr>
          </a:p>
          <a:p>
            <a:pPr algn="r" rtl="1"/>
            <a:r>
              <a:rPr lang="ar-JO" sz="2100" b="1" dirty="0">
                <a:solidFill>
                  <a:srgbClr val="FFFFFF"/>
                </a:solidFill>
                <a:latin typeface="Arial" panose="020B0604020202020204" pitchFamily="34" charset="0"/>
                <a:cs typeface="Arial" panose="020B0604020202020204" pitchFamily="34" charset="0"/>
              </a:rPr>
              <a:t>وحدة الوجود</a:t>
            </a:r>
            <a:r>
              <a:rPr lang="en-US" sz="2100" b="1" dirty="0">
                <a:solidFill>
                  <a:srgbClr val="FFFFFF"/>
                </a:solidFill>
                <a:latin typeface="Arial" panose="020B0604020202020204" pitchFamily="34" charset="0"/>
                <a:cs typeface="Arial" panose="020B0604020202020204" pitchFamily="34" charset="0"/>
              </a:rPr>
              <a:t>   	</a:t>
            </a:r>
            <a:r>
              <a:rPr lang="ar-JO" sz="2100" b="1" dirty="0">
                <a:solidFill>
                  <a:srgbClr val="FFFFFF"/>
                </a:solidFill>
                <a:latin typeface="Arial" panose="020B0604020202020204" pitchFamily="34" charset="0"/>
                <a:cs typeface="Arial" panose="020B0604020202020204" pitchFamily="34" charset="0"/>
              </a:rPr>
              <a:t>إظهار قدرة الله على الكون (أعمال ١٧: ٢٤-٢٥)</a:t>
            </a:r>
          </a:p>
          <a:p>
            <a:pPr algn="r" rtl="1"/>
            <a:r>
              <a:rPr lang="ar-JO" sz="2100" b="1" dirty="0">
                <a:solidFill>
                  <a:srgbClr val="FFFFFF"/>
                </a:solidFill>
                <a:latin typeface="Arial" panose="020B0604020202020204" pitchFamily="34" charset="0"/>
                <a:cs typeface="Arial" panose="020B0604020202020204" pitchFamily="34" charset="0"/>
              </a:rPr>
              <a:t>                  إظهار الله متميزاً عن الكون (رومية 1: 20، 23، 24)</a:t>
            </a:r>
          </a:p>
          <a:p>
            <a:pPr algn="r" rtl="1"/>
            <a:r>
              <a:rPr lang="ar-JO" sz="2100" b="1" dirty="0">
                <a:solidFill>
                  <a:srgbClr val="FFFFFF"/>
                </a:solidFill>
                <a:latin typeface="Arial" panose="020B0604020202020204" pitchFamily="34" charset="0"/>
                <a:cs typeface="Arial" panose="020B0604020202020204" pitchFamily="34" charset="0"/>
              </a:rPr>
              <a:t>                  كان للكون بداية، لذلك لا يمكن أن يكون الله (تكوين 1: 1).</a:t>
            </a:r>
          </a:p>
          <a:p>
            <a:pPr algn="r" rtl="1"/>
            <a:r>
              <a:rPr lang="ar-JO" sz="2100" b="1" dirty="0">
                <a:solidFill>
                  <a:srgbClr val="FFFFFF"/>
                </a:solidFill>
                <a:latin typeface="Arial" panose="020B0604020202020204" pitchFamily="34" charset="0"/>
                <a:cs typeface="Arial" panose="020B0604020202020204" pitchFamily="34" charset="0"/>
              </a:rPr>
              <a:t>                  الإنسان مثل الله (تك 1: 26-27) لكن الله ليس له مثيل (إشعياء 46: 19)</a:t>
            </a:r>
          </a:p>
          <a:p>
            <a:pPr algn="r" rtl="1"/>
            <a:endParaRPr lang="ar-JO" sz="2100" b="1" dirty="0">
              <a:solidFill>
                <a:srgbClr val="FFFFFF"/>
              </a:solidFill>
              <a:latin typeface="Arial" panose="020B0604020202020204" pitchFamily="34" charset="0"/>
              <a:cs typeface="Arial" panose="020B0604020202020204" pitchFamily="34" charset="0"/>
            </a:endParaRPr>
          </a:p>
          <a:p>
            <a:pPr algn="r" rtl="1"/>
            <a:endParaRPr lang="en-US" sz="1900" b="1" dirty="0">
              <a:solidFill>
                <a:srgbClr val="FFFFFF"/>
              </a:solidFill>
              <a:latin typeface="Arial" panose="020B0604020202020204" pitchFamily="34" charset="0"/>
              <a:cs typeface="Arial" panose="020B0604020202020204" pitchFamily="34" charset="0"/>
            </a:endParaRPr>
          </a:p>
          <a:p>
            <a:pPr algn="r" rtl="1"/>
            <a:r>
              <a:rPr lang="ar-JO" sz="1900" b="1" dirty="0">
                <a:solidFill>
                  <a:srgbClr val="FFFFFF"/>
                </a:solidFill>
                <a:latin typeface="Arial" panose="020B0604020202020204" pitchFamily="34" charset="0"/>
                <a:cs typeface="Arial" panose="020B0604020202020204" pitchFamily="34" charset="0"/>
              </a:rPr>
              <a:t>غايسلر، الآلهة الكاذبة في عصرنا، 80-87</a:t>
            </a:r>
            <a:endParaRPr lang="en-US" sz="1900" b="1" dirty="0">
              <a:solidFill>
                <a:srgbClr val="FFFFFF"/>
              </a:solidFill>
              <a:latin typeface="Arial" panose="020B0604020202020204" pitchFamily="34" charset="0"/>
              <a:cs typeface="Arial" panose="020B0604020202020204" pitchFamily="34" charset="0"/>
            </a:endParaRPr>
          </a:p>
        </p:txBody>
      </p:sp>
      <p:sp>
        <p:nvSpPr>
          <p:cNvPr id="506883" name="Rectangle 10"/>
          <p:cNvSpPr>
            <a:spLocks noGrp="1" noChangeArrowheads="1"/>
          </p:cNvSpPr>
          <p:nvPr>
            <p:ph type="title" idx="4294967295"/>
          </p:nvPr>
        </p:nvSpPr>
        <p:spPr>
          <a:xfrm>
            <a:off x="2464764" y="77788"/>
            <a:ext cx="4363695" cy="523220"/>
          </a:xfrm>
          <a:ln w="12700" cap="sq">
            <a:solidFill>
              <a:schemeClr val="tx1"/>
            </a:solidFill>
            <a:miter lim="800000"/>
            <a:headEnd/>
            <a:tailEnd/>
          </a:ln>
        </p:spPr>
        <p:txBody>
          <a:bodyPr wrap="none" lIns="91440" tIns="45720" rIns="91440" bIns="45720" anchor="t">
            <a:spAutoFit/>
          </a:bodyPr>
          <a:lstStyle/>
          <a:p>
            <a:pPr eaLnBrk="1" hangingPunct="1"/>
            <a:r>
              <a:rPr lang="ar-JO" sz="2800" b="1" dirty="0">
                <a:solidFill>
                  <a:schemeClr val="tx1"/>
                </a:solidFill>
                <a:latin typeface="Arial" panose="020B0604020202020204" pitchFamily="34" charset="0"/>
                <a:ea typeface="SimSun" charset="0"/>
                <a:cs typeface="Arial" panose="020B0604020202020204" pitchFamily="34" charset="0"/>
              </a:rPr>
              <a:t>استراتيجيات مشاهدة النظرة العالمية</a:t>
            </a:r>
            <a:endParaRPr lang="en-US" sz="2800" b="1" dirty="0">
              <a:solidFill>
                <a:schemeClr val="tx1"/>
              </a:solidFill>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849">
                                            <p:txEl>
                                              <p:pRg st="3" end="3"/>
                                            </p:txEl>
                                          </p:spTgt>
                                        </p:tgtEl>
                                        <p:attrNameLst>
                                          <p:attrName>style.visibility</p:attrName>
                                        </p:attrNameLst>
                                      </p:cBhvr>
                                      <p:to>
                                        <p:strVal val="visible"/>
                                      </p:to>
                                    </p:set>
                                    <p:anim calcmode="lin" valueType="num">
                                      <p:cBhvr>
                                        <p:cTn id="7" dur="1000" fill="hold"/>
                                        <p:tgtEl>
                                          <p:spTgt spid="35849">
                                            <p:txEl>
                                              <p:pRg st="3" end="3"/>
                                            </p:txEl>
                                          </p:spTgt>
                                        </p:tgtEl>
                                        <p:attrNameLst>
                                          <p:attrName>ppt_w</p:attrName>
                                        </p:attrNameLst>
                                      </p:cBhvr>
                                      <p:tavLst>
                                        <p:tav tm="0">
                                          <p:val>
                                            <p:strVal val="#ppt_w+.3"/>
                                          </p:val>
                                        </p:tav>
                                        <p:tav tm="100000">
                                          <p:val>
                                            <p:strVal val="#ppt_w"/>
                                          </p:val>
                                        </p:tav>
                                      </p:tavLst>
                                    </p:anim>
                                    <p:anim calcmode="lin" valueType="num">
                                      <p:cBhvr>
                                        <p:cTn id="8" dur="1000" fill="hold"/>
                                        <p:tgtEl>
                                          <p:spTgt spid="35849">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5849">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5849">
                                            <p:txEl>
                                              <p:pRg st="4" end="4"/>
                                            </p:txEl>
                                          </p:spTgt>
                                        </p:tgtEl>
                                        <p:attrNameLst>
                                          <p:attrName>style.visibility</p:attrName>
                                        </p:attrNameLst>
                                      </p:cBhvr>
                                      <p:to>
                                        <p:strVal val="visible"/>
                                      </p:to>
                                    </p:set>
                                    <p:anim calcmode="lin" valueType="num">
                                      <p:cBhvr>
                                        <p:cTn id="14" dur="1000" fill="hold"/>
                                        <p:tgtEl>
                                          <p:spTgt spid="35849">
                                            <p:txEl>
                                              <p:pRg st="4" end="4"/>
                                            </p:txEl>
                                          </p:spTgt>
                                        </p:tgtEl>
                                        <p:attrNameLst>
                                          <p:attrName>ppt_w</p:attrName>
                                        </p:attrNameLst>
                                      </p:cBhvr>
                                      <p:tavLst>
                                        <p:tav tm="0">
                                          <p:val>
                                            <p:strVal val="#ppt_w+.3"/>
                                          </p:val>
                                        </p:tav>
                                        <p:tav tm="100000">
                                          <p:val>
                                            <p:strVal val="#ppt_w"/>
                                          </p:val>
                                        </p:tav>
                                      </p:tavLst>
                                    </p:anim>
                                    <p:anim calcmode="lin" valueType="num">
                                      <p:cBhvr>
                                        <p:cTn id="15" dur="1000" fill="hold"/>
                                        <p:tgtEl>
                                          <p:spTgt spid="35849">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3584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5849">
                                            <p:txEl>
                                              <p:pRg st="5" end="5"/>
                                            </p:txEl>
                                          </p:spTgt>
                                        </p:tgtEl>
                                        <p:attrNameLst>
                                          <p:attrName>style.visibility</p:attrName>
                                        </p:attrNameLst>
                                      </p:cBhvr>
                                      <p:to>
                                        <p:strVal val="visible"/>
                                      </p:to>
                                    </p:set>
                                    <p:anim calcmode="lin" valueType="num">
                                      <p:cBhvr>
                                        <p:cTn id="21" dur="1000" fill="hold"/>
                                        <p:tgtEl>
                                          <p:spTgt spid="35849">
                                            <p:txEl>
                                              <p:pRg st="5" end="5"/>
                                            </p:txEl>
                                          </p:spTgt>
                                        </p:tgtEl>
                                        <p:attrNameLst>
                                          <p:attrName>ppt_w</p:attrName>
                                        </p:attrNameLst>
                                      </p:cBhvr>
                                      <p:tavLst>
                                        <p:tav tm="0">
                                          <p:val>
                                            <p:strVal val="#ppt_w+.3"/>
                                          </p:val>
                                        </p:tav>
                                        <p:tav tm="100000">
                                          <p:val>
                                            <p:strVal val="#ppt_w"/>
                                          </p:val>
                                        </p:tav>
                                      </p:tavLst>
                                    </p:anim>
                                    <p:anim calcmode="lin" valueType="num">
                                      <p:cBhvr>
                                        <p:cTn id="22" dur="1000" fill="hold"/>
                                        <p:tgtEl>
                                          <p:spTgt spid="35849">
                                            <p:txEl>
                                              <p:pRg st="5" end="5"/>
                                            </p:txEl>
                                          </p:spTgt>
                                        </p:tgtEl>
                                        <p:attrNameLst>
                                          <p:attrName>ppt_h</p:attrName>
                                        </p:attrNameLst>
                                      </p:cBhvr>
                                      <p:tavLst>
                                        <p:tav tm="0">
                                          <p:val>
                                            <p:strVal val="#ppt_h"/>
                                          </p:val>
                                        </p:tav>
                                        <p:tav tm="100000">
                                          <p:val>
                                            <p:strVal val="#ppt_h"/>
                                          </p:val>
                                        </p:tav>
                                      </p:tavLst>
                                    </p:anim>
                                    <p:animEffect transition="in" filter="fade">
                                      <p:cBhvr>
                                        <p:cTn id="23" dur="1000"/>
                                        <p:tgtEl>
                                          <p:spTgt spid="35849">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5849">
                                            <p:txEl>
                                              <p:pRg st="6" end="6"/>
                                            </p:txEl>
                                          </p:spTgt>
                                        </p:tgtEl>
                                        <p:attrNameLst>
                                          <p:attrName>style.visibility</p:attrName>
                                        </p:attrNameLst>
                                      </p:cBhvr>
                                      <p:to>
                                        <p:strVal val="visible"/>
                                      </p:to>
                                    </p:set>
                                    <p:anim calcmode="lin" valueType="num">
                                      <p:cBhvr>
                                        <p:cTn id="28" dur="1000" fill="hold"/>
                                        <p:tgtEl>
                                          <p:spTgt spid="35849">
                                            <p:txEl>
                                              <p:pRg st="6" end="6"/>
                                            </p:txEl>
                                          </p:spTgt>
                                        </p:tgtEl>
                                        <p:attrNameLst>
                                          <p:attrName>ppt_w</p:attrName>
                                        </p:attrNameLst>
                                      </p:cBhvr>
                                      <p:tavLst>
                                        <p:tav tm="0">
                                          <p:val>
                                            <p:strVal val="#ppt_w+.3"/>
                                          </p:val>
                                        </p:tav>
                                        <p:tav tm="100000">
                                          <p:val>
                                            <p:strVal val="#ppt_w"/>
                                          </p:val>
                                        </p:tav>
                                      </p:tavLst>
                                    </p:anim>
                                    <p:anim calcmode="lin" valueType="num">
                                      <p:cBhvr>
                                        <p:cTn id="29" dur="1000" fill="hold"/>
                                        <p:tgtEl>
                                          <p:spTgt spid="35849">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5849">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5849">
                                            <p:txEl>
                                              <p:pRg st="7" end="7"/>
                                            </p:txEl>
                                          </p:spTgt>
                                        </p:tgtEl>
                                        <p:attrNameLst>
                                          <p:attrName>style.visibility</p:attrName>
                                        </p:attrNameLst>
                                      </p:cBhvr>
                                      <p:to>
                                        <p:strVal val="visible"/>
                                      </p:to>
                                    </p:set>
                                    <p:anim calcmode="lin" valueType="num">
                                      <p:cBhvr>
                                        <p:cTn id="35" dur="1000" fill="hold"/>
                                        <p:tgtEl>
                                          <p:spTgt spid="35849">
                                            <p:txEl>
                                              <p:pRg st="7" end="7"/>
                                            </p:txEl>
                                          </p:spTgt>
                                        </p:tgtEl>
                                        <p:attrNameLst>
                                          <p:attrName>ppt_w</p:attrName>
                                        </p:attrNameLst>
                                      </p:cBhvr>
                                      <p:tavLst>
                                        <p:tav tm="0">
                                          <p:val>
                                            <p:strVal val="#ppt_w+.3"/>
                                          </p:val>
                                        </p:tav>
                                        <p:tav tm="100000">
                                          <p:val>
                                            <p:strVal val="#ppt_w"/>
                                          </p:val>
                                        </p:tav>
                                      </p:tavLst>
                                    </p:anim>
                                    <p:anim calcmode="lin" valueType="num">
                                      <p:cBhvr>
                                        <p:cTn id="36" dur="1000" fill="hold"/>
                                        <p:tgtEl>
                                          <p:spTgt spid="35849">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3584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35849">
                                            <p:txEl>
                                              <p:pRg st="8" end="8"/>
                                            </p:txEl>
                                          </p:spTgt>
                                        </p:tgtEl>
                                        <p:attrNameLst>
                                          <p:attrName>style.visibility</p:attrName>
                                        </p:attrNameLst>
                                      </p:cBhvr>
                                      <p:to>
                                        <p:strVal val="visible"/>
                                      </p:to>
                                    </p:set>
                                    <p:anim calcmode="lin" valueType="num">
                                      <p:cBhvr>
                                        <p:cTn id="42" dur="1000" fill="hold"/>
                                        <p:tgtEl>
                                          <p:spTgt spid="35849">
                                            <p:txEl>
                                              <p:pRg st="8" end="8"/>
                                            </p:txEl>
                                          </p:spTgt>
                                        </p:tgtEl>
                                        <p:attrNameLst>
                                          <p:attrName>ppt_w</p:attrName>
                                        </p:attrNameLst>
                                      </p:cBhvr>
                                      <p:tavLst>
                                        <p:tav tm="0">
                                          <p:val>
                                            <p:strVal val="#ppt_w+.3"/>
                                          </p:val>
                                        </p:tav>
                                        <p:tav tm="100000">
                                          <p:val>
                                            <p:strVal val="#ppt_w"/>
                                          </p:val>
                                        </p:tav>
                                      </p:tavLst>
                                    </p:anim>
                                    <p:anim calcmode="lin" valueType="num">
                                      <p:cBhvr>
                                        <p:cTn id="43" dur="1000" fill="hold"/>
                                        <p:tgtEl>
                                          <p:spTgt spid="35849">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35849">
                                            <p:txEl>
                                              <p:pRg st="8" end="8"/>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35849">
                                            <p:txEl>
                                              <p:pRg st="9" end="9"/>
                                            </p:txEl>
                                          </p:spTgt>
                                        </p:tgtEl>
                                        <p:attrNameLst>
                                          <p:attrName>style.visibility</p:attrName>
                                        </p:attrNameLst>
                                      </p:cBhvr>
                                      <p:to>
                                        <p:strVal val="visible"/>
                                      </p:to>
                                    </p:set>
                                    <p:anim calcmode="lin" valueType="num">
                                      <p:cBhvr>
                                        <p:cTn id="49" dur="1000" fill="hold"/>
                                        <p:tgtEl>
                                          <p:spTgt spid="35849">
                                            <p:txEl>
                                              <p:pRg st="9" end="9"/>
                                            </p:txEl>
                                          </p:spTgt>
                                        </p:tgtEl>
                                        <p:attrNameLst>
                                          <p:attrName>ppt_w</p:attrName>
                                        </p:attrNameLst>
                                      </p:cBhvr>
                                      <p:tavLst>
                                        <p:tav tm="0">
                                          <p:val>
                                            <p:strVal val="#ppt_w+.3"/>
                                          </p:val>
                                        </p:tav>
                                        <p:tav tm="100000">
                                          <p:val>
                                            <p:strVal val="#ppt_w"/>
                                          </p:val>
                                        </p:tav>
                                      </p:tavLst>
                                    </p:anim>
                                    <p:anim calcmode="lin" valueType="num">
                                      <p:cBhvr>
                                        <p:cTn id="50" dur="1000" fill="hold"/>
                                        <p:tgtEl>
                                          <p:spTgt spid="35849">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35849">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35849">
                                            <p:txEl>
                                              <p:pRg st="10" end="10"/>
                                            </p:txEl>
                                          </p:spTgt>
                                        </p:tgtEl>
                                        <p:attrNameLst>
                                          <p:attrName>style.visibility</p:attrName>
                                        </p:attrNameLst>
                                      </p:cBhvr>
                                      <p:to>
                                        <p:strVal val="visible"/>
                                      </p:to>
                                    </p:set>
                                    <p:anim calcmode="lin" valueType="num">
                                      <p:cBhvr>
                                        <p:cTn id="56" dur="1000" fill="hold"/>
                                        <p:tgtEl>
                                          <p:spTgt spid="35849">
                                            <p:txEl>
                                              <p:pRg st="10" end="10"/>
                                            </p:txEl>
                                          </p:spTgt>
                                        </p:tgtEl>
                                        <p:attrNameLst>
                                          <p:attrName>ppt_w</p:attrName>
                                        </p:attrNameLst>
                                      </p:cBhvr>
                                      <p:tavLst>
                                        <p:tav tm="0">
                                          <p:val>
                                            <p:strVal val="#ppt_w+.3"/>
                                          </p:val>
                                        </p:tav>
                                        <p:tav tm="100000">
                                          <p:val>
                                            <p:strVal val="#ppt_w"/>
                                          </p:val>
                                        </p:tav>
                                      </p:tavLst>
                                    </p:anim>
                                    <p:anim calcmode="lin" valueType="num">
                                      <p:cBhvr>
                                        <p:cTn id="57" dur="1000" fill="hold"/>
                                        <p:tgtEl>
                                          <p:spTgt spid="35849">
                                            <p:txEl>
                                              <p:pRg st="10" end="10"/>
                                            </p:txEl>
                                          </p:spTgt>
                                        </p:tgtEl>
                                        <p:attrNameLst>
                                          <p:attrName>ppt_h</p:attrName>
                                        </p:attrNameLst>
                                      </p:cBhvr>
                                      <p:tavLst>
                                        <p:tav tm="0">
                                          <p:val>
                                            <p:strVal val="#ppt_h"/>
                                          </p:val>
                                        </p:tav>
                                        <p:tav tm="100000">
                                          <p:val>
                                            <p:strVal val="#ppt_h"/>
                                          </p:val>
                                        </p:tav>
                                      </p:tavLst>
                                    </p:anim>
                                    <p:animEffect transition="in" filter="fade">
                                      <p:cBhvr>
                                        <p:cTn id="58" dur="1000"/>
                                        <p:tgtEl>
                                          <p:spTgt spid="35849">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35849">
                                            <p:txEl>
                                              <p:pRg st="11" end="11"/>
                                            </p:txEl>
                                          </p:spTgt>
                                        </p:tgtEl>
                                        <p:attrNameLst>
                                          <p:attrName>style.visibility</p:attrName>
                                        </p:attrNameLst>
                                      </p:cBhvr>
                                      <p:to>
                                        <p:strVal val="visible"/>
                                      </p:to>
                                    </p:set>
                                    <p:anim calcmode="lin" valueType="num">
                                      <p:cBhvr>
                                        <p:cTn id="63" dur="1000" fill="hold"/>
                                        <p:tgtEl>
                                          <p:spTgt spid="35849">
                                            <p:txEl>
                                              <p:pRg st="11" end="11"/>
                                            </p:txEl>
                                          </p:spTgt>
                                        </p:tgtEl>
                                        <p:attrNameLst>
                                          <p:attrName>ppt_w</p:attrName>
                                        </p:attrNameLst>
                                      </p:cBhvr>
                                      <p:tavLst>
                                        <p:tav tm="0">
                                          <p:val>
                                            <p:strVal val="#ppt_w+.3"/>
                                          </p:val>
                                        </p:tav>
                                        <p:tav tm="100000">
                                          <p:val>
                                            <p:strVal val="#ppt_w"/>
                                          </p:val>
                                        </p:tav>
                                      </p:tavLst>
                                    </p:anim>
                                    <p:anim calcmode="lin" valueType="num">
                                      <p:cBhvr>
                                        <p:cTn id="64" dur="1000" fill="hold"/>
                                        <p:tgtEl>
                                          <p:spTgt spid="35849">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35849">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35849">
                                            <p:txEl>
                                              <p:pRg st="12" end="12"/>
                                            </p:txEl>
                                          </p:spTgt>
                                        </p:tgtEl>
                                        <p:attrNameLst>
                                          <p:attrName>style.visibility</p:attrName>
                                        </p:attrNameLst>
                                      </p:cBhvr>
                                      <p:to>
                                        <p:strVal val="visible"/>
                                      </p:to>
                                    </p:set>
                                    <p:anim calcmode="lin" valueType="num">
                                      <p:cBhvr>
                                        <p:cTn id="70" dur="1000" fill="hold"/>
                                        <p:tgtEl>
                                          <p:spTgt spid="35849">
                                            <p:txEl>
                                              <p:pRg st="12" end="12"/>
                                            </p:txEl>
                                          </p:spTgt>
                                        </p:tgtEl>
                                        <p:attrNameLst>
                                          <p:attrName>ppt_w</p:attrName>
                                        </p:attrNameLst>
                                      </p:cBhvr>
                                      <p:tavLst>
                                        <p:tav tm="0">
                                          <p:val>
                                            <p:strVal val="#ppt_w+.3"/>
                                          </p:val>
                                        </p:tav>
                                        <p:tav tm="100000">
                                          <p:val>
                                            <p:strVal val="#ppt_w"/>
                                          </p:val>
                                        </p:tav>
                                      </p:tavLst>
                                    </p:anim>
                                    <p:anim calcmode="lin" valueType="num">
                                      <p:cBhvr>
                                        <p:cTn id="71" dur="1000" fill="hold"/>
                                        <p:tgtEl>
                                          <p:spTgt spid="35849">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35849">
                                            <p:txEl>
                                              <p:pRg st="12" end="12"/>
                                            </p:txEl>
                                          </p:spTgt>
                                        </p:tgtEl>
                                      </p:cBhvr>
                                    </p:animEffect>
                                  </p:childTnLst>
                                </p:cTn>
                              </p:par>
                              <p:par>
                                <p:cTn id="73" presetID="50" presetClass="entr" presetSubtype="0" decel="100000" fill="hold" nodeType="withEffect">
                                  <p:stCondLst>
                                    <p:cond delay="0"/>
                                  </p:stCondLst>
                                  <p:childTnLst>
                                    <p:set>
                                      <p:cBhvr>
                                        <p:cTn id="74" dur="1" fill="hold">
                                          <p:stCondLst>
                                            <p:cond delay="0"/>
                                          </p:stCondLst>
                                        </p:cTn>
                                        <p:tgtEl>
                                          <p:spTgt spid="35849">
                                            <p:txEl>
                                              <p:pRg st="15" end="15"/>
                                            </p:txEl>
                                          </p:spTgt>
                                        </p:tgtEl>
                                        <p:attrNameLst>
                                          <p:attrName>style.visibility</p:attrName>
                                        </p:attrNameLst>
                                      </p:cBhvr>
                                      <p:to>
                                        <p:strVal val="visible"/>
                                      </p:to>
                                    </p:set>
                                    <p:anim calcmode="lin" valueType="num">
                                      <p:cBhvr>
                                        <p:cTn id="75" dur="1000" fill="hold"/>
                                        <p:tgtEl>
                                          <p:spTgt spid="35849">
                                            <p:txEl>
                                              <p:pRg st="15" end="15"/>
                                            </p:txEl>
                                          </p:spTgt>
                                        </p:tgtEl>
                                        <p:attrNameLst>
                                          <p:attrName>ppt_w</p:attrName>
                                        </p:attrNameLst>
                                      </p:cBhvr>
                                      <p:tavLst>
                                        <p:tav tm="0">
                                          <p:val>
                                            <p:strVal val="#ppt_w+.3"/>
                                          </p:val>
                                        </p:tav>
                                        <p:tav tm="100000">
                                          <p:val>
                                            <p:strVal val="#ppt_w"/>
                                          </p:val>
                                        </p:tav>
                                      </p:tavLst>
                                    </p:anim>
                                    <p:anim calcmode="lin" valueType="num">
                                      <p:cBhvr>
                                        <p:cTn id="76" dur="1000" fill="hold"/>
                                        <p:tgtEl>
                                          <p:spTgt spid="35849">
                                            <p:txEl>
                                              <p:pRg st="15" end="15"/>
                                            </p:txEl>
                                          </p:spTgt>
                                        </p:tgtEl>
                                        <p:attrNameLst>
                                          <p:attrName>ppt_h</p:attrName>
                                        </p:attrNameLst>
                                      </p:cBhvr>
                                      <p:tavLst>
                                        <p:tav tm="0">
                                          <p:val>
                                            <p:strVal val="#ppt_h"/>
                                          </p:val>
                                        </p:tav>
                                        <p:tav tm="100000">
                                          <p:val>
                                            <p:strVal val="#ppt_h"/>
                                          </p:val>
                                        </p:tav>
                                      </p:tavLst>
                                    </p:anim>
                                    <p:animEffect transition="in" filter="fade">
                                      <p:cBhvr>
                                        <p:cTn id="77" dur="1000"/>
                                        <p:tgtEl>
                                          <p:spTgt spid="3584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608716312"/>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3406349629"/>
              </p:ext>
            </p:extLst>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الحيوي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rPr>
              <a:t>202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4083565591"/>
              </p:ext>
            </p:extLst>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والعبد وآخرين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spect="1" noChangeArrowheads="1"/>
          </p:cNvSpPr>
          <p:nvPr/>
        </p:nvSpPr>
        <p:spPr bwMode="auto">
          <a:xfrm>
            <a:off x="7315200" y="1987844"/>
            <a:ext cx="987552" cy="1316736"/>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spect="1" noChangeArrowheads="1"/>
          </p:cNvSpPr>
          <p:nvPr/>
        </p:nvSpPr>
        <p:spPr bwMode="auto">
          <a:xfrm>
            <a:off x="63246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التصنيفات البولسية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algn="ctr" eaLnBrk="1" hangingPunct="1">
              <a:defRPr/>
            </a:pPr>
            <a:r>
              <a:rPr lang="ar-JO" sz="3200" dirty="0">
                <a:effectLst>
                  <a:outerShdw blurRad="38100" dist="38100" dir="2700000" algn="tl">
                    <a:srgbClr val="000000"/>
                  </a:outerShdw>
                </a:effectLst>
              </a:rPr>
              <a:t>يُعامل المسيحيون أحيانًا بشكل غير عادل</a:t>
            </a:r>
            <a:endParaRPr lang="en-US" sz="3200" dirty="0">
              <a:effectLst>
                <a:outerShdw blurRad="38100" dist="38100" dir="2700000" algn="tl">
                  <a:srgbClr val="000000"/>
                </a:outerShdw>
              </a:effectLst>
            </a:endParaRP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algn="r" rtl="1" eaLnBrk="1" hangingPunct="1">
              <a:lnSpc>
                <a:spcPct val="80000"/>
              </a:lnSpc>
              <a:buFont typeface="Arial" charset="0"/>
              <a:buAutoNum type="arabicPeriod"/>
              <a:defRPr/>
            </a:pPr>
            <a:r>
              <a:rPr lang="ar-JO" sz="2800" dirty="0">
                <a:effectLst>
                  <a:outerShdw blurRad="38100" dist="38100" dir="2700000" algn="tl">
                    <a:srgbClr val="000000"/>
                  </a:outerShdw>
                </a:effectLst>
              </a:rPr>
              <a:t>كان بولس ــــــ وانتهى به الأمر تحت الإقامة الجبرية في روما</a:t>
            </a:r>
          </a:p>
          <a:p>
            <a:pPr marL="609510" indent="-609510" algn="r" rtl="1" eaLnBrk="1" hangingPunct="1">
              <a:lnSpc>
                <a:spcPct val="80000"/>
              </a:lnSpc>
              <a:buFont typeface="Arial" charset="0"/>
              <a:buAutoNum type="arabicPeriod"/>
              <a:defRPr/>
            </a:pPr>
            <a:r>
              <a:rPr lang="ar-JO" sz="2800" dirty="0">
                <a:effectLst>
                  <a:outerShdw blurRad="38100" dist="38100" dir="2700000" algn="tl">
                    <a:srgbClr val="000000"/>
                  </a:outerShdw>
                </a:effectLst>
              </a:rPr>
              <a:t>لاحظ أن الشماس يظهر مع إرهابي ومتهرب ضريبي</a:t>
            </a:r>
            <a:endParaRPr lang="en-US" sz="2800" dirty="0">
              <a:effectLst>
                <a:outerShdw blurRad="38100" dist="38100" dir="2700000" algn="tl">
                  <a:srgbClr val="000000"/>
                </a:outerShdw>
              </a:effectLst>
            </a:endParaRP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0" cap="none" spc="-110" normalizeH="0" baseline="0" noProof="0" dirty="0">
                <a:ln>
                  <a:noFill/>
                </a:ln>
                <a:solidFill>
                  <a:sysClr val="windowText" lastClr="000000"/>
                </a:solidFill>
                <a:effectLst/>
                <a:uLnTx/>
                <a:uFillTx/>
                <a:latin typeface="Arial Narrow"/>
                <a:ea typeface="ＭＳ Ｐゴシック" charset="0"/>
                <a:cs typeface="Arial Narrow"/>
              </a:rPr>
              <a:t>إذهب إلى السجن</a:t>
            </a:r>
          </a:p>
        </p:txBody>
      </p:sp>
    </p:spTree>
    <p:extLst>
      <p:ext uri="{BB962C8B-B14F-4D97-AF65-F5344CB8AC3E}">
        <p14:creationId xmlns:p14="http://schemas.microsoft.com/office/powerpoint/2010/main" val="301336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263171" name="TextBox 107"/>
          <p:cNvSpPr txBox="1">
            <a:spLocks noChangeArrowheads="1"/>
          </p:cNvSpPr>
          <p:nvPr/>
        </p:nvSpPr>
        <p:spPr bwMode="auto">
          <a:xfrm>
            <a:off x="8153402" y="71441"/>
            <a:ext cx="713505"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dirty="0">
                <a:solidFill>
                  <a:srgbClr val="FFFFFF"/>
                </a:solidFill>
                <a:ea typeface="SimSun" charset="0"/>
                <a:cs typeface="SimSun" charset="0"/>
              </a:rPr>
              <a:t>علم المسيح في رسائل السجن</a:t>
            </a:r>
            <a:endParaRPr lang="en-US" altLang="zh-CN" sz="2800" dirty="0">
              <a:solidFill>
                <a:srgbClr val="FFFFFF"/>
              </a:solidFill>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871404211"/>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يصالح المسيح المؤمنين مع الله ومع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rPr>
              <a:t>202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ar-JO" altLang="zh-CN" sz="3200" b="1" dirty="0">
                <a:solidFill>
                  <a:srgbClr val="000000"/>
                </a:solidFill>
                <a:latin typeface="Arial" panose="020B0604020202020204" pitchFamily="34" charset="0"/>
                <a:ea typeface="ＭＳ Ｐゴシック" charset="0"/>
                <a:cs typeface="Arial" panose="020B0604020202020204" pitchFamily="34" charset="0"/>
              </a:rPr>
              <a:t>تطبيق رسائل السجن</a:t>
            </a:r>
            <a:endParaRPr lang="en-US" altLang="zh-CN" sz="3200" b="1" dirty="0">
              <a:solidFill>
                <a:srgbClr val="000000"/>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147501977"/>
              </p:ext>
            </p:extLst>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الأول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مشكلة القرن ال21</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المغزى</a:t>
                      </a: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صراع اليهود والأمم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Weism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الصينيون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المعمدانيون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البالغون فقط</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3)</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الإضطهاد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السجن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الموت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عدم ملائمة وقت الخدمة</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النوم - الترفيه</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5)</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المسيح</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الجيل الجديد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البدع</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9)</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صراع السيد والعبد</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err="1">
                          <a:ln>
                            <a:noFill/>
                          </a:ln>
                          <a:solidFill>
                            <a:srgbClr val="000000"/>
                          </a:solidFill>
                          <a:effectLst/>
                          <a:latin typeface="Arial" panose="020B0604020202020204" pitchFamily="34" charset="0"/>
                          <a:ea typeface="Arial" charset="0"/>
                          <a:cs typeface="Arial" panose="020B0604020202020204" pitchFamily="34" charset="0"/>
                        </a:rPr>
                        <a:t>Meism</a:t>
                      </a:r>
                      <a:r>
                        <a:rPr kumimoji="0" lang="ru-RU"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التسامح بين السيد والعبد وآخرين</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إصلاح العلاقات</a:t>
                      </a:r>
                      <a:endPar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ar-JO"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17-18</a:t>
                      </a:r>
                      <a:r>
                        <a:rPr kumimoji="0" lang="en-US" altLang="zh-CN" sz="2000" b="1" i="0" u="none" strike="noStrike" cap="none" normalizeH="0" baseline="0" dirty="0">
                          <a:ln>
                            <a:noFill/>
                          </a:ln>
                          <a:solidFill>
                            <a:srgbClr val="000000"/>
                          </a:solidFill>
                          <a:effectLst/>
                          <a:latin typeface="Arial" panose="020B0604020202020204" pitchFamily="34" charset="0"/>
                          <a:ea typeface="Arial" charset="0"/>
                          <a:cs typeface="Arial" panose="020B0604020202020204" pitchFamily="34" charset="0"/>
                        </a:rPr>
                        <a:t>)</a:t>
                      </a: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67266" name="TextBox 107"/>
          <p:cNvSpPr txBox="1">
            <a:spLocks noChangeArrowheads="1"/>
          </p:cNvSpPr>
          <p:nvPr/>
        </p:nvSpPr>
        <p:spPr bwMode="auto">
          <a:xfrm>
            <a:off x="8369304" y="71441"/>
            <a:ext cx="64620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rPr>
              <a:t>201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panose="020B0604020202020204" pitchFamily="34" charset="0"/>
                <a:ea typeface="SimSun" charset="0"/>
                <a:cs typeface="SimSun" charset="0"/>
              </a:rPr>
              <a:t>كيف تتجاوب مع التجارب؟</a:t>
            </a:r>
            <a:endParaRPr lang="en-US" altLang="zh-CN" sz="2400" b="1" dirty="0">
              <a:solidFill>
                <a:srgbClr val="FFFFFF"/>
              </a:solidFill>
              <a:latin typeface="Arial" panose="020B0604020202020204" pitchFamily="34"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2282509074"/>
              </p:ext>
            </p:extLst>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أنت تقول</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الإستراتيجية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الطبع</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الرسالة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أنا على حق</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الدفع من خلالها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الحيوي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أفسس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لماذا أنا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الإحباط</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المكتئب</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فيلبي</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سوف أعبر منها</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المساومة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المتفائل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كولوسي</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سوف تمر</a:t>
                      </a:r>
                      <a:endParaRPr kumimoji="0" lang="en-US"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رفضها</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البارد</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فليمون</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جون د. هانا،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مخططات </a:t>
            </a: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تاريخ الكنيسة القديمة والعصور الوسطى (جراند رابيدز: زوندرفان، 2001)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rPr>
              <a:t>الغنوصيّة:</a:t>
            </a:r>
            <a:br>
              <a:rPr lang="ar-JO" sz="4000" dirty="0">
                <a:solidFill>
                  <a:srgbClr val="FFFFFF"/>
                </a:solidFill>
              </a:rPr>
            </a:br>
            <a:r>
              <a:rPr lang="ar-JO" sz="4000" dirty="0">
                <a:solidFill>
                  <a:srgbClr val="FFFFFF"/>
                </a:solidFill>
              </a:rPr>
              <a:t>أسئلة </a:t>
            </a:r>
            <a:br>
              <a:rPr lang="ar-JO" sz="4000" dirty="0">
                <a:solidFill>
                  <a:srgbClr val="FFFFFF"/>
                </a:solidFill>
              </a:rPr>
            </a:br>
            <a:r>
              <a:rPr lang="ar-JO" sz="4000" dirty="0">
                <a:solidFill>
                  <a:srgbClr val="FFFFFF"/>
                </a:solidFill>
              </a:rPr>
              <a:t>محيّرة</a:t>
            </a:r>
            <a:endParaRPr lang="en-US" sz="4000" dirty="0">
              <a:solidFill>
                <a:srgbClr val="FFFFFF"/>
              </a:solidFill>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وجود الخليقة؟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rPr>
              <a:t>الكون بخطية؟</a:t>
            </a:r>
            <a:endParaRPr kumimoji="0" lang="en-US" sz="3200" b="1" u="none" strike="noStrike" kern="1200" cap="none" spc="0" normalizeH="0" baseline="0" noProof="0" dirty="0">
              <a:ln>
                <a:noFill/>
              </a:ln>
              <a:solidFill>
                <a:srgbClr val="000000"/>
              </a:solidFill>
              <a:effectLst/>
              <a:uLnTx/>
              <a:uFillTx/>
              <a:latin typeface="Times New Roman"/>
              <a:ea typeface="ＭＳ Ｐゴシック" charset="0"/>
              <a:cs typeface="Arial" panose="020B0604020202020204" pitchFamily="34" charset="0"/>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أصل الشرّ؟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المخطط 43</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153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للغنوصية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44</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الثنائية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الإنبثاق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المعرفة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النقية)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الغنوصي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النفس</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الجسد</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a:spLocks noChangeAspect="1"/>
          </p:cNvSpPr>
          <p:nvPr/>
        </p:nvSpPr>
        <p:spPr>
          <a:xfrm>
            <a:off x="1600200" y="1438014"/>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rPr>
              <a:t>الأسمى    الجيّد</a:t>
            </a: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2D2DB9"/>
              </a:solidFill>
              <a:effectLst/>
              <a:uLnTx/>
              <a:uFillTx/>
              <a:latin typeface="Arial" panose="020B0604020202020204" pitchFamily="34" charset="0"/>
              <a:cs typeface="Arial" panose="020B0604020202020204" pitchFamily="34" charset="0"/>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القوة الخلاقة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المخطط 45</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ثنان منها معنونان في رسالة يوحنا الأولى</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291-292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الغنوصيّة الدوسيتيّة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dokeo</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(بدا المسيح وكأنه إنسان فقط)</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المادة شرّ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المادية المستهلكة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أنكرت إنسانية المسيح</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لمس يسوع (1: 1)</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تقود إلى الزهد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تعظيم الفجور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والغنوصيّة السيرنثيّة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من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Cerinthus، </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مؤسسها في آسيا (بدا المسيح وكأنه الله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المادة خير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المعرفة ال</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امية (المعرفة الروحية </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(gnosis</a:t>
            </a:r>
            <a:endPar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أنكرت ألوهية المسيح </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الماء والدم (5: 6)</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تقود إلى التباهي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تعظيم التعليم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0181" y="4365104"/>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906" y="719555"/>
            <a:ext cx="9120187"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محمياً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025024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الآية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11258" y="2487002"/>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فإنه فيه يحل كل ملء اللاهوت جسدياً</a:t>
            </a:r>
            <a:endPar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(٩ : ٢) </a:t>
            </a:r>
          </a:p>
        </p:txBody>
      </p:sp>
      <p:sp>
        <p:nvSpPr>
          <p:cNvPr id="7" name="Text Box 24"/>
          <p:cNvSpPr txBox="1">
            <a:spLocks noChangeArrowheads="1"/>
          </p:cNvSpPr>
          <p:nvPr/>
        </p:nvSpPr>
        <p:spPr bwMode="auto">
          <a:xfrm>
            <a:off x="8341415" y="65344"/>
            <a:ext cx="788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١٨٧ </a:t>
            </a:r>
          </a:p>
        </p:txBody>
      </p:sp>
      <p:sp>
        <p:nvSpPr>
          <p:cNvPr id="2" name="Rectangle 2">
            <a:extLst>
              <a:ext uri="{FF2B5EF4-FFF2-40B4-BE49-F238E27FC236}">
                <a16:creationId xmlns:a16="http://schemas.microsoft.com/office/drawing/2014/main" id="{36FD9271-52C0-90D5-C174-D87A80908910}"/>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506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ينكر المعلمون الكذبة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ألوهية وعمل المسيح</a:t>
            </a:r>
            <a:endParaRPr lang="en-US" sz="5400" dirty="0">
              <a:effectLst>
                <a:glow rad="127000">
                  <a:schemeClr val="tx1"/>
                </a:glow>
              </a:effectLst>
              <a:ea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8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076915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dirty="0"/>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0" y="566738"/>
            <a:ext cx="9144000" cy="258532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كشف تقرير بحث الأسرة الأمريكية في الأزمات الذي أجراه المجلس المعمداني الجنوبي حول الحياة الأسرية عن بعض الحقائق المقلقة.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فمن بين الأطفال الذين نشأوا في منازل إنجيلية ، يغادر 88٪ الكنيسة في سن 18 عاماً ولا يعودون أبداً.</a:t>
            </a:r>
            <a:endParaRPr kumimoji="0" lang="en-US" sz="3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13157" name="Text Box 5"/>
          <p:cNvSpPr txBox="1">
            <a:spLocks noChangeArrowheads="1"/>
          </p:cNvSpPr>
          <p:nvPr/>
        </p:nvSpPr>
        <p:spPr bwMode="auto">
          <a:xfrm>
            <a:off x="914400" y="5181600"/>
            <a:ext cx="7086600" cy="6647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ctr"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مختصر الرعاة الأسبوعي، التركيز على العائلة، 26 تموز 2002، مقتبس في جاري فوستر، رسالة فوستر، 10 ىب 2002، ص1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4291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latin typeface="Arial" panose="020B0604020202020204" pitchFamily="34" charset="0"/>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5400" dirty="0">
                <a:effectLst>
                  <a:outerShdw blurRad="38100" dist="38100" dir="2700000" algn="tl">
                    <a:srgbClr val="000000"/>
                  </a:outerShdw>
                </a:effectLst>
                <a:latin typeface="Arial" panose="020B0604020202020204" pitchFamily="34" charset="0"/>
              </a:rPr>
              <a:t>ذهب فعلاً</a:t>
            </a:r>
            <a:endParaRPr lang="en-US" sz="5400" dirty="0">
              <a:effectLst>
                <a:outerShdw blurRad="38100" dist="38100" dir="2700000" algn="tl">
                  <a:srgbClr val="000000"/>
                </a:outerShdw>
              </a:effectLst>
              <a:latin typeface="Arial" panose="020B0604020202020204" pitchFamily="34" charset="0"/>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latin typeface="Arial" panose="020B0604020202020204" pitchFamily="34" charset="0"/>
              </a:rPr>
              <a:t>من كين هام وبريت بيمر مع تود هيلارد</a:t>
            </a:r>
            <a:endParaRPr lang="en-US" sz="2200" dirty="0">
              <a:effectLst>
                <a:outerShdw blurRad="38100" dist="38100" dir="2700000" algn="tl">
                  <a:srgbClr val="000000"/>
                </a:outerShdw>
              </a:effectLst>
              <a:latin typeface="Arial" panose="020B0604020202020204" pitchFamily="34" charset="0"/>
            </a:endParaRP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24032" y="6611938"/>
            <a:ext cx="151996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C0C0C0"/>
                </a:solidFill>
                <a:effectLst/>
                <a:uLnTx/>
                <a:uFillTx/>
                <a:latin typeface="Arial" panose="020B0604020202020204" pitchFamily="34" charset="0"/>
                <a:cs typeface="Arial" panose="020B0604020202020204" pitchFamily="34" charset="0"/>
              </a:rPr>
              <a:t>© Answers in Genesis-USA</a:t>
            </a:r>
          </a:p>
        </p:txBody>
      </p:sp>
    </p:spTree>
    <p:extLst>
      <p:ext uri="{BB962C8B-B14F-4D97-AF65-F5344CB8AC3E}">
        <p14:creationId xmlns:p14="http://schemas.microsoft.com/office/powerpoint/2010/main" val="323806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48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التعليم الكاذب</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4633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9028693" cy="1446653"/>
          </a:xfrm>
          <a:effectLst>
            <a:outerShdw blurRad="63500" dist="35921" dir="2700000" algn="ctr" rotWithShape="0">
              <a:schemeClr val="tx2">
                <a:alpha val="74998"/>
              </a:schemeClr>
            </a:outerShdw>
          </a:effectLst>
        </p:spPr>
        <p:txBody>
          <a:bodyPr/>
          <a:lstStyle/>
          <a:p>
            <a:pPr algn="r">
              <a:defRPr/>
            </a:pPr>
            <a:r>
              <a:rPr lang="ar-JO" sz="8800" dirty="0">
                <a:effectLst>
                  <a:glow rad="127000">
                    <a:schemeClr val="tx1"/>
                  </a:glow>
                </a:effectLst>
                <a:ea typeface="ＭＳ Ｐゴシック" charset="0"/>
              </a:rPr>
              <a:t>كن محمياً</a:t>
            </a:r>
            <a:endParaRPr lang="en-US" sz="8800" dirty="0">
              <a:effectLst>
                <a:glow rad="127000">
                  <a:schemeClr val="tx1"/>
                </a:glow>
              </a:effectLst>
              <a:ea typeface="ＭＳ Ｐゴシック" charset="0"/>
            </a:endParaRPr>
          </a:p>
        </p:txBody>
      </p:sp>
    </p:spTree>
    <p:extLst>
      <p:ext uri="{BB962C8B-B14F-4D97-AF65-F5344CB8AC3E}">
        <p14:creationId xmlns:p14="http://schemas.microsoft.com/office/powerpoint/2010/main" val="7174786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تكون </a:t>
            </a:r>
            <a:r>
              <a:rPr lang="ar-JO" sz="4800" dirty="0">
                <a:solidFill>
                  <a:srgbClr val="FFFF00"/>
                </a:solidFill>
                <a:effectLst>
                  <a:glow rad="127000">
                    <a:schemeClr val="tx1"/>
                  </a:glow>
                </a:effectLst>
                <a:ea typeface="ＭＳ Ｐゴシック" charset="0"/>
              </a:rPr>
              <a:t>محمياً </a:t>
            </a: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16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تريلز</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نيسا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44" name="Title 1"/>
          <p:cNvSpPr>
            <a:spLocks noGrp="1"/>
          </p:cNvSpPr>
          <p:nvPr>
            <p:ph type="title"/>
          </p:nvPr>
        </p:nvSpPr>
        <p:spPr>
          <a:xfrm>
            <a:off x="-31750" y="-26988"/>
            <a:ext cx="9212263" cy="719138"/>
          </a:xfrm>
        </p:spPr>
        <p:txBody>
          <a:bodyPr/>
          <a:lstStyle/>
          <a:p>
            <a:r>
              <a:rPr lang="ar-JO" sz="3600" dirty="0">
                <a:ea typeface="ＭＳ Ｐゴシック" charset="0"/>
              </a:rPr>
              <a:t>كولوسي والكنائس السبعة (رؤ 2-3)</a:t>
            </a:r>
            <a:endParaRPr lang="en-US" sz="3600" dirty="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59" name="Oval 24"/>
          <p:cNvSpPr>
            <a:spLocks noChangeArrowheads="1"/>
          </p:cNvSpPr>
          <p:nvPr/>
        </p:nvSpPr>
        <p:spPr bwMode="auto">
          <a:xfrm>
            <a:off x="4716463" y="5373688"/>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778260" name="Oval 26"/>
          <p:cNvSpPr>
            <a:spLocks noChangeArrowheads="1"/>
          </p:cNvSpPr>
          <p:nvPr/>
        </p:nvSpPr>
        <p:spPr bwMode="auto">
          <a:xfrm>
            <a:off x="4067175" y="5373688"/>
            <a:ext cx="217488"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إريثرا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2" name="Oval 28"/>
          <p:cNvSpPr>
            <a:spLocks noChangeArrowheads="1"/>
          </p:cNvSpPr>
          <p:nvPr/>
        </p:nvSpPr>
        <p:spPr bwMode="auto">
          <a:xfrm>
            <a:off x="1258888" y="4076700"/>
            <a:ext cx="217487"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آفروديسياس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4" name="Oval 30"/>
          <p:cNvSpPr>
            <a:spLocks noChangeArrowheads="1"/>
          </p:cNvSpPr>
          <p:nvPr/>
        </p:nvSpPr>
        <p:spPr bwMode="auto">
          <a:xfrm>
            <a:off x="6227763" y="55165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السنمة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6" name="Oval 32"/>
          <p:cNvSpPr>
            <a:spLocks noChangeArrowheads="1"/>
          </p:cNvSpPr>
          <p:nvPr/>
        </p:nvSpPr>
        <p:spPr bwMode="auto">
          <a:xfrm>
            <a:off x="2124075" y="3284538"/>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هيرابوليس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rPr>
              <a:t>يومينيا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69" name="Oval 36"/>
          <p:cNvSpPr>
            <a:spLocks noChangeArrowheads="1"/>
          </p:cNvSpPr>
          <p:nvPr/>
        </p:nvSpPr>
        <p:spPr bwMode="auto">
          <a:xfrm>
            <a:off x="8532813" y="44370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عيزاني</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1" name="Oval 38"/>
          <p:cNvSpPr>
            <a:spLocks noChangeArrowheads="1"/>
          </p:cNvSpPr>
          <p:nvPr/>
        </p:nvSpPr>
        <p:spPr bwMode="auto">
          <a:xfrm>
            <a:off x="6875463" y="1730375"/>
            <a:ext cx="217487"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كولوسي</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3" name="Oval 40"/>
          <p:cNvSpPr>
            <a:spLocks noChangeArrowheads="1"/>
          </p:cNvSpPr>
          <p:nvPr/>
        </p:nvSpPr>
        <p:spPr bwMode="auto">
          <a:xfrm>
            <a:off x="7121525" y="5661025"/>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ألاباندا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5" name="Oval 42"/>
          <p:cNvSpPr>
            <a:spLocks noChangeArrowheads="1"/>
          </p:cNvSpPr>
          <p:nvPr/>
        </p:nvSpPr>
        <p:spPr bwMode="auto">
          <a:xfrm>
            <a:off x="3995738" y="6165850"/>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هيراكليا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7" name="Oval 44"/>
          <p:cNvSpPr>
            <a:spLocks noChangeArrowheads="1"/>
          </p:cNvSpPr>
          <p:nvPr/>
        </p:nvSpPr>
        <p:spPr bwMode="auto">
          <a:xfrm>
            <a:off x="3074988" y="6122988"/>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ميليتس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79" name="Oval 46"/>
          <p:cNvSpPr>
            <a:spLocks noChangeArrowheads="1"/>
          </p:cNvSpPr>
          <p:nvPr/>
        </p:nvSpPr>
        <p:spPr bwMode="auto">
          <a:xfrm>
            <a:off x="2843213" y="6423025"/>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ليبيدوس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81" name="Oval 48"/>
          <p:cNvSpPr>
            <a:spLocks noChangeArrowheads="1"/>
          </p:cNvSpPr>
          <p:nvPr/>
        </p:nvSpPr>
        <p:spPr bwMode="auto">
          <a:xfrm>
            <a:off x="2051050" y="4868863"/>
            <a:ext cx="217488"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كولوفون</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83" name="Oval 50"/>
          <p:cNvSpPr>
            <a:spLocks noChangeArrowheads="1"/>
          </p:cNvSpPr>
          <p:nvPr/>
        </p:nvSpPr>
        <p:spPr bwMode="auto">
          <a:xfrm>
            <a:off x="2498725" y="47545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أدراميتيوم</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78285" name="Oval 52"/>
          <p:cNvSpPr>
            <a:spLocks noChangeArrowheads="1"/>
          </p:cNvSpPr>
          <p:nvPr/>
        </p:nvSpPr>
        <p:spPr bwMode="auto">
          <a:xfrm>
            <a:off x="2195513" y="137001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بطمس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 name="Freeform 56"/>
          <p:cNvSpPr>
            <a:spLocks/>
          </p:cNvSpPr>
          <p:nvPr/>
        </p:nvSpPr>
        <p:spPr bwMode="auto">
          <a:xfrm>
            <a:off x="2640013" y="4148138"/>
            <a:ext cx="284162" cy="463846"/>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9" name="Freeform 58"/>
          <p:cNvSpPr>
            <a:spLocks/>
          </p:cNvSpPr>
          <p:nvPr/>
        </p:nvSpPr>
        <p:spPr bwMode="auto">
          <a:xfrm>
            <a:off x="2162175" y="2270125"/>
            <a:ext cx="585788" cy="463846"/>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0" name="Freeform 59"/>
          <p:cNvSpPr>
            <a:spLocks/>
          </p:cNvSpPr>
          <p:nvPr/>
        </p:nvSpPr>
        <p:spPr bwMode="auto">
          <a:xfrm>
            <a:off x="2947988" y="2235200"/>
            <a:ext cx="1208087" cy="463846"/>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1" name="Freeform 60"/>
          <p:cNvSpPr>
            <a:spLocks/>
          </p:cNvSpPr>
          <p:nvPr/>
        </p:nvSpPr>
        <p:spPr bwMode="auto">
          <a:xfrm>
            <a:off x="4284663" y="2924175"/>
            <a:ext cx="431800" cy="463846"/>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2" name="Freeform 61"/>
          <p:cNvSpPr>
            <a:spLocks/>
          </p:cNvSpPr>
          <p:nvPr/>
        </p:nvSpPr>
        <p:spPr bwMode="auto">
          <a:xfrm rot="196550">
            <a:off x="4643438" y="3953521"/>
            <a:ext cx="1238250" cy="463846"/>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63" name="Freeform 62"/>
          <p:cNvSpPr>
            <a:spLocks/>
          </p:cNvSpPr>
          <p:nvPr/>
        </p:nvSpPr>
        <p:spPr bwMode="auto">
          <a:xfrm>
            <a:off x="6011863" y="4595813"/>
            <a:ext cx="1208087" cy="463846"/>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652255"/>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5" name="Diamond 4"/>
          <p:cNvSpPr>
            <a:spLocks noChangeArrowheads="1"/>
          </p:cNvSpPr>
          <p:nvPr/>
        </p:nvSpPr>
        <p:spPr bwMode="auto">
          <a:xfrm>
            <a:off x="2555875" y="3933825"/>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9" name="Diamond 8"/>
          <p:cNvSpPr>
            <a:spLocks noChangeArrowheads="1"/>
          </p:cNvSpPr>
          <p:nvPr/>
        </p:nvSpPr>
        <p:spPr bwMode="auto">
          <a:xfrm>
            <a:off x="2843213" y="5157788"/>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1" name="Diamond 10"/>
          <p:cNvSpPr>
            <a:spLocks noChangeArrowheads="1"/>
          </p:cNvSpPr>
          <p:nvPr/>
        </p:nvSpPr>
        <p:spPr bwMode="auto">
          <a:xfrm>
            <a:off x="6516688" y="5157788"/>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3" name="Diamond 12"/>
          <p:cNvSpPr>
            <a:spLocks noChangeArrowheads="1"/>
          </p:cNvSpPr>
          <p:nvPr/>
        </p:nvSpPr>
        <p:spPr bwMode="auto">
          <a:xfrm>
            <a:off x="5795963" y="436562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5" name="Diamond 14"/>
          <p:cNvSpPr>
            <a:spLocks noChangeArrowheads="1"/>
          </p:cNvSpPr>
          <p:nvPr/>
        </p:nvSpPr>
        <p:spPr bwMode="auto">
          <a:xfrm>
            <a:off x="4572000" y="3789363"/>
            <a:ext cx="287338"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7" name="Diamond 16"/>
          <p:cNvSpPr>
            <a:spLocks noChangeArrowheads="1"/>
          </p:cNvSpPr>
          <p:nvPr/>
        </p:nvSpPr>
        <p:spPr bwMode="auto">
          <a:xfrm>
            <a:off x="4067175" y="2708275"/>
            <a:ext cx="288925"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19" name="Diamond 18"/>
          <p:cNvSpPr>
            <a:spLocks noChangeArrowheads="1"/>
          </p:cNvSpPr>
          <p:nvPr/>
        </p:nvSpPr>
        <p:spPr bwMode="auto">
          <a:xfrm>
            <a:off x="2700338" y="2133600"/>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
        <p:nvSpPr>
          <p:cNvPr id="778287" name="Diamond 54"/>
          <p:cNvSpPr>
            <a:spLocks noChangeArrowheads="1"/>
          </p:cNvSpPr>
          <p:nvPr/>
        </p:nvSpPr>
        <p:spPr bwMode="auto">
          <a:xfrm>
            <a:off x="1331913" y="6540500"/>
            <a:ext cx="287337" cy="921412"/>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charset="0"/>
              <a:cs typeface="Arial" panose="020B0604020202020204" pitchFamily="34" charset="0"/>
            </a:endParaRPr>
          </a:p>
        </p:txBody>
      </p:sp>
    </p:spTree>
    <p:extLst>
      <p:ext uri="{BB962C8B-B14F-4D97-AF65-F5344CB8AC3E}">
        <p14:creationId xmlns:p14="http://schemas.microsoft.com/office/powerpoint/2010/main" val="2249560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تعرج 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لايكوس 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تملك لاودكية المال لكن لا مياه</a:t>
            </a:r>
            <a:endParaRPr kumimoji="0" lang="en-US"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dirty="0">
                <a:solidFill>
                  <a:schemeClr val="bg1"/>
                </a:solidFill>
                <a:ea typeface="ＭＳ Ｐゴシック" charset="0"/>
              </a:rPr>
              <a:t>وادي نهر ليكوس</a:t>
            </a:r>
            <a:endParaRPr lang="en-US" sz="2000" dirty="0">
              <a:solidFill>
                <a:schemeClr val="bg1"/>
              </a:solidFill>
              <a:ea typeface="ＭＳ Ｐゴシック"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لاودكية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حارة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باردة</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فاتر</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هيرابوليس</a:t>
            </a:r>
            <a:endParaRPr kumimoji="0" lang="en-US" sz="28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295476" y="44450"/>
            <a:ext cx="788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١٨٧ </a:t>
            </a:r>
          </a:p>
        </p:txBody>
      </p:sp>
      <p:sp>
        <p:nvSpPr>
          <p:cNvPr id="17414" name="Text Box 6"/>
          <p:cNvSpPr txBox="1">
            <a:spLocks noChangeArrowheads="1"/>
          </p:cNvSpPr>
          <p:nvPr/>
        </p:nvSpPr>
        <p:spPr bwMode="auto">
          <a:xfrm>
            <a:off x="342900" y="1403226"/>
            <a:ext cx="8458200" cy="1569660"/>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إنَّ طريقة حماية الكنيسة من الهرطقة التوفيقية هي من خلال إحتضان ألوهية المسيح والحياة المقدسة.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415" name="Text Box 7"/>
          <p:cNvSpPr txBox="1">
            <a:spLocks noChangeArrowheads="1"/>
          </p:cNvSpPr>
          <p:nvPr/>
        </p:nvSpPr>
        <p:spPr bwMode="auto">
          <a:xfrm>
            <a:off x="990600" y="3645024"/>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12750" marR="0" lvl="0" indent="-400050" algn="r" defTabSz="914400" rtl="1"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تطبيق</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اعرف ألوهية المسيح جيداً حتى تتمكن من تحذير أعضاء كنيستك.</a:t>
            </a: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a:p>
            <a:pPr marL="412750" marR="0" lvl="0" indent="-400050" algn="r" defTabSz="914400" rtl="1" eaLnBrk="1" fontAlgn="base" latinLnBrk="0" hangingPunct="1">
              <a:lnSpc>
                <a:spcPct val="100000"/>
              </a:lnSpc>
              <a:spcBef>
                <a:spcPct val="0"/>
              </a:spcBef>
              <a:spcAft>
                <a:spcPct val="0"/>
              </a:spcAft>
              <a:buClrTx/>
              <a:buSzTx/>
              <a:buFontTx/>
              <a:buChar char="•"/>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تجنب التنسك والزهد</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66244" name="Rectangle 8"/>
          <p:cNvSpPr>
            <a:spLocks noGrp="1" noChangeArrowheads="1"/>
          </p:cNvSpPr>
          <p:nvPr>
            <p:ph type="title" idx="4294967295"/>
          </p:nvPr>
        </p:nvSpPr>
        <p:spPr>
          <a:xfrm>
            <a:off x="3379337" y="242888"/>
            <a:ext cx="2358338" cy="523220"/>
          </a:xfrm>
          <a:solidFill>
            <a:srgbClr val="000000"/>
          </a:solidFill>
        </p:spPr>
        <p:txBody>
          <a:bodyPr wrap="none"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الملخص والتطبيق</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77599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816988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7" name="Text Box 7"/>
          <p:cNvSpPr txBox="1">
            <a:spLocks noChangeArrowheads="1"/>
          </p:cNvSpPr>
          <p:nvPr/>
        </p:nvSpPr>
        <p:spPr bwMode="auto">
          <a:xfrm rot="12637">
            <a:off x="323408" y="2058936"/>
            <a:ext cx="8425144" cy="3108543"/>
          </a:xfrm>
          <a:prstGeom prst="rect">
            <a:avLst/>
          </a:prstGeom>
          <a:solidFill>
            <a:srgbClr val="313131"/>
          </a:solidFill>
          <a:ln w="9525">
            <a:solidFill>
              <a:schemeClr val="tx1"/>
            </a:solidFill>
            <a:miter lim="800000"/>
            <a:headEnd/>
            <a:tailEnd/>
          </a:ln>
        </p:spPr>
        <p:txBody>
          <a:bodyPr wrap="square">
            <a:spAutoFit/>
          </a:bodyPr>
          <a:lstStyle>
            <a:defPPr>
              <a:defRPr lang="en-US"/>
            </a:defPPr>
            <a:lvl1pPr marL="0" marR="0" lvl="0" indent="0" algn="ctr" defTabSz="914400" eaLnBrk="1" latinLnBrk="0" hangingPunct="1">
              <a:lnSpc>
                <a:spcPct val="100000"/>
              </a:lnSpc>
              <a:buClrTx/>
              <a:buSzTx/>
              <a:buFont typeface="Wingdings" charset="0"/>
              <a:buChar char="Ø"/>
              <a:tabLst/>
              <a:defRPr kumimoji="0" sz="2800" b="1" i="0" u="none" strike="noStrike" cap="none" spc="0" normalizeH="0" baseline="0">
                <a:ln>
                  <a:noFill/>
                </a:ln>
                <a:solidFill>
                  <a:srgbClr val="F2EED7"/>
                </a:solidFill>
                <a:effectLst/>
                <a:uLnTx/>
                <a:uFillTx/>
                <a:latin typeface="Arial" charset="0"/>
                <a:ea typeface="SimSun" charset="0"/>
                <a:cs typeface="SimSu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 لم يسبق لبولس أن زار كولوسي قبل أن يكتب هذه الرسالة، ومع ذلك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خلال خدمته التي استمرت قرابة الثلاث سنوات في أفسس المجاورة،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من المحتمل أنه التقى (وربما يكون قد بشَّر) إبفراس، الذي من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المحتمل أنه ذهب إلى كولوسي وأنشأ الكنيسة.</a:t>
            </a:r>
            <a:endParaRPr kumimoji="0" lang="en-US" altLang="zh-CN"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Ø"/>
              <a:tabLst/>
              <a:defRPr/>
            </a:pP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 جلب ابفراس أنباء عن بدعة خطيرة ابتليت بها الكنيسة، دفع هذا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بولس إلى كتابة الرسالة إلى أهل كولوسي لكي يسلمها تيخيكس منذ </a:t>
            </a:r>
          </a:p>
          <a:p>
            <a:pPr marL="0" marR="0" lvl="0" indent="0" algn="r" defTabSz="914400" rtl="1" eaLnBrk="1" fontAlgn="base" latinLnBrk="0" hangingPunct="1">
              <a:lnSpc>
                <a:spcPct val="100000"/>
              </a:lnSpc>
              <a:spcBef>
                <a:spcPct val="0"/>
              </a:spcBef>
              <a:spcAft>
                <a:spcPct val="0"/>
              </a:spcAft>
              <a:buClrTx/>
              <a:buSzTx/>
              <a:buNone/>
              <a:tabLst/>
              <a:defRPr/>
            </a:pPr>
            <a:r>
              <a:rPr lang="ar-JO" dirty="0">
                <a:latin typeface="Arial" panose="020B0604020202020204" pitchFamily="34" charset="0"/>
                <a:cs typeface="Arial" panose="020B0604020202020204" pitchFamily="34" charset="0"/>
              </a:rPr>
              <a:t>    </a:t>
            </a:r>
            <a:r>
              <a:rPr kumimoji="0" lang="ar-JO"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rPr>
              <a:t>عودته إلى كولوسي مع أنسيمس.</a:t>
            </a:r>
            <a:endParaRPr kumimoji="0" lang="en-US" altLang="zh-CN" sz="2800" u="none" strike="noStrike" kern="1200" cap="none" spc="0" normalizeH="0" baseline="0" noProof="0" dirty="0">
              <a:ln>
                <a:noFill/>
              </a:ln>
              <a:solidFill>
                <a:srgbClr val="F2EED7"/>
              </a:solidFill>
              <a:effectLst/>
              <a:uLnTx/>
              <a:uFillTx/>
              <a:latin typeface="Arial" panose="020B0604020202020204" pitchFamily="34"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660345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 name="Frame 5"/>
          <p:cNvSpPr/>
          <p:nvPr/>
        </p:nvSpPr>
        <p:spPr bwMode="auto">
          <a:xfrm>
            <a:off x="7749472" y="1628800"/>
            <a:ext cx="1143008" cy="72865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019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ar-JO" sz="4800" dirty="0">
                <a:solidFill>
                  <a:srgbClr val="FFFFFF"/>
                </a:solidFill>
                <a:effectLst>
                  <a:glow rad="660400">
                    <a:schemeClr val="tx1"/>
                  </a:glow>
                </a:effectLst>
                <a:cs typeface="Arial" panose="020B0604020202020204" pitchFamily="34" charset="0"/>
              </a:rPr>
              <a:t>اليهودية : الناموس صالح</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4932040"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لكن ...</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التي هي ظل الأمور العتيدة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36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ar-JO"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grpSp>
        <p:nvGrpSpPr>
          <p:cNvPr id="6" name="Group 5">
            <a:extLst>
              <a:ext uri="{FF2B5EF4-FFF2-40B4-BE49-F238E27FC236}">
                <a16:creationId xmlns:a16="http://schemas.microsoft.com/office/drawing/2014/main" id="{79E223C9-DD97-564F-803B-BE1BF923EA59}"/>
              </a:ext>
            </a:extLst>
          </p:cNvPr>
          <p:cNvGrpSpPr/>
          <p:nvPr/>
        </p:nvGrpSpPr>
        <p:grpSpPr>
          <a:xfrm>
            <a:off x="-298450" y="1779588"/>
            <a:ext cx="3505200" cy="5080000"/>
            <a:chOff x="-298450" y="1779588"/>
            <a:chExt cx="3505200" cy="5080000"/>
          </a:xfrm>
        </p:grpSpPr>
        <p:grpSp>
          <p:nvGrpSpPr>
            <p:cNvPr id="7" name="Group 6">
              <a:extLst>
                <a:ext uri="{FF2B5EF4-FFF2-40B4-BE49-F238E27FC236}">
                  <a16:creationId xmlns:a16="http://schemas.microsoft.com/office/drawing/2014/main" id="{A28A545C-022A-0242-8550-C6519EAF42F0}"/>
                </a:ext>
              </a:extLst>
            </p:cNvPr>
            <p:cNvGrpSpPr/>
            <p:nvPr/>
          </p:nvGrpSpPr>
          <p:grpSpPr>
            <a:xfrm>
              <a:off x="-298450" y="1779588"/>
              <a:ext cx="3505200" cy="5080000"/>
              <a:chOff x="-298450" y="1779588"/>
              <a:chExt cx="3505200" cy="5080000"/>
            </a:xfrm>
          </p:grpSpPr>
          <p:pic>
            <p:nvPicPr>
              <p:cNvPr id="10" name="Picture 3">
                <a:extLst>
                  <a:ext uri="{FF2B5EF4-FFF2-40B4-BE49-F238E27FC236}">
                    <a16:creationId xmlns:a16="http://schemas.microsoft.com/office/drawing/2014/main" id="{F6F5AE38-0896-F44C-B1F3-BEF859B43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903405C-566E-CA4D-A00B-3894D53F895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C2A6C0D-452F-EC4D-B346-16E504205A5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8" name="Title 1">
              <a:extLst>
                <a:ext uri="{FF2B5EF4-FFF2-40B4-BE49-F238E27FC236}">
                  <a16:creationId xmlns:a16="http://schemas.microsoft.com/office/drawing/2014/main" id="{4D46ADB3-D3F8-744B-A6E8-9368CEF7E392}"/>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rPr>
                <a:t>لا ناموسية</a:t>
              </a:r>
              <a:endParaRPr kumimoji="0" lang="en-US"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D552940-BF6D-504C-A2AD-2406E9AC2267}"/>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rPr>
                <a:t>إنه الناموس</a:t>
              </a:r>
              <a:endParaRPr kumimoji="0" lang="en-US" sz="3200" b="1" u="none" strike="noStrike" kern="0" cap="none" spc="0" normalizeH="0" baseline="0" noProof="0" dirty="0">
                <a:ln>
                  <a:noFill/>
                </a:ln>
                <a:solidFill>
                  <a:srgbClr val="C3545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1929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1500775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ar-SA" sz="4800" dirty="0">
                <a:solidFill>
                  <a:srgbClr val="FFFFFF"/>
                </a:solidFill>
                <a:effectLst>
                  <a:glow rad="660400">
                    <a:schemeClr val="tx1"/>
                  </a:glow>
                </a:effectLst>
                <a:cs typeface="Arial" panose="020B0604020202020204" pitchFamily="34" charset="0"/>
              </a:rPr>
              <a:t>لا ناموسية </a:t>
            </a:r>
          </a:p>
        </p:txBody>
      </p:sp>
      <p:sp>
        <p:nvSpPr>
          <p:cNvPr id="6" name="Title 1"/>
          <p:cNvSpPr txBox="1">
            <a:spLocks/>
          </p:cNvSpPr>
          <p:nvPr/>
        </p:nvSpPr>
        <p:spPr bwMode="auto">
          <a:xfrm>
            <a:off x="3347864" y="23813"/>
            <a:ext cx="5688632" cy="5277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16 فلا يحكم عليكم أحد في أكل أو شرب، أو من جهة عيد أو هلال أو سبت</a:t>
            </a:r>
            <a:r>
              <a:rPr lang="ar-JO" b="1" dirty="0">
                <a:solidFill>
                  <a:srgbClr val="FFFFFF"/>
                </a:solidFill>
                <a:effectLst>
                  <a:glow rad="215900">
                    <a:srgbClr val="000000"/>
                  </a:glow>
                </a:effectLst>
                <a:latin typeface="Arial" panose="020B0604020202020204" pitchFamily="34" charset="0"/>
                <a:cs typeface="Arial" panose="020B0604020202020204" pitchFamily="34" charset="0"/>
              </a:rPr>
              <a:t> 17 </a:t>
            </a:r>
            <a:r>
              <a:rPr lang="ar-SA" b="1" dirty="0">
                <a:solidFill>
                  <a:srgbClr val="FFFFFF"/>
                </a:solidFill>
                <a:effectLst>
                  <a:glow rad="215900">
                    <a:srgbClr val="000000"/>
                  </a:glow>
                </a:effectLst>
                <a:latin typeface="Arial" panose="020B0604020202020204" pitchFamily="34" charset="0"/>
                <a:cs typeface="Arial" panose="020B0604020202020204" pitchFamily="34" charset="0"/>
              </a:rPr>
              <a:t>التي هي ظل الأمور العتيدة، وأما الجسد فللمسيح.</a:t>
            </a:r>
            <a:endParaRPr lang="en-US"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r" rtl="1">
              <a:defRPr/>
            </a:pPr>
            <a:r>
              <a:rPr lang="ar-SA" b="1" dirty="0">
                <a:solidFill>
                  <a:srgbClr val="FFFFFF"/>
                </a:solidFill>
                <a:effectLst>
                  <a:glow rad="215900">
                    <a:srgbClr val="000000"/>
                  </a:glow>
                </a:effectLst>
                <a:latin typeface="Arial" panose="020B0604020202020204" pitchFamily="34" charset="0"/>
                <a:cs typeface="Arial" panose="020B0604020202020204" pitchFamily="34" charset="0"/>
              </a:rPr>
              <a:t>كولوسي</a:t>
            </a:r>
            <a:br>
              <a:rPr lang="en-US" b="1" dirty="0">
                <a:solidFill>
                  <a:srgbClr val="FFFFFF"/>
                </a:solidFill>
                <a:effectLst>
                  <a:glow rad="215900">
                    <a:srgbClr val="000000"/>
                  </a:glow>
                </a:effectLst>
                <a:latin typeface="Arial" panose="020B0604020202020204" pitchFamily="34" charset="0"/>
                <a:cs typeface="Arial" panose="020B0604020202020204" pitchFamily="34" charset="0"/>
              </a:rPr>
            </a:br>
            <a:r>
              <a:rPr lang="ar-SA" b="1" dirty="0">
                <a:solidFill>
                  <a:srgbClr val="FFFFFF"/>
                </a:solidFill>
                <a:effectLst>
                  <a:glow rad="215900">
                    <a:srgbClr val="000000"/>
                  </a:glow>
                </a:effectLst>
                <a:latin typeface="Arial" panose="020B0604020202020204" pitchFamily="34" charset="0"/>
                <a:cs typeface="Arial" panose="020B0604020202020204" pitchFamily="34" charset="0"/>
              </a:rPr>
              <a:t>٢ : ١٦-١٧</a:t>
            </a:r>
            <a:endParaRPr lang="en-US"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8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36287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16 فلا يحكم عليكم أحد في أكل أو شرب أو من جهة عيد أو هلال أو سبت 17 </a:t>
            </a:r>
            <a:r>
              <a:rPr kumimoji="0" lang="ar-JO" sz="4400" b="1" u="none" strike="noStrike" kern="1200" cap="none" spc="0" normalizeH="0" baseline="0" noProof="0" dirty="0">
                <a:ln>
                  <a:noFill/>
                </a:ln>
                <a:solidFill>
                  <a:srgbClr val="FFFF00"/>
                </a:solidFill>
                <a:effectLst>
                  <a:glow rad="279400">
                    <a:srgbClr val="000000"/>
                  </a:glow>
                </a:effectLst>
                <a:uLnTx/>
                <a:uFillTx/>
                <a:latin typeface="Arial" panose="020B0604020202020204" pitchFamily="34" charset="0"/>
                <a:cs typeface="Arial" panose="020B0604020202020204" pitchFamily="34" charset="0"/>
              </a:rPr>
              <a:t>التي هي ظل الأمور العتيدة</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وأما الجسد فللمسيح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كو 2: 16-17</a:t>
            </a:r>
            <a:r>
              <a:rPr kumimoji="0" lang="en-US" sz="4400" b="1" u="none" strike="noStrike" kern="1200" cap="none" spc="0" normalizeH="0" baseline="0" noProof="0" dirty="0">
                <a:ln>
                  <a:noFill/>
                </a:ln>
                <a:solidFill>
                  <a:srgbClr val="FFFFFF"/>
                </a:solidFill>
                <a:effectLst>
                  <a:glow rad="279400">
                    <a:srgbClr val="000000"/>
                  </a:glow>
                </a:effectLst>
                <a:uLnTx/>
                <a:uFillTx/>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012160" y="260648"/>
            <a:ext cx="3115470" cy="1368152"/>
          </a:xfrm>
        </p:spPr>
        <p:txBody>
          <a:bodyPr/>
          <a:lstStyle/>
          <a:p>
            <a:pPr>
              <a:defRPr/>
            </a:pPr>
            <a:r>
              <a:rPr lang="ar-JO" sz="4800" dirty="0">
                <a:solidFill>
                  <a:srgbClr val="FFFFFF"/>
                </a:solidFill>
                <a:effectLst>
                  <a:glow rad="660400">
                    <a:schemeClr val="tx1"/>
                  </a:glow>
                </a:effectLst>
                <a:cs typeface="Arial" panose="020B0604020202020204" pitchFamily="34" charset="0"/>
              </a:rPr>
              <a:t>لا</a:t>
            </a:r>
            <a:br>
              <a:rPr lang="ar-JO" sz="4800" dirty="0">
                <a:solidFill>
                  <a:srgbClr val="FFFFFF"/>
                </a:solidFill>
                <a:effectLst>
                  <a:glow rad="660400">
                    <a:schemeClr val="tx1"/>
                  </a:glow>
                </a:effectLst>
                <a:cs typeface="Arial" panose="020B0604020202020204" pitchFamily="34" charset="0"/>
              </a:rPr>
            </a:br>
            <a:r>
              <a:rPr lang="ar-JO" sz="4800" dirty="0">
                <a:solidFill>
                  <a:srgbClr val="FFFFFF"/>
                </a:solidFill>
                <a:effectLst>
                  <a:glow rad="660400">
                    <a:schemeClr val="tx1"/>
                  </a:glow>
                </a:effectLst>
                <a:cs typeface="Arial" panose="020B0604020202020204" pitchFamily="34" charset="0"/>
              </a:rPr>
              <a:t>ظلال</a:t>
            </a:r>
            <a:endParaRPr lang="en-US" sz="4800"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31361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وأما الجسد فللمسيح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(2: 17ب)</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35834"/>
            <a:ext cx="3635896" cy="944894"/>
          </a:xfrm>
        </p:spPr>
        <p:txBody>
          <a:bodyPr/>
          <a:lstStyle/>
          <a:p>
            <a:pPr algn="l">
              <a:defRPr/>
            </a:pPr>
            <a:r>
              <a:rPr lang="ar-JO" sz="4800" dirty="0">
                <a:solidFill>
                  <a:srgbClr val="FFFFFF"/>
                </a:solidFill>
                <a:effectLst>
                  <a:glow rad="660400">
                    <a:schemeClr val="tx1"/>
                  </a:glow>
                </a:effectLst>
                <a:cs typeface="Arial" panose="020B0604020202020204" pitchFamily="34" charset="0"/>
              </a:rPr>
              <a:t>ركز على </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الموت</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الدفن</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القيامة</a:t>
            </a:r>
            <a:endParaRPr kumimoji="0" lang="en-US" sz="48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6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4D2A212A-5A27-6E44-96C2-A1DD8BB68587}"/>
              </a:ext>
            </a:extLst>
          </p:cNvPr>
          <p:cNvSpPr/>
          <p:nvPr/>
        </p:nvSpPr>
        <p:spPr bwMode="auto">
          <a:xfrm>
            <a:off x="6876256" y="2204864"/>
            <a:ext cx="2000264"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484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Tree>
    <p:extLst>
      <p:ext uri="{BB962C8B-B14F-4D97-AF65-F5344CB8AC3E}">
        <p14:creationId xmlns:p14="http://schemas.microsoft.com/office/powerpoint/2010/main" val="2450474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7" y="137505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قد يكون في المسيح يحل كل ملء اللاهوت جسدياً (٢ : ٩) هو أوضح بيان في الكتاب المقدس أن يسوع هو الله، لأنه أنقذنا من سلطان الظلمة ونقلنا غلى ملكوت ابن محبته     (١: ١٣).</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B3524B62-08EC-1589-CE5A-38121C384639}"/>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325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30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سقراط</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أفلاطون</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أرسطو</a:t>
            </a:r>
            <a:endParaRPr kumimoji="0" lang="en-US" sz="40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425" y="2195062"/>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يحتاج الأشخاص الطيبون إلى قوانين تخبرهم بالتصرف بمسؤولية، بينما سيجد الأشرار طريقة للإلتفاف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على القوانين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أفلاطون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423-348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284406" cy="1953006"/>
          </a:xfrm>
        </p:spPr>
        <p:txBody>
          <a:bodyPr/>
          <a:lstStyle/>
          <a:p>
            <a:pPr>
              <a:defRPr/>
            </a:pPr>
            <a:r>
              <a:rPr lang="ar-JO" dirty="0">
                <a:solidFill>
                  <a:srgbClr val="FFFFFF"/>
                </a:solidFill>
                <a:effectLst>
                  <a:glow rad="660400">
                    <a:schemeClr val="tx1"/>
                  </a:glow>
                </a:effectLst>
                <a:cs typeface="Arial" panose="020B0604020202020204" pitchFamily="34" charset="0"/>
              </a:rPr>
              <a:t>الفلسفة</a:t>
            </a:r>
            <a:br>
              <a:rPr lang="ar-JO" dirty="0">
                <a:solidFill>
                  <a:srgbClr val="FFFFFF"/>
                </a:solidFill>
                <a:effectLst>
                  <a:glow rad="660400">
                    <a:schemeClr val="tx1"/>
                  </a:glow>
                </a:effectLst>
                <a:cs typeface="Arial" panose="020B0604020202020204" pitchFamily="34" charset="0"/>
              </a:rPr>
            </a:br>
            <a:r>
              <a:rPr lang="ar-JO" dirty="0">
                <a:solidFill>
                  <a:srgbClr val="FFFFFF"/>
                </a:solidFill>
                <a:effectLst>
                  <a:glow rad="660400">
                    <a:schemeClr val="tx1"/>
                  </a:glow>
                </a:effectLst>
                <a:cs typeface="Arial" panose="020B0604020202020204" pitchFamily="34" charset="0"/>
              </a:rPr>
              <a:t>اليونانية</a:t>
            </a:r>
            <a:endParaRPr lang="en-US" dirty="0">
              <a:solidFill>
                <a:srgbClr val="FFFFFF"/>
              </a:solidFill>
              <a:effectLst>
                <a:glow rad="660400">
                  <a:schemeClr val="tx1"/>
                </a:glow>
              </a:effectLst>
              <a:cs typeface="Arial" panose="020B0604020202020204" pitchFamily="34" charset="0"/>
            </a:endParaRPr>
          </a:p>
        </p:txBody>
      </p:sp>
      <p:sp>
        <p:nvSpPr>
          <p:cNvPr id="12" name="Rectangle 11"/>
          <p:cNvSpPr>
            <a:spLocks noChangeArrowheads="1"/>
          </p:cNvSpPr>
          <p:nvPr/>
        </p:nvSpPr>
        <p:spPr bwMode="auto">
          <a:xfrm>
            <a:off x="6047467" y="2230780"/>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76648" y="45695"/>
            <a:ext cx="5616575" cy="68405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أنظروا أن لا يكون أحد يسبيكم بالفلسفة وبغرور باطل حسب تقليد الناس حسب أركان العالم وليس 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3" name="&quot;No&quot; Symbol 12"/>
          <p:cNvSpPr/>
          <p:nvPr/>
        </p:nvSpPr>
        <p:spPr bwMode="auto">
          <a:xfrm>
            <a:off x="-15781" y="2771324"/>
            <a:ext cx="351378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12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571612"/>
            <a:ext cx="9144000" cy="36575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فإنه فيه يحل كل ملء اللاهوت جسدياً</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 2: 9</a:t>
            </a:r>
            <a:r>
              <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63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E93E190B-6D22-C54D-9725-C8297A333F2D}"/>
              </a:ext>
            </a:extLst>
          </p:cNvPr>
          <p:cNvSpPr/>
          <p:nvPr/>
        </p:nvSpPr>
        <p:spPr bwMode="auto">
          <a:xfrm>
            <a:off x="6850264" y="2938426"/>
            <a:ext cx="2071702"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480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لا يخسركم أحد الجعالة راغباً في التواضع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وعبادة الملائكة</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07504" y="4797152"/>
            <a:ext cx="3635896" cy="1953006"/>
          </a:xfrm>
        </p:spPr>
        <p:txBody>
          <a:bodyPr/>
          <a:lstStyle/>
          <a:p>
            <a:pPr>
              <a:defRPr/>
            </a:pPr>
            <a:r>
              <a:rPr lang="ar-JO" sz="4800" dirty="0">
                <a:solidFill>
                  <a:srgbClr val="FFFFFF"/>
                </a:solidFill>
                <a:effectLst>
                  <a:glow rad="660400">
                    <a:schemeClr val="tx1"/>
                  </a:glow>
                </a:effectLst>
                <a:cs typeface="Arial" panose="020B0604020202020204" pitchFamily="34" charset="0"/>
              </a:rPr>
              <a:t>عبادة الملائكة</a:t>
            </a:r>
            <a:endParaRPr lang="en-US" sz="4800" dirty="0">
              <a:solidFill>
                <a:srgbClr val="FFFFFF"/>
              </a:solidFill>
              <a:effectLst>
                <a:glow rad="660400">
                  <a:schemeClr val="tx1"/>
                </a:glow>
              </a:effectLst>
              <a:cs typeface="Arial" panose="020B0604020202020204" pitchFamily="34" charset="0"/>
            </a:endParaRP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متداخلاً فيما لم ينظره منتفخاً باطلاً من قبل ذهنه الجسدي</a:t>
            </a: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7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رسائل من الملائكة</a:t>
            </a:r>
            <a:endParaRPr lang="en-US" sz="54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جويس ماير تصدق وتعلم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0164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dirty="0" err="1">
                <a:solidFill>
                  <a:srgbClr val="FFFFFF"/>
                </a:solidFill>
                <a:effectLst>
                  <a:glow rad="660400">
                    <a:schemeClr val="tx1"/>
                  </a:glow>
                </a:effectLst>
                <a:cs typeface="Arial" panose="020B0604020202020204" pitchFamily="34" charset="0"/>
              </a:rPr>
              <a:t>AskAnAngel.org</a:t>
            </a:r>
            <a:endParaRPr lang="en-US" sz="4800" dirty="0">
              <a:solidFill>
                <a:srgbClr val="FFFFFF"/>
              </a:solidFill>
              <a:effectLst>
                <a:glow rad="660400">
                  <a:schemeClr val="tx1"/>
                </a:glow>
              </a:effectLst>
              <a:cs typeface="Arial" panose="020B0604020202020204" pitchFamily="34" charset="0"/>
            </a:endParaRPr>
          </a:p>
        </p:txBody>
      </p:sp>
      <p:sp>
        <p:nvSpPr>
          <p:cNvPr id="4" name="AutoShape 3"/>
          <p:cNvSpPr>
            <a:spLocks/>
          </p:cNvSpPr>
          <p:nvPr/>
        </p:nvSpPr>
        <p:spPr bwMode="auto">
          <a:xfrm>
            <a:off x="2411760" y="1196752"/>
            <a:ext cx="3888432" cy="22645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173038" marR="0" lvl="0" algn="r" defTabSz="457200" rtl="1" eaLnBrk="1" fontAlgn="base" latinLnBrk="0" hangingPunct="1">
              <a:lnSpc>
                <a:spcPct val="115000"/>
              </a:lnSpc>
              <a:spcBef>
                <a:spcPts val="1000"/>
              </a:spcBef>
              <a:spcAft>
                <a:spcPct val="0"/>
              </a:spcAft>
              <a:buClrTx/>
              <a:buSzTx/>
              <a:buFontTx/>
              <a:buNone/>
              <a:defRPr/>
            </a:pPr>
            <a:r>
              <a:rPr kumimoji="0" lang="ar-JO" altLang="ja-JP"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rPr>
              <a:t>عزيزي ميخائيل رئيس الملائكة....</a:t>
            </a:r>
          </a:p>
          <a:p>
            <a:pPr marL="173038" marR="0" lvl="0" algn="r" defTabSz="457200" rtl="1" eaLnBrk="1" fontAlgn="base" latinLnBrk="0" hangingPunct="1">
              <a:lnSpc>
                <a:spcPct val="115000"/>
              </a:lnSpc>
              <a:spcBef>
                <a:spcPts val="1000"/>
              </a:spcBef>
              <a:spcAft>
                <a:spcPct val="0"/>
              </a:spcAft>
              <a:buClrTx/>
              <a:buSzTx/>
              <a:buFontTx/>
              <a:buNone/>
              <a:defRPr/>
            </a:pPr>
            <a:r>
              <a:rPr lang="ar-JO" b="1" dirty="0">
                <a:solidFill>
                  <a:srgbClr val="FFFFFF"/>
                </a:solidFill>
                <a:latin typeface="Arial" panose="020B0604020202020204" pitchFamily="34" charset="0"/>
                <a:ea typeface="宋体" charset="0"/>
                <a:cs typeface="Arial" panose="020B0604020202020204" pitchFamily="34" charset="0"/>
                <a:sym typeface="宋体" charset="0"/>
              </a:rPr>
              <a:t>احمينا، احمي أجسادنا، بيوتنا، ممتلكاتنا وعقاراتنا خلال أوقات العاصفة، من كل مخاطر البروق والرياح القوية ومياه الطوفان. آمين</a:t>
            </a:r>
            <a:endParaRPr kumimoji="0" lang="en-US"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sym typeface="宋体" charset="0"/>
            </a:endParaRPr>
          </a:p>
        </p:txBody>
      </p:sp>
    </p:spTree>
    <p:extLst>
      <p:ext uri="{BB962C8B-B14F-4D97-AF65-F5344CB8AC3E}">
        <p14:creationId xmlns:p14="http://schemas.microsoft.com/office/powerpoint/2010/main" val="2268704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86455"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Arial" panose="020B0604020202020204" pitchFamily="34" charset="0"/>
              </a:rPr>
              <a:t>المناسبة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7" name="Frame 6">
            <a:extLst>
              <a:ext uri="{FF2B5EF4-FFF2-40B4-BE49-F238E27FC236}">
                <a16:creationId xmlns:a16="http://schemas.microsoft.com/office/drawing/2014/main" id="{329B5909-C76C-A545-8D20-C24945CBE0D6}"/>
              </a:ext>
            </a:extLst>
          </p:cNvPr>
          <p:cNvSpPr/>
          <p:nvPr/>
        </p:nvSpPr>
        <p:spPr bwMode="auto">
          <a:xfrm>
            <a:off x="6409840" y="3620351"/>
            <a:ext cx="2500330" cy="672745"/>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37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الذي هو </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16024" y="35834"/>
            <a:ext cx="3635896" cy="1953006"/>
          </a:xfrm>
        </p:spPr>
        <p:txBody>
          <a:bodyPr/>
          <a:lstStyle/>
          <a:p>
            <a:pPr>
              <a:defRPr/>
            </a:pPr>
            <a:r>
              <a:rPr lang="ar-JO" sz="4800" dirty="0">
                <a:solidFill>
                  <a:srgbClr val="FFFFFF"/>
                </a:solidFill>
                <a:effectLst>
                  <a:glow rad="165100">
                    <a:schemeClr val="tx1"/>
                  </a:glow>
                </a:effectLst>
                <a:cs typeface="Arial" panose="020B0604020202020204" pitchFamily="34" charset="0"/>
              </a:rPr>
              <a:t>ألوهية</a:t>
            </a:r>
            <a:br>
              <a:rPr lang="ar-JO" sz="4800" dirty="0">
                <a:solidFill>
                  <a:srgbClr val="FFFFFF"/>
                </a:solidFill>
                <a:effectLst>
                  <a:glow rad="165100">
                    <a:schemeClr val="tx1"/>
                  </a:glow>
                </a:effectLst>
                <a:cs typeface="Arial" panose="020B0604020202020204" pitchFamily="34" charset="0"/>
              </a:rPr>
            </a:br>
            <a:r>
              <a:rPr lang="ar-JO" sz="4800" dirty="0">
                <a:solidFill>
                  <a:srgbClr val="FFFFFF"/>
                </a:solidFill>
                <a:effectLst>
                  <a:glow rad="165100">
                    <a:schemeClr val="tx1"/>
                  </a:glow>
                </a:effectLst>
                <a:cs typeface="Arial" panose="020B0604020202020204" pitchFamily="34" charset="0"/>
              </a:rPr>
              <a:t>المسيح</a:t>
            </a:r>
            <a:endParaRPr lang="en-US" sz="4800" dirty="0">
              <a:solidFill>
                <a:srgbClr val="FFFFFF"/>
              </a:solidFill>
              <a:effectLst>
                <a:glow rad="165100">
                  <a:schemeClr val="tx1"/>
                </a:glow>
              </a:effectLst>
              <a:cs typeface="Arial" panose="020B0604020202020204" pitchFamily="34" charset="0"/>
            </a:endParaRPr>
          </a:p>
        </p:txBody>
      </p:sp>
    </p:spTree>
    <p:extLst>
      <p:ext uri="{BB962C8B-B14F-4D97-AF65-F5344CB8AC3E}">
        <p14:creationId xmlns:p14="http://schemas.microsoft.com/office/powerpoint/2010/main" val="176838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
        <p:nvSpPr>
          <p:cNvPr id="7" name="Frame 6">
            <a:extLst>
              <a:ext uri="{FF2B5EF4-FFF2-40B4-BE49-F238E27FC236}">
                <a16:creationId xmlns:a16="http://schemas.microsoft.com/office/drawing/2014/main" id="{AD2A9535-2592-7947-A927-CE0B79A29694}"/>
              </a:ext>
            </a:extLst>
          </p:cNvPr>
          <p:cNvSpPr/>
          <p:nvPr/>
        </p:nvSpPr>
        <p:spPr bwMode="auto">
          <a:xfrm>
            <a:off x="6876256" y="4500546"/>
            <a:ext cx="1214446" cy="928694"/>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64364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كولوسي</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1560" y="1602007"/>
            <a:ext cx="803931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محا المسيح الصك الذي علينا في الفرائض (٢: ١٤) وهكذا أبطل موت المسيح الناموس الموسوي    (راجع رومية ٧: ٧).</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p>
        </p:txBody>
      </p:sp>
      <p:sp>
        <p:nvSpPr>
          <p:cNvPr id="6" name="Rectangle 2">
            <a:extLst>
              <a:ext uri="{FF2B5EF4-FFF2-40B4-BE49-F238E27FC236}">
                <a16:creationId xmlns:a16="http://schemas.microsoft.com/office/drawing/2014/main" id="{A82E2C48-504E-044C-2C9B-45A120A1E331}"/>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475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2855778" cy="1953006"/>
          </a:xfrm>
        </p:spPr>
        <p:txBody>
          <a:bodyPr/>
          <a:lstStyle/>
          <a:p>
            <a:pPr>
              <a:defRPr/>
            </a:pPr>
            <a:r>
              <a:rPr lang="ar-JO" sz="4000" dirty="0">
                <a:solidFill>
                  <a:srgbClr val="FFFFFF"/>
                </a:solidFill>
                <a:effectLst>
                  <a:glow rad="660400">
                    <a:schemeClr val="tx1"/>
                  </a:glow>
                </a:effectLst>
                <a:cs typeface="Arial" panose="020B0604020202020204" pitchFamily="34" charset="0"/>
              </a:rPr>
              <a:t>التقشف</a:t>
            </a:r>
            <a:endParaRPr lang="en-US" sz="4800" dirty="0">
              <a:solidFill>
                <a:srgbClr val="FFFFFF"/>
              </a:solidFill>
              <a:effectLst>
                <a:glow rad="660400">
                  <a:schemeClr val="tx1"/>
                </a:glow>
              </a:effectLst>
              <a:cs typeface="Arial" panose="020B0604020202020204" pitchFamily="34" charset="0"/>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20 إذاً إن كنتم قد متم مع المسيح عن أركان العالم فلماذا كأنكم عائشون في العالم تفرض عليكم فرائض 21 لا تمس ولا تذق ولا تجس 22 التي هي جميعها للفناء في الإستعمال حسب وصايا وتعاليم الناس 23 التي لها حكاية حكمة بعبادة نافلة وتواضع وقهر الجسد ليس بقيمة ما من جهة إشباع البشرية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(2: 20-23)</a:t>
            </a:r>
            <a:endParaRPr kumimoji="0" lang="en-US"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6073" y="152400"/>
            <a:ext cx="130676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188-189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489" name="Text Box 9"/>
          <p:cNvSpPr txBox="1">
            <a:spLocks noChangeArrowheads="1"/>
          </p:cNvSpPr>
          <p:nvPr/>
        </p:nvSpPr>
        <p:spPr bwMode="auto">
          <a:xfrm>
            <a:off x="0" y="595313"/>
            <a:ext cx="9144000" cy="65248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كانت آسيا الصغرى البذرة لما تطور إلى الغنوسية في القرن الثاني .</a:t>
            </a:r>
            <a:br>
              <a:rPr kumimoji="0" lang="en-US"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5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يخبرنا هجوم بولس المضاد بهذا عن البدعة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352425" marR="0" lvl="0" indent="-352425" algn="r" defTabSz="914400" rtl="1"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اليهودية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 الناموسية في اتباع نواميس وشرائع العهد القديم (2: 16-17)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الفلسفة اليونانية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ما يعرف بالمعرفة العميقة المعلنة لأحد الرواد فقط (2: 2ب-4،    8-10)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عبادة الملائكة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كوسطاء بين الناس والله (2: 18)</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إنكار ألوهية المسيح </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15، 2: 9) وتفوقه (1: 15ب، 17أ) وقدرته على الخلق  (1: 16) وحفظ العالم (1: 17)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الطبيعة </a:t>
            </a:r>
            <a:r>
              <a:rPr kumimoji="0" lang="ar-JO" altLang="zh-CN" sz="24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التقشفية</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التي تنظر بطريقة دونية إلى الجسد (2: 20-23)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بدعة كولوسي؟ ما ورد أعلاه يدل على أنها كانت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عبادة توفيقية يهودية - يونانية - تقشفية – وثنية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طريقة بولس لمحاربة البدعة هي التأكيد على ألوهية المسيح وعلوه.</a:t>
            </a:r>
            <a:endParaRPr kumimoji="0" lang="en-US" altLang="zh-CN" sz="25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ar-JO" sz="2800" b="1" dirty="0">
                <a:solidFill>
                  <a:srgbClr val="FFFFFF"/>
                </a:solidFill>
                <a:latin typeface="Arial" panose="020B0604020202020204" pitchFamily="34" charset="0"/>
                <a:ea typeface="SimSun" charset="0"/>
                <a:cs typeface="SimSun" charset="0"/>
              </a:rPr>
              <a:t>المناسبة</a:t>
            </a:r>
            <a:endParaRPr lang="en-US" sz="2800" b="1" dirty="0">
              <a:solidFill>
                <a:srgbClr val="FFFFFF"/>
              </a:solidFill>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1859624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كيف يمكنك أن تكون </a:t>
            </a:r>
            <a:r>
              <a:rPr lang="ar-JO" sz="4800" dirty="0">
                <a:solidFill>
                  <a:srgbClr val="FFFF00"/>
                </a:solidFill>
                <a:effectLst>
                  <a:glow rad="127000">
                    <a:schemeClr val="tx1"/>
                  </a:glow>
                </a:effectLst>
                <a:ea typeface="ＭＳ Ｐゴシック" charset="0"/>
              </a:rPr>
              <a:t>محمياً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التعليم الكاذب؟</a:t>
            </a:r>
            <a:endParaRPr lang="en-US" sz="4800" dirty="0">
              <a:effectLst>
                <a:glow rad="127000">
                  <a:schemeClr val="tx1"/>
                </a:glow>
              </a:effectLst>
              <a:ea typeface="ＭＳ Ｐゴシック" charset="0"/>
            </a:endParaRP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99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b="1" dirty="0">
                <a:latin typeface="Arial" panose="020B0604020202020204" pitchFamily="34" charset="0"/>
                <a:ea typeface="ＭＳ Ｐゴシック" charset="0"/>
                <a:cs typeface="Arial" panose="020B0604020202020204" pitchFamily="34" charset="0"/>
              </a:rPr>
              <a:t>Key Word &amp; Verse</a:t>
            </a:r>
          </a:p>
        </p:txBody>
      </p:sp>
      <p:sp>
        <p:nvSpPr>
          <p:cNvPr id="250882" name="Text Box 54"/>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0883" name="Text Box 55"/>
          <p:cNvSpPr txBox="1">
            <a:spLocks noChangeArrowheads="1"/>
          </p:cNvSpPr>
          <p:nvPr/>
        </p:nvSpPr>
        <p:spPr bwMode="auto">
          <a:xfrm>
            <a:off x="3714745" y="242888"/>
            <a:ext cx="192882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كولوسي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6440" name="Text Box 56"/>
          <p:cNvSpPr txBox="1">
            <a:spLocks noChangeArrowheads="1"/>
          </p:cNvSpPr>
          <p:nvPr/>
        </p:nvSpPr>
        <p:spPr bwMode="auto">
          <a:xfrm>
            <a:off x="3419491" y="1568450"/>
            <a:ext cx="2262158" cy="1077218"/>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الألوهية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16441" name="Text Box 57"/>
          <p:cNvSpPr txBox="1">
            <a:spLocks noChangeArrowheads="1"/>
          </p:cNvSpPr>
          <p:nvPr/>
        </p:nvSpPr>
        <p:spPr bwMode="auto">
          <a:xfrm>
            <a:off x="1066800" y="3600450"/>
            <a:ext cx="7086600" cy="138499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الآية المفتاحية</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فإنه فيه يحل كل ملء اللاهوت جسدياً</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a:t>
            </a: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كولوسي 2: 9</a:t>
            </a: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ملخص كولوسي</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32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54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إلى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13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ffectLst/>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184735189"/>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ألوهية المسيح مقابل الهرطقة التوفيقية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السمو / الألوهية</a:t>
                      </a:r>
                      <a:r>
                        <a:rPr lang="en-US" altLang="zh-CN" sz="2400" b="1" i="0" kern="12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تعليمات تطبيقية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1-2</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الإصحاحات 3-4</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هرطوقية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حياة مقدسة</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t>
                      </a: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الإيمان</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السلوك</a:t>
                      </a:r>
                      <a:endParaRPr lang="en-US" altLang="zh-CN" sz="2400" b="1" i="0" kern="1200" noProof="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تحية وصلاة</a:t>
                      </a:r>
                      <a:endParaRPr kumimoji="0" lang="en-US"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السمو والألوهية</a:t>
                      </a: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الهرطقة التوفيقية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المكانة :</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وحدة مع المسيح</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التطبيق</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قداسة في العلاقات</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خاتمة</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 </a:t>
                      </a: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1: 15-2: 5</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2: 6-23</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1-4</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3: 5-4: 6</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rPr>
                        <a:t>4: 7-18</a:t>
                      </a:r>
                      <a:endParaRPr kumimoji="0" lang="en-US" altLang="zh-CN" sz="2000" b="1" i="0" u="none" strike="noStrike" kern="1200" cap="none" normalizeH="0" baseline="0" noProof="0" dirty="0">
                        <a:ln>
                          <a:noFill/>
                        </a:ln>
                        <a:solidFill>
                          <a:schemeClr val="tx1"/>
                        </a:solidFill>
                        <a:effectLst>
                          <a:glow rad="228600">
                            <a:schemeClr val="bg1">
                              <a:lumMod val="50000"/>
                              <a:alpha val="40000"/>
                            </a:schemeClr>
                          </a:glow>
                        </a:effectLst>
                        <a:latin typeface="Arial" panose="020B0604020202020204" pitchFamily="34" charset="0"/>
                        <a:ea typeface="+mn-ea"/>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روما</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خريف 61 </a:t>
                      </a:r>
                      <a:r>
                        <a:rPr lang="ar-SA" altLang="zh-CN" sz="2400" b="1" i="0" dirty="0" err="1">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م</a:t>
                      </a:r>
                      <a:r>
                        <a:rPr lang="ar-SA" altLang="zh-CN" sz="2400" b="1" i="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(السجن الأول في روما)</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45142" y="240176"/>
            <a:ext cx="1949569" cy="1088079"/>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SA"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كولوسي</a:t>
            </a:r>
          </a:p>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9929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 القدس</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rPr>
              <a:t>ليس</a:t>
            </a:r>
            <a:endParaRPr kumimoji="0" lang="en-US" sz="1800" b="1" u="none" strike="noStrike" kern="10" cap="none" spc="0" normalizeH="0" baseline="0" noProof="0" dirty="0">
              <a:ln w="9525">
                <a:solidFill>
                  <a:srgbClr val="000000"/>
                </a:solidFill>
                <a:round/>
                <a:headEnd/>
                <a:tailEnd/>
              </a:ln>
              <a:solidFill>
                <a:srgbClr val="FFFFFF"/>
              </a:soli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0" y="49784"/>
            <a:ext cx="9144000" cy="1450390"/>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1. آمن أن يسوع هو </a:t>
            </a:r>
            <a:r>
              <a:rPr lang="ar-JO" sz="4800" dirty="0">
                <a:solidFill>
                  <a:srgbClr val="FFFF00"/>
                </a:solidFill>
                <a:effectLst>
                  <a:glow rad="127000">
                    <a:schemeClr val="tx1"/>
                  </a:glow>
                </a:effectLst>
                <a:ea typeface="ＭＳ Ｐゴシック" charset="0"/>
              </a:rPr>
              <a:t>الله</a:t>
            </a:r>
            <a:br>
              <a:rPr lang="en-SG" sz="4800" dirty="0">
                <a:effectLst>
                  <a:glow rad="127000">
                    <a:schemeClr val="tx1"/>
                  </a:glow>
                </a:effectLst>
                <a:ea typeface="ＭＳ Ｐゴシック" charset="0"/>
              </a:rPr>
            </a:b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كو 1-2</a:t>
            </a:r>
            <a:r>
              <a:rPr lang="en-SG" sz="4800" dirty="0">
                <a:effectLst>
                  <a:glow rad="127000">
                    <a:schemeClr val="tx1"/>
                  </a:glow>
                </a:effectLst>
                <a:ea typeface="ＭＳ Ｐゴシック" charset="0"/>
              </a:rPr>
              <a:t>)</a:t>
            </a:r>
            <a:r>
              <a:rPr lang="ar-JO" sz="4800" dirty="0">
                <a:effectLst>
                  <a:glow rad="127000">
                    <a:schemeClr val="tx1"/>
                  </a:glow>
                </a:effectLst>
                <a:ea typeface="ＭＳ Ｐゴシック" charset="0"/>
              </a:rPr>
              <a:t>    </a:t>
            </a:r>
            <a:r>
              <a:rPr lang="en-SG" sz="4800" dirty="0">
                <a:effectLst>
                  <a:glow rad="127000">
                    <a:schemeClr val="tx1"/>
                  </a:glow>
                </a:effectLst>
                <a:ea typeface="ＭＳ Ｐゴシック" charset="0"/>
              </a:rPr>
              <a:t> </a:t>
            </a:r>
            <a:endParaRPr lang="en-US" sz="4800" dirty="0">
              <a:effectLst>
                <a:glow rad="127000">
                  <a:schemeClr val="tx1"/>
                </a:glow>
              </a:effectLst>
              <a:ea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تكون محمياً من التعليم الكاذب؟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541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772816"/>
            <a:ext cx="9144000" cy="2401711"/>
          </a:xfrm>
        </p:spPr>
        <p:txBody>
          <a:bodyPr/>
          <a:lstStyle/>
          <a:p>
            <a:r>
              <a:rPr lang="ar-JO" sz="8800" dirty="0">
                <a:ea typeface="Osaka" charset="0"/>
                <a:cs typeface="Arial" panose="020B0604020202020204" pitchFamily="34" charset="0"/>
              </a:rPr>
              <a:t>كولوسي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141107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0BD32-D139-4113-A9A2-6847183F8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6787F71-D59F-48C8-8F25-970358602CC0}"/>
              </a:ext>
            </a:extLst>
          </p:cNvPr>
          <p:cNvSpPr/>
          <p:nvPr/>
        </p:nvSpPr>
        <p:spPr>
          <a:xfrm>
            <a:off x="400050" y="4130241"/>
            <a:ext cx="8134350" cy="2585323"/>
          </a:xfrm>
          <a:prstGeom prst="rect">
            <a:avLst/>
          </a:prstGeom>
        </p:spPr>
        <p:txBody>
          <a:bodyPr wrap="square">
            <a:spAutoFit/>
          </a:bodyPr>
          <a:lstStyle/>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قف بثبات</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أظهر المحبة</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a:p>
            <a:pPr marL="914400" marR="0" lvl="0" indent="-9144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5400" b="1" kern="0" dirty="0">
                <a:solidFill>
                  <a:prstClr val="white"/>
                </a:solidFill>
                <a:effectLst>
                  <a:glow rad="127000">
                    <a:srgbClr val="000000"/>
                  </a:glow>
                </a:effectLst>
                <a:latin typeface="Arial Black" panose="020B0A04020102020204" pitchFamily="34" charset="0"/>
                <a:cs typeface="Arial" panose="020B0604020202020204" pitchFamily="34" charset="0"/>
              </a:rPr>
              <a:t>أسلك بالروح</a:t>
            </a:r>
            <a:endPar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endParaRPr>
          </a:p>
        </p:txBody>
      </p:sp>
    </p:spTree>
    <p:extLst>
      <p:ext uri="{BB962C8B-B14F-4D97-AF65-F5344CB8AC3E}">
        <p14:creationId xmlns:p14="http://schemas.microsoft.com/office/powerpoint/2010/main" val="1511337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2387E8-30FA-4430-ACB8-6A7B3060C777}"/>
              </a:ext>
            </a:extLst>
          </p:cNvPr>
          <p:cNvSpPr txBox="1"/>
          <p:nvPr/>
        </p:nvSpPr>
        <p:spPr>
          <a:xfrm>
            <a:off x="4019107" y="3288613"/>
            <a:ext cx="5124893" cy="2862322"/>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لا تحتاج إلى: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الختان</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اتباع الناموس</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Calibri" panose="020F0502020204030204"/>
                <a:ea typeface="+mn-ea"/>
                <a:cs typeface="Arial" panose="020B0604020202020204" pitchFamily="34" charset="0"/>
              </a:rPr>
              <a:t>لتناول الطعام موافق للشريعة اليهودية</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5E9CF0-A0E9-425E-983F-D5A0F59BC5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693" y="27486"/>
            <a:ext cx="4709415" cy="3162282"/>
          </a:xfrm>
          <a:prstGeom prst="rect">
            <a:avLst/>
          </a:prstGeom>
        </p:spPr>
      </p:pic>
      <p:grpSp>
        <p:nvGrpSpPr>
          <p:cNvPr id="22" name="Group 21">
            <a:extLst>
              <a:ext uri="{FF2B5EF4-FFF2-40B4-BE49-F238E27FC236}">
                <a16:creationId xmlns:a16="http://schemas.microsoft.com/office/drawing/2014/main" id="{5599813F-10BE-482C-ADF1-59F9111D27B7}"/>
              </a:ext>
            </a:extLst>
          </p:cNvPr>
          <p:cNvGrpSpPr/>
          <p:nvPr/>
        </p:nvGrpSpPr>
        <p:grpSpPr>
          <a:xfrm>
            <a:off x="4572000" y="381310"/>
            <a:ext cx="4572000" cy="3047689"/>
            <a:chOff x="4572000" y="381310"/>
            <a:chExt cx="4572000" cy="3047689"/>
          </a:xfrm>
        </p:grpSpPr>
        <p:pic>
          <p:nvPicPr>
            <p:cNvPr id="19" name="Picture 18">
              <a:extLst>
                <a:ext uri="{FF2B5EF4-FFF2-40B4-BE49-F238E27FC236}">
                  <a16:creationId xmlns:a16="http://schemas.microsoft.com/office/drawing/2014/main" id="{679EFEEE-167B-459F-A8C6-39670209261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0" y="381310"/>
              <a:ext cx="4572000" cy="3047689"/>
            </a:xfrm>
            <a:prstGeom prst="rect">
              <a:avLst/>
            </a:prstGeom>
          </p:spPr>
        </p:pic>
        <p:sp>
          <p:nvSpPr>
            <p:cNvPr id="20" name="TextBox 19">
              <a:extLst>
                <a:ext uri="{FF2B5EF4-FFF2-40B4-BE49-F238E27FC236}">
                  <a16:creationId xmlns:a16="http://schemas.microsoft.com/office/drawing/2014/main" id="{894BB201-27A6-4233-A6A5-7207054D9768}"/>
                </a:ext>
              </a:extLst>
            </p:cNvPr>
            <p:cNvSpPr txBox="1"/>
            <p:nvPr/>
          </p:nvSpPr>
          <p:spPr>
            <a:xfrm>
              <a:off x="6149387" y="737744"/>
              <a:ext cx="2558677" cy="1723421"/>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Tw Cen MT" panose="020B0602020104020603" pitchFamily="34" charset="0"/>
                  <a:ea typeface="+mn-ea"/>
                  <a:cs typeface="Arial" panose="020B0604020202020204" pitchFamily="34" charset="0"/>
                </a:rPr>
                <a:t>أسلك بالروح، مت عن الجسد</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sp>
        <p:nvSpPr>
          <p:cNvPr id="31" name="TextBox 30">
            <a:extLst>
              <a:ext uri="{FF2B5EF4-FFF2-40B4-BE49-F238E27FC236}">
                <a16:creationId xmlns:a16="http://schemas.microsoft.com/office/drawing/2014/main" id="{6FA151B1-385C-4D23-B616-0ED6A1EAC054}"/>
              </a:ext>
            </a:extLst>
          </p:cNvPr>
          <p:cNvSpPr txBox="1"/>
          <p:nvPr/>
        </p:nvSpPr>
        <p:spPr>
          <a:xfrm>
            <a:off x="366719" y="3836719"/>
            <a:ext cx="3847025" cy="1643527"/>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يوحنا 2: 15</a:t>
            </a:r>
            <a:endParaRPr kumimoji="0" lang="en-US" sz="2800" b="1"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fontAlgn="auto">
              <a:lnSpc>
                <a:spcPct val="90000"/>
              </a:lnSpc>
              <a:spcBef>
                <a:spcPts val="0"/>
              </a:spcBef>
              <a:spcAft>
                <a:spcPts val="0"/>
              </a:spcAft>
              <a:defRPr/>
            </a:pPr>
            <a:r>
              <a:rPr lang="ar-JO" sz="2800" b="1" dirty="0">
                <a:solidFill>
                  <a:srgbClr val="000000"/>
                </a:solidFill>
                <a:latin typeface="Calibri" panose="020F0502020204030204"/>
                <a:ea typeface="+mn-ea"/>
                <a:cs typeface="Arial" panose="020B0604020202020204" pitchFamily="34" charset="0"/>
              </a:rPr>
              <a:t>15 لا تحبوا العالم ولا الأشياء التي في العالم. إن أحب أحد العالم فليست فيه محبة الآب.</a:t>
            </a:r>
            <a:endParaRPr kumimoji="0" lang="en-US" sz="2800" b="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7894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23528" y="1602007"/>
            <a:ext cx="846769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600" b="1" i="0" u="none" strike="noStrike" cap="none" spc="0" normalizeH="0" baseline="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لقد نقل يسوع بموته المؤمنين من سلطان الظلمة إلى النور (١: ١٣-١٤) في انتصاره على القوى الروحية (٢: ١٥).</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٢٧ج</a:t>
            </a:r>
          </a:p>
        </p:txBody>
      </p:sp>
      <p:sp>
        <p:nvSpPr>
          <p:cNvPr id="7" name="Rectangle 2">
            <a:extLst>
              <a:ext uri="{FF2B5EF4-FFF2-40B4-BE49-F238E27FC236}">
                <a16:creationId xmlns:a16="http://schemas.microsoft.com/office/drawing/2014/main" id="{8B45D1F7-3D50-2324-622C-C3B5FBC6520F}"/>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3358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coexist</a:t>
              </a:r>
              <a:endParaRPr kumimoji="0" lang="en-US" sz="5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3923929" y="3068594"/>
            <a:ext cx="5220072" cy="3785652"/>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أنت لا تحتاج:</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الختان</a:t>
            </a: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اتباع الناموس</a:t>
            </a:r>
          </a:p>
          <a:p>
            <a:pPr marL="1028700" lvl="1" indent="-571500" algn="r" defTabSz="457200" rtl="1" fontAlgn="auto">
              <a:spcBef>
                <a:spcPts val="0"/>
              </a:spcBef>
              <a:spcAft>
                <a:spcPts val="0"/>
              </a:spcAft>
              <a:buFont typeface="Arial" panose="020B0604020202020204" pitchFamily="34" charset="0"/>
              <a:buChar char="•"/>
              <a:defRPr/>
            </a:pPr>
            <a:r>
              <a:rPr lang="ar-JO" sz="3600" b="1" dirty="0">
                <a:solidFill>
                  <a:prstClr val="black"/>
                </a:solidFill>
                <a:latin typeface="Arial" panose="020B0604020202020204" pitchFamily="34" charset="0"/>
                <a:ea typeface="+mn-ea"/>
                <a:cs typeface="Arial" panose="020B0604020202020204" pitchFamily="34" charset="0"/>
              </a:rPr>
              <a:t>لتناول الطعام موافق للشريعة اليهودية</a:t>
            </a: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6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يسوع</a:t>
            </a:r>
            <a:endParaRPr kumimoji="0" lang="en-US" sz="7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496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4" end="4"/>
                                            </p:txEl>
                                          </p:spTgt>
                                        </p:tgtEl>
                                        <p:attrNameLst>
                                          <p:attrName>style.visibility</p:attrName>
                                        </p:attrNameLst>
                                      </p:cBhvr>
                                      <p:to>
                                        <p:strVal val="visible"/>
                                      </p:to>
                                    </p:set>
                                    <p:animEffect transition="in" filter="fade">
                                      <p:cBhvr>
                                        <p:cTn id="12" dur="500"/>
                                        <p:tgtEl>
                                          <p:spTgt spid="1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6FA151B1-385C-4D23-B616-0ED6A1EAC054}"/>
              </a:ext>
            </a:extLst>
          </p:cNvPr>
          <p:cNvSpPr txBox="1"/>
          <p:nvPr/>
        </p:nvSpPr>
        <p:spPr>
          <a:xfrm>
            <a:off x="236326" y="3581538"/>
            <a:ext cx="3782781" cy="2419124"/>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يوحنا 1: 5-7</a:t>
            </a:r>
            <a:endParaRPr kumimoji="0" lang="en-US" sz="2800" b="1"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lvl="0" algn="r" fontAlgn="auto">
              <a:lnSpc>
                <a:spcPct val="90000"/>
              </a:lnSpc>
              <a:spcBef>
                <a:spcPts val="0"/>
              </a:spcBef>
              <a:spcAft>
                <a:spcPts val="0"/>
              </a:spcAft>
              <a:defRPr/>
            </a:pPr>
            <a:r>
              <a:rPr lang="ar-JO" sz="2800" b="1" dirty="0">
                <a:solidFill>
                  <a:srgbClr val="000000"/>
                </a:solidFill>
                <a:latin typeface="Calibri" panose="020F0502020204030204"/>
                <a:ea typeface="+mn-ea"/>
                <a:cs typeface="Arial" panose="020B0604020202020204" pitchFamily="34" charset="0"/>
              </a:rPr>
              <a:t>5 ... الله نور ... 7 ولكن إن سلكنا في النور ... فلنا شركة بعضنا مع بعض، ودم </a:t>
            </a:r>
            <a:r>
              <a:rPr lang="ar-JO" sz="2800" b="1" dirty="0">
                <a:solidFill>
                  <a:srgbClr val="000000"/>
                </a:solidFill>
                <a:highlight>
                  <a:srgbClr val="FFFF00"/>
                </a:highlight>
                <a:latin typeface="Calibri" panose="020F0502020204030204"/>
                <a:ea typeface="+mn-ea"/>
                <a:cs typeface="Arial" panose="020B0604020202020204" pitchFamily="34" charset="0"/>
              </a:rPr>
              <a:t>يسوع</a:t>
            </a:r>
            <a:r>
              <a:rPr lang="ar-JO" sz="2800" b="1" dirty="0">
                <a:solidFill>
                  <a:srgbClr val="000000"/>
                </a:solidFill>
                <a:latin typeface="Calibri" panose="020F0502020204030204"/>
                <a:ea typeface="+mn-ea"/>
                <a:cs typeface="Arial" panose="020B0604020202020204" pitchFamily="34" charset="0"/>
              </a:rPr>
              <a:t> المسيح ابنه يطهرنا من كل خطية.</a:t>
            </a:r>
            <a:endParaRPr kumimoji="0" lang="en-US" sz="2800" b="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coexist</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4019107" y="3288613"/>
            <a:ext cx="5124893" cy="32316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أنت          تحتاج</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28700" marR="0" lvl="1" indent="-57150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6000" b="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يسوع</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quot;Not Allowed&quot; Symbol 1">
            <a:extLst>
              <a:ext uri="{FF2B5EF4-FFF2-40B4-BE49-F238E27FC236}">
                <a16:creationId xmlns:a16="http://schemas.microsoft.com/office/drawing/2014/main" id="{FDE0396A-BC59-4627-BA3A-C20A77657E6D}"/>
              </a:ext>
            </a:extLst>
          </p:cNvPr>
          <p:cNvSpPr/>
          <p:nvPr/>
        </p:nvSpPr>
        <p:spPr>
          <a:xfrm>
            <a:off x="5737422" y="129582"/>
            <a:ext cx="2723010" cy="2694889"/>
          </a:xfrm>
          <a:prstGeom prst="noSmoking">
            <a:avLst>
              <a:gd name="adj" fmla="val 864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0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1 بولس رسول يسوع المسيح بمشيئة الله وتيموثاوس الأخ 2 إلى القديسين في كولوسي والإخوة المؤمنين في المسيح نعمة لكم وسلام من الله أبينا والرب يسوع المسيح</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1-2)</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02200746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3 نشكر الله وأبا ربنا يسوع المسيح كل حين مصلين لأجلكم          4 إذ سمعنا بإيمانكم بالمسيح يسوع ومحبتكم لجميع القديسين 5 من أجل الرجاء الموضوع لكم في السماوات الذي سمعتم به قبلاً في كلمة حق الإنجيل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(1: 3-5)</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68493141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D8758-21FB-4F03-999C-96F8772391D1}"/>
              </a:ext>
            </a:extLst>
          </p:cNvPr>
          <p:cNvSpPr/>
          <p:nvPr/>
        </p:nvSpPr>
        <p:spPr>
          <a:xfrm>
            <a:off x="4822080" y="4259731"/>
            <a:ext cx="4169519" cy="156966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قف بثبات</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ar-JO" sz="4800" b="1" kern="0" dirty="0">
                <a:solidFill>
                  <a:prstClr val="white"/>
                </a:solidFill>
                <a:effectLst>
                  <a:glow rad="127000">
                    <a:srgbClr val="000000"/>
                  </a:glow>
                </a:effectLst>
                <a:latin typeface="Arial" panose="020B0604020202020204" pitchFamily="34" charset="0"/>
                <a:cs typeface="Arial" panose="020B0604020202020204" pitchFamily="34" charset="0"/>
              </a:rPr>
              <a:t>أظهر المحبة</a:t>
            </a:r>
            <a:endParaRPr kumimoji="0" lang="en-GB" sz="48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17DEE1B-E65E-4710-B631-500FF8C468E5}"/>
              </a:ext>
            </a:extLst>
          </p:cNvPr>
          <p:cNvSpPr txBox="1"/>
          <p:nvPr/>
        </p:nvSpPr>
        <p:spPr>
          <a:xfrm>
            <a:off x="198810" y="672646"/>
            <a:ext cx="4000500" cy="452431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إذ سمعنا </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بإيمانكم</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بالمسيح يسوع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محبتكم</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لجميع القديسين 5 من أجل </a:t>
            </a:r>
            <a:r>
              <a:rPr kumimoji="0" lang="ar-JO" sz="3600" b="1"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الرجاء</a:t>
            </a: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الموضوع لكم في السماوات </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كو 1: 3-5</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341ECED4-9C73-45CB-909D-9196876F014F}"/>
              </a:ext>
            </a:extLst>
          </p:cNvPr>
          <p:cNvGrpSpPr/>
          <p:nvPr/>
        </p:nvGrpSpPr>
        <p:grpSpPr>
          <a:xfrm>
            <a:off x="4454580" y="399245"/>
            <a:ext cx="4537019" cy="3136105"/>
            <a:chOff x="4454580" y="399245"/>
            <a:chExt cx="4537019" cy="3136105"/>
          </a:xfrm>
        </p:grpSpPr>
        <p:pic>
          <p:nvPicPr>
            <p:cNvPr id="2" name="Picture 2">
              <a:extLst>
                <a:ext uri="{FF2B5EF4-FFF2-40B4-BE49-F238E27FC236}">
                  <a16:creationId xmlns:a16="http://schemas.microsoft.com/office/drawing/2014/main" id="{3BB1E874-3545-4378-AD1C-EAE23D181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4580" y="399245"/>
              <a:ext cx="4537019" cy="30297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49A4036-FA4D-4F17-92F4-461EC56CBEB2}"/>
                </a:ext>
              </a:extLst>
            </p:cNvPr>
            <p:cNvSpPr/>
            <p:nvPr/>
          </p:nvSpPr>
          <p:spPr>
            <a:xfrm>
              <a:off x="4454580" y="3322650"/>
              <a:ext cx="4537019" cy="212700"/>
            </a:xfrm>
            <a:prstGeom prst="rect">
              <a:avLst/>
            </a:prstGeom>
            <a:solidFill>
              <a:srgbClr val="6D5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2175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9" y="2381979"/>
            <a:ext cx="7715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40749"/>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799"/>
            <a:ext cx="9144000" cy="60321"/>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spect="1" noChangeArrowheads="1"/>
          </p:cNvSpPr>
          <p:nvPr/>
        </p:nvSpPr>
        <p:spPr bwMode="auto">
          <a:xfrm>
            <a:off x="914400" y="1987844"/>
            <a:ext cx="987552"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7" name="Text Box 9"/>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spect="1" noChangeArrowheads="1"/>
          </p:cNvSpPr>
          <p:nvPr/>
        </p:nvSpPr>
        <p:spPr bwMode="auto">
          <a:xfrm>
            <a:off x="7315200" y="1965752"/>
            <a:ext cx="987552"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spect="1" noChangeArrowheads="1"/>
          </p:cNvSpPr>
          <p:nvPr/>
        </p:nvSpPr>
        <p:spPr bwMode="auto">
          <a:xfrm>
            <a:off x="6324600" y="1965752"/>
            <a:ext cx="987552"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6568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1140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5712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516882" y="41996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516882" y="465685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461450" y="419965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760736"/>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22905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التصنيفات البولسية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spect="1" noChangeArrowheads="1"/>
          </p:cNvSpPr>
          <p:nvPr/>
        </p:nvSpPr>
        <p:spPr bwMode="auto">
          <a:xfrm>
            <a:off x="2667000" y="1987844"/>
            <a:ext cx="987552" cy="131169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54" name="Group 7"/>
          <p:cNvGrpSpPr>
            <a:grpSpLocks/>
          </p:cNvGrpSpPr>
          <p:nvPr/>
        </p:nvGrpSpPr>
        <p:grpSpPr bwMode="auto">
          <a:xfrm>
            <a:off x="838200" y="4123460"/>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10"/>
          <p:cNvGrpSpPr>
            <a:grpSpLocks/>
          </p:cNvGrpSpPr>
          <p:nvPr/>
        </p:nvGrpSpPr>
        <p:grpSpPr bwMode="auto">
          <a:xfrm>
            <a:off x="5181600" y="4123456"/>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60" name="Group 13"/>
          <p:cNvGrpSpPr>
            <a:grpSpLocks/>
          </p:cNvGrpSpPr>
          <p:nvPr/>
        </p:nvGrpSpPr>
        <p:grpSpPr bwMode="auto">
          <a:xfrm>
            <a:off x="6442272" y="4123454"/>
            <a:ext cx="1981201" cy="1431144"/>
            <a:chOff x="3630" y="2736"/>
            <a:chExt cx="1248" cy="753"/>
          </a:xfrm>
        </p:grpSpPr>
        <p:sp>
          <p:nvSpPr>
            <p:cNvPr id="61" name="Rectangle 14"/>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2" name="Text Box 15"/>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52" name="Rectangle: Rounded Corners 34">
            <a:extLst>
              <a:ext uri="{FF2B5EF4-FFF2-40B4-BE49-F238E27FC236}">
                <a16:creationId xmlns:a16="http://schemas.microsoft.com/office/drawing/2014/main" id="{89ED54E6-6E5E-9741-BA04-6EE195D61FA1}"/>
              </a:ext>
            </a:extLst>
          </p:cNvPr>
          <p:cNvSpPr/>
          <p:nvPr/>
        </p:nvSpPr>
        <p:spPr>
          <a:xfrm>
            <a:off x="5290241" y="4552205"/>
            <a:ext cx="1093432" cy="595071"/>
          </a:xfrm>
          <a:prstGeom prst="round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ar-JO" sz="5400" b="1" dirty="0">
                <a:solidFill>
                  <a:srgbClr val="FFFFFF"/>
                </a:solidFill>
                <a:latin typeface="Arial" panose="020B0604020202020204" pitchFamily="34" charset="0"/>
                <a:ea typeface="ＭＳ Ｐゴシック" charset="0"/>
                <a:cs typeface="Arial" panose="020B0604020202020204" pitchFamily="34" charset="0"/>
              </a:rPr>
              <a:t>الإنتقال العظيم</a:t>
            </a:r>
            <a:endParaRPr lang="en-US" sz="5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 الذي أنقذنا من سلطان الظلمة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ونقلنا إلى ملكوت ابن محبته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14 الذي لنا فيه الفداء بدمه غفران الخطايا</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 1: 13-14</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ar-JO" sz="3200" dirty="0">
                <a:ea typeface="ＭＳ Ｐゴシック" charset="0"/>
                <a:cs typeface="Arial" panose="020B0604020202020204" pitchFamily="34" charset="0"/>
              </a:rPr>
              <a:t>كولوسي 1: 15</a:t>
            </a:r>
            <a:endParaRPr lang="en-US" dirty="0">
              <a:ea typeface="ＭＳ Ｐゴシック" charset="0"/>
              <a:cs typeface="Arial" panose="020B0604020202020204" pitchFamily="34"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206210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الذي هو صورة الله غير المنظور بكر كل خليقة</a:t>
            </a: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كولوسي 1: 15</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519644" y="4365104"/>
            <a:ext cx="4083814" cy="2308324"/>
          </a:xfrm>
          <a:prstGeom prst="rect">
            <a:avLst/>
          </a:prstGeom>
        </p:spPr>
        <p:txBody>
          <a:bodyPr wrap="square">
            <a:spAutoFit/>
          </a:bodyPr>
          <a:lstStyle/>
          <a:p>
            <a:pPr lvl="0" defTabSz="457177" fontAlgn="auto">
              <a:spcBef>
                <a:spcPts val="0"/>
              </a:spcBef>
              <a:spcAft>
                <a:spcPts val="0"/>
              </a:spcAft>
              <a:defRPr/>
            </a:pPr>
            <a:r>
              <a:rPr lang="ar-JO" sz="7200" b="1" dirty="0">
                <a:solidFill>
                  <a:srgbClr val="FFFFFF"/>
                </a:solidFill>
                <a:effectLst>
                  <a:outerShdw blurRad="50800" dist="101600" dir="2700000" algn="tl" rotWithShape="0">
                    <a:srgbClr val="000000"/>
                  </a:outerShdw>
                </a:effectLst>
                <a:latin typeface="Arial" panose="020B0604020202020204" pitchFamily="34" charset="0"/>
                <a:cs typeface="Arial" panose="020B0604020202020204" pitchFamily="34" charset="0"/>
              </a:rPr>
              <a:t>الذي هو </a:t>
            </a:r>
            <a:r>
              <a:rPr lang="ar-JO" sz="7200" b="1" dirty="0">
                <a:solidFill>
                  <a:srgbClr val="FFFF00"/>
                </a:solidFill>
                <a:effectLst>
                  <a:outerShdw blurRad="50800" dist="101600" dir="2700000" algn="tl" rotWithShape="0">
                    <a:srgbClr val="000000"/>
                  </a:outerShdw>
                </a:effectLst>
                <a:latin typeface="Arial" panose="020B0604020202020204" pitchFamily="34" charset="0"/>
                <a:cs typeface="Arial" panose="020B0604020202020204" pitchFamily="34" charset="0"/>
              </a:rPr>
              <a:t>صورة الله</a:t>
            </a:r>
            <a:endParaRPr kumimoji="0" lang="en-US" sz="7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7A43799-F5FA-ED4B-BC5B-F161122F573F}"/>
              </a:ext>
            </a:extLst>
          </p:cNvPr>
          <p:cNvSpPr/>
          <p:nvPr/>
        </p:nvSpPr>
        <p:spPr>
          <a:xfrm>
            <a:off x="1404258" y="106940"/>
            <a:ext cx="7377712" cy="1107996"/>
          </a:xfrm>
          <a:prstGeom prst="rect">
            <a:avLst/>
          </a:prstGeom>
        </p:spPr>
        <p:txBody>
          <a:bodyPr wrap="square">
            <a:spAutoFit/>
          </a:bodyPr>
          <a:lstStyle/>
          <a:p>
            <a:pPr lvl="0" algn="r" defTabSz="457177" fontAlgn="auto">
              <a:spcBef>
                <a:spcPts val="0"/>
              </a:spcBef>
              <a:spcAft>
                <a:spcPts val="0"/>
              </a:spcAft>
              <a:defRPr/>
            </a:pPr>
            <a:r>
              <a:rPr lang="ar-SA" sz="66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kumimoji="0" lang="en-GB" sz="6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900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helangelo's painting from the ceiling of the Sistine Chapel">
            <a:extLst>
              <a:ext uri="{FF2B5EF4-FFF2-40B4-BE49-F238E27FC236}">
                <a16:creationId xmlns:a16="http://schemas.microsoft.com/office/drawing/2014/main" id="{1C0C31E8-7BCE-4185-BCAD-0E29F79841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579245"/>
            <a:ext cx="6858000" cy="2714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487FD4-E9B3-4B18-99E2-6929B70785BC}"/>
              </a:ext>
            </a:extLst>
          </p:cNvPr>
          <p:cNvSpPr/>
          <p:nvPr/>
        </p:nvSpPr>
        <p:spPr>
          <a:xfrm>
            <a:off x="2804160" y="289820"/>
            <a:ext cx="5977809"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ماذا عن الإنسان؟</a:t>
            </a:r>
            <a:endParaRPr kumimoji="0" lang="en-GB" sz="4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3D59A412-FC27-4C2B-B52C-174083F4463D}"/>
              </a:ext>
            </a:extLst>
          </p:cNvPr>
          <p:cNvSpPr txBox="1"/>
          <p:nvPr/>
        </p:nvSpPr>
        <p:spPr>
          <a:xfrm>
            <a:off x="640080" y="4752298"/>
            <a:ext cx="786384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فخلق الله الإنسان على صورته.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على صورة الله خلقه.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ذكراً وأنثى خلقهم.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تكوين 1: 27</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478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5" y="1602007"/>
            <a:ext cx="8776457"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إنَّ ألوهية المسيح ظاهرة في: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(١) إنه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صورة الله غير المنظور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بكر [المتفوق] كل</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الخليقة. فإنه فيه خُلِقَ الكل... (١: ١٥- ١٦ 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(١: ١٩</a:t>
            </a:r>
            <a:r>
              <a:rPr lang="ar-JO" sz="3200" b="1" dirty="0">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rPr>
              <a:t>)</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لأنه فيه سُرَّ أن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يحل</a:t>
            </a:r>
            <a:r>
              <a:rPr kumimoji="0" lang="ar-JO" sz="3200" b="1" u="none" strike="noStrike" kern="1200" cap="none" spc="0" normalizeH="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كل الملء</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(٢)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a:p>
            <a:pPr marL="469900" marR="0" lvl="0" indent="-46990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(٢: ٩).</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فإنه فيه</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يحل كل ملء اللاهوت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جسدياً</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ج</a:t>
            </a:r>
          </a:p>
        </p:txBody>
      </p:sp>
      <p:sp>
        <p:nvSpPr>
          <p:cNvPr id="7" name="Rectangle 2">
            <a:extLst>
              <a:ext uri="{FF2B5EF4-FFF2-40B4-BE49-F238E27FC236}">
                <a16:creationId xmlns:a16="http://schemas.microsoft.com/office/drawing/2014/main" id="{3DDEB2DF-D7DD-FE47-7B53-A1891E76981A}"/>
              </a:ext>
            </a:extLst>
          </p:cNvPr>
          <p:cNvSpPr txBox="1">
            <a:spLocks noChangeArrowheads="1"/>
          </p:cNvSpPr>
          <p:nvPr/>
        </p:nvSpPr>
        <p:spPr bwMode="auto">
          <a:xfrm>
            <a:off x="0" y="575511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كولوسي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0575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627380" y="5204101"/>
            <a:ext cx="5099652"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بكر</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كل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خليقة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3B10339-2CE9-424B-AB07-CF41C93CC6D1}"/>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642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655340" cy="2911374"/>
          </a:xfrm>
          <a:prstGeom prst="rect">
            <a:avLst/>
          </a:prstGeom>
          <a:noFill/>
        </p:spPr>
        <p:txBody>
          <a:bodyPr wrap="square">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تعرف الباكورة</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حرفي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914400" marR="0" lvl="1"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200" b="1" dirty="0">
                <a:solidFill>
                  <a:srgbClr val="000000"/>
                </a:solidFill>
                <a:latin typeface="Arial" panose="020B0604020202020204" pitchFamily="34" charset="0"/>
                <a:ea typeface="+mn-ea"/>
                <a:cs typeface="Arial" panose="020B0604020202020204" pitchFamily="34" charset="0"/>
              </a:rPr>
              <a:t>لو 2: 7 وعب 11: 28</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مكان التفوق</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914400" marR="0" lvl="1"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200" b="1" dirty="0">
                <a:solidFill>
                  <a:srgbClr val="000000"/>
                </a:solidFill>
                <a:latin typeface="Arial" panose="020B0604020202020204" pitchFamily="34" charset="0"/>
                <a:ea typeface="+mn-ea"/>
                <a:cs typeface="Arial" panose="020B0604020202020204" pitchFamily="34" charset="0"/>
              </a:rPr>
              <a:t>عب 1: 6 ورؤ 1: 5</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pic>
        <p:nvPicPr>
          <p:cNvPr id="5" name="Picture 4">
            <a:extLst>
              <a:ext uri="{FF2B5EF4-FFF2-40B4-BE49-F238E27FC236}">
                <a16:creationId xmlns:a16="http://schemas.microsoft.com/office/drawing/2014/main" id="{FC2D0164-9A35-4D96-8EF2-09ED7B451F70}"/>
              </a:ext>
            </a:extLst>
          </p:cNvPr>
          <p:cNvPicPr>
            <a:picLocks noChangeAspect="1"/>
          </p:cNvPicPr>
          <p:nvPr/>
        </p:nvPicPr>
        <p:blipFill>
          <a:blip r:embed="rId2">
            <a:clrChange>
              <a:clrFrom>
                <a:srgbClr val="FFF200"/>
              </a:clrFrom>
              <a:clrTo>
                <a:srgbClr val="FFF200">
                  <a:alpha val="0"/>
                </a:srgbClr>
              </a:clrTo>
            </a:clrChange>
          </a:blip>
          <a:stretch>
            <a:fillRect/>
          </a:stretch>
        </p:blipFill>
        <p:spPr>
          <a:xfrm>
            <a:off x="436614" y="1902379"/>
            <a:ext cx="2724150" cy="2670099"/>
          </a:xfrm>
          <a:prstGeom prst="rect">
            <a:avLst/>
          </a:prstGeom>
        </p:spPr>
      </p:pic>
      <p:sp>
        <p:nvSpPr>
          <p:cNvPr id="6" name="TextBox 5">
            <a:extLst>
              <a:ext uri="{FF2B5EF4-FFF2-40B4-BE49-F238E27FC236}">
                <a16:creationId xmlns:a16="http://schemas.microsoft.com/office/drawing/2014/main" id="{79D0215A-D9C4-40B9-BB06-6A2AC9D605C0}"/>
              </a:ext>
            </a:extLst>
          </p:cNvPr>
          <p:cNvSpPr txBox="1"/>
          <p:nvPr/>
        </p:nvSpPr>
        <p:spPr>
          <a:xfrm>
            <a:off x="436614" y="4077072"/>
            <a:ext cx="2479202"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dirty="0">
                <a:solidFill>
                  <a:srgbClr val="345E8A"/>
                </a:solidFill>
                <a:latin typeface="Arial Black" panose="020B0A04020102020204" pitchFamily="34" charset="0"/>
                <a:ea typeface="+mn-ea"/>
                <a:cs typeface="Arial" panose="020B0604020202020204" pitchFamily="34" charset="0"/>
              </a:rPr>
              <a:t>الحرف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345E8A"/>
                </a:solidFill>
                <a:effectLst/>
                <a:uLnTx/>
                <a:uFillTx/>
                <a:latin typeface="Arial Black" panose="020B0A04020102020204" pitchFamily="34" charset="0"/>
                <a:ea typeface="+mn-ea"/>
                <a:cs typeface="Arial" panose="020B0604020202020204" pitchFamily="34" charset="0"/>
              </a:rPr>
              <a:t>الأزرق</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dirty="0">
                <a:solidFill>
                  <a:srgbClr val="345E8A"/>
                </a:solidFill>
                <a:latin typeface="Arial Black" panose="020B0A04020102020204" pitchFamily="34" charset="0"/>
                <a:ea typeface="+mn-ea"/>
                <a:cs typeface="Arial" panose="020B0604020202020204" pitchFamily="34" charset="0"/>
              </a:rPr>
              <a:t>للكتاب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345E8A"/>
                </a:solidFill>
                <a:effectLst/>
                <a:uLnTx/>
                <a:uFillTx/>
                <a:latin typeface="Arial Black" panose="020B0A04020102020204" pitchFamily="34" charset="0"/>
                <a:ea typeface="+mn-ea"/>
                <a:cs typeface="Arial" panose="020B0604020202020204" pitchFamily="34" charset="0"/>
              </a:rPr>
              <a:t>المقدس</a:t>
            </a:r>
            <a:endParaRPr kumimoji="0" lang="en-US" sz="4400" b="0" i="0" u="none" strike="noStrike" kern="1200" cap="none" spc="0" normalizeH="0" baseline="0" noProof="0" dirty="0">
              <a:ln>
                <a:noFill/>
              </a:ln>
              <a:solidFill>
                <a:srgbClr val="345E8A"/>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1661878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D8AE9-3FD2-474D-9BB0-D50BB2A62DF9}"/>
              </a:ext>
            </a:extLst>
          </p:cNvPr>
          <p:cNvPicPr>
            <a:picLocks noChangeAspect="1"/>
          </p:cNvPicPr>
          <p:nvPr/>
        </p:nvPicPr>
        <p:blipFill rotWithShape="1">
          <a:blip r:embed="rId2" cstate="email">
            <a:clrChange>
              <a:clrFrom>
                <a:srgbClr val="FFFF00"/>
              </a:clrFrom>
              <a:clrTo>
                <a:srgbClr val="FFFF00">
                  <a:alpha val="0"/>
                </a:srgbClr>
              </a:clrTo>
            </a:clrChange>
            <a:extLst>
              <a:ext uri="{28A0092B-C50C-407E-A947-70E740481C1C}">
                <a14:useLocalDpi xmlns:a14="http://schemas.microsoft.com/office/drawing/2010/main"/>
              </a:ext>
            </a:extLst>
          </a:blip>
          <a:srcRect b="11492"/>
          <a:stretch/>
        </p:blipFill>
        <p:spPr>
          <a:xfrm>
            <a:off x="287655" y="2742920"/>
            <a:ext cx="3752850" cy="3970702"/>
          </a:xfrm>
          <a:prstGeom prst="rect">
            <a:avLst/>
          </a:prstGeom>
        </p:spPr>
      </p:pic>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167425" cy="2441117"/>
          </a:xfrm>
          <a:prstGeom prst="rect">
            <a:avLst/>
          </a:prstGeom>
          <a:noFill/>
        </p:spPr>
        <p:txBody>
          <a:bodyPr wrap="square">
            <a:spAutoFit/>
          </a:bodyPr>
          <a:lstStyle/>
          <a:p>
            <a:pPr marL="0" marR="0" lvl="0" indent="0" algn="ctr" defTabSz="914400" rtl="0" eaLnBrk="1" fontAlgn="auto" latinLnBrk="0" hangingPunct="1">
              <a:lnSpc>
                <a:spcPct val="108000"/>
              </a:lnSpc>
              <a:spcBef>
                <a:spcPts val="0"/>
              </a:spcBef>
              <a:spcAft>
                <a:spcPts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تعريف الباكورة</a:t>
            </a:r>
            <a:endParaRPr kumimoji="0" lang="en-US" sz="3600" b="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600" b="1" dirty="0">
                <a:solidFill>
                  <a:srgbClr val="000000"/>
                </a:solidFill>
                <a:latin typeface="Arial" panose="020B0604020202020204" pitchFamily="34" charset="0"/>
                <a:ea typeface="+mn-ea"/>
                <a:cs typeface="Arial" panose="020B0604020202020204" pitchFamily="34" charset="0"/>
              </a:rPr>
              <a:t>خالق كل شيء</a:t>
            </a: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قبل كل شيء</a:t>
            </a:r>
          </a:p>
          <a:p>
            <a:pPr marL="457200" marR="0" lvl="0" indent="-457200" algn="r" defTabSz="914400" rtl="1" eaLnBrk="1" fontAlgn="auto" latinLnBrk="0" hangingPunct="1">
              <a:lnSpc>
                <a:spcPct val="108000"/>
              </a:lnSpc>
              <a:spcBef>
                <a:spcPts val="0"/>
              </a:spcBef>
              <a:spcAft>
                <a:spcPts val="0"/>
              </a:spcAft>
              <a:buClrTx/>
              <a:buSzTx/>
              <a:buFont typeface="Arial" panose="020B0604020202020204" pitchFamily="34" charset="0"/>
              <a:buChar char="•"/>
              <a:tabLst/>
              <a:defRPr/>
            </a:pPr>
            <a:r>
              <a:rPr lang="ar-JO" sz="3600" b="1" dirty="0">
                <a:solidFill>
                  <a:srgbClr val="000000"/>
                </a:solidFill>
                <a:latin typeface="Arial" panose="020B0604020202020204" pitchFamily="34" charset="0"/>
                <a:ea typeface="+mn-ea"/>
                <a:cs typeface="Arial" panose="020B0604020202020204" pitchFamily="34" charset="0"/>
              </a:rPr>
              <a:t>حامل كل شيء</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spTree>
    <p:extLst>
      <p:ext uri="{BB962C8B-B14F-4D97-AF65-F5344CB8AC3E}">
        <p14:creationId xmlns:p14="http://schemas.microsoft.com/office/powerpoint/2010/main" val="42139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dirty="0">
                <a:ea typeface="ＭＳ Ｐゴシック" charset="0"/>
                <a:cs typeface="Arial" panose="020B0604020202020204" pitchFamily="34" charset="0"/>
              </a:rPr>
              <a:t>Colossians 1:16-18</a:t>
            </a:r>
            <a:endParaRPr lang="en-US" dirty="0">
              <a:ea typeface="ＭＳ Ｐゴシック" charset="0"/>
              <a:cs typeface="Arial" panose="020B0604020202020204" pitchFamily="34"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353943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16 فإنه فيه خلق الكل ما في السماوات وما على الأرض ما يرى وما لا يرى سواء كان عروشاً أم سيادات أم رياسات أم سلاطين الكل به وله قد خلق 17 الذي هو قبل كل شيء وفيه يقوم الكل 18 وهو رأس الجسد الكنيسة الذي هو البداءة بكر من الأموات لكي يكون هو متقدماً في كل شيء</a:t>
            </a: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rPr>
              <a:t>كولوسي 1: 16-18</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ar-JO" dirty="0"/>
              <a:t>عبرانيين</a:t>
            </a:r>
            <a:br>
              <a:rPr lang="ar-JO" dirty="0"/>
            </a:br>
            <a:r>
              <a:rPr lang="ar-JO" dirty="0"/>
              <a:t>1: 1-2</a:t>
            </a:r>
            <a:endParaRPr lang="en-US" dirty="0"/>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الله بعدما كلم الآباء بالأنبياء قديماً بأنواع وطرق كثيرة 2 كلمنا في هذه الأيام الأخيرة في ابنه الذي جعله وارثاً لكل شيء الذي به أيضاً عمل العالمين</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6214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48" name="Text Box 4"/>
          <p:cNvSpPr txBox="1">
            <a:spLocks noChangeArrowheads="1"/>
          </p:cNvSpPr>
          <p:nvPr/>
        </p:nvSpPr>
        <p:spPr bwMode="auto">
          <a:xfrm>
            <a:off x="8748614" y="4042"/>
            <a:ext cx="227209" cy="36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u="none" strike="noStrike" kern="1200" cap="none" spc="0" normalizeH="0" baseline="0" noProof="0" dirty="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26214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0" name="Text Box 6"/>
          <p:cNvSpPr txBox="1">
            <a:spLocks noChangeArrowheads="1"/>
          </p:cNvSpPr>
          <p:nvPr/>
        </p:nvSpPr>
        <p:spPr bwMode="auto">
          <a:xfrm>
            <a:off x="1030288" y="893763"/>
            <a:ext cx="7164387" cy="5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29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الإصحاح 1 : </a:t>
            </a:r>
            <a:r>
              <a:rPr kumimoji="0" lang="ar-JO" sz="2900" b="1" u="none" strike="noStrike" kern="1200" cap="none" spc="0" normalizeH="0" baseline="0" noProof="0" dirty="0">
                <a:ln>
                  <a:noFill/>
                </a:ln>
                <a:solidFill>
                  <a:srgbClr val="00B0F0"/>
                </a:solidFill>
                <a:effectLst/>
                <a:uLnTx/>
                <a:uFillTx/>
                <a:latin typeface="Arial" panose="020B0604020202020204" pitchFamily="34" charset="0"/>
                <a:ea typeface="MS Gothic" charset="0"/>
                <a:cs typeface="Arial" panose="020B0604020202020204" pitchFamily="34" charset="0"/>
              </a:rPr>
              <a:t>6 حقائق عظيمة </a:t>
            </a:r>
            <a:r>
              <a:rPr kumimoji="0" lang="ar-JO" sz="29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عن</a:t>
            </a:r>
            <a:endParaRPr kumimoji="0" lang="en-GB" sz="29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51"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2"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3"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7658" name="Text Box 10"/>
          <p:cNvSpPr txBox="1">
            <a:spLocks noChangeArrowheads="1"/>
          </p:cNvSpPr>
          <p:nvPr/>
        </p:nvSpPr>
        <p:spPr bwMode="auto">
          <a:xfrm>
            <a:off x="4756150" y="3625850"/>
            <a:ext cx="2936875" cy="17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75"/>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كل شيء به كان وبغيره لم يكن شيء مما كان</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62155"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262156" name="Text Box 12"/>
          <p:cNvSpPr txBox="1">
            <a:spLocks noChangeArrowheads="1"/>
          </p:cNvSpPr>
          <p:nvPr/>
        </p:nvSpPr>
        <p:spPr bwMode="auto">
          <a:xfrm>
            <a:off x="8364923" y="6539973"/>
            <a:ext cx="291330" cy="223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563"/>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a:t>
            </a:r>
          </a:p>
        </p:txBody>
      </p:sp>
      <p:sp>
        <p:nvSpPr>
          <p:cNvPr id="262157" name="Text Box 13"/>
          <p:cNvSpPr txBox="1">
            <a:spLocks noChangeArrowheads="1"/>
          </p:cNvSpPr>
          <p:nvPr/>
        </p:nvSpPr>
        <p:spPr bwMode="auto">
          <a:xfrm>
            <a:off x="8709550" y="6485626"/>
            <a:ext cx="262475" cy="3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900"/>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1</a:t>
            </a:r>
          </a:p>
        </p:txBody>
      </p:sp>
      <p:sp>
        <p:nvSpPr>
          <p:cNvPr id="262158" name="Text Box 14"/>
          <p:cNvSpPr txBox="1">
            <a:spLocks noChangeArrowheads="1"/>
          </p:cNvSpPr>
          <p:nvPr/>
        </p:nvSpPr>
        <p:spPr bwMode="auto">
          <a:xfrm>
            <a:off x="1022350" y="225425"/>
            <a:ext cx="7337425" cy="5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2900" b="1"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rPr>
              <a:t>يوحنا : تلخيص الرسالة</a:t>
            </a:r>
            <a:endParaRPr kumimoji="0" lang="en-GB" sz="2900" b="1" u="none" strike="noStrike" kern="1200" cap="none" spc="0" normalizeH="0" baseline="0" noProof="0" dirty="0">
              <a:ln>
                <a:noFill/>
              </a:ln>
              <a:solidFill>
                <a:srgbClr val="FAFD00"/>
              </a:solidFill>
              <a:effectLst/>
              <a:uLnTx/>
              <a:uFillTx/>
              <a:latin typeface="Arial" panose="020B0604020202020204" pitchFamily="34" charset="0"/>
              <a:ea typeface="MS Gothic" charset="0"/>
              <a:cs typeface="Arial" panose="020B0604020202020204" pitchFamily="34" charset="0"/>
            </a:endParaRPr>
          </a:p>
        </p:txBody>
      </p:sp>
      <p:sp>
        <p:nvSpPr>
          <p:cNvPr id="262159" name="Text Box 15"/>
          <p:cNvSpPr txBox="1">
            <a:spLocks noChangeArrowheads="1"/>
          </p:cNvSpPr>
          <p:nvPr/>
        </p:nvSpPr>
        <p:spPr bwMode="auto">
          <a:xfrm>
            <a:off x="1133475" y="1736725"/>
            <a:ext cx="3733800" cy="1197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t>العدد 1 :</a:t>
            </a:r>
            <a:r>
              <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                          </a:t>
            </a: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الأزلي</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الأقنوم المتميز</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كان والله الذي يكون</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0" name="Text Box 16"/>
          <p:cNvSpPr txBox="1">
            <a:spLocks noChangeArrowheads="1"/>
          </p:cNvSpPr>
          <p:nvPr/>
        </p:nvSpPr>
        <p:spPr bwMode="auto">
          <a:xfrm>
            <a:off x="973138" y="3459163"/>
            <a:ext cx="3717924" cy="779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t>عدد 2 :</a:t>
            </a:r>
          </a:p>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موجود مع الله أزلياً</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1" name="Text Box 17"/>
          <p:cNvSpPr txBox="1">
            <a:spLocks noChangeArrowheads="1"/>
          </p:cNvSpPr>
          <p:nvPr/>
        </p:nvSpPr>
        <p:spPr bwMode="auto">
          <a:xfrm>
            <a:off x="752475" y="4435475"/>
            <a:ext cx="4494213" cy="638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t>عدد 3 : </a:t>
            </a:r>
            <a:br>
              <a:rPr kumimoji="0" lang="en-US" sz="1800" b="1" u="none" strike="noStrike" kern="1200" cap="none" spc="0" normalizeH="0" baseline="0" noProof="0" dirty="0">
                <a:ln>
                  <a:noFill/>
                </a:ln>
                <a:solidFill>
                  <a:srgbClr val="618FFD"/>
                </a:solidFill>
                <a:effectLst/>
                <a:uLnTx/>
                <a:uFillTx/>
                <a:latin typeface="Arial" panose="020B0604020202020204" pitchFamily="34" charset="0"/>
                <a:ea typeface="MS Gothic" charset="0"/>
                <a:cs typeface="Arial" panose="020B0604020202020204" pitchFamily="34" charset="0"/>
              </a:rPr>
            </a:b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خالق الوجود</a:t>
            </a:r>
            <a:endParaRPr kumimoji="0" lang="en-GB" sz="18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2" name="Text Box 18"/>
          <p:cNvSpPr txBox="1">
            <a:spLocks noChangeArrowheads="1"/>
          </p:cNvSpPr>
          <p:nvPr/>
        </p:nvSpPr>
        <p:spPr bwMode="auto">
          <a:xfrm>
            <a:off x="4857752" y="1357299"/>
            <a:ext cx="2643206" cy="2182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363"/>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54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يسوع</a:t>
            </a:r>
          </a:p>
          <a:p>
            <a:pPr marL="0" marR="0" lvl="0" indent="0" algn="ctr" defTabSz="914400" rtl="0" eaLnBrk="1" fontAlgn="base" latinLnBrk="0" hangingPunct="1">
              <a:lnSpc>
                <a:spcPct val="100000"/>
              </a:lnSpc>
              <a:spcBef>
                <a:spcPts val="3363"/>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ar-JO" sz="54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المسيح</a:t>
            </a:r>
            <a:endParaRPr kumimoji="0" lang="en-GB" sz="5400" b="1"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62163" name="Title 19"/>
          <p:cNvSpPr>
            <a:spLocks noGrp="1"/>
          </p:cNvSpPr>
          <p:nvPr>
            <p:ph type="title" idx="4294967295"/>
          </p:nvPr>
        </p:nvSpPr>
        <p:spPr bwMode="auto">
          <a:xfrm>
            <a:off x="4741862" y="5545070"/>
            <a:ext cx="3013076" cy="3810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1"/>
            <a:r>
              <a:rPr lang="ar-SA" sz="2800" b="1" dirty="0">
                <a:solidFill>
                  <a:schemeClr val="bg1"/>
                </a:solidFill>
                <a:latin typeface="Arial" panose="020B0604020202020204" pitchFamily="34" charset="0"/>
                <a:cs typeface="Arial" panose="020B0604020202020204" pitchFamily="34" charset="0"/>
              </a:rPr>
              <a:t>يوحنا</a:t>
            </a:r>
            <a:r>
              <a:rPr lang="en-US" sz="2800" b="1" dirty="0">
                <a:solidFill>
                  <a:schemeClr val="bg1"/>
                </a:solidFill>
                <a:latin typeface="Arial" panose="020B0604020202020204" pitchFamily="34" charset="0"/>
                <a:cs typeface="Arial" panose="020B0604020202020204" pitchFamily="34" charset="0"/>
              </a:rPr>
              <a:t> 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br>
              <a:rPr lang="en-US"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شكل يسوع آدم من التراب    (يو 1: 3،     تك 2: 7)</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ar-JO" sz="4000" dirty="0">
                <a:solidFill>
                  <a:schemeClr val="bg1"/>
                </a:solidFill>
                <a:effectLst>
                  <a:outerShdw blurRad="50800" dist="38100" dir="2700000" algn="tl" rotWithShape="0">
                    <a:srgbClr val="000000">
                      <a:alpha val="95000"/>
                    </a:srgbClr>
                  </a:outerShdw>
                </a:effectLst>
              </a:rPr>
              <a:t>خلق يسوع آدم وحواء</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(يو 1: 3،</a:t>
            </a:r>
            <a:br>
              <a:rPr lang="ar-JO" sz="4000" dirty="0">
                <a:solidFill>
                  <a:schemeClr val="bg1"/>
                </a:solidFill>
                <a:effectLst>
                  <a:outerShdw blurRad="50800" dist="38100" dir="2700000" algn="tl" rotWithShape="0">
                    <a:srgbClr val="000000">
                      <a:alpha val="95000"/>
                    </a:srgbClr>
                  </a:outerShdw>
                </a:effectLst>
              </a:rPr>
            </a:br>
            <a:r>
              <a:rPr lang="ar-JO" sz="4000" dirty="0">
                <a:solidFill>
                  <a:schemeClr val="bg1"/>
                </a:solidFill>
                <a:effectLst>
                  <a:outerShdw blurRad="50800" dist="38100" dir="2700000" algn="tl" rotWithShape="0">
                    <a:srgbClr val="000000">
                      <a:alpha val="95000"/>
                    </a:srgbClr>
                  </a:outerShdw>
                </a:effectLst>
              </a:rPr>
              <a:t>تك 2: 21-23)</a:t>
            </a:r>
            <a:endParaRPr lang="en-US" sz="4000" dirty="0">
              <a:solidFill>
                <a:schemeClr val="bg1"/>
              </a:solidFill>
              <a:effectLst>
                <a:outerShdw blurRad="50800" dist="38100" dir="2700000" algn="tl" rotWithShape="0">
                  <a:srgbClr val="000000">
                    <a:alpha val="95000"/>
                  </a:srgbClr>
                </a:outerShdw>
              </a:effectLs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5"/>
          <p:cNvGrpSpPr>
            <a:grpSpLocks/>
          </p:cNvGrpSpPr>
          <p:nvPr/>
        </p:nvGrpSpPr>
        <p:grpSpPr bwMode="auto">
          <a:xfrm>
            <a:off x="1835150" y="3175"/>
            <a:ext cx="7129463" cy="6665913"/>
            <a:chOff x="1835150" y="3175"/>
            <a:chExt cx="7129338" cy="6666185"/>
          </a:xfrm>
        </p:grpSpPr>
        <p:pic>
          <p:nvPicPr>
            <p:cNvPr id="258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6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6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5805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2" name="Title 1"/>
          <p:cNvSpPr>
            <a:spLocks noGrp="1"/>
          </p:cNvSpPr>
          <p:nvPr>
            <p:ph type="title" idx="4294967295"/>
          </p:nvPr>
        </p:nvSpPr>
        <p:spPr>
          <a:xfrm>
            <a:off x="179388" y="12700"/>
            <a:ext cx="3635375" cy="1954213"/>
          </a:xfrm>
        </p:spPr>
        <p:txBody>
          <a:bodyPr/>
          <a:lstStyle/>
          <a:p>
            <a:r>
              <a:rPr lang="ar-JO" sz="4000" dirty="0">
                <a:solidFill>
                  <a:srgbClr val="FFFFFF"/>
                </a:solidFill>
                <a:ea typeface="ＭＳ Ｐゴシック" charset="0"/>
                <a:cs typeface="Arial" panose="020B0604020202020204" pitchFamily="34" charset="0"/>
              </a:rPr>
              <a:t>داخل الذرة</a:t>
            </a:r>
            <a:endParaRPr lang="en-US" sz="4000" dirty="0">
              <a:solidFill>
                <a:srgbClr val="FFFFFF"/>
              </a:solidFill>
              <a:ea typeface="ＭＳ Ｐゴシック" charset="0"/>
              <a:cs typeface="Arial" panose="020B0604020202020204" pitchFamily="34" charset="0"/>
            </a:endParaRPr>
          </a:p>
        </p:txBody>
      </p:sp>
      <p:sp>
        <p:nvSpPr>
          <p:cNvPr id="258053" name="Title 1"/>
          <p:cNvSpPr txBox="1">
            <a:spLocks/>
          </p:cNvSpPr>
          <p:nvPr/>
        </p:nvSpPr>
        <p:spPr bwMode="auto">
          <a:xfrm>
            <a:off x="6551613" y="31750"/>
            <a:ext cx="2592387"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إلكترون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سالب</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8" name="Title 1"/>
          <p:cNvSpPr txBox="1">
            <a:spLocks/>
          </p:cNvSpPr>
          <p:nvPr/>
        </p:nvSpPr>
        <p:spPr bwMode="auto">
          <a:xfrm>
            <a:off x="7452320" y="5301208"/>
            <a:ext cx="1691680" cy="704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rPr>
              <a:t>المدار</a:t>
            </a:r>
            <a:endParaRPr kumimoji="0" lang="en-US" sz="3600" b="1" u="none" strike="noStrike" kern="1200" cap="none" spc="0" normalizeH="0" baseline="0" noProof="0" dirty="0">
              <a:ln>
                <a:noFill/>
              </a:ln>
              <a:solidFill>
                <a:srgbClr val="FFFFFF"/>
              </a:solidFill>
              <a:effectLst>
                <a:glow rad="660400">
                  <a:srgbClr val="000000"/>
                </a:glow>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107950" y="2420938"/>
            <a:ext cx="2592388"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فيه يقوم الكل (2: 17)</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8056" name="Title 1"/>
          <p:cNvSpPr txBox="1">
            <a:spLocks/>
          </p:cNvSpPr>
          <p:nvPr/>
        </p:nvSpPr>
        <p:spPr bwMode="auto">
          <a:xfrm>
            <a:off x="359990" y="5688013"/>
            <a:ext cx="356393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نواة البروتون</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موجب</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1404258" y="106940"/>
            <a:ext cx="7377712" cy="830997"/>
          </a:xfrm>
          <a:prstGeom prst="rect">
            <a:avLst/>
          </a:prstGeom>
        </p:spPr>
        <p:txBody>
          <a:bodyPr wrap="square">
            <a:spAutoFit/>
          </a:bodyPr>
          <a:lstStyle/>
          <a:p>
            <a:pPr lvl="0" algn="r" defTabSz="457177" fontAlgn="auto">
              <a:spcBef>
                <a:spcPts val="0"/>
              </a:spcBef>
              <a:spcAft>
                <a:spcPts val="0"/>
              </a:spcAft>
              <a:defRPr/>
            </a:pPr>
            <a:r>
              <a:rPr lang="ar-SA" sz="4800" b="1" kern="0" dirty="0">
                <a:solidFill>
                  <a:prstClr val="white"/>
                </a:solidFill>
                <a:effectLst>
                  <a:glow rad="127000">
                    <a:srgbClr val="000000"/>
                  </a:glow>
                </a:effectLst>
                <a:latin typeface="Arial" panose="020B0604020202020204" pitchFamily="34" charset="0"/>
                <a:cs typeface="Arial" panose="020B0604020202020204" pitchFamily="34" charset="0"/>
              </a:rPr>
              <a:t>من هو يسوع؟</a:t>
            </a:r>
            <a:endParaRPr lang="en-GB" sz="4800" b="1" kern="0" dirty="0">
              <a:solidFill>
                <a:prstClr val="white"/>
              </a:solidFill>
              <a:effectLst>
                <a:glow rad="127000">
                  <a:srgbClr val="000000"/>
                </a:glow>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9AB87AE-7CF5-4A00-B135-EAA2BADD8518}"/>
              </a:ext>
            </a:extLst>
          </p:cNvPr>
          <p:cNvSpPr/>
          <p:nvPr/>
        </p:nvSpPr>
        <p:spPr>
          <a:xfrm>
            <a:off x="344170" y="5102501"/>
            <a:ext cx="7211662"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18 وهو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رأس</a:t>
            </a:r>
            <a:r>
              <a:rPr lang="ar-JO" sz="4400" b="1" kern="0" dirty="0">
                <a:solidFill>
                  <a:prstClr val="white"/>
                </a:solidFill>
                <a:effectLst>
                  <a:glow rad="127000">
                    <a:srgbClr val="000000"/>
                  </a:glow>
                </a:effectLst>
                <a:latin typeface="Arial" panose="020B0604020202020204" pitchFamily="34" charset="0"/>
                <a:cs typeface="Arial" panose="020B0604020202020204" pitchFamily="34" charset="0"/>
              </a:rPr>
              <a:t> الجسد </a:t>
            </a:r>
            <a:r>
              <a:rPr lang="ar-JO" sz="4400" b="1" kern="0" dirty="0">
                <a:solidFill>
                  <a:srgbClr val="FFFF00"/>
                </a:solidFill>
                <a:effectLst>
                  <a:glow rad="127000">
                    <a:srgbClr val="000000"/>
                  </a:glow>
                </a:effectLst>
                <a:latin typeface="Arial" panose="020B0604020202020204" pitchFamily="34" charset="0"/>
                <a:cs typeface="Arial" panose="020B0604020202020204" pitchFamily="34" charset="0"/>
              </a:rPr>
              <a:t>الكنيسة</a:t>
            </a:r>
            <a:endParaRPr kumimoji="0" lang="en-US"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487164"/>
      </p:ext>
    </p:extLst>
  </p:cSld>
  <p:clrMapOvr>
    <a:masterClrMapping/>
  </p:clrMapOvr>
</p:sld>
</file>

<file path=ppt/theme/_rels/theme25.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6.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docProps/app.xml><?xml version="1.0" encoding="utf-8"?>
<Properties xmlns="http://schemas.openxmlformats.org/officeDocument/2006/extended-properties" xmlns:vt="http://schemas.openxmlformats.org/officeDocument/2006/docPropsVTypes">
  <Template>Beam</Template>
  <TotalTime>13858</TotalTime>
  <Words>21733</Words>
  <Application>Microsoft Macintosh PowerPoint</Application>
  <PresentationFormat>On-screen Show (4:3)</PresentationFormat>
  <Paragraphs>2883</Paragraphs>
  <Slides>306</Slides>
  <Notes>220</Notes>
  <HiddenSlides>0</HiddenSlides>
  <MMClips>0</MMClips>
  <ScaleCrop>false</ScaleCrop>
  <HeadingPairs>
    <vt:vector size="6" baseType="variant">
      <vt:variant>
        <vt:lpstr>Fonts Used</vt:lpstr>
      </vt:variant>
      <vt:variant>
        <vt:i4>26</vt:i4>
      </vt:variant>
      <vt:variant>
        <vt:lpstr>Theme</vt:lpstr>
      </vt:variant>
      <vt:variant>
        <vt:i4>48</vt:i4>
      </vt:variant>
      <vt:variant>
        <vt:lpstr>Slide Titles</vt:lpstr>
      </vt:variant>
      <vt:variant>
        <vt:i4>306</vt:i4>
      </vt:variant>
    </vt:vector>
  </HeadingPairs>
  <TitlesOfParts>
    <vt:vector size="380" baseType="lpstr">
      <vt:lpstr>Aril</vt:lpstr>
      <vt:lpstr>blbGentium</vt:lpstr>
      <vt:lpstr>MS PGothic</vt:lpstr>
      <vt:lpstr>MS PGothic</vt:lpstr>
      <vt:lpstr>Osaka</vt:lpstr>
      <vt:lpstr>SimSun</vt:lpstr>
      <vt:lpstr>Times</vt:lpstr>
      <vt:lpstr>Accordance</vt:lpstr>
      <vt:lpstr>Arial</vt:lpstr>
      <vt:lpstr>Arial Black</vt:lpstr>
      <vt:lpstr>Arial Narrow</vt:lpstr>
      <vt:lpstr>Calibri</vt:lpstr>
      <vt:lpstr>Candara</vt:lpstr>
      <vt:lpstr>Century Gothic</vt:lpstr>
      <vt:lpstr>Comic Sans MS</vt:lpstr>
      <vt:lpstr>Garamond</vt:lpstr>
      <vt:lpstr>Helvetica</vt:lpstr>
      <vt:lpstr>Impact</vt:lpstr>
      <vt:lpstr>Stencil</vt:lpstr>
      <vt:lpstr>Symbol</vt:lpstr>
      <vt:lpstr>Tahoma</vt:lpstr>
      <vt:lpstr>Times New Roman</vt:lpstr>
      <vt:lpstr>Tw Cen MT</vt:lpstr>
      <vt:lpstr>Tw Cen MT Condensed Extra Bold</vt:lpstr>
      <vt:lpstr>Verdana</vt:lpstr>
      <vt:lpstr>Wingdings</vt:lpstr>
      <vt:lpstr>Strategic</vt:lpstr>
      <vt:lpstr>Default Design</vt:lpstr>
      <vt:lpstr>Slit</vt:lpstr>
      <vt:lpstr>3_Default Design</vt:lpstr>
      <vt:lpstr>2_Default Design</vt:lpstr>
      <vt:lpstr>5_Default Design</vt:lpstr>
      <vt:lpstr>11_Default Design</vt:lpstr>
      <vt:lpstr>Blank Presentation</vt:lpstr>
      <vt:lpstr>6_Default Design</vt:lpstr>
      <vt:lpstr>Orbit</vt:lpstr>
      <vt:lpstr>Office Theme</vt:lpstr>
      <vt:lpstr>1_Office Theme</vt:lpstr>
      <vt:lpstr>3_Strategic</vt:lpstr>
      <vt:lpstr>8_Default Design</vt:lpstr>
      <vt:lpstr>10_Default Design</vt:lpstr>
      <vt:lpstr>1_Orbit</vt:lpstr>
      <vt:lpstr>1_Blank Presentation</vt:lpstr>
      <vt:lpstr>49_Blank Presentation</vt:lpstr>
      <vt:lpstr>2_Office Theme</vt:lpstr>
      <vt:lpstr>4_Strategic</vt:lpstr>
      <vt:lpstr>50_Blank Presentation</vt:lpstr>
      <vt:lpstr>66_Office Theme</vt:lpstr>
      <vt:lpstr>15_Default Design</vt:lpstr>
      <vt:lpstr>1_Custom Design</vt:lpstr>
      <vt:lpstr>Savon</vt:lpstr>
      <vt:lpstr>30_Default Design</vt:lpstr>
      <vt:lpstr>13_Default Design</vt:lpstr>
      <vt:lpstr>5_Strategic</vt:lpstr>
      <vt:lpstr>32_Default Design</vt:lpstr>
      <vt:lpstr>12_Default Design</vt:lpstr>
      <vt:lpstr>Lock And Key</vt:lpstr>
      <vt:lpstr>1_Default Design</vt:lpstr>
      <vt:lpstr>2_Slit</vt:lpstr>
      <vt:lpstr>2_Generic</vt:lpstr>
      <vt:lpstr>4_Default Design</vt:lpstr>
      <vt:lpstr>1_Strategic</vt:lpstr>
      <vt:lpstr>9_Default Design</vt:lpstr>
      <vt:lpstr>17_Default Design</vt:lpstr>
      <vt:lpstr>7_Default Design</vt:lpstr>
      <vt:lpstr>Compass</vt:lpstr>
      <vt:lpstr>3_Slit</vt:lpstr>
      <vt:lpstr>18_Default Design</vt:lpstr>
      <vt:lpstr>51_Blank Presentation</vt:lpstr>
      <vt:lpstr>White on Black Background</vt:lpstr>
      <vt:lpstr>Ribbons</vt:lpstr>
      <vt:lpstr>1_White on Black Background</vt:lpstr>
      <vt:lpstr>Beam</vt:lpstr>
      <vt:lpstr>16_Default Design</vt:lpstr>
      <vt:lpstr>كولوسي</vt:lpstr>
      <vt:lpstr>الكلمة المُفتاحية</vt:lpstr>
      <vt:lpstr>الموضوع الرئيسي </vt:lpstr>
      <vt:lpstr>الآية المفتاحية</vt:lpstr>
      <vt:lpstr>الملخص والتطبيق</vt:lpstr>
      <vt:lpstr>بيان الملكوت</vt:lpstr>
      <vt:lpstr>كولوسي</vt:lpstr>
      <vt:lpstr>الفداء</vt:lpstr>
      <vt:lpstr>النبوة الرب، الإله)) </vt:lpstr>
      <vt:lpstr>Book Chart</vt:lpstr>
      <vt:lpstr>PowerPoint Presentation</vt:lpstr>
      <vt:lpstr>كُن محمياً</vt:lpstr>
      <vt:lpstr>ينكر المعلمون الكذبة ألوهية  وعمل المسيح</vt:lpstr>
      <vt:lpstr>مناسبة رسالة كولوسي</vt:lpstr>
      <vt:lpstr>كيف تكون محمياً من التعليم الكاذب؟</vt:lpstr>
      <vt:lpstr>١. آمن أنَّ المسيح هو الله</vt:lpstr>
      <vt:lpstr>٢. إعتنق الحياة المُقدسة</vt:lpstr>
      <vt:lpstr>ما تعتنقهُ</vt:lpstr>
      <vt:lpstr>الفكرة الرئيسة للرسالة</vt:lpstr>
      <vt:lpstr>Black</vt:lpstr>
      <vt:lpstr>PowerPoint Presentation</vt:lpstr>
      <vt:lpstr>نظرة عامة على العهد الجديد (رسائل بولس)</vt:lpstr>
      <vt:lpstr>مقدمة رسائل السجن</vt:lpstr>
      <vt:lpstr>نظرة عامة على العهد الجديد (رسائل بولس)</vt:lpstr>
      <vt:lpstr>Which letters are Prison Epistles?</vt:lpstr>
      <vt:lpstr>من حمل هذه الرسائل؟</vt:lpstr>
      <vt:lpstr>ماذا كان موقف بولس؟</vt:lpstr>
      <vt:lpstr>مناسبة رسائل السجن</vt:lpstr>
      <vt:lpstr>بعد بضعة أشهر (٦٢ م) ...</vt:lpstr>
      <vt:lpstr>رسائل السجن</vt:lpstr>
      <vt:lpstr>يُعامل المسيحيون أحيانًا بشكل غير عادل</vt:lpstr>
      <vt:lpstr>علم المسيح في رسائل السجن</vt:lpstr>
      <vt:lpstr>تطبيق رسائل السجن</vt:lpstr>
      <vt:lpstr>كيف تتجاوب مع التجارب؟</vt:lpstr>
      <vt:lpstr>الغنوصيّة: أسئلة  محيّرة</vt:lpstr>
      <vt:lpstr>المكونات الأساسيّة للغنوصية</vt:lpstr>
      <vt:lpstr>المفهوم الغنوصي للخلاص</vt:lpstr>
      <vt:lpstr>الأفكار الغنوصيّة "المعرفة السريّة"</vt:lpstr>
      <vt:lpstr>كن محمياً</vt:lpstr>
      <vt:lpstr>ينكر المعلمون الكذبة  ألوهية وعمل المسيح</vt:lpstr>
      <vt:lpstr>التعليم الكاذب</vt:lpstr>
      <vt:lpstr>Foster Letter 2002</vt:lpstr>
      <vt:lpstr>Already Gone 04802</vt:lpstr>
      <vt:lpstr>التعليم الكاذب</vt:lpstr>
      <vt:lpstr>التعليم الكاذب</vt:lpstr>
      <vt:lpstr>كن محمياً</vt:lpstr>
      <vt:lpstr>كيف تكون محمياً من التعليم الكاذب؟</vt:lpstr>
      <vt:lpstr>كولوسي والكنائس السبعة (رؤ 2-3)</vt:lpstr>
      <vt:lpstr>وادي نهر ليكوس</vt:lpstr>
      <vt:lpstr>المناسبة</vt:lpstr>
      <vt:lpstr>المناسبة</vt:lpstr>
      <vt:lpstr>اليهودية : الناموس صالح</vt:lpstr>
      <vt:lpstr>لا ناموسية    </vt:lpstr>
      <vt:lpstr>لا ناموسية </vt:lpstr>
      <vt:lpstr>لا ناموسية </vt:lpstr>
      <vt:lpstr>لا ظلال</vt:lpstr>
      <vt:lpstr>ركز على </vt:lpstr>
      <vt:lpstr>المناسبة</vt:lpstr>
      <vt:lpstr>الفلسفة اليونانية</vt:lpstr>
      <vt:lpstr>الفلسفة اليونانية</vt:lpstr>
      <vt:lpstr>الفلسفة اليونانية</vt:lpstr>
      <vt:lpstr>الآية المفتاحية</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المناسبة</vt:lpstr>
      <vt:lpstr>كيف يمكنك أن تكون محمياً  من التعليم الكاذب؟</vt:lpstr>
      <vt:lpstr>Key Word &amp; Verse</vt:lpstr>
      <vt:lpstr>ملخص كولوسي</vt:lpstr>
      <vt:lpstr>Book Chart</vt:lpstr>
      <vt:lpstr>1. آمن أن يسوع هو الله (كو 1-2)     </vt:lpstr>
      <vt:lpstr>كولوسي 1 </vt:lpstr>
      <vt:lpstr>PowerPoint Presentation</vt:lpstr>
      <vt:lpstr>PowerPoint Presentation</vt:lpstr>
      <vt:lpstr>PowerPoint Presentation</vt:lpstr>
      <vt:lpstr>PowerPoint Presentation</vt:lpstr>
      <vt:lpstr>1 بولس رسول يسوع المسيح بمشيئة الله وتيموثاوس الأخ 2 إلى القديسين في كولوسي والإخوة المؤمنين في المسيح نعمة لكم وسلام من الله أبينا والرب يسوع المسيح (1: 1-2)</vt:lpstr>
      <vt:lpstr>3 نشكر الله وأبا ربنا يسوع المسيح كل حين مصلين لأجلكم          4 إذ سمعنا بإيمانكم بالمسيح يسوع ومحبتكم لجميع القديسين 5 من أجل الرجاء الموضوع لكم في السماوات الذي سمعتم به قبلاً في كلمة حق الإنجيل (1: 3-5)</vt:lpstr>
      <vt:lpstr>PowerPoint Presentation</vt:lpstr>
      <vt:lpstr>نظرة عامة على العهد الجديد (رسائل بولس)</vt:lpstr>
      <vt:lpstr>الإنتقال العظيم</vt:lpstr>
      <vt:lpstr>كولوسي 1: 15</vt:lpstr>
      <vt:lpstr>PowerPoint Presentation</vt:lpstr>
      <vt:lpstr>PowerPoint Presentation</vt:lpstr>
      <vt:lpstr>PowerPoint Presentation</vt:lpstr>
      <vt:lpstr>PowerPoint Presentation</vt:lpstr>
      <vt:lpstr>PowerPoint Presentation</vt:lpstr>
      <vt:lpstr>Colossians 1:16-18</vt:lpstr>
      <vt:lpstr>عبرانيين 1: 1-2</vt:lpstr>
      <vt:lpstr>يوحنا 3:1</vt:lpstr>
      <vt:lpstr> شكل يسوع آدم من التراب    (يو 1: 3،     تك 2: 7)</vt:lpstr>
      <vt:lpstr>خلق يسوع آدم وحواء (يو 1: 3، تك 2: 21-23)</vt:lpstr>
      <vt:lpstr>داخل الذرة</vt:lpstr>
      <vt:lpstr>PowerPoint Presentation</vt:lpstr>
      <vt:lpstr>PowerPoint Presentation</vt:lpstr>
      <vt:lpstr>PowerPoint Presentation</vt:lpstr>
      <vt:lpstr>PowerPoint Presentation</vt:lpstr>
      <vt:lpstr>PowerPoint Presentation</vt:lpstr>
      <vt:lpstr>PowerPoint Presentation</vt:lpstr>
      <vt:lpstr>مشكلتنا:</vt:lpstr>
      <vt:lpstr>جهودنا</vt:lpstr>
      <vt:lpstr>PowerPoint Presentation</vt:lpstr>
      <vt:lpstr>PowerPoint Presentation</vt:lpstr>
      <vt:lpstr>PowerPoint Presentation</vt:lpstr>
      <vt:lpstr>PowerPoint Presentation</vt:lpstr>
      <vt:lpstr>PowerPoint Presentation</vt:lpstr>
      <vt:lpstr>كنيسة يسوع الحقيقي، طريق آدم</vt:lpstr>
      <vt:lpstr>بماذا تؤمن كنيسة يسوع الحقيقي؟</vt:lpstr>
      <vt:lpstr>تزييف؟</vt:lpstr>
      <vt:lpstr>الملخص والتطبيق</vt:lpstr>
      <vt:lpstr>التأليف</vt:lpstr>
      <vt:lpstr>الظروف</vt:lpstr>
      <vt:lpstr>المناسبة</vt:lpstr>
      <vt:lpstr>اليهودية : الناموس صالح</vt:lpstr>
      <vt:lpstr>كولوسي 2 </vt:lpstr>
      <vt:lpstr>ما هو الخطأ؟</vt:lpstr>
      <vt:lpstr>لا ناموسية    </vt:lpstr>
      <vt:lpstr>لا ناموسية </vt:lpstr>
      <vt:lpstr>لا ناموسية </vt:lpstr>
      <vt:lpstr>لا ظلال</vt:lpstr>
      <vt:lpstr>ركز على </vt:lpstr>
      <vt:lpstr>المناسبة</vt:lpstr>
      <vt:lpstr>الفلسفة اليونانية</vt:lpstr>
      <vt:lpstr>الآية المفتاحية</vt:lpstr>
      <vt:lpstr>معمودية مؤمني القرن الأول</vt:lpstr>
      <vt:lpstr>المستلمين</vt:lpstr>
      <vt:lpstr>المستلمين</vt:lpstr>
      <vt:lpstr>لا يجب أن يكون المستلمون أطفالاً</vt:lpstr>
      <vt:lpstr>المناسبة</vt:lpstr>
      <vt:lpstr>عبادة الملائكة</vt:lpstr>
      <vt:lpstr>رسائل من الملائكة</vt:lpstr>
      <vt:lpstr>AskAnAngel.org</vt:lpstr>
      <vt:lpstr>المناسبة</vt:lpstr>
      <vt:lpstr>ألوهية المسيح</vt:lpstr>
      <vt:lpstr>المناسبة</vt:lpstr>
      <vt:lpstr>التقشف</vt:lpstr>
      <vt:lpstr>كيف يمكنك أن تكون محمياً  من التعليم الكاذب؟</vt:lpstr>
      <vt:lpstr>تعليم كاذب</vt:lpstr>
      <vt:lpstr>1. آمن أن يسوع هو الله (كو 1-2)      </vt:lpstr>
      <vt:lpstr>2. احتضن الحياة المقدسة (كو 3-4)     </vt:lpstr>
      <vt:lpstr>كولوسي 3 </vt:lpstr>
      <vt:lpstr>PowerPoint Presentation</vt:lpstr>
      <vt:lpstr>الحياة المقدسة علاقاتية</vt:lpstr>
      <vt:lpstr>البس حياة جديدة</vt:lpstr>
      <vt:lpstr>ما الذي يمنعك؟</vt:lpstr>
      <vt:lpstr>الغضب؟</vt:lpstr>
      <vt:lpstr>ما الذي يزعجك للمضي قدماً؟</vt:lpstr>
      <vt:lpstr>البس فضائل الحياة الجديدة كولوسي 3: 5-14</vt:lpstr>
      <vt:lpstr>الخلفية</vt:lpstr>
      <vt:lpstr>كيف نلبس فضائل الحياة الجديدة؟ كولوسي 3: 5-17</vt:lpstr>
      <vt:lpstr>1. اخلع الملابس القديمة     (3: 5-11)</vt:lpstr>
      <vt:lpstr>كو 3: 5 فأميتوا أعضاءكم التي على الأرض   مت 18: 9أ وإن أعثرتك عينك فاقلعها وألقها عنك </vt:lpstr>
      <vt:lpstr>النقطة تخلص مما هو شرير فينا</vt:lpstr>
      <vt:lpstr>إخلع ملابس الحياة الفاسدة (3: 5-7)</vt:lpstr>
      <vt:lpstr>موت الحياة الفاسدة (3: 5-7)</vt:lpstr>
      <vt:lpstr>الموت بسبب الحياة الفاسدة (3: 5-7)</vt:lpstr>
      <vt:lpstr>Death to corrupt living</vt:lpstr>
      <vt:lpstr> الزنا، النجاسة، الهوى، الشهوة الردية، الطمع الذي هو عبادة الأوثان (3: 5ب)</vt:lpstr>
      <vt:lpstr>إخلع ملابس المحادثات السيئة (3: 8-9)</vt:lpstr>
      <vt:lpstr>3:8-9</vt:lpstr>
      <vt:lpstr>درس من التاريخ الروسي</vt:lpstr>
      <vt:lpstr>ما هو نوع الكلام الذي يجب التخلص منه؟</vt:lpstr>
      <vt:lpstr>Avoid vows</vt:lpstr>
      <vt:lpstr>الموت للفروق التقليدية</vt:lpstr>
      <vt:lpstr>3:10-11</vt:lpstr>
      <vt:lpstr>تجنب هذه الفروقات</vt:lpstr>
      <vt:lpstr>الكنيسة تحتضن الجميع</vt:lpstr>
      <vt:lpstr> 2. البس نعمة المسيح     (3: 12-17) </vt:lpstr>
      <vt:lpstr>ملابس الرأفة (3: 12)</vt:lpstr>
      <vt:lpstr>توصف الرحمة بأنها نعمة الله العملية (خر 34: 6؛ 2 أي 30: 9؛ نح 9: 17، 31؛ مز 85: 13؛ يو 2: 13؛ ويوحنا 4: 2).</vt:lpstr>
      <vt:lpstr>يونان ٤ : ٢  2 وصلى إلى الرب وقال: آه يا رب أليس هذا كلامي إذ كنت بعد في أرضي؟ لذلك بادرت إلى الهرب إلى ترشيش، لأني علمت أنك إله رؤوف ورحيم بطيء الغضب وكثير الرحمة ونادم على الشر.</vt:lpstr>
      <vt:lpstr> بدون الرأفة  لا نستطيع أن نشعر مع الآخرين</vt:lpstr>
      <vt:lpstr>ملابس الغفران (3: 13)</vt:lpstr>
      <vt:lpstr>الغفران ليس إعطاء أحدهم ما يستحق ولكن ما يحتاج مجهول   الضعيف لا يستطيع أن يغفر أبداً الغفران هو صفة الأقوياء غاندي</vt:lpstr>
      <vt:lpstr>غراهام وغلاديس ستينز</vt:lpstr>
      <vt:lpstr>3:13</vt:lpstr>
      <vt:lpstr>ملابس المحبة (3: 14)</vt:lpstr>
      <vt:lpstr>مغفور لي لكني لا أستطيع</vt:lpstr>
      <vt:lpstr>بدون المحبة غفراننا غير كامل  بدون محبة تكون رحمتنا مصباحاً مخفياً.  الحب يربط الجميع</vt:lpstr>
      <vt:lpstr> 1. إخلع الملابس القديمة 2. البس نعمة المسيح  </vt:lpstr>
      <vt:lpstr>غضب؟</vt:lpstr>
      <vt:lpstr>الشكوك</vt:lpstr>
      <vt:lpstr>Trust in Christ</vt:lpstr>
      <vt:lpstr>أعطانا الله نعمة من أجل بداية جديدة، لا تدع عاداتك القديمة تمنعك من العيش كشخص صارت حياته في المسيح.</vt:lpstr>
      <vt:lpstr>ماذا لو تبعنا كولوسي 3: 18-19؟</vt:lpstr>
      <vt:lpstr>كيف يجب علينا أن نطيع؟ كو 3: 22</vt:lpstr>
      <vt:lpstr>الخصائص</vt:lpstr>
      <vt:lpstr>Ephesians &amp; كولوسي</vt:lpstr>
      <vt:lpstr>Ephesians &amp; Colossians</vt:lpstr>
      <vt:lpstr>أفسُس مقابل كولوسي</vt:lpstr>
      <vt:lpstr>الحجة</vt:lpstr>
      <vt:lpstr>الفرضية</vt:lpstr>
      <vt:lpstr>الملخص</vt:lpstr>
      <vt:lpstr>كولوسي 4 </vt:lpstr>
      <vt:lpstr>كيف يمكنك أن تكون محمياً  من التعليم الكاذب؟</vt:lpstr>
      <vt:lpstr>الفكرة الرئيسية في كولوسي</vt:lpstr>
      <vt:lpstr>ملخص كولوسي</vt:lpstr>
      <vt:lpstr>1. آمن أن يسوع هو الله (كو 1-2)     </vt:lpstr>
      <vt:lpstr>2. تمسك بالحياة المقدسة     (كو 3-4) </vt:lpstr>
      <vt:lpstr>بماذا تتمسك؟</vt:lpstr>
      <vt:lpstr>ما هي الملابس القديمة التي تحتاج إلى رميها؟</vt:lpstr>
      <vt:lpstr>المناسبة</vt:lpstr>
      <vt:lpstr>ما هي الملابس الجديدة التي تحتاج أن ترتديها؟</vt:lpstr>
      <vt:lpstr>Black</vt:lpstr>
      <vt:lpstr>    وعظ العهد الجديد •  BibleStudyDownloads.org</vt:lpstr>
      <vt:lpstr>الهرطقات القديمة والجديدة</vt:lpstr>
      <vt:lpstr>Recycled Heresies</vt:lpstr>
      <vt:lpstr>ألوهية الروح </vt:lpstr>
      <vt:lpstr>مهم جداً لماذا ينبغي علينا أن نؤمن بأن الروح شخص؟ </vt:lpstr>
      <vt:lpstr>براهين أن الروح هو شخص…</vt:lpstr>
      <vt:lpstr>شخصية الروح القدس</vt:lpstr>
      <vt:lpstr>هل الروح القدس هو الله؟</vt:lpstr>
      <vt:lpstr>الثالوث</vt:lpstr>
      <vt:lpstr>الدليل الكتابي للثالوث</vt:lpstr>
      <vt:lpstr>كيفية إثبات الثالوث </vt:lpstr>
      <vt:lpstr>إله واحد</vt:lpstr>
      <vt:lpstr>يوجد إله واحد فقط </vt:lpstr>
      <vt:lpstr>يوجد إله واحد فقط </vt:lpstr>
      <vt:lpstr>يوجد إله واحد فقط</vt:lpstr>
      <vt:lpstr>3. عرّف الثالوث بطريقة صحيحة </vt:lpstr>
      <vt:lpstr>الضوء كمثال توضيحي</vt:lpstr>
      <vt:lpstr>4. قرّر مَن هو يسوع</vt:lpstr>
      <vt:lpstr>5. أظهر منطقية هذا الافتراض </vt:lpstr>
      <vt:lpstr>الثالوث</vt:lpstr>
      <vt:lpstr>PowerPoint Presentation</vt:lpstr>
      <vt:lpstr> 6. كل من الآب والابن والروح القدس هو الله</vt:lpstr>
      <vt:lpstr>6. كل من الآب والابن والروح القدس هو الله.</vt:lpstr>
      <vt:lpstr>الحقّ</vt:lpstr>
      <vt:lpstr>6. كل من الآب والابن والروح القدس هو الله.</vt:lpstr>
      <vt:lpstr>Holy, Holy, Holy 1/4</vt:lpstr>
      <vt:lpstr>Holy, Holy, Holy 1/4</vt:lpstr>
      <vt:lpstr>Holy, Holy, Holy 1/4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سوء فهم الثالوث</vt:lpstr>
      <vt:lpstr>كنيسة يسوع الحقيقي، طريق آدم</vt:lpstr>
      <vt:lpstr>بماذا تؤمن كنيسة يسوع الحقيقي؟</vt:lpstr>
      <vt:lpstr>PowerPoint Presentation</vt:lpstr>
      <vt:lpstr>الثالوث</vt:lpstr>
      <vt:lpstr>الروح القدس وعلاقته مع الإنسان</vt:lpstr>
      <vt:lpstr>الروح القدس وعلاقته مع الإنسان</vt:lpstr>
      <vt:lpstr>هل يجب أن نصلّي للروح القدس؟</vt:lpstr>
      <vt:lpstr>هل يجب أن نصّلي للروح القدس؟</vt:lpstr>
      <vt:lpstr>جرودم، علم اللاهوت النظامي، 381</vt:lpstr>
      <vt:lpstr>روح الله الحي</vt:lpstr>
      <vt:lpstr>رومية ٨ : ٢٦  26 وكذلك الروح أيضاً يعين ضعفاتنا، لأننا لسنا نعلم ما نصلي لأجله كما ينبغي، ولكن الروح نفسه يشفع فينا بأنات لا ينطق بها.</vt:lpstr>
      <vt:lpstr>الثالوث</vt:lpstr>
      <vt:lpstr>التقمص</vt:lpstr>
      <vt:lpstr>في التاريخ ...</vt:lpstr>
      <vt:lpstr>ما هو التقمص؟</vt:lpstr>
      <vt:lpstr>بعض المصطلحات</vt:lpstr>
      <vt:lpstr>تناسخ الأرواح مشابه إذ يقول إن الإنسان يمكن أن يصبح حيواناً (طائر، بقرة، برغوث، صرصور) أو جماداً (صخرة، قطعة طباشير، إلخ) في الحياة التالية.</vt:lpstr>
      <vt:lpstr> الكارما              (أفكار وكلمات وأفعال جيدة أو سيئة          في هذه الحياة)      تحدد حالة            الجسد الجديد -    اقتصادياً وفكرياً وجسدياً وما إلى ذلك.   </vt:lpstr>
      <vt:lpstr>مضحك؟</vt:lpstr>
      <vt:lpstr>وحدة الوجود بين الأمريكيين الأصليين</vt:lpstr>
      <vt:lpstr>التقمص في أمريكا</vt:lpstr>
      <vt:lpstr>Out on a Limb</vt:lpstr>
      <vt:lpstr>خمس حجج للتناسخ                                 تم انتقادها</vt:lpstr>
      <vt:lpstr>الإنحدار التنويمي</vt:lpstr>
      <vt:lpstr>Title</vt:lpstr>
      <vt:lpstr>ديجا فو هو شعور بأن الشخص قد قام بفعل حاضر من قبل (مثل أنه كان في مكان معين) </vt:lpstr>
      <vt:lpstr>الزينوغلوسيا</vt:lpstr>
      <vt:lpstr>استرجاع الذاكرة</vt:lpstr>
      <vt:lpstr>الوحمات</vt:lpstr>
      <vt:lpstr>أدلة       مقترحة     أخرى</vt:lpstr>
      <vt:lpstr>أدلة       مقترحة     أخرى</vt:lpstr>
      <vt:lpstr>أدلة      مقترحة     أخرى</vt:lpstr>
      <vt:lpstr>الكتاب المقدس والتقمص</vt:lpstr>
      <vt:lpstr>الرد الكتابي</vt:lpstr>
      <vt:lpstr>الإمتلاك الشيطاني</vt:lpstr>
      <vt:lpstr>نحن نعيش مرة، نموت مرة،                       ثم ندخل حالتنا الأبدية </vt:lpstr>
      <vt:lpstr>شفاء يسوع    لرجل أعمى     أثبت أنه        يعطي البصيرة الروحية أيضاً (يوحنا 9: 1-7)</vt:lpstr>
      <vt:lpstr>لماذا هذا العمى؟</vt:lpstr>
      <vt:lpstr>خروج 20: 4-5</vt:lpstr>
      <vt:lpstr>أثبت يسوع أنه هو الطريق إلى الحياة الأبدية من خلال شفاء الرجل معجزياً (يوحنا 9: 6-7)</vt:lpstr>
      <vt:lpstr>يعترف الرجل الأعمى سابقاً أن يسوع هو الله (35-38)</vt:lpstr>
      <vt:lpstr>؟؟؟؟؟؟؟؟؟؟؟؟</vt:lpstr>
      <vt:lpstr>أمثلة عن أشخاص بعد موتهم</vt:lpstr>
      <vt:lpstr>القيامة في جسد واحد</vt:lpstr>
      <vt:lpstr>رد فلسفي</vt:lpstr>
      <vt:lpstr>خلاصة</vt:lpstr>
      <vt:lpstr>عشر وجهات نظر عالمية محتملة</vt:lpstr>
      <vt:lpstr>استراتيجيات مشاهدة النظرة العالمية</vt:lpstr>
      <vt:lpstr>علم المسيح في رسائل السجن</vt:lpstr>
      <vt:lpstr>كيف تتجاوب مع التجارب؟</vt:lpstr>
      <vt:lpstr>تطبيق رسائل السجن</vt:lpstr>
      <vt:lpstr>نظرة عامة على العهد الجديد (رسائل بولس)</vt:lpstr>
      <vt:lpstr>PowerPoint Presentation</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359</cp:revision>
  <dcterms:created xsi:type="dcterms:W3CDTF">2009-03-11T00:09:53Z</dcterms:created>
  <dcterms:modified xsi:type="dcterms:W3CDTF">2024-03-12T06:20:58Z</dcterms:modified>
</cp:coreProperties>
</file>