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0.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2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6.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7.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8.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9.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30.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31.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32.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3.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4.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5.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6.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7.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8.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9.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40.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1.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2.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3.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4.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5.xml" ContentType="application/vnd.openxmlformats-officedocument.theme+xml"/>
  <Override PartName="/ppt/slideLayouts/slideLayout423.xml" ContentType="application/vnd.openxmlformats-officedocument.presentationml.slideLayout+xml"/>
  <Override PartName="/ppt/theme/theme46.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7.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8.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9.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50.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51.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2.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3.xml" ContentType="application/vnd.openxmlformats-officedocument.theme+xml"/>
  <Override PartName="/ppt/slideLayouts/slideLayout506.xml" ContentType="application/vnd.openxmlformats-officedocument.presentationml.slideLayout+xml"/>
  <Override PartName="/ppt/theme/theme54.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55.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56.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7.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8.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9.xml" ContentType="application/vnd.openxmlformats-officedocument.theme+xml"/>
  <Override PartName="/ppt/slideLayouts/slideLayout564.xml" ContentType="application/vnd.openxmlformats-officedocument.presentationml.slideLayout+xml"/>
  <Override PartName="/ppt/theme/theme60.xml" ContentType="application/vnd.openxmlformats-officedocument.theme+xml"/>
  <Override PartName="/ppt/slideLayouts/slideLayout565.xml" ContentType="application/vnd.openxmlformats-officedocument.presentationml.slideLayout+xml"/>
  <Override PartName="/ppt/theme/theme61.xml" ContentType="application/vnd.openxmlformats-officedocument.theme+xml"/>
  <Override PartName="/ppt/slideLayouts/slideLayout566.xml" ContentType="application/vnd.openxmlformats-officedocument.presentationml.slideLayout+xml"/>
  <Override PartName="/ppt/theme/theme6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6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64.xml" ContentType="application/vnd.openxmlformats-officedocument.theme+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theme/themeOverride7.xml" ContentType="application/vnd.openxmlformats-officedocument.themeOverride+xml"/>
  <Override PartName="/ppt/notesSlides/notesSlide39.xml" ContentType="application/vnd.openxmlformats-officedocument.presentationml.notesSlide+xml"/>
  <Override PartName="/ppt/theme/themeOverride8.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9.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0.xml" ContentType="application/vnd.openxmlformats-officedocument.themeOverride+xml"/>
  <Override PartName="/ppt/notesSlides/notesSlide47.xml" ContentType="application/vnd.openxmlformats-officedocument.presentationml.notesSlide+xml"/>
  <Override PartName="/ppt/theme/themeOverride11.xml" ContentType="application/vnd.openxmlformats-officedocument.themeOverride+xml"/>
  <Override PartName="/ppt/notesSlides/notesSlide48.xml" ContentType="application/vnd.openxmlformats-officedocument.presentationml.notesSlide+xml"/>
  <Override PartName="/ppt/theme/themeOverride12.xml" ContentType="application/vnd.openxmlformats-officedocument.themeOverride+xml"/>
  <Override PartName="/ppt/notesSlides/notesSlide49.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notesSlides/notesSlide50.xml" ContentType="application/vnd.openxmlformats-officedocument.presentationml.notesSlide+xml"/>
  <Override PartName="/ppt/theme/themeOverride15.xml" ContentType="application/vnd.openxmlformats-officedocument.themeOverride+xml"/>
  <Override PartName="/ppt/notesSlides/notesSlide51.xml" ContentType="application/vnd.openxmlformats-officedocument.presentationml.notesSlide+xml"/>
  <Override PartName="/ppt/theme/themeOverride16.xml" ContentType="application/vnd.openxmlformats-officedocument.themeOverride+xml"/>
  <Override PartName="/ppt/notesSlides/notesSlide52.xml" ContentType="application/vnd.openxmlformats-officedocument.presentationml.notesSlide+xml"/>
  <Override PartName="/ppt/theme/themeOverride17.xml" ContentType="application/vnd.openxmlformats-officedocument.themeOverride+xml"/>
  <Override PartName="/ppt/notesSlides/notesSlide53.xml" ContentType="application/vnd.openxmlformats-officedocument.presentationml.notesSlide+xml"/>
  <Override PartName="/ppt/theme/themeOverride18.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9.xml" ContentType="application/vnd.openxmlformats-officedocument.themeOverride+xml"/>
  <Override PartName="/ppt/notesSlides/notesSlide73.xml" ContentType="application/vnd.openxmlformats-officedocument.presentationml.notesSlide+xml"/>
  <Override PartName="/ppt/theme/themeOverride20.xml" ContentType="application/vnd.openxmlformats-officedocument.themeOverride+xml"/>
  <Override PartName="/ppt/notesSlides/notesSlide74.xml" ContentType="application/vnd.openxmlformats-officedocument.presentationml.notesSlide+xml"/>
  <Override PartName="/ppt/theme/themeOverride21.xml" ContentType="application/vnd.openxmlformats-officedocument.themeOverride+xml"/>
  <Override PartName="/ppt/notesSlides/notesSlide75.xml" ContentType="application/vnd.openxmlformats-officedocument.presentationml.notesSlide+xml"/>
  <Override PartName="/ppt/theme/themeOverride22.xml" ContentType="application/vnd.openxmlformats-officedocument.themeOverride+xml"/>
  <Override PartName="/ppt/notesSlides/notesSlide76.xml" ContentType="application/vnd.openxmlformats-officedocument.presentationml.notesSlide+xml"/>
  <Override PartName="/ppt/theme/themeOverride23.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4.xml" ContentType="application/vnd.openxmlformats-officedocument.themeOverride+xml"/>
  <Override PartName="/ppt/notesSlides/notesSlide82.xml" ContentType="application/vnd.openxmlformats-officedocument.presentationml.notesSlide+xml"/>
  <Override PartName="/ppt/theme/themeOverride25.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26.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heme/themeOverride27.xml" ContentType="application/vnd.openxmlformats-officedocument.themeOverr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28.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29.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30.xml" ContentType="application/vnd.openxmlformats-officedocument.themeOverr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heme/themeOverride31.xml" ContentType="application/vnd.openxmlformats-officedocument.themeOverr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theme/themeOverride32.xml" ContentType="application/vnd.openxmlformats-officedocument.themeOverr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33.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0" r:id="rId2"/>
    <p:sldMasterId id="2147483659" r:id="rId3"/>
    <p:sldMasterId id="2147483772" r:id="rId4"/>
    <p:sldMasterId id="2147483837" r:id="rId5"/>
    <p:sldMasterId id="2147483841" r:id="rId6"/>
    <p:sldMasterId id="2147483843" r:id="rId7"/>
    <p:sldMasterId id="2147483931" r:id="rId8"/>
    <p:sldMasterId id="2147484306" r:id="rId9"/>
    <p:sldMasterId id="2147484392" r:id="rId10"/>
    <p:sldMasterId id="2147484404" r:id="rId11"/>
    <p:sldMasterId id="2147484416" r:id="rId12"/>
    <p:sldMasterId id="2147484427" r:id="rId13"/>
    <p:sldMasterId id="2147484715" r:id="rId14"/>
    <p:sldMasterId id="2147484718" r:id="rId15"/>
    <p:sldMasterId id="2147485016" r:id="rId16"/>
    <p:sldMasterId id="2147485223" r:id="rId17"/>
    <p:sldMasterId id="2147485247" r:id="rId18"/>
    <p:sldMasterId id="2147485250" r:id="rId19"/>
    <p:sldMasterId id="2147485263" r:id="rId20"/>
    <p:sldMasterId id="2147485901" r:id="rId21"/>
    <p:sldMasterId id="2147485913" r:id="rId22"/>
    <p:sldMasterId id="2147485927" r:id="rId23"/>
    <p:sldMasterId id="2147485939" r:id="rId24"/>
    <p:sldMasterId id="2147485951" r:id="rId25"/>
    <p:sldMasterId id="2147485963" r:id="rId26"/>
    <p:sldMasterId id="2147489439" r:id="rId27"/>
    <p:sldMasterId id="2147489475" r:id="rId28"/>
    <p:sldMasterId id="2147489535" r:id="rId29"/>
    <p:sldMasterId id="2147489549" r:id="rId30"/>
    <p:sldMasterId id="2147489561" r:id="rId31"/>
    <p:sldMasterId id="2147489573" r:id="rId32"/>
    <p:sldMasterId id="2147489587" r:id="rId33"/>
    <p:sldMasterId id="2147489617" r:id="rId34"/>
    <p:sldMasterId id="2147489641" r:id="rId35"/>
    <p:sldMasterId id="2147489666" r:id="rId36"/>
    <p:sldMasterId id="2147489694" r:id="rId37"/>
    <p:sldMasterId id="2147489710" r:id="rId38"/>
    <p:sldMasterId id="2147489726" r:id="rId39"/>
    <p:sldMasterId id="2147489738" r:id="rId40"/>
    <p:sldMasterId id="2147489744" r:id="rId41"/>
    <p:sldMasterId id="2147489757" r:id="rId42"/>
    <p:sldMasterId id="2147489769" r:id="rId43"/>
    <p:sldMasterId id="2147489782" r:id="rId44"/>
    <p:sldMasterId id="2147489825" r:id="rId45"/>
    <p:sldMasterId id="2147489837" r:id="rId46"/>
    <p:sldMasterId id="2147489839" r:id="rId47"/>
    <p:sldMasterId id="2147489851" r:id="rId48"/>
    <p:sldMasterId id="2147489864" r:id="rId49"/>
    <p:sldMasterId id="2147489876" r:id="rId50"/>
    <p:sldMasterId id="2147489888" r:id="rId51"/>
    <p:sldMasterId id="2147489904" r:id="rId52"/>
    <p:sldMasterId id="2147489942" r:id="rId53"/>
    <p:sldMasterId id="2147489954" r:id="rId54"/>
    <p:sldMasterId id="2147489956" r:id="rId55"/>
    <p:sldMasterId id="2147489968" r:id="rId56"/>
    <p:sldMasterId id="2147489980" r:id="rId57"/>
    <p:sldMasterId id="2147489994" r:id="rId58"/>
    <p:sldMasterId id="2147490006" r:id="rId59"/>
    <p:sldMasterId id="2147490018" r:id="rId60"/>
    <p:sldMasterId id="2147490020" r:id="rId61"/>
    <p:sldMasterId id="2147490022" r:id="rId62"/>
    <p:sldMasterId id="2147490036" r:id="rId63"/>
    <p:sldMasterId id="2147490048" r:id="rId64"/>
    <p:sldMasterId id="2147490060" r:id="rId65"/>
  </p:sldMasterIdLst>
  <p:notesMasterIdLst>
    <p:notesMasterId r:id="rId289"/>
  </p:notesMasterIdLst>
  <p:sldIdLst>
    <p:sldId id="5001" r:id="rId66"/>
    <p:sldId id="5002" r:id="rId67"/>
    <p:sldId id="5003" r:id="rId68"/>
    <p:sldId id="5004" r:id="rId69"/>
    <p:sldId id="5005" r:id="rId70"/>
    <p:sldId id="5006" r:id="rId71"/>
    <p:sldId id="5007" r:id="rId72"/>
    <p:sldId id="5008" r:id="rId73"/>
    <p:sldId id="5009" r:id="rId74"/>
    <p:sldId id="5010" r:id="rId75"/>
    <p:sldId id="5011" r:id="rId76"/>
    <p:sldId id="5012" r:id="rId77"/>
    <p:sldId id="5013" r:id="rId78"/>
    <p:sldId id="5014" r:id="rId79"/>
    <p:sldId id="5015" r:id="rId80"/>
    <p:sldId id="5016" r:id="rId81"/>
    <p:sldId id="5017" r:id="rId82"/>
    <p:sldId id="5018" r:id="rId83"/>
    <p:sldId id="5019" r:id="rId84"/>
    <p:sldId id="458" r:id="rId85"/>
    <p:sldId id="4044" r:id="rId86"/>
    <p:sldId id="295" r:id="rId87"/>
    <p:sldId id="1171" r:id="rId88"/>
    <p:sldId id="2404" r:id="rId89"/>
    <p:sldId id="4998" r:id="rId90"/>
    <p:sldId id="370" r:id="rId91"/>
    <p:sldId id="4999" r:id="rId92"/>
    <p:sldId id="372" r:id="rId93"/>
    <p:sldId id="373" r:id="rId94"/>
    <p:sldId id="374" r:id="rId95"/>
    <p:sldId id="375" r:id="rId96"/>
    <p:sldId id="376" r:id="rId97"/>
    <p:sldId id="5000" r:id="rId98"/>
    <p:sldId id="1151" r:id="rId99"/>
    <p:sldId id="291" r:id="rId100"/>
    <p:sldId id="292" r:id="rId101"/>
    <p:sldId id="4045" r:id="rId102"/>
    <p:sldId id="4046" r:id="rId103"/>
    <p:sldId id="281" r:id="rId104"/>
    <p:sldId id="283" r:id="rId105"/>
    <p:sldId id="282" r:id="rId106"/>
    <p:sldId id="284" r:id="rId107"/>
    <p:sldId id="5021" r:id="rId108"/>
    <p:sldId id="302" r:id="rId109"/>
    <p:sldId id="308" r:id="rId110"/>
    <p:sldId id="264" r:id="rId111"/>
    <p:sldId id="265" r:id="rId112"/>
    <p:sldId id="5502" r:id="rId113"/>
    <p:sldId id="5504" r:id="rId114"/>
    <p:sldId id="5503" r:id="rId115"/>
    <p:sldId id="474" r:id="rId116"/>
    <p:sldId id="343" r:id="rId117"/>
    <p:sldId id="5023" r:id="rId118"/>
    <p:sldId id="5027" r:id="rId119"/>
    <p:sldId id="780" r:id="rId120"/>
    <p:sldId id="569" r:id="rId121"/>
    <p:sldId id="570" r:id="rId122"/>
    <p:sldId id="571" r:id="rId123"/>
    <p:sldId id="304" r:id="rId124"/>
    <p:sldId id="273" r:id="rId125"/>
    <p:sldId id="299" r:id="rId126"/>
    <p:sldId id="263" r:id="rId127"/>
    <p:sldId id="266" r:id="rId128"/>
    <p:sldId id="267" r:id="rId129"/>
    <p:sldId id="268" r:id="rId130"/>
    <p:sldId id="269" r:id="rId131"/>
    <p:sldId id="4109" r:id="rId132"/>
    <p:sldId id="4110" r:id="rId133"/>
    <p:sldId id="4111" r:id="rId134"/>
    <p:sldId id="4112" r:id="rId135"/>
    <p:sldId id="4113" r:id="rId136"/>
    <p:sldId id="5022" r:id="rId137"/>
    <p:sldId id="4114" r:id="rId138"/>
    <p:sldId id="4115" r:id="rId139"/>
    <p:sldId id="4116" r:id="rId140"/>
    <p:sldId id="4117" r:id="rId141"/>
    <p:sldId id="446" r:id="rId142"/>
    <p:sldId id="4118" r:id="rId143"/>
    <p:sldId id="5026" r:id="rId144"/>
    <p:sldId id="4119" r:id="rId145"/>
    <p:sldId id="4120" r:id="rId146"/>
    <p:sldId id="476" r:id="rId147"/>
    <p:sldId id="4121" r:id="rId148"/>
    <p:sldId id="4122" r:id="rId149"/>
    <p:sldId id="4123" r:id="rId150"/>
    <p:sldId id="4040" r:id="rId151"/>
    <p:sldId id="4124" r:id="rId152"/>
    <p:sldId id="4125" r:id="rId153"/>
    <p:sldId id="4126" r:id="rId154"/>
    <p:sldId id="4127" r:id="rId155"/>
    <p:sldId id="4128" r:id="rId156"/>
    <p:sldId id="4129" r:id="rId157"/>
    <p:sldId id="585" r:id="rId158"/>
    <p:sldId id="4130" r:id="rId159"/>
    <p:sldId id="4131" r:id="rId160"/>
    <p:sldId id="4132" r:id="rId161"/>
    <p:sldId id="4133" r:id="rId162"/>
    <p:sldId id="4134" r:id="rId163"/>
    <p:sldId id="4135" r:id="rId164"/>
    <p:sldId id="4136" r:id="rId165"/>
    <p:sldId id="4137" r:id="rId166"/>
    <p:sldId id="4138" r:id="rId167"/>
    <p:sldId id="4139" r:id="rId168"/>
    <p:sldId id="4140" r:id="rId169"/>
    <p:sldId id="4141" r:id="rId170"/>
    <p:sldId id="4142" r:id="rId171"/>
    <p:sldId id="4143" r:id="rId172"/>
    <p:sldId id="4144" r:id="rId173"/>
    <p:sldId id="575" r:id="rId174"/>
    <p:sldId id="4145" r:id="rId175"/>
    <p:sldId id="583" r:id="rId176"/>
    <p:sldId id="4146" r:id="rId177"/>
    <p:sldId id="586" r:id="rId178"/>
    <p:sldId id="4147" r:id="rId179"/>
    <p:sldId id="1178" r:id="rId180"/>
    <p:sldId id="4025" r:id="rId181"/>
    <p:sldId id="319" r:id="rId182"/>
    <p:sldId id="4148" r:id="rId183"/>
    <p:sldId id="576" r:id="rId184"/>
    <p:sldId id="4149" r:id="rId185"/>
    <p:sldId id="4033" r:id="rId186"/>
    <p:sldId id="4520" r:id="rId187"/>
    <p:sldId id="4958" r:id="rId188"/>
    <p:sldId id="4959" r:id="rId189"/>
    <p:sldId id="4960" r:id="rId190"/>
    <p:sldId id="4961" r:id="rId191"/>
    <p:sldId id="5475" r:id="rId192"/>
    <p:sldId id="5476" r:id="rId193"/>
    <p:sldId id="5477" r:id="rId194"/>
    <p:sldId id="5478" r:id="rId195"/>
    <p:sldId id="5479" r:id="rId196"/>
    <p:sldId id="5480" r:id="rId197"/>
    <p:sldId id="5481" r:id="rId198"/>
    <p:sldId id="5482" r:id="rId199"/>
    <p:sldId id="5483" r:id="rId200"/>
    <p:sldId id="4034" r:id="rId201"/>
    <p:sldId id="338" r:id="rId202"/>
    <p:sldId id="4765" r:id="rId203"/>
    <p:sldId id="5495" r:id="rId204"/>
    <p:sldId id="5496" r:id="rId205"/>
    <p:sldId id="5497" r:id="rId206"/>
    <p:sldId id="5498" r:id="rId207"/>
    <p:sldId id="5499" r:id="rId208"/>
    <p:sldId id="5500" r:id="rId209"/>
    <p:sldId id="5501" r:id="rId210"/>
    <p:sldId id="4770" r:id="rId211"/>
    <p:sldId id="4680" r:id="rId212"/>
    <p:sldId id="5456" r:id="rId213"/>
    <p:sldId id="4962" r:id="rId214"/>
    <p:sldId id="1170" r:id="rId215"/>
    <p:sldId id="337" r:id="rId216"/>
    <p:sldId id="4029" r:id="rId217"/>
    <p:sldId id="4030" r:id="rId218"/>
    <p:sldId id="4031" r:id="rId219"/>
    <p:sldId id="4964" r:id="rId220"/>
    <p:sldId id="1158" r:id="rId221"/>
    <p:sldId id="1159" r:id="rId222"/>
    <p:sldId id="413" r:id="rId223"/>
    <p:sldId id="1160" r:id="rId224"/>
    <p:sldId id="1161" r:id="rId225"/>
    <p:sldId id="365" r:id="rId226"/>
    <p:sldId id="5493" r:id="rId227"/>
    <p:sldId id="366" r:id="rId228"/>
    <p:sldId id="5494" r:id="rId229"/>
    <p:sldId id="1164" r:id="rId230"/>
    <p:sldId id="274" r:id="rId231"/>
    <p:sldId id="307" r:id="rId232"/>
    <p:sldId id="584" r:id="rId233"/>
    <p:sldId id="4965" r:id="rId234"/>
    <p:sldId id="4966" r:id="rId235"/>
    <p:sldId id="4967" r:id="rId236"/>
    <p:sldId id="588" r:id="rId237"/>
    <p:sldId id="4968" r:id="rId238"/>
    <p:sldId id="4969" r:id="rId239"/>
    <p:sldId id="5025" r:id="rId240"/>
    <p:sldId id="4970" r:id="rId241"/>
    <p:sldId id="4972" r:id="rId242"/>
    <p:sldId id="4971" r:id="rId243"/>
    <p:sldId id="4221" r:id="rId244"/>
    <p:sldId id="4973" r:id="rId245"/>
    <p:sldId id="701" r:id="rId246"/>
    <p:sldId id="4974" r:id="rId247"/>
    <p:sldId id="5490" r:id="rId248"/>
    <p:sldId id="5491" r:id="rId249"/>
    <p:sldId id="5492" r:id="rId250"/>
    <p:sldId id="5485" r:id="rId251"/>
    <p:sldId id="5486" r:id="rId252"/>
    <p:sldId id="5487" r:id="rId253"/>
    <p:sldId id="5488" r:id="rId254"/>
    <p:sldId id="5489" r:id="rId255"/>
    <p:sldId id="4975" r:id="rId256"/>
    <p:sldId id="4976" r:id="rId257"/>
    <p:sldId id="4977" r:id="rId258"/>
    <p:sldId id="4978" r:id="rId259"/>
    <p:sldId id="4979" r:id="rId260"/>
    <p:sldId id="4980" r:id="rId261"/>
    <p:sldId id="4981" r:id="rId262"/>
    <p:sldId id="4982" r:id="rId263"/>
    <p:sldId id="286" r:id="rId264"/>
    <p:sldId id="377" r:id="rId265"/>
    <p:sldId id="378" r:id="rId266"/>
    <p:sldId id="270" r:id="rId267"/>
    <p:sldId id="4983" r:id="rId268"/>
    <p:sldId id="4984" r:id="rId269"/>
    <p:sldId id="4985" r:id="rId270"/>
    <p:sldId id="4986" r:id="rId271"/>
    <p:sldId id="4987" r:id="rId272"/>
    <p:sldId id="298" r:id="rId273"/>
    <p:sldId id="4988" r:id="rId274"/>
    <p:sldId id="4989" r:id="rId275"/>
    <p:sldId id="4990" r:id="rId276"/>
    <p:sldId id="4991" r:id="rId277"/>
    <p:sldId id="4992" r:id="rId278"/>
    <p:sldId id="4993" r:id="rId279"/>
    <p:sldId id="4994" r:id="rId280"/>
    <p:sldId id="4995" r:id="rId281"/>
    <p:sldId id="580" r:id="rId282"/>
    <p:sldId id="459" r:id="rId283"/>
    <p:sldId id="4032" r:id="rId284"/>
    <p:sldId id="4996" r:id="rId285"/>
    <p:sldId id="4997" r:id="rId286"/>
    <p:sldId id="347" r:id="rId287"/>
    <p:sldId id="895" r:id="rId28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3518DDDD-015A-904D-8E75-A47092ECAF31}">
          <p14:sldIdLst>
            <p14:sldId id="5001"/>
            <p14:sldId id="5002"/>
            <p14:sldId id="5003"/>
            <p14:sldId id="5004"/>
            <p14:sldId id="5005"/>
            <p14:sldId id="5006"/>
            <p14:sldId id="5007"/>
            <p14:sldId id="5008"/>
            <p14:sldId id="5009"/>
            <p14:sldId id="5010"/>
            <p14:sldId id="5011"/>
            <p14:sldId id="5012"/>
            <p14:sldId id="5013"/>
            <p14:sldId id="5014"/>
            <p14:sldId id="5015"/>
            <p14:sldId id="5016"/>
            <p14:sldId id="5017"/>
            <p14:sldId id="5018"/>
            <p14:sldId id="5019"/>
            <p14:sldId id="458"/>
          </p14:sldIdLst>
        </p14:section>
        <p14:section name="Introduction" id="{B613EA28-9224-8A43-987F-9FF4558542D1}">
          <p14:sldIdLst>
            <p14:sldId id="4044"/>
            <p14:sldId id="295"/>
            <p14:sldId id="1171"/>
            <p14:sldId id="2404"/>
            <p14:sldId id="4998"/>
            <p14:sldId id="370"/>
            <p14:sldId id="4999"/>
            <p14:sldId id="372"/>
            <p14:sldId id="373"/>
            <p14:sldId id="374"/>
            <p14:sldId id="375"/>
            <p14:sldId id="376"/>
            <p14:sldId id="5000"/>
            <p14:sldId id="1151"/>
            <p14:sldId id="291"/>
            <p14:sldId id="292"/>
            <p14:sldId id="4045"/>
            <p14:sldId id="4046"/>
            <p14:sldId id="281"/>
            <p14:sldId id="283"/>
            <p14:sldId id="282"/>
            <p14:sldId id="284"/>
            <p14:sldId id="5021"/>
            <p14:sldId id="302"/>
            <p14:sldId id="308"/>
            <p14:sldId id="264"/>
            <p14:sldId id="265"/>
            <p14:sldId id="5502"/>
            <p14:sldId id="5504"/>
            <p14:sldId id="5503"/>
            <p14:sldId id="474"/>
            <p14:sldId id="343"/>
            <p14:sldId id="5023"/>
            <p14:sldId id="5027"/>
            <p14:sldId id="780"/>
            <p14:sldId id="569"/>
            <p14:sldId id="570"/>
            <p14:sldId id="571"/>
            <p14:sldId id="304"/>
            <p14:sldId id="273"/>
            <p14:sldId id="299"/>
            <p14:sldId id="263"/>
            <p14:sldId id="266"/>
            <p14:sldId id="267"/>
            <p14:sldId id="268"/>
            <p14:sldId id="269"/>
          </p14:sldIdLst>
        </p14:section>
        <p14:section name="Sermon" id="{60EF87D4-1D91-134D-86D2-A295245FA014}">
          <p14:sldIdLst>
            <p14:sldId id="4109"/>
            <p14:sldId id="4110"/>
            <p14:sldId id="4111"/>
            <p14:sldId id="4112"/>
            <p14:sldId id="4113"/>
            <p14:sldId id="5022"/>
            <p14:sldId id="4114"/>
            <p14:sldId id="4115"/>
            <p14:sldId id="4116"/>
            <p14:sldId id="4117"/>
            <p14:sldId id="446"/>
            <p14:sldId id="4118"/>
            <p14:sldId id="5026"/>
            <p14:sldId id="4119"/>
            <p14:sldId id="4120"/>
            <p14:sldId id="476"/>
            <p14:sldId id="4121"/>
            <p14:sldId id="4122"/>
            <p14:sldId id="4123"/>
            <p14:sldId id="4040"/>
            <p14:sldId id="4124"/>
            <p14:sldId id="4125"/>
            <p14:sldId id="4126"/>
            <p14:sldId id="4127"/>
            <p14:sldId id="4128"/>
            <p14:sldId id="4129"/>
            <p14:sldId id="585"/>
            <p14:sldId id="4130"/>
            <p14:sldId id="4131"/>
          </p14:sldIdLst>
        </p14:section>
        <p14:section name="Chapters" id="{9E8910DA-79F1-C845-8A17-945FE9F7132A}">
          <p14:sldIdLst>
            <p14:sldId id="4132"/>
            <p14:sldId id="4133"/>
            <p14:sldId id="4134"/>
            <p14:sldId id="4135"/>
            <p14:sldId id="4136"/>
            <p14:sldId id="4137"/>
            <p14:sldId id="4138"/>
            <p14:sldId id="4139"/>
            <p14:sldId id="4140"/>
            <p14:sldId id="4141"/>
            <p14:sldId id="4142"/>
            <p14:sldId id="4143"/>
            <p14:sldId id="4144"/>
            <p14:sldId id="575"/>
            <p14:sldId id="4145"/>
            <p14:sldId id="583"/>
            <p14:sldId id="4146"/>
            <p14:sldId id="586"/>
            <p14:sldId id="4147"/>
            <p14:sldId id="1178"/>
            <p14:sldId id="4025"/>
            <p14:sldId id="319"/>
            <p14:sldId id="4148"/>
            <p14:sldId id="576"/>
            <p14:sldId id="4149"/>
            <p14:sldId id="4033"/>
            <p14:sldId id="4520"/>
            <p14:sldId id="4958"/>
            <p14:sldId id="4959"/>
            <p14:sldId id="4960"/>
            <p14:sldId id="4961"/>
            <p14:sldId id="5475"/>
            <p14:sldId id="5476"/>
            <p14:sldId id="5477"/>
            <p14:sldId id="5478"/>
            <p14:sldId id="5479"/>
            <p14:sldId id="5480"/>
            <p14:sldId id="5481"/>
            <p14:sldId id="5482"/>
            <p14:sldId id="5483"/>
            <p14:sldId id="4034"/>
            <p14:sldId id="338"/>
            <p14:sldId id="4765"/>
            <p14:sldId id="5495"/>
            <p14:sldId id="5496"/>
            <p14:sldId id="5497"/>
            <p14:sldId id="5498"/>
            <p14:sldId id="5499"/>
            <p14:sldId id="5500"/>
            <p14:sldId id="5501"/>
            <p14:sldId id="4770"/>
            <p14:sldId id="4680"/>
            <p14:sldId id="5456"/>
            <p14:sldId id="4962"/>
            <p14:sldId id="1170"/>
            <p14:sldId id="337"/>
            <p14:sldId id="4029"/>
            <p14:sldId id="4030"/>
            <p14:sldId id="4031"/>
            <p14:sldId id="4964"/>
            <p14:sldId id="1158"/>
            <p14:sldId id="1159"/>
            <p14:sldId id="413"/>
            <p14:sldId id="1160"/>
            <p14:sldId id="1161"/>
            <p14:sldId id="365"/>
            <p14:sldId id="5493"/>
            <p14:sldId id="366"/>
            <p14:sldId id="5494"/>
            <p14:sldId id="1164"/>
            <p14:sldId id="274"/>
            <p14:sldId id="307"/>
            <p14:sldId id="584"/>
            <p14:sldId id="4965"/>
            <p14:sldId id="4966"/>
            <p14:sldId id="4967"/>
            <p14:sldId id="588"/>
            <p14:sldId id="4968"/>
            <p14:sldId id="4969"/>
            <p14:sldId id="5025"/>
            <p14:sldId id="4970"/>
            <p14:sldId id="4972"/>
            <p14:sldId id="4971"/>
            <p14:sldId id="4221"/>
            <p14:sldId id="4973"/>
            <p14:sldId id="701"/>
            <p14:sldId id="4974"/>
            <p14:sldId id="5490"/>
            <p14:sldId id="5491"/>
            <p14:sldId id="5492"/>
            <p14:sldId id="5485"/>
            <p14:sldId id="5486"/>
            <p14:sldId id="5487"/>
            <p14:sldId id="5488"/>
            <p14:sldId id="5489"/>
            <p14:sldId id="4975"/>
            <p14:sldId id="4976"/>
            <p14:sldId id="4977"/>
            <p14:sldId id="4978"/>
            <p14:sldId id="4979"/>
            <p14:sldId id="4980"/>
            <p14:sldId id="4981"/>
            <p14:sldId id="4982"/>
            <p14:sldId id="286"/>
            <p14:sldId id="377"/>
            <p14:sldId id="378"/>
            <p14:sldId id="270"/>
          </p14:sldIdLst>
        </p14:section>
        <p14:section name="Conclusion" id="{DB754CAC-031E-414D-811C-1D1EB889E9BC}">
          <p14:sldIdLst>
            <p14:sldId id="4983"/>
            <p14:sldId id="4984"/>
            <p14:sldId id="4985"/>
            <p14:sldId id="4986"/>
            <p14:sldId id="4987"/>
            <p14:sldId id="298"/>
            <p14:sldId id="4988"/>
            <p14:sldId id="4989"/>
            <p14:sldId id="4990"/>
            <p14:sldId id="4991"/>
            <p14:sldId id="4992"/>
            <p14:sldId id="4993"/>
            <p14:sldId id="4994"/>
            <p14:sldId id="4995"/>
            <p14:sldId id="580"/>
            <p14:sldId id="459"/>
            <p14:sldId id="4032"/>
          </p14:sldIdLst>
        </p14:section>
        <p14:section name="Supplements" id="{B0DDF090-6FE5-6748-B079-8DF719A4CC60}">
          <p14:sldIdLst>
            <p14:sldId id="4996"/>
            <p14:sldId id="4997"/>
            <p14:sldId id="347"/>
            <p14:sldId id="8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A0701"/>
    <a:srgbClr val="056A04"/>
    <a:srgbClr val="009193"/>
    <a:srgbClr val="009051"/>
    <a:srgbClr val="942092"/>
    <a:srgbClr val="ED8883"/>
    <a:srgbClr val="CB4CD3"/>
    <a:srgbClr val="660066"/>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129" autoAdjust="0"/>
    <p:restoredTop sz="94201" autoAdjust="0"/>
  </p:normalViewPr>
  <p:slideViewPr>
    <p:cSldViewPr>
      <p:cViewPr varScale="1">
        <p:scale>
          <a:sx n="76" d="100"/>
          <a:sy n="76" d="100"/>
        </p:scale>
        <p:origin x="192" y="1824"/>
      </p:cViewPr>
      <p:guideLst>
        <p:guide orient="horz" pos="2160"/>
        <p:guide pos="2880"/>
      </p:guideLst>
    </p:cSldViewPr>
  </p:slideViewPr>
  <p:outlineViewPr>
    <p:cViewPr>
      <p:scale>
        <a:sx n="33" d="100"/>
        <a:sy n="33" d="100"/>
      </p:scale>
      <p:origin x="0" y="-33568"/>
    </p:cViewPr>
  </p:outlineViewPr>
  <p:notesTextViewPr>
    <p:cViewPr>
      <p:scale>
        <a:sx n="100" d="100"/>
        <a:sy n="100" d="100"/>
      </p:scale>
      <p:origin x="0" y="0"/>
    </p:cViewPr>
  </p:notesTextViewPr>
  <p:sorterViewPr>
    <p:cViewPr varScale="1">
      <p:scale>
        <a:sx n="60" d="100"/>
        <a:sy n="60" d="100"/>
      </p:scale>
      <p:origin x="0" y="-27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slide" Target="slides/slide214.xml"/><Relationship Id="rId43" Type="http://schemas.openxmlformats.org/officeDocument/2006/relationships/slideMaster" Target="slideMasters/slideMaster43.xml"/><Relationship Id="rId139" Type="http://schemas.openxmlformats.org/officeDocument/2006/relationships/slide" Target="slides/slide74.xml"/><Relationship Id="rId290" Type="http://schemas.openxmlformats.org/officeDocument/2006/relationships/presProps" Target="presProps.xml"/><Relationship Id="rId85" Type="http://schemas.openxmlformats.org/officeDocument/2006/relationships/slide" Target="slides/slide20.xml"/><Relationship Id="rId150" Type="http://schemas.openxmlformats.org/officeDocument/2006/relationships/slide" Target="slides/slide85.xml"/><Relationship Id="rId192" Type="http://schemas.openxmlformats.org/officeDocument/2006/relationships/slide" Target="slides/slide127.xml"/><Relationship Id="rId206" Type="http://schemas.openxmlformats.org/officeDocument/2006/relationships/slide" Target="slides/slide141.xml"/><Relationship Id="rId248" Type="http://schemas.openxmlformats.org/officeDocument/2006/relationships/slide" Target="slides/slide18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3.xml"/><Relationship Id="rId129" Type="http://schemas.openxmlformats.org/officeDocument/2006/relationships/slide" Target="slides/slide64.xml"/><Relationship Id="rId280" Type="http://schemas.openxmlformats.org/officeDocument/2006/relationships/slide" Target="slides/slide215.xml"/><Relationship Id="rId54" Type="http://schemas.openxmlformats.org/officeDocument/2006/relationships/slideMaster" Target="slideMasters/slideMaster54.xml"/><Relationship Id="rId75" Type="http://schemas.openxmlformats.org/officeDocument/2006/relationships/slide" Target="slides/slide10.xml"/><Relationship Id="rId96" Type="http://schemas.openxmlformats.org/officeDocument/2006/relationships/slide" Target="slides/slide31.xml"/><Relationship Id="rId140" Type="http://schemas.openxmlformats.org/officeDocument/2006/relationships/slide" Target="slides/slide75.xml"/><Relationship Id="rId161" Type="http://schemas.openxmlformats.org/officeDocument/2006/relationships/slide" Target="slides/slide96.xml"/><Relationship Id="rId182" Type="http://schemas.openxmlformats.org/officeDocument/2006/relationships/slide" Target="slides/slide117.xml"/><Relationship Id="rId217"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173.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291" Type="http://schemas.openxmlformats.org/officeDocument/2006/relationships/viewProps" Target="viewProps.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1.xml"/><Relationship Id="rId130" Type="http://schemas.openxmlformats.org/officeDocument/2006/relationships/slide" Target="slides/slide65.xml"/><Relationship Id="rId151" Type="http://schemas.openxmlformats.org/officeDocument/2006/relationships/slide" Target="slides/slide86.xml"/><Relationship Id="rId172" Type="http://schemas.openxmlformats.org/officeDocument/2006/relationships/slide" Target="slides/slide107.xml"/><Relationship Id="rId193" Type="http://schemas.openxmlformats.org/officeDocument/2006/relationships/slide" Target="slides/slide128.xml"/><Relationship Id="rId207" Type="http://schemas.openxmlformats.org/officeDocument/2006/relationships/slide" Target="slides/slide142.xml"/><Relationship Id="rId228" Type="http://schemas.openxmlformats.org/officeDocument/2006/relationships/slide" Target="slides/slide163.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281" Type="http://schemas.openxmlformats.org/officeDocument/2006/relationships/slide" Target="slides/slide21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20" Type="http://schemas.openxmlformats.org/officeDocument/2006/relationships/slide" Target="slides/slide55.xml"/><Relationship Id="rId141" Type="http://schemas.openxmlformats.org/officeDocument/2006/relationships/slide" Target="slides/slide76.xml"/><Relationship Id="rId7" Type="http://schemas.openxmlformats.org/officeDocument/2006/relationships/slideMaster" Target="slideMasters/slideMaster7.xml"/><Relationship Id="rId162" Type="http://schemas.openxmlformats.org/officeDocument/2006/relationships/slide" Target="slides/slide97.xml"/><Relationship Id="rId183" Type="http://schemas.openxmlformats.org/officeDocument/2006/relationships/slide" Target="slides/slide118.xml"/><Relationship Id="rId218" Type="http://schemas.openxmlformats.org/officeDocument/2006/relationships/slide" Target="slides/slide153.xml"/><Relationship Id="rId239" Type="http://schemas.openxmlformats.org/officeDocument/2006/relationships/slide" Target="slides/slide174.xml"/><Relationship Id="rId250" Type="http://schemas.openxmlformats.org/officeDocument/2006/relationships/slide" Target="slides/slide185.xml"/><Relationship Id="rId271" Type="http://schemas.openxmlformats.org/officeDocument/2006/relationships/slide" Target="slides/slide206.xml"/><Relationship Id="rId292" Type="http://schemas.openxmlformats.org/officeDocument/2006/relationships/theme" Target="theme/theme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slide" Target="slides/slide217.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293" Type="http://schemas.openxmlformats.org/officeDocument/2006/relationships/tableStyles" Target="tableStyles.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283" Type="http://schemas.openxmlformats.org/officeDocument/2006/relationships/slide" Target="slides/slide218.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284" Type="http://schemas.openxmlformats.org/officeDocument/2006/relationships/slide" Target="slides/slide21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285" Type="http://schemas.openxmlformats.org/officeDocument/2006/relationships/slide" Target="slides/slide22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286" Type="http://schemas.openxmlformats.org/officeDocument/2006/relationships/slide" Target="slides/slide221.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287" Type="http://schemas.openxmlformats.org/officeDocument/2006/relationships/slide" Target="slides/slide222.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288" Type="http://schemas.openxmlformats.org/officeDocument/2006/relationships/slide" Target="slides/slide223.xml"/><Relationship Id="rId106" Type="http://schemas.openxmlformats.org/officeDocument/2006/relationships/slide" Target="slides/slide41.xml"/><Relationship Id="rId127" Type="http://schemas.openxmlformats.org/officeDocument/2006/relationships/slide" Target="slides/slide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slide" Target="slides/slide213.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289" Type="http://schemas.openxmlformats.org/officeDocument/2006/relationships/notesMaster" Target="notesMasters/notesMaster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3.xml"/><Relationship Id="rId171" Type="http://schemas.openxmlformats.org/officeDocument/2006/relationships/slide" Target="slides/slide106.xml"/><Relationship Id="rId227" Type="http://schemas.openxmlformats.org/officeDocument/2006/relationships/slide" Target="slides/slide162.xml"/><Relationship Id="rId269" Type="http://schemas.openxmlformats.org/officeDocument/2006/relationships/slide" Target="slides/slide2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7BDED8B-9779-A845-BA9B-650C8A4639EB}" type="slidenum">
              <a:rPr lang="en-US"/>
              <a:pPr>
                <a:defRPr/>
              </a:pPr>
              <a:t>‹#›</a:t>
            </a:fld>
            <a:endParaRPr lang="en-US"/>
          </a:p>
        </p:txBody>
      </p:sp>
    </p:spTree>
    <p:extLst>
      <p:ext uri="{BB962C8B-B14F-4D97-AF65-F5344CB8AC3E}">
        <p14:creationId xmlns:p14="http://schemas.microsoft.com/office/powerpoint/2010/main" val="2920198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You have to</a:t>
            </a:r>
            <a:r>
              <a:rPr lang="en-US" baseline="0" dirty="0">
                <a:latin typeface="Arial" panose="020B0604020202020204" pitchFamily="34" charset="0"/>
                <a:cs typeface="Arial" panose="020B0604020202020204" pitchFamily="34" charset="0"/>
              </a:rPr>
              <a:t> applaud the man here who is giving his best effort to put out the fire, even though it has no effect. He certainly looks sincere. But is sincerity enough? It's the same for our relationship with God. </a:t>
            </a:r>
            <a:r>
              <a:rPr lang="en-US" dirty="0">
                <a:latin typeface="Arial" panose="020B0604020202020204" pitchFamily="34" charset="0"/>
                <a:cs typeface="Arial" panose="020B0604020202020204" pitchFamily="34" charset="0"/>
              </a:rPr>
              <a:t>The issue</a:t>
            </a:r>
            <a:r>
              <a:rPr lang="en-US" baseline="0" dirty="0">
                <a:latin typeface="Arial" panose="020B0604020202020204" pitchFamily="34" charset="0"/>
                <a:cs typeface="Arial" panose="020B0604020202020204" pitchFamily="34" charset="0"/>
              </a:rPr>
              <a:t> for salvation is not how hard you try to be good. The fact is that none of us can be good enough to have our sins forgiven and be put into a right relationship with God. We need help—REAL help! We need God to justify us (declare us not guilty), which is the idea discussed in Galatians.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4033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A6F817-7D57-7541-A755-A2C3AC5F686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359799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EC9BEA-6276-7A42-87E8-A945692E2F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06642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24461F-D39C-7E46-B61F-3AF7F819349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31708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had at least 10 reasons to give Israel the Mosaic Law.</a:t>
            </a:r>
          </a:p>
          <a:p>
            <a:r>
              <a:rPr lang="en-US" dirty="0"/>
              <a:t>________</a:t>
            </a:r>
          </a:p>
          <a:p>
            <a:r>
              <a:rPr lang="en-US" dirty="0"/>
              <a:t>Common-211</a:t>
            </a:r>
          </a:p>
          <a:p>
            <a:r>
              <a:rPr lang="en-US" dirty="0"/>
              <a:t>BS-28-Law of Moses-18-p110</a:t>
            </a:r>
          </a:p>
          <a:p>
            <a:r>
              <a:rPr lang="en-US" dirty="0"/>
              <a:t>OS-02-Exodus-240-p113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NS-06-Rom5-8-slide93-p155p</a:t>
            </a:r>
          </a:p>
          <a:p>
            <a:r>
              <a:rPr lang="en-US" dirty="0"/>
              <a:t>SA-08-Mosaic Law-20-p36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36008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had at least 10 reasons to give Israel the Mosaic Law.</a:t>
            </a:r>
          </a:p>
          <a:p>
            <a:r>
              <a:rPr lang="en-US" dirty="0"/>
              <a:t>________</a:t>
            </a:r>
          </a:p>
          <a:p>
            <a:r>
              <a:rPr lang="en-US" dirty="0"/>
              <a:t>Common-212</a:t>
            </a:r>
          </a:p>
          <a:p>
            <a:r>
              <a:rPr lang="en-US" dirty="0"/>
              <a:t>BS-28-Law of Moses-19-p110</a:t>
            </a:r>
          </a:p>
          <a:p>
            <a:r>
              <a:rPr lang="en-US" dirty="0"/>
              <a:t>OS-02-Exodus-241-p113</a:t>
            </a:r>
          </a:p>
          <a:p>
            <a:r>
              <a:rPr lang="en-US" dirty="0"/>
              <a:t>OS-05-Deut-107-p113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NS-06-Rom5-8-slide94-p155p</a:t>
            </a:r>
          </a:p>
          <a:p>
            <a:r>
              <a:rPr lang="en-US" dirty="0"/>
              <a:t>SA-08-Mosaic Law-21-p36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108109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had at least 10 reasons to give Israel the Mosaic Law.</a:t>
            </a:r>
          </a:p>
          <a:p>
            <a:r>
              <a:rPr lang="en-US" dirty="0"/>
              <a:t>________</a:t>
            </a:r>
          </a:p>
          <a:p>
            <a:r>
              <a:rPr lang="en-US" dirty="0"/>
              <a:t>Common-213</a:t>
            </a:r>
          </a:p>
          <a:p>
            <a:r>
              <a:rPr lang="en-US" dirty="0"/>
              <a:t>BS-28-Law of Moses-20-p110</a:t>
            </a:r>
          </a:p>
          <a:p>
            <a:r>
              <a:rPr lang="en-US" dirty="0"/>
              <a:t>OS-02-Exodus-242-p113</a:t>
            </a:r>
          </a:p>
          <a:p>
            <a:r>
              <a:rPr lang="en-US" dirty="0"/>
              <a:t>OS-05-Deut-108-p113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NS-06-Rom5-8-slide95-p155p</a:t>
            </a:r>
          </a:p>
          <a:p>
            <a:r>
              <a:rPr lang="en-US" dirty="0"/>
              <a:t>SA-08-Mosaic Law-22-p36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30198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We do not follow the Law literally as new covenant believers. But we still apply its basic teaching in relevant ways.</a:t>
            </a:r>
          </a:p>
          <a:p>
            <a:r>
              <a:rPr lang="en-US" dirty="0"/>
              <a:t>________</a:t>
            </a:r>
          </a:p>
          <a:p>
            <a:r>
              <a:rPr lang="en-US" dirty="0"/>
              <a:t>Common-214</a:t>
            </a:r>
          </a:p>
          <a:p>
            <a:r>
              <a:rPr lang="en-US" dirty="0"/>
              <a:t>BS-28-Law of Moses-21-p110</a:t>
            </a:r>
          </a:p>
          <a:p>
            <a:r>
              <a:rPr lang="en-US" dirty="0"/>
              <a:t>OS-02-Exodus-243-p113</a:t>
            </a:r>
          </a:p>
          <a:p>
            <a:r>
              <a:rPr lang="en-US" dirty="0"/>
              <a:t>OS-03-Leviticus-378</a:t>
            </a:r>
            <a:endParaRPr lang="ar-SA" dirty="0"/>
          </a:p>
          <a:p>
            <a:r>
              <a:rPr lang="en-US" dirty="0"/>
              <a:t>OS-05-Deut-205-p113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NS-06-Rom5-8-slide96-p155p</a:t>
            </a:r>
          </a:p>
          <a:p>
            <a:r>
              <a:rPr lang="en-US" dirty="0"/>
              <a:t>SA-08-Mosaic Law-23-p36</a:t>
            </a:r>
          </a:p>
          <a:p>
            <a:pPr eaLnBrk="1" hangingPunct="1"/>
            <a:endParaRPr lang="zh-CN" altLang="en-US" dirty="0">
              <a:latin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follow the Law literally as new covenant believers. But we still apply its basic teaching in relevant ways.</a:t>
            </a:r>
          </a:p>
          <a:p>
            <a:r>
              <a:rPr lang="en-US" dirty="0"/>
              <a:t>________</a:t>
            </a:r>
          </a:p>
          <a:p>
            <a:r>
              <a:rPr lang="en-US" dirty="0"/>
              <a:t>Common-215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BE-03-Leviticus-134</a:t>
            </a:r>
          </a:p>
          <a:p>
            <a:r>
              <a:rPr lang="en-US" dirty="0"/>
              <a:t>BS-28-Law of Moses-22-p110</a:t>
            </a:r>
          </a:p>
          <a:p>
            <a:r>
              <a:rPr lang="en-US" dirty="0"/>
              <a:t>OS-02-Exodus-244-p113</a:t>
            </a:r>
          </a:p>
          <a:p>
            <a:r>
              <a:rPr lang="en-US" dirty="0"/>
              <a:t>OS-03-Leviticus-379</a:t>
            </a:r>
          </a:p>
          <a:p>
            <a:r>
              <a:rPr lang="en-US" dirty="0"/>
              <a:t>OS-05-Deut-206-p113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NS-06-Rom5-8-slide97-p155p</a:t>
            </a:r>
          </a:p>
          <a:p>
            <a:r>
              <a:rPr lang="en-US" dirty="0"/>
              <a:t>SA-08-Mosaic Law-24-p36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502959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follow the Law literally as new covenant believers. But we still apply its basic teaching in relevant ways.</a:t>
            </a:r>
          </a:p>
          <a:p>
            <a:r>
              <a:rPr lang="en-US" dirty="0"/>
              <a:t>________</a:t>
            </a:r>
          </a:p>
          <a:p>
            <a:r>
              <a:rPr lang="en-US" dirty="0"/>
              <a:t>Common-216</a:t>
            </a:r>
          </a:p>
          <a:p>
            <a:r>
              <a:rPr lang="en-US" dirty="0"/>
              <a:t>BS-28-Law of Moses-23-p110</a:t>
            </a:r>
          </a:p>
          <a:p>
            <a:r>
              <a:rPr lang="en-US" dirty="0"/>
              <a:t>OS-02-Exodus-245-p113</a:t>
            </a:r>
          </a:p>
          <a:p>
            <a:r>
              <a:rPr lang="en-US" dirty="0"/>
              <a:t>OS-05-Deut-207-p113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NS-06-Rom5-8-slide98-p155p</a:t>
            </a:r>
          </a:p>
          <a:p>
            <a:r>
              <a:rPr lang="en-US" dirty="0"/>
              <a:t>SA-08-Mosaic Law-25-p36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347403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follow the Law literally as new covenant believers. But we still apply its basic teaching in relevant ways.</a:t>
            </a:r>
          </a:p>
          <a:p>
            <a:r>
              <a:rPr lang="en-US" dirty="0"/>
              <a:t>________</a:t>
            </a:r>
          </a:p>
          <a:p>
            <a:r>
              <a:rPr lang="en-US" dirty="0"/>
              <a:t>Common-217</a:t>
            </a:r>
          </a:p>
          <a:p>
            <a:r>
              <a:rPr lang="en-US" dirty="0"/>
              <a:t>BS-28-Law of Moses-24-p110</a:t>
            </a:r>
          </a:p>
          <a:p>
            <a:r>
              <a:rPr lang="en-US" dirty="0"/>
              <a:t>OS-02-Exodus-246-p113</a:t>
            </a:r>
          </a:p>
          <a:p>
            <a:r>
              <a:rPr lang="en-US" dirty="0"/>
              <a:t>OS-05-Deut-208-p113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NS-06-Rom5-8-slide99-p155p</a:t>
            </a:r>
          </a:p>
          <a:p>
            <a:r>
              <a:rPr lang="en-US" dirty="0"/>
              <a:t>SA-08-Mosaic Law-26-p36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4927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follow the Law literally as new covenant believers. But we still apply its basic teaching in relevant ways.</a:t>
            </a:r>
          </a:p>
          <a:p>
            <a:r>
              <a:rPr lang="en-US" dirty="0"/>
              <a:t>________</a:t>
            </a:r>
          </a:p>
          <a:p>
            <a:r>
              <a:rPr lang="en-US" dirty="0"/>
              <a:t>Common-218</a:t>
            </a:r>
          </a:p>
          <a:p>
            <a:r>
              <a:rPr lang="en-US" dirty="0"/>
              <a:t>BS-28-Law of Moses-25-p110</a:t>
            </a:r>
          </a:p>
          <a:p>
            <a:r>
              <a:rPr lang="en-US" dirty="0"/>
              <a:t>OS-02-Exodus-247-p113</a:t>
            </a:r>
          </a:p>
          <a:p>
            <a:r>
              <a:rPr lang="en-US" dirty="0"/>
              <a:t>OS-05-Deut-209-p113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NS-06-Rom5-8-slide100-p155p</a:t>
            </a:r>
          </a:p>
          <a:p>
            <a:r>
              <a:rPr lang="en-US" dirty="0"/>
              <a:t>SA-08-Mosaic Law-27-p36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78599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follow the Law literally as new covenant believers. But we still apply its basic teaching in relevant ways.</a:t>
            </a:r>
          </a:p>
          <a:p>
            <a:r>
              <a:rPr lang="en-US" dirty="0"/>
              <a:t>________</a:t>
            </a:r>
          </a:p>
          <a:p>
            <a:r>
              <a:rPr lang="en-US" dirty="0"/>
              <a:t>Common-219</a:t>
            </a:r>
          </a:p>
          <a:p>
            <a:r>
              <a:rPr lang="en-US" dirty="0"/>
              <a:t>BS-28-Law of Moses-26-p110</a:t>
            </a:r>
          </a:p>
          <a:p>
            <a:r>
              <a:rPr lang="en-US" dirty="0"/>
              <a:t>OS-02-Exodus-248-p113</a:t>
            </a:r>
          </a:p>
          <a:p>
            <a:r>
              <a:rPr lang="en-US" dirty="0"/>
              <a:t>OS-05-Deut-210-p113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NS-06-Rom5-8-slide101-p155p</a:t>
            </a:r>
          </a:p>
          <a:p>
            <a:r>
              <a:rPr lang="en-US" dirty="0"/>
              <a:t>SA-08-Mosaic Law-28-p36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64422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Common Arabic-45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BE-02-Exodus-45</a:t>
            </a:r>
          </a:p>
          <a:p>
            <a:pPr eaLnBrk="1" hangingPunct="1"/>
            <a:r>
              <a:rPr lang="en-US" altLang="zh-CN" dirty="0">
                <a:latin typeface="Times New Roman" charset="0"/>
              </a:rPr>
              <a:t>OS-02-Exodus-258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pPr eaLnBrk="1" hangingPunct="1"/>
            <a:r>
              <a:rPr lang="en-US" altLang="zh-CN">
                <a:latin typeface="Times New Roman" charset="0"/>
              </a:rPr>
              <a:t>SA-08-The Christian and the Mosaic Law-86</a:t>
            </a:r>
          </a:p>
          <a:p>
            <a:pPr eaLnBrk="1" hangingPunct="1"/>
            <a:endParaRPr lang="zh-CN" altLang="en-US" dirty="0">
              <a:latin typeface="Times New Roman" charset="0"/>
            </a:endParaRPr>
          </a:p>
        </p:txBody>
      </p:sp>
    </p:spTree>
    <p:extLst>
      <p:ext uri="{BB962C8B-B14F-4D97-AF65-F5344CB8AC3E}">
        <p14:creationId xmlns:p14="http://schemas.microsoft.com/office/powerpoint/2010/main" val="40372429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Arial" panose="020B0604020202020204" pitchFamily="34" charset="0"/>
                <a:ea typeface="ＭＳ Ｐゴシック" charset="0"/>
                <a:cs typeface="Arial" panose="020B0604020202020204" pitchFamily="34" charset="0"/>
              </a:rPr>
              <a:t>In the CEREMONIAL part of the Law God instructs His people how to go about worshiping him in the new desert Tabernacle and later in the great Temple to be built in Jerusalem. The complex rituals required in the new form of worship also prefigure future relationships between men and the coming Messiah.  We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err="1">
                <a:latin typeface="Arial" panose="020B0604020202020204" pitchFamily="34" charset="0"/>
                <a:ea typeface="ＭＳ Ｐゴシック" charset="0"/>
                <a:cs typeface="Arial" panose="020B0604020202020204" pitchFamily="34" charset="0"/>
              </a:rPr>
              <a:t>ll</a:t>
            </a:r>
            <a:r>
              <a:rPr lang="en-US" altLang="ja-JP" b="0" dirty="0">
                <a:latin typeface="Arial" panose="020B0604020202020204" pitchFamily="34" charset="0"/>
                <a:ea typeface="ＭＳ Ｐゴシック" charset="0"/>
                <a:cs typeface="Arial" panose="020B0604020202020204" pitchFamily="34" charset="0"/>
              </a:rPr>
              <a:t> find out much more about The Law as this study moves forward.</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79297-C519-C445-8317-BE0A0CDF8B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8351"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لا يذكر العهد الجديد على وجه التحديد كيفيَّة التطبيق العمليِّ لشريعة العهد القديم، لذلك يختلف المسيحيُّون حول كيفيَّة القيام بذلك. يوجد على الأقلِّ خمسة اتِّجاهاتٍ (آراء) رئيسيَّةٍ ينتهجها المسيحيُّون بشأن التعامل مع كيفيَّة تطبيق الشريعة الموسويَّة اليوم.</a:t>
            </a:r>
            <a:endParaRPr lang="ar-JO" b="0" dirty="0">
              <a:effectLst/>
            </a:endParaRPr>
          </a:p>
          <a:p>
            <a:endParaRPr lang="ar-JO"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Common-233</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Law-33</a:t>
            </a:r>
            <a:endParaRPr lang="en-GB" b="0" dirty="0">
              <a:latin typeface="Arial" panose="020B0604020202020204" pitchFamily="34" charset="0"/>
              <a:ea typeface="ＭＳ Ｐゴシック" charset="0"/>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E9940C-1698-3745-94CB-B58B74E736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0" i="0" u="none" strike="noStrike" dirty="0">
                <a:solidFill>
                  <a:srgbClr val="000000"/>
                </a:solidFill>
                <a:effectLst/>
                <a:latin typeface="Arial" panose="020B0604020202020204" pitchFamily="34" charset="0"/>
              </a:rPr>
              <a:t>لا يذكر العهد الجديد على وجه التحديد كيفيَّة التطبيق العمليِّ لشريعة العهد القديم، لذلك يختلف المسيحيُّون حول كيفيَّة القيام بذلك. يوجد على الأقلِّ خمسة اتِّجاهاتٍ (آراء) رئيسيَّةٍ ينتهجها المسيحيُّون بشأن التعامل مع كيفيَّة تطبيق الشريعة الموسويَّة اليوم.</a:t>
            </a:r>
            <a:endParaRPr lang="ar-JO" b="0" dirty="0">
              <a:effectLst/>
            </a:endParaRPr>
          </a:p>
          <a:p>
            <a:pPr algn="r" rtl="1"/>
            <a:endParaRPr lang="ar-JO"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Common-234</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BE062A-9286-6245-B21E-4CDD20D8EB5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0" i="0" u="none" strike="noStrike" dirty="0">
                <a:solidFill>
                  <a:srgbClr val="000000"/>
                </a:solidFill>
                <a:effectLst/>
                <a:latin typeface="Arial" panose="020B0604020202020204" pitchFamily="34" charset="0"/>
              </a:rPr>
              <a:t>لا يذكر العهد الجديد على وجه التحديد كيفيَّة التطبيق العمليِّ لشريعة العهد القديم، لذلك يختلف المسيحيُّون حول كيفيَّة القيام بذلك. يوجد على الأقلِّ خمسة اتِّجاهاتٍ (آراء) رئيسيَّةٍ ينتهجها المسيحيُّون بشأن التعامل مع كيفيَّة تطبيق الشريعة الموسويَّة اليوم.</a:t>
            </a:r>
            <a:endParaRPr lang="ar-JO" b="0" dirty="0">
              <a:effectLst/>
            </a:endParaRPr>
          </a:p>
          <a:p>
            <a:pPr algn="r" rtl="1"/>
            <a:endParaRPr lang="ar-JO"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Common-235</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7A1D00-670E-5A41-BC5D-1525FD39FE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0" i="0" u="none" strike="noStrike" dirty="0">
                <a:solidFill>
                  <a:srgbClr val="000000"/>
                </a:solidFill>
                <a:effectLst/>
                <a:latin typeface="Arial" panose="020B0604020202020204" pitchFamily="34" charset="0"/>
              </a:rPr>
              <a:t>لا يذكر العهد الجديد على وجه التحديد كيفيَّة التطبيق العمليِّ لشريعة العهد القديم، لذلك يختلف المسيحيُّون حول كيفيَّة القيام بذلك. يوجد على الأقلِّ خمسة اتِّجاهاتٍ (آراء) رئيسيَّةٍ ينتهجها المسيحيُّون بشأن التعامل مع كيفيَّة تطبيق الشريعة الموسويَّة اليوم.</a:t>
            </a:r>
            <a:endParaRPr lang="ar-JO" b="0" dirty="0">
              <a:effectLst/>
            </a:endParaRPr>
          </a:p>
          <a:p>
            <a:pPr algn="r" rtl="1"/>
            <a:endParaRPr lang="ar-JO"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Common-236</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A3B86-87F6-B448-B2EA-1DCD6D6600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0" i="0" u="none" strike="noStrike" dirty="0">
                <a:solidFill>
                  <a:srgbClr val="000000"/>
                </a:solidFill>
                <a:effectLst/>
                <a:latin typeface="Arial" panose="020B0604020202020204" pitchFamily="34" charset="0"/>
              </a:rPr>
              <a:t>لا يذكر العهد الجديد على وجه التحديد كيفيَّة التطبيق العمليِّ لشريعة العهد القديم، لذلك يختلف المسيحيُّون حول كيفيَّة القيام بذلك. يوجد على الأقلِّ خمسة اتِّجاهاتٍ (آراء) رئيسيَّةٍ ينتهجها المسيحيُّون بشأن التعامل مع كيفيَّة تطبيق الشريعة الموسويَّة اليوم.</a:t>
            </a:r>
            <a:endParaRPr lang="ar-JO" b="0" dirty="0">
              <a:effectLst/>
            </a:endParaRPr>
          </a:p>
          <a:p>
            <a:pPr algn="r" rtl="1"/>
            <a:endParaRPr lang="ar-JO"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Common-237</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527FB-9E88-FD47-8CBE-78B152BF5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0" i="0" u="none" strike="noStrike" dirty="0">
                <a:solidFill>
                  <a:srgbClr val="000000"/>
                </a:solidFill>
                <a:effectLst/>
                <a:latin typeface="Arial" panose="020B0604020202020204" pitchFamily="34" charset="0"/>
              </a:rPr>
              <a:t>لا يذكر العهد الجديد على وجه التحديد كيفيَّة التطبيق العمليِّ لشريعة العهد القديم، لذلك يختلف المسيحيُّون حول كيفيَّة القيام بذلك. يوجد على الأقلِّ خمسة اتِّجاهاتٍ (آراء) رئيسيَّةٍ ينتهجها المسيحيُّون بشأن التعامل مع كيفيَّة تطبيق الشريعة الموسويَّة اليوم.</a:t>
            </a:r>
            <a:endParaRPr lang="ar-JO" b="0" dirty="0">
              <a:effectLst/>
            </a:endParaRPr>
          </a:p>
          <a:p>
            <a:pPr algn="r" rtl="1"/>
            <a:endParaRPr lang="ar-JO"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Common-238</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1885598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127A3-DBD4-304D-90AE-595AFA710E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0" i="0" u="none" strike="noStrike" dirty="0">
                <a:solidFill>
                  <a:srgbClr val="000000"/>
                </a:solidFill>
                <a:effectLst/>
                <a:latin typeface="Arial" panose="020B0604020202020204" pitchFamily="34" charset="0"/>
              </a:rPr>
              <a:t>لا يذكر العهد الجديد على وجه التحديد كيفيَّة التطبيق العمليِّ لشريعة العهد القديم، لذلك يختلف المسيحيُّون حول كيفيَّة القيام بذلك. يوجد على الأقلِّ خمسة اتِّجاهاتٍ (آراء) رئيسيَّةٍ ينتهجها المسيحيُّون بشأن التعامل مع كيفيَّة تطبيق الشريعة الموسويَّة اليوم.</a:t>
            </a:r>
            <a:endParaRPr lang="ar-JO" b="0" dirty="0">
              <a:effectLst/>
            </a:endParaRPr>
          </a:p>
          <a:p>
            <a:pPr algn="r" rtl="1"/>
            <a:endParaRPr lang="ar-JO"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Common-239</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3276600"/>
            <a:ext cx="4640814" cy="276999"/>
          </a:xfrm>
        </p:spPr>
        <p:txBody>
          <a:bodyPr/>
          <a:lstStyle/>
          <a:p>
            <a:r>
              <a:rPr lang="en-US" sz="1200" kern="1200" dirty="0">
                <a:solidFill>
                  <a:schemeClr val="tx1"/>
                </a:solidFill>
                <a:effectLst/>
                <a:latin typeface="Times New Roman" pitchFamily="16" charset="0"/>
                <a:ea typeface="ＭＳ Ｐゴシック" charset="-128"/>
                <a:cs typeface="ＭＳ Ｐゴシック" charset="-128"/>
              </a:rPr>
              <a:t>What covenant does Jesus mediate that is far better than the old (8:6)?</a:t>
            </a:r>
            <a:r>
              <a:rPr lang="en-SG" dirty="0">
                <a:effectLst/>
              </a:rPr>
              <a:t> </a:t>
            </a:r>
          </a:p>
          <a:p>
            <a:r>
              <a:rPr lang="en-SG" dirty="0">
                <a:effectLst/>
              </a:rPr>
              <a:t>_____________</a:t>
            </a:r>
          </a:p>
          <a:p>
            <a:pPr>
              <a:spcBef>
                <a:spcPts val="0"/>
              </a:spcBef>
              <a:buNone/>
            </a:pPr>
            <a:r>
              <a:rPr lang="en-US" dirty="0"/>
              <a:t>Common English-150</a:t>
            </a:r>
          </a:p>
          <a:p>
            <a:pPr>
              <a:spcBef>
                <a:spcPts val="0"/>
              </a:spcBef>
              <a:buNone/>
            </a:pPr>
            <a:r>
              <a:rPr lang="en-US" dirty="0"/>
              <a:t>BE-05-Deut-46</a:t>
            </a:r>
          </a:p>
          <a:p>
            <a:pPr>
              <a:spcBef>
                <a:spcPts val="0"/>
              </a:spcBef>
              <a:buNone/>
            </a:pPr>
            <a:r>
              <a:rPr lang="en-US" dirty="0"/>
              <a:t>CH-02-Nature, etc.-104</a:t>
            </a:r>
          </a:p>
          <a:p>
            <a:pPr>
              <a:spcBef>
                <a:spcPts val="0"/>
              </a:spcBef>
              <a:buNone/>
            </a:pPr>
            <a:r>
              <a:rPr lang="en-US" dirty="0"/>
              <a:t>OS-02-Exodus-359, 463</a:t>
            </a:r>
          </a:p>
          <a:p>
            <a:pPr>
              <a:spcBef>
                <a:spcPts val="0"/>
              </a:spcBef>
              <a:buNone/>
            </a:pPr>
            <a:r>
              <a:rPr lang="en-US" dirty="0"/>
              <a:t>OS-05-Deut-185</a:t>
            </a:r>
          </a:p>
          <a:p>
            <a:pPr>
              <a:spcBef>
                <a:spcPts val="0"/>
              </a:spcBef>
              <a:buNone/>
            </a:pPr>
            <a:r>
              <a:rPr lang="en-US" dirty="0"/>
              <a:t>OS-24-Jeremiah-173</a:t>
            </a:r>
          </a:p>
          <a:p>
            <a:pPr>
              <a:spcBef>
                <a:spcPts val="0"/>
              </a:spcBef>
              <a:buNone/>
            </a:pPr>
            <a:r>
              <a:rPr lang="en-US"/>
              <a:t>NS-08-2 Corinthians-79</a:t>
            </a:r>
            <a:endParaRPr lang="en-US" dirty="0"/>
          </a:p>
          <a:p>
            <a:pPr>
              <a:spcBef>
                <a:spcPts val="0"/>
              </a:spcBef>
              <a:buNone/>
            </a:pPr>
            <a:r>
              <a:rPr lang="en-US" dirty="0"/>
              <a:t>NS-09-Galatians-144</a:t>
            </a:r>
          </a:p>
          <a:p>
            <a:pPr>
              <a:spcBef>
                <a:spcPts val="0"/>
              </a:spcBef>
              <a:buNone/>
            </a:pPr>
            <a:r>
              <a:rPr lang="en-US" dirty="0"/>
              <a:t>NS-19-Hebrews-298, 343</a:t>
            </a:r>
          </a:p>
          <a:p>
            <a:pPr>
              <a:spcBef>
                <a:spcPts val="0"/>
              </a:spcBef>
              <a:buNone/>
            </a:pPr>
            <a:r>
              <a:rPr lang="en-US" dirty="0"/>
              <a:t>FU-05-Bliblical Covenants-34</a:t>
            </a:r>
          </a:p>
          <a:p>
            <a:endParaRPr lang="en-US" dirty="0"/>
          </a:p>
        </p:txBody>
      </p:sp>
      <p:sp>
        <p:nvSpPr>
          <p:cNvPr id="4" name="Slide Number Placeholder 3"/>
          <p:cNvSpPr>
            <a:spLocks noGrp="1"/>
          </p:cNvSpPr>
          <p:nvPr>
            <p:ph type="sldNum" sz="quarter" idx="10"/>
          </p:nvPr>
        </p:nvSpPr>
        <p:spPr>
          <a:xfrm>
            <a:off x="8881338" y="6581001"/>
            <a:ext cx="262662" cy="276999"/>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74734255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29001017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148</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D3FD8F-6790-F147-91C4-0D588D05C156}"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104748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0185C-70D9-9B44-BB54-B680891FD75A}" type="slidenum">
              <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303732743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151</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extLst>
      <p:ext uri="{BB962C8B-B14F-4D97-AF65-F5344CB8AC3E}">
        <p14:creationId xmlns:p14="http://schemas.microsoft.com/office/powerpoint/2010/main" val="13175917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154</a:t>
            </a:fld>
            <a:endParaRPr lang="en-US"/>
          </a:p>
        </p:txBody>
      </p:sp>
    </p:spTree>
    <p:extLst>
      <p:ext uri="{BB962C8B-B14F-4D97-AF65-F5344CB8AC3E}">
        <p14:creationId xmlns:p14="http://schemas.microsoft.com/office/powerpoint/2010/main" val="22091228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Illustrations of justification by faith should convince the Galatians to abandon legalism (Gal 4).</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101478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63335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790974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4:3</a:t>
            </a:r>
            <a:r>
              <a:rPr lang="en-SG" sz="1200" kern="1200" dirty="0">
                <a:solidFill>
                  <a:schemeClr val="tx1"/>
                </a:solidFill>
                <a:effectLst/>
                <a:latin typeface="Times New Roman" pitchFamily="-112" charset="0"/>
                <a:ea typeface="ＭＳ Ｐゴシック" charset="-128"/>
                <a:cs typeface="ＭＳ Ｐゴシック" charset="-128"/>
              </a:rPr>
              <a:t>. Paul applied the illustration in order to show the contrast between the believers’ former position and what they now enjoyed. Formerly, in their state of spiritual immaturity </a:t>
            </a:r>
            <a:r>
              <a:rPr lang="en-SG" sz="1200" b="1" kern="1200" dirty="0">
                <a:solidFill>
                  <a:schemeClr val="tx1"/>
                </a:solidFill>
                <a:effectLst/>
                <a:latin typeface="Times New Roman" pitchFamily="-112" charset="0"/>
                <a:ea typeface="ＭＳ Ｐゴシック" charset="-128"/>
                <a:cs typeface="ＭＳ Ｐゴシック" charset="-128"/>
              </a:rPr>
              <a:t>(when we were children,</a:t>
            </a:r>
            <a:r>
              <a:rPr lang="en-SG" sz="1200" kern="1200" dirty="0">
                <a:solidFill>
                  <a:schemeClr val="tx1"/>
                </a:solidFill>
                <a:effectLst/>
                <a:latin typeface="Times New Roman" pitchFamily="-112" charset="0"/>
                <a:ea typeface="ＭＳ Ｐゴシック" charset="-128"/>
                <a:cs typeface="ＭＳ Ｐゴシック" charset="-128"/>
              </a:rPr>
              <a:t> nh/</a:t>
            </a:r>
            <a:r>
              <a:rPr lang="en-SG" sz="1200" kern="1200" dirty="0" err="1">
                <a:solidFill>
                  <a:schemeClr val="tx1"/>
                </a:solidFill>
                <a:effectLst/>
                <a:latin typeface="Times New Roman" pitchFamily="-112" charset="0"/>
                <a:ea typeface="ＭＳ Ｐゴシック" charset="-128"/>
                <a:cs typeface="ＭＳ Ｐゴシック" charset="-128"/>
              </a:rPr>
              <a:t>pioi</a:t>
            </a:r>
            <a:r>
              <a:rPr lang="en-SG" sz="1200" kern="1200" dirty="0">
                <a:solidFill>
                  <a:schemeClr val="tx1"/>
                </a:solidFill>
                <a:effectLst/>
                <a:latin typeface="Times New Roman" pitchFamily="-112" charset="0"/>
                <a:ea typeface="ＭＳ Ｐゴシック" charset="-128"/>
                <a:cs typeface="ＭＳ Ｐゴシック" charset="-128"/>
              </a:rPr>
              <a:t>), they were like slaves. The scope of that </a:t>
            </a:r>
            <a:r>
              <a:rPr lang="en-SG" sz="1200" b="1" kern="1200" dirty="0">
                <a:solidFill>
                  <a:schemeClr val="tx1"/>
                </a:solidFill>
                <a:effectLst/>
                <a:latin typeface="Times New Roman" pitchFamily="-112" charset="0"/>
                <a:ea typeface="ＭＳ Ｐゴシック" charset="-128"/>
                <a:cs typeface="ＭＳ Ｐゴシック" charset="-128"/>
              </a:rPr>
              <a:t>slavery</a:t>
            </a:r>
            <a:r>
              <a:rPr lang="en-SG" sz="1200" kern="1200" dirty="0">
                <a:solidFill>
                  <a:schemeClr val="tx1"/>
                </a:solidFill>
                <a:effectLst/>
                <a:latin typeface="Times New Roman" pitchFamily="-112" charset="0"/>
                <a:ea typeface="ＭＳ Ｐゴシック" charset="-128"/>
                <a:cs typeface="ＭＳ Ｐゴシック" charset="-128"/>
              </a:rPr>
              <a:t> was described as being </a:t>
            </a:r>
            <a:r>
              <a:rPr lang="en-SG" sz="1200" b="1" kern="1200" dirty="0">
                <a:solidFill>
                  <a:schemeClr val="tx1"/>
                </a:solidFill>
                <a:effectLst/>
                <a:latin typeface="Times New Roman" pitchFamily="-112" charset="0"/>
                <a:ea typeface="ＭＳ Ｐゴシック" charset="-128"/>
                <a:cs typeface="ＭＳ Ｐゴシック" charset="-128"/>
              </a:rPr>
              <a:t>under the basic principles</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kern="1200" dirty="0" err="1">
                <a:solidFill>
                  <a:schemeClr val="tx1"/>
                </a:solidFill>
                <a:effectLst/>
                <a:latin typeface="Times New Roman" pitchFamily="-112" charset="0"/>
                <a:ea typeface="ＭＳ Ｐゴシック" charset="-128"/>
                <a:cs typeface="ＭＳ Ｐゴシック" charset="-128"/>
              </a:rPr>
              <a:t>stoicei√a</a:t>
            </a:r>
            <a:r>
              <a:rPr lang="en-SG" sz="1200" kern="1200" dirty="0">
                <a:solidFill>
                  <a:schemeClr val="tx1"/>
                </a:solidFill>
                <a:effectLst/>
                <a:latin typeface="Times New Roman" pitchFamily="-112" charset="0"/>
                <a:ea typeface="ＭＳ Ｐゴシック" charset="-128"/>
                <a:cs typeface="ＭＳ Ｐゴシック" charset="-128"/>
              </a:rPr>
              <a:t>, “elements”) </a:t>
            </a:r>
            <a:r>
              <a:rPr lang="en-SG" sz="1200" b="1" kern="1200" dirty="0">
                <a:solidFill>
                  <a:schemeClr val="tx1"/>
                </a:solidFill>
                <a:effectLst/>
                <a:latin typeface="Times New Roman" pitchFamily="-112" charset="0"/>
                <a:ea typeface="ＭＳ Ｐゴシック" charset="-128"/>
                <a:cs typeface="ＭＳ Ｐゴシック" charset="-128"/>
              </a:rPr>
              <a:t>of the world.</a:t>
            </a:r>
            <a:r>
              <a:rPr lang="en-SG" sz="1200" kern="1200" dirty="0">
                <a:solidFill>
                  <a:schemeClr val="tx1"/>
                </a:solidFill>
                <a:effectLst/>
                <a:latin typeface="Times New Roman" pitchFamily="-112" charset="0"/>
                <a:ea typeface="ＭＳ Ｐゴシック" charset="-128"/>
                <a:cs typeface="ＭＳ Ｐゴシック" charset="-128"/>
              </a:rPr>
              <a:t> Though often interpreted as a reference to the Mosaic Law, this view does not fit the </a:t>
            </a:r>
            <a:r>
              <a:rPr lang="ar-SA" sz="1200" kern="1200" dirty="0">
                <a:solidFill>
                  <a:schemeClr val="tx1"/>
                </a:solidFill>
                <a:effectLst/>
                <a:latin typeface="Times New Roman" pitchFamily="-112" charset="0"/>
                <a:ea typeface="ＭＳ Ｐゴシック" charset="-128"/>
                <a:cs typeface="ＭＳ Ｐゴシック" charset="-128"/>
              </a:rPr>
              <a:t>غلاطية</a:t>
            </a:r>
            <a:r>
              <a:rPr lang="en-SG" sz="1200" kern="1200" dirty="0">
                <a:solidFill>
                  <a:schemeClr val="tx1"/>
                </a:solidFill>
                <a:effectLst/>
                <a:latin typeface="Times New Roman" pitchFamily="-112" charset="0"/>
                <a:ea typeface="ＭＳ Ｐゴシック" charset="-128"/>
                <a:cs typeface="ＭＳ Ｐゴシック" charset="-128"/>
              </a:rPr>
              <a:t>, most of whom were Gentile pagans before conversion and were never under the Law. It seems better to understand the “basic principles” to refer to the elementary stages of religious experience, whether of Jews under the Law or Gentiles in bondage to heathen religions (cf. “weak and miserable principles” in v. 9, and “basic principles of this world” in Col. 2:20) Thus all were enslaved until Christ emancipated them” (Donald K. Campbell, “</a:t>
            </a:r>
            <a:r>
              <a:rPr lang="en-US" sz="1200" kern="1200" dirty="0">
                <a:solidFill>
                  <a:schemeClr val="tx1"/>
                </a:solidFill>
                <a:effectLst/>
                <a:latin typeface="Times New Roman" pitchFamily="-112" charset="0"/>
                <a:ea typeface="ＭＳ Ｐゴシック" charset="-128"/>
                <a:cs typeface="ＭＳ Ｐゴシック" charset="-128"/>
              </a:rPr>
              <a:t>Galatians</a:t>
            </a:r>
            <a:r>
              <a:rPr lang="en-SG" sz="1200" kern="1200" dirty="0">
                <a:solidFill>
                  <a:schemeClr val="tx1"/>
                </a:solidFill>
                <a:effectLst/>
                <a:latin typeface="Times New Roman" pitchFamily="-112" charset="0"/>
                <a:ea typeface="ＭＳ Ｐゴシック" charset="-128"/>
                <a:cs typeface="ＭＳ Ｐゴシック" charset="-128"/>
              </a:rPr>
              <a:t>,”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298519135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actually seems to refer to both! It is a broader way of saying that the incarnation (God becoming flesh in the next verse) allowed Jesus to fulfill the Law (cf. Matt 5:17). So we are no longer slaves to obey the OT commandments given to Israel, such as circumcision (5:1-4).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we are also no longer slaves to Gentile religious demands either, such as salvation by works that Paul fights in Galatians.</a:t>
            </a:r>
          </a:p>
        </p:txBody>
      </p:sp>
    </p:spTree>
    <p:extLst>
      <p:ext uri="{BB962C8B-B14F-4D97-AF65-F5344CB8AC3E}">
        <p14:creationId xmlns:p14="http://schemas.microsoft.com/office/powerpoint/2010/main" val="7765491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God’s timing is always perfect. He prepared the world perfectly up to that very first Christmas night! Jesus was not conceived by a man since he was virgin born, but he was born of a woman. In this verse we see the two natures of Christ: his deity as the Son of God (“God sent his Son”) and his humanity as the son of a woman. In this dual sense he was subject to the Mosaic Law in his humanity, yet in his deity he was able to deliver us all from slavery to the Law as in the next verse…</a:t>
            </a:r>
          </a:p>
        </p:txBody>
      </p:sp>
    </p:spTree>
    <p:extLst>
      <p:ext uri="{BB962C8B-B14F-4D97-AF65-F5344CB8AC3E}">
        <p14:creationId xmlns:p14="http://schemas.microsoft.com/office/powerpoint/2010/main" val="44829875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SG" sz="1200" b="1" kern="1200" dirty="0">
                <a:solidFill>
                  <a:schemeClr val="tx1"/>
                </a:solidFill>
                <a:effectLst/>
                <a:latin typeface="Times New Roman" pitchFamily="-112" charset="0"/>
                <a:ea typeface="ＭＳ Ｐゴシック" charset="-128"/>
                <a:cs typeface="ＭＳ Ｐゴシック" charset="-128"/>
              </a:rPr>
              <a:t>4:5</a:t>
            </a:r>
            <a:r>
              <a:rPr lang="en-SG" sz="1200" kern="1200" dirty="0">
                <a:solidFill>
                  <a:schemeClr val="tx1"/>
                </a:solidFill>
                <a:effectLst/>
                <a:latin typeface="Times New Roman" pitchFamily="-112" charset="0"/>
                <a:ea typeface="ＭＳ Ｐゴシック" charset="-128"/>
                <a:cs typeface="ＭＳ Ｐゴシック" charset="-128"/>
              </a:rPr>
              <a:t>. The reasons “God sent His Son” are twofold (again both reasons are introduced by </a:t>
            </a:r>
            <a:r>
              <a:rPr lang="en-SG" sz="1200" kern="1200" dirty="0" err="1">
                <a:solidFill>
                  <a:schemeClr val="tx1"/>
                </a:solidFill>
                <a:effectLst/>
                <a:latin typeface="Times New Roman" pitchFamily="-112" charset="0"/>
                <a:ea typeface="ＭＳ Ｐゴシック" charset="-128"/>
                <a:cs typeface="ＭＳ Ｐゴシック" charset="-128"/>
              </a:rPr>
              <a:t>iºna</a:t>
            </a:r>
            <a:r>
              <a:rPr lang="en-SG" sz="1200" kern="1200" dirty="0">
                <a:solidFill>
                  <a:schemeClr val="tx1"/>
                </a:solidFill>
                <a:effectLst/>
                <a:latin typeface="Times New Roman" pitchFamily="-112" charset="0"/>
                <a:ea typeface="ＭＳ Ｐゴシック" charset="-128"/>
                <a:cs typeface="ＭＳ Ｐゴシック" charset="-128"/>
              </a:rPr>
              <a:t>, “in order that”; cf. 3:14). First, He came </a:t>
            </a:r>
            <a:r>
              <a:rPr lang="en-SG" sz="1200" b="1" kern="1200" dirty="0">
                <a:solidFill>
                  <a:schemeClr val="tx1"/>
                </a:solidFill>
                <a:effectLst/>
                <a:latin typeface="Times New Roman" pitchFamily="-112" charset="0"/>
                <a:ea typeface="ＭＳ Ｐゴシック" charset="-128"/>
                <a:cs typeface="ＭＳ Ｐゴシック" charset="-128"/>
              </a:rPr>
              <a:t>to redeem</a:t>
            </a:r>
            <a:r>
              <a:rPr lang="en-SG" sz="1200" kern="1200" dirty="0">
                <a:solidFill>
                  <a:schemeClr val="tx1"/>
                </a:solidFill>
                <a:effectLst/>
                <a:latin typeface="Times New Roman" pitchFamily="-112" charset="0"/>
                <a:ea typeface="ＭＳ Ｐゴシック" charset="-128"/>
                <a:cs typeface="ＭＳ Ｐゴシック" charset="-128"/>
              </a:rPr>
              <a:t>… </a:t>
            </a:r>
            <a:r>
              <a:rPr lang="en-SG" sz="1200" b="1" kern="1200" dirty="0">
                <a:solidFill>
                  <a:schemeClr val="tx1"/>
                </a:solidFill>
                <a:effectLst/>
                <a:latin typeface="Times New Roman" pitchFamily="-112" charset="0"/>
                <a:ea typeface="ＭＳ Ｐゴシック" charset="-128"/>
                <a:cs typeface="ＭＳ Ｐゴシック" charset="-128"/>
              </a:rPr>
              <a:t>those under Law.</a:t>
            </a:r>
            <a:r>
              <a:rPr lang="en-SG" sz="1200" kern="1200" dirty="0">
                <a:solidFill>
                  <a:schemeClr val="tx1"/>
                </a:solidFill>
                <a:effectLst/>
                <a:latin typeface="Times New Roman" pitchFamily="-112" charset="0"/>
                <a:ea typeface="ＭＳ Ｐゴシック" charset="-128"/>
                <a:cs typeface="ＭＳ Ｐゴシック" charset="-128"/>
              </a:rPr>
              <a:t> This is not a redemption from the curse of the Law (as in 3:13), but from a slavery to the entire Mosaic system. The emphasis is not on the penalty of the Law as in 3:13, but on its bondage. Since Christ redeemed and set free those who were under the Law, why should Gentile converts now wish to be placed under it? Second, Christ’s Incarnation and death secured for believers </a:t>
            </a:r>
            <a:r>
              <a:rPr lang="en-SG" sz="1200" b="1" kern="1200" dirty="0">
                <a:solidFill>
                  <a:schemeClr val="tx1"/>
                </a:solidFill>
                <a:effectLst/>
                <a:latin typeface="Times New Roman" pitchFamily="-112" charset="0"/>
                <a:ea typeface="ＭＳ Ｐゴシック" charset="-128"/>
                <a:cs typeface="ＭＳ Ｐゴシック" charset="-128"/>
              </a:rPr>
              <a:t>the full rights of sons</a:t>
            </a:r>
            <a:r>
              <a:rPr lang="en-SG" sz="1200" kern="1200" dirty="0">
                <a:solidFill>
                  <a:schemeClr val="tx1"/>
                </a:solidFill>
                <a:effectLst/>
                <a:latin typeface="Times New Roman" pitchFamily="-112" charset="0"/>
                <a:ea typeface="ＭＳ Ｐゴシック" charset="-128"/>
                <a:cs typeface="ＭＳ Ｐゴシック" charset="-128"/>
              </a:rPr>
              <a:t> (“the adoption of sons,” </a:t>
            </a:r>
            <a:r>
              <a:rPr lang="en-SG" sz="1200" kern="1200" dirty="0" err="1">
                <a:solidFill>
                  <a:schemeClr val="tx1"/>
                </a:solidFill>
                <a:effectLst/>
                <a:latin typeface="Times New Roman" pitchFamily="-112" charset="0"/>
                <a:ea typeface="ＭＳ Ｐゴシック" charset="-128"/>
                <a:cs typeface="ＭＳ Ｐゴシック" charset="-128"/>
              </a:rPr>
              <a:t>kjv</a:t>
            </a:r>
            <a:r>
              <a:rPr lang="en-SG" sz="1200" kern="1200" dirty="0">
                <a:solidFill>
                  <a:schemeClr val="tx1"/>
                </a:solidFill>
                <a:effectLst/>
                <a:latin typeface="Times New Roman" pitchFamily="-112" charset="0"/>
                <a:ea typeface="ＭＳ Ｐゴシック" charset="-128"/>
                <a:cs typeface="ＭＳ Ｐゴシック" charset="-128"/>
              </a:rPr>
              <a:t>). All the enjoyments and privileges of a mature son in a family belong to those who have entered into the benefits of Christ’s redemptive work” (Donald K. Campbell, “</a:t>
            </a:r>
            <a:r>
              <a:rPr lang="en-US" sz="1200" kern="1200" dirty="0">
                <a:solidFill>
                  <a:schemeClr val="tx1"/>
                </a:solidFill>
                <a:effectLst/>
                <a:latin typeface="Times New Roman" pitchFamily="-112" charset="0"/>
                <a:ea typeface="ＭＳ Ｐゴシック" charset="-128"/>
                <a:cs typeface="ＭＳ Ｐゴシック" charset="-128"/>
              </a:rPr>
              <a:t>Galatians</a:t>
            </a:r>
            <a:r>
              <a:rPr lang="en-SG" sz="1200" kern="1200" dirty="0">
                <a:solidFill>
                  <a:schemeClr val="tx1"/>
                </a:solidFill>
                <a:effectLst/>
                <a:latin typeface="Times New Roman" pitchFamily="-112" charset="0"/>
                <a:ea typeface="ＭＳ Ｐゴシック" charset="-128"/>
                <a:cs typeface="ＭＳ Ｐゴシック" charset="-128"/>
              </a:rPr>
              <a:t>,” in </a:t>
            </a:r>
            <a:r>
              <a:rPr lang="en-SG" sz="1200" i="1" kern="1200" dirty="0">
                <a:solidFill>
                  <a:schemeClr val="tx1"/>
                </a:solidFill>
                <a:effectLst/>
                <a:latin typeface="Times New Roman" pitchFamily="-112" charset="0"/>
                <a:ea typeface="ＭＳ Ｐゴシック" charset="-128"/>
                <a:cs typeface="ＭＳ Ｐゴシック" charset="-128"/>
              </a:rPr>
              <a:t>The Bible Knowledge Commentary</a:t>
            </a:r>
            <a:r>
              <a:rPr lang="en-SG" sz="1200" i="0" kern="1200" dirty="0">
                <a:solidFill>
                  <a:schemeClr val="tx1"/>
                </a:solidFill>
                <a:effectLst/>
                <a:latin typeface="Times New Roman" pitchFamily="-112" charset="0"/>
                <a:ea typeface="ＭＳ Ｐゴシック" charset="-128"/>
                <a:cs typeface="ＭＳ Ｐゴシック" charset="-128"/>
              </a:rPr>
              <a:t>, 2:601). </a:t>
            </a:r>
            <a:endParaRPr lang="en-SG" sz="1200" kern="1200" dirty="0">
              <a:solidFill>
                <a:schemeClr val="tx1"/>
              </a:solidFill>
              <a:effectLst/>
              <a:latin typeface="Times New Roman" pitchFamily="-112" charset="0"/>
              <a:ea typeface="ＭＳ Ｐゴシック" charset="-128"/>
              <a:cs typeface="ＭＳ Ｐゴシック" charset="-128"/>
            </a:endParaRPr>
          </a:p>
        </p:txBody>
      </p:sp>
    </p:spTree>
    <p:extLst>
      <p:ext uri="{BB962C8B-B14F-4D97-AF65-F5344CB8AC3E}">
        <p14:creationId xmlns:p14="http://schemas.microsoft.com/office/powerpoint/2010/main" val="15726151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A0CD08-1C28-A743-9E48-0354F603DA6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Times New Roman" charset="0"/>
              </a:rPr>
              <a:t>The contrasts between Malachi and Matthew are numerous as many things developed in these 400 years!</a:t>
            </a:r>
          </a:p>
          <a:p>
            <a:pPr eaLnBrk="1" hangingPunct="1"/>
            <a:r>
              <a:rPr lang="en-US" dirty="0">
                <a:latin typeface="Times New Roman" charset="0"/>
              </a:rPr>
              <a:t>____________</a:t>
            </a:r>
          </a:p>
          <a:p>
            <a:pPr eaLnBrk="1" hangingPunct="1"/>
            <a:r>
              <a:rPr lang="en-US" dirty="0">
                <a:latin typeface="Times New Roman" charset="0"/>
              </a:rPr>
              <a:t>NB-04-04 Politics 1-Assyrians to Alexander-5</a:t>
            </a:r>
          </a:p>
          <a:p>
            <a:pPr eaLnBrk="1" hangingPunct="1"/>
            <a:r>
              <a:rPr lang="en-US" dirty="0">
                <a:latin typeface="Times New Roman" charset="0"/>
              </a:rPr>
              <a:t>NS-09-Galatians-161</a:t>
            </a:r>
          </a:p>
          <a:p>
            <a:pPr eaLnBrk="1" hangingPunct="1"/>
            <a:endParaRPr lang="en-US" dirty="0">
              <a:latin typeface="Times New Roman" charset="0"/>
            </a:endParaRPr>
          </a:p>
          <a:p>
            <a:pPr eaLnBrk="1" hangingPunct="1"/>
            <a:r>
              <a:rPr lang="en-US" dirty="0">
                <a:latin typeface="Times New Roman" charset="0"/>
              </a:rPr>
              <a:t>4-slide sequence</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977F45-20ED-7747-A464-12C420312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837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BCA6D9-B57C-824E-AF27-65AF69B308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470A82-C132-A04B-B5ED-C5077A90B7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Times New Roman"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Law was a tutor to lead us to Jesus (cf. Gal 3:24-25), so at Christmas we celebrate his coming to free us from the Law. Just a tutor fulfills his purpose once the student grows into adulthood, so now we lay aside the Law as grown sons ready to receive our rights as sons!</a:t>
            </a:r>
          </a:p>
        </p:txBody>
      </p:sp>
    </p:spTree>
    <p:extLst>
      <p:ext uri="{BB962C8B-B14F-4D97-AF65-F5344CB8AC3E}">
        <p14:creationId xmlns:p14="http://schemas.microsoft.com/office/powerpoint/2010/main" val="383399973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8153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83391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66681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3843335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332985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4081391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83877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0870925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Balance between legalism and license comes the Spirit—not the sinful nature (Gal 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6879005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NS-05-Acts15-16-slide 34</a:t>
            </a:r>
          </a:p>
          <a:p>
            <a:r>
              <a:rPr lang="en-US" dirty="0"/>
              <a:t>NS-09-Galatians-79, 172</a:t>
            </a:r>
          </a:p>
        </p:txBody>
      </p:sp>
    </p:spTree>
    <p:extLst>
      <p:ext uri="{BB962C8B-B14F-4D97-AF65-F5344CB8AC3E}">
        <p14:creationId xmlns:p14="http://schemas.microsoft.com/office/powerpoint/2010/main" val="323339185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806562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454BA5-6F84-374B-999E-60054469650A}" type="slidenum">
              <a:rPr lang="en-US" sz="1200"/>
              <a:pPr eaLnBrk="1" hangingPunct="1"/>
              <a:t>22</a:t>
            </a:fld>
            <a:endParaRPr lang="en-US" sz="1200"/>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8408057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3729217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B9DC37-3A66-C24B-8CEB-EF17AC5900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8752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pPr algn="r"/>
            <a:r>
              <a:rPr lang="ar-JO" b="1" dirty="0">
                <a:latin typeface="Times New Roman" charset="0"/>
                <a:ea typeface="ＭＳ Ｐゴシック" charset="0"/>
                <a:cs typeface="ＭＳ Ｐゴシック" charset="0"/>
              </a:rPr>
              <a:t>في النظام الموسوي كانت العبودية بديلاً عن السجون. </a:t>
            </a:r>
          </a:p>
          <a:p>
            <a:pPr algn="r"/>
            <a:r>
              <a:rPr lang="ar-JO" b="0" dirty="0">
                <a:latin typeface="Times New Roman" charset="0"/>
                <a:ea typeface="ＭＳ Ｐゴシック" charset="0"/>
                <a:cs typeface="ＭＳ Ｐゴシック" charset="0"/>
              </a:rPr>
              <a:t>هل سبق لك لاحظت أنه لم يكن هناك سجون في ناموس موسى؟ كان الناس يرجمون، ويضربون، ويغرمون ولكن لم يتم إرسالهم إلى سجن أو حبسهم بأي شكل كان بما في ذلك الأصفاد والأسهم الخ. هذه الدراسة الجديدة تلقي ضوءاً إيجابيًا على الدور الذي لعبته العبودية لإعادة تأهيل المجرمين وتوفير الرعاية الاجتماعية للفقراء. كان الحبس أمرًا غريبًا تمامًا في النظام القانوني اليهودي.</a:t>
            </a:r>
          </a:p>
          <a:p>
            <a:pPr algn="r"/>
            <a:r>
              <a:rPr lang="ar-JO" b="0" dirty="0">
                <a:latin typeface="Times New Roman" charset="0"/>
                <a:ea typeface="ＭＳ Ｐゴシック" charset="0"/>
                <a:cs typeface="ＭＳ Ｐゴシック" charset="0"/>
              </a:rPr>
              <a:t>انظر المقالة كاملة في:</a:t>
            </a:r>
            <a:endParaRPr lang="ar-JO" dirty="0">
              <a:latin typeface="Times New Roman" charset="0"/>
              <a:ea typeface="ＭＳ Ｐゴシック" charset="0"/>
              <a:cs typeface="ＭＳ Ｐゴシック" charset="0"/>
            </a:endParaRPr>
          </a:p>
          <a:p>
            <a:pPr algn="l"/>
            <a:r>
              <a:rPr lang="en-US" dirty="0">
                <a:latin typeface="Times New Roman" charset="0"/>
                <a:ea typeface="ＭＳ Ｐゴシック" charset="0"/>
                <a:cs typeface="ＭＳ Ｐゴシック" charset="0"/>
              </a:rPr>
              <a:t>http://www.bible.ca/sin-no-jails-prisons-in-judaism-old-testament-law-of-moses-slavery-welfare-jewish-comparison.htm</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OS-03-Leviticus-247</a:t>
            </a:r>
          </a:p>
          <a:p>
            <a:r>
              <a:rPr lang="en-US" dirty="0">
                <a:latin typeface="Times New Roman" charset="0"/>
                <a:ea typeface="ＭＳ Ｐゴシック" charset="0"/>
                <a:cs typeface="ＭＳ Ｐゴシック" charset="0"/>
              </a:rPr>
              <a:t>NS-09-Galatians-179</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D1E1A9-9CA1-7742-8441-B31AF958F1B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Circumcision is not bad in itself.  God commanded it in Genesis 17 on the eighth day of a Jewish boy's life, which still has the highest blood-clotting Prothrombin of any day in a male's life!</a:t>
            </a:r>
          </a:p>
          <a:p>
            <a:r>
              <a:rPr lang="en-US" dirty="0">
                <a:latin typeface="Times New Roman" charset="0"/>
                <a:ea typeface="ＭＳ Ｐゴシック" charset="0"/>
                <a:cs typeface="ＭＳ Ｐゴシック" charset="0"/>
              </a:rPr>
              <a:t>However, the problem was with God's people in the letter to the Galatians, who made circumcision a requirement for salvation that had to be imposed on the Gentiles as well as the Jews.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OS-01-Gen4-20—slide 308</a:t>
            </a:r>
          </a:p>
          <a:p>
            <a:r>
              <a:rPr lang="en-US" dirty="0">
                <a:latin typeface="Times New Roman" charset="0"/>
                <a:ea typeface="ＭＳ Ｐゴシック" charset="0"/>
                <a:cs typeface="ＭＳ Ｐゴシック" charset="0"/>
              </a:rPr>
              <a:t>NS-Galatians-181</a:t>
            </a:r>
          </a:p>
        </p:txBody>
      </p:sp>
      <p:sp>
        <p:nvSpPr>
          <p:cNvPr id="390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3C7C34-B6DF-284D-81AF-4D60558C903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8547625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Live under direction from the Spirit rather than from the sinful nature (5:16-26).</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54410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8477B-1BED-F54E-BC7F-19A0E1678C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547969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نحن نعلم ان الله معنا، لكن في بعض الأحيان لا نرى ثمره. غالباً ما نكون مسيحيين بالاسم ولكن ملحدين بالممارسة. وبما أننا لا نعيش معتمدين على الروح القدس، فإننا نفتقر إلى ثمر الروح...</a:t>
            </a:r>
            <a:endParaRPr lang="en-US" dirty="0">
              <a:latin typeface="Arial"/>
              <a:cs typeface="Arial"/>
            </a:endParaRPr>
          </a:p>
          <a:p>
            <a:pPr algn="r"/>
            <a:r>
              <a:rPr lang="en-US" dirty="0">
                <a:latin typeface="Arial"/>
                <a:cs typeface="Arial"/>
              </a:rPr>
              <a:t>_________</a:t>
            </a:r>
          </a:p>
          <a:p>
            <a:pPr algn="r"/>
            <a:r>
              <a:rPr lang="en-US" dirty="0">
                <a:latin typeface="Arial"/>
                <a:cs typeface="Arial"/>
              </a:rPr>
              <a:t>BE-03-Leviticus-14</a:t>
            </a:r>
          </a:p>
          <a:p>
            <a:pPr algn="r"/>
            <a:r>
              <a:rPr lang="en-US" dirty="0">
                <a:latin typeface="Arial"/>
                <a:cs typeface="Arial"/>
              </a:rPr>
              <a:t>NS-09-Galatians-185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74645845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dirty="0">
                <a:latin typeface="Arial"/>
                <a:cs typeface="Arial"/>
              </a:rPr>
              <a:t>نحن نعلم ان الله معنا، لكن في بعض الأحيان لا نرى ثمره. غالباً ما نكون مسيحيين بالاسم ولكن ملحدين بالممارسة. وبما أننا لا نعيش معتمدين على الروح القدس، فإننا نفتقر إلى ثمر الروح...</a:t>
            </a:r>
            <a:endParaRPr lang="en-US" dirty="0">
              <a:latin typeface="Arial"/>
              <a:cs typeface="Arial"/>
            </a:endParaRPr>
          </a:p>
          <a:p>
            <a:pPr algn="r"/>
            <a:r>
              <a:rPr lang="en-US" dirty="0">
                <a:latin typeface="Arial"/>
                <a:cs typeface="Arial"/>
              </a:rPr>
              <a:t>_________</a:t>
            </a:r>
          </a:p>
          <a:p>
            <a:pPr algn="r"/>
            <a:r>
              <a:rPr lang="en-US" dirty="0">
                <a:latin typeface="Arial"/>
                <a:cs typeface="Arial"/>
              </a:rPr>
              <a:t>Common-452</a:t>
            </a:r>
          </a:p>
          <a:p>
            <a:pPr algn="r"/>
            <a:r>
              <a:rPr lang="en-US" dirty="0">
                <a:latin typeface="Arial"/>
                <a:cs typeface="Arial"/>
              </a:rPr>
              <a:t>BE-03-Leviticus-14</a:t>
            </a:r>
          </a:p>
          <a:p>
            <a:pPr algn="r"/>
            <a:r>
              <a:rPr lang="en-US" dirty="0">
                <a:latin typeface="Arial"/>
                <a:cs typeface="Arial"/>
              </a:rPr>
              <a:t>NS-09-Galatians-189</a:t>
            </a:r>
          </a:p>
          <a:p>
            <a:endParaRPr lang="en-US" dirty="0"/>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191</a:t>
            </a:fld>
            <a:endParaRPr lang="en-US"/>
          </a:p>
        </p:txBody>
      </p:sp>
    </p:spTree>
    <p:extLst>
      <p:ext uri="{BB962C8B-B14F-4D97-AF65-F5344CB8AC3E}">
        <p14:creationId xmlns:p14="http://schemas.microsoft.com/office/powerpoint/2010/main" val="207277486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Serve others since freedom from the Law leads to caring for others (6:1-10).</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1628295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0B1EE5-9DD6-E141-83FB-FF82F04AF2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extLst>
      <p:ext uri="{BB962C8B-B14F-4D97-AF65-F5344CB8AC3E}">
        <p14:creationId xmlns:p14="http://schemas.microsoft.com/office/powerpoint/2010/main" val="3521622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1469045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CB2A13-E9A2-FD47-8F66-AAF32384C0D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8731652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8DF78E-1B8E-7D44-A924-DE05EA555D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750329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3805187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806284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754733-069A-C942-AE40-27AFC4D408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The typical belief is that Paul dictated the letter to a scribe and then at 6:11 he picked up the pen and signed the letter himself.  This he did in large, capital letters rather than </a:t>
            </a:r>
          </a:p>
        </p:txBody>
      </p:sp>
    </p:spTree>
    <p:extLst>
      <p:ext uri="{BB962C8B-B14F-4D97-AF65-F5344CB8AC3E}">
        <p14:creationId xmlns:p14="http://schemas.microsoft.com/office/powerpoint/2010/main" val="390734296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pPr eaLnBrk="1" hangingPunct="1"/>
              <a:t>202</a:t>
            </a:fld>
            <a:endParaRPr lang="en-US" sz="1200"/>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384761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Paul defends justification by faith in three ways in this letter (Main Points):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80806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8401955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733946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1188559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454BA5-6F84-374B-999E-6005446965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0"/>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53511861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7909747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NS-09-Galatians-205</a:t>
            </a:r>
          </a:p>
          <a:p>
            <a:r>
              <a:rPr lang="en-US" dirty="0"/>
              <a:t>NS-11-Philippians-273</a:t>
            </a:r>
          </a:p>
          <a:p>
            <a:r>
              <a:rPr lang="en-US" dirty="0"/>
              <a:t>NS-12-Colossians</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209</a:t>
            </a:fld>
            <a:endParaRPr lang="en-US"/>
          </a:p>
        </p:txBody>
      </p:sp>
    </p:spTree>
    <p:extLst>
      <p:ext uri="{BB962C8B-B14F-4D97-AF65-F5344CB8AC3E}">
        <p14:creationId xmlns:p14="http://schemas.microsoft.com/office/powerpoint/2010/main" val="91732362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 boy was once had an intense desire to know God, so he sought out a very conservative church.</a:t>
            </a:r>
          </a:p>
        </p:txBody>
      </p:sp>
      <p:sp>
        <p:nvSpPr>
          <p:cNvPr id="4218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660A27-C684-C248-AF66-16C1C5944D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5059286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But, because his hair was deemed too long, he was shunned and not allowed to enter the building!</a:t>
            </a:r>
          </a:p>
          <a:p>
            <a:r>
              <a:rPr lang="en-US">
                <a:latin typeface="Times New Roman" charset="0"/>
                <a:ea typeface="ＭＳ Ｐゴシック" charset="0"/>
                <a:cs typeface="ＭＳ Ｐゴシック" charset="0"/>
              </a:rPr>
              <a:t>Such legalism kills interest in the gospel.</a:t>
            </a:r>
          </a:p>
        </p:txBody>
      </p:sp>
      <p:sp>
        <p:nvSpPr>
          <p:cNvPr id="4239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1473E5-1944-9142-9271-285F78F07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7403838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The TJC ruins the gospel by adding legalistic requirements to the pure gospel.</a:t>
            </a:r>
          </a:p>
        </p:txBody>
      </p:sp>
      <p:sp>
        <p:nvSpPr>
          <p:cNvPr id="647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78BCAE-D843-5B4F-8610-33AE604B011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9015379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is the complicated and unbiblical formula for salvation taught by the TJC.  The church is definitely misnamed!</a:t>
            </a:r>
          </a:p>
        </p:txBody>
      </p:sp>
      <p:sp>
        <p:nvSpPr>
          <p:cNvPr id="648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6B305F-2B3E-D644-A2EC-D72577856D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8062257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5A3BC6-24DB-9341-BDC2-FAECA7887B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9175718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833912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NP NT Preaching (np)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8116733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C6EF88-D2A7-D146-8066-CF54BCA8F003}" type="slidenum">
              <a:rPr kumimoji="0" lang="en-US" sz="1200" b="0" i="0" u="none" strike="noStrike" kern="1200" cap="none" spc="0" normalizeH="0" baseline="0" noProof="0">
                <a:ln>
                  <a:noFill/>
                </a:ln>
                <a:solidFill>
                  <a:srgbClr val="1F497D"/>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1F497D"/>
              </a:solidFill>
              <a:effectLst/>
              <a:uLnTx/>
              <a:uFillTx/>
              <a:latin typeface="Arial"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9976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260465038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772129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36252F0-3609-F04F-A688-8B9878CFB290}" type="slidenum">
              <a:rPr lang="en-US" sz="1200">
                <a:solidFill>
                  <a:srgbClr val="000000"/>
                </a:solidFill>
              </a:rPr>
              <a:pPr algn="r"/>
              <a:t>222</a:t>
            </a:fld>
            <a:endParaRPr lang="en-US" sz="1200">
              <a:solidFill>
                <a:srgbClr val="000000"/>
              </a:solidFill>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775448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02849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FD96F4-8D51-C948-9772-2047887853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209049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ar-SA" dirty="0"/>
              <a:t>التبرير</a:t>
            </a:r>
            <a:r>
              <a:rPr lang="en-US" dirty="0"/>
              <a:t> is the instantaneous legal act of God when he declares a sinner "not guilty" due to Christ's righteousness being applied to this person, which makes him or her righteous in God's sight</a:t>
            </a:r>
            <a:r>
              <a:rPr lang="en-US" baseline="0" dirty="0"/>
              <a:t> (cf. notes, 155h). It is being so innocent before God that it's "just-if-I'd" never sinned.</a:t>
            </a:r>
            <a:endParaRPr lang="en-US" dirty="0"/>
          </a:p>
        </p:txBody>
      </p:sp>
    </p:spTree>
    <p:extLst>
      <p:ext uri="{BB962C8B-B14F-4D97-AF65-F5344CB8AC3E}">
        <p14:creationId xmlns:p14="http://schemas.microsoft.com/office/powerpoint/2010/main" val="730120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50CBE5-3FE5-E34A-9161-B2BC5DDFF3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3747099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270F-4920-CB49-96F0-BB03CFFF61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13529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082D77-2749-044D-A4C0-4A097B347A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825106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B0A80-3555-234E-B352-08BEC07D86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847930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C1E040-5BAF-F04C-B417-5B6C5C4766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17718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F989D5-6BE7-6542-BA73-B7E8D60EAC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43693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FE3CB1-C111-3C4F-9529-AFC303274F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3829724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B5651F-77AB-D64C-BC2F-E022B470F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02496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066424-9009-AF41-A72F-43029E0ECAB6}" type="slidenum">
              <a:rPr lang="en-US" sz="1200"/>
              <a:pPr eaLnBrk="1" hangingPunct="1"/>
              <a:t>35</a:t>
            </a:fld>
            <a:endParaRPr lang="en-US" sz="1200"/>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31031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52A7D-BE61-1746-AD63-245DB8B18F17}" type="slidenum">
              <a:rPr lang="en-US" sz="1200"/>
              <a:pPr eaLnBrk="1" hangingPunct="1"/>
              <a:t>36</a:t>
            </a:fld>
            <a:endParaRPr lang="en-US" sz="1200"/>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007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72992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87CCE8-040C-864C-94EA-94AECCE1E3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2096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67BF0-DB0F-BE43-B2F6-FF42BDD719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8979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45D6C3-FD52-7444-B1B9-7306D9227E73}" type="slidenum">
              <a:rPr lang="en-US" sz="1200"/>
              <a:pPr eaLnBrk="1" hangingPunct="1"/>
              <a:t>39</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8758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08EED0-03B2-5142-B3FE-14366EA9AB09}" type="slidenum">
              <a:rPr lang="en-US" sz="1200"/>
              <a:pPr eaLnBrk="1" hangingPunct="1"/>
              <a:t>40</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59218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26491-3268-FA43-9803-EC72F0FED956}" type="slidenum">
              <a:rPr lang="en-US" sz="1200"/>
              <a:pPr eaLnBrk="1" hangingPunct="1"/>
              <a:t>41</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2822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0727D7-8FFD-4C4D-A5B5-AE747F5A7A63}" type="slidenum">
              <a:rPr lang="en-US" sz="1200"/>
              <a:pPr eaLnBrk="1" hangingPunct="1"/>
              <a:t>42</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20823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CC511-F6A7-4E44-A2DE-D9CB294D63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43899C-22B6-EB44-8585-8E1ECD2B6DD8}" type="slidenum">
              <a:rPr lang="en-US" sz="1200">
                <a:solidFill>
                  <a:srgbClr val="000000"/>
                </a:solidFill>
              </a:rPr>
              <a:pPr eaLnBrk="1" hangingPunct="1"/>
              <a:t>44</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9727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45</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2663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23B07C-4CF1-4244-9F7D-18979C8AFFE9}" type="slidenum">
              <a:rPr lang="en-US" sz="1200"/>
              <a:pPr eaLnBrk="1" hangingPunct="1"/>
              <a:t>46</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93902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D5D9E-BA15-D54B-9584-D8534D0E0FD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2223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381B61-16F5-0340-8EB5-02B941E4029B}" type="slidenum">
              <a:rPr lang="en-US" sz="1200"/>
              <a:pPr eaLnBrk="1" hangingPunct="1"/>
              <a:t>47</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96475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هل غيَّر الله وسيلة الخلاص عند الانتقال من العهد القديم إلى العهد الجديد؟</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نحن </a:t>
            </a:r>
            <a:r>
              <a:rPr lang="ar-JO" sz="1800" b="1" i="0" u="none" strike="noStrike" dirty="0">
                <a:solidFill>
                  <a:srgbClr val="000000"/>
                </a:solidFill>
                <a:effectLst/>
                <a:latin typeface="Arial" panose="020B0604020202020204" pitchFamily="34" charset="0"/>
              </a:rPr>
              <a:t>لا </a:t>
            </a:r>
            <a:r>
              <a:rPr lang="ar-JO" sz="1800" b="0" i="0" u="none" strike="noStrike" dirty="0">
                <a:solidFill>
                  <a:srgbClr val="000000"/>
                </a:solidFill>
                <a:effectLst/>
                <a:latin typeface="Arial" panose="020B0604020202020204" pitchFamily="34" charset="0"/>
              </a:rPr>
              <a:t>نتحدَّث هنا حول ما إذا كان ينبغي للناس أن يفعلوا أعمالاً صالحةً أم لا، فنحن جميعًا نتَّفق على ذلك. ولكنَّ السؤال هو: هل الأعمال ضروريَّةٌ للخلاص؟</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يجيب بولس عن هذا السؤال في رومية الأصحاح 4 بمثال إبراهيم الذي خَلُص بالإيمان وحده– راجِعْ تكوين 15: 6.</a:t>
            </a:r>
            <a:endParaRPr lang="ar-JO" b="0" dirty="0">
              <a:effectLst/>
            </a:endParaRPr>
          </a:p>
          <a:p>
            <a:endParaRPr lang="ar-JO"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Common-195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77</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إنَّ خُطَّة الخلاص في العهد القديم تجد انعكاسها في المرآة في العهد الجديد- حيث يحدث الخلاص في كلا العهدين بالإيمان البسيط بالحَمَل الذي جرى تقديمُ صورةٍ رمزيَّةٍ له في عيد الفصح.</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الخروج من مصر هو رمزٌ للمؤمن الذي يترك عبوديَّته للخطيَّة– جميع المؤمنين بالحَمَل يخلصون، ويشمل هذا جميعَ الإسرائيليِّين الذين غادروا مصر حيث أظهروا هذا الإيمان بوضع الدم على قوائم أبواب منازلهم (= التقديس المَقَاميّ). </a:t>
            </a:r>
            <a:endParaRPr lang="ar-JO" b="0" dirty="0">
              <a:effectLst/>
            </a:endParaRPr>
          </a:p>
          <a:p>
            <a:pPr algn="r" rtl="1">
              <a:spcBef>
                <a:spcPts val="0"/>
              </a:spcBef>
              <a:spcAft>
                <a:spcPts val="0"/>
              </a:spcAft>
            </a:pPr>
            <a:br>
              <a:rPr lang="ar-JO" b="0" dirty="0">
                <a:effectLst/>
              </a:rPr>
            </a:br>
            <a:r>
              <a:rPr lang="ar-JO" sz="1800" b="0" i="0" u="none" strike="noStrike" dirty="0">
                <a:solidFill>
                  <a:srgbClr val="000000"/>
                </a:solidFill>
                <a:effectLst/>
                <a:latin typeface="Arial" panose="020B0604020202020204" pitchFamily="34" charset="0"/>
              </a:rPr>
              <a:t>لكن يجب على مؤمني العهد القديم والعهد الجديد أن يعيشوا حياةَ الإيمان بالله، والتي تظهر في صورةٍ رمزيَّةٍ في رحلة إسرائيل إلى أرض كنعان، وهي تجد انعكاسها في المرآة في العهد الجديد في نموِّ المسيحيِّ (= التقديس التدريجيّ).</a:t>
            </a:r>
            <a:endParaRPr lang="ar-JO" b="0" dirty="0">
              <a:effectLst/>
            </a:endParaRPr>
          </a:p>
          <a:p>
            <a:pPr algn="r" rtl="1">
              <a:spcBef>
                <a:spcPts val="0"/>
              </a:spcBef>
              <a:spcAft>
                <a:spcPts val="0"/>
              </a:spcAft>
            </a:pPr>
            <a:br>
              <a:rPr lang="ar-JO" b="0" dirty="0">
                <a:effectLst/>
              </a:rPr>
            </a:br>
            <a:r>
              <a:rPr lang="ar-JO" sz="1800" b="0" i="0" u="none" strike="noStrike" dirty="0">
                <a:solidFill>
                  <a:srgbClr val="000000"/>
                </a:solidFill>
                <a:effectLst/>
                <a:latin typeface="Arial" panose="020B0604020202020204" pitchFamily="34" charset="0"/>
              </a:rPr>
              <a:t>أخيرًا، كما اعترف مؤمنو العهد القديم بخطاياهم المستمرَّة بتقديم ذبائح الخطيَّة والإثم (من أجل استعادة الشركة مع الله– </a:t>
            </a:r>
            <a:r>
              <a:rPr lang="ar-JO" sz="1800" b="1" i="0" u="none" strike="noStrike" dirty="0">
                <a:solidFill>
                  <a:srgbClr val="000000"/>
                </a:solidFill>
                <a:effectLst/>
                <a:latin typeface="Arial" panose="020B0604020202020204" pitchFamily="34" charset="0"/>
              </a:rPr>
              <a:t>وليس</a:t>
            </a:r>
            <a:r>
              <a:rPr lang="ar-JO" sz="1800" b="0" i="0" u="none" strike="noStrike" dirty="0">
                <a:solidFill>
                  <a:srgbClr val="000000"/>
                </a:solidFill>
                <a:effectLst/>
                <a:latin typeface="Arial" panose="020B0604020202020204" pitchFamily="34" charset="0"/>
              </a:rPr>
              <a:t> من أجل الخلاص!)، هكذا يعترف أيضًا مؤمنو العهد الجديد بخطاياهم حتَّى بعْدَ خلاصهم لاستعادة شركتهم (</a:t>
            </a:r>
            <a:r>
              <a:rPr lang="ar-JO" sz="1800" b="1" i="0" u="none" strike="noStrike" dirty="0">
                <a:solidFill>
                  <a:srgbClr val="000000"/>
                </a:solidFill>
                <a:effectLst/>
                <a:latin typeface="Arial" panose="020B0604020202020204" pitchFamily="34" charset="0"/>
              </a:rPr>
              <a:t>وليس</a:t>
            </a:r>
            <a:r>
              <a:rPr lang="ar-JO" sz="1800" b="0" i="0" u="none" strike="noStrike" dirty="0">
                <a:solidFill>
                  <a:srgbClr val="000000"/>
                </a:solidFill>
                <a:effectLst/>
                <a:latin typeface="Arial" panose="020B0604020202020204" pitchFamily="34" charset="0"/>
              </a:rPr>
              <a:t> علاقتهم!) مع الله.</a:t>
            </a:r>
            <a:endParaRPr lang="ar-JO" b="0" dirty="0">
              <a:effectLst/>
            </a:endParaRPr>
          </a:p>
          <a:p>
            <a:endParaRPr lang="ar-JO"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Common-199</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OS-03-Leviticus-70</a:t>
            </a:r>
          </a:p>
          <a:p>
            <a:pPr eaLnBrk="1" hangingPunct="1"/>
            <a:r>
              <a:rPr lang="en-US" dirty="0">
                <a:latin typeface="Times New Roman" charset="0"/>
                <a:ea typeface="ＭＳ Ｐゴシック" charset="0"/>
                <a:cs typeface="ＭＳ Ｐゴシック" charset="0"/>
              </a:rPr>
              <a:t>OS-04-Numbers-13, 207</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يجب أن نرى مركزيَّة الصليب– كيف كان الناس قبْلَ مجيء يسوع يؤمنون بواسطة النظر للأمام نحو الصليب، في حين أنَّنا نحن مَن جئنا بَعْد يسوع ننظر للخلف إلى الصليب.</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بعبارةٍ أُخرى… إنَّ موتَ المسيح كان دائمًا أساسَ الخلاص– سواء للمؤمنين قبْلَ الصليب أم بعده.</a:t>
            </a:r>
            <a:endParaRPr lang="ar-JO" b="0" dirty="0">
              <a:effectLst/>
            </a:endParaRPr>
          </a:p>
          <a:p>
            <a:br>
              <a:rPr lang="ar-JO" dirty="0"/>
            </a:br>
            <a:endParaRPr lang="ar-JO"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188FF6-40B8-694E-B6D4-104F85AFA9A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Note that the first three are comparisons but the last two are more contrasts.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NS-09-Galatians-51</a:t>
            </a:r>
          </a:p>
          <a:p>
            <a:pPr eaLnBrk="1" hangingPunct="1"/>
            <a:r>
              <a:rPr lang="en-US" dirty="0">
                <a:latin typeface="Times New Roman" charset="0"/>
                <a:ea typeface="ＭＳ Ｐゴシック" charset="0"/>
                <a:cs typeface="ＭＳ Ｐゴシック" charset="0"/>
              </a:rPr>
              <a:t>NS-20-James1-2—slide 44</a:t>
            </a:r>
          </a:p>
          <a:p>
            <a:pPr eaLnBrk="1" hangingPunct="1"/>
            <a:r>
              <a:rPr lang="en-US" dirty="0">
                <a:latin typeface="Times New Roman" charset="0"/>
                <a:ea typeface="ＭＳ Ｐゴシック" charset="0"/>
                <a:cs typeface="ＭＳ Ｐゴシック" charset="0"/>
              </a:rPr>
              <a:t>SA-03-The Biblical Terminology—11</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18431A-5850-3D40-9C97-F96B317E435D}" type="slidenum">
              <a:rPr lang="en-US" sz="1200">
                <a:solidFill>
                  <a:srgbClr val="000000"/>
                </a:solidFill>
              </a:rPr>
              <a:pPr eaLnBrk="1" hangingPunct="1"/>
              <a:t>52</a:t>
            </a:fld>
            <a:endParaRPr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51191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imagery here is instructive. The lower hand does not hold onto the upper one. The person only lifts his hand in faith that the stronger hand will save him. Likewise, we turn to the Lord in faith, but he does all the work of lifting us out of our sins. </a:t>
            </a:r>
          </a:p>
          <a:p>
            <a:pPr eaLnBrk="1" hangingPunct="1"/>
            <a:r>
              <a:rPr lang="en-US" dirty="0">
                <a:latin typeface="Times New Roman" charset="0"/>
                <a:ea typeface="ＭＳ Ｐゴシック" charset="0"/>
                <a:cs typeface="ＭＳ Ｐゴシック" charset="0"/>
              </a:rPr>
              <a:t>———————————</a:t>
            </a:r>
          </a:p>
          <a:p>
            <a:pPr eaLnBrk="1" hangingPunct="1"/>
            <a:r>
              <a:rPr lang="en-US" dirty="0">
                <a:latin typeface="Times New Roman" charset="0"/>
                <a:ea typeface="ＭＳ Ｐゴシック" charset="0"/>
                <a:cs typeface="ＭＳ Ｐゴシック" charset="0"/>
              </a:rPr>
              <a:t>Common-206</a:t>
            </a:r>
          </a:p>
          <a:p>
            <a:pPr eaLnBrk="1" hangingPunct="1"/>
            <a:r>
              <a:rPr lang="en-US" dirty="0">
                <a:latin typeface="Times New Roman" charset="0"/>
                <a:ea typeface="ＭＳ Ｐゴシック" charset="0"/>
                <a:cs typeface="ＭＳ Ｐゴシック" charset="0"/>
              </a:rPr>
              <a:t>OS-03-Leviticus-202</a:t>
            </a:r>
          </a:p>
          <a:p>
            <a:pPr eaLnBrk="1" hangingPunct="1"/>
            <a:r>
              <a:rPr lang="en-US" dirty="0">
                <a:latin typeface="Times New Roman" charset="0"/>
                <a:ea typeface="ＭＳ Ｐゴシック" charset="0"/>
                <a:cs typeface="ＭＳ Ｐゴシック" charset="0"/>
              </a:rPr>
              <a:t>NS-05-Acts15-16-slide 29</a:t>
            </a:r>
          </a:p>
          <a:p>
            <a:pPr eaLnBrk="1" hangingPunct="1"/>
            <a:r>
              <a:rPr lang="en-US" dirty="0">
                <a:latin typeface="Times New Roman" charset="0"/>
                <a:ea typeface="ＭＳ Ｐゴシック" charset="0"/>
                <a:cs typeface="ＭＳ Ｐゴシック" charset="0"/>
              </a:rPr>
              <a:t>NS-09-Galatians-53</a:t>
            </a:r>
          </a:p>
          <a:p>
            <a:pPr eaLnBrk="1" hangingPunct="1"/>
            <a:r>
              <a:rPr lang="en-US" dirty="0">
                <a:latin typeface="Times New Roman" charset="0"/>
                <a:ea typeface="ＭＳ Ｐゴシック" charset="0"/>
                <a:cs typeface="ＭＳ Ｐゴシック" charset="0"/>
              </a:rPr>
              <a:t>NS-20-James-38</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3717531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1FE9FE-A1ED-1E4C-9A6C-1B59168ADBF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E780A5-2EF2-6B4E-9195-211A7891BEA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128"/>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w="9525"/>
        </p:spPr>
        <p:txBody>
          <a:bodyPr/>
          <a:lstStyle/>
          <a:p>
            <a:pPr eaLnBrk="1" hangingPunct="1"/>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A1862B-B5CC-5142-8D43-E9DB6AAE64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017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19273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D3C-D20F-BB4C-AAF5-E46D9D2F1644}" type="slidenum">
              <a:rPr lang="en-US" sz="1200"/>
              <a:pPr eaLnBrk="1" hangingPunct="1"/>
              <a:t>62</a:t>
            </a:fld>
            <a:endParaRPr lang="en-US" sz="1200"/>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78333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059A41-2841-274A-866A-810C0CEEDA4F}" type="slidenum">
              <a:rPr lang="en-US" sz="1200"/>
              <a:pPr eaLnBrk="1" hangingPunct="1"/>
              <a:t>63</a:t>
            </a:fld>
            <a:endParaRPr lang="en-US" sz="1200"/>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16958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0CF770-47BE-4A4D-BF0E-74C457E3B31C}" type="slidenum">
              <a:rPr lang="en-US" sz="1200"/>
              <a:pPr eaLnBrk="1" hangingPunct="1"/>
              <a:t>64</a:t>
            </a:fld>
            <a:endParaRPr lang="en-US" sz="1200"/>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90170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828907-8A7E-E14C-B6D7-4E772D165FBD}" type="slidenum">
              <a:rPr lang="en-US" sz="1200"/>
              <a:pPr eaLnBrk="1" hangingPunct="1"/>
              <a:t>65</a:t>
            </a:fld>
            <a:endParaRPr lang="en-US" sz="1200"/>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5565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684A3-57A0-CA47-9053-A1D9BB7A493D}" type="slidenum">
              <a:rPr lang="en-US" sz="1200"/>
              <a:pPr eaLnBrk="1" hangingPunct="1"/>
              <a:t>66</a:t>
            </a:fld>
            <a:endParaRPr lang="en-US" sz="120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147654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2634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Aristotle said, “The slave is a living tool and the tool is a lifeless slave.” This horrible view of people 2000 years ago actually is still with us today. Slavery hasn’t ended. Perhaps even you are a slave. Are you? Tim Keller writes, “Sin isn’t only doing bad things, it is more fundamentally making good things into ultimate things. Sin is building your life and meaning on anything, even a very good thing, more than on God. Whatever we build our life on will drive us and enslave us. Sin is primarily idolatry.” </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24819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But slavery to </a:t>
            </a:r>
            <a:r>
              <a:rPr lang="en-US" sz="1200" kern="1200" dirty="0">
                <a:solidFill>
                  <a:schemeClr val="tx1"/>
                </a:solidFill>
                <a:effectLst/>
                <a:latin typeface="Times New Roman" pitchFamily="-112" charset="0"/>
                <a:ea typeface="ＭＳ Ｐゴシック" charset="-128"/>
                <a:cs typeface="ＭＳ Ｐゴシック" charset="-128"/>
              </a:rPr>
              <a:t>false teaching</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the worst slavery because we all have experienced it and its affects are much more far-reaching, so how can you be free</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8853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Most say freedom comes by works.</a:t>
            </a:r>
          </a:p>
          <a:p>
            <a:r>
              <a:rPr lang="en-US" dirty="0">
                <a:latin typeface="Arial" panose="020B0604020202020204" pitchFamily="34" charset="0"/>
                <a:cs typeface="Arial" panose="020B0604020202020204" pitchFamily="34" charset="0"/>
              </a:rPr>
              <a:t>The Bible says freedom (salvation) is by faith.</a:t>
            </a:r>
          </a:p>
          <a:p>
            <a:r>
              <a:rPr lang="en-US" dirty="0">
                <a:latin typeface="Arial" panose="020B0604020202020204" pitchFamily="34" charset="0"/>
                <a:cs typeface="Arial" panose="020B0604020202020204" pitchFamily="34" charset="0"/>
              </a:rPr>
              <a:t>Need: Are you a slave or are you free?</a:t>
            </a:r>
          </a:p>
        </p:txBody>
      </p:sp>
    </p:spTree>
    <p:extLst>
      <p:ext uri="{BB962C8B-B14F-4D97-AF65-F5344CB8AC3E}">
        <p14:creationId xmlns:p14="http://schemas.microsoft.com/office/powerpoint/2010/main" val="2235224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3E7D0-C942-0049-A689-F7BDEF91EB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family backgrounds are different, but in school as we grow up and in society at large we have law drilled into us throughout our lives. The early bird gets the worm. The hardworking student gets the As and lands the good job. The law-abiding citizen stays out of prison. Most of all, the good go to heaven. </a:t>
            </a:r>
          </a:p>
          <a:p>
            <a:pPr eaLnBrk="1" hangingPunct="1"/>
            <a:r>
              <a:rPr lang="en-US" dirty="0">
                <a:latin typeface="Arial" panose="020B0604020202020204" pitchFamily="34" charset="0"/>
                <a:ea typeface="ＭＳ Ｐゴシック" charset="0"/>
                <a:cs typeface="Arial" panose="020B0604020202020204" pitchFamily="34" charset="0"/>
              </a:rPr>
              <a:t>It is tough to grasp grace! It goes against everything around us. Religions tell us to be good and we will be OK in the afterlife. </a:t>
            </a:r>
          </a:p>
          <a:p>
            <a:pPr eaLnBrk="1" hangingPunct="1"/>
            <a:r>
              <a:rPr lang="en-US" dirty="0">
                <a:latin typeface="Arial" panose="020B0604020202020204" pitchFamily="34" charset="0"/>
                <a:ea typeface="ＭＳ Ｐゴシック" charset="0"/>
                <a:cs typeface="Arial" panose="020B0604020202020204" pitchFamily="34" charset="0"/>
              </a:rPr>
              <a:t>Yet grace is how God brings us to heaven. Specifically, we are saved from sin by grace through faith in our Lord Jesus Christ.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965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2568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BBC02C0-B28D-0448-9EE1-65DC9020388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C6EF88-D2A7-D146-8066-CF54BCA8F003}" type="slidenum">
              <a:rPr kumimoji="0" lang="en-US" sz="1200" b="0" i="0" u="none" strike="noStrike" kern="1200" cap="none" spc="0" normalizeH="0" baseline="0" noProof="0">
                <a:ln>
                  <a:noFill/>
                </a:ln>
                <a:solidFill>
                  <a:srgbClr val="1F497D"/>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1F497D"/>
              </a:solidFill>
              <a:effectLst/>
              <a:uLnTx/>
              <a:uFillTx/>
              <a:latin typeface="Arial"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25114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D38C87-98CA-BB45-A40F-F2E62430C2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381057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342642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4677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197477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Justification by faith was attacked in Galatia. </a:t>
            </a:r>
          </a:p>
          <a:p>
            <a:r>
              <a:rPr lang="en-US"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p:txBody>
      </p:sp>
    </p:spTree>
    <p:extLst>
      <p:ext uri="{BB962C8B-B14F-4D97-AF65-F5344CB8AC3E}">
        <p14:creationId xmlns:p14="http://schemas.microsoft.com/office/powerpoint/2010/main" val="29087887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NS-05-Acts15-16-slide 34</a:t>
            </a:r>
          </a:p>
          <a:p>
            <a:r>
              <a:rPr lang="en-US" dirty="0"/>
              <a:t>NS-09-Galatians-79, 172</a:t>
            </a:r>
          </a:p>
        </p:txBody>
      </p:sp>
    </p:spTree>
    <p:extLst>
      <p:ext uri="{BB962C8B-B14F-4D97-AF65-F5344CB8AC3E}">
        <p14:creationId xmlns:p14="http://schemas.microsoft.com/office/powerpoint/2010/main" val="32333918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With these ideas in mind…and with Study Help #24…let</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0" dirty="0">
                <a:latin typeface="Times" charset="0"/>
                <a:ea typeface="ＭＳ Ｐゴシック" charset="0"/>
                <a:cs typeface="ＭＳ Ｐゴシック" charset="0"/>
              </a:rPr>
              <a:t>////	Here is Jerusalem…</a:t>
            </a:r>
          </a:p>
          <a:p>
            <a:pPr>
              <a:spcBef>
                <a:spcPct val="0"/>
              </a:spcBef>
            </a:pPr>
            <a:r>
              <a:rPr lang="en-US" b="0" dirty="0">
                <a:latin typeface="Times" charset="0"/>
                <a:ea typeface="ＭＳ Ｐゴシック" charset="0"/>
                <a:cs typeface="ＭＳ Ｐゴシック" charset="0"/>
              </a:rPr>
              <a:t>////	SYRIAN Antioch…</a:t>
            </a:r>
          </a:p>
          <a:p>
            <a:pPr>
              <a:spcBef>
                <a:spcPct val="0"/>
              </a:spcBef>
            </a:pPr>
            <a:r>
              <a:rPr lang="en-US" b="0" dirty="0">
                <a:latin typeface="Times" charset="0"/>
                <a:ea typeface="ＭＳ Ｐゴシック" charset="0"/>
                <a:cs typeface="ＭＳ Ｐゴシック" charset="0"/>
              </a:rPr>
              <a:t>////	PISIDIAN Antioch…(there were many ancient </a:t>
            </a:r>
            <a:r>
              <a:rPr lang="en-US" b="0" dirty="0" err="1">
                <a:latin typeface="Times" charset="0"/>
                <a:ea typeface="ＭＳ Ｐゴシック" charset="0"/>
                <a:cs typeface="ＭＳ Ｐゴシック" charset="0"/>
              </a:rPr>
              <a:t>Antiochs</a:t>
            </a:r>
            <a:r>
              <a:rPr lang="en-US" b="0" dirty="0">
                <a:latin typeface="Times" charset="0"/>
                <a:ea typeface="ＭＳ Ｐゴシック" charset="0"/>
                <a:cs typeface="ＭＳ Ｐゴシック" charset="0"/>
              </a:rPr>
              <a:t>!)…</a:t>
            </a:r>
          </a:p>
          <a:p>
            <a:pPr>
              <a:spcBef>
                <a:spcPct val="0"/>
              </a:spcBef>
            </a:pPr>
            <a:r>
              <a:rPr lang="en-US" b="0" dirty="0">
                <a:latin typeface="Times" charset="0"/>
                <a:ea typeface="ＭＳ Ｐゴシック" charset="0"/>
                <a:cs typeface="ＭＳ Ｐゴシック" charset="0"/>
              </a:rPr>
              <a:t>////	Ephesus…</a:t>
            </a:r>
          </a:p>
          <a:p>
            <a:pPr>
              <a:spcBef>
                <a:spcPct val="0"/>
              </a:spcBef>
            </a:pPr>
            <a:r>
              <a:rPr lang="en-US" b="0" dirty="0">
                <a:latin typeface="Times" charset="0"/>
                <a:ea typeface="ＭＳ Ｐゴシック" charset="0"/>
                <a:cs typeface="ＭＳ Ｐゴシック" charset="0"/>
              </a:rPr>
              <a:t>////	Macedonia…(Remember Alexander</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birthplace?)…</a:t>
            </a:r>
          </a:p>
          <a:p>
            <a:pPr>
              <a:spcBef>
                <a:spcPct val="0"/>
              </a:spcBef>
            </a:pPr>
            <a:r>
              <a:rPr lang="en-US" b="0" dirty="0">
                <a:latin typeface="Times" charset="0"/>
                <a:ea typeface="ＭＳ Ｐゴシック" charset="0"/>
                <a:cs typeface="ＭＳ Ｐゴシック" charset="0"/>
              </a:rPr>
              <a:t>////	Athens…</a:t>
            </a:r>
          </a:p>
          <a:p>
            <a:pPr>
              <a:spcBef>
                <a:spcPct val="0"/>
              </a:spcBef>
            </a:pPr>
            <a:r>
              <a:rPr lang="en-US" b="0" dirty="0">
                <a:latin typeface="Times" charset="0"/>
                <a:ea typeface="ＭＳ Ｐゴシック" charset="0"/>
                <a:cs typeface="ＭＳ Ｐゴシック" charset="0"/>
              </a:rPr>
              <a:t>////	and the capital city of the world of his day…ROME, at the center of Empire.</a:t>
            </a:r>
          </a:p>
          <a:p>
            <a:pPr>
              <a:spcBef>
                <a:spcPct val="0"/>
              </a:spcBef>
            </a:pPr>
            <a:r>
              <a:rPr lang="en-US" b="0" dirty="0">
                <a:latin typeface="Times" charset="0"/>
                <a:ea typeface="ＭＳ Ｐゴシック" charset="0"/>
                <a:cs typeface="ＭＳ Ｐゴシック" charset="0"/>
              </a:rPr>
              <a:t>////	So…Trip #1: Call it the HOOK…or A LABORATORY on Study Help #24…</a:t>
            </a:r>
          </a:p>
          <a:p>
            <a:pPr>
              <a:spcBef>
                <a:spcPct val="0"/>
              </a:spcBef>
            </a:pPr>
            <a:r>
              <a:rPr lang="en-US" b="0" dirty="0">
                <a:latin typeface="Times" charset="0"/>
                <a:ea typeface="ＭＳ Ｐゴシック" charset="0"/>
                <a:cs typeface="ＭＳ Ｐゴシック" charset="0"/>
              </a:rPr>
              <a:t>////	Recounted in some detail in Acts 13 and 14. </a:t>
            </a:r>
          </a:p>
          <a:p>
            <a:pPr>
              <a:spcBef>
                <a:spcPct val="0"/>
              </a:spcBef>
            </a:pPr>
            <a:r>
              <a:rPr lang="en-US" b="0" dirty="0">
                <a:latin typeface="Times" charset="0"/>
                <a:ea typeface="ＭＳ Ｐゴシック" charset="0"/>
                <a:cs typeface="ＭＳ Ｐゴシック" charset="0"/>
              </a:rPr>
              <a:t>////	Here</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0"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0" dirty="0">
                <a:latin typeface="Times" charset="0"/>
                <a:ea typeface="ＭＳ Ｐゴシック" charset="0"/>
                <a:cs typeface="ＭＳ Ｐゴシック" charset="0"/>
              </a:rPr>
              <a:t>////	Significance of this trip:  IT WAS A LEARNING LABORATORY!  No one had done this before.  Along the way they were worshipped as </a:t>
            </a:r>
            <a:r>
              <a:rPr lang="en-US" b="0" u="sng" dirty="0">
                <a:latin typeface="Times" charset="0"/>
                <a:ea typeface="ＭＳ Ｐゴシック" charset="0"/>
                <a:cs typeface="ＭＳ Ｐゴシック" charset="0"/>
              </a:rPr>
              <a:t>GODS</a:t>
            </a:r>
            <a:r>
              <a:rPr lang="en-US" b="0"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0" u="sng" dirty="0">
                <a:latin typeface="Times" charset="0"/>
                <a:ea typeface="ＭＳ Ｐゴシック" charset="0"/>
                <a:cs typeface="ＭＳ Ｐゴシック" charset="0"/>
              </a:rPr>
              <a:t>STONED</a:t>
            </a:r>
            <a:r>
              <a:rPr lang="en-US" b="0"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central Turkey…</a:t>
            </a:r>
          </a:p>
          <a:p>
            <a:pPr>
              <a:spcBef>
                <a:spcPct val="0"/>
              </a:spcBef>
            </a:pPr>
            <a:r>
              <a:rPr lang="en-US" b="0"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0" dirty="0">
                <a:latin typeface="Times" charset="0"/>
                <a:ea typeface="ＭＳ Ｐゴシック" charset="0"/>
                <a:cs typeface="ＭＳ Ｐゴシック" charset="0"/>
              </a:rPr>
              <a:t>////	LENGTH OF THIS TRIP: PROBABLY ABOUT 1.5 YEARS</a:t>
            </a:r>
          </a:p>
          <a:p>
            <a:pPr>
              <a:spcBef>
                <a:spcPct val="0"/>
              </a:spcBef>
            </a:pPr>
            <a:r>
              <a:rPr lang="en-US" b="0" dirty="0">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apparently had little time to rest up.  </a:t>
            </a:r>
          </a:p>
          <a:p>
            <a:pPr>
              <a:spcBef>
                <a:spcPct val="0"/>
              </a:spcBef>
            </a:pPr>
            <a:r>
              <a:rPr lang="en-US" b="0"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0"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0" dirty="0">
                <a:latin typeface="Times" charset="0"/>
                <a:ea typeface="ＭＳ Ｐゴシック" charset="0"/>
                <a:cs typeface="ＭＳ Ｐゴシック" charset="0"/>
              </a:rPr>
              <a:t>////	The issue here –– told to us in Acts 15 –– was the simple question: </a:t>
            </a:r>
          </a:p>
          <a:p>
            <a:pPr>
              <a:spcBef>
                <a:spcPct val="0"/>
              </a:spcBef>
            </a:pP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Must a Gentile become a Jew, and accept his laws and ceremonies, before he can become a Christian?</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It must have been a heated argument!</a:t>
            </a:r>
          </a:p>
          <a:p>
            <a:pPr>
              <a:spcBef>
                <a:spcPct val="0"/>
              </a:spcBef>
            </a:pPr>
            <a:r>
              <a:rPr lang="en-US" b="0" dirty="0">
                <a:latin typeface="Times" charset="0"/>
                <a:ea typeface="ＭＳ Ｐゴシック" charset="0"/>
                <a:cs typeface="ＭＳ Ｐゴシック" charset="0"/>
              </a:rPr>
              <a:t>////	Finally the issue was permanently settled: one becomes a Christian through </a:t>
            </a:r>
            <a:r>
              <a:rPr lang="en-US" b="0" u="sng" dirty="0">
                <a:latin typeface="Times" charset="0"/>
                <a:ea typeface="ＭＳ Ｐゴシック" charset="0"/>
                <a:cs typeface="ＭＳ Ｐゴシック" charset="0"/>
              </a:rPr>
              <a:t>GRACE</a:t>
            </a:r>
            <a:r>
              <a:rPr lang="en-US" b="0" dirty="0">
                <a:latin typeface="Times" charset="0"/>
                <a:ea typeface="ＭＳ Ｐゴシック" charset="0"/>
                <a:cs typeface="ＭＳ Ｐゴシック" charset="0"/>
              </a:rPr>
              <a:t>…not </a:t>
            </a:r>
            <a:r>
              <a:rPr lang="en-US" b="0" u="sng" dirty="0">
                <a:latin typeface="Times" charset="0"/>
                <a:ea typeface="ＭＳ Ｐゴシック" charset="0"/>
                <a:cs typeface="ＭＳ Ｐゴシック" charset="0"/>
              </a:rPr>
              <a:t>LAW</a:t>
            </a:r>
            <a:r>
              <a:rPr lang="en-US" b="0"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0"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33014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982634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87CCE8-040C-864C-94EA-94AECCE1E3C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2096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Can Christians today have tattoos even though they are prohibited by the OT Law?</a:t>
            </a:r>
          </a:p>
          <a:p>
            <a:r>
              <a:rPr lang="en-US">
                <a:latin typeface="Times New Roman" charset="0"/>
                <a:ea typeface="ＭＳ Ｐゴシック" charset="0"/>
                <a:cs typeface="ＭＳ Ｐゴシック"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E3AFC4-2AC4-B242-9267-07AF8D4EFF2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600099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67BF0-DB0F-BE43-B2F6-FF42BDD719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89793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0C404-1F26-384C-9A32-C3CECDF960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671013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950D6A-0B7C-0A44-8816-E82C6C722C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GB" dirty="0">
                <a:latin typeface="Times New Roman" charset="0"/>
                <a:ea typeface="ＭＳ Ｐゴシック" charset="0"/>
                <a:cs typeface="ＭＳ Ｐゴシック" charset="0"/>
              </a:rPr>
              <a:t>“In Christian theology, justification is God's act of removing the guilt and penalty of sin while at the same time making a sinner righteous through Christ's atoning sacrifice”—Wikipedia at https://</a:t>
            </a:r>
            <a:r>
              <a:rPr lang="en-GB" dirty="0" err="1">
                <a:latin typeface="Times New Roman" charset="0"/>
                <a:ea typeface="ＭＳ Ｐゴシック" charset="0"/>
                <a:cs typeface="ＭＳ Ｐゴシック" charset="0"/>
              </a:rPr>
              <a:t>en.wikipedia.org</a:t>
            </a:r>
            <a:r>
              <a:rPr lang="en-GB" dirty="0">
                <a:latin typeface="Times New Roman" charset="0"/>
                <a:ea typeface="ＭＳ Ｐゴシック" charset="0"/>
                <a:cs typeface="ＭＳ Ｐゴシック" charset="0"/>
              </a:rPr>
              <a:t>/wiki/Justification_(theology)</a:t>
            </a:r>
          </a:p>
          <a:p>
            <a:pPr eaLnBrk="1" hangingPunct="1"/>
            <a:r>
              <a:rPr lang="en-GB" dirty="0">
                <a:latin typeface="Times New Roman" charset="0"/>
                <a:ea typeface="ＭＳ Ｐゴシック" charset="0"/>
                <a:cs typeface="ＭＳ Ｐゴシック" charset="0"/>
              </a:rPr>
              <a:t>It is similar to </a:t>
            </a:r>
            <a:r>
              <a:rPr lang="en-GB" i="1" dirty="0">
                <a:latin typeface="Times New Roman" charset="0"/>
                <a:ea typeface="ＭＳ Ｐゴシック" charset="0"/>
                <a:cs typeface="ＭＳ Ｐゴシック" charset="0"/>
              </a:rPr>
              <a:t>salvation</a:t>
            </a:r>
            <a:r>
              <a:rPr lang="en-GB" dirty="0">
                <a:latin typeface="Times New Roman" charset="0"/>
                <a:ea typeface="ＭＳ Ｐゴシック" charset="0"/>
                <a:cs typeface="ＭＳ Ｐゴシック" charset="0"/>
              </a:rPr>
              <a:t> which means to deliver or save us from sin’s penalty.</a:t>
            </a:r>
          </a:p>
        </p:txBody>
      </p:sp>
    </p:spTree>
    <p:extLst>
      <p:ext uri="{BB962C8B-B14F-4D97-AF65-F5344CB8AC3E}">
        <p14:creationId xmlns:p14="http://schemas.microsoft.com/office/powerpoint/2010/main" val="15477648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D5D9E-BA15-D54B-9584-D8534D0E0FD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11253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NS-09-Galatians-slide</a:t>
            </a:r>
            <a:r>
              <a:rPr lang="en-US" baseline="0">
                <a:latin typeface="Times New Roman" charset="0"/>
                <a:ea typeface="ＭＳ Ｐゴシック" charset="0"/>
                <a:cs typeface="ＭＳ Ｐゴシック" charset="0"/>
              </a:rPr>
              <a:t> 110</a:t>
            </a:r>
          </a:p>
          <a:p>
            <a:pPr eaLnBrk="1" hangingPunct="1"/>
            <a:r>
              <a:rPr lang="en-US" baseline="0">
                <a:latin typeface="Times New Roman" charset="0"/>
                <a:ea typeface="ＭＳ Ｐゴシック" charset="0"/>
                <a:cs typeface="ＭＳ Ｐゴシック" charset="0"/>
              </a:rPr>
              <a:t>FU-02-Death-slide 33</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8070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6CAA7F-7161-0D44-95DB-76BEFA77E002}"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4135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But slavery to </a:t>
            </a:r>
            <a:r>
              <a:rPr lang="en-US" sz="1200" kern="1200" dirty="0">
                <a:solidFill>
                  <a:schemeClr val="tx1"/>
                </a:solidFill>
                <a:effectLst/>
                <a:latin typeface="Times New Roman" pitchFamily="-112" charset="0"/>
                <a:ea typeface="ＭＳ Ｐゴシック" charset="-128"/>
                <a:cs typeface="ＭＳ Ｐゴシック" charset="-128"/>
              </a:rPr>
              <a:t>false teaching</a:t>
            </a: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 is the worst slavery because we all have experienced it and its affects are much more far-reaching, so how can you be free</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8853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759059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Paul rebukes their legalism instead of thanking them (1:1-9).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98403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1EFE52-51CE-D844-B46A-2630968409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103966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96764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didn’t invent justification by faith by his own authority (1:10–2:21).</a:t>
            </a:r>
          </a:p>
          <a:p>
            <a:r>
              <a:rPr lang="en-US" dirty="0">
                <a:latin typeface="Arial" panose="020B0604020202020204" pitchFamily="34" charset="0"/>
                <a:cs typeface="Arial" panose="020B0604020202020204" pitchFamily="34" charset="0"/>
              </a:rPr>
              <a:t>He was independent of other apostles by being called by Jesus alone (1:10-24).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011940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was interdependent with other apostles but approved by them (2:1-10).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983168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indicted Peter when Peter publicly acted against justification by faith (2:11-21).</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752399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729922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350176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7651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8070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850F6E-2D76-EB40-9898-8B0D90ECD4F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443404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222744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24216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C6EF88-D2A7-D146-8066-CF54BCA8F003}" type="slidenum">
              <a:rPr lang="en-US" sz="1200">
                <a:solidFill>
                  <a:srgbClr val="1F497D"/>
                </a:solidFill>
                <a:latin typeface="Arial" charset="0"/>
              </a:rPr>
              <a:pPr eaLnBrk="1" hangingPunct="1"/>
              <a:t>117</a:t>
            </a:fld>
            <a:endParaRPr lang="en-US" sz="1200">
              <a:solidFill>
                <a:srgbClr val="1F497D"/>
              </a:solidFill>
              <a:latin typeface="Arial"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88568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80902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Justification by faith instead of Law is seen in the superior Holy Spirit and Promise (Gal 3).</a:t>
            </a:r>
          </a:p>
          <a:p>
            <a:r>
              <a:rPr lang="en-US" dirty="0">
                <a:latin typeface="Arial" panose="020B0604020202020204" pitchFamily="34" charset="0"/>
                <a:cs typeface="Arial" panose="020B0604020202020204" pitchFamily="34" charset="0"/>
              </a:rPr>
              <a:t>Both salvation and sanctification must be by the same means—faith (3:1-5).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930986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B65EF3-7828-4F47-A254-FE72B17B816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98666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NS-09-</a:t>
            </a:r>
            <a:r>
              <a:rPr lang="ar-SA" b="1" dirty="0">
                <a:latin typeface="Arial" panose="020B0604020202020204" pitchFamily="34" charset="0"/>
                <a:ea typeface="ＭＳ Ｐゴシック" charset="0"/>
                <a:cs typeface="Arial" panose="020B0604020202020204" pitchFamily="34" charset="0"/>
              </a:rPr>
              <a:t>غلاطية</a:t>
            </a:r>
            <a:r>
              <a:rPr lang="en-US" b="1" dirty="0">
                <a:latin typeface="Arial" panose="020B0604020202020204" pitchFamily="34" charset="0"/>
                <a:ea typeface="ＭＳ Ｐゴシック" charset="0"/>
                <a:cs typeface="Arial" panose="020B0604020202020204" pitchFamily="34" charset="0"/>
              </a:rPr>
              <a:t>-48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p:txBody>
      </p:sp>
    </p:spTree>
    <p:extLst>
      <p:ext uri="{BB962C8B-B14F-4D97-AF65-F5344CB8AC3E}">
        <p14:creationId xmlns:p14="http://schemas.microsoft.com/office/powerpoint/2010/main" val="21857066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cs typeface="Arial" panose="020B0604020202020204" pitchFamily="34" charset="0"/>
              </a:rPr>
              <a:t>So I think the blue depiction in the previous slide is right. </a:t>
            </a:r>
          </a:p>
          <a:p>
            <a:pPr eaLnBrk="1" hangingPunct="1"/>
            <a:r>
              <a:rPr lang="en-US" dirty="0">
                <a:latin typeface="Times New Roman" charset="0"/>
                <a:ea typeface="ＭＳ Ｐゴシック" charset="0"/>
                <a:cs typeface="ＭＳ Ｐゴシック" charset="0"/>
              </a:rPr>
              <a:t>———————————</a:t>
            </a:r>
          </a:p>
          <a:p>
            <a:pPr eaLnBrk="1" hangingPunct="1"/>
            <a:r>
              <a:rPr lang="en-US" dirty="0">
                <a:latin typeface="Times New Roman" charset="0"/>
                <a:ea typeface="ＭＳ Ｐゴシック" charset="0"/>
                <a:cs typeface="ＭＳ Ｐゴシック" charset="0"/>
              </a:rPr>
              <a:t>Common Slides Arabic-148</a:t>
            </a:r>
          </a:p>
          <a:p>
            <a:pPr eaLnBrk="1" hangingPunct="1"/>
            <a:r>
              <a:rPr lang="en-US" dirty="0">
                <a:latin typeface="Times New Roman" charset="0"/>
                <a:ea typeface="ＭＳ Ｐゴシック" charset="0"/>
                <a:cs typeface="ＭＳ Ｐゴシック" charset="0"/>
              </a:rPr>
              <a:t>OS-03-Leviticus-202</a:t>
            </a:r>
          </a:p>
          <a:p>
            <a:pPr eaLnBrk="1" hangingPunct="1"/>
            <a:r>
              <a:rPr lang="en-US" dirty="0">
                <a:latin typeface="Times New Roman" charset="0"/>
                <a:ea typeface="ＭＳ Ｐゴシック" charset="0"/>
                <a:cs typeface="ＭＳ Ｐゴシック" charset="0"/>
              </a:rPr>
              <a:t>NS-05-Acts15-16-slide 29</a:t>
            </a:r>
          </a:p>
          <a:p>
            <a:pPr eaLnBrk="1" hangingPunct="1"/>
            <a:r>
              <a:rPr lang="en-US" dirty="0">
                <a:latin typeface="Times New Roman" charset="0"/>
                <a:ea typeface="ＭＳ Ｐゴシック" charset="0"/>
                <a:cs typeface="ＭＳ Ｐゴシック" charset="0"/>
              </a:rPr>
              <a:t>NS-09-Galatians-53</a:t>
            </a:r>
          </a:p>
          <a:p>
            <a:pPr eaLnBrk="1" hangingPunct="1"/>
            <a:r>
              <a:rPr lang="en-US" dirty="0">
                <a:latin typeface="Times New Roman" charset="0"/>
                <a:ea typeface="ＭＳ Ｐゴシック" charset="0"/>
                <a:cs typeface="ＭＳ Ｐゴシック" charset="0"/>
              </a:rPr>
              <a:t>NS-20-James-38</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39E1E6-299E-3145-8F85-69D324BC6F54}"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3717531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OS-01-Gen4-20-slide 79</a:t>
            </a:r>
          </a:p>
          <a:p>
            <a:r>
              <a:rPr lang="en-US" sz="1200" kern="1200" baseline="0" dirty="0">
                <a:solidFill>
                  <a:schemeClr val="tx1"/>
                </a:solidFill>
                <a:effectLst/>
                <a:latin typeface="+mn-lt"/>
                <a:ea typeface="+mn-ea"/>
                <a:cs typeface="+mn-cs"/>
              </a:rPr>
              <a:t>NS-06-Rom3-4-slide 79</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48365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08428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14616423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9469448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34143781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2549340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4635619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737459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00694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2163768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0089250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34271653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48055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99820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0439580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13307194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106144619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2722560777"/>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31864546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21022216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30538499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27474362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19083633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3500213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29749773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25972544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12084283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14036835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28095974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27250491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11631424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1B60BE6-D10A-C748-9CAB-6A9C5C25705D}" type="slidenum">
              <a:rPr lang="en-US"/>
              <a:pPr>
                <a:defRPr/>
              </a:pPr>
              <a:t>‹#›</a:t>
            </a:fld>
            <a:endParaRPr lang="en-US"/>
          </a:p>
        </p:txBody>
      </p:sp>
    </p:spTree>
    <p:extLst>
      <p:ext uri="{BB962C8B-B14F-4D97-AF65-F5344CB8AC3E}">
        <p14:creationId xmlns:p14="http://schemas.microsoft.com/office/powerpoint/2010/main" val="13382986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D3DA5A15-1B31-BD42-8B3C-B06710D318AE}"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0170232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43F69BA-518F-2F43-BB06-123254BC8305}"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623968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8B4A9A2-CD1B-D844-8086-2BC951E6E7AC}"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68662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26951800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6CBA0FE3-4879-ED43-B980-BCD49F6BAA70}"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368184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20159114-04E2-8D43-801E-983DAC72BA4C}"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3897903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FA9C014-032A-714B-BF50-3556004DB22D}"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89479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EB10D8F3-4DE6-1B4D-86D8-359238C8C409}"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174825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531672DD-544E-1848-A391-82A73091F9C3}"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019231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2AEB8B-417E-0147-AA79-18983F50D42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2753357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C3F8747-15EC-6C42-8EFA-ABD30178C5C7}"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1738373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FB9EC96-DC28-5242-8947-0CA27A97BD6B}"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199071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AD9EE0A5-CC1E-FC4A-87FB-CA9F4221E2D3}"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77427736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12FAEE2-DAD3-1544-9572-78CF3F385D0A}" type="slidenum">
              <a:rPr lang="en-GB"/>
              <a:pPr>
                <a:defRPr/>
              </a:pPr>
              <a:t>‹#›</a:t>
            </a:fld>
            <a:endParaRPr lang="en-GB"/>
          </a:p>
        </p:txBody>
      </p:sp>
    </p:spTree>
    <p:extLst>
      <p:ext uri="{BB962C8B-B14F-4D97-AF65-F5344CB8AC3E}">
        <p14:creationId xmlns:p14="http://schemas.microsoft.com/office/powerpoint/2010/main" val="21609265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17823729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F4CC358-0020-304D-A6B6-40305992347B}" type="slidenum">
              <a:rPr lang="en-GB"/>
              <a:pPr>
                <a:defRPr/>
              </a:pPr>
              <a:t>‹#›</a:t>
            </a:fld>
            <a:endParaRPr lang="en-GB"/>
          </a:p>
        </p:txBody>
      </p:sp>
    </p:spTree>
    <p:extLst>
      <p:ext uri="{BB962C8B-B14F-4D97-AF65-F5344CB8AC3E}">
        <p14:creationId xmlns:p14="http://schemas.microsoft.com/office/powerpoint/2010/main" val="1613777652"/>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248DAB2-8341-C04A-B8A7-90266062AD0D}" type="slidenum">
              <a:rPr lang="en-GB"/>
              <a:pPr>
                <a:defRPr/>
              </a:pPr>
              <a:t>‹#›</a:t>
            </a:fld>
            <a:endParaRPr lang="en-GB"/>
          </a:p>
        </p:txBody>
      </p:sp>
    </p:spTree>
    <p:extLst>
      <p:ext uri="{BB962C8B-B14F-4D97-AF65-F5344CB8AC3E}">
        <p14:creationId xmlns:p14="http://schemas.microsoft.com/office/powerpoint/2010/main" val="106102055"/>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6F5D9A-F649-454D-83E1-14F4A3A25511}" type="slidenum">
              <a:rPr lang="en-GB"/>
              <a:pPr>
                <a:defRPr/>
              </a:pPr>
              <a:t>‹#›</a:t>
            </a:fld>
            <a:endParaRPr lang="en-GB"/>
          </a:p>
        </p:txBody>
      </p:sp>
    </p:spTree>
    <p:extLst>
      <p:ext uri="{BB962C8B-B14F-4D97-AF65-F5344CB8AC3E}">
        <p14:creationId xmlns:p14="http://schemas.microsoft.com/office/powerpoint/2010/main" val="2765913634"/>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7E5B10B-A444-F74D-AD1B-E9B91667DDD4}" type="slidenum">
              <a:rPr lang="en-GB"/>
              <a:pPr>
                <a:defRPr/>
              </a:pPr>
              <a:t>‹#›</a:t>
            </a:fld>
            <a:endParaRPr lang="en-GB"/>
          </a:p>
        </p:txBody>
      </p:sp>
    </p:spTree>
    <p:extLst>
      <p:ext uri="{BB962C8B-B14F-4D97-AF65-F5344CB8AC3E}">
        <p14:creationId xmlns:p14="http://schemas.microsoft.com/office/powerpoint/2010/main" val="2858285616"/>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1F39C33-FB02-9C49-A2DA-94C19829084B}" type="slidenum">
              <a:rPr lang="en-GB"/>
              <a:pPr>
                <a:defRPr/>
              </a:pPr>
              <a:t>‹#›</a:t>
            </a:fld>
            <a:endParaRPr lang="en-GB"/>
          </a:p>
        </p:txBody>
      </p:sp>
    </p:spTree>
    <p:extLst>
      <p:ext uri="{BB962C8B-B14F-4D97-AF65-F5344CB8AC3E}">
        <p14:creationId xmlns:p14="http://schemas.microsoft.com/office/powerpoint/2010/main" val="1863142466"/>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4119A243-7E8D-DB40-B652-35473FF7C6E2}" type="slidenum">
              <a:rPr lang="en-GB"/>
              <a:pPr>
                <a:defRPr/>
              </a:pPr>
              <a:t>‹#›</a:t>
            </a:fld>
            <a:endParaRPr lang="en-GB"/>
          </a:p>
        </p:txBody>
      </p:sp>
    </p:spTree>
    <p:extLst>
      <p:ext uri="{BB962C8B-B14F-4D97-AF65-F5344CB8AC3E}">
        <p14:creationId xmlns:p14="http://schemas.microsoft.com/office/powerpoint/2010/main" val="1526738843"/>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954A2E-D64C-8A47-918D-335D174E4685}" type="slidenum">
              <a:rPr lang="en-GB"/>
              <a:pPr>
                <a:defRPr/>
              </a:pPr>
              <a:t>‹#›</a:t>
            </a:fld>
            <a:endParaRPr lang="en-GB"/>
          </a:p>
        </p:txBody>
      </p:sp>
    </p:spTree>
    <p:extLst>
      <p:ext uri="{BB962C8B-B14F-4D97-AF65-F5344CB8AC3E}">
        <p14:creationId xmlns:p14="http://schemas.microsoft.com/office/powerpoint/2010/main" val="1645827445"/>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8164F7F-BE97-314A-AA43-38BC905593B9}" type="slidenum">
              <a:rPr lang="en-GB"/>
              <a:pPr>
                <a:defRPr/>
              </a:pPr>
              <a:t>‹#›</a:t>
            </a:fld>
            <a:endParaRPr lang="en-GB"/>
          </a:p>
        </p:txBody>
      </p:sp>
    </p:spTree>
    <p:extLst>
      <p:ext uri="{BB962C8B-B14F-4D97-AF65-F5344CB8AC3E}">
        <p14:creationId xmlns:p14="http://schemas.microsoft.com/office/powerpoint/2010/main" val="82379435"/>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EDBA56-BA95-A44C-9A62-629ADD013281}" type="slidenum">
              <a:rPr lang="en-GB"/>
              <a:pPr>
                <a:defRPr/>
              </a:pPr>
              <a:t>‹#›</a:t>
            </a:fld>
            <a:endParaRPr lang="en-GB"/>
          </a:p>
        </p:txBody>
      </p:sp>
    </p:spTree>
    <p:extLst>
      <p:ext uri="{BB962C8B-B14F-4D97-AF65-F5344CB8AC3E}">
        <p14:creationId xmlns:p14="http://schemas.microsoft.com/office/powerpoint/2010/main" val="141532340"/>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F7D5FA-EF77-1449-8030-8225675C4C69}" type="slidenum">
              <a:rPr lang="en-GB"/>
              <a:pPr>
                <a:defRPr/>
              </a:pPr>
              <a:t>‹#›</a:t>
            </a:fld>
            <a:endParaRPr lang="en-GB"/>
          </a:p>
        </p:txBody>
      </p:sp>
    </p:spTree>
    <p:extLst>
      <p:ext uri="{BB962C8B-B14F-4D97-AF65-F5344CB8AC3E}">
        <p14:creationId xmlns:p14="http://schemas.microsoft.com/office/powerpoint/2010/main" val="126813855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475523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14609002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19215189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4345595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21031243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2508936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21088281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4977338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25114306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137835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274107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7333516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29853748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15661428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2365022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30970949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11364859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36414919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10034430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2100232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1023325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3154996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3969472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7784660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9390734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364538B-85A1-B643-9441-F70F1A992C84}" type="datetimeFigureOut">
              <a:rPr lang="en-US"/>
              <a:pPr>
                <a:defRPr/>
              </a:pPr>
              <a:t>1/17/24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BB4E60-67ED-294A-A33A-FB908F7FADE3}" type="slidenum">
              <a:rPr lang="en-US"/>
              <a:pPr>
                <a:defRPr/>
              </a:pPr>
              <a:t>‹#›</a:t>
            </a:fld>
            <a:endParaRPr lang="en-US"/>
          </a:p>
        </p:txBody>
      </p:sp>
    </p:spTree>
    <p:extLst>
      <p:ext uri="{BB962C8B-B14F-4D97-AF65-F5344CB8AC3E}">
        <p14:creationId xmlns:p14="http://schemas.microsoft.com/office/powerpoint/2010/main" val="31957176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CD5397D-B11D-614B-878A-97122A40B7A1}" type="datetimeFigureOut">
              <a:rPr lang="en-US"/>
              <a:pPr>
                <a:defRPr/>
              </a:pPr>
              <a:t>1/17/24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43B626F-8E5B-9F46-A1B2-94E3D333CD10}" type="slidenum">
              <a:rPr lang="en-US"/>
              <a:pPr>
                <a:defRPr/>
              </a:pPr>
              <a:t>‹#›</a:t>
            </a:fld>
            <a:endParaRPr lang="en-US"/>
          </a:p>
        </p:txBody>
      </p:sp>
    </p:spTree>
    <p:extLst>
      <p:ext uri="{BB962C8B-B14F-4D97-AF65-F5344CB8AC3E}">
        <p14:creationId xmlns:p14="http://schemas.microsoft.com/office/powerpoint/2010/main" val="17658111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ED8B4C0-F657-B34D-B621-338C5BF13EFE}" type="datetimeFigureOut">
              <a:rPr lang="en-US"/>
              <a:pPr>
                <a:defRPr/>
              </a:pPr>
              <a:t>1/17/24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D287874-D1FE-DE41-9BF0-EF8ED519FAFB}" type="slidenum">
              <a:rPr lang="en-US"/>
              <a:pPr>
                <a:defRPr/>
              </a:pPr>
              <a:t>‹#›</a:t>
            </a:fld>
            <a:endParaRPr lang="en-US"/>
          </a:p>
        </p:txBody>
      </p:sp>
    </p:spTree>
    <p:extLst>
      <p:ext uri="{BB962C8B-B14F-4D97-AF65-F5344CB8AC3E}">
        <p14:creationId xmlns:p14="http://schemas.microsoft.com/office/powerpoint/2010/main" val="20509495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7089445-F572-BD4B-A62E-83BFFE57EE4F}" type="datetimeFigureOut">
              <a:rPr lang="en-US"/>
              <a:pPr>
                <a:defRPr/>
              </a:pPr>
              <a:t>1/17/24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D401A3F-2F46-734D-BA9B-12A1134BE763}" type="slidenum">
              <a:rPr lang="en-US"/>
              <a:pPr>
                <a:defRPr/>
              </a:pPr>
              <a:t>‹#›</a:t>
            </a:fld>
            <a:endParaRPr lang="en-US"/>
          </a:p>
        </p:txBody>
      </p:sp>
    </p:spTree>
    <p:extLst>
      <p:ext uri="{BB962C8B-B14F-4D97-AF65-F5344CB8AC3E}">
        <p14:creationId xmlns:p14="http://schemas.microsoft.com/office/powerpoint/2010/main" val="263754874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35F6F41-8EBC-3A4E-AB6C-B7F42A9E6F59}" type="datetimeFigureOut">
              <a:rPr lang="en-US"/>
              <a:pPr>
                <a:defRPr/>
              </a:pPr>
              <a:t>1/17/24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A5FD4E6-AD26-8147-A76C-84ABC84E6148}" type="slidenum">
              <a:rPr lang="en-US"/>
              <a:pPr>
                <a:defRPr/>
              </a:pPr>
              <a:t>‹#›</a:t>
            </a:fld>
            <a:endParaRPr lang="en-US"/>
          </a:p>
        </p:txBody>
      </p:sp>
    </p:spTree>
    <p:extLst>
      <p:ext uri="{BB962C8B-B14F-4D97-AF65-F5344CB8AC3E}">
        <p14:creationId xmlns:p14="http://schemas.microsoft.com/office/powerpoint/2010/main" val="27855780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1AFD7A5-4B0D-BE44-B15B-8299E7181BAD}" type="datetimeFigureOut">
              <a:rPr lang="en-US"/>
              <a:pPr>
                <a:defRPr/>
              </a:pPr>
              <a:t>1/17/24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5900BBC-13DF-9240-A56C-90FA37A0B5D0}" type="slidenum">
              <a:rPr lang="en-US"/>
              <a:pPr>
                <a:defRPr/>
              </a:pPr>
              <a:t>‹#›</a:t>
            </a:fld>
            <a:endParaRPr lang="en-US"/>
          </a:p>
        </p:txBody>
      </p:sp>
    </p:spTree>
    <p:extLst>
      <p:ext uri="{BB962C8B-B14F-4D97-AF65-F5344CB8AC3E}">
        <p14:creationId xmlns:p14="http://schemas.microsoft.com/office/powerpoint/2010/main" val="953074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AC2A775-C865-2C4D-B368-B7E1BC13475F}" type="datetimeFigureOut">
              <a:rPr lang="en-US"/>
              <a:pPr>
                <a:defRPr/>
              </a:pPr>
              <a:t>1/17/24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D3F989D-B502-9E44-B8DF-EBFEA3B2130E}" type="slidenum">
              <a:rPr lang="en-US"/>
              <a:pPr>
                <a:defRPr/>
              </a:pPr>
              <a:t>‹#›</a:t>
            </a:fld>
            <a:endParaRPr lang="en-US"/>
          </a:p>
        </p:txBody>
      </p:sp>
    </p:spTree>
    <p:extLst>
      <p:ext uri="{BB962C8B-B14F-4D97-AF65-F5344CB8AC3E}">
        <p14:creationId xmlns:p14="http://schemas.microsoft.com/office/powerpoint/2010/main" val="16681841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348E289-91B4-C642-8AF5-5BFDD2D1F600}" type="datetimeFigureOut">
              <a:rPr lang="en-US"/>
              <a:pPr>
                <a:defRPr/>
              </a:pPr>
              <a:t>1/17/24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DA1C1D7-C253-3246-957F-6F48947E4B95}" type="slidenum">
              <a:rPr lang="en-US"/>
              <a:pPr>
                <a:defRPr/>
              </a:pPr>
              <a:t>‹#›</a:t>
            </a:fld>
            <a:endParaRPr lang="en-US"/>
          </a:p>
        </p:txBody>
      </p:sp>
    </p:spTree>
    <p:extLst>
      <p:ext uri="{BB962C8B-B14F-4D97-AF65-F5344CB8AC3E}">
        <p14:creationId xmlns:p14="http://schemas.microsoft.com/office/powerpoint/2010/main" val="1203487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30072757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55514AB-104B-7944-AA84-576EE6C27E16}" type="datetimeFigureOut">
              <a:rPr lang="en-US"/>
              <a:pPr>
                <a:defRPr/>
              </a:pPr>
              <a:t>1/17/24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D4C44FC-E023-3D4F-9CF0-94F077E021A0}" type="slidenum">
              <a:rPr lang="en-US"/>
              <a:pPr>
                <a:defRPr/>
              </a:pPr>
              <a:t>‹#›</a:t>
            </a:fld>
            <a:endParaRPr lang="en-US"/>
          </a:p>
        </p:txBody>
      </p:sp>
    </p:spTree>
    <p:extLst>
      <p:ext uri="{BB962C8B-B14F-4D97-AF65-F5344CB8AC3E}">
        <p14:creationId xmlns:p14="http://schemas.microsoft.com/office/powerpoint/2010/main" val="7026460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DBE1832-A669-954E-8FBC-46A00443899A}" type="datetimeFigureOut">
              <a:rPr lang="en-US"/>
              <a:pPr>
                <a:defRPr/>
              </a:pPr>
              <a:t>1/17/24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FD84CAF-1712-3B4B-8360-F0874FE818E5}" type="slidenum">
              <a:rPr lang="en-US"/>
              <a:pPr>
                <a:defRPr/>
              </a:pPr>
              <a:t>‹#›</a:t>
            </a:fld>
            <a:endParaRPr lang="en-US"/>
          </a:p>
        </p:txBody>
      </p:sp>
    </p:spTree>
    <p:extLst>
      <p:ext uri="{BB962C8B-B14F-4D97-AF65-F5344CB8AC3E}">
        <p14:creationId xmlns:p14="http://schemas.microsoft.com/office/powerpoint/2010/main" val="145259147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27C8C67-62B3-004C-95BE-641F87A8B0D1}" type="datetimeFigureOut">
              <a:rPr lang="en-US"/>
              <a:pPr>
                <a:defRPr/>
              </a:pPr>
              <a:t>1/17/24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687A5FF-628C-C24A-8E46-755D3589151D}" type="slidenum">
              <a:rPr lang="en-US"/>
              <a:pPr>
                <a:defRPr/>
              </a:pPr>
              <a:t>‹#›</a:t>
            </a:fld>
            <a:endParaRPr lang="en-US"/>
          </a:p>
        </p:txBody>
      </p:sp>
    </p:spTree>
    <p:extLst>
      <p:ext uri="{BB962C8B-B14F-4D97-AF65-F5344CB8AC3E}">
        <p14:creationId xmlns:p14="http://schemas.microsoft.com/office/powerpoint/2010/main" val="22347681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22033862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21947132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9090854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22601397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33519066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327834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2535002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7351280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25279966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7324336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14914141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396817030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30123478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18759958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28851066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7238469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9285738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913809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3907434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36569644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8327326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03968979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25700473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36350465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41458865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909E7-270A-3944-8EAA-3289E31FF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9760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8BF1A-332C-4F44-9730-839614641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543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DB216-EB64-924C-A635-73BA61A1E1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2622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23FEBE-0FB7-214B-80D6-19C3B18F8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9048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A3D2C0-B4E8-A640-9CD0-37F056EF9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923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36806093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0E486A-7FD1-8145-B0D6-175DCA733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2944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166587-9B2F-4A40-984D-15B7D5E20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5290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07E131-9EA4-CE43-A9A0-9C05BDEC06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6192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BFF21F-B098-2047-A09E-2BD76629A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6002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E6D2C-AE55-0247-8162-22EB17AC1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7757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BFA8E8-B545-8242-AF8C-638340DFC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3637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512353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686189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513822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5916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38888910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47769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31130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31713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32138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21665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02997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13012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87707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899313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7809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49369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796434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66861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256397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376869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66360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66405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8596115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85449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5866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7813857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38899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60445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7555218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33218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7064090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9369131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4035494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05414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60044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965709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274700052"/>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5814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420536905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653310"/>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910844"/>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608003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101185"/>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340519058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8392024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83619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444076"/>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83683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56545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28563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50751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639155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89490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511189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188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26305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782998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574327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2304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3219514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500132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898962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83483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4330436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6048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8765632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062943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55199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9689303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451258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7000369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6420778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33288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5346239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97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399920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24370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8944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153417952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93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26156571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20392130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2131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15055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A849-BE53-4793-AC47-FB1DB63623FE}"/>
              </a:ext>
            </a:extLst>
          </p:cNvPr>
          <p:cNvSpPr>
            <a:spLocks noGrp="1"/>
          </p:cNvSpPr>
          <p:nvPr>
            <p:ph type="ctrTitle"/>
          </p:nvPr>
        </p:nvSpPr>
        <p:spPr>
          <a:xfrm>
            <a:off x="1143000" y="1122908"/>
            <a:ext cx="6858000" cy="2387576"/>
          </a:xfrm>
        </p:spPr>
        <p:txBody>
          <a:bodyPr/>
          <a:lstStyle>
            <a:lvl1pPr algn="ctr">
              <a:defRPr sz="4219"/>
            </a:lvl1pPr>
          </a:lstStyle>
          <a:p>
            <a:r>
              <a:rPr lang="en-US" dirty="0"/>
              <a:t>Click to edit Master title style</a:t>
            </a:r>
            <a:endParaRPr lang="en-SG" dirty="0"/>
          </a:p>
        </p:txBody>
      </p:sp>
      <p:sp>
        <p:nvSpPr>
          <p:cNvPr id="3" name="Subtitle 2">
            <a:extLst>
              <a:ext uri="{FF2B5EF4-FFF2-40B4-BE49-F238E27FC236}">
                <a16:creationId xmlns:a16="http://schemas.microsoft.com/office/drawing/2014/main" id="{C0542D46-2235-4ADE-83EE-314ED23A4524}"/>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endParaRPr lang="en-SG" dirty="0"/>
          </a:p>
        </p:txBody>
      </p:sp>
    </p:spTree>
    <p:extLst>
      <p:ext uri="{BB962C8B-B14F-4D97-AF65-F5344CB8AC3E}">
        <p14:creationId xmlns:p14="http://schemas.microsoft.com/office/powerpoint/2010/main" val="2588113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974674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2E8-B96D-43C2-B830-656F130922E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1C7720CF-6AAB-44EC-9593-369880497547}"/>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76628620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48C3-DFE3-4444-B90B-28026917B87E}"/>
              </a:ext>
            </a:extLst>
          </p:cNvPr>
          <p:cNvSpPr>
            <a:spLocks noGrp="1"/>
          </p:cNvSpPr>
          <p:nvPr>
            <p:ph type="title"/>
          </p:nvPr>
        </p:nvSpPr>
        <p:spPr>
          <a:xfrm>
            <a:off x="623963" y="1710036"/>
            <a:ext cx="7887146" cy="2851919"/>
          </a:xfrm>
        </p:spPr>
        <p:txBody>
          <a:bodyPr/>
          <a:lstStyle>
            <a:lvl1pPr>
              <a:defRPr sz="4219"/>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6FC23805-7162-4510-B99F-EFCD39611837}"/>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Edit Master text styles</a:t>
            </a:r>
          </a:p>
        </p:txBody>
      </p:sp>
    </p:spTree>
    <p:extLst>
      <p:ext uri="{BB962C8B-B14F-4D97-AF65-F5344CB8AC3E}">
        <p14:creationId xmlns:p14="http://schemas.microsoft.com/office/powerpoint/2010/main" val="165376352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67B-E155-43F5-804C-75047FC09327}"/>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C77F2723-8F58-45A8-AE4A-F2D4CF1725EB}"/>
              </a:ext>
            </a:extLst>
          </p:cNvPr>
          <p:cNvSpPr>
            <a:spLocks noGrp="1"/>
          </p:cNvSpPr>
          <p:nvPr>
            <p:ph sz="half" idx="1"/>
          </p:nvPr>
        </p:nvSpPr>
        <p:spPr>
          <a:xfrm>
            <a:off x="892969"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a:extLst>
              <a:ext uri="{FF2B5EF4-FFF2-40B4-BE49-F238E27FC236}">
                <a16:creationId xmlns:a16="http://schemas.microsoft.com/office/drawing/2014/main" id="{8BDB4DD2-DB6F-462D-8936-DB1919F63552}"/>
              </a:ext>
            </a:extLst>
          </p:cNvPr>
          <p:cNvSpPr>
            <a:spLocks noGrp="1"/>
          </p:cNvSpPr>
          <p:nvPr>
            <p:ph sz="half" idx="2"/>
          </p:nvPr>
        </p:nvSpPr>
        <p:spPr>
          <a:xfrm>
            <a:off x="4625578"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207801457"/>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3520-3C60-4040-B22F-8CF893BC893A}"/>
              </a:ext>
            </a:extLst>
          </p:cNvPr>
          <p:cNvSpPr>
            <a:spLocks noGrp="1"/>
          </p:cNvSpPr>
          <p:nvPr>
            <p:ph type="title"/>
          </p:nvPr>
        </p:nvSpPr>
        <p:spPr>
          <a:xfrm>
            <a:off x="629544" y="365001"/>
            <a:ext cx="7887146" cy="1326059"/>
          </a:xfrm>
        </p:spPr>
        <p:txBody>
          <a:bodyPr/>
          <a:lstStyle>
            <a:lvl1pPr>
              <a:defRPr/>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96FDA3B3-2C30-42AA-80C0-3050885BF75B}"/>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961E9141-189A-48FF-B586-373048FB28B4}"/>
              </a:ext>
            </a:extLst>
          </p:cNvPr>
          <p:cNvSpPr>
            <a:spLocks noGrp="1"/>
          </p:cNvSpPr>
          <p:nvPr>
            <p:ph sz="half" idx="2"/>
          </p:nvPr>
        </p:nvSpPr>
        <p:spPr>
          <a:xfrm>
            <a:off x="629543" y="2504777"/>
            <a:ext cx="3868787"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a:extLst>
              <a:ext uri="{FF2B5EF4-FFF2-40B4-BE49-F238E27FC236}">
                <a16:creationId xmlns:a16="http://schemas.microsoft.com/office/drawing/2014/main" id="{0DFCBCEC-4FC0-4565-A511-2513E5189BE9}"/>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8ACE6966-5745-41DD-A5D0-01F67F2AE5FB}"/>
              </a:ext>
            </a:extLst>
          </p:cNvPr>
          <p:cNvSpPr>
            <a:spLocks noGrp="1"/>
          </p:cNvSpPr>
          <p:nvPr>
            <p:ph sz="quarter" idx="4"/>
          </p:nvPr>
        </p:nvSpPr>
        <p:spPr>
          <a:xfrm>
            <a:off x="4628927" y="2504777"/>
            <a:ext cx="3887762"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937790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3958-CD6B-44A4-8AE5-6F16D5FC7913}"/>
              </a:ext>
            </a:extLst>
          </p:cNvPr>
          <p:cNvSpPr>
            <a:spLocks noGrp="1"/>
          </p:cNvSpPr>
          <p:nvPr>
            <p:ph type="title"/>
          </p:nvPr>
        </p:nvSpPr>
        <p:spPr/>
        <p:txBody>
          <a:bodyPr/>
          <a:lstStyle>
            <a:lvl1pPr>
              <a:defRPr/>
            </a:lvl1pPr>
          </a:lstStyle>
          <a:p>
            <a:r>
              <a:rPr lang="en-US" dirty="0"/>
              <a:t>Click to edit Master title style</a:t>
            </a:r>
            <a:endParaRPr lang="en-SG" dirty="0"/>
          </a:p>
        </p:txBody>
      </p:sp>
    </p:spTree>
    <p:extLst>
      <p:ext uri="{BB962C8B-B14F-4D97-AF65-F5344CB8AC3E}">
        <p14:creationId xmlns:p14="http://schemas.microsoft.com/office/powerpoint/2010/main" val="140761963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83486"/>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4258-AD4D-4C30-91EC-9984DC3F9A7E}"/>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362FEC11-50FB-4339-AE98-3349A3F4388F}"/>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a:extLst>
              <a:ext uri="{FF2B5EF4-FFF2-40B4-BE49-F238E27FC236}">
                <a16:creationId xmlns:a16="http://schemas.microsoft.com/office/drawing/2014/main" id="{6969B8A1-1708-4495-922C-B88CA5CFE9F5}"/>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562679512"/>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38E4-67E2-4C7E-9651-37391BD58210}"/>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Picture Placeholder 2">
            <a:extLst>
              <a:ext uri="{FF2B5EF4-FFF2-40B4-BE49-F238E27FC236}">
                <a16:creationId xmlns:a16="http://schemas.microsoft.com/office/drawing/2014/main" id="{A09030F5-BE8E-468C-BC65-72B2A9DD9828}"/>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SG" dirty="0"/>
          </a:p>
        </p:txBody>
      </p:sp>
      <p:sp>
        <p:nvSpPr>
          <p:cNvPr id="4" name="Text Placeholder 3">
            <a:extLst>
              <a:ext uri="{FF2B5EF4-FFF2-40B4-BE49-F238E27FC236}">
                <a16:creationId xmlns:a16="http://schemas.microsoft.com/office/drawing/2014/main" id="{9B37CC74-8604-4343-B2D2-B2840469161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181612116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136C-086E-4800-BEDF-001285ED278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A51AEB14-CA3B-4D5F-8C85-F55771CD0C7E}"/>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3242004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34494-7EE1-483B-957F-74CC62A0B439}"/>
              </a:ext>
            </a:extLst>
          </p:cNvPr>
          <p:cNvSpPr>
            <a:spLocks noGrp="1"/>
          </p:cNvSpPr>
          <p:nvPr>
            <p:ph type="title" orient="vert"/>
          </p:nvPr>
        </p:nvSpPr>
        <p:spPr>
          <a:xfrm>
            <a:off x="6411515" y="0"/>
            <a:ext cx="1839516" cy="6858000"/>
          </a:xfrm>
        </p:spPr>
        <p:txBody>
          <a:bodyPr vert="eaVert"/>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4DC3D5FD-51DE-4785-AD67-E0D4D6F77870}"/>
              </a:ext>
            </a:extLst>
          </p:cNvPr>
          <p:cNvSpPr>
            <a:spLocks noGrp="1"/>
          </p:cNvSpPr>
          <p:nvPr>
            <p:ph type="body" orient="vert" idx="1"/>
          </p:nvPr>
        </p:nvSpPr>
        <p:spPr>
          <a:xfrm>
            <a:off x="892969" y="0"/>
            <a:ext cx="5411391" cy="6858000"/>
          </a:xfrm>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9222447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3675752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346127377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2826192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77673137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0347024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37031286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204163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96340441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4762867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4146331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5612770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3835AD6-6A80-254A-8D8B-5D513C5E4108}" type="slidenum">
              <a:rPr lang="en-US"/>
              <a:pPr>
                <a:defRPr/>
              </a:pPr>
              <a:t>‹#›</a:t>
            </a:fld>
            <a:endParaRPr lang="en-US"/>
          </a:p>
        </p:txBody>
      </p:sp>
    </p:spTree>
    <p:extLst>
      <p:ext uri="{BB962C8B-B14F-4D97-AF65-F5344CB8AC3E}">
        <p14:creationId xmlns:p14="http://schemas.microsoft.com/office/powerpoint/2010/main" val="186040406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15C40B5-1291-3B4C-9589-C537062EB1B5}" type="slidenum">
              <a:rPr lang="en-US"/>
              <a:pPr>
                <a:defRPr/>
              </a:pPr>
              <a:t>‹#›</a:t>
            </a:fld>
            <a:endParaRPr lang="en-US"/>
          </a:p>
        </p:txBody>
      </p:sp>
    </p:spTree>
    <p:extLst>
      <p:ext uri="{BB962C8B-B14F-4D97-AF65-F5344CB8AC3E}">
        <p14:creationId xmlns:p14="http://schemas.microsoft.com/office/powerpoint/2010/main" val="11129507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65BCBBB-429B-224F-90E6-0BA672C18F41}" type="slidenum">
              <a:rPr lang="en-US"/>
              <a:pPr>
                <a:defRPr/>
              </a:pPr>
              <a:t>‹#›</a:t>
            </a:fld>
            <a:endParaRPr lang="en-US"/>
          </a:p>
        </p:txBody>
      </p:sp>
    </p:spTree>
    <p:extLst>
      <p:ext uri="{BB962C8B-B14F-4D97-AF65-F5344CB8AC3E}">
        <p14:creationId xmlns:p14="http://schemas.microsoft.com/office/powerpoint/2010/main" val="12809097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3F1A914-8A46-9043-9105-727C3FE4465A}" type="slidenum">
              <a:rPr lang="en-US"/>
              <a:pPr>
                <a:defRPr/>
              </a:pPr>
              <a:t>‹#›</a:t>
            </a:fld>
            <a:endParaRPr lang="en-US"/>
          </a:p>
        </p:txBody>
      </p:sp>
    </p:spTree>
    <p:extLst>
      <p:ext uri="{BB962C8B-B14F-4D97-AF65-F5344CB8AC3E}">
        <p14:creationId xmlns:p14="http://schemas.microsoft.com/office/powerpoint/2010/main" val="37272916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D2FA489A-00DB-F14E-8064-B7C24E941AFF}" type="slidenum">
              <a:rPr lang="en-US"/>
              <a:pPr>
                <a:defRPr/>
              </a:pPr>
              <a:t>‹#›</a:t>
            </a:fld>
            <a:endParaRPr lang="en-US"/>
          </a:p>
        </p:txBody>
      </p:sp>
    </p:spTree>
    <p:extLst>
      <p:ext uri="{BB962C8B-B14F-4D97-AF65-F5344CB8AC3E}">
        <p14:creationId xmlns:p14="http://schemas.microsoft.com/office/powerpoint/2010/main" val="258426519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905E4F3-A5E7-1C45-B778-D8BD647C8266}" type="slidenum">
              <a:rPr lang="en-US"/>
              <a:pPr>
                <a:defRPr/>
              </a:pPr>
              <a:t>‹#›</a:t>
            </a:fld>
            <a:endParaRPr lang="en-US"/>
          </a:p>
        </p:txBody>
      </p:sp>
    </p:spTree>
    <p:extLst>
      <p:ext uri="{BB962C8B-B14F-4D97-AF65-F5344CB8AC3E}">
        <p14:creationId xmlns:p14="http://schemas.microsoft.com/office/powerpoint/2010/main" val="139106878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DB60AE5-06A7-3B49-A221-F4FC943427BA}" type="slidenum">
              <a:rPr lang="en-US"/>
              <a:pPr>
                <a:defRPr/>
              </a:pPr>
              <a:t>‹#›</a:t>
            </a:fld>
            <a:endParaRPr lang="en-US"/>
          </a:p>
        </p:txBody>
      </p:sp>
    </p:spTree>
    <p:extLst>
      <p:ext uri="{BB962C8B-B14F-4D97-AF65-F5344CB8AC3E}">
        <p14:creationId xmlns:p14="http://schemas.microsoft.com/office/powerpoint/2010/main" val="183159233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C0161B-FD97-E448-A0D3-61B50F9692EA}" type="slidenum">
              <a:rPr lang="en-US"/>
              <a:pPr>
                <a:defRPr/>
              </a:pPr>
              <a:t>‹#›</a:t>
            </a:fld>
            <a:endParaRPr lang="en-US"/>
          </a:p>
        </p:txBody>
      </p:sp>
    </p:spTree>
    <p:extLst>
      <p:ext uri="{BB962C8B-B14F-4D97-AF65-F5344CB8AC3E}">
        <p14:creationId xmlns:p14="http://schemas.microsoft.com/office/powerpoint/2010/main" val="86362393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AA4DD2F-513A-7D44-ACC0-788542F65308}" type="slidenum">
              <a:rPr lang="en-US"/>
              <a:pPr>
                <a:defRPr/>
              </a:pPr>
              <a:t>‹#›</a:t>
            </a:fld>
            <a:endParaRPr lang="en-US"/>
          </a:p>
        </p:txBody>
      </p:sp>
    </p:spTree>
    <p:extLst>
      <p:ext uri="{BB962C8B-B14F-4D97-AF65-F5344CB8AC3E}">
        <p14:creationId xmlns:p14="http://schemas.microsoft.com/office/powerpoint/2010/main" val="2437720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02B5A91-81A4-8845-BFAF-5F058EAEC2CA}" type="slidenum">
              <a:rPr lang="en-US"/>
              <a:pPr>
                <a:defRPr/>
              </a:pPr>
              <a:t>‹#›</a:t>
            </a:fld>
            <a:endParaRPr lang="en-US"/>
          </a:p>
        </p:txBody>
      </p:sp>
    </p:spTree>
    <p:extLst>
      <p:ext uri="{BB962C8B-B14F-4D97-AF65-F5344CB8AC3E}">
        <p14:creationId xmlns:p14="http://schemas.microsoft.com/office/powerpoint/2010/main" val="3255216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9DBDD6CE-11C2-4D4B-929E-DE413DD2D7B5}" type="slidenum">
              <a:rPr lang="en-US"/>
              <a:pPr>
                <a:defRPr/>
              </a:pPr>
              <a:t>‹#›</a:t>
            </a:fld>
            <a:endParaRPr lang="en-US"/>
          </a:p>
        </p:txBody>
      </p:sp>
    </p:spTree>
    <p:extLst>
      <p:ext uri="{BB962C8B-B14F-4D97-AF65-F5344CB8AC3E}">
        <p14:creationId xmlns:p14="http://schemas.microsoft.com/office/powerpoint/2010/main" val="138075300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C1BBE149-3CE6-1A43-95CD-C55165567D52}" type="slidenum">
              <a:rPr lang="en-US"/>
              <a:pPr>
                <a:defRPr/>
              </a:pPr>
              <a:t>‹#›</a:t>
            </a:fld>
            <a:endParaRPr lang="en-US"/>
          </a:p>
        </p:txBody>
      </p:sp>
    </p:spTree>
    <p:extLst>
      <p:ext uri="{BB962C8B-B14F-4D97-AF65-F5344CB8AC3E}">
        <p14:creationId xmlns:p14="http://schemas.microsoft.com/office/powerpoint/2010/main" val="123492426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4F4EB8C-8553-4244-B2BB-B982DB283759}" type="slidenum">
              <a:rPr lang="en-US"/>
              <a:pPr>
                <a:defRPr/>
              </a:pPr>
              <a:t>‹#›</a:t>
            </a:fld>
            <a:endParaRPr lang="en-US"/>
          </a:p>
        </p:txBody>
      </p:sp>
    </p:spTree>
    <p:extLst>
      <p:ext uri="{BB962C8B-B14F-4D97-AF65-F5344CB8AC3E}">
        <p14:creationId xmlns:p14="http://schemas.microsoft.com/office/powerpoint/2010/main" val="22116003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9BFA021-E513-2D47-8030-B7A8A822978B}" type="slidenum">
              <a:rPr lang="en-US"/>
              <a:pPr>
                <a:defRPr/>
              </a:pPr>
              <a:t>‹#›</a:t>
            </a:fld>
            <a:endParaRPr lang="en-US"/>
          </a:p>
        </p:txBody>
      </p:sp>
    </p:spTree>
    <p:extLst>
      <p:ext uri="{BB962C8B-B14F-4D97-AF65-F5344CB8AC3E}">
        <p14:creationId xmlns:p14="http://schemas.microsoft.com/office/powerpoint/2010/main" val="37819565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1E6F709C-8343-484C-BB22-9A73DD19856D}" type="slidenum">
              <a:rPr lang="en-US"/>
              <a:pPr>
                <a:defRPr/>
              </a:pPr>
              <a:t>‹#›</a:t>
            </a:fld>
            <a:endParaRPr lang="en-US"/>
          </a:p>
        </p:txBody>
      </p:sp>
    </p:spTree>
    <p:extLst>
      <p:ext uri="{BB962C8B-B14F-4D97-AF65-F5344CB8AC3E}">
        <p14:creationId xmlns:p14="http://schemas.microsoft.com/office/powerpoint/2010/main" val="30837847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772C89A-E85B-C441-8B25-AD4A8AB71E56}" type="slidenum">
              <a:rPr lang="en-US"/>
              <a:pPr>
                <a:defRPr/>
              </a:pPr>
              <a:t>‹#›</a:t>
            </a:fld>
            <a:endParaRPr lang="en-US"/>
          </a:p>
        </p:txBody>
      </p:sp>
    </p:spTree>
    <p:extLst>
      <p:ext uri="{BB962C8B-B14F-4D97-AF65-F5344CB8AC3E}">
        <p14:creationId xmlns:p14="http://schemas.microsoft.com/office/powerpoint/2010/main" val="88167454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B60E838B-21B7-4042-B142-37CBBE39BAD1}" type="slidenum">
              <a:rPr lang="en-US"/>
              <a:pPr>
                <a:defRPr/>
              </a:pPr>
              <a:t>‹#›</a:t>
            </a:fld>
            <a:endParaRPr lang="en-US"/>
          </a:p>
        </p:txBody>
      </p:sp>
    </p:spTree>
    <p:extLst>
      <p:ext uri="{BB962C8B-B14F-4D97-AF65-F5344CB8AC3E}">
        <p14:creationId xmlns:p14="http://schemas.microsoft.com/office/powerpoint/2010/main" val="385040083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30056AA5-8EDB-084E-8C4D-EE8F37E23C2A}" type="slidenum">
              <a:rPr lang="en-US"/>
              <a:pPr>
                <a:defRPr/>
              </a:pPr>
              <a:t>‹#›</a:t>
            </a:fld>
            <a:endParaRPr lang="en-US"/>
          </a:p>
        </p:txBody>
      </p:sp>
    </p:spTree>
    <p:extLst>
      <p:ext uri="{BB962C8B-B14F-4D97-AF65-F5344CB8AC3E}">
        <p14:creationId xmlns:p14="http://schemas.microsoft.com/office/powerpoint/2010/main" val="283304316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AEA652E-248E-2B41-ACB7-ACD0A3BF91A1}" type="slidenum">
              <a:rPr lang="en-US"/>
              <a:pPr>
                <a:defRPr/>
              </a:pPr>
              <a:t>‹#›</a:t>
            </a:fld>
            <a:endParaRPr lang="en-US"/>
          </a:p>
        </p:txBody>
      </p:sp>
    </p:spTree>
    <p:extLst>
      <p:ext uri="{BB962C8B-B14F-4D97-AF65-F5344CB8AC3E}">
        <p14:creationId xmlns:p14="http://schemas.microsoft.com/office/powerpoint/2010/main" val="721958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D7EB0A-47F9-6040-A88C-F5634E12D066}" type="slidenum">
              <a:rPr lang="en-US"/>
              <a:pPr>
                <a:defRPr/>
              </a:pPr>
              <a:t>‹#›</a:t>
            </a:fld>
            <a:endParaRPr lang="en-US"/>
          </a:p>
        </p:txBody>
      </p:sp>
    </p:spTree>
    <p:extLst>
      <p:ext uri="{BB962C8B-B14F-4D97-AF65-F5344CB8AC3E}">
        <p14:creationId xmlns:p14="http://schemas.microsoft.com/office/powerpoint/2010/main" val="40625199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F3B77E1-34F7-F64F-BE67-2DB2C71A0B12}" type="slidenum">
              <a:rPr lang="en-US"/>
              <a:pPr>
                <a:defRPr/>
              </a:pPr>
              <a:t>‹#›</a:t>
            </a:fld>
            <a:endParaRPr lang="en-US"/>
          </a:p>
        </p:txBody>
      </p:sp>
    </p:spTree>
    <p:extLst>
      <p:ext uri="{BB962C8B-B14F-4D97-AF65-F5344CB8AC3E}">
        <p14:creationId xmlns:p14="http://schemas.microsoft.com/office/powerpoint/2010/main" val="28450097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1FFEB19-B1C2-2F47-AD1B-FAD1189E48C0}" type="slidenum">
              <a:rPr lang="en-US"/>
              <a:pPr>
                <a:defRPr/>
              </a:pPr>
              <a:t>‹#›</a:t>
            </a:fld>
            <a:endParaRPr lang="en-US"/>
          </a:p>
        </p:txBody>
      </p:sp>
    </p:spTree>
    <p:extLst>
      <p:ext uri="{BB962C8B-B14F-4D97-AF65-F5344CB8AC3E}">
        <p14:creationId xmlns:p14="http://schemas.microsoft.com/office/powerpoint/2010/main" val="67225529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EFC60E1-2A1D-1C47-B5BE-AF59D294535B}" type="slidenum">
              <a:rPr lang="en-US"/>
              <a:pPr>
                <a:defRPr/>
              </a:pPr>
              <a:t>‹#›</a:t>
            </a:fld>
            <a:endParaRPr lang="en-US"/>
          </a:p>
        </p:txBody>
      </p:sp>
    </p:spTree>
    <p:extLst>
      <p:ext uri="{BB962C8B-B14F-4D97-AF65-F5344CB8AC3E}">
        <p14:creationId xmlns:p14="http://schemas.microsoft.com/office/powerpoint/2010/main" val="5477217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EE8C633B-F528-0841-A014-3544D384F3CD}" type="slidenum">
              <a:rPr lang="en-US"/>
              <a:pPr>
                <a:defRPr/>
              </a:pPr>
              <a:t>‹#›</a:t>
            </a:fld>
            <a:endParaRPr lang="en-US"/>
          </a:p>
        </p:txBody>
      </p:sp>
    </p:spTree>
    <p:extLst>
      <p:ext uri="{BB962C8B-B14F-4D97-AF65-F5344CB8AC3E}">
        <p14:creationId xmlns:p14="http://schemas.microsoft.com/office/powerpoint/2010/main" val="11844406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8295119E-CF5F-3D40-80A4-1767E442635B}" type="slidenum">
              <a:rPr lang="en-US"/>
              <a:pPr>
                <a:defRPr/>
              </a:pPr>
              <a:t>‹#›</a:t>
            </a:fld>
            <a:endParaRPr lang="en-US"/>
          </a:p>
        </p:txBody>
      </p:sp>
    </p:spTree>
    <p:extLst>
      <p:ext uri="{BB962C8B-B14F-4D97-AF65-F5344CB8AC3E}">
        <p14:creationId xmlns:p14="http://schemas.microsoft.com/office/powerpoint/2010/main" val="41151140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4AF1400A-A865-624A-956E-4DA739F5232F}" type="slidenum">
              <a:rPr lang="en-US"/>
              <a:pPr>
                <a:defRPr/>
              </a:pPr>
              <a:t>‹#›</a:t>
            </a:fld>
            <a:endParaRPr lang="en-US"/>
          </a:p>
        </p:txBody>
      </p:sp>
    </p:spTree>
    <p:extLst>
      <p:ext uri="{BB962C8B-B14F-4D97-AF65-F5344CB8AC3E}">
        <p14:creationId xmlns:p14="http://schemas.microsoft.com/office/powerpoint/2010/main" val="6089549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AF9267B7-4643-F242-B44B-25F54D0E4C55}" type="slidenum">
              <a:rPr lang="en-US"/>
              <a:pPr>
                <a:defRPr/>
              </a:pPr>
              <a:t>‹#›</a:t>
            </a:fld>
            <a:endParaRPr lang="en-US"/>
          </a:p>
        </p:txBody>
      </p:sp>
    </p:spTree>
    <p:extLst>
      <p:ext uri="{BB962C8B-B14F-4D97-AF65-F5344CB8AC3E}">
        <p14:creationId xmlns:p14="http://schemas.microsoft.com/office/powerpoint/2010/main" val="42468307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5FE69ADD-A531-2F49-83C3-E62C231A31B2}" type="slidenum">
              <a:rPr lang="en-US"/>
              <a:pPr>
                <a:defRPr/>
              </a:pPr>
              <a:t>‹#›</a:t>
            </a:fld>
            <a:endParaRPr lang="en-US"/>
          </a:p>
        </p:txBody>
      </p:sp>
    </p:spTree>
    <p:extLst>
      <p:ext uri="{BB962C8B-B14F-4D97-AF65-F5344CB8AC3E}">
        <p14:creationId xmlns:p14="http://schemas.microsoft.com/office/powerpoint/2010/main" val="25220347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6AE0F272-075B-C94D-9E7F-7FA60BC31E9F}" type="slidenum">
              <a:rPr lang="en-US"/>
              <a:pPr>
                <a:defRPr/>
              </a:pPr>
              <a:t>‹#›</a:t>
            </a:fld>
            <a:endParaRPr lang="en-US"/>
          </a:p>
        </p:txBody>
      </p:sp>
    </p:spTree>
    <p:extLst>
      <p:ext uri="{BB962C8B-B14F-4D97-AF65-F5344CB8AC3E}">
        <p14:creationId xmlns:p14="http://schemas.microsoft.com/office/powerpoint/2010/main" val="385016800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0143CCBE-2BDC-9745-B34D-3CA4727F5DE9}" type="slidenum">
              <a:rPr lang="en-US"/>
              <a:pPr>
                <a:defRPr/>
              </a:pPr>
              <a:t>‹#›</a:t>
            </a:fld>
            <a:endParaRPr lang="en-US"/>
          </a:p>
        </p:txBody>
      </p:sp>
    </p:spTree>
    <p:extLst>
      <p:ext uri="{BB962C8B-B14F-4D97-AF65-F5344CB8AC3E}">
        <p14:creationId xmlns:p14="http://schemas.microsoft.com/office/powerpoint/2010/main" val="2082161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BBBC71D-B39E-4D47-AB2F-87C4583DB387}" type="slidenum">
              <a:rPr lang="en-GB"/>
              <a:pPr>
                <a:defRPr/>
              </a:pPr>
              <a:t>‹#›</a:t>
            </a:fld>
            <a:endParaRPr lang="en-GB"/>
          </a:p>
        </p:txBody>
      </p:sp>
    </p:spTree>
    <p:extLst>
      <p:ext uri="{BB962C8B-B14F-4D97-AF65-F5344CB8AC3E}">
        <p14:creationId xmlns:p14="http://schemas.microsoft.com/office/powerpoint/2010/main" val="37497631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a:defRPr>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a:solidFill>
                  <a:srgbClr val="FFFFFF"/>
                </a:solidFill>
              </a:defRPr>
            </a:lvl1pPr>
          </a:lstStyle>
          <a:p>
            <a:pPr>
              <a:defRPr/>
            </a:pPr>
            <a:fld id="{F54B6A1F-7FFF-884B-AA88-DC66EB586D89}" type="slidenum">
              <a:rPr lang="en-US"/>
              <a:pPr>
                <a:defRPr/>
              </a:pPr>
              <a:t>‹#›</a:t>
            </a:fld>
            <a:endParaRPr lang="en-US"/>
          </a:p>
        </p:txBody>
      </p:sp>
    </p:spTree>
    <p:extLst>
      <p:ext uri="{BB962C8B-B14F-4D97-AF65-F5344CB8AC3E}">
        <p14:creationId xmlns:p14="http://schemas.microsoft.com/office/powerpoint/2010/main" val="421549628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smtClean="0">
                <a:latin typeface="Calibri"/>
              </a:rPr>
              <a:pPr>
                <a:defRPr/>
              </a:pPr>
              <a:t>1/17/24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smtClean="0">
                <a:latin typeface="Calibri"/>
              </a:rPr>
              <a:pPr>
                <a:defRPr/>
              </a:pPr>
              <a:t>‹#›</a:t>
            </a:fld>
            <a:endParaRPr lang="en-US">
              <a:latin typeface="Calibri"/>
            </a:endParaRPr>
          </a:p>
        </p:txBody>
      </p:sp>
    </p:spTree>
    <p:extLst>
      <p:ext uri="{BB962C8B-B14F-4D97-AF65-F5344CB8AC3E}">
        <p14:creationId xmlns:p14="http://schemas.microsoft.com/office/powerpoint/2010/main" val="40875735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7892157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1125905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34143936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76907567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342692026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F86BBD-1598-A04D-A9AC-D92C44206004}" type="slidenum">
              <a:rPr lang="en-US" smtClean="0"/>
              <a:pPr>
                <a:defRPr/>
              </a:pPr>
              <a:t>‹#›</a:t>
            </a:fld>
            <a:endParaRPr lang="en-US"/>
          </a:p>
        </p:txBody>
      </p:sp>
    </p:spTree>
    <p:extLst>
      <p:ext uri="{BB962C8B-B14F-4D97-AF65-F5344CB8AC3E}">
        <p14:creationId xmlns:p14="http://schemas.microsoft.com/office/powerpoint/2010/main" val="178596891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96275894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2895100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3CD10653-945F-AE4C-A74C-99A533E4D031}" type="slidenum">
              <a:rPr lang="en-US"/>
              <a:pPr>
                <a:defRPr/>
              </a:pPr>
              <a:t>‹#›</a:t>
            </a:fld>
            <a:endParaRPr lang="en-US"/>
          </a:p>
        </p:txBody>
      </p:sp>
    </p:spTree>
    <p:extLst>
      <p:ext uri="{BB962C8B-B14F-4D97-AF65-F5344CB8AC3E}">
        <p14:creationId xmlns:p14="http://schemas.microsoft.com/office/powerpoint/2010/main" val="38665060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6358069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E715A5-66D3-C749-B32F-2670B5D70455}" type="slidenum">
              <a:rPr lang="en-US" smtClean="0"/>
              <a:pPr>
                <a:defRPr/>
              </a:pPr>
              <a:t>‹#›</a:t>
            </a:fld>
            <a:endParaRPr lang="en-US"/>
          </a:p>
        </p:txBody>
      </p:sp>
    </p:spTree>
    <p:extLst>
      <p:ext uri="{BB962C8B-B14F-4D97-AF65-F5344CB8AC3E}">
        <p14:creationId xmlns:p14="http://schemas.microsoft.com/office/powerpoint/2010/main" val="18128280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2509118924"/>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386181327"/>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A034FEE7-384D-DB4E-8060-22A21686F968}" type="slidenum">
              <a:rPr lang="en-US"/>
              <a:pPr>
                <a:defRPr/>
              </a:pPr>
              <a:t>‹#›</a:t>
            </a:fld>
            <a:endParaRPr lang="en-US"/>
          </a:p>
        </p:txBody>
      </p:sp>
    </p:spTree>
    <p:extLst>
      <p:ext uri="{BB962C8B-B14F-4D97-AF65-F5344CB8AC3E}">
        <p14:creationId xmlns:p14="http://schemas.microsoft.com/office/powerpoint/2010/main" val="2669398064"/>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0093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228869940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369053438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81616263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873213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D461A-B862-D048-B050-21B26C1428D3}" type="slidenum">
              <a:rPr lang="en-US"/>
              <a:pPr>
                <a:defRPr/>
              </a:pPr>
              <a:t>‹#›</a:t>
            </a:fld>
            <a:endParaRPr lang="en-US"/>
          </a:p>
        </p:txBody>
      </p:sp>
    </p:spTree>
    <p:extLst>
      <p:ext uri="{BB962C8B-B14F-4D97-AF65-F5344CB8AC3E}">
        <p14:creationId xmlns:p14="http://schemas.microsoft.com/office/powerpoint/2010/main" val="98821165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391466301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419775951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260073087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115842423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358927282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269221553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229281438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406029025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3804217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92694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5F60111-0436-0D43-A3DF-F36E93452466}" type="slidenum">
              <a:rPr lang="en-US"/>
              <a:pPr>
                <a:defRPr/>
              </a:pPr>
              <a:t>‹#›</a:t>
            </a:fld>
            <a:endParaRPr lang="en-US"/>
          </a:p>
        </p:txBody>
      </p:sp>
    </p:spTree>
    <p:extLst>
      <p:ext uri="{BB962C8B-B14F-4D97-AF65-F5344CB8AC3E}">
        <p14:creationId xmlns:p14="http://schemas.microsoft.com/office/powerpoint/2010/main" val="19101885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5963328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92848647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6940976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6892359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894852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04361214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9603779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4483627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25145188"/>
      </p:ext>
    </p:extLst>
  </p:cSld>
  <p:clrMapOvr>
    <a:masterClrMapping/>
  </p:clrMapOvr>
  <p:transition spd="med">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516961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D17AEEE-4E52-1A4E-A966-A4EB3ED0D1FC}" type="slidenum">
              <a:rPr lang="en-US"/>
              <a:pPr>
                <a:defRPr/>
              </a:pPr>
              <a:t>‹#›</a:t>
            </a:fld>
            <a:endParaRPr lang="en-US"/>
          </a:p>
        </p:txBody>
      </p:sp>
    </p:spTree>
    <p:extLst>
      <p:ext uri="{BB962C8B-B14F-4D97-AF65-F5344CB8AC3E}">
        <p14:creationId xmlns:p14="http://schemas.microsoft.com/office/powerpoint/2010/main" val="350200359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61362367"/>
      </p:ext>
    </p:extLst>
  </p:cSld>
  <p:clrMapOvr>
    <a:masterClrMapping/>
  </p:clrMapOvr>
  <p:transition spd="med">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8315926"/>
      </p:ext>
    </p:extLst>
  </p:cSld>
  <p:clrMapOvr>
    <a:masterClrMapping/>
  </p:clrMapOvr>
  <p:transition spd="med">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213586"/>
      </p:ext>
    </p:extLst>
  </p:cSld>
  <p:clrMapOvr>
    <a:masterClrMapping/>
  </p:clrMapOvr>
  <p:transition spd="med">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99306331"/>
      </p:ext>
    </p:extLst>
  </p:cSld>
  <p:clrMapOvr>
    <a:masterClrMapping/>
  </p:clrMapOvr>
  <p:transition spd="med">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042401"/>
      </p:ext>
    </p:extLst>
  </p:cSld>
  <p:clrMapOvr>
    <a:masterClrMapping/>
  </p:clrMapOvr>
  <p:transition spd="med">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2210566"/>
      </p:ext>
    </p:extLst>
  </p:cSld>
  <p:clrMapOvr>
    <a:masterClrMapping/>
  </p:clrMapOvr>
  <p:transition spd="med">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3180898"/>
      </p:ext>
    </p:extLst>
  </p:cSld>
  <p:clrMapOvr>
    <a:masterClrMapping/>
  </p:clrMapOvr>
  <p:transition spd="med">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167113"/>
      </p:ext>
    </p:extLst>
  </p:cSld>
  <p:clrMapOvr>
    <a:masterClrMapping/>
  </p:clrMapOvr>
  <p:transition spd="med">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605487"/>
      </p:ext>
    </p:extLst>
  </p:cSld>
  <p:clrMapOvr>
    <a:masterClrMapping/>
  </p:clrMapOvr>
  <p:transition spd="med">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90013819"/>
      </p:ext>
    </p:extLst>
  </p:cSld>
  <p:clrMapOvr>
    <a:masterClrMapping/>
  </p:clrMapOvr>
  <p:transition spd="med">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002201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75ABC24-28A7-DA45-86FA-8E1DF146336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9921589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8970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99276990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42404154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80933087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71561712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3651560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0868396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2164451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9004180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501558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279E87E-7B78-4342-920D-FF4F28793DA0}"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8292267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44869802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100651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30906257"/>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528068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8602826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45606125"/>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34101145"/>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79955719"/>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16530380"/>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62144758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60B270B-AD76-D24E-AFAF-688E8C515ACA}"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9588280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72590617"/>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39949178"/>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671478913"/>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8359402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4EB620-666E-DA48-960B-E65AEDA9B3F8}" type="slidenum">
              <a:rPr lang="en-US"/>
              <a:pPr>
                <a:defRPr/>
              </a:pPr>
              <a:t>‹#›</a:t>
            </a:fld>
            <a:endParaRPr lang="en-US"/>
          </a:p>
        </p:txBody>
      </p:sp>
    </p:spTree>
    <p:extLst>
      <p:ext uri="{BB962C8B-B14F-4D97-AF65-F5344CB8AC3E}">
        <p14:creationId xmlns:p14="http://schemas.microsoft.com/office/powerpoint/2010/main" val="176350002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A4782A-85F5-184C-8DC5-CB5865A6B7FB}" type="slidenum">
              <a:rPr lang="en-US"/>
              <a:pPr>
                <a:defRPr/>
              </a:pPr>
              <a:t>‹#›</a:t>
            </a:fld>
            <a:endParaRPr lang="en-US"/>
          </a:p>
        </p:txBody>
      </p:sp>
    </p:spTree>
    <p:extLst>
      <p:ext uri="{BB962C8B-B14F-4D97-AF65-F5344CB8AC3E}">
        <p14:creationId xmlns:p14="http://schemas.microsoft.com/office/powerpoint/2010/main" val="42911953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D000A-02F7-904B-9626-DDBA1A0E8740}" type="slidenum">
              <a:rPr lang="en-US"/>
              <a:pPr>
                <a:defRPr/>
              </a:pPr>
              <a:t>‹#›</a:t>
            </a:fld>
            <a:endParaRPr lang="en-US"/>
          </a:p>
        </p:txBody>
      </p:sp>
    </p:spTree>
    <p:extLst>
      <p:ext uri="{BB962C8B-B14F-4D97-AF65-F5344CB8AC3E}">
        <p14:creationId xmlns:p14="http://schemas.microsoft.com/office/powerpoint/2010/main" val="317885367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F7575-5817-384A-83D2-8AF62652C0A1}" type="slidenum">
              <a:rPr lang="en-US"/>
              <a:pPr>
                <a:defRPr/>
              </a:pPr>
              <a:t>‹#›</a:t>
            </a:fld>
            <a:endParaRPr lang="en-US"/>
          </a:p>
        </p:txBody>
      </p:sp>
    </p:spTree>
    <p:extLst>
      <p:ext uri="{BB962C8B-B14F-4D97-AF65-F5344CB8AC3E}">
        <p14:creationId xmlns:p14="http://schemas.microsoft.com/office/powerpoint/2010/main" val="164321082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949297-9E17-6448-960C-68A8527ADD10}" type="slidenum">
              <a:rPr lang="en-US"/>
              <a:pPr>
                <a:defRPr/>
              </a:pPr>
              <a:t>‹#›</a:t>
            </a:fld>
            <a:endParaRPr lang="en-US"/>
          </a:p>
        </p:txBody>
      </p:sp>
    </p:spTree>
    <p:extLst>
      <p:ext uri="{BB962C8B-B14F-4D97-AF65-F5344CB8AC3E}">
        <p14:creationId xmlns:p14="http://schemas.microsoft.com/office/powerpoint/2010/main" val="361341231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904B0C-CE6A-BB48-8B53-B38354DC6B47}" type="slidenum">
              <a:rPr lang="en-US"/>
              <a:pPr>
                <a:defRPr/>
              </a:pPr>
              <a:t>‹#›</a:t>
            </a:fld>
            <a:endParaRPr lang="en-US"/>
          </a:p>
        </p:txBody>
      </p:sp>
    </p:spTree>
    <p:extLst>
      <p:ext uri="{BB962C8B-B14F-4D97-AF65-F5344CB8AC3E}">
        <p14:creationId xmlns:p14="http://schemas.microsoft.com/office/powerpoint/2010/main" val="1715053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5A4FD66-4203-984B-BC4D-B65DB45F1E7D}"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9920604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B865D2-0A7C-3D43-97A3-E2DCE939D743}" type="slidenum">
              <a:rPr lang="en-US"/>
              <a:pPr>
                <a:defRPr/>
              </a:pPr>
              <a:t>‹#›</a:t>
            </a:fld>
            <a:endParaRPr lang="en-US"/>
          </a:p>
        </p:txBody>
      </p:sp>
    </p:spTree>
    <p:extLst>
      <p:ext uri="{BB962C8B-B14F-4D97-AF65-F5344CB8AC3E}">
        <p14:creationId xmlns:p14="http://schemas.microsoft.com/office/powerpoint/2010/main" val="237353577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54028-4F7D-B641-9897-FFC7ED701E74}" type="slidenum">
              <a:rPr lang="en-US"/>
              <a:pPr>
                <a:defRPr/>
              </a:pPr>
              <a:t>‹#›</a:t>
            </a:fld>
            <a:endParaRPr lang="en-US"/>
          </a:p>
        </p:txBody>
      </p:sp>
    </p:spTree>
    <p:extLst>
      <p:ext uri="{BB962C8B-B14F-4D97-AF65-F5344CB8AC3E}">
        <p14:creationId xmlns:p14="http://schemas.microsoft.com/office/powerpoint/2010/main" val="31667177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3B183-FCD0-9A4A-BD49-487D7E88DFB3}" type="slidenum">
              <a:rPr lang="en-US"/>
              <a:pPr>
                <a:defRPr/>
              </a:pPr>
              <a:t>‹#›</a:t>
            </a:fld>
            <a:endParaRPr lang="en-US"/>
          </a:p>
        </p:txBody>
      </p:sp>
    </p:spTree>
    <p:extLst>
      <p:ext uri="{BB962C8B-B14F-4D97-AF65-F5344CB8AC3E}">
        <p14:creationId xmlns:p14="http://schemas.microsoft.com/office/powerpoint/2010/main" val="130875675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B1DAE-A818-9446-8984-46D9C4CAC264}" type="slidenum">
              <a:rPr lang="en-US"/>
              <a:pPr>
                <a:defRPr/>
              </a:pPr>
              <a:t>‹#›</a:t>
            </a:fld>
            <a:endParaRPr lang="en-US"/>
          </a:p>
        </p:txBody>
      </p:sp>
    </p:spTree>
    <p:extLst>
      <p:ext uri="{BB962C8B-B14F-4D97-AF65-F5344CB8AC3E}">
        <p14:creationId xmlns:p14="http://schemas.microsoft.com/office/powerpoint/2010/main" val="42302237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897AB-8A6F-EE4D-8D82-FACF850A88E4}" type="slidenum">
              <a:rPr lang="en-US"/>
              <a:pPr>
                <a:defRPr/>
              </a:pPr>
              <a:t>‹#›</a:t>
            </a:fld>
            <a:endParaRPr lang="en-US"/>
          </a:p>
        </p:txBody>
      </p:sp>
    </p:spTree>
    <p:extLst>
      <p:ext uri="{BB962C8B-B14F-4D97-AF65-F5344CB8AC3E}">
        <p14:creationId xmlns:p14="http://schemas.microsoft.com/office/powerpoint/2010/main" val="220038252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67392059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218585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729009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807025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3244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3B8CD962-FD41-4441-A667-1AB9636F1869}"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83033932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853070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21402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449657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195976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505700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37124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842423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366424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310674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068518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6A71A3E6-CE9B-504A-9C3E-A3FBBFB69F5C}"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5499901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0065010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22396064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29652423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99860722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2095304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319682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88744332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1032816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37774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506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E159942-FC21-5B49-BDAB-21AF89E66C46}"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630238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650476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614757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575203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838569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82488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747422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620919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397361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790976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9292628A-7A53-4F8F-A355-8B937F00BF19}" type="slidenum">
              <a:rPr lang="en-US" altLang="en-US"/>
              <a:pPr/>
              <a:t>‹#›</a:t>
            </a:fld>
            <a:endParaRPr lang="en-US" altLang="en-US"/>
          </a:p>
        </p:txBody>
      </p:sp>
    </p:spTree>
    <p:extLst>
      <p:ext uri="{BB962C8B-B14F-4D97-AF65-F5344CB8AC3E}">
        <p14:creationId xmlns:p14="http://schemas.microsoft.com/office/powerpoint/2010/main" val="3034298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68EB2CED-7A3A-5C40-B1B0-42CB0D36434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58281296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861AB96-3B6E-432C-80F2-312091DF7B6B}" type="slidenum">
              <a:rPr lang="en-US" altLang="en-US"/>
              <a:pPr/>
              <a:t>‹#›</a:t>
            </a:fld>
            <a:endParaRPr lang="en-US" altLang="en-US"/>
          </a:p>
        </p:txBody>
      </p:sp>
    </p:spTree>
    <p:extLst>
      <p:ext uri="{BB962C8B-B14F-4D97-AF65-F5344CB8AC3E}">
        <p14:creationId xmlns:p14="http://schemas.microsoft.com/office/powerpoint/2010/main" val="47698789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E99EFF-1F38-45B9-B6ED-EC7FE96479E2}" type="slidenum">
              <a:rPr lang="en-US" altLang="en-US"/>
              <a:pPr/>
              <a:t>‹#›</a:t>
            </a:fld>
            <a:endParaRPr lang="en-US" altLang="en-US"/>
          </a:p>
        </p:txBody>
      </p:sp>
    </p:spTree>
    <p:extLst>
      <p:ext uri="{BB962C8B-B14F-4D97-AF65-F5344CB8AC3E}">
        <p14:creationId xmlns:p14="http://schemas.microsoft.com/office/powerpoint/2010/main" val="326727039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24EB38A-E0DF-4F69-8ECB-918CF6C6EF14}" type="slidenum">
              <a:rPr lang="en-US" altLang="en-US"/>
              <a:pPr/>
              <a:t>‹#›</a:t>
            </a:fld>
            <a:endParaRPr lang="en-US" altLang="en-US"/>
          </a:p>
        </p:txBody>
      </p:sp>
    </p:spTree>
    <p:extLst>
      <p:ext uri="{BB962C8B-B14F-4D97-AF65-F5344CB8AC3E}">
        <p14:creationId xmlns:p14="http://schemas.microsoft.com/office/powerpoint/2010/main" val="86694047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842CA68A-DE22-43A4-8ED9-340EC1F40602}" type="slidenum">
              <a:rPr lang="en-US" altLang="en-US"/>
              <a:pPr/>
              <a:t>‹#›</a:t>
            </a:fld>
            <a:endParaRPr lang="en-US" altLang="en-US"/>
          </a:p>
        </p:txBody>
      </p:sp>
    </p:spTree>
    <p:extLst>
      <p:ext uri="{BB962C8B-B14F-4D97-AF65-F5344CB8AC3E}">
        <p14:creationId xmlns:p14="http://schemas.microsoft.com/office/powerpoint/2010/main" val="70835038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546F98E3-BD6F-40E8-AA68-3F95142C90AF}" type="slidenum">
              <a:rPr lang="en-US" altLang="en-US"/>
              <a:pPr/>
              <a:t>‹#›</a:t>
            </a:fld>
            <a:endParaRPr lang="en-US" altLang="en-US"/>
          </a:p>
        </p:txBody>
      </p:sp>
    </p:spTree>
    <p:extLst>
      <p:ext uri="{BB962C8B-B14F-4D97-AF65-F5344CB8AC3E}">
        <p14:creationId xmlns:p14="http://schemas.microsoft.com/office/powerpoint/2010/main" val="56855794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A8263911-6629-48D3-BFE4-8FCF50C203EC}" type="slidenum">
              <a:rPr lang="en-US" altLang="en-US"/>
              <a:pPr/>
              <a:t>‹#›</a:t>
            </a:fld>
            <a:endParaRPr lang="en-US" altLang="en-US"/>
          </a:p>
        </p:txBody>
      </p:sp>
    </p:spTree>
    <p:extLst>
      <p:ext uri="{BB962C8B-B14F-4D97-AF65-F5344CB8AC3E}">
        <p14:creationId xmlns:p14="http://schemas.microsoft.com/office/powerpoint/2010/main" val="7334040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9EC7430C-AA77-48C4-BB0B-F6623A84CFE8}" type="slidenum">
              <a:rPr lang="en-US" altLang="en-US"/>
              <a:pPr/>
              <a:t>‹#›</a:t>
            </a:fld>
            <a:endParaRPr lang="en-US" altLang="en-US"/>
          </a:p>
        </p:txBody>
      </p:sp>
    </p:spTree>
    <p:extLst>
      <p:ext uri="{BB962C8B-B14F-4D97-AF65-F5344CB8AC3E}">
        <p14:creationId xmlns:p14="http://schemas.microsoft.com/office/powerpoint/2010/main" val="328702381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299D7FEF-F6CD-4454-9A99-3BC9C39B223B}" type="slidenum">
              <a:rPr lang="en-US" altLang="en-US"/>
              <a:pPr/>
              <a:t>‹#›</a:t>
            </a:fld>
            <a:endParaRPr lang="en-US" altLang="en-US"/>
          </a:p>
        </p:txBody>
      </p:sp>
    </p:spTree>
    <p:extLst>
      <p:ext uri="{BB962C8B-B14F-4D97-AF65-F5344CB8AC3E}">
        <p14:creationId xmlns:p14="http://schemas.microsoft.com/office/powerpoint/2010/main" val="220317320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5E302E5-601C-44ED-998D-036D118966DF}" type="slidenum">
              <a:rPr lang="en-US" altLang="en-US"/>
              <a:pPr/>
              <a:t>‹#›</a:t>
            </a:fld>
            <a:endParaRPr lang="en-US" altLang="en-US"/>
          </a:p>
        </p:txBody>
      </p:sp>
    </p:spTree>
    <p:extLst>
      <p:ext uri="{BB962C8B-B14F-4D97-AF65-F5344CB8AC3E}">
        <p14:creationId xmlns:p14="http://schemas.microsoft.com/office/powerpoint/2010/main" val="183410573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4756B7E-3200-4B11-9B05-FA62042B4CD5}" type="slidenum">
              <a:rPr lang="en-US" altLang="en-US"/>
              <a:pPr/>
              <a:t>‹#›</a:t>
            </a:fld>
            <a:endParaRPr lang="en-US" altLang="en-US"/>
          </a:p>
        </p:txBody>
      </p:sp>
    </p:spTree>
    <p:extLst>
      <p:ext uri="{BB962C8B-B14F-4D97-AF65-F5344CB8AC3E}">
        <p14:creationId xmlns:p14="http://schemas.microsoft.com/office/powerpoint/2010/main" val="1707988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F463C05-532B-B248-8B20-41128431E52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2787424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74A6882-79BA-4FB9-AEB1-E429DFBE73A7}" type="slidenum">
              <a:rPr lang="en-US" altLang="en-US"/>
              <a:pPr/>
              <a:t>‹#›</a:t>
            </a:fld>
            <a:endParaRPr lang="en-US" altLang="en-US"/>
          </a:p>
        </p:txBody>
      </p:sp>
    </p:spTree>
    <p:extLst>
      <p:ext uri="{BB962C8B-B14F-4D97-AF65-F5344CB8AC3E}">
        <p14:creationId xmlns:p14="http://schemas.microsoft.com/office/powerpoint/2010/main" val="55911271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BC165A51-BAC8-4995-BFF5-036540566C70}" type="slidenum">
              <a:rPr lang="en-US" altLang="en-US"/>
              <a:pPr/>
              <a:t>‹#›</a:t>
            </a:fld>
            <a:endParaRPr lang="en-US" altLang="en-US"/>
          </a:p>
        </p:txBody>
      </p:sp>
    </p:spTree>
    <p:extLst>
      <p:ext uri="{BB962C8B-B14F-4D97-AF65-F5344CB8AC3E}">
        <p14:creationId xmlns:p14="http://schemas.microsoft.com/office/powerpoint/2010/main" val="424999412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4595E63-C547-4408-85EA-C7F7B23C8C34}" type="slidenum">
              <a:rPr lang="en-US" altLang="en-US"/>
              <a:pPr/>
              <a:t>‹#›</a:t>
            </a:fld>
            <a:endParaRPr lang="en-US" altLang="en-US"/>
          </a:p>
        </p:txBody>
      </p:sp>
    </p:spTree>
    <p:extLst>
      <p:ext uri="{BB962C8B-B14F-4D97-AF65-F5344CB8AC3E}">
        <p14:creationId xmlns:p14="http://schemas.microsoft.com/office/powerpoint/2010/main" val="310524257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A355F638-9822-4BE4-8514-465290AFD032}" type="slidenum">
              <a:rPr lang="en-US" altLang="en-US"/>
              <a:pPr/>
              <a:t>‹#›</a:t>
            </a:fld>
            <a:endParaRPr lang="en-US" altLang="en-US"/>
          </a:p>
        </p:txBody>
      </p:sp>
    </p:spTree>
    <p:extLst>
      <p:ext uri="{BB962C8B-B14F-4D97-AF65-F5344CB8AC3E}">
        <p14:creationId xmlns:p14="http://schemas.microsoft.com/office/powerpoint/2010/main" val="190875707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84204847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699667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280101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210744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921071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697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5197EFD7-5FF1-D945-A4E1-43215B335EA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46514419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902402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532236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203307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683536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780788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3632529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528041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2886811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034893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3731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411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35B7378-58B1-8C49-9F47-6CE80055B4A8}"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2207377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66233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097993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598131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036215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525184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863365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08446"/>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265310611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224269631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689854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2AD6A2B8-8574-9A4C-B0E5-7BE60241641E}"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0065795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87815699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163228191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152917922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138667757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285433407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128647330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281998434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22646712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63491" name="Rectangle 1027"/>
          <p:cNvSpPr>
            <a:spLocks noGrp="1" noChangeArrowheads="1"/>
          </p:cNvSpPr>
          <p:nvPr>
            <p:ph type="subTitle" sz="quarter" idx="1"/>
          </p:nvPr>
        </p:nvSpPr>
        <p:spPr>
          <a:xfrm>
            <a:off x="5181604" y="4038600"/>
            <a:ext cx="3960813" cy="1752600"/>
          </a:xfrm>
          <a:ln w="9525">
            <a:headEnd/>
            <a:tailEnd/>
          </a:ln>
        </p:spPr>
        <p:txBody>
          <a:bodyPr lIns="92010" tIns="46005" rIns="92010" bIns="46005"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1028"/>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1029"/>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1030"/>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C485DA6-7743-E74B-B1F2-7AEDEEC3F06A}" type="slidenum">
              <a:rPr lang="en-US"/>
              <a:pPr>
                <a:defRPr/>
              </a:pPr>
              <a:t>‹#›</a:t>
            </a:fld>
            <a:endParaRPr lang="en-US"/>
          </a:p>
        </p:txBody>
      </p:sp>
    </p:spTree>
    <p:extLst>
      <p:ext uri="{BB962C8B-B14F-4D97-AF65-F5344CB8AC3E}">
        <p14:creationId xmlns:p14="http://schemas.microsoft.com/office/powerpoint/2010/main" val="217801879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9EBF92D1-992C-7E4D-BC21-F8CEAB241B11}" type="slidenum">
              <a:rPr lang="en-US"/>
              <a:pPr>
                <a:defRPr/>
              </a:pPr>
              <a:t>‹#›</a:t>
            </a:fld>
            <a:endParaRPr lang="en-US"/>
          </a:p>
        </p:txBody>
      </p:sp>
    </p:spTree>
    <p:extLst>
      <p:ext uri="{BB962C8B-B14F-4D97-AF65-F5344CB8AC3E}">
        <p14:creationId xmlns:p14="http://schemas.microsoft.com/office/powerpoint/2010/main" val="8488479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2730823772"/>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8C3C7EF2-A8EC-1045-A296-ADE9836ED466}" type="slidenum">
              <a:rPr lang="en-US"/>
              <a:pPr>
                <a:defRPr/>
              </a:pPr>
              <a:t>‹#›</a:t>
            </a:fld>
            <a:endParaRPr lang="en-US"/>
          </a:p>
        </p:txBody>
      </p:sp>
    </p:spTree>
    <p:extLst>
      <p:ext uri="{BB962C8B-B14F-4D97-AF65-F5344CB8AC3E}">
        <p14:creationId xmlns:p14="http://schemas.microsoft.com/office/powerpoint/2010/main" val="252341509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EB5E55AA-E426-A648-BAA7-E317F1C70585}" type="slidenum">
              <a:rPr lang="en-US"/>
              <a:pPr>
                <a:defRPr/>
              </a:pPr>
              <a:t>‹#›</a:t>
            </a:fld>
            <a:endParaRPr lang="en-US"/>
          </a:p>
        </p:txBody>
      </p:sp>
    </p:spTree>
    <p:extLst>
      <p:ext uri="{BB962C8B-B14F-4D97-AF65-F5344CB8AC3E}">
        <p14:creationId xmlns:p14="http://schemas.microsoft.com/office/powerpoint/2010/main" val="318012178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pPr>
              <a:defRPr/>
            </a:pPr>
            <a:fld id="{52CD51CB-5CCD-4043-81E6-431B14508609}" type="slidenum">
              <a:rPr lang="en-US"/>
              <a:pPr>
                <a:defRPr/>
              </a:pPr>
              <a:t>‹#›</a:t>
            </a:fld>
            <a:endParaRPr lang="en-US"/>
          </a:p>
        </p:txBody>
      </p:sp>
    </p:spTree>
    <p:extLst>
      <p:ext uri="{BB962C8B-B14F-4D97-AF65-F5344CB8AC3E}">
        <p14:creationId xmlns:p14="http://schemas.microsoft.com/office/powerpoint/2010/main" val="361421942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pPr>
              <a:defRPr/>
            </a:pPr>
            <a:fld id="{4459B241-6A22-5543-AAAC-F6609C539949}" type="slidenum">
              <a:rPr lang="en-US"/>
              <a:pPr>
                <a:defRPr/>
              </a:pPr>
              <a:t>‹#›</a:t>
            </a:fld>
            <a:endParaRPr lang="en-US"/>
          </a:p>
        </p:txBody>
      </p:sp>
    </p:spTree>
    <p:extLst>
      <p:ext uri="{BB962C8B-B14F-4D97-AF65-F5344CB8AC3E}">
        <p14:creationId xmlns:p14="http://schemas.microsoft.com/office/powerpoint/2010/main" val="185772572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pPr>
              <a:defRPr/>
            </a:pPr>
            <a:fld id="{34685A2D-FCB6-3F40-848D-96D27D0E22EA}" type="slidenum">
              <a:rPr lang="en-US"/>
              <a:pPr>
                <a:defRPr/>
              </a:pPr>
              <a:t>‹#›</a:t>
            </a:fld>
            <a:endParaRPr lang="en-US"/>
          </a:p>
        </p:txBody>
      </p:sp>
    </p:spTree>
    <p:extLst>
      <p:ext uri="{BB962C8B-B14F-4D97-AF65-F5344CB8AC3E}">
        <p14:creationId xmlns:p14="http://schemas.microsoft.com/office/powerpoint/2010/main" val="346690255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80CA8168-9717-404F-A411-C0B3AD348641}" type="slidenum">
              <a:rPr lang="en-US"/>
              <a:pPr>
                <a:defRPr/>
              </a:pPr>
              <a:t>‹#›</a:t>
            </a:fld>
            <a:endParaRPr lang="en-US"/>
          </a:p>
        </p:txBody>
      </p:sp>
    </p:spTree>
    <p:extLst>
      <p:ext uri="{BB962C8B-B14F-4D97-AF65-F5344CB8AC3E}">
        <p14:creationId xmlns:p14="http://schemas.microsoft.com/office/powerpoint/2010/main" val="17708467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pPr>
              <a:defRPr/>
            </a:pPr>
            <a:fld id="{F4CD1436-627C-F747-B85F-57F09E25999A}" type="slidenum">
              <a:rPr lang="en-US"/>
              <a:pPr>
                <a:defRPr/>
              </a:pPr>
              <a:t>‹#›</a:t>
            </a:fld>
            <a:endParaRPr lang="en-US"/>
          </a:p>
        </p:txBody>
      </p:sp>
    </p:spTree>
    <p:extLst>
      <p:ext uri="{BB962C8B-B14F-4D97-AF65-F5344CB8AC3E}">
        <p14:creationId xmlns:p14="http://schemas.microsoft.com/office/powerpoint/2010/main" val="253692415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EA6A4E64-0109-6F44-A476-A49BA884A273}" type="slidenum">
              <a:rPr lang="en-US"/>
              <a:pPr>
                <a:defRPr/>
              </a:pPr>
              <a:t>‹#›</a:t>
            </a:fld>
            <a:endParaRPr lang="en-US"/>
          </a:p>
        </p:txBody>
      </p:sp>
    </p:spTree>
    <p:extLst>
      <p:ext uri="{BB962C8B-B14F-4D97-AF65-F5344CB8AC3E}">
        <p14:creationId xmlns:p14="http://schemas.microsoft.com/office/powerpoint/2010/main" val="196093364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22DC79DC-7685-CD40-BA42-E0235BA8788A}" type="slidenum">
              <a:rPr lang="en-US"/>
              <a:pPr>
                <a:defRPr/>
              </a:pPr>
              <a:t>‹#›</a:t>
            </a:fld>
            <a:endParaRPr lang="en-US"/>
          </a:p>
        </p:txBody>
      </p:sp>
    </p:spTree>
    <p:extLst>
      <p:ext uri="{BB962C8B-B14F-4D97-AF65-F5344CB8AC3E}">
        <p14:creationId xmlns:p14="http://schemas.microsoft.com/office/powerpoint/2010/main" val="204273753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9442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280345041"/>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7900800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6547248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603291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8121173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373684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239338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413269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6109354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9740658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60049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3500768365"/>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9110775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367312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AAE2E2F-9BC9-3447-9B86-D84BAB9FDB47}" type="slidenum">
              <a:rPr lang="en-US"/>
              <a:pPr>
                <a:defRPr/>
              </a:pPr>
              <a:t>‹#›</a:t>
            </a:fld>
            <a:endParaRPr lang="en-US"/>
          </a:p>
        </p:txBody>
      </p:sp>
    </p:spTree>
    <p:extLst>
      <p:ext uri="{BB962C8B-B14F-4D97-AF65-F5344CB8AC3E}">
        <p14:creationId xmlns:p14="http://schemas.microsoft.com/office/powerpoint/2010/main" val="3195019663"/>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6B86527B-3656-794D-8DAE-0D8055D70328}" type="slidenum">
              <a:rPr lang="en-US"/>
              <a:pPr>
                <a:defRPr/>
              </a:pPr>
              <a:t>‹#›</a:t>
            </a:fld>
            <a:endParaRPr lang="en-US"/>
          </a:p>
        </p:txBody>
      </p:sp>
    </p:spTree>
    <p:extLst>
      <p:ext uri="{BB962C8B-B14F-4D97-AF65-F5344CB8AC3E}">
        <p14:creationId xmlns:p14="http://schemas.microsoft.com/office/powerpoint/2010/main" val="209318106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CF9D631-03FF-AC4F-BF85-9F99AB23BAC6}" type="slidenum">
              <a:rPr lang="en-US"/>
              <a:pPr>
                <a:defRPr/>
              </a:pPr>
              <a:t>‹#›</a:t>
            </a:fld>
            <a:endParaRPr lang="en-US"/>
          </a:p>
        </p:txBody>
      </p:sp>
    </p:spTree>
    <p:extLst>
      <p:ext uri="{BB962C8B-B14F-4D97-AF65-F5344CB8AC3E}">
        <p14:creationId xmlns:p14="http://schemas.microsoft.com/office/powerpoint/2010/main" val="137647849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84727C60-2E5D-054A-BF56-EF64E2CB8907}" type="slidenum">
              <a:rPr lang="en-US"/>
              <a:pPr>
                <a:defRPr/>
              </a:pPr>
              <a:t>‹#›</a:t>
            </a:fld>
            <a:endParaRPr lang="en-US"/>
          </a:p>
        </p:txBody>
      </p:sp>
    </p:spTree>
    <p:extLst>
      <p:ext uri="{BB962C8B-B14F-4D97-AF65-F5344CB8AC3E}">
        <p14:creationId xmlns:p14="http://schemas.microsoft.com/office/powerpoint/2010/main" val="427340243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0A8D7845-80D6-0045-AB26-A3CB44A6B5EB}" type="slidenum">
              <a:rPr lang="en-US"/>
              <a:pPr>
                <a:defRPr/>
              </a:pPr>
              <a:t>‹#›</a:t>
            </a:fld>
            <a:endParaRPr lang="en-US"/>
          </a:p>
        </p:txBody>
      </p:sp>
    </p:spTree>
    <p:extLst>
      <p:ext uri="{BB962C8B-B14F-4D97-AF65-F5344CB8AC3E}">
        <p14:creationId xmlns:p14="http://schemas.microsoft.com/office/powerpoint/2010/main" val="211536782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49FC5CFE-7A1A-D741-9E3C-8CC63099A628}" type="slidenum">
              <a:rPr lang="en-US"/>
              <a:pPr>
                <a:defRPr/>
              </a:pPr>
              <a:t>‹#›</a:t>
            </a:fld>
            <a:endParaRPr lang="en-US"/>
          </a:p>
        </p:txBody>
      </p:sp>
    </p:spTree>
    <p:extLst>
      <p:ext uri="{BB962C8B-B14F-4D97-AF65-F5344CB8AC3E}">
        <p14:creationId xmlns:p14="http://schemas.microsoft.com/office/powerpoint/2010/main" val="4078912192"/>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25DB9959-4477-754C-8096-CDE957F8B576}" type="slidenum">
              <a:rPr lang="en-US"/>
              <a:pPr>
                <a:defRPr/>
              </a:pPr>
              <a:t>‹#›</a:t>
            </a:fld>
            <a:endParaRPr lang="en-US"/>
          </a:p>
        </p:txBody>
      </p:sp>
    </p:spTree>
    <p:extLst>
      <p:ext uri="{BB962C8B-B14F-4D97-AF65-F5344CB8AC3E}">
        <p14:creationId xmlns:p14="http://schemas.microsoft.com/office/powerpoint/2010/main" val="231872092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CE68CA7C-9B97-314C-998D-2AF7F5CDF955}" type="slidenum">
              <a:rPr lang="en-US"/>
              <a:pPr>
                <a:defRPr/>
              </a:pPr>
              <a:t>‹#›</a:t>
            </a:fld>
            <a:endParaRPr lang="en-US"/>
          </a:p>
        </p:txBody>
      </p:sp>
    </p:spTree>
    <p:extLst>
      <p:ext uri="{BB962C8B-B14F-4D97-AF65-F5344CB8AC3E}">
        <p14:creationId xmlns:p14="http://schemas.microsoft.com/office/powerpoint/2010/main" val="117862718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168443399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10CAD7D-57D8-F040-9472-5CB3FDDE8DD9}" type="slidenum">
              <a:rPr lang="en-US"/>
              <a:pPr>
                <a:defRPr/>
              </a:pPr>
              <a:t>‹#›</a:t>
            </a:fld>
            <a:endParaRPr lang="en-US"/>
          </a:p>
        </p:txBody>
      </p:sp>
    </p:spTree>
    <p:extLst>
      <p:ext uri="{BB962C8B-B14F-4D97-AF65-F5344CB8AC3E}">
        <p14:creationId xmlns:p14="http://schemas.microsoft.com/office/powerpoint/2010/main" val="148577019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F32D78CC-E50B-3B46-99D0-71739832EA7C}" type="slidenum">
              <a:rPr lang="en-US"/>
              <a:pPr>
                <a:defRPr/>
              </a:pPr>
              <a:t>‹#›</a:t>
            </a:fld>
            <a:endParaRPr lang="en-US"/>
          </a:p>
        </p:txBody>
      </p:sp>
    </p:spTree>
    <p:extLst>
      <p:ext uri="{BB962C8B-B14F-4D97-AF65-F5344CB8AC3E}">
        <p14:creationId xmlns:p14="http://schemas.microsoft.com/office/powerpoint/2010/main" val="1036862022"/>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82F69E31-99C3-4E49-A6A2-7999D5358948}" type="slidenum">
              <a:rPr lang="en-US"/>
              <a:pPr>
                <a:defRPr/>
              </a:pPr>
              <a:t>‹#›</a:t>
            </a:fld>
            <a:endParaRPr lang="en-US"/>
          </a:p>
        </p:txBody>
      </p:sp>
    </p:spTree>
    <p:extLst>
      <p:ext uri="{BB962C8B-B14F-4D97-AF65-F5344CB8AC3E}">
        <p14:creationId xmlns:p14="http://schemas.microsoft.com/office/powerpoint/2010/main" val="175237384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1213255"/>
      </p:ext>
    </p:extLst>
  </p:cSld>
  <p:clrMapOvr>
    <a:masterClrMapping/>
  </p:clrMapOvr>
  <p:transition spd="med">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564852"/>
      </p:ext>
    </p:extLst>
  </p:cSld>
  <p:clrMapOvr>
    <a:masterClrMapping/>
  </p:clrMapOvr>
  <p:transition spd="med">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48198138"/>
      </p:ext>
    </p:extLst>
  </p:cSld>
  <p:clrMapOvr>
    <a:masterClrMapping/>
  </p:clrMapOvr>
  <p:transition spd="med">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661509"/>
      </p:ext>
    </p:extLst>
  </p:cSld>
  <p:clrMapOvr>
    <a:masterClrMapping/>
  </p:clrMapOvr>
  <p:transition spd="med">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798147"/>
      </p:ext>
    </p:extLst>
  </p:cSld>
  <p:clrMapOvr>
    <a:masterClrMapping/>
  </p:clrMapOvr>
  <p:transition spd="med">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65965984"/>
      </p:ext>
    </p:extLst>
  </p:cSld>
  <p:clrMapOvr>
    <a:masterClrMapping/>
  </p:clrMapOvr>
  <p:transition spd="med">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295898"/>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106519370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4769968"/>
      </p:ext>
    </p:extLst>
  </p:cSld>
  <p:clrMapOvr>
    <a:masterClrMapping/>
  </p:clrMapOvr>
  <p:transition spd="med">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2523"/>
      </p:ext>
    </p:extLst>
  </p:cSld>
  <p:clrMapOvr>
    <a:masterClrMapping/>
  </p:clrMapOvr>
  <p:transition spd="med">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913146"/>
      </p:ext>
    </p:extLst>
  </p:cSld>
  <p:clrMapOvr>
    <a:masterClrMapping/>
  </p:clrMapOvr>
  <p:transition spd="med">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907953"/>
      </p:ext>
    </p:extLst>
  </p:cSld>
  <p:clrMapOvr>
    <a:masterClrMapping/>
  </p:clrMapOvr>
  <p:transition spd="med">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50341770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891391-4150-5647-A6E3-71102537B7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182627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4BDA4503-5FE4-B149-BB3C-6405D80FA091}" type="slidenum">
              <a:rPr lang="en-US"/>
              <a:pPr>
                <a:defRPr/>
              </a:pPr>
              <a:t>‹#›</a:t>
            </a:fld>
            <a:endParaRPr lang="en-US"/>
          </a:p>
        </p:txBody>
      </p:sp>
    </p:spTree>
    <p:extLst>
      <p:ext uri="{BB962C8B-B14F-4D97-AF65-F5344CB8AC3E}">
        <p14:creationId xmlns:p14="http://schemas.microsoft.com/office/powerpoint/2010/main" val="744501246"/>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F84956A-E395-7E42-94C7-43CF456EB84D}" type="slidenum">
              <a:rPr lang="en-US"/>
              <a:pPr>
                <a:defRPr/>
              </a:pPr>
              <a:t>‹#›</a:t>
            </a:fld>
            <a:endParaRPr lang="en-US"/>
          </a:p>
        </p:txBody>
      </p:sp>
    </p:spTree>
    <p:extLst>
      <p:ext uri="{BB962C8B-B14F-4D97-AF65-F5344CB8AC3E}">
        <p14:creationId xmlns:p14="http://schemas.microsoft.com/office/powerpoint/2010/main" val="54962564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8E5B4779-D46E-2947-A4EC-427728C9144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1509577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B1AEEE63-7E0D-414C-9E87-16BB69A73AD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4003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3685852047"/>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E7799A73-5495-3940-A32D-015EF6B79C1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672613599"/>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pPr>
              <a:defRPr/>
            </a:pPr>
            <a:fld id="{72B57DA2-64A6-B945-B4F5-9B03EAA0121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5505031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pPr>
              <a:defRPr/>
            </a:pPr>
            <a:fld id="{E2D7B6BD-FB7C-0547-A5C3-6A1A632B7FC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248823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pPr>
              <a:defRPr/>
            </a:pPr>
            <a:fld id="{A713CEEE-65F1-CA4F-A615-3E2F531706B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1438353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CC0970A9-BD1F-E347-AAD0-66FA0557F93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3833470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FC15FC44-2C34-484C-ADC1-C13C825FC65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3578720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2BFDE11A-DD23-EE4B-AF18-E38FE97CD09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13201051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C9D16A05-7B04-7C41-80E9-236B57142B6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1569405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E7250DB-12FB-B142-8EA4-77D44B81388A}" type="slidenum">
              <a:rPr lang="en-US"/>
              <a:pPr>
                <a:defRPr/>
              </a:pPr>
              <a:t>‹#›</a:t>
            </a:fld>
            <a:endParaRPr lang="en-US"/>
          </a:p>
        </p:txBody>
      </p:sp>
    </p:spTree>
    <p:extLst>
      <p:ext uri="{BB962C8B-B14F-4D97-AF65-F5344CB8AC3E}">
        <p14:creationId xmlns:p14="http://schemas.microsoft.com/office/powerpoint/2010/main" val="150316660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0313BB4-97E5-7A46-A56B-CA0B1EA7DAC1}" type="slidenum">
              <a:rPr lang="en-US"/>
              <a:pPr>
                <a:defRPr/>
              </a:pPr>
              <a:t>‹#›</a:t>
            </a:fld>
            <a:endParaRPr lang="en-US"/>
          </a:p>
        </p:txBody>
      </p:sp>
    </p:spTree>
    <p:extLst>
      <p:ext uri="{BB962C8B-B14F-4D97-AF65-F5344CB8AC3E}">
        <p14:creationId xmlns:p14="http://schemas.microsoft.com/office/powerpoint/2010/main" val="17742641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721597740"/>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52E8C5F-E25A-E14C-A203-27869DF5E83C}" type="slidenum">
              <a:rPr lang="en-US"/>
              <a:pPr>
                <a:defRPr/>
              </a:pPr>
              <a:t>‹#›</a:t>
            </a:fld>
            <a:endParaRPr lang="en-US"/>
          </a:p>
        </p:txBody>
      </p:sp>
    </p:spTree>
    <p:extLst>
      <p:ext uri="{BB962C8B-B14F-4D97-AF65-F5344CB8AC3E}">
        <p14:creationId xmlns:p14="http://schemas.microsoft.com/office/powerpoint/2010/main" val="37380001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2B31AE30-EBB5-5849-919B-F9F8AC32CC08}" type="slidenum">
              <a:rPr lang="en-US"/>
              <a:pPr>
                <a:defRPr/>
              </a:pPr>
              <a:t>‹#›</a:t>
            </a:fld>
            <a:endParaRPr lang="en-US"/>
          </a:p>
        </p:txBody>
      </p:sp>
    </p:spTree>
    <p:extLst>
      <p:ext uri="{BB962C8B-B14F-4D97-AF65-F5344CB8AC3E}">
        <p14:creationId xmlns:p14="http://schemas.microsoft.com/office/powerpoint/2010/main" val="283219979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5CF1D47-9944-6E49-A30E-F75E0C16A689}" type="slidenum">
              <a:rPr lang="en-US"/>
              <a:pPr>
                <a:defRPr/>
              </a:pPr>
              <a:t>‹#›</a:t>
            </a:fld>
            <a:endParaRPr lang="en-US"/>
          </a:p>
        </p:txBody>
      </p:sp>
    </p:spTree>
    <p:extLst>
      <p:ext uri="{BB962C8B-B14F-4D97-AF65-F5344CB8AC3E}">
        <p14:creationId xmlns:p14="http://schemas.microsoft.com/office/powerpoint/2010/main" val="140254427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5EF1FC3-EE77-2747-BD05-5E1FAE50DC22}" type="slidenum">
              <a:rPr lang="en-US"/>
              <a:pPr>
                <a:defRPr/>
              </a:pPr>
              <a:t>‹#›</a:t>
            </a:fld>
            <a:endParaRPr lang="en-US"/>
          </a:p>
        </p:txBody>
      </p:sp>
    </p:spTree>
    <p:extLst>
      <p:ext uri="{BB962C8B-B14F-4D97-AF65-F5344CB8AC3E}">
        <p14:creationId xmlns:p14="http://schemas.microsoft.com/office/powerpoint/2010/main" val="332007499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0DC37E23-0ECF-514E-B6EC-1A16527E9B66}" type="slidenum">
              <a:rPr lang="en-US"/>
              <a:pPr>
                <a:defRPr/>
              </a:pPr>
              <a:t>‹#›</a:t>
            </a:fld>
            <a:endParaRPr lang="en-US"/>
          </a:p>
        </p:txBody>
      </p:sp>
    </p:spTree>
    <p:extLst>
      <p:ext uri="{BB962C8B-B14F-4D97-AF65-F5344CB8AC3E}">
        <p14:creationId xmlns:p14="http://schemas.microsoft.com/office/powerpoint/2010/main" val="328643940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592A1ABA-1C4E-A441-A6C7-56C2D4B597B3}" type="slidenum">
              <a:rPr lang="en-US"/>
              <a:pPr>
                <a:defRPr/>
              </a:pPr>
              <a:t>‹#›</a:t>
            </a:fld>
            <a:endParaRPr lang="en-US"/>
          </a:p>
        </p:txBody>
      </p:sp>
    </p:spTree>
    <p:extLst>
      <p:ext uri="{BB962C8B-B14F-4D97-AF65-F5344CB8AC3E}">
        <p14:creationId xmlns:p14="http://schemas.microsoft.com/office/powerpoint/2010/main" val="138386798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CD7DF236-F461-384C-A1B9-3D371DFF5767}" type="slidenum">
              <a:rPr lang="en-US"/>
              <a:pPr>
                <a:defRPr/>
              </a:pPr>
              <a:t>‹#›</a:t>
            </a:fld>
            <a:endParaRPr lang="en-US"/>
          </a:p>
        </p:txBody>
      </p:sp>
    </p:spTree>
    <p:extLst>
      <p:ext uri="{BB962C8B-B14F-4D97-AF65-F5344CB8AC3E}">
        <p14:creationId xmlns:p14="http://schemas.microsoft.com/office/powerpoint/2010/main" val="113869531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5DD6C3E3-C3FD-4E4A-BD24-13448E81FA8F}" type="slidenum">
              <a:rPr lang="en-US"/>
              <a:pPr>
                <a:defRPr/>
              </a:pPr>
              <a:t>‹#›</a:t>
            </a:fld>
            <a:endParaRPr lang="en-US"/>
          </a:p>
        </p:txBody>
      </p:sp>
    </p:spTree>
    <p:extLst>
      <p:ext uri="{BB962C8B-B14F-4D97-AF65-F5344CB8AC3E}">
        <p14:creationId xmlns:p14="http://schemas.microsoft.com/office/powerpoint/2010/main" val="1020235499"/>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BDA5A547-272B-D74E-BD8C-1ACAE0C921B0}" type="slidenum">
              <a:rPr lang="en-US"/>
              <a:pPr>
                <a:defRPr/>
              </a:pPr>
              <a:t>‹#›</a:t>
            </a:fld>
            <a:endParaRPr lang="en-US"/>
          </a:p>
        </p:txBody>
      </p:sp>
    </p:spTree>
    <p:extLst>
      <p:ext uri="{BB962C8B-B14F-4D97-AF65-F5344CB8AC3E}">
        <p14:creationId xmlns:p14="http://schemas.microsoft.com/office/powerpoint/2010/main" val="13620030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38898851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3355735004"/>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857918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570495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5412450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198757126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681C70-B94D-4549-9835-718B41824CE2}" type="slidenum">
              <a:rPr kumimoji="0" lang="en-US" sz="10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a:ea typeface="ヒラギノ角ゴ Pro W3"/>
                <a:cs typeface="ヒラギノ角ゴ Pro W3"/>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000" b="0" i="0" u="none" strike="noStrike" kern="1200" cap="none" spc="0" normalizeH="0" baseline="0" noProof="0">
              <a:ln>
                <a:noFill/>
              </a:ln>
              <a:solidFill>
                <a:srgbClr val="000000"/>
              </a:solidFill>
              <a:effectLst>
                <a:outerShdw blurRad="38100" dist="38100" dir="2700000" algn="tl">
                  <a:srgbClr val="000000"/>
                </a:outerShdw>
              </a:effectLst>
              <a:uLnTx/>
              <a:uFillTx/>
              <a:latin typeface="Arial"/>
              <a:ea typeface="ヒラギノ角ゴ Pro W3"/>
              <a:cs typeface="ヒラギノ角ゴ Pro W3"/>
            </a:endParaRPr>
          </a:p>
        </p:txBody>
      </p:sp>
    </p:spTree>
    <p:extLst>
      <p:ext uri="{BB962C8B-B14F-4D97-AF65-F5344CB8AC3E}">
        <p14:creationId xmlns:p14="http://schemas.microsoft.com/office/powerpoint/2010/main" val="17802102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ea typeface="ＭＳ Ｐゴシック" charset="0"/>
                <a:cs typeface="ＭＳ Ｐゴシック" charset="0"/>
              </a:defRPr>
            </a:lvl1pPr>
          </a:lstStyle>
          <a:p>
            <a:pPr>
              <a:defRPr/>
            </a:pPr>
            <a:fld id="{1E63BB66-5352-C447-83AB-4712FABED57F}" type="slidenum">
              <a:rPr lang="en-US"/>
              <a:pPr>
                <a:defRPr/>
              </a:pPr>
              <a:t>‹#›</a:t>
            </a:fld>
            <a:endParaRPr lang="en-US"/>
          </a:p>
        </p:txBody>
      </p:sp>
    </p:spTree>
    <p:extLst>
      <p:ext uri="{BB962C8B-B14F-4D97-AF65-F5344CB8AC3E}">
        <p14:creationId xmlns:p14="http://schemas.microsoft.com/office/powerpoint/2010/main" val="139026581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EA68AB-3A95-894C-BF41-EDDCEC5F6691}" type="slidenum">
              <a:rPr lang="en-US"/>
              <a:pPr>
                <a:defRPr/>
              </a:pPr>
              <a:t>‹#›</a:t>
            </a:fld>
            <a:endParaRPr lang="en-US"/>
          </a:p>
        </p:txBody>
      </p:sp>
    </p:spTree>
    <p:extLst>
      <p:ext uri="{BB962C8B-B14F-4D97-AF65-F5344CB8AC3E}">
        <p14:creationId xmlns:p14="http://schemas.microsoft.com/office/powerpoint/2010/main" val="2518221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036C3B6-5693-9547-A757-4A98C289C66C}" type="slidenum">
              <a:rPr lang="en-US"/>
              <a:pPr>
                <a:defRPr/>
              </a:pPr>
              <a:t>‹#›</a:t>
            </a:fld>
            <a:endParaRPr lang="en-US"/>
          </a:p>
        </p:txBody>
      </p:sp>
    </p:spTree>
    <p:extLst>
      <p:ext uri="{BB962C8B-B14F-4D97-AF65-F5344CB8AC3E}">
        <p14:creationId xmlns:p14="http://schemas.microsoft.com/office/powerpoint/2010/main" val="136390287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495B43B-ED95-044E-A8A3-A3349BB1B55B}" type="slidenum">
              <a:rPr lang="en-US"/>
              <a:pPr>
                <a:defRPr/>
              </a:pPr>
              <a:t>‹#›</a:t>
            </a:fld>
            <a:endParaRPr lang="en-US"/>
          </a:p>
        </p:txBody>
      </p:sp>
    </p:spTree>
    <p:extLst>
      <p:ext uri="{BB962C8B-B14F-4D97-AF65-F5344CB8AC3E}">
        <p14:creationId xmlns:p14="http://schemas.microsoft.com/office/powerpoint/2010/main" val="191885735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D9B2FE-264E-8246-82C5-64F3A91FEBB7}" type="slidenum">
              <a:rPr lang="en-US"/>
              <a:pPr>
                <a:defRPr/>
              </a:pPr>
              <a:t>‹#›</a:t>
            </a:fld>
            <a:endParaRPr lang="en-US"/>
          </a:p>
        </p:txBody>
      </p:sp>
    </p:spTree>
    <p:extLst>
      <p:ext uri="{BB962C8B-B14F-4D97-AF65-F5344CB8AC3E}">
        <p14:creationId xmlns:p14="http://schemas.microsoft.com/office/powerpoint/2010/main" val="1582960353"/>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8B5725-4CB7-F944-B2BF-9774C296C0D1}" type="slidenum">
              <a:rPr lang="en-US"/>
              <a:pPr>
                <a:defRPr/>
              </a:pPr>
              <a:t>‹#›</a:t>
            </a:fld>
            <a:endParaRPr lang="en-US"/>
          </a:p>
        </p:txBody>
      </p:sp>
    </p:spTree>
    <p:extLst>
      <p:ext uri="{BB962C8B-B14F-4D97-AF65-F5344CB8AC3E}">
        <p14:creationId xmlns:p14="http://schemas.microsoft.com/office/powerpoint/2010/main" val="1235914849"/>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411C07-2CC8-3D41-A9D9-E5F265B53A17}" type="slidenum">
              <a:rPr lang="en-US"/>
              <a:pPr>
                <a:defRPr/>
              </a:pPr>
              <a:t>‹#›</a:t>
            </a:fld>
            <a:endParaRPr lang="en-US"/>
          </a:p>
        </p:txBody>
      </p:sp>
    </p:spTree>
    <p:extLst>
      <p:ext uri="{BB962C8B-B14F-4D97-AF65-F5344CB8AC3E}">
        <p14:creationId xmlns:p14="http://schemas.microsoft.com/office/powerpoint/2010/main" val="35170973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13669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0EB4848-D73B-614A-BAF0-2A265B404D39}" type="slidenum">
              <a:rPr lang="en-US"/>
              <a:pPr>
                <a:defRPr/>
              </a:pPr>
              <a:t>‹#›</a:t>
            </a:fld>
            <a:endParaRPr lang="en-US"/>
          </a:p>
        </p:txBody>
      </p:sp>
    </p:spTree>
    <p:extLst>
      <p:ext uri="{BB962C8B-B14F-4D97-AF65-F5344CB8AC3E}">
        <p14:creationId xmlns:p14="http://schemas.microsoft.com/office/powerpoint/2010/main" val="13640205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9837E58-2138-2A4C-A63A-EA2337B4DD7C}" type="slidenum">
              <a:rPr lang="en-US"/>
              <a:pPr>
                <a:defRPr/>
              </a:pPr>
              <a:t>‹#›</a:t>
            </a:fld>
            <a:endParaRPr lang="en-US"/>
          </a:p>
        </p:txBody>
      </p:sp>
    </p:spTree>
    <p:extLst>
      <p:ext uri="{BB962C8B-B14F-4D97-AF65-F5344CB8AC3E}">
        <p14:creationId xmlns:p14="http://schemas.microsoft.com/office/powerpoint/2010/main" val="419617265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042FE10-401F-0248-A87F-FB3E96BA68B1}" type="slidenum">
              <a:rPr lang="en-US"/>
              <a:pPr>
                <a:defRPr/>
              </a:pPr>
              <a:t>‹#›</a:t>
            </a:fld>
            <a:endParaRPr lang="en-US"/>
          </a:p>
        </p:txBody>
      </p:sp>
    </p:spTree>
    <p:extLst>
      <p:ext uri="{BB962C8B-B14F-4D97-AF65-F5344CB8AC3E}">
        <p14:creationId xmlns:p14="http://schemas.microsoft.com/office/powerpoint/2010/main" val="340058541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9D8F178-8C55-C04B-9141-FE36E7AC0F5D}" type="slidenum">
              <a:rPr lang="en-US"/>
              <a:pPr>
                <a:defRPr/>
              </a:pPr>
              <a:t>‹#›</a:t>
            </a:fld>
            <a:endParaRPr lang="en-US"/>
          </a:p>
        </p:txBody>
      </p:sp>
    </p:spTree>
    <p:extLst>
      <p:ext uri="{BB962C8B-B14F-4D97-AF65-F5344CB8AC3E}">
        <p14:creationId xmlns:p14="http://schemas.microsoft.com/office/powerpoint/2010/main" val="179291346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130100004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306016157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21278388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1301151527"/>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197215295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297345318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2620415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368747961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383581334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0015149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6522882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88772878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75434811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22261680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2964838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28988031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1/17/24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4081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1603965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221099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449128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2886023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516185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6936479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6607672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14992180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27521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1117131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91813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10.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1.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12.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87.xml"/><Relationship Id="rId1" Type="http://schemas.openxmlformats.org/officeDocument/2006/relationships/slideLayout" Target="../slideLayouts/slideLayout86.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image" Target="../media/image8.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9.emf"/><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13.xml"/><Relationship Id="rId1" Type="http://schemas.openxmlformats.org/officeDocument/2006/relationships/slideLayout" Target="../slideLayouts/slideLayout1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9.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2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10.jpe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22.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2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6.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7.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8.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1.pn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30.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31.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4.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5.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6.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6" Type="http://schemas.openxmlformats.org/officeDocument/2006/relationships/theme" Target="../theme/theme37.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3.xml"/><Relationship Id="rId13" Type="http://schemas.openxmlformats.org/officeDocument/2006/relationships/slideLayout" Target="../slideLayouts/slideLayout348.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slideLayout" Target="../slideLayouts/slideLayout347.xml"/><Relationship Id="rId2" Type="http://schemas.openxmlformats.org/officeDocument/2006/relationships/slideLayout" Target="../slideLayouts/slideLayout337.xml"/><Relationship Id="rId16" Type="http://schemas.openxmlformats.org/officeDocument/2006/relationships/theme" Target="../theme/theme38.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5" Type="http://schemas.openxmlformats.org/officeDocument/2006/relationships/slideLayout" Target="../slideLayouts/slideLayout35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4" Type="http://schemas.openxmlformats.org/officeDocument/2006/relationships/slideLayout" Target="../slideLayouts/slideLayout34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9.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3" Type="http://schemas.openxmlformats.org/officeDocument/2006/relationships/slideLayout" Target="../slideLayouts/slideLayout364.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theme" Target="../theme/theme41.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6" Type="http://schemas.openxmlformats.org/officeDocument/2006/relationships/image" Target="../media/image16.png"/><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image" Target="../media/image15.png"/><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image" Target="../media/image14.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17.pn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2.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theme" Target="../theme/theme43.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44.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6" Type="http://schemas.openxmlformats.org/officeDocument/2006/relationships/image" Target="../media/image16.png"/><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image" Target="../media/image15.png"/><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image" Target="../media/image14.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45.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2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7.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theme" Target="../theme/theme48.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image" Target="../media/image9.emf"/><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9.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image" Target="../media/image18.jpeg"/><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50.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slideLayout" Target="../slideLayouts/slideLayout481.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17" Type="http://schemas.openxmlformats.org/officeDocument/2006/relationships/image" Target="../media/image8.jpeg"/><Relationship Id="rId2" Type="http://schemas.openxmlformats.org/officeDocument/2006/relationships/slideLayout" Target="../slideLayouts/slideLayout470.xml"/><Relationship Id="rId16" Type="http://schemas.openxmlformats.org/officeDocument/2006/relationships/theme" Target="../theme/theme51.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5" Type="http://schemas.openxmlformats.org/officeDocument/2006/relationships/slideLayout" Target="../slideLayouts/slideLayout48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slideLayout" Target="../slideLayouts/slideLayout48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image" Target="../media/image1.jpeg"/><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52.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0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53.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06.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55.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8.jpe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56.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slideLayout" Target="../slideLayouts/slideLayout541.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theme" Target="../theme/theme5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image" Target="../media/image21.png"/><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8.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5" Type="http://schemas.openxmlformats.org/officeDocument/2006/relationships/image" Target="../media/image23.png"/><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image" Target="../media/image22.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60.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theme" Target="../theme/theme59.xml"/><Relationship Id="rId2" Type="http://schemas.openxmlformats.org/officeDocument/2006/relationships/slideLayout" Target="../slideLayouts/slideLayout554.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3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564.xml"/></Relationships>
</file>

<file path=ppt/slideMasters/_rels/slideMaster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1.xml"/><Relationship Id="rId1" Type="http://schemas.openxmlformats.org/officeDocument/2006/relationships/slideLayout" Target="../slideLayouts/slideLayout565.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62.xml"/><Relationship Id="rId1" Type="http://schemas.openxmlformats.org/officeDocument/2006/relationships/slideLayout" Target="../slideLayouts/slideLayout566.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7.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63.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85.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theme" Target="../theme/theme64.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65.xml.rels><?xml version="1.0" encoding="UTF-8" standalone="yes"?>
<Relationships xmlns="http://schemas.openxmlformats.org/package/2006/relationships"><Relationship Id="rId3" Type="http://schemas.openxmlformats.org/officeDocument/2006/relationships/theme" Target="../theme/theme65.xml"/><Relationship Id="rId2" Type="http://schemas.openxmlformats.org/officeDocument/2006/relationships/slideLayout" Target="../slideLayouts/slideLayout590.xml"/><Relationship Id="rId1" Type="http://schemas.openxmlformats.org/officeDocument/2006/relationships/slideLayout" Target="../slideLayouts/slideLayout58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cSld>
  <p:clrMap bg1="dk2" tx1="lt1" bg2="dk1" tx2="lt2" accent1="accent1" accent2="accent2" accent3="accent3" accent4="accent4" accent5="accent5" accent6="accent6" hlink="hlink" folHlink="folHlink"/>
  <p:sldLayoutIdLst>
    <p:sldLayoutId id="2147489246" r:id="rId1"/>
    <p:sldLayoutId id="2147489199" r:id="rId2"/>
    <p:sldLayoutId id="2147489200" r:id="rId3"/>
    <p:sldLayoutId id="2147489201" r:id="rId4"/>
    <p:sldLayoutId id="2147489202" r:id="rId5"/>
    <p:sldLayoutId id="2147489203" r:id="rId6"/>
    <p:sldLayoutId id="2147489204" r:id="rId7"/>
    <p:sldLayoutId id="2147489205" r:id="rId8"/>
    <p:sldLayoutId id="2147489206" r:id="rId9"/>
    <p:sldLayoutId id="2147489207" r:id="rId10"/>
    <p:sldLayoutId id="214748920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64" r:id="rId1"/>
    <p:sldLayoutId id="2147489265" r:id="rId2"/>
    <p:sldLayoutId id="2147489266" r:id="rId3"/>
    <p:sldLayoutId id="2147489267" r:id="rId4"/>
    <p:sldLayoutId id="2147489268" r:id="rId5"/>
    <p:sldLayoutId id="2147489269" r:id="rId6"/>
    <p:sldLayoutId id="2147489270" r:id="rId7"/>
    <p:sldLayoutId id="2147489271" r:id="rId8"/>
    <p:sldLayoutId id="2147489272" r:id="rId9"/>
    <p:sldLayoutId id="2147489273" r:id="rId10"/>
    <p:sldLayoutId id="214748992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1422400"/>
            <a:ext cx="9147175" cy="5435600"/>
            <a:chOff x="0" y="896"/>
            <a:chExt cx="5762" cy="3424"/>
          </a:xfrm>
        </p:grpSpPr>
        <p:grpSp>
          <p:nvGrpSpPr>
            <p:cNvPr id="77832" name="Group 3"/>
            <p:cNvGrpSpPr>
              <a:grpSpLocks/>
            </p:cNvGrpSpPr>
            <p:nvPr userDrawn="1"/>
          </p:nvGrpSpPr>
          <p:grpSpPr bwMode="auto">
            <a:xfrm>
              <a:off x="20" y="896"/>
              <a:ext cx="5742" cy="3424"/>
              <a:chOff x="20" y="896"/>
              <a:chExt cx="5742" cy="3424"/>
            </a:xfrm>
          </p:grpSpPr>
          <p:sp>
            <p:nvSpPr>
              <p:cNvPr id="779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77833" name="Group 17"/>
            <p:cNvGrpSpPr>
              <a:grpSpLocks/>
            </p:cNvGrpSpPr>
            <p:nvPr userDrawn="1"/>
          </p:nvGrpSpPr>
          <p:grpSpPr bwMode="auto">
            <a:xfrm>
              <a:off x="0" y="2291"/>
              <a:ext cx="1385" cy="1702"/>
              <a:chOff x="0" y="2291"/>
              <a:chExt cx="1385" cy="1702"/>
            </a:xfrm>
          </p:grpSpPr>
          <p:sp>
            <p:nvSpPr>
              <p:cNvPr id="778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8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ea typeface="ＭＳ Ｐゴシック" charset="-128"/>
                <a:cs typeface="ＭＳ Ｐゴシック" charset="-128"/>
              </a:defRPr>
            </a:lvl1pPr>
          </a:lstStyle>
          <a:p>
            <a:pPr>
              <a:defRPr/>
            </a:pPr>
            <a:fld id="{A236A7D9-9F21-DE40-B87C-AE7CA3D6E8B5}"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275" r:id="rId1"/>
    <p:sldLayoutId id="2147489276" r:id="rId2"/>
    <p:sldLayoutId id="2147489277" r:id="rId3"/>
    <p:sldLayoutId id="2147489278" r:id="rId4"/>
    <p:sldLayoutId id="2147489279" r:id="rId5"/>
    <p:sldLayoutId id="2147489280" r:id="rId6"/>
    <p:sldLayoutId id="2147489281" r:id="rId7"/>
    <p:sldLayoutId id="2147489282" r:id="rId8"/>
    <p:sldLayoutId id="2147489283" r:id="rId9"/>
    <p:sldLayoutId id="2147489284" r:id="rId10"/>
    <p:sldLayoutId id="214748928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86" r:id="rId1"/>
    <p:sldLayoutId id="2147489287" r:id="rId2"/>
    <p:sldLayoutId id="2147489288" r:id="rId3"/>
    <p:sldLayoutId id="2147489289" r:id="rId4"/>
    <p:sldLayoutId id="2147489290" r:id="rId5"/>
    <p:sldLayoutId id="2147489291" r:id="rId6"/>
    <p:sldLayoutId id="2147489292" r:id="rId7"/>
    <p:sldLayoutId id="2147489293" r:id="rId8"/>
    <p:sldLayoutId id="2147489294" r:id="rId9"/>
    <p:sldLayoutId id="21474892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96" r:id="rId1"/>
    <p:sldLayoutId id="2147489297"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8" r:id="rId1"/>
    <p:sldLayoutId id="2147489299"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300" r:id="rId1"/>
    <p:sldLayoutId id="214748965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1" r:id="rId1"/>
    <p:sldLayoutId id="2147489302" r:id="rId2"/>
    <p:sldLayoutId id="2147489303" r:id="rId3"/>
    <p:sldLayoutId id="2147489304" r:id="rId4"/>
    <p:sldLayoutId id="2147489305" r:id="rId5"/>
    <p:sldLayoutId id="2147489306" r:id="rId6"/>
    <p:sldLayoutId id="2147489307" r:id="rId7"/>
    <p:sldLayoutId id="2147489308" r:id="rId8"/>
    <p:sldLayoutId id="2147489309" r:id="rId9"/>
    <p:sldLayoutId id="2147489310" r:id="rId10"/>
    <p:sldLayoutId id="214748931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9335" r:id="rId1"/>
    <p:sldLayoutId id="2147489336" r:id="rId2"/>
    <p:sldLayoutId id="2147489337" r:id="rId3"/>
    <p:sldLayoutId id="2147489338" r:id="rId4"/>
    <p:sldLayoutId id="2147489339" r:id="rId5"/>
    <p:sldLayoutId id="2147489340" r:id="rId6"/>
    <p:sldLayoutId id="2147489341" r:id="rId7"/>
    <p:sldLayoutId id="2147489342" r:id="rId8"/>
    <p:sldLayoutId id="2147489343" r:id="rId9"/>
    <p:sldLayoutId id="2147489344" r:id="rId10"/>
    <p:sldLayoutId id="214748934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7" r:id="rId1"/>
    <p:sldLayoutId id="214748935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59" r:id="rId1"/>
    <p:sldLayoutId id="2147489360" r:id="rId2"/>
    <p:sldLayoutId id="2147489361" r:id="rId3"/>
    <p:sldLayoutId id="2147489362" r:id="rId4"/>
    <p:sldLayoutId id="2147489363" r:id="rId5"/>
    <p:sldLayoutId id="2147489364" r:id="rId6"/>
    <p:sldLayoutId id="2147489365" r:id="rId7"/>
    <p:sldLayoutId id="2147489366" r:id="rId8"/>
    <p:sldLayoutId id="2147489367" r:id="rId9"/>
    <p:sldLayoutId id="2147489368" r:id="rId10"/>
    <p:sldLayoutId id="2147489369" r:id="rId11"/>
    <p:sldLayoutId id="2147489370"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47" r:id="rId1"/>
    <p:sldLayoutId id="2147489209" r:id="rId2"/>
    <p:sldLayoutId id="2147489210" r:id="rId3"/>
    <p:sldLayoutId id="2147489211" r:id="rId4"/>
    <p:sldLayoutId id="2147489212" r:id="rId5"/>
    <p:sldLayoutId id="2147489213" r:id="rId6"/>
    <p:sldLayoutId id="2147489214" r:id="rId7"/>
    <p:sldLayoutId id="2147489215" r:id="rId8"/>
    <p:sldLayoutId id="2147489216" r:id="rId9"/>
    <p:sldLayoutId id="2147489217" r:id="rId10"/>
    <p:sldLayoutId id="2147489218"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0043DC23-5407-1B43-822D-F9894536ED93}" type="slidenum">
              <a:rPr lang="en-US"/>
              <a:pPr>
                <a:defRPr/>
              </a:pPr>
              <a:t>‹#›</a:t>
            </a:fld>
            <a:endParaRPr lang="en-US"/>
          </a:p>
        </p:txBody>
      </p:sp>
      <p:grpSp>
        <p:nvGrpSpPr>
          <p:cNvPr id="188420" name="Group 4"/>
          <p:cNvGrpSpPr>
            <a:grpSpLocks/>
          </p:cNvGrpSpPr>
          <p:nvPr/>
        </p:nvGrpSpPr>
        <p:grpSpPr bwMode="auto">
          <a:xfrm>
            <a:off x="0" y="0"/>
            <a:ext cx="9140825" cy="6850063"/>
            <a:chOff x="0" y="0"/>
            <a:chExt cx="5758" cy="4315"/>
          </a:xfrm>
        </p:grpSpPr>
        <p:grpSp>
          <p:nvGrpSpPr>
            <p:cNvPr id="18842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371" r:id="rId1"/>
    <p:sldLayoutId id="2147489372" r:id="rId2"/>
    <p:sldLayoutId id="2147489373" r:id="rId3"/>
    <p:sldLayoutId id="2147489374" r:id="rId4"/>
    <p:sldLayoutId id="2147489375" r:id="rId5"/>
    <p:sldLayoutId id="2147489376" r:id="rId6"/>
    <p:sldLayoutId id="2147489377" r:id="rId7"/>
    <p:sldLayoutId id="2147489378" r:id="rId8"/>
    <p:sldLayoutId id="2147489379" r:id="rId9"/>
    <p:sldLayoutId id="2147489380" r:id="rId10"/>
    <p:sldLayoutId id="2147489381" r:id="rId11"/>
    <p:sldLayoutId id="2147489382" r:id="rId12"/>
    <p:sldLayoutId id="214748938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183CF65-F338-634F-8CCD-5BFAF752E12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384" r:id="rId1"/>
    <p:sldLayoutId id="2147489385" r:id="rId2"/>
    <p:sldLayoutId id="2147489386" r:id="rId3"/>
    <p:sldLayoutId id="2147489387" r:id="rId4"/>
    <p:sldLayoutId id="2147489388" r:id="rId5"/>
    <p:sldLayoutId id="2147489389" r:id="rId6"/>
    <p:sldLayoutId id="2147489390" r:id="rId7"/>
    <p:sldLayoutId id="2147489391" r:id="rId8"/>
    <p:sldLayoutId id="2147489392" r:id="rId9"/>
    <p:sldLayoutId id="2147489393" r:id="rId10"/>
    <p:sldLayoutId id="214748939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95" r:id="rId1"/>
    <p:sldLayoutId id="2147489396" r:id="rId2"/>
    <p:sldLayoutId id="2147489397" r:id="rId3"/>
    <p:sldLayoutId id="2147489398" r:id="rId4"/>
    <p:sldLayoutId id="2147489399" r:id="rId5"/>
    <p:sldLayoutId id="2147489400" r:id="rId6"/>
    <p:sldLayoutId id="2147489401" r:id="rId7"/>
    <p:sldLayoutId id="2147489402" r:id="rId8"/>
    <p:sldLayoutId id="2147489403" r:id="rId9"/>
    <p:sldLayoutId id="2147489404" r:id="rId10"/>
    <p:sldLayoutId id="214748940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EC1ED9F2-C92E-BC4A-A9A6-357D7ECB48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 id="2147489411" r:id="rId6"/>
    <p:sldLayoutId id="2147489412" r:id="rId7"/>
    <p:sldLayoutId id="2147489413" r:id="rId8"/>
    <p:sldLayoutId id="2147489414" r:id="rId9"/>
    <p:sldLayoutId id="2147489415" r:id="rId10"/>
    <p:sldLayoutId id="2147489416"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9417" r:id="rId1"/>
    <p:sldLayoutId id="2147489418" r:id="rId2"/>
    <p:sldLayoutId id="2147489419" r:id="rId3"/>
    <p:sldLayoutId id="2147489420" r:id="rId4"/>
    <p:sldLayoutId id="2147489421" r:id="rId5"/>
    <p:sldLayoutId id="2147489422" r:id="rId6"/>
    <p:sldLayoutId id="2147489423" r:id="rId7"/>
    <p:sldLayoutId id="2147489424" r:id="rId8"/>
    <p:sldLayoutId id="2147489425" r:id="rId9"/>
    <p:sldLayoutId id="2147489426" r:id="rId10"/>
    <p:sldLayoutId id="214748942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a:defRPr/>
            </a:pPr>
            <a:fld id="{37A3F00B-9D3F-5049-BD77-AD8C4B4255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35" r:id="rId1"/>
    <p:sldLayoutId id="2147489236" r:id="rId2"/>
    <p:sldLayoutId id="2147489237" r:id="rId3"/>
    <p:sldLayoutId id="2147489238" r:id="rId4"/>
    <p:sldLayoutId id="2147489239" r:id="rId5"/>
    <p:sldLayoutId id="2147489240" r:id="rId6"/>
    <p:sldLayoutId id="2147489241" r:id="rId7"/>
    <p:sldLayoutId id="2147489242" r:id="rId8"/>
    <p:sldLayoutId id="2147489243" r:id="rId9"/>
    <p:sldLayoutId id="2147489244" r:id="rId10"/>
    <p:sldLayoutId id="21474892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FCFD975-EB09-B244-94E8-D5CD3BC97C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28" r:id="rId1"/>
    <p:sldLayoutId id="2147489429" r:id="rId2"/>
    <p:sldLayoutId id="2147489430" r:id="rId3"/>
    <p:sldLayoutId id="2147489431" r:id="rId4"/>
    <p:sldLayoutId id="2147489432" r:id="rId5"/>
    <p:sldLayoutId id="2147489433" r:id="rId6"/>
    <p:sldLayoutId id="2147489434" r:id="rId7"/>
    <p:sldLayoutId id="2147489435" r:id="rId8"/>
    <p:sldLayoutId id="2147489436" r:id="rId9"/>
    <p:sldLayoutId id="2147489437" r:id="rId10"/>
    <p:sldLayoutId id="2147489438"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2370250-F613-124A-AE3C-82C94AB536BB}"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43667558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55673594"/>
      </p:ext>
    </p:extLst>
  </p:cSld>
  <p:clrMap bg1="lt1" tx1="dk1" bg2="lt2" tx2="dk2" accent1="accent1" accent2="accent2" accent3="accent3" accent4="accent4" accent5="accent5" accent6="accent6" hlink="hlink" folHlink="folHlink"/>
  <p:sldLayoutIdLst>
    <p:sldLayoutId id="2147489476" r:id="rId1"/>
    <p:sldLayoutId id="2147489477" r:id="rId2"/>
    <p:sldLayoutId id="2147489478" r:id="rId3"/>
    <p:sldLayoutId id="2147489479" r:id="rId4"/>
    <p:sldLayoutId id="2147489480" r:id="rId5"/>
    <p:sldLayoutId id="2147489481" r:id="rId6"/>
    <p:sldLayoutId id="2147489482" r:id="rId7"/>
    <p:sldLayoutId id="2147489483" r:id="rId8"/>
    <p:sldLayoutId id="2147489484" r:id="rId9"/>
    <p:sldLayoutId id="2147489485" r:id="rId10"/>
    <p:sldLayoutId id="21474894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69555800"/>
      </p:ext>
    </p:extLst>
  </p:cSld>
  <p:clrMap bg1="lt1" tx1="dk1" bg2="lt2" tx2="dk2" accent1="accent1" accent2="accent2" accent3="accent3" accent4="accent4" accent5="accent5" accent6="accent6" hlink="hlink" folHlink="folHlink"/>
  <p:sldLayoutIdLst>
    <p:sldLayoutId id="2147489536" r:id="rId1"/>
    <p:sldLayoutId id="2147489537" r:id="rId2"/>
    <p:sldLayoutId id="2147489538" r:id="rId3"/>
    <p:sldLayoutId id="2147489539" r:id="rId4"/>
    <p:sldLayoutId id="2147489540" r:id="rId5"/>
    <p:sldLayoutId id="2147489541" r:id="rId6"/>
    <p:sldLayoutId id="2147489542" r:id="rId7"/>
    <p:sldLayoutId id="2147489543" r:id="rId8"/>
    <p:sldLayoutId id="2147489544" r:id="rId9"/>
    <p:sldLayoutId id="2147489545" r:id="rId10"/>
    <p:sldLayoutId id="2147489546" r:id="rId11"/>
    <p:sldLayoutId id="2147489547" r:id="rId12"/>
    <p:sldLayoutId id="21474895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6100"/>
      </p:ext>
    </p:extLst>
  </p:cSld>
  <p:clrMap bg1="lt1" tx1="dk1" bg2="lt2" tx2="dk2" accent1="accent1" accent2="accent2" accent3="accent3" accent4="accent4" accent5="accent5" accent6="accent6" hlink="hlink" folHlink="folHlink"/>
  <p:sldLayoutIdLst>
    <p:sldLayoutId id="2147489550" r:id="rId1"/>
    <p:sldLayoutId id="2147489551" r:id="rId2"/>
    <p:sldLayoutId id="2147489552" r:id="rId3"/>
    <p:sldLayoutId id="2147489553" r:id="rId4"/>
    <p:sldLayoutId id="2147489554" r:id="rId5"/>
    <p:sldLayoutId id="2147489555" r:id="rId6"/>
    <p:sldLayoutId id="2147489556" r:id="rId7"/>
    <p:sldLayoutId id="2147489557" r:id="rId8"/>
    <p:sldLayoutId id="2147489558" r:id="rId9"/>
    <p:sldLayoutId id="2147489559" r:id="rId10"/>
    <p:sldLayoutId id="21474895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487611632"/>
      </p:ext>
    </p:extLst>
  </p:cSld>
  <p:clrMap bg1="lt1" tx1="dk1" bg2="lt2" tx2="dk2" accent1="accent1" accent2="accent2" accent3="accent3" accent4="accent4" accent5="accent5" accent6="accent6" hlink="hlink" folHlink="folHlink"/>
  <p:sldLayoutIdLst>
    <p:sldLayoutId id="2147489562" r:id="rId1"/>
    <p:sldLayoutId id="2147489563" r:id="rId2"/>
    <p:sldLayoutId id="2147489564" r:id="rId3"/>
    <p:sldLayoutId id="2147489565" r:id="rId4"/>
    <p:sldLayoutId id="2147489566" r:id="rId5"/>
    <p:sldLayoutId id="2147489567" r:id="rId6"/>
    <p:sldLayoutId id="2147489568" r:id="rId7"/>
    <p:sldLayoutId id="2147489569" r:id="rId8"/>
    <p:sldLayoutId id="2147489570" r:id="rId9"/>
    <p:sldLayoutId id="2147489571" r:id="rId10"/>
    <p:sldLayoutId id="214748957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3517494"/>
      </p:ext>
    </p:extLst>
  </p:cSld>
  <p:clrMap bg1="lt1" tx1="dk1" bg2="lt2" tx2="dk2" accent1="accent1" accent2="accent2" accent3="accent3" accent4="accent4" accent5="accent5" accent6="accent6" hlink="hlink" folHlink="folHlink"/>
  <p:sldLayoutIdLst>
    <p:sldLayoutId id="2147489574" r:id="rId1"/>
    <p:sldLayoutId id="2147489575" r:id="rId2"/>
    <p:sldLayoutId id="2147489576" r:id="rId3"/>
    <p:sldLayoutId id="2147489577" r:id="rId4"/>
    <p:sldLayoutId id="2147489578" r:id="rId5"/>
    <p:sldLayoutId id="2147489579" r:id="rId6"/>
    <p:sldLayoutId id="2147489580" r:id="rId7"/>
    <p:sldLayoutId id="2147489581" r:id="rId8"/>
    <p:sldLayoutId id="2147489582" r:id="rId9"/>
    <p:sldLayoutId id="2147489583" r:id="rId10"/>
    <p:sldLayoutId id="2147489584" r:id="rId11"/>
    <p:sldLayoutId id="2147489585" r:id="rId12"/>
    <p:sldLayoutId id="21474895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66864190"/>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 id="21474896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463360200"/>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 id="2147489627" r:id="rId10"/>
    <p:sldLayoutId id="2147489628"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A6C734A-3DE5-4DFB-A606-21DCF756977F}"/>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dirty="0">
                <a:sym typeface="Gill Sans" charset="0"/>
              </a:rPr>
              <a:t>Click to edit Master text styles</a:t>
            </a:r>
          </a:p>
          <a:p>
            <a:pPr lvl="1"/>
            <a:r>
              <a:rPr lang="en-US" altLang="en-US" dirty="0">
                <a:sym typeface="Gill Sans" charset="0"/>
              </a:rPr>
              <a:t>Second level</a:t>
            </a:r>
          </a:p>
          <a:p>
            <a:pPr lvl="2"/>
            <a:r>
              <a:rPr lang="en-US" altLang="en-US" dirty="0">
                <a:sym typeface="Gill Sans" charset="0"/>
              </a:rPr>
              <a:t>Third level</a:t>
            </a:r>
          </a:p>
          <a:p>
            <a:pPr lvl="3"/>
            <a:r>
              <a:rPr lang="en-US" altLang="en-US" dirty="0">
                <a:sym typeface="Gill Sans" charset="0"/>
              </a:rPr>
              <a:t>Fourth level</a:t>
            </a:r>
          </a:p>
          <a:p>
            <a:pPr lvl="4"/>
            <a:r>
              <a:rPr lang="en-US" altLang="en-US" dirty="0">
                <a:sym typeface="Gill Sans" charset="0"/>
              </a:rPr>
              <a:t>Fifth level</a:t>
            </a:r>
          </a:p>
        </p:txBody>
      </p:sp>
      <p:sp>
        <p:nvSpPr>
          <p:cNvPr id="1026" name="Rectangle 2">
            <a:extLst>
              <a:ext uri="{FF2B5EF4-FFF2-40B4-BE49-F238E27FC236}">
                <a16:creationId xmlns:a16="http://schemas.microsoft.com/office/drawing/2014/main" id="{87B1578A-F3FF-40BE-9746-44199D45F6DF}"/>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dirty="0">
                <a:sym typeface="Gill Sans" charset="0"/>
              </a:rPr>
              <a:t>Click to edit Master title style</a:t>
            </a:r>
          </a:p>
        </p:txBody>
      </p:sp>
    </p:spTree>
    <p:extLst>
      <p:ext uri="{BB962C8B-B14F-4D97-AF65-F5344CB8AC3E}">
        <p14:creationId xmlns:p14="http://schemas.microsoft.com/office/powerpoint/2010/main" val="909849001"/>
      </p:ext>
    </p:extLst>
  </p:cSld>
  <p:clrMap bg1="lt1" tx1="dk1" bg2="lt2" tx2="dk2" accent1="accent1" accent2="accent2" accent3="accent3" accent4="accent4" accent5="accent5" accent6="accent6" hlink="hlink" folHlink="folHlink"/>
  <p:sldLayoutIdLst>
    <p:sldLayoutId id="2147489642" r:id="rId1"/>
    <p:sldLayoutId id="2147489643" r:id="rId2"/>
    <p:sldLayoutId id="2147489644" r:id="rId3"/>
    <p:sldLayoutId id="2147489645" r:id="rId4"/>
    <p:sldLayoutId id="2147489646" r:id="rId5"/>
    <p:sldLayoutId id="2147489647" r:id="rId6"/>
    <p:sldLayoutId id="2147489648" r:id="rId7"/>
    <p:sldLayoutId id="2147489649" r:id="rId8"/>
    <p:sldLayoutId id="2147489650" r:id="rId9"/>
    <p:sldLayoutId id="2147489651" r:id="rId10"/>
    <p:sldLayoutId id="2147489652" r:id="rId11"/>
  </p:sldLayoutIdLst>
  <p:transition/>
  <p:txStyles>
    <p:titleStyle>
      <a:lvl1pPr algn="ctr" rtl="0" fontAlgn="base">
        <a:spcBef>
          <a:spcPct val="0"/>
        </a:spcBef>
        <a:spcAft>
          <a:spcPct val="0"/>
        </a:spcAft>
        <a:defRPr sz="5906" kern="1200">
          <a:solidFill>
            <a:schemeClr val="tx1"/>
          </a:solidFill>
          <a:latin typeface="Arial Black" panose="020B0A04020102020204" pitchFamily="34" charset="0"/>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1pPr>
      <a:lvl2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2pPr>
      <a:lvl3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3pPr>
      <a:lvl4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4pPr>
      <a:lvl5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727352212"/>
      </p:ext>
    </p:extLst>
  </p:cSld>
  <p:clrMap bg1="dk2" tx1="lt1" bg2="dk1" tx2="lt2" accent1="accent1" accent2="accent2" accent3="accent3" accent4="accent4" accent5="accent5" accent6="accent6" hlink="hlink" folHlink="folHlink"/>
  <p:sldLayoutIdLst>
    <p:sldLayoutId id="2147489667" r:id="rId1"/>
    <p:sldLayoutId id="2147489668" r:id="rId2"/>
    <p:sldLayoutId id="2147489669" r:id="rId3"/>
    <p:sldLayoutId id="2147489670" r:id="rId4"/>
    <p:sldLayoutId id="2147489671" r:id="rId5"/>
    <p:sldLayoutId id="2147489672" r:id="rId6"/>
    <p:sldLayoutId id="2147489673" r:id="rId7"/>
    <p:sldLayoutId id="2147489674" r:id="rId8"/>
    <p:sldLayoutId id="2147489675" r:id="rId9"/>
    <p:sldLayoutId id="2147489676" r:id="rId10"/>
    <p:sldLayoutId id="21474896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17414" name="Group 4"/>
            <p:cNvGrpSpPr>
              <a:grpSpLocks/>
            </p:cNvGrpSpPr>
            <p:nvPr/>
          </p:nvGrpSpPr>
          <p:grpSpPr bwMode="auto">
            <a:xfrm>
              <a:off x="48" y="102"/>
              <a:ext cx="96" cy="4128"/>
              <a:chOff x="48" y="102"/>
              <a:chExt cx="96" cy="4128"/>
            </a:xfrm>
          </p:grpSpPr>
          <p:sp>
            <p:nvSpPr>
              <p:cNvPr id="17415"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6"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7"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8"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19"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0"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1"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2"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3"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4"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5"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6"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7"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8"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29"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0"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1"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2"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3"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4"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5"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6"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7"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8"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39"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0"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1"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2"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17443"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17411"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474875"/>
      </p:ext>
    </p:extLst>
  </p:cSld>
  <p:clrMap bg1="dk2" tx1="lt1" bg2="dk1" tx2="lt2" accent1="accent1" accent2="accent2" accent3="accent3" accent4="accent4" accent5="accent5" accent6="accent6" hlink="hlink" folHlink="folHlink"/>
  <p:sldLayoutIdLst>
    <p:sldLayoutId id="2147489695" r:id="rId1"/>
    <p:sldLayoutId id="2147489696" r:id="rId2"/>
    <p:sldLayoutId id="2147489697" r:id="rId3"/>
    <p:sldLayoutId id="2147489698" r:id="rId4"/>
    <p:sldLayoutId id="2147489699" r:id="rId5"/>
    <p:sldLayoutId id="2147489700" r:id="rId6"/>
    <p:sldLayoutId id="2147489701" r:id="rId7"/>
    <p:sldLayoutId id="2147489702" r:id="rId8"/>
    <p:sldLayoutId id="2147489703" r:id="rId9"/>
    <p:sldLayoutId id="2147489704" r:id="rId10"/>
    <p:sldLayoutId id="2147489705" r:id="rId11"/>
    <p:sldLayoutId id="2147489706" r:id="rId12"/>
    <p:sldLayoutId id="2147489707" r:id="rId13"/>
    <p:sldLayoutId id="2147489708" r:id="rId14"/>
    <p:sldLayoutId id="2147489709"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a:defRPr/>
              </a:pPr>
              <a:endParaRPr lang="en-US">
                <a:solidFill>
                  <a:srgbClr val="FFFFFF"/>
                </a:solidFill>
                <a:latin typeface="Times New Roman" pitchFamily="26" charset="0"/>
              </a:endParaRPr>
            </a:p>
          </p:txBody>
        </p:sp>
        <p:grpSp>
          <p:nvGrpSpPr>
            <p:cNvPr id="33798" name="Group 4"/>
            <p:cNvGrpSpPr>
              <a:grpSpLocks/>
            </p:cNvGrpSpPr>
            <p:nvPr/>
          </p:nvGrpSpPr>
          <p:grpSpPr bwMode="auto">
            <a:xfrm>
              <a:off x="48" y="102"/>
              <a:ext cx="96" cy="4128"/>
              <a:chOff x="48" y="102"/>
              <a:chExt cx="96" cy="4128"/>
            </a:xfrm>
          </p:grpSpPr>
          <p:sp>
            <p:nvSpPr>
              <p:cNvPr id="33799"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0"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1"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2"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3"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4"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5"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6"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7"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8"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09"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0"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1"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2"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3"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4"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5"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6"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7"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8"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19"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0"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1"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2"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3"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4"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5"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6"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sp>
            <p:nvSpPr>
              <p:cNvPr id="33827"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endParaRPr>
              </a:p>
            </p:txBody>
          </p:sp>
        </p:grpSp>
      </p:grpSp>
      <p:sp>
        <p:nvSpPr>
          <p:cNvPr id="3379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6164922"/>
      </p:ext>
    </p:extLst>
  </p:cSld>
  <p:clrMap bg1="dk2" tx1="lt1" bg2="dk1" tx2="lt2" accent1="accent1" accent2="accent2" accent3="accent3" accent4="accent4" accent5="accent5" accent6="accent6" hlink="hlink" folHlink="folHlink"/>
  <p:sldLayoutIdLst>
    <p:sldLayoutId id="2147489711" r:id="rId1"/>
    <p:sldLayoutId id="2147489712" r:id="rId2"/>
    <p:sldLayoutId id="2147489713" r:id="rId3"/>
    <p:sldLayoutId id="2147489714" r:id="rId4"/>
    <p:sldLayoutId id="2147489715" r:id="rId5"/>
    <p:sldLayoutId id="2147489716" r:id="rId6"/>
    <p:sldLayoutId id="2147489717" r:id="rId7"/>
    <p:sldLayoutId id="2147489718" r:id="rId8"/>
    <p:sldLayoutId id="2147489719" r:id="rId9"/>
    <p:sldLayoutId id="2147489720" r:id="rId10"/>
    <p:sldLayoutId id="2147489721" r:id="rId11"/>
    <p:sldLayoutId id="2147489722" r:id="rId12"/>
    <p:sldLayoutId id="2147489723" r:id="rId13"/>
    <p:sldLayoutId id="2147489724" r:id="rId14"/>
    <p:sldLayoutId id="2147489725"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9056C987-BD4C-0D48-8455-A2F1B4404BA3}" type="slidenum">
              <a:rPr lang="en-US" smtClean="0"/>
              <a:pPr>
                <a:defRPr/>
              </a:pPr>
              <a:t>‹#›</a:t>
            </a:fld>
            <a:endParaRPr lang="en-US"/>
          </a:p>
        </p:txBody>
      </p:sp>
    </p:spTree>
    <p:extLst>
      <p:ext uri="{BB962C8B-B14F-4D97-AF65-F5344CB8AC3E}">
        <p14:creationId xmlns:p14="http://schemas.microsoft.com/office/powerpoint/2010/main" val="780459874"/>
      </p:ext>
    </p:extLst>
  </p:cSld>
  <p:clrMap bg1="lt1" tx1="dk1" bg2="lt2" tx2="dk2" accent1="accent1" accent2="accent2" accent3="accent3" accent4="accent4" accent5="accent5" accent6="accent6" hlink="hlink" folHlink="folHlink"/>
  <p:sldLayoutIdLst>
    <p:sldLayoutId id="2147489727" r:id="rId1"/>
    <p:sldLayoutId id="2147489728" r:id="rId2"/>
    <p:sldLayoutId id="2147489729" r:id="rId3"/>
    <p:sldLayoutId id="2147489730" r:id="rId4"/>
    <p:sldLayoutId id="2147489731" r:id="rId5"/>
    <p:sldLayoutId id="2147489732" r:id="rId6"/>
    <p:sldLayoutId id="2147489733" r:id="rId7"/>
    <p:sldLayoutId id="2147489734" r:id="rId8"/>
    <p:sldLayoutId id="2147489735" r:id="rId9"/>
    <p:sldLayoutId id="2147489736" r:id="rId10"/>
    <p:sldLayoutId id="214748973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C61603EE-D92D-674C-B28F-4B22872EF951}" type="slidenum">
              <a:rPr lang="en-US"/>
              <a:pPr>
                <a:defRPr/>
              </a:pPr>
              <a:t>‹#›</a:t>
            </a:fld>
            <a:endParaRPr lang="en-US"/>
          </a:p>
        </p:txBody>
      </p:sp>
      <p:pic>
        <p:nvPicPr>
          <p:cNvPr id="37895"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0"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433A5C97-87D1-8142-A30F-6E11483766D2}"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3873745889"/>
      </p:ext>
    </p:extLst>
  </p:cSld>
  <p:clrMap bg1="lt1" tx1="dk1" bg2="lt2" tx2="dk2" accent1="accent1" accent2="accent2" accent3="accent3" accent4="accent4" accent5="accent5" accent6="accent6" hlink="hlink" folHlink="folHlink"/>
  <p:sldLayoutIdLst>
    <p:sldLayoutId id="2147489739" r:id="rId1"/>
    <p:sldLayoutId id="2147489740" r:id="rId2"/>
    <p:sldLayoutId id="2147489741"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056906212"/>
      </p:ext>
    </p:extLst>
  </p:cSld>
  <p:clrMap bg1="dk2" tx1="lt1" bg2="dk1" tx2="lt2" accent1="accent1" accent2="accent2" accent3="accent3" accent4="accent4" accent5="accent5" accent6="accent6" hlink="hlink" folHlink="folHlink"/>
  <p:sldLayoutIdLst>
    <p:sldLayoutId id="2147489745" r:id="rId1"/>
    <p:sldLayoutId id="2147489746" r:id="rId2"/>
    <p:sldLayoutId id="2147489747" r:id="rId3"/>
    <p:sldLayoutId id="2147489748" r:id="rId4"/>
    <p:sldLayoutId id="2147489749" r:id="rId5"/>
    <p:sldLayoutId id="2147489750" r:id="rId6"/>
    <p:sldLayoutId id="2147489751" r:id="rId7"/>
    <p:sldLayoutId id="2147489752" r:id="rId8"/>
    <p:sldLayoutId id="2147489753" r:id="rId9"/>
    <p:sldLayoutId id="2147489754" r:id="rId10"/>
    <p:sldLayoutId id="2147489755" r:id="rId11"/>
    <p:sldLayoutId id="2147489756"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56364138"/>
      </p:ext>
    </p:extLst>
  </p:cSld>
  <p:clrMap bg1="lt1" tx1="dk1" bg2="lt2" tx2="dk2" accent1="accent1" accent2="accent2" accent3="accent3" accent4="accent4" accent5="accent5" accent6="accent6" hlink="hlink" folHlink="folHlink"/>
  <p:sldLayoutIdLst>
    <p:sldLayoutId id="2147489758" r:id="rId1"/>
    <p:sldLayoutId id="2147489759" r:id="rId2"/>
    <p:sldLayoutId id="2147489760" r:id="rId3"/>
    <p:sldLayoutId id="2147489761" r:id="rId4"/>
    <p:sldLayoutId id="2147489762" r:id="rId5"/>
    <p:sldLayoutId id="2147489763" r:id="rId6"/>
    <p:sldLayoutId id="2147489764" r:id="rId7"/>
    <p:sldLayoutId id="2147489765" r:id="rId8"/>
    <p:sldLayoutId id="2147489766" r:id="rId9"/>
    <p:sldLayoutId id="2147489767" r:id="rId10"/>
    <p:sldLayoutId id="2147489768"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3274505092"/>
      </p:ext>
    </p:extLst>
  </p:cSld>
  <p:clrMap bg1="dk2" tx1="lt1" bg2="dk1" tx2="lt2" accent1="accent1" accent2="accent2" accent3="accent3" accent4="accent4" accent5="accent5" accent6="accent6" hlink="hlink" folHlink="folHlink"/>
  <p:sldLayoutIdLst>
    <p:sldLayoutId id="2147489770" r:id="rId1"/>
    <p:sldLayoutId id="2147489771" r:id="rId2"/>
    <p:sldLayoutId id="2147489772" r:id="rId3"/>
    <p:sldLayoutId id="2147489773" r:id="rId4"/>
    <p:sldLayoutId id="2147489774" r:id="rId5"/>
    <p:sldLayoutId id="2147489775" r:id="rId6"/>
    <p:sldLayoutId id="2147489776" r:id="rId7"/>
    <p:sldLayoutId id="2147489777" r:id="rId8"/>
    <p:sldLayoutId id="2147489778" r:id="rId9"/>
    <p:sldLayoutId id="2147489779" r:id="rId10"/>
    <p:sldLayoutId id="2147489780" r:id="rId11"/>
    <p:sldLayoutId id="2147489781"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662478064"/>
      </p:ext>
    </p:extLst>
  </p:cSld>
  <p:clrMap bg1="dk2" tx1="lt1" bg2="dk1" tx2="lt2" accent1="accent1" accent2="accent2" accent3="accent3" accent4="accent4" accent5="accent5" accent6="accent6" hlink="hlink" folHlink="folHlink"/>
  <p:sldLayoutIdLst>
    <p:sldLayoutId id="2147489783" r:id="rId1"/>
    <p:sldLayoutId id="2147489784" r:id="rId2"/>
    <p:sldLayoutId id="2147489785" r:id="rId3"/>
    <p:sldLayoutId id="2147489786" r:id="rId4"/>
    <p:sldLayoutId id="2147489787" r:id="rId5"/>
    <p:sldLayoutId id="2147489788" r:id="rId6"/>
    <p:sldLayoutId id="2147489789" r:id="rId7"/>
    <p:sldLayoutId id="2147489790" r:id="rId8"/>
    <p:sldLayoutId id="2147489791" r:id="rId9"/>
    <p:sldLayoutId id="2147489792" r:id="rId10"/>
    <p:sldLayoutId id="2147489793" r:id="rId11"/>
    <p:sldLayoutId id="2147489794"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565072481"/>
      </p:ext>
    </p:extLst>
  </p:cSld>
  <p:clrMap bg1="dk2" tx1="lt1" bg2="dk1" tx2="lt2" accent1="accent1" accent2="accent2" accent3="accent3" accent4="accent4" accent5="accent5" accent6="accent6" hlink="hlink" folHlink="folHlink"/>
  <p:sldLayoutIdLst>
    <p:sldLayoutId id="2147489826" r:id="rId1"/>
    <p:sldLayoutId id="2147489827" r:id="rId2"/>
    <p:sldLayoutId id="2147489828" r:id="rId3"/>
    <p:sldLayoutId id="2147489829" r:id="rId4"/>
    <p:sldLayoutId id="2147489830" r:id="rId5"/>
    <p:sldLayoutId id="2147489831" r:id="rId6"/>
    <p:sldLayoutId id="2147489832" r:id="rId7"/>
    <p:sldLayoutId id="2147489833" r:id="rId8"/>
    <p:sldLayoutId id="2147489834" r:id="rId9"/>
    <p:sldLayoutId id="2147489835" r:id="rId10"/>
    <p:sldLayoutId id="21474898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05516"/>
      </p:ext>
    </p:extLst>
  </p:cSld>
  <p:clrMap bg1="dk2" tx1="lt1" bg2="dk1" tx2="lt2" accent1="accent1" accent2="accent2" accent3="accent3" accent4="accent4" accent5="accent5" accent6="accent6" hlink="hlink" folHlink="folHlink"/>
  <p:sldLayoutIdLst>
    <p:sldLayoutId id="214748983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0" hangingPunct="0">
              <a:defRPr sz="1400" b="0">
                <a:solidFill>
                  <a:srgbClr val="000000"/>
                </a:solidFill>
                <a:latin typeface="Arial"/>
                <a:ea typeface="Osaka"/>
                <a:cs typeface="Osaka"/>
              </a:defRPr>
            </a:lvl1pPr>
          </a:lstStyle>
          <a:p>
            <a:pPr defTabSz="914400"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a:ea typeface="Osaka"/>
                <a:cs typeface="Osaka"/>
              </a:defRPr>
            </a:lvl1pPr>
          </a:lstStyle>
          <a:p>
            <a:pPr defTabSz="914400"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latin typeface="Arial"/>
                <a:ea typeface="Osaka"/>
                <a:cs typeface="Osaka"/>
              </a:defRPr>
            </a:lvl1pPr>
          </a:lstStyle>
          <a:p>
            <a:pPr defTabSz="914400" fontAlgn="base">
              <a:spcBef>
                <a:spcPct val="0"/>
              </a:spcBef>
              <a:spcAft>
                <a:spcPct val="0"/>
              </a:spcAft>
              <a:defRPr/>
            </a:pPr>
            <a:fld id="{37A3F00B-9D3F-5049-BD77-AD8C4B4255D8}"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542826616"/>
      </p:ext>
    </p:extLst>
  </p:cSld>
  <p:clrMap bg1="lt1" tx1="dk1" bg2="lt2" tx2="dk2" accent1="accent1" accent2="accent2" accent3="accent3" accent4="accent4" accent5="accent5" accent6="accent6" hlink="hlink" folHlink="folHlink"/>
  <p:sldLayoutIdLst>
    <p:sldLayoutId id="2147489840" r:id="rId1"/>
    <p:sldLayoutId id="2147489841" r:id="rId2"/>
    <p:sldLayoutId id="2147489842" r:id="rId3"/>
    <p:sldLayoutId id="2147489843" r:id="rId4"/>
    <p:sldLayoutId id="2147489844" r:id="rId5"/>
    <p:sldLayoutId id="2147489845" r:id="rId6"/>
    <p:sldLayoutId id="2147489846" r:id="rId7"/>
    <p:sldLayoutId id="2147489847" r:id="rId8"/>
    <p:sldLayoutId id="2147489848" r:id="rId9"/>
    <p:sldLayoutId id="2147489849" r:id="rId10"/>
    <p:sldLayoutId id="21474898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3959" indent="-228541" algn="l" rtl="0" eaLnBrk="0" fontAlgn="base" hangingPunct="0">
        <a:spcBef>
          <a:spcPct val="20000"/>
        </a:spcBef>
        <a:spcAft>
          <a:spcPct val="0"/>
        </a:spcAft>
        <a:buChar char="»"/>
        <a:defRPr sz="2000">
          <a:solidFill>
            <a:schemeClr val="tx1"/>
          </a:solidFill>
          <a:latin typeface="+mn-lt"/>
          <a:ea typeface="+mn-ea"/>
          <a:cs typeface="+mn-cs"/>
        </a:defRPr>
      </a:lvl6pPr>
      <a:lvl7pPr marL="2971040" indent="-228541" algn="l" rtl="0" eaLnBrk="0" fontAlgn="base" hangingPunct="0">
        <a:spcBef>
          <a:spcPct val="20000"/>
        </a:spcBef>
        <a:spcAft>
          <a:spcPct val="0"/>
        </a:spcAft>
        <a:buChar char="»"/>
        <a:defRPr sz="2000">
          <a:solidFill>
            <a:schemeClr val="tx1"/>
          </a:solidFill>
          <a:latin typeface="+mn-lt"/>
          <a:ea typeface="+mn-ea"/>
          <a:cs typeface="+mn-cs"/>
        </a:defRPr>
      </a:lvl7pPr>
      <a:lvl8pPr marL="3428124" indent="-228541" algn="l" rtl="0" eaLnBrk="0" fontAlgn="base" hangingPunct="0">
        <a:spcBef>
          <a:spcPct val="20000"/>
        </a:spcBef>
        <a:spcAft>
          <a:spcPct val="0"/>
        </a:spcAft>
        <a:buChar char="»"/>
        <a:defRPr sz="2000">
          <a:solidFill>
            <a:schemeClr val="tx1"/>
          </a:solidFill>
          <a:latin typeface="+mn-lt"/>
          <a:ea typeface="+mn-ea"/>
          <a:cs typeface="+mn-cs"/>
        </a:defRPr>
      </a:lvl8pPr>
      <a:lvl9pPr marL="3885205" indent="-228541" algn="l" rtl="0" eaLnBrk="0" fontAlgn="base" hangingPunct="0">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358428974"/>
      </p:ext>
    </p:extLst>
  </p:cSld>
  <p:clrMap bg1="dk2" tx1="lt1" bg2="dk1" tx2="lt2" accent1="accent1" accent2="accent2" accent3="accent3" accent4="accent4" accent5="accent5" accent6="accent6" hlink="hlink" folHlink="folHlink"/>
  <p:sldLayoutIdLst>
    <p:sldLayoutId id="2147489852" r:id="rId1"/>
    <p:sldLayoutId id="2147489853" r:id="rId2"/>
    <p:sldLayoutId id="2147489854" r:id="rId3"/>
    <p:sldLayoutId id="2147489855" r:id="rId4"/>
    <p:sldLayoutId id="2147489856" r:id="rId5"/>
    <p:sldLayoutId id="2147489857" r:id="rId6"/>
    <p:sldLayoutId id="2147489858" r:id="rId7"/>
    <p:sldLayoutId id="2147489859" r:id="rId8"/>
    <p:sldLayoutId id="2147489860" r:id="rId9"/>
    <p:sldLayoutId id="2147489861" r:id="rId10"/>
    <p:sldLayoutId id="2147489862" r:id="rId11"/>
    <p:sldLayoutId id="2147489863"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742908"/>
      </p:ext>
    </p:extLst>
  </p:cSld>
  <p:clrMap bg1="dk2" tx1="lt1" bg2="dk1" tx2="lt2" accent1="accent1" accent2="accent2" accent3="accent3" accent4="accent4" accent5="accent5" accent6="accent6" hlink="hlink" folHlink="folHlink"/>
  <p:sldLayoutIdLst>
    <p:sldLayoutId id="2147489865" r:id="rId1"/>
    <p:sldLayoutId id="2147489866" r:id="rId2"/>
    <p:sldLayoutId id="2147489867" r:id="rId3"/>
    <p:sldLayoutId id="2147489868" r:id="rId4"/>
    <p:sldLayoutId id="2147489869" r:id="rId5"/>
    <p:sldLayoutId id="2147489870" r:id="rId6"/>
    <p:sldLayoutId id="2147489871" r:id="rId7"/>
    <p:sldLayoutId id="2147489872" r:id="rId8"/>
    <p:sldLayoutId id="2147489873" r:id="rId9"/>
    <p:sldLayoutId id="2147489874" r:id="rId10"/>
    <p:sldLayoutId id="214748987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1D21F745-BE3C-8E4D-AB0C-7BCE276B03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23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648893482"/>
      </p:ext>
    </p:extLst>
  </p:cSld>
  <p:clrMap bg1="dk2" tx1="lt1" bg2="dk1" tx2="lt2" accent1="accent1" accent2="accent2" accent3="accent3" accent4="accent4" accent5="accent5" accent6="accent6" hlink="hlink" folHlink="folHlink"/>
  <p:sldLayoutIdLst>
    <p:sldLayoutId id="2147489877" r:id="rId1"/>
    <p:sldLayoutId id="2147489878" r:id="rId2"/>
    <p:sldLayoutId id="2147489879" r:id="rId3"/>
    <p:sldLayoutId id="2147489880" r:id="rId4"/>
    <p:sldLayoutId id="2147489881" r:id="rId5"/>
    <p:sldLayoutId id="2147489882" r:id="rId6"/>
    <p:sldLayoutId id="2147489883" r:id="rId7"/>
    <p:sldLayoutId id="2147489884" r:id="rId8"/>
    <p:sldLayoutId id="2147489885" r:id="rId9"/>
    <p:sldLayoutId id="2147489886" r:id="rId10"/>
    <p:sldLayoutId id="2147489887"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B8AECA21-D57C-4D89-8F5B-491DA7CF7058}"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47405013"/>
      </p:ext>
    </p:extLst>
  </p:cSld>
  <p:clrMap bg1="lt1" tx1="dk1" bg2="lt2" tx2="dk2" accent1="accent1" accent2="accent2" accent3="accent3" accent4="accent4" accent5="accent5" accent6="accent6" hlink="hlink" folHlink="folHlink"/>
  <p:sldLayoutIdLst>
    <p:sldLayoutId id="2147489889" r:id="rId1"/>
    <p:sldLayoutId id="2147489890" r:id="rId2"/>
    <p:sldLayoutId id="2147489891" r:id="rId3"/>
    <p:sldLayoutId id="2147489892" r:id="rId4"/>
    <p:sldLayoutId id="2147489893" r:id="rId5"/>
    <p:sldLayoutId id="2147489894" r:id="rId6"/>
    <p:sldLayoutId id="2147489895" r:id="rId7"/>
    <p:sldLayoutId id="2147489896" r:id="rId8"/>
    <p:sldLayoutId id="2147489897" r:id="rId9"/>
    <p:sldLayoutId id="2147489898" r:id="rId10"/>
    <p:sldLayoutId id="2147489899" r:id="rId11"/>
    <p:sldLayoutId id="2147489900" r:id="rId12"/>
    <p:sldLayoutId id="2147489901" r:id="rId13"/>
    <p:sldLayoutId id="2147489902" r:id="rId14"/>
    <p:sldLayoutId id="2147489903" r:id="rId15"/>
  </p:sldLayoutIdLst>
  <p:txStyles>
    <p:titleStyle>
      <a:lvl1pPr algn="ctr" rtl="0" eaLnBrk="0" fontAlgn="base" hangingPunct="0">
        <a:spcBef>
          <a:spcPct val="0"/>
        </a:spcBef>
        <a:spcAft>
          <a:spcPct val="0"/>
        </a:spcAft>
        <a:defRPr sz="4400">
          <a:solidFill>
            <a:srgbClr val="221F0B"/>
          </a:solidFill>
          <a:latin typeface="Arial"/>
          <a:ea typeface="MS PGothic" pitchFamily="34" charset="-128"/>
          <a:cs typeface="Arial"/>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FFFFFF"/>
              </a:solidFill>
            </a:endParaRPr>
          </a:p>
        </p:txBody>
      </p:sp>
    </p:spTree>
    <p:extLst>
      <p:ext uri="{BB962C8B-B14F-4D97-AF65-F5344CB8AC3E}">
        <p14:creationId xmlns:p14="http://schemas.microsoft.com/office/powerpoint/2010/main" val="2198140334"/>
      </p:ext>
    </p:extLst>
  </p:cSld>
  <p:clrMap bg1="dk2" tx1="lt1" bg2="dk1" tx2="lt2" accent1="accent1" accent2="accent2" accent3="accent3" accent4="accent4" accent5="accent5" accent6="accent6" hlink="hlink" folHlink="folHlink"/>
  <p:sldLayoutIdLst>
    <p:sldLayoutId id="2147489905" r:id="rId1"/>
    <p:sldLayoutId id="2147489906" r:id="rId2"/>
    <p:sldLayoutId id="2147489907" r:id="rId3"/>
    <p:sldLayoutId id="2147489908" r:id="rId4"/>
    <p:sldLayoutId id="2147489909" r:id="rId5"/>
    <p:sldLayoutId id="2147489910" r:id="rId6"/>
    <p:sldLayoutId id="2147489911" r:id="rId7"/>
    <p:sldLayoutId id="2147489912" r:id="rId8"/>
    <p:sldLayoutId id="2147489913" r:id="rId9"/>
    <p:sldLayoutId id="2147489914" r:id="rId10"/>
    <p:sldLayoutId id="214748991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a:defRPr/>
            </a:pPr>
            <a:fld id="{1D271FF5-29CA-1343-B7FF-F531B366B3F5}" type="slidenum">
              <a:rPr lang="zh-CN" altLang="en-US">
                <a:solidFill>
                  <a:srgbClr val="FFFFFF"/>
                </a:solidFill>
              </a:rPr>
              <a:pPr>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197652848"/>
      </p:ext>
    </p:extLst>
  </p:cSld>
  <p:clrMap bg1="dk2" tx1="lt1" bg2="dk1" tx2="lt2" accent1="accent1" accent2="accent2" accent3="accent3" accent4="accent4" accent5="accent5" accent6="accent6" hlink="hlink" folHlink="folHlink"/>
  <p:sldLayoutIdLst>
    <p:sldLayoutId id="2147489943" r:id="rId1"/>
    <p:sldLayoutId id="2147489944" r:id="rId2"/>
    <p:sldLayoutId id="2147489945" r:id="rId3"/>
    <p:sldLayoutId id="2147489946" r:id="rId4"/>
    <p:sldLayoutId id="2147489947" r:id="rId5"/>
    <p:sldLayoutId id="2147489948" r:id="rId6"/>
    <p:sldLayoutId id="2147489949" r:id="rId7"/>
    <p:sldLayoutId id="2147489950" r:id="rId8"/>
    <p:sldLayoutId id="2147489951" r:id="rId9"/>
    <p:sldLayoutId id="2147489952" r:id="rId10"/>
    <p:sldLayoutId id="2147489953"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1621380015"/>
      </p:ext>
    </p:extLst>
  </p:cSld>
  <p:clrMap bg1="dk2" tx1="lt1" bg2="dk1" tx2="lt2" accent1="accent1" accent2="accent2" accent3="accent3" accent4="accent4" accent5="accent5" accent6="accent6" hlink="hlink" folHlink="folHlink"/>
  <p:sldLayoutIdLst>
    <p:sldLayoutId id="2147489955"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extLst>
      <p:ext uri="{BB962C8B-B14F-4D97-AF65-F5344CB8AC3E}">
        <p14:creationId xmlns:p14="http://schemas.microsoft.com/office/powerpoint/2010/main" val="173586276"/>
      </p:ext>
    </p:extLst>
  </p:cSld>
  <p:clrMap bg1="dk2" tx1="lt1" bg2="dk1" tx2="lt2" accent1="accent1" accent2="accent2" accent3="accent3" accent4="accent4" accent5="accent5" accent6="accent6" hlink="hlink" folHlink="folHlink"/>
  <p:sldLayoutIdLst>
    <p:sldLayoutId id="2147489957" r:id="rId1"/>
    <p:sldLayoutId id="2147489958" r:id="rId2"/>
    <p:sldLayoutId id="2147489959" r:id="rId3"/>
    <p:sldLayoutId id="2147489960" r:id="rId4"/>
    <p:sldLayoutId id="2147489961" r:id="rId5"/>
    <p:sldLayoutId id="2147489962" r:id="rId6"/>
    <p:sldLayoutId id="2147489963" r:id="rId7"/>
    <p:sldLayoutId id="2147489964" r:id="rId8"/>
    <p:sldLayoutId id="2147489965" r:id="rId9"/>
    <p:sldLayoutId id="2147489966" r:id="rId10"/>
    <p:sldLayoutId id="21474899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ctr" anchorCtr="0" compatLnSpc="1">
            <a:prstTxWarp prst="textNoShape">
              <a:avLst/>
            </a:prstTxWarp>
          </a:bodyPr>
          <a:lstStyle/>
          <a:p>
            <a:pPr lvl="0"/>
            <a:r>
              <a:rPr lang="en-US"/>
              <a:t>Click to edit Master title style</a:t>
            </a:r>
          </a:p>
        </p:txBody>
      </p:sp>
      <p:sp>
        <p:nvSpPr>
          <p:cNvPr id="62467"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spcBef>
                <a:spcPct val="50000"/>
              </a:spcBef>
              <a:defRPr sz="1400">
                <a:ea typeface="+mn-ea"/>
                <a:cs typeface="+mn-cs"/>
              </a:defRPr>
            </a:lvl1pPr>
          </a:lstStyle>
          <a:p>
            <a:pPr>
              <a:defRPr/>
            </a:pPr>
            <a:endParaRPr lang="en-US"/>
          </a:p>
        </p:txBody>
      </p:sp>
      <p:sp>
        <p:nvSpPr>
          <p:cNvPr id="62468"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ctr">
              <a:spcBef>
                <a:spcPct val="50000"/>
              </a:spcBef>
              <a:defRPr sz="1400">
                <a:ea typeface="+mn-ea"/>
                <a:cs typeface="+mn-cs"/>
              </a:defRPr>
            </a:lvl1pPr>
          </a:lstStyle>
          <a:p>
            <a:pPr>
              <a:defRPr/>
            </a:pPr>
            <a:endParaRPr lang="en-US"/>
          </a:p>
        </p:txBody>
      </p:sp>
      <p:sp>
        <p:nvSpPr>
          <p:cNvPr id="62469"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76" tIns="45688" rIns="91376" bIns="45688" numCol="1" anchor="t" anchorCtr="0" compatLnSpc="1">
            <a:prstTxWarp prst="textNoShape">
              <a:avLst/>
            </a:prstTxWarp>
          </a:bodyPr>
          <a:lstStyle>
            <a:lvl1pPr algn="r">
              <a:spcBef>
                <a:spcPct val="50000"/>
              </a:spcBef>
              <a:defRPr sz="1400"/>
            </a:lvl1pPr>
          </a:lstStyle>
          <a:p>
            <a:pPr>
              <a:defRPr/>
            </a:pPr>
            <a:fld id="{120FA792-21B3-364E-AFBB-9E8481E2E90F}" type="slidenum">
              <a:rPr lang="en-US"/>
              <a:pPr>
                <a:defRPr/>
              </a:pPr>
              <a:t>‹#›</a:t>
            </a:fld>
            <a:endParaRPr lang="en-US"/>
          </a:p>
        </p:txBody>
      </p:sp>
      <p:pic>
        <p:nvPicPr>
          <p:cNvPr id="13318" name="Picture 1030"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9" name="Rectangle 1031"/>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989119"/>
      </p:ext>
    </p:extLst>
  </p:cSld>
  <p:clrMap bg1="lt1" tx1="dk1" bg2="lt2" tx2="dk2" accent1="accent1" accent2="accent2" accent3="accent3" accent4="accent4" accent5="accent5" accent6="accent6" hlink="hlink" folHlink="folHlink"/>
  <p:sldLayoutIdLst>
    <p:sldLayoutId id="2147489969" r:id="rId1"/>
    <p:sldLayoutId id="2147489970" r:id="rId2"/>
    <p:sldLayoutId id="2147489971" r:id="rId3"/>
    <p:sldLayoutId id="2147489972" r:id="rId4"/>
    <p:sldLayoutId id="2147489973" r:id="rId5"/>
    <p:sldLayoutId id="2147489974" r:id="rId6"/>
    <p:sldLayoutId id="2147489975" r:id="rId7"/>
    <p:sldLayoutId id="2147489976" r:id="rId8"/>
    <p:sldLayoutId id="2147489977" r:id="rId9"/>
    <p:sldLayoutId id="2147489978" r:id="rId10"/>
    <p:sldLayoutId id="214748997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428" indent="-28554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199" indent="-228439" algn="l" rtl="0" eaLnBrk="0" fontAlgn="base" hangingPunct="0">
        <a:spcBef>
          <a:spcPct val="20000"/>
        </a:spcBef>
        <a:spcAft>
          <a:spcPct val="0"/>
        </a:spcAft>
        <a:buChar char="•"/>
        <a:defRPr sz="2400">
          <a:solidFill>
            <a:schemeClr val="tx1"/>
          </a:solidFill>
          <a:latin typeface="+mn-lt"/>
          <a:ea typeface="ＭＳ Ｐゴシック" charset="-128"/>
        </a:defRPr>
      </a:lvl3pPr>
      <a:lvl4pPr marL="1599077" indent="-228439" algn="l" rtl="0" eaLnBrk="0" fontAlgn="base" hangingPunct="0">
        <a:spcBef>
          <a:spcPct val="20000"/>
        </a:spcBef>
        <a:spcAft>
          <a:spcPct val="0"/>
        </a:spcAft>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6191441"/>
      </p:ext>
    </p:extLst>
  </p:cSld>
  <p:clrMap bg1="dk2" tx1="lt1" bg2="dk1" tx2="lt2" accent1="accent1" accent2="accent2" accent3="accent3" accent4="accent4" accent5="accent5" accent6="accent6" hlink="hlink" folHlink="folHlink"/>
  <p:sldLayoutIdLst>
    <p:sldLayoutId id="2147489981" r:id="rId1"/>
    <p:sldLayoutId id="2147489982" r:id="rId2"/>
    <p:sldLayoutId id="2147489983" r:id="rId3"/>
    <p:sldLayoutId id="2147489984" r:id="rId4"/>
    <p:sldLayoutId id="2147489985" r:id="rId5"/>
    <p:sldLayoutId id="2147489986" r:id="rId6"/>
    <p:sldLayoutId id="2147489987" r:id="rId7"/>
    <p:sldLayoutId id="2147489988" r:id="rId8"/>
    <p:sldLayoutId id="2147489989" r:id="rId9"/>
    <p:sldLayoutId id="2147489990" r:id="rId10"/>
    <p:sldLayoutId id="2147489991" r:id="rId11"/>
    <p:sldLayoutId id="2147489992" r:id="rId12"/>
    <p:sldLayoutId id="214748999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8"/>
            <a:ext cx="9144000" cy="6856413"/>
            <a:chOff x="0" y="0"/>
            <a:chExt cx="5760" cy="4319"/>
          </a:xfrm>
        </p:grpSpPr>
        <p:sp>
          <p:nvSpPr>
            <p:cNvPr id="406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406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grpSp>
          <p:nvGrpSpPr>
            <p:cNvPr id="13356" name="Group 39"/>
            <p:cNvGrpSpPr>
              <a:grpSpLocks/>
            </p:cNvGrpSpPr>
            <p:nvPr userDrawn="1"/>
          </p:nvGrpSpPr>
          <p:grpSpPr bwMode="auto">
            <a:xfrm>
              <a:off x="0" y="1632"/>
              <a:ext cx="5758" cy="1858"/>
              <a:chOff x="0" y="1632"/>
              <a:chExt cx="5758" cy="1858"/>
            </a:xfrm>
          </p:grpSpPr>
          <p:sp>
            <p:nvSpPr>
              <p:cNvPr id="406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grpSp>
      </p:grpSp>
      <p:sp>
        <p:nvSpPr>
          <p:cNvPr id="133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316" name="Rectangle 43"/>
          <p:cNvSpPr>
            <a:spLocks noGrp="1" noChangeArrowheads="1"/>
          </p:cNvSpPr>
          <p:nvPr>
            <p:ph type="body" idx="1"/>
          </p:nvPr>
        </p:nvSpPr>
        <p:spPr bwMode="auto">
          <a:xfrm>
            <a:off x="457200" y="1600216"/>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72"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36B084E7-E474-8D47-8818-0E526FB5419B}" type="slidenum">
              <a:rPr lang="en-US"/>
              <a:pPr>
                <a:defRPr/>
              </a:pPr>
              <a:t>‹#›</a:t>
            </a:fld>
            <a:endParaRPr lang="en-US"/>
          </a:p>
        </p:txBody>
      </p:sp>
    </p:spTree>
    <p:extLst>
      <p:ext uri="{BB962C8B-B14F-4D97-AF65-F5344CB8AC3E}">
        <p14:creationId xmlns:p14="http://schemas.microsoft.com/office/powerpoint/2010/main" val="944970654"/>
      </p:ext>
    </p:extLst>
  </p:cSld>
  <p:clrMap bg1="dk2" tx1="lt1" bg2="dk1" tx2="lt2" accent1="accent1" accent2="accent2" accent3="accent3" accent4="accent4" accent5="accent5" accent6="accent6" hlink="hlink" folHlink="folHlink"/>
  <p:sldLayoutIdLst>
    <p:sldLayoutId id="2147489995" r:id="rId1"/>
    <p:sldLayoutId id="2147489996" r:id="rId2"/>
    <p:sldLayoutId id="2147489997" r:id="rId3"/>
    <p:sldLayoutId id="2147489998" r:id="rId4"/>
    <p:sldLayoutId id="2147489999" r:id="rId5"/>
    <p:sldLayoutId id="2147490000" r:id="rId6"/>
    <p:sldLayoutId id="2147490001" r:id="rId7"/>
    <p:sldLayoutId id="2147490002" r:id="rId8"/>
    <p:sldLayoutId id="2147490003" r:id="rId9"/>
    <p:sldLayoutId id="2147490004" r:id="rId10"/>
    <p:sldLayoutId id="214749000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6686"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337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0051"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6739"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mn-cs"/>
        </a:defRPr>
      </a:lvl1pPr>
      <a:lvl2pPr marL="742108" indent="-285428" algn="l" rtl="0" eaLnBrk="0" fontAlgn="base" hangingPunct="0">
        <a:spcBef>
          <a:spcPct val="20000"/>
        </a:spcBef>
        <a:spcAft>
          <a:spcPct val="0"/>
        </a:spcAft>
        <a:buChar char="–"/>
        <a:defRPr sz="2800">
          <a:solidFill>
            <a:schemeClr val="tx1"/>
          </a:solidFill>
          <a:latin typeface="+mn-lt"/>
          <a:ea typeface="+mn-ea"/>
        </a:defRPr>
      </a:lvl2pPr>
      <a:lvl3pPr marL="1141708" indent="-228341"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598393" indent="-228341" algn="l" rtl="0" eaLnBrk="0" fontAlgn="base" hangingPunct="0">
        <a:spcBef>
          <a:spcPct val="20000"/>
        </a:spcBef>
        <a:spcAft>
          <a:spcPct val="0"/>
        </a:spcAft>
        <a:buChar char="–"/>
        <a:defRPr sz="2000">
          <a:solidFill>
            <a:schemeClr val="tx1"/>
          </a:solidFill>
          <a:latin typeface="+mn-lt"/>
          <a:ea typeface="+mn-ea"/>
        </a:defRPr>
      </a:lvl4pPr>
      <a:lvl5pPr marL="2055075" indent="-228341"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1759"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6pPr>
      <a:lvl7pPr marL="2968447"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7pPr>
      <a:lvl8pPr marL="3425126"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8pPr>
      <a:lvl9pPr marL="3881814"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4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2005</a:t>
            </a:r>
            <a:r>
              <a:rPr lang="en-US" sz="900">
                <a:solidFill>
                  <a:srgbClr val="FFFFFF"/>
                </a:solidFill>
                <a:latin typeface="Arial" charset="0"/>
              </a:rPr>
              <a:t> TBBMI</a:t>
            </a:r>
          </a:p>
        </p:txBody>
      </p:sp>
      <p:sp>
        <p:nvSpPr>
          <p:cNvPr id="1066" name="Rectangle 42"/>
          <p:cNvSpPr>
            <a:spLocks noChangeArrowheads="1"/>
          </p:cNvSpPr>
          <p:nvPr/>
        </p:nvSpPr>
        <p:spPr bwMode="auto">
          <a:xfrm>
            <a:off x="7491413" y="6532563"/>
            <a:ext cx="801687" cy="244475"/>
          </a:xfrm>
          <a:prstGeom prst="rect">
            <a:avLst/>
          </a:prstGeom>
          <a:noFill/>
          <a:ln w="12700">
            <a:noFill/>
            <a:miter lim="800000"/>
            <a:headEnd/>
            <a:tailEnd/>
          </a:ln>
          <a:effectLst/>
        </p:spPr>
        <p:txBody>
          <a:bodyPr wrap="none" anchor="ctr">
            <a:spAutoFit/>
          </a:bodyPr>
          <a:lstStyle/>
          <a:p>
            <a:pPr algn="ctr">
              <a:defRPr/>
            </a:pPr>
            <a:r>
              <a:rPr lang="en-US" sz="1000">
                <a:solidFill>
                  <a:schemeClr val="tx1"/>
                </a:solidFill>
                <a:effectLst>
                  <a:outerShdw blurRad="38100" dist="38100" dir="2700000" algn="tl">
                    <a:srgbClr val="000000"/>
                  </a:outerShdw>
                </a:effectLst>
              </a:rPr>
              <a:t>9.65.03c.</a:t>
            </a:r>
          </a:p>
        </p:txBody>
      </p:sp>
    </p:spTree>
    <p:extLst>
      <p:ext uri="{BB962C8B-B14F-4D97-AF65-F5344CB8AC3E}">
        <p14:creationId xmlns:p14="http://schemas.microsoft.com/office/powerpoint/2010/main" val="1245256660"/>
      </p:ext>
    </p:extLst>
  </p:cSld>
  <p:clrMap bg1="dk2" tx1="lt1" bg2="dk1" tx2="lt2" accent1="accent1" accent2="accent2" accent3="accent3" accent4="accent4" accent5="accent5" accent6="accent6" hlink="hlink" folHlink="folHlink"/>
  <p:sldLayoutIdLst>
    <p:sldLayoutId id="2147490007" r:id="rId1"/>
    <p:sldLayoutId id="2147490008" r:id="rId2"/>
    <p:sldLayoutId id="2147490009" r:id="rId3"/>
    <p:sldLayoutId id="2147490010" r:id="rId4"/>
    <p:sldLayoutId id="2147490011" r:id="rId5"/>
    <p:sldLayoutId id="2147490012" r:id="rId6"/>
    <p:sldLayoutId id="2147490013" r:id="rId7"/>
    <p:sldLayoutId id="2147490014" r:id="rId8"/>
    <p:sldLayoutId id="2147490015" r:id="rId9"/>
    <p:sldLayoutId id="2147490016" r:id="rId10"/>
    <p:sldLayoutId id="214749001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403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15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7920BAB4-BB71-4B4C-8FAA-3116D38D39A6}" type="slidenum">
              <a:rPr lang="en-US"/>
              <a:pPr>
                <a:defRPr/>
              </a:pPr>
              <a:t>‹#›</a:t>
            </a:fld>
            <a:endParaRPr lang="en-US"/>
          </a:p>
        </p:txBody>
      </p:sp>
      <p:pic>
        <p:nvPicPr>
          <p:cNvPr id="4403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49"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eaLnBrk="0" hangingPunct="0"/>
            <a:fld id="{93062AAE-9281-6140-81AC-E49190D72174}" type="slidenum">
              <a:rPr lang="en-US">
                <a:latin typeface="Arial" charset="0"/>
              </a:rPr>
              <a:pPr eaLnBrk="0" hangingPunct="0"/>
              <a:t>‹#›</a:t>
            </a:fld>
            <a:endParaRPr lang="en-US">
              <a:latin typeface="Arial" charset="0"/>
            </a:endParaRPr>
          </a:p>
        </p:txBody>
      </p:sp>
    </p:spTree>
    <p:extLst>
      <p:ext uri="{BB962C8B-B14F-4D97-AF65-F5344CB8AC3E}">
        <p14:creationId xmlns:p14="http://schemas.microsoft.com/office/powerpoint/2010/main" val="1884441155"/>
      </p:ext>
    </p:extLst>
  </p:cSld>
  <p:clrMap bg1="lt1" tx1="dk1" bg2="lt2" tx2="dk2" accent1="accent1" accent2="accent2" accent3="accent3" accent4="accent4" accent5="accent5" accent6="accent6" hlink="hlink" folHlink="folHlink"/>
  <p:sldLayoutIdLst>
    <p:sldLayoutId id="214749001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solidFill>
                <a:srgbClr val="FFFFFF"/>
              </a:solidFill>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1D5EA6FF-9170-BE44-BD81-EFAE937425BB}" type="slidenum">
              <a:rPr lang="en-US">
                <a:solidFill>
                  <a:srgbClr val="FFFFFF"/>
                </a:solidFill>
              </a:rPr>
              <a:pPr>
                <a:defRPr/>
              </a:pPr>
              <a:t>‹#›</a:t>
            </a:fld>
            <a:endParaRPr lang="en-US">
              <a:solidFill>
                <a:srgbClr val="FFFFFF"/>
              </a:solidFill>
            </a:endParaRPr>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w="9525">
            <a:noFill/>
            <a:miter lim="800000"/>
            <a:headEnd/>
            <a:tailEnd/>
          </a:ln>
        </p:spPr>
        <p:txBody>
          <a:bodyPr wrap="none" anchor="ctr">
            <a:prstTxWarp prst="textNoShape">
              <a:avLst/>
            </a:prstTxWarp>
          </a:bodyPr>
          <a:lstStyle/>
          <a:p>
            <a:pPr algn="ctr">
              <a:defRPr/>
            </a:pPr>
            <a:endParaRPr kumimoji="1" lang="en-US">
              <a:solidFill>
                <a:srgbClr val="FFFFFF"/>
              </a:solidFill>
            </a:endParaRPr>
          </a:p>
        </p:txBody>
      </p:sp>
    </p:spTree>
    <p:extLst>
      <p:ext uri="{BB962C8B-B14F-4D97-AF65-F5344CB8AC3E}">
        <p14:creationId xmlns:p14="http://schemas.microsoft.com/office/powerpoint/2010/main" val="816631210"/>
      </p:ext>
    </p:extLst>
  </p:cSld>
  <p:clrMap bg1="dk2" tx1="lt1" bg2="dk1" tx2="lt2" accent1="accent1" accent2="accent2" accent3="accent3" accent4="accent4" accent5="accent5" accent6="accent6" hlink="hlink" folHlink="folHlink"/>
  <p:sldLayoutIdLst>
    <p:sldLayoutId id="2147490021"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2"/>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2"/>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66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pPr defTabSz="914400" fontAlgn="base">
              <a:spcAft>
                <a:spcPct val="0"/>
              </a:spcAft>
              <a:defRPr/>
            </a:pPr>
            <a:fld id="{A7506EC2-0D10-2946-92DA-E10B76EF8548}"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182084495"/>
      </p:ext>
    </p:extLst>
  </p:cSld>
  <p:clrMap bg1="lt1" tx1="dk1" bg2="lt2" tx2="dk2" accent1="accent1" accent2="accent2" accent3="accent3" accent4="accent4" accent5="accent5" accent6="accent6" hlink="hlink" folHlink="folHlink"/>
  <p:sldLayoutIdLst>
    <p:sldLayoutId id="2147490023"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8914"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5"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6"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7"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8"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9"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21"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3787916-2A3C-1E49-8E82-78376173B2FE}" type="slidenum">
              <a:rPr lang="en-US" sz="1400">
                <a:solidFill>
                  <a:srgbClr val="003300"/>
                </a:solidFill>
                <a:ea typeface="ＭＳ Ｐゴシック" charset="0"/>
              </a:rPr>
              <a:pPr algn="r" defTabSz="914400" eaLnBrk="0" fontAlgn="base" hangingPunct="0">
                <a:spcAft>
                  <a:spcPct val="0"/>
                </a:spcAft>
                <a:defRPr/>
              </a:pPr>
              <a:t>‹#›</a:t>
            </a:fld>
            <a:endParaRPr lang="en-US" sz="1400">
              <a:solidFill>
                <a:srgbClr val="003300"/>
              </a:solidFill>
              <a:ea typeface="ＭＳ Ｐゴシック" charset="0"/>
            </a:endParaRPr>
          </a:p>
        </p:txBody>
      </p:sp>
    </p:spTree>
    <p:extLst>
      <p:ext uri="{BB962C8B-B14F-4D97-AF65-F5344CB8AC3E}">
        <p14:creationId xmlns:p14="http://schemas.microsoft.com/office/powerpoint/2010/main" val="4230138489"/>
      </p:ext>
    </p:extLst>
  </p:cSld>
  <p:clrMap bg1="lt1" tx1="dk1" bg2="lt2" tx2="dk2" accent1="accent1" accent2="accent2" accent3="accent3" accent4="accent4" accent5="accent5" accent6="accent6" hlink="hlink" folHlink="folHlink"/>
  <p:sldLayoutIdLst>
    <p:sldLayoutId id="2147490037" r:id="rId1"/>
    <p:sldLayoutId id="2147490038" r:id="rId2"/>
    <p:sldLayoutId id="2147490039" r:id="rId3"/>
    <p:sldLayoutId id="2147490040" r:id="rId4"/>
    <p:sldLayoutId id="2147490041" r:id="rId5"/>
    <p:sldLayoutId id="2147490042" r:id="rId6"/>
    <p:sldLayoutId id="2147490043" r:id="rId7"/>
    <p:sldLayoutId id="2147490044" r:id="rId8"/>
    <p:sldLayoutId id="2147490045" r:id="rId9"/>
    <p:sldLayoutId id="2147490046" r:id="rId10"/>
    <p:sldLayoutId id="2147490047"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96C3339E-D1C7-0445-87F1-29B089686076}" type="slidenum">
              <a:rPr lang="en-US"/>
              <a:pPr>
                <a:defRPr/>
              </a:pPr>
              <a:t>‹#›</a:t>
            </a:fld>
            <a:endParaRPr lang="en-US" dirty="0"/>
          </a:p>
        </p:txBody>
      </p:sp>
    </p:spTree>
    <p:extLst>
      <p:ext uri="{BB962C8B-B14F-4D97-AF65-F5344CB8AC3E}">
        <p14:creationId xmlns:p14="http://schemas.microsoft.com/office/powerpoint/2010/main" val="3048890373"/>
      </p:ext>
    </p:extLst>
  </p:cSld>
  <p:clrMap bg1="lt1" tx1="dk1" bg2="lt2" tx2="dk2" accent1="accent1" accent2="accent2" accent3="accent3" accent4="accent4" accent5="accent5" accent6="accent6" hlink="hlink" folHlink="folHlink"/>
  <p:sldLayoutIdLst>
    <p:sldLayoutId id="2147490049" r:id="rId1"/>
    <p:sldLayoutId id="2147490050" r:id="rId2"/>
    <p:sldLayoutId id="2147490051" r:id="rId3"/>
    <p:sldLayoutId id="2147490052" r:id="rId4"/>
    <p:sldLayoutId id="2147490053" r:id="rId5"/>
    <p:sldLayoutId id="2147490054" r:id="rId6"/>
    <p:sldLayoutId id="2147490055" r:id="rId7"/>
    <p:sldLayoutId id="2147490056" r:id="rId8"/>
    <p:sldLayoutId id="2147490057" r:id="rId9"/>
    <p:sldLayoutId id="2147490058" r:id="rId10"/>
    <p:sldLayoutId id="2147490059"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defTabSz="914400" fontAlgn="base">
              <a:spcBef>
                <a:spcPct val="0"/>
              </a:spcBef>
              <a:spcAft>
                <a:spcPct val="0"/>
              </a:spcAft>
              <a:defRPr/>
            </a:pPr>
            <a:fld id="{ADEBA4A3-5119-E348-8B50-B6ED910F2F8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05439646"/>
      </p:ext>
    </p:extLst>
  </p:cSld>
  <p:clrMap bg1="dk2" tx1="lt1" bg2="dk1" tx2="lt2" accent1="accent1" accent2="accent2" accent3="accent3" accent4="accent4" accent5="accent5" accent6="accent6" hlink="hlink" folHlink="folHlink"/>
  <p:sldLayoutIdLst>
    <p:sldLayoutId id="2147490061" r:id="rId1"/>
    <p:sldLayoutId id="2147490062"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082"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16FDFC35-C77C-724E-9908-7B8213DACC27}" type="slidenum">
              <a:rPr lang="en-US"/>
              <a:pPr>
                <a:defRPr/>
              </a:pPr>
              <a:t>‹#›</a:t>
            </a:fld>
            <a:endParaRPr lang="en-US"/>
          </a:p>
        </p:txBody>
      </p:sp>
      <p:pic>
        <p:nvPicPr>
          <p:cNvPr id="46087"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2"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2A180C79-9FB0-174B-9226-5B7D8218DDB1}" type="slidenum">
              <a:rPr lang="en-US"/>
              <a:pPr>
                <a:defRPr/>
              </a:pPr>
              <a:t>‹#›</a:t>
            </a:fld>
            <a:endParaRPr lang="en-US"/>
          </a:p>
        </p:txBody>
      </p:sp>
      <p:sp>
        <p:nvSpPr>
          <p:cNvPr id="48135"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solidFill>
                <a:srgbClr val="FFFFFF"/>
              </a:solidFill>
            </a:endParaRPr>
          </a:p>
        </p:txBody>
      </p:sp>
    </p:spTree>
  </p:cSld>
  <p:clrMap bg1="dk2" tx1="lt1" bg2="dk1" tx2="lt2" accent1="accent1" accent2="accent2" accent3="accent3" accent4="accent4" accent5="accent5" accent6="accent6" hlink="hlink" folHlink="folHlink"/>
  <p:sldLayoutIdLst>
    <p:sldLayoutId id="2147489250"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2DCC4B38-B501-534E-922D-7E4A90123ED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251" r:id="rId1"/>
    <p:sldLayoutId id="2147489252" r:id="rId2"/>
    <p:sldLayoutId id="2147489253" r:id="rId3"/>
    <p:sldLayoutId id="2147489254" r:id="rId4"/>
    <p:sldLayoutId id="2147489255" r:id="rId5"/>
    <p:sldLayoutId id="2147489256" r:id="rId6"/>
    <p:sldLayoutId id="2147489257" r:id="rId7"/>
    <p:sldLayoutId id="2147489258" r:id="rId8"/>
    <p:sldLayoutId id="2147489259" r:id="rId9"/>
    <p:sldLayoutId id="2147489260" r:id="rId10"/>
    <p:sldLayoutId id="2147489261" r:id="rId11"/>
    <p:sldLayoutId id="2147489262" r:id="rId12"/>
    <p:sldLayoutId id="214748926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8.xml"/><Relationship Id="rId1" Type="http://schemas.openxmlformats.org/officeDocument/2006/relationships/themeOverride" Target="../theme/themeOverride1.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4.xml"/></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4.xml"/></Relationships>
</file>

<file path=ppt/slides/_rels/slide10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86.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6.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6.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22.xml"/><Relationship Id="rId1" Type="http://schemas.openxmlformats.org/officeDocument/2006/relationships/themeOverride" Target="../theme/themeOverride26.xml"/></Relationships>
</file>

<file path=ppt/slides/_rels/slide10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6.xml"/></Relationships>
</file>

<file path=ppt/slides/_rels/slide10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6.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6.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27.xml"/></Relationships>
</file>

<file path=ppt/slides/_rels/slide1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8.xml"/><Relationship Id="rId1" Type="http://schemas.openxmlformats.org/officeDocument/2006/relationships/slideLayout" Target="../slideLayouts/slideLayout262.xml"/></Relationships>
</file>

<file path=ppt/slides/_rels/slide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9.xml"/><Relationship Id="rId1" Type="http://schemas.openxmlformats.org/officeDocument/2006/relationships/slideLayout" Target="../slideLayouts/slideLayout216.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490.xml"/><Relationship Id="rId1" Type="http://schemas.openxmlformats.org/officeDocument/2006/relationships/themeOverride" Target="../theme/themeOverride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1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1.xml"/><Relationship Id="rId1" Type="http://schemas.openxmlformats.org/officeDocument/2006/relationships/slideLayout" Target="../slideLayouts/slideLayout262.xml"/></Relationships>
</file>

<file path=ppt/slides/_rels/slide11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2.xml"/><Relationship Id="rId1" Type="http://schemas.openxmlformats.org/officeDocument/2006/relationships/slideLayout" Target="../slideLayouts/slideLayout262.xml"/></Relationships>
</file>

<file path=ppt/slides/_rels/slide1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3.xml"/><Relationship Id="rId1" Type="http://schemas.openxmlformats.org/officeDocument/2006/relationships/slideLayout" Target="../slideLayouts/slideLayout364.xml"/></Relationships>
</file>

<file path=ppt/slides/_rels/slide1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4.xml"/><Relationship Id="rId1" Type="http://schemas.openxmlformats.org/officeDocument/2006/relationships/slideLayout" Target="../slideLayouts/slideLayout216.xml"/></Relationships>
</file>

<file path=ppt/slides/_rels/slide1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5.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62.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7.xml"/><Relationship Id="rId1" Type="http://schemas.openxmlformats.org/officeDocument/2006/relationships/slideLayout" Target="../slideLayouts/slideLayout435.xml"/></Relationships>
</file>

<file path=ppt/slides/_rels/slide1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8.xml"/><Relationship Id="rId1" Type="http://schemas.openxmlformats.org/officeDocument/2006/relationships/slideLayout" Target="../slideLayouts/slideLayout52.xml"/></Relationships>
</file>

<file path=ppt/slides/_rels/slide1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9.xml"/><Relationship Id="rId1" Type="http://schemas.openxmlformats.org/officeDocument/2006/relationships/slideLayout" Target="../slideLayouts/slideLayout62.xml"/></Relationships>
</file>

<file path=ppt/slides/_rels/slide12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0.xml"/><Relationship Id="rId1" Type="http://schemas.openxmlformats.org/officeDocument/2006/relationships/slideLayout" Target="../slideLayouts/slideLayout69.xml"/></Relationships>
</file>

<file path=ppt/slides/_rels/slide12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1.xml"/><Relationship Id="rId1" Type="http://schemas.openxmlformats.org/officeDocument/2006/relationships/slideLayout" Target="../slideLayouts/slideLayout74.xml"/><Relationship Id="rId4" Type="http://schemas.openxmlformats.org/officeDocument/2006/relationships/image" Target="../media/image93.png"/></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2.xml"/><Relationship Id="rId1" Type="http://schemas.openxmlformats.org/officeDocument/2006/relationships/slideLayout" Target="../slideLayouts/slideLayout74.xml"/></Relationships>
</file>

<file path=ppt/slides/_rels/slide1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3.xml"/><Relationship Id="rId1" Type="http://schemas.openxmlformats.org/officeDocument/2006/relationships/slideLayout" Target="../slideLayouts/slideLayout370.xml"/></Relationships>
</file>

<file path=ppt/slides/_rels/slide1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4.xml"/><Relationship Id="rId1" Type="http://schemas.openxmlformats.org/officeDocument/2006/relationships/slideLayout" Target="../slideLayouts/slideLayout370.xml"/></Relationships>
</file>

<file path=ppt/slides/_rels/slide1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370.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6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78.xml"/></Relationships>
</file>

<file path=ppt/slides/_rels/slide1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7.xml"/><Relationship Id="rId1" Type="http://schemas.openxmlformats.org/officeDocument/2006/relationships/slideLayout" Target="../slideLayouts/slideLayout394.xml"/></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8.xml"/><Relationship Id="rId1" Type="http://schemas.openxmlformats.org/officeDocument/2006/relationships/slideLayout" Target="../slideLayouts/slideLayout394.xml"/></Relationships>
</file>

<file path=ppt/slides/_rels/slide13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9.xml"/><Relationship Id="rId1" Type="http://schemas.openxmlformats.org/officeDocument/2006/relationships/slideLayout" Target="../slideLayouts/slideLayout394.xml"/></Relationships>
</file>

<file path=ppt/slides/_rels/slide1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0.xml"/><Relationship Id="rId1" Type="http://schemas.openxmlformats.org/officeDocument/2006/relationships/slideLayout" Target="../slideLayouts/slideLayout394.xml"/></Relationships>
</file>

<file path=ppt/slides/_rels/slide1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1.xml"/><Relationship Id="rId1" Type="http://schemas.openxmlformats.org/officeDocument/2006/relationships/slideLayout" Target="../slideLayouts/slideLayout394.xml"/></Relationships>
</file>

<file path=ppt/slides/_rels/slide1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2.xml"/><Relationship Id="rId1" Type="http://schemas.openxmlformats.org/officeDocument/2006/relationships/slideLayout" Target="../slideLayouts/slideLayout40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59.xml"/></Relationships>
</file>

<file path=ppt/slides/_rels/slide1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0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06.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6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6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6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56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6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6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66.xml"/></Relationships>
</file>

<file path=ppt/slides/_rels/slide1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1.xml"/><Relationship Id="rId1" Type="http://schemas.openxmlformats.org/officeDocument/2006/relationships/slideLayout" Target="../slideLayouts/slideLayout564.xml"/><Relationship Id="rId4" Type="http://schemas.openxmlformats.org/officeDocument/2006/relationships/image" Target="../media/image100.jpeg"/></Relationships>
</file>

<file path=ppt/slides/_rels/slide1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2.xml"/><Relationship Id="rId1" Type="http://schemas.openxmlformats.org/officeDocument/2006/relationships/slideLayout" Target="../slideLayouts/slideLayout9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423.xml"/></Relationships>
</file>

<file path=ppt/slides/_rels/slide1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4.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6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5.xml"/><Relationship Id="rId1" Type="http://schemas.openxmlformats.org/officeDocument/2006/relationships/slideLayout" Target="../slideLayouts/slideLayout96.xml"/></Relationships>
</file>

<file path=ppt/slides/_rels/slide1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6.xml"/><Relationship Id="rId1" Type="http://schemas.openxmlformats.org/officeDocument/2006/relationships/slideLayout" Target="../slideLayouts/slideLayout96.xml"/></Relationships>
</file>

<file path=ppt/slides/_rels/slide1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83.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83.xml"/></Relationships>
</file>

<file path=ppt/slides/_rels/slide1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7.xml"/><Relationship Id="rId1" Type="http://schemas.openxmlformats.org/officeDocument/2006/relationships/slideLayout" Target="../slideLayouts/slideLayout383.xml"/><Relationship Id="rId4" Type="http://schemas.openxmlformats.org/officeDocument/2006/relationships/image" Target="../media/image106.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22.xml"/></Relationships>
</file>

<file path=ppt/slides/_rels/slide1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9.xml"/><Relationship Id="rId1" Type="http://schemas.openxmlformats.org/officeDocument/2006/relationships/slideLayout" Target="../slideLayouts/slideLayout2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0.xml"/><Relationship Id="rId1" Type="http://schemas.openxmlformats.org/officeDocument/2006/relationships/slideLayout" Target="../slideLayouts/slideLayout275.xml"/></Relationships>
</file>

<file path=ppt/slides/_rels/slide1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1.xml"/><Relationship Id="rId1" Type="http://schemas.openxmlformats.org/officeDocument/2006/relationships/slideLayout" Target="../slideLayouts/slideLayout275.xml"/></Relationships>
</file>

<file path=ppt/slides/_rels/slide1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2.xml"/><Relationship Id="rId1" Type="http://schemas.openxmlformats.org/officeDocument/2006/relationships/slideLayout" Target="../slideLayouts/slideLayout27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6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7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3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2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2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42.xml"/></Relationships>
</file>

<file path=ppt/slides/_rels/slide1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8.xml"/><Relationship Id="rId1" Type="http://schemas.openxmlformats.org/officeDocument/2006/relationships/slideLayout" Target="../slideLayouts/slideLayout275.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1.xml"/><Relationship Id="rId1" Type="http://schemas.openxmlformats.org/officeDocument/2006/relationships/slideLayout" Target="../slideLayouts/slideLayout262.xml"/></Relationships>
</file>

<file path=ppt/slides/_rels/slide1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2.xml"/><Relationship Id="rId1" Type="http://schemas.openxmlformats.org/officeDocument/2006/relationships/slideLayout" Target="../slideLayouts/slideLayout2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62.xml"/></Relationships>
</file>

<file path=ppt/slides/_rels/slide17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3.xml"/><Relationship Id="rId1" Type="http://schemas.openxmlformats.org/officeDocument/2006/relationships/slideLayout" Target="../slideLayouts/slideLayout26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4.xml"/><Relationship Id="rId1" Type="http://schemas.openxmlformats.org/officeDocument/2006/relationships/slideLayout" Target="../slideLayouts/slideLayout26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490.xml"/><Relationship Id="rId1" Type="http://schemas.openxmlformats.org/officeDocument/2006/relationships/themeOverride" Target="../theme/themeOverride29.xml"/></Relationships>
</file>

<file path=ppt/slides/_rels/slide1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6.xml"/><Relationship Id="rId1" Type="http://schemas.openxmlformats.org/officeDocument/2006/relationships/slideLayout" Target="../slideLayouts/slideLayout21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22.xml"/></Relationships>
</file>

<file path=ppt/slides/_rels/slide1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8.xml"/><Relationship Id="rId1" Type="http://schemas.openxmlformats.org/officeDocument/2006/relationships/slideLayout" Target="../slideLayouts/slideLayout262.xml"/></Relationships>
</file>

<file path=ppt/slides/_rels/slide1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9.xml"/><Relationship Id="rId1" Type="http://schemas.openxmlformats.org/officeDocument/2006/relationships/slideLayout" Target="../slideLayouts/slideLayout262.xml"/></Relationships>
</file>

<file path=ppt/slides/_rels/slide1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0.xml"/><Relationship Id="rId1" Type="http://schemas.openxmlformats.org/officeDocument/2006/relationships/slideLayout" Target="../slideLayouts/slideLayout262.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87.xml"/><Relationship Id="rId1" Type="http://schemas.openxmlformats.org/officeDocument/2006/relationships/themeOverride" Target="../theme/themeOverride30.xml"/><Relationship Id="rId4" Type="http://schemas.openxmlformats.org/officeDocument/2006/relationships/image" Target="../media/image115.png"/></Relationships>
</file>

<file path=ppt/slides/_rels/slide1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2.xml"/><Relationship Id="rId1" Type="http://schemas.openxmlformats.org/officeDocument/2006/relationships/slideLayout" Target="../slideLayouts/slideLayout589.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62.xml"/></Relationships>
</file>

<file path=ppt/slides/_rels/slide18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3.xml"/><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4.xml"/><Relationship Id="rId1" Type="http://schemas.openxmlformats.org/officeDocument/2006/relationships/slideLayout" Target="../slideLayouts/slideLayout161.xml"/></Relationships>
</file>

<file path=ppt/slides/_rels/slide18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61.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5.xml"/><Relationship Id="rId1" Type="http://schemas.openxmlformats.org/officeDocument/2006/relationships/slideLayout" Target="../slideLayouts/slideLayout17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78.xml"/></Relationships>
</file>

<file path=ppt/slides/_rels/slide1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188.xml"/><Relationship Id="rId4" Type="http://schemas.openxmlformats.org/officeDocument/2006/relationships/image" Target="../media/image124.png"/></Relationships>
</file>

<file path=ppt/slides/_rels/slide1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188.xml"/><Relationship Id="rId4" Type="http://schemas.openxmlformats.org/officeDocument/2006/relationships/image" Target="../media/image124.png"/></Relationships>
</file>

<file path=ppt/slides/_rels/slide18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88.xml"/></Relationships>
</file>

<file path=ppt/slides/_rels/slide18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6.xml"/><Relationship Id="rId1" Type="http://schemas.openxmlformats.org/officeDocument/2006/relationships/slideLayout" Target="../slideLayouts/slideLayout42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62.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8.xml"/></Relationships>
</file>

<file path=ppt/slides/_rels/slide19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7.xml"/><Relationship Id="rId1" Type="http://schemas.openxmlformats.org/officeDocument/2006/relationships/slideLayout" Target="../slideLayouts/slideLayout188.xml"/></Relationships>
</file>

<file path=ppt/slides/_rels/slide19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99.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22.xml"/></Relationships>
</file>

<file path=ppt/slides/_rels/slide19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9.xml"/><Relationship Id="rId1" Type="http://schemas.openxmlformats.org/officeDocument/2006/relationships/slideLayout" Target="../slideLayouts/slideLayout140.xml"/><Relationship Id="rId4" Type="http://schemas.openxmlformats.org/officeDocument/2006/relationships/image" Target="../media/image129.png"/></Relationships>
</file>

<file path=ppt/slides/_rels/slide1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0.xml"/><Relationship Id="rId1" Type="http://schemas.openxmlformats.org/officeDocument/2006/relationships/slideLayout" Target="../slideLayouts/slideLayout151.xml"/></Relationships>
</file>

<file path=ppt/slides/_rels/slide19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61.xml"/><Relationship Id="rId1" Type="http://schemas.openxmlformats.org/officeDocument/2006/relationships/slideLayout" Target="../slideLayouts/slideLayout151.xml"/><Relationship Id="rId4" Type="http://schemas.openxmlformats.org/officeDocument/2006/relationships/image" Target="../media/image131.jpeg"/></Relationships>
</file>

<file path=ppt/slides/_rels/slide19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2.xml"/><Relationship Id="rId1" Type="http://schemas.openxmlformats.org/officeDocument/2006/relationships/slideLayout" Target="../slideLayouts/slideLayout252.xml"/><Relationship Id="rId4" Type="http://schemas.openxmlformats.org/officeDocument/2006/relationships/image" Target="../media/image133.png"/></Relationships>
</file>

<file path=ppt/slides/_rels/slide19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63.xml"/><Relationship Id="rId1" Type="http://schemas.openxmlformats.org/officeDocument/2006/relationships/slideLayout" Target="../slideLayouts/slideLayout252.xml"/><Relationship Id="rId4" Type="http://schemas.openxmlformats.org/officeDocument/2006/relationships/image" Target="../media/image135.png"/></Relationships>
</file>

<file path=ppt/slides/_rels/slide19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2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211.xml"/></Relationships>
</file>

<file path=ppt/slides/_rels/slide20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11.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20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6.xml"/><Relationship Id="rId1" Type="http://schemas.openxmlformats.org/officeDocument/2006/relationships/slideLayout" Target="../slideLayouts/slideLayout262.xml"/></Relationships>
</file>

<file path=ppt/slides/_rels/slide2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7.xml"/><Relationship Id="rId1" Type="http://schemas.openxmlformats.org/officeDocument/2006/relationships/slideLayout" Target="../slideLayouts/slideLayout262.xml"/></Relationships>
</file>

<file path=ppt/slides/_rels/slide20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8.xml"/><Relationship Id="rId1" Type="http://schemas.openxmlformats.org/officeDocument/2006/relationships/slideLayout" Target="../slideLayouts/slideLayout262.xml"/></Relationships>
</file>

<file path=ppt/slides/_rels/slide20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9.xml"/><Relationship Id="rId1" Type="http://schemas.openxmlformats.org/officeDocument/2006/relationships/slideLayout" Target="../slideLayouts/slideLayout262.xml"/></Relationships>
</file>

<file path=ppt/slides/_rels/slide20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0.xml"/><Relationship Id="rId1" Type="http://schemas.openxmlformats.org/officeDocument/2006/relationships/slideLayout" Target="../slideLayouts/slideLayout262.xml"/></Relationships>
</file>

<file path=ppt/slides/_rels/slide20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87.xml"/><Relationship Id="rId1" Type="http://schemas.openxmlformats.org/officeDocument/2006/relationships/themeOverride" Target="../theme/themeOverride32.xml"/></Relationships>
</file>

<file path=ppt/slides/_rels/slide20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71.xml"/><Relationship Id="rId1" Type="http://schemas.openxmlformats.org/officeDocument/2006/relationships/slideLayout" Target="../slideLayouts/slideLayout86.xml"/><Relationship Id="rId4" Type="http://schemas.openxmlformats.org/officeDocument/2006/relationships/image" Target="../media/image1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72.xml"/><Relationship Id="rId1" Type="http://schemas.openxmlformats.org/officeDocument/2006/relationships/slideLayout" Target="../slideLayouts/slideLayout86.xml"/></Relationships>
</file>

<file path=ppt/slides/_rels/slide21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73.xml"/><Relationship Id="rId1" Type="http://schemas.openxmlformats.org/officeDocument/2006/relationships/slideLayout" Target="../slideLayouts/slideLayout86.xml"/></Relationships>
</file>

<file path=ppt/slides/_rels/slide21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4.xml"/><Relationship Id="rId1" Type="http://schemas.openxmlformats.org/officeDocument/2006/relationships/slideLayout" Target="../slideLayouts/slideLayout88.xml"/></Relationships>
</file>

<file path=ppt/slides/_rels/slide21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5.xml"/><Relationship Id="rId1" Type="http://schemas.openxmlformats.org/officeDocument/2006/relationships/slideLayout" Target="../slideLayouts/slideLayout88.xml"/><Relationship Id="rId4" Type="http://schemas.openxmlformats.org/officeDocument/2006/relationships/image" Target="../media/image147.jpeg"/></Relationships>
</file>

<file path=ppt/slides/_rels/slide2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86.xml"/></Relationships>
</file>

<file path=ppt/slides/_rels/slide21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8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86.xml"/></Relationships>
</file>

<file path=ppt/slides/_rels/slide2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7.xml"/><Relationship Id="rId1" Type="http://schemas.openxmlformats.org/officeDocument/2006/relationships/slideLayout" Target="../slideLayouts/slideLayout262.xml"/><Relationship Id="rId4" Type="http://schemas.openxmlformats.org/officeDocument/2006/relationships/image" Target="../media/image38.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21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8.xml"/><Relationship Id="rId1" Type="http://schemas.openxmlformats.org/officeDocument/2006/relationships/slideLayout" Target="../slideLayouts/slideLayout422.xml"/><Relationship Id="rId4" Type="http://schemas.openxmlformats.org/officeDocument/2006/relationships/image" Target="../media/image1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9.xml"/><Relationship Id="rId1" Type="http://schemas.openxmlformats.org/officeDocument/2006/relationships/slideLayout" Target="../slideLayouts/slideLayout85.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7.xml"/><Relationship Id="rId1" Type="http://schemas.openxmlformats.org/officeDocument/2006/relationships/themeOverride" Target="../theme/themeOverride33.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57.xml"/></Relationships>
</file>

<file path=ppt/slides/_rels/slide22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2.xml"/><Relationship Id="rId1" Type="http://schemas.openxmlformats.org/officeDocument/2006/relationships/slideLayout" Target="../slideLayouts/slideLayout422.xml"/><Relationship Id="rId4" Type="http://schemas.openxmlformats.org/officeDocument/2006/relationships/image" Target="../media/image15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510.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510.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510.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510.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510.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7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10.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510.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510.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510.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13.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524.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8.xml"/><Relationship Id="rId1" Type="http://schemas.openxmlformats.org/officeDocument/2006/relationships/themeOverride" Target="../theme/themeOverride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43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44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6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15.xml"/><Relationship Id="rId1" Type="http://schemas.openxmlformats.org/officeDocument/2006/relationships/themeOverride" Target="../theme/themeOverride9.xml"/><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65.xml"/><Relationship Id="rId1" Type="http://schemas.openxmlformats.org/officeDocument/2006/relationships/themeOverride" Target="../theme/themeOverride1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65.xml"/><Relationship Id="rId1" Type="http://schemas.openxmlformats.org/officeDocument/2006/relationships/themeOverride" Target="../theme/themeOverride11.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0.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0.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0.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51.xml"/><Relationship Id="rId1" Type="http://schemas.openxmlformats.org/officeDocument/2006/relationships/themeOverride" Target="../theme/themeOverride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themeOverride" Target="../theme/themeOverride1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26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474.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7.xml"/><Relationship Id="rId1" Type="http://schemas.openxmlformats.org/officeDocument/2006/relationships/slideLayout" Target="../slideLayouts/slideLayout26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9.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26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530.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127.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262.xml"/></Relationships>
</file>

<file path=ppt/slides/_rels/slide7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4.xml"/><Relationship Id="rId1" Type="http://schemas.openxmlformats.org/officeDocument/2006/relationships/slideLayout" Target="../slideLayouts/slideLayout26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275.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6.xml"/><Relationship Id="rId1" Type="http://schemas.openxmlformats.org/officeDocument/2006/relationships/slideLayout" Target="../slideLayouts/slideLayout262.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6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89.xml"/><Relationship Id="rId4" Type="http://schemas.openxmlformats.org/officeDocument/2006/relationships/image" Target="../media/image27.jpg"/></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294.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294.xml"/><Relationship Id="rId6" Type="http://schemas.openxmlformats.org/officeDocument/2006/relationships/image" Target="../media/image68.png"/><Relationship Id="rId5" Type="http://schemas.openxmlformats.org/officeDocument/2006/relationships/image" Target="../media/image70.png"/><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42.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07.xml"/><Relationship Id="rId1" Type="http://schemas.openxmlformats.org/officeDocument/2006/relationships/themeOverride" Target="../theme/themeOverride20.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8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73.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hemeOverride" Target="../theme/themeOverride23.xml"/><Relationship Id="rId5" Type="http://schemas.openxmlformats.org/officeDocument/2006/relationships/image" Target="../media/image75.png"/><Relationship Id="rId4" Type="http://schemas.openxmlformats.org/officeDocument/2006/relationships/image" Target="../media/image74.png"/></Relationships>
</file>

<file path=ppt/slides/_rels/slide9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8.xml"/><Relationship Id="rId1" Type="http://schemas.openxmlformats.org/officeDocument/2006/relationships/slideLayout" Target="../slideLayouts/slideLayout262.xml"/></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0.xml"/><Relationship Id="rId1" Type="http://schemas.openxmlformats.org/officeDocument/2006/relationships/slideLayout" Target="../slideLayouts/slideLayout26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2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7.xml"/><Relationship Id="rId1" Type="http://schemas.openxmlformats.org/officeDocument/2006/relationships/themeOverride" Target="../theme/themeOverride24.xml"/><Relationship Id="rId4" Type="http://schemas.openxmlformats.org/officeDocument/2006/relationships/image" Target="../media/image76.png"/></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hemeOverride" Target="../theme/themeOverride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b="18827"/>
          <a:stretch/>
        </p:blipFill>
        <p:spPr>
          <a:xfrm>
            <a:off x="469900" y="-183140"/>
            <a:ext cx="8204200" cy="5484348"/>
          </a:xfrm>
          <a:prstGeom prst="rect">
            <a:avLst/>
          </a:prstGeom>
        </p:spPr>
      </p:pic>
      <p:sp>
        <p:nvSpPr>
          <p:cNvPr id="7" name="Title 5"/>
          <p:cNvSpPr txBox="1">
            <a:spLocks/>
          </p:cNvSpPr>
          <p:nvPr/>
        </p:nvSpPr>
        <p:spPr bwMode="auto">
          <a:xfrm>
            <a:off x="0" y="6236871"/>
            <a:ext cx="9144000" cy="648513"/>
          </a:xfrm>
          <a:prstGeom prst="rect">
            <a:avLst/>
          </a:prstGeom>
          <a:solidFill>
            <a:schemeClr val="tx1"/>
          </a:solid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عندما يكون أفضل ما لديك ليس جيداً بما يكفي</a:t>
            </a: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itle 5"/>
          <p:cNvSpPr>
            <a:spLocks noGrp="1"/>
          </p:cNvSpPr>
          <p:nvPr>
            <p:ph type="title" idx="4294967295"/>
          </p:nvPr>
        </p:nvSpPr>
        <p:spPr>
          <a:xfrm>
            <a:off x="0" y="5335588"/>
            <a:ext cx="9144000" cy="901700"/>
          </a:xfrm>
          <a:solidFill>
            <a:schemeClr val="tx1"/>
          </a:solidFill>
        </p:spPr>
        <p:txBody>
          <a:bodyPr/>
          <a:lstStyle/>
          <a:p>
            <a:pPr>
              <a:defRPr/>
            </a:pPr>
            <a:r>
              <a:rPr lang="ar-SA" sz="6000" b="1" dirty="0">
                <a:solidFill>
                  <a:srgbClr val="FFFFFF"/>
                </a:solidFill>
                <a:latin typeface="Arial" panose="020B0604020202020204" pitchFamily="34" charset="0"/>
                <a:ea typeface="ＭＳ Ｐゴシック" charset="0"/>
                <a:cs typeface="Arial" panose="020B0604020202020204" pitchFamily="34" charset="0"/>
              </a:rPr>
              <a:t>غلاطية</a:t>
            </a:r>
            <a:endParaRPr lang="en-GB" sz="4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 name="Text Box 5">
            <a:extLst>
              <a:ext uri="{FF2B5EF4-FFF2-40B4-BE49-F238E27FC236}">
                <a16:creationId xmlns:a16="http://schemas.microsoft.com/office/drawing/2014/main" id="{3CE25FB3-20A8-554A-B98C-DE7B62F84941}"/>
              </a:ext>
            </a:extLst>
          </p:cNvPr>
          <p:cNvSpPr txBox="1">
            <a:spLocks noChangeArrowheads="1"/>
          </p:cNvSpPr>
          <p:nvPr/>
        </p:nvSpPr>
        <p:spPr bwMode="auto">
          <a:xfrm>
            <a:off x="827584" y="238541"/>
            <a:ext cx="518457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0898389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extLst>
              <p:ext uri="{D42A27DB-BD31-4B8C-83A1-F6EECF244321}">
                <p14:modId xmlns:p14="http://schemas.microsoft.com/office/powerpoint/2010/main" val="1876316055"/>
              </p:ext>
            </p:extLst>
          </p:nvPr>
        </p:nvGraphicFramePr>
        <p:xfrm>
          <a:off x="29307" y="0"/>
          <a:ext cx="9114693" cy="6974444"/>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3600" b="1" i="0" u="none" strike="noStrike" cap="none" normalizeH="0" baseline="0" dirty="0">
                          <a:ln>
                            <a:noFill/>
                          </a:ln>
                          <a:solidFill>
                            <a:srgbClr val="000033"/>
                          </a:solidFill>
                          <a:effectLst/>
                          <a:latin typeface="Arial" panose="020B0604020202020204" pitchFamily="34" charset="0"/>
                          <a:ea typeface="ＭＳ Ｐゴシック" charset="0"/>
                          <a:cs typeface="Arial" panose="020B0604020202020204" pitchFamily="34" charset="0"/>
                        </a:rPr>
                        <a:t>التبرير بالإيمان</a:t>
                      </a:r>
                      <a:endParaRPr kumimoji="0" lang="en-US" sz="3600" b="1" i="0" u="none" strike="noStrike" cap="none" normalizeH="0" baseline="0" dirty="0">
                        <a:ln>
                          <a:noFill/>
                        </a:ln>
                        <a:solidFill>
                          <a:srgbClr val="000033"/>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١ </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٢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هجوم المهودين رقم ٣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دعاني والرسل الإثني عشر أكدوا ذلك</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دفاع بولس</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سيرة ذاتية</a:t>
                      </a:r>
                      <a:endParaRPr kumimoji="0" lang="en-US"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لاهوتي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تطبيقي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١-٢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 ٣- ٤</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ar-JO" sz="1800" b="1" i="0" u="none" strike="noStrike" kern="1200"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٥-٦ </a:t>
                      </a:r>
                      <a:endParaRPr kumimoji="0" lang="en-US" sz="1800" b="1" i="0" u="none" strike="noStrike" kern="1200"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الرسولية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التبرير بالإيمان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المسؤوليات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توبيخ</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علاقات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تأكيد</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توضيح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توازن</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خدمة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تحذيرات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١: ١- 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١: ١0-٢: ٢١</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٤</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kern="1200"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٥</a:t>
                      </a:r>
                      <a:endParaRPr kumimoji="0" lang="en-US" sz="1800" b="1" i="0" u="none" strike="noStrike" kern="1200"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٦: ١-١٠</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٦: ١١-١٨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أنطاكية - سوريا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خريف ٤٩ م  (بعد الرحلة التبشيرية الأولى)</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33"/>
                </a:solidFill>
                <a:effectLst/>
                <a:uLnTx/>
                <a:uFillTx/>
                <a:latin typeface="Arial" charset="0"/>
                <a:ea typeface="ＭＳ Ｐゴシック" charset="0"/>
                <a:cs typeface="Arial" charset="0"/>
              </a:rPr>
              <a:t>167</a:t>
            </a:r>
            <a:endParaRPr kumimoji="0" lang="en-US" sz="2400" b="1" i="0" u="none" strike="noStrike" kern="1200" cap="none" spc="0" normalizeH="0" baseline="0" noProof="0" dirty="0">
              <a:ln>
                <a:noFill/>
              </a:ln>
              <a:solidFill>
                <a:srgbClr val="000033"/>
              </a:solidFill>
              <a:effectLst/>
              <a:uLnTx/>
              <a:uFillTx/>
              <a:latin typeface="Arial" charset="0"/>
              <a:ea typeface="ＭＳ Ｐゴシック" charset="0"/>
              <a:cs typeface="Arial"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Arial" panose="020B0604020202020204" pitchFamily="34" charset="0"/>
                <a:ea typeface="ＭＳ Ｐゴシック" charset="0"/>
                <a:cs typeface="Arial" panose="020B0604020202020204" pitchFamily="34" charset="0"/>
              </a:rPr>
              <a:t>جدول السفر</a:t>
            </a:r>
            <a:endParaRPr lang="en-US" dirty="0">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1E4824A-4955-FE4A-A919-79C3F14A318D}"/>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defTabSz="457200">
              <a:defRPr/>
            </a:pPr>
            <a:r>
              <a:rPr lang="ar-SA" sz="3200" b="1" kern="0" dirty="0">
                <a:solidFill>
                  <a:srgbClr val="000066"/>
                </a:solidFill>
                <a:latin typeface="Arial" panose="020B0604020202020204" pitchFamily="34" charset="0"/>
                <a:ea typeface="ＭＳ Ｐゴシック" charset="0"/>
                <a:cs typeface="Arial" panose="020B0604020202020204" pitchFamily="34" charset="0"/>
              </a:rPr>
              <a:t>غلاطية</a:t>
            </a:r>
            <a:endParaRPr kumimoji="0" lang="ar-SA" sz="3200" b="1" i="0" u="none" strike="noStrike" kern="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itle 1"/>
          <p:cNvSpPr>
            <a:spLocks noGrp="1"/>
          </p:cNvSpPr>
          <p:nvPr>
            <p:ph type="title"/>
          </p:nvPr>
        </p:nvSpPr>
        <p:spPr>
          <a:xfrm>
            <a:off x="9525" y="5300663"/>
            <a:ext cx="4932363" cy="1384300"/>
          </a:xfrm>
          <a:solidFill>
            <a:srgbClr val="000514"/>
          </a:solidFill>
        </p:spPr>
        <p:txBody>
          <a:bodyPr/>
          <a:lstStyle/>
          <a:p>
            <a:r>
              <a:rPr lang="ar-JO" sz="3600" dirty="0">
                <a:effectLst/>
                <a:latin typeface="Arial" charset="0"/>
                <a:ea typeface="ＭＳ Ｐゴシック" charset="0"/>
              </a:rPr>
              <a:t>الرجوع</a:t>
            </a:r>
            <a:br>
              <a:rPr lang="ar-JO" sz="3600" dirty="0">
                <a:effectLst/>
                <a:latin typeface="Arial" charset="0"/>
                <a:ea typeface="ＭＳ Ｐゴシック" charset="0"/>
              </a:rPr>
            </a:br>
            <a:r>
              <a:rPr lang="en-US" sz="3600" dirty="0">
                <a:effectLst/>
                <a:latin typeface="Arial" charset="0"/>
                <a:ea typeface="ＭＳ Ｐゴシック" charset="0"/>
              </a:rPr>
              <a:t>(</a:t>
            </a:r>
            <a:r>
              <a:rPr lang="ar-JO" sz="3600" dirty="0">
                <a:effectLst/>
                <a:latin typeface="Arial" charset="0"/>
                <a:ea typeface="ＭＳ Ｐゴシック" charset="0"/>
              </a:rPr>
              <a:t>غل 1: 6-7</a:t>
            </a:r>
            <a:r>
              <a:rPr lang="en-US" sz="3600" dirty="0">
                <a:effectLst/>
                <a:latin typeface="Arial" charset="0"/>
                <a:ea typeface="ＭＳ Ｐゴシック" charset="0"/>
              </a:rPr>
              <a:t>)</a:t>
            </a:r>
          </a:p>
        </p:txBody>
      </p:sp>
      <p:sp>
        <p:nvSpPr>
          <p:cNvPr id="325635" name="TextBox 2"/>
          <p:cNvSpPr txBox="1">
            <a:spLocks noChangeArrowheads="1"/>
          </p:cNvSpPr>
          <p:nvPr/>
        </p:nvSpPr>
        <p:spPr bwMode="auto">
          <a:xfrm>
            <a:off x="5148063" y="0"/>
            <a:ext cx="4032449" cy="686341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 إني أتعجب أنكم تنتقلون هكذا سريعاً عن الذي دعاكم بنعمة المسيح إلى إنجيل آخر 7 ليس هو آخر غير أنه يوجد قوم يزعجونكم ويريدون أن يحولوا إنجيل المسيح</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420795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title"/>
          </p:nvPr>
        </p:nvSpPr>
        <p:spPr>
          <a:xfrm>
            <a:off x="9525" y="5300663"/>
            <a:ext cx="4932363" cy="1384300"/>
          </a:xfrm>
          <a:solidFill>
            <a:srgbClr val="000514"/>
          </a:solidFill>
        </p:spPr>
        <p:txBody>
          <a:bodyPr/>
          <a:lstStyle/>
          <a:p>
            <a:r>
              <a:rPr lang="ar-JO" sz="3600" dirty="0">
                <a:effectLst/>
                <a:latin typeface="Arial" charset="0"/>
                <a:ea typeface="ＭＳ Ｐゴシック" charset="0"/>
              </a:rPr>
              <a:t>الرجوع</a:t>
            </a:r>
            <a:br>
              <a:rPr lang="ar-JO" sz="3600" dirty="0">
                <a:effectLst/>
                <a:latin typeface="Arial" charset="0"/>
                <a:ea typeface="ＭＳ Ｐゴシック" charset="0"/>
              </a:rPr>
            </a:br>
            <a:r>
              <a:rPr lang="en-US" sz="3600" dirty="0">
                <a:effectLst/>
                <a:latin typeface="Arial" charset="0"/>
                <a:ea typeface="ＭＳ Ｐゴシック" charset="0"/>
              </a:rPr>
              <a:t>(</a:t>
            </a:r>
            <a:r>
              <a:rPr lang="ar-JO" sz="3600" dirty="0">
                <a:effectLst/>
                <a:latin typeface="Arial" charset="0"/>
                <a:ea typeface="ＭＳ Ｐゴシック" charset="0"/>
              </a:rPr>
              <a:t>غل 1: 8-9</a:t>
            </a:r>
            <a:r>
              <a:rPr lang="en-US" sz="3600" dirty="0">
                <a:effectLst/>
                <a:latin typeface="Arial" charset="0"/>
                <a:ea typeface="ＭＳ Ｐゴシック" charset="0"/>
              </a:rPr>
              <a:t>)</a:t>
            </a:r>
          </a:p>
        </p:txBody>
      </p:sp>
      <p:sp>
        <p:nvSpPr>
          <p:cNvPr id="326659" name="TextBox 2"/>
          <p:cNvSpPr txBox="1">
            <a:spLocks noChangeArrowheads="1"/>
          </p:cNvSpPr>
          <p:nvPr/>
        </p:nvSpPr>
        <p:spPr bwMode="auto">
          <a:xfrm>
            <a:off x="5076825" y="-1"/>
            <a:ext cx="4103688"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 ولكن إن بشرناكم نحن أو ملاك من السماء بغير ما بشرناكم فليكن أناثيما 9 كما سبقنا فقلنا أقول الآن أيضاً إن كان أحد يبشركم بغير ما قبلتم فليكن أناثيما</a:t>
            </a:r>
            <a:endPar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973583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a:solidFill>
                  <a:srgbClr val="FFFFFF"/>
                </a:solidFill>
              </a14:hiddenFill>
            </a:ext>
          </a:extLst>
        </p:spPr>
      </p:pic>
      <p:sp>
        <p:nvSpPr>
          <p:cNvPr id="303105" name="Title 1"/>
          <p:cNvSpPr>
            <a:spLocks noGrp="1"/>
          </p:cNvSpPr>
          <p:nvPr>
            <p:ph type="title"/>
          </p:nvPr>
        </p:nvSpPr>
        <p:spPr>
          <a:xfrm>
            <a:off x="-1568" y="0"/>
            <a:ext cx="9181273" cy="1723957"/>
          </a:xfrm>
        </p:spPr>
        <p:txBody>
          <a:bodyPr/>
          <a:lstStyle/>
          <a:p>
            <a:pPr>
              <a:defRPr/>
            </a:pPr>
            <a:r>
              <a:rPr lang="ar-JO" altLang="ja-JP" sz="4400" b="1" dirty="0">
                <a:solidFill>
                  <a:srgbClr val="E3EBF1"/>
                </a:solidFill>
                <a:effectLst>
                  <a:glow rad="279400">
                    <a:schemeClr val="bg1"/>
                  </a:glow>
                </a:effectLst>
                <a:latin typeface="Arial" charset="0"/>
                <a:cs typeface="Arial" charset="0"/>
              </a:rPr>
              <a:t>مصدر تعليم بولس (1: 12)</a:t>
            </a:r>
            <a:endParaRPr lang="en-US" sz="44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لأني لم أقبله من عند إنسان ولا عُلمته بل بإعلان يسوع المسيح</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مصدر</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تعليم بولس</a:t>
            </a:r>
            <a:br>
              <a:rPr lang="ar-JO" altLang="ja-JP" sz="3600" b="1" dirty="0">
                <a:effectLst>
                  <a:glow rad="279400">
                    <a:schemeClr val="bg1"/>
                  </a:glow>
                </a:effectLst>
                <a:latin typeface="Arial" charset="0"/>
                <a:ea typeface="ＭＳ Ｐゴシック" charset="0"/>
                <a:cs typeface="Arial" charset="0"/>
              </a:rPr>
            </a:br>
            <a:r>
              <a:rPr lang="en-US" altLang="ja-JP" sz="3600" b="1" dirty="0">
                <a:solidFill>
                  <a:srgbClr val="E3EBF1"/>
                </a:solidFill>
                <a:effectLst>
                  <a:glow rad="279400">
                    <a:schemeClr val="bg1"/>
                  </a:glow>
                </a:effectLst>
                <a:latin typeface="Arial" charset="0"/>
                <a:cs typeface="Arial" charset="0"/>
              </a:rPr>
              <a:t>(</a:t>
            </a:r>
            <a:r>
              <a:rPr lang="ar-JO" altLang="ja-JP" sz="3600" b="1" dirty="0">
                <a:solidFill>
                  <a:srgbClr val="E3EBF1"/>
                </a:solidFill>
                <a:effectLst>
                  <a:glow rad="279400">
                    <a:schemeClr val="bg1"/>
                  </a:glow>
                </a:effectLst>
                <a:latin typeface="Arial" charset="0"/>
                <a:cs typeface="Arial" charset="0"/>
              </a:rPr>
              <a:t>أع 9: 5ب</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أنا يسوع الذي أنت تضطهده</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1"/>
          <p:cNvPicPr>
            <a:picLocks noChangeAspect="1"/>
          </p:cNvPicPr>
          <p:nvPr/>
        </p:nvPicPr>
        <p:blipFill rotWithShape="1">
          <a:blip r:embed="rId2">
            <a:extLst>
              <a:ext uri="{28A0092B-C50C-407E-A947-70E740481C1C}">
                <a14:useLocalDpi xmlns:a14="http://schemas.microsoft.com/office/drawing/2010/main"/>
              </a:ext>
            </a:extLst>
          </a:blip>
          <a:srcRect l="1173" t="1523" b="3375"/>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مصدر</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تعليم بولس</a:t>
            </a:r>
            <a:br>
              <a:rPr lang="ar-JO" altLang="ja-JP" sz="3600" b="1" dirty="0">
                <a:effectLst>
                  <a:glow rad="279400">
                    <a:schemeClr val="bg1"/>
                  </a:glow>
                </a:effectLst>
                <a:latin typeface="Arial" charset="0"/>
                <a:ea typeface="ＭＳ Ｐゴシック" charset="0"/>
                <a:cs typeface="Arial" charset="0"/>
              </a:rPr>
            </a:br>
            <a:r>
              <a:rPr lang="en-US" altLang="ja-JP" sz="3600" b="1" dirty="0">
                <a:effectLst>
                  <a:glow rad="279400">
                    <a:schemeClr val="bg1"/>
                  </a:glow>
                </a:effectLst>
                <a:latin typeface="Arial" charset="0"/>
                <a:ea typeface="ＭＳ Ｐゴシック" charset="0"/>
                <a:cs typeface="Arial" charset="0"/>
              </a:rPr>
              <a:t> </a:t>
            </a:r>
            <a:r>
              <a:rPr lang="en-US" altLang="ja-JP" sz="3600" b="1" dirty="0">
                <a:solidFill>
                  <a:srgbClr val="E3EBF1"/>
                </a:solidFill>
                <a:effectLst>
                  <a:glow rad="279400">
                    <a:schemeClr val="bg1"/>
                  </a:glow>
                </a:effectLst>
                <a:latin typeface="Arial" charset="0"/>
                <a:cs typeface="Arial" charset="0"/>
              </a:rPr>
              <a:t>(</a:t>
            </a:r>
            <a:r>
              <a:rPr lang="ar-JO" altLang="ja-JP" sz="3600" b="1" dirty="0">
                <a:solidFill>
                  <a:srgbClr val="E3EBF1"/>
                </a:solidFill>
                <a:effectLst>
                  <a:glow rad="279400">
                    <a:schemeClr val="bg1"/>
                  </a:glow>
                </a:effectLst>
                <a:latin typeface="Arial" charset="0"/>
                <a:cs typeface="Arial" charset="0"/>
              </a:rPr>
              <a:t>1: 15-16</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932363" y="0"/>
            <a:ext cx="4211637"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15 ولكن لما سر الله الذي أفرزني من بطن أمي ودعاني بنعمته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16 أن يعلن ابنه في لأبشر به بين الأمم للوقت لم أستشر لحماً ودماً</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مصدر</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تعليم بولس</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(1: 17)</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ولا صعدت إلى أورشليم إلى الرسل الذين قبلي بل انطلقت إلى العربية ثم رجعت أيضاً إلى دمشق</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41939328"/>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581128"/>
            <a:ext cx="2555776"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شركاء</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لا</a:t>
            </a: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معلمين</a:t>
            </a:r>
            <a:br>
              <a:rPr lang="ar-JO" altLang="ja-JP" sz="3600" b="1" dirty="0">
                <a:effectLst>
                  <a:glow rad="279400">
                    <a:schemeClr val="bg1"/>
                  </a:glow>
                </a:effectLst>
                <a:latin typeface="Arial" charset="0"/>
                <a:ea typeface="ＭＳ Ｐゴシック" charset="0"/>
                <a:cs typeface="Arial" charset="0"/>
              </a:rPr>
            </a:br>
            <a:r>
              <a:rPr lang="en-US" altLang="ja-JP" sz="3600" b="1" dirty="0">
                <a:solidFill>
                  <a:srgbClr val="E3EBF1"/>
                </a:solidFill>
                <a:effectLst>
                  <a:glow rad="279400">
                    <a:schemeClr val="bg1"/>
                  </a:glow>
                </a:effectLst>
                <a:latin typeface="Arial" charset="0"/>
                <a:cs typeface="Arial" charset="0"/>
              </a:rPr>
              <a:t>(</a:t>
            </a:r>
            <a:r>
              <a:rPr lang="ar-JO" altLang="ja-JP" sz="3600" b="1" dirty="0">
                <a:solidFill>
                  <a:srgbClr val="E3EBF1"/>
                </a:solidFill>
                <a:effectLst>
                  <a:glow rad="279400">
                    <a:schemeClr val="bg1"/>
                  </a:glow>
                </a:effectLst>
                <a:latin typeface="Arial" charset="0"/>
                <a:cs typeface="Arial" charset="0"/>
              </a:rPr>
              <a:t>2: 9</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فإذ علم بالنعمة المعطاة لي يعقوب وصفا ويوحنا المعتبرون أنهم أعمدة أعطوني وبرنابا يمين الشركة لنكون نحن للأمم وأما هم فللختان</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5292079" y="14430"/>
            <a:ext cx="3840967" cy="3990634"/>
          </a:xfrm>
        </p:spPr>
        <p:txBody>
          <a:bodyPr/>
          <a:lstStyle/>
          <a:p>
            <a:pPr>
              <a:defRPr/>
            </a:pPr>
            <a:br>
              <a:rPr lang="en-US"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هل كان بطرس فوق </a:t>
            </a:r>
            <a:br>
              <a:rPr lang="en-US"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التوبيخ ؟</a:t>
            </a:r>
            <a:br>
              <a:rPr lang="ar-JO" altLang="ja-JP" sz="3600" b="1" dirty="0">
                <a:effectLst>
                  <a:glow rad="279400">
                    <a:schemeClr val="bg1"/>
                  </a:glow>
                </a:effectLst>
                <a:latin typeface="Arial" charset="0"/>
                <a:ea typeface="ＭＳ Ｐゴシック" charset="0"/>
                <a:cs typeface="Arial" charset="0"/>
              </a:rPr>
            </a:br>
            <a:br>
              <a:rPr lang="ar-JO" altLang="ja-JP" sz="3600" b="1" dirty="0">
                <a:effectLst>
                  <a:glow rad="279400">
                    <a:schemeClr val="bg1"/>
                  </a:glow>
                </a:effectLst>
                <a:latin typeface="Arial" charset="0"/>
                <a:ea typeface="ＭＳ Ｐゴシック" charset="0"/>
                <a:cs typeface="Arial" charset="0"/>
              </a:rPr>
            </a:br>
            <a:r>
              <a:rPr lang="ar-JO" altLang="ja-JP" sz="3600" b="1" dirty="0">
                <a:effectLst>
                  <a:glow rad="279400">
                    <a:schemeClr val="bg1"/>
                  </a:glow>
                </a:effectLst>
                <a:latin typeface="Arial" charset="0"/>
                <a:ea typeface="ＭＳ Ｐゴシック" charset="0"/>
                <a:cs typeface="Arial" charset="0"/>
              </a:rPr>
              <a:t>هل يمكن أن يخطئ عمود الكنيسة هذا علانية ؟</a:t>
            </a:r>
            <a:endParaRPr lang="en-US" sz="36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p:spPr>
        <p:txBody>
          <a:bodyPr/>
          <a:lstStyle/>
          <a:p>
            <a:pPr>
              <a:defRPr/>
            </a:pPr>
            <a:r>
              <a:rPr lang="ar-JO" altLang="ja-JP" sz="3600" b="1" dirty="0">
                <a:effectLst>
                  <a:glow rad="279400">
                    <a:schemeClr val="bg1"/>
                  </a:glow>
                </a:effectLst>
                <a:latin typeface="Arial" charset="0"/>
                <a:ea typeface="ＭＳ Ｐゴシック" charset="0"/>
                <a:cs typeface="Arial" charset="0"/>
              </a:rPr>
              <a:t>بولس يوبخ بطرس</a:t>
            </a:r>
            <a:br>
              <a:rPr lang="ar-JO" altLang="ja-JP" sz="3600" b="1" dirty="0">
                <a:effectLst>
                  <a:glow rad="279400">
                    <a:schemeClr val="bg1"/>
                  </a:glow>
                </a:effectLst>
                <a:latin typeface="Arial" charset="0"/>
                <a:ea typeface="ＭＳ Ｐゴシック" charset="0"/>
                <a:cs typeface="Arial" charset="0"/>
              </a:rPr>
            </a:br>
            <a:r>
              <a:rPr lang="en-US" altLang="ja-JP" sz="3600" b="1" dirty="0">
                <a:solidFill>
                  <a:srgbClr val="E3EBF1"/>
                </a:solidFill>
                <a:effectLst>
                  <a:glow rad="279400">
                    <a:schemeClr val="bg1"/>
                  </a:glow>
                </a:effectLst>
                <a:latin typeface="Arial" charset="0"/>
                <a:cs typeface="Arial" charset="0"/>
              </a:rPr>
              <a:t>(</a:t>
            </a:r>
            <a:r>
              <a:rPr lang="ar-JO" altLang="ja-JP" sz="3600" b="1" dirty="0">
                <a:solidFill>
                  <a:srgbClr val="E3EBF1"/>
                </a:solidFill>
                <a:effectLst>
                  <a:glow rad="279400">
                    <a:schemeClr val="bg1"/>
                  </a:glow>
                </a:effectLst>
                <a:latin typeface="Arial" charset="0"/>
                <a:cs typeface="Arial" charset="0"/>
              </a:rPr>
              <a:t>2: 11-12</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rPr>
              <a:t>11 ولكن لما أتى بطرس إلى أنطاكية قاومته مواجهة لأنه كان ملوماً 12 لأنه قبلما أتى قوم من عند يعقوب كان يأكل مع الأمم ولكن لما أتوا كان يؤخر ويفرز نفسه خائفاً من الذين هم من الختان</a:t>
            </a:r>
            <a:endParaRPr kumimoji="0" lang="en-US"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84343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 name="Group 2"/>
          <p:cNvGrpSpPr/>
          <p:nvPr/>
        </p:nvGrpSpPr>
        <p:grpSpPr>
          <a:xfrm>
            <a:off x="2194114" y="959230"/>
            <a:ext cx="6958112" cy="5898770"/>
            <a:chOff x="2194114" y="959230"/>
            <a:chExt cx="6958112" cy="5898770"/>
          </a:xfrm>
        </p:grpSpPr>
        <p:pic>
          <p:nvPicPr>
            <p:cNvPr id="8" name="Picture 7"/>
            <p:cNvPicPr/>
            <p:nvPr/>
          </p:nvPicPr>
          <p:blipFill rotWithShape="1">
            <a:blip r:embed="rId2" cstate="screen">
              <a:extLst>
                <a:ext uri="{28A0092B-C50C-407E-A947-70E740481C1C}">
                  <a14:useLocalDpi xmlns:a14="http://schemas.microsoft.com/office/drawing/2010/main"/>
                </a:ext>
              </a:extLst>
            </a:blip>
            <a:srcRect l="16124" t="11659" r="1685" b="35272"/>
            <a:stretch/>
          </p:blipFill>
          <p:spPr bwMode="auto">
            <a:xfrm>
              <a:off x="2194114" y="959230"/>
              <a:ext cx="6958112" cy="5898770"/>
            </a:xfrm>
            <a:prstGeom prst="rect">
              <a:avLst/>
            </a:prstGeom>
            <a:noFill/>
            <a:ln>
              <a:noFill/>
            </a:ln>
          </p:spPr>
        </p:pic>
        <p:sp>
          <p:nvSpPr>
            <p:cNvPr id="26" name="Rectangle 25"/>
            <p:cNvSpPr/>
            <p:nvPr/>
          </p:nvSpPr>
          <p:spPr bwMode="auto">
            <a:xfrm rot="19921994">
              <a:off x="3815752" y="2961208"/>
              <a:ext cx="1337976" cy="1118711"/>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4" name="Title 5"/>
          <p:cNvSpPr txBox="1">
            <a:spLocks/>
          </p:cNvSpPr>
          <p:nvPr/>
        </p:nvSpPr>
        <p:spPr bwMode="auto">
          <a:xfrm rot="20662300">
            <a:off x="3525216" y="2927907"/>
            <a:ext cx="1593350"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الناموس</a:t>
            </a:r>
            <a:endParaRPr kumimoji="0" lang="en-GB"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6"/>
          <p:cNvSpPr txBox="1">
            <a:spLocks noChangeArrowheads="1"/>
          </p:cNvSpPr>
          <p:nvPr/>
        </p:nvSpPr>
        <p:spPr bwMode="auto">
          <a:xfrm>
            <a:off x="-36512" y="77834"/>
            <a:ext cx="4636956" cy="1152525"/>
          </a:xfrm>
          <a:prstGeom prst="rect">
            <a:avLst/>
          </a:prstGeom>
          <a:no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٤. الناموس مقابل الحرية الحقيقية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٥. مواقف مقادة بالروح</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٦. استرداد المؤمنين المخطئين</a:t>
            </a:r>
          </a:p>
        </p:txBody>
      </p:sp>
      <p:sp>
        <p:nvSpPr>
          <p:cNvPr id="14" name="Text Box 6"/>
          <p:cNvSpPr txBox="1">
            <a:spLocks noChangeArrowheads="1"/>
          </p:cNvSpPr>
          <p:nvPr/>
        </p:nvSpPr>
        <p:spPr bwMode="auto">
          <a:xfrm>
            <a:off x="4334356" y="77834"/>
            <a:ext cx="4636956" cy="115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التحول عن الإنجيل الحقيقي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 مراءاة بطرس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٣. مثال من إيمان إبراهيم</a:t>
            </a:r>
          </a:p>
        </p:txBody>
      </p:sp>
      <p:sp>
        <p:nvSpPr>
          <p:cNvPr id="1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هادلستون، الكتاب المقدس الأبجدي</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5546A278-2EF0-6A4D-A3EE-F473B8557487}"/>
              </a:ext>
            </a:extLst>
          </p:cNvPr>
          <p:cNvSpPr txBox="1">
            <a:spLocks noChangeArrowheads="1"/>
          </p:cNvSpPr>
          <p:nvPr/>
        </p:nvSpPr>
        <p:spPr bwMode="auto">
          <a:xfrm>
            <a:off x="-14126" y="1700808"/>
            <a:ext cx="2929942" cy="864096"/>
          </a:xfrm>
          <a:prstGeom prst="rect">
            <a:avLst/>
          </a:prstGeom>
          <a:solidFill>
            <a:schemeClr val="tx2"/>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b="1" kern="0" dirty="0">
                <a:solidFill>
                  <a:srgbClr val="FFFFFF"/>
                </a:solidFill>
                <a:latin typeface="Arial" panose="020B0604020202020204" pitchFamily="34" charset="0"/>
                <a:ea typeface="ＭＳ Ｐゴシック" charset="0"/>
                <a:cs typeface="Arial" panose="020B0604020202020204" pitchFamily="34" charset="0"/>
              </a:rPr>
              <a:t>غلاطية</a:t>
            </a:r>
            <a:endParaRPr kumimoji="0" lang="ar-SA" sz="4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6652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8"/>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إذ نعلم أن الإنسان لا يتبرر بأعمال الناموس بل بإيمان يسوع المسيح آمنا نحن أيضاً بيسوع المسيح لنتبرر بإيمان يسوع لا بأعمال الناموس لأنه بأعمال الناموس لا يتبرر جسد ما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16)</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غلاطية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550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يكون الخلاص بالإيمان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وحده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يقدم بولس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80838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دعا يسوع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بولس</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ليعلم عن الخلاص بالإيمان (غل 1-2)</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3103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extLst>
              <p:ext uri="{D42A27DB-BD31-4B8C-83A1-F6EECF244321}">
                <p14:modId xmlns:p14="http://schemas.microsoft.com/office/powerpoint/2010/main" val="528151877"/>
              </p:ext>
            </p:extLst>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000033"/>
                          </a:solidFill>
                          <a:effectLst/>
                          <a:latin typeface="Arial" charset="0"/>
                          <a:ea typeface="ＭＳ Ｐゴシック" charset="0"/>
                          <a:cs typeface="Arial" charset="0"/>
                        </a:rPr>
                        <a:t>التبرير بالإيمان</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1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الله دعاني والرسل الإثني عشر أكدوا ذلك</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سيرة ذاتية</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لاهوتي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تطبيقي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الإصحاحات 1-2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3-4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5-6</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الرسولية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التبرير بالإيمان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المسؤوليات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توبيخ</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علاقات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تأكيد</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توضيح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توازن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خدمة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تحذيرات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10-2: 21</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11-18</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أنطاكية - سوريا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خريف 49م (بعد الرحلة التبشيرية الأولى)</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33"/>
                </a:solidFill>
                <a:effectLst/>
                <a:uLnTx/>
                <a:uFillTx/>
                <a:latin typeface="Arial" charset="0"/>
                <a:ea typeface="ＭＳ Ｐゴシック" charset="0"/>
                <a:cs typeface="Arial" charset="0"/>
              </a:rPr>
              <a:t>167</a:t>
            </a:r>
            <a:endParaRPr kumimoji="0" lang="en-US" sz="2400" b="1" i="0" u="none" strike="noStrike" kern="1200" cap="none" spc="0" normalizeH="0" baseline="0" noProof="0" dirty="0">
              <a:ln>
                <a:noFill/>
              </a:ln>
              <a:solidFill>
                <a:srgbClr val="000033"/>
              </a:solidFill>
              <a:effectLst/>
              <a:uLnTx/>
              <a:uFillTx/>
              <a:latin typeface="Arial" charset="0"/>
              <a:ea typeface="ＭＳ Ｐゴシック" charset="0"/>
              <a:cs typeface="Arial"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Tahoma" charset="0"/>
                <a:ea typeface="ＭＳ Ｐゴシック" charset="0"/>
                <a:cs typeface="ＭＳ Ｐゴシック" charset="0"/>
              </a:rPr>
              <a:t>جدول السفر</a:t>
            </a:r>
            <a:endParaRPr lang="en-US" dirty="0">
              <a:latin typeface="Tahoma"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799510" y="533103"/>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799510" y="1846088"/>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6647039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ble Study: Law Vs Love | Hebrew Anthropology">
            <a:extLst>
              <a:ext uri="{FF2B5EF4-FFF2-40B4-BE49-F238E27FC236}">
                <a16:creationId xmlns:a16="http://schemas.microsoft.com/office/drawing/2014/main" id="{FEC67E74-3041-4E4D-BD04-68999F33A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606"/>
            <a:ext cx="9144000" cy="703659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panose="020B0604020202020204" pitchFamily="34" charset="0"/>
                <a:ea typeface="ＭＳ Ｐゴシック" charset="0"/>
                <a:cs typeface="Arial" panose="020B0604020202020204" pitchFamily="34" charset="0"/>
              </a:rPr>
              <a:t>الوصايا العشر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198553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45430"/>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هل يجب علينا كيهود أن نطلب من الأمم أن يختتنوا ويتبعوا ناموس موسى؟</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B2AA7208-6F79-3540-B48A-8EE4B44AF0B2}"/>
              </a:ext>
            </a:extLst>
          </p:cNvPr>
          <p:cNvPicPr>
            <a:picLocks noChangeAspect="1"/>
          </p:cNvPicPr>
          <p:nvPr/>
        </p:nvPicPr>
        <p:blipFill rotWithShape="1">
          <a:blip r:embed="rId3"/>
          <a:srcRect t="9849" b="12222"/>
          <a:stretch/>
        </p:blipFill>
        <p:spPr>
          <a:xfrm>
            <a:off x="0" y="2374899"/>
            <a:ext cx="9144000" cy="4453631"/>
          </a:xfrm>
          <a:prstGeom prst="rect">
            <a:avLst/>
          </a:prstGeom>
        </p:spPr>
      </p:pic>
    </p:spTree>
    <p:extLst>
      <p:ext uri="{BB962C8B-B14F-4D97-AF65-F5344CB8AC3E}">
        <p14:creationId xmlns:p14="http://schemas.microsoft.com/office/powerpoint/2010/main" val="305818583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effectLst>
                <a:outerShdw blurRad="38100" dist="38100" dir="2700000" algn="tl">
                  <a:srgbClr val="FFFFFF"/>
                </a:outerShdw>
              </a:effectLst>
              <a:latin typeface="Arial" panose="020B0604020202020204" pitchFamily="34" charset="0"/>
              <a:ea typeface="ＭＳ Ｐゴシック"/>
              <a:cs typeface="Arial" panose="020B0604020202020204" pitchFamily="34" charset="0"/>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بولس مقابل الناموسيين</a:t>
            </a:r>
            <a:endParaRPr lang="en-US" b="1" dirty="0">
              <a:solidFill>
                <a:schemeClr val="bg1"/>
              </a:solidFill>
              <a:latin typeface="Arial" panose="020B0604020202020204" pitchFamily="34" charset="0"/>
              <a:cs typeface="Arial" panose="020B0604020202020204" pitchFamily="34" charset="0"/>
            </a:endParaRPr>
          </a:p>
        </p:txBody>
      </p:sp>
      <p:sp>
        <p:nvSpPr>
          <p:cNvPr id="271365" name="Text Box 5"/>
          <p:cNvSpPr txBox="1">
            <a:spLocks noChangeArrowheads="1"/>
          </p:cNvSpPr>
          <p:nvPr/>
        </p:nvSpPr>
        <p:spPr bwMode="auto">
          <a:xfrm>
            <a:off x="34925" y="973138"/>
            <a:ext cx="4321175"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914400" indent="-914400" algn="ctr">
              <a:defRPr/>
            </a:pPr>
            <a:r>
              <a:rPr lang="ar-JO" sz="3200" u="sng" dirty="0">
                <a:solidFill>
                  <a:srgbClr val="FFFFFF"/>
                </a:solidFill>
                <a:latin typeface="Arial" panose="020B0604020202020204" pitchFamily="34" charset="0"/>
                <a:ea typeface="ＭＳ Ｐゴシック" charset="-128"/>
                <a:cs typeface="Arial" panose="020B0604020202020204" pitchFamily="34" charset="0"/>
              </a:rPr>
              <a:t>الناموسيون</a:t>
            </a:r>
            <a:endParaRPr lang="en-US" i="1" u="sng"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271366" name="Text Box 6"/>
          <p:cNvSpPr txBox="1">
            <a:spLocks noChangeArrowheads="1"/>
          </p:cNvSpPr>
          <p:nvPr/>
        </p:nvSpPr>
        <p:spPr bwMode="auto">
          <a:xfrm>
            <a:off x="4648200" y="973138"/>
            <a:ext cx="4572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914400" indent="-914400" algn="ctr">
              <a:defRPr/>
            </a:pPr>
            <a:r>
              <a:rPr lang="ar-JO" sz="3200" u="sng" dirty="0">
                <a:solidFill>
                  <a:srgbClr val="FFFFFF"/>
                </a:solidFill>
                <a:latin typeface="Arial" panose="020B0604020202020204" pitchFamily="34" charset="0"/>
                <a:ea typeface="ＭＳ Ｐゴシック" charset="-128"/>
                <a:cs typeface="Arial" panose="020B0604020202020204" pitchFamily="34" charset="0"/>
              </a:rPr>
              <a:t>بولس</a:t>
            </a:r>
            <a:endParaRPr lang="en-US" i="1" u="sng"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271367" name="Text Box 7"/>
          <p:cNvSpPr txBox="1">
            <a:spLocks noChangeArrowheads="1"/>
          </p:cNvSpPr>
          <p:nvPr/>
        </p:nvSpPr>
        <p:spPr bwMode="auto">
          <a:xfrm>
            <a:off x="34925" y="1674813"/>
            <a:ext cx="4321175" cy="397031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r">
              <a:defRPr/>
            </a:pPr>
            <a:r>
              <a:rPr lang="ar-JO" sz="2800" b="1" dirty="0">
                <a:solidFill>
                  <a:srgbClr val="FFFFFF"/>
                </a:solidFill>
                <a:latin typeface="Arial" panose="020B0604020202020204" pitchFamily="34" charset="0"/>
                <a:ea typeface="ＭＳ Ｐゴシック" charset="-128"/>
                <a:cs typeface="Arial" panose="020B0604020202020204" pitchFamily="34" charset="0"/>
              </a:rPr>
              <a:t>الرجل الذي يصنع </a:t>
            </a:r>
            <a:r>
              <a:rPr lang="ar-JO" sz="2800" b="1" dirty="0">
                <a:solidFill>
                  <a:srgbClr val="FFFF00"/>
                </a:solidFill>
                <a:latin typeface="Arial" panose="020B0604020202020204" pitchFamily="34" charset="0"/>
                <a:ea typeface="ＭＳ Ｐゴシック" charset="-128"/>
                <a:cs typeface="Arial" panose="020B0604020202020204" pitchFamily="34" charset="0"/>
              </a:rPr>
              <a:t>البر يخزن حياة </a:t>
            </a:r>
            <a:r>
              <a:rPr lang="ar-JO" sz="2800" b="1" dirty="0">
                <a:solidFill>
                  <a:srgbClr val="FFFFFF"/>
                </a:solidFill>
                <a:latin typeface="Arial" panose="020B0604020202020204" pitchFamily="34" charset="0"/>
                <a:ea typeface="ＭＳ Ｐゴシック" charset="-128"/>
                <a:cs typeface="Arial" panose="020B0604020202020204" pitchFamily="34" charset="0"/>
              </a:rPr>
              <a:t>لنفسه مع الرب</a:t>
            </a:r>
          </a:p>
          <a:p>
            <a:pPr algn="r">
              <a:defRPr/>
            </a:pPr>
            <a:r>
              <a:rPr lang="ar-JO" sz="2800" b="1" dirty="0">
                <a:solidFill>
                  <a:srgbClr val="FFFFFF"/>
                </a:solidFill>
                <a:latin typeface="Arial" panose="020B0604020202020204" pitchFamily="34" charset="0"/>
                <a:ea typeface="ＭＳ Ｐゴシック" charset="-128"/>
                <a:cs typeface="Arial" panose="020B0604020202020204" pitchFamily="34" charset="0"/>
              </a:rPr>
              <a:t>مزامير سليمان</a:t>
            </a:r>
          </a:p>
          <a:p>
            <a:pPr algn="r">
              <a:defRPr/>
            </a:pPr>
            <a:r>
              <a:rPr lang="ar-JO" sz="2800" b="1" dirty="0">
                <a:solidFill>
                  <a:srgbClr val="FFFFFF"/>
                </a:solidFill>
                <a:latin typeface="Arial" panose="020B0604020202020204" pitchFamily="34" charset="0"/>
                <a:ea typeface="ＭＳ Ｐゴシック" charset="-128"/>
                <a:cs typeface="Arial" panose="020B0604020202020204" pitchFamily="34" charset="0"/>
              </a:rPr>
              <a:t>(حوالي 50 ق.م)</a:t>
            </a:r>
            <a:endParaRPr lang="en-US" sz="2800" b="1" dirty="0">
              <a:solidFill>
                <a:srgbClr val="FFFFFF"/>
              </a:solidFill>
              <a:latin typeface="Arial" panose="020B0604020202020204" pitchFamily="34" charset="0"/>
              <a:ea typeface="ＭＳ Ｐゴシック" charset="-128"/>
              <a:cs typeface="Arial" panose="020B0604020202020204" pitchFamily="34" charset="0"/>
            </a:endParaRPr>
          </a:p>
          <a:p>
            <a:pPr algn="r">
              <a:defRPr/>
            </a:pPr>
            <a:endParaRPr lang="en-US" sz="2800" b="1" dirty="0">
              <a:solidFill>
                <a:srgbClr val="FFFFFF"/>
              </a:solidFill>
              <a:latin typeface="Arial" panose="020B0604020202020204" pitchFamily="34" charset="0"/>
              <a:ea typeface="ＭＳ Ｐゴシック" charset="-128"/>
              <a:cs typeface="Arial" panose="020B0604020202020204" pitchFamily="34" charset="0"/>
            </a:endParaRPr>
          </a:p>
          <a:p>
            <a:pPr algn="r">
              <a:defRPr/>
            </a:pPr>
            <a:r>
              <a:rPr lang="ar-JO" sz="2800" b="1" dirty="0">
                <a:solidFill>
                  <a:srgbClr val="FFFFFF"/>
                </a:solidFill>
                <a:latin typeface="Arial" panose="020B0604020202020204" pitchFamily="34" charset="0"/>
                <a:ea typeface="ＭＳ Ｐゴシック" charset="-128"/>
                <a:cs typeface="Arial" panose="020B0604020202020204" pitchFamily="34" charset="0"/>
              </a:rPr>
              <a:t>المعجزات سوف تظهر في وقتها لهؤلاء </a:t>
            </a:r>
            <a:r>
              <a:rPr lang="ar-JO" sz="2800" b="1" dirty="0">
                <a:solidFill>
                  <a:srgbClr val="FFFF00"/>
                </a:solidFill>
                <a:latin typeface="Arial" panose="020B0604020202020204" pitchFamily="34" charset="0"/>
                <a:ea typeface="ＭＳ Ｐゴシック" charset="-128"/>
                <a:cs typeface="Arial" panose="020B0604020202020204" pitchFamily="34" charset="0"/>
              </a:rPr>
              <a:t>المخلصين بأعمالهم</a:t>
            </a:r>
          </a:p>
          <a:p>
            <a:pPr algn="r">
              <a:defRPr/>
            </a:pPr>
            <a:r>
              <a:rPr lang="ar-JO" sz="2800" b="1" dirty="0">
                <a:solidFill>
                  <a:srgbClr val="FFFFFF"/>
                </a:solidFill>
                <a:latin typeface="Arial" panose="020B0604020202020204" pitchFamily="34" charset="0"/>
                <a:ea typeface="ＭＳ Ｐゴシック" charset="-128"/>
                <a:cs typeface="Arial" panose="020B0604020202020204" pitchFamily="34" charset="0"/>
              </a:rPr>
              <a:t>باروخ</a:t>
            </a:r>
          </a:p>
          <a:p>
            <a:pPr algn="r">
              <a:defRPr/>
            </a:pPr>
            <a:r>
              <a:rPr lang="ar-JO" sz="2800" b="1" dirty="0">
                <a:solidFill>
                  <a:srgbClr val="FFFFFF"/>
                </a:solidFill>
                <a:latin typeface="Arial" panose="020B0604020202020204" pitchFamily="34" charset="0"/>
                <a:ea typeface="ＭＳ Ｐゴシック" charset="-128"/>
                <a:cs typeface="Arial" panose="020B0604020202020204" pitchFamily="34" charset="0"/>
              </a:rPr>
              <a:t>(حوالي 100 م)</a:t>
            </a:r>
            <a:endParaRPr lang="en-US" sz="2800" b="1" dirty="0">
              <a:solidFill>
                <a:srgbClr val="FFFFFF"/>
              </a:solidFill>
              <a:latin typeface="Arial" panose="020B0604020202020204" pitchFamily="34" charset="0"/>
              <a:ea typeface="ＭＳ Ｐゴシック" charset="-128"/>
              <a:cs typeface="Arial" panose="020B0604020202020204" pitchFamily="34" charset="0"/>
            </a:endParaRPr>
          </a:p>
        </p:txBody>
      </p:sp>
      <p:sp>
        <p:nvSpPr>
          <p:cNvPr id="271368" name="Text Box 8"/>
          <p:cNvSpPr txBox="1">
            <a:spLocks noChangeArrowheads="1"/>
          </p:cNvSpPr>
          <p:nvPr/>
        </p:nvSpPr>
        <p:spPr bwMode="auto">
          <a:xfrm>
            <a:off x="4876800" y="1676400"/>
            <a:ext cx="4267200" cy="2246769"/>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r">
              <a:defRPr/>
            </a:pPr>
            <a:r>
              <a:rPr lang="ar-JO" altLang="ja-JP" sz="2800" dirty="0">
                <a:solidFill>
                  <a:srgbClr val="FFFFFF"/>
                </a:solidFill>
                <a:latin typeface="Arial" panose="020B0604020202020204" pitchFamily="34" charset="0"/>
                <a:ea typeface="ＭＳ Ｐゴシック" charset="-128"/>
                <a:cs typeface="Arial" panose="020B0604020202020204" pitchFamily="34" charset="0"/>
              </a:rPr>
              <a:t>أريد أن أتعلم منكم هذا فقط </a:t>
            </a:r>
            <a:r>
              <a:rPr lang="ar-JO" altLang="ja-JP" sz="2800" dirty="0">
                <a:solidFill>
                  <a:srgbClr val="FFFF00"/>
                </a:solidFill>
                <a:latin typeface="Arial" panose="020B0604020202020204" pitchFamily="34" charset="0"/>
                <a:ea typeface="ＭＳ Ｐゴシック" charset="-128"/>
                <a:cs typeface="Arial" panose="020B0604020202020204" pitchFamily="34" charset="0"/>
              </a:rPr>
              <a:t>أبأعمال الناموس </a:t>
            </a:r>
            <a:r>
              <a:rPr lang="ar-JO" altLang="ja-JP" sz="2800" dirty="0">
                <a:solidFill>
                  <a:srgbClr val="FFFFFF"/>
                </a:solidFill>
                <a:latin typeface="Arial" panose="020B0604020202020204" pitchFamily="34" charset="0"/>
                <a:ea typeface="ＭＳ Ｐゴシック" charset="-128"/>
                <a:cs typeface="Arial" panose="020B0604020202020204" pitchFamily="34" charset="0"/>
              </a:rPr>
              <a:t>أخذتم الروح أم بخبر الإيمان</a:t>
            </a:r>
            <a:endParaRPr lang="en-US" altLang="ja-JP" sz="2800" dirty="0">
              <a:solidFill>
                <a:srgbClr val="FFFFFF"/>
              </a:solidFill>
              <a:latin typeface="Arial" panose="020B0604020202020204" pitchFamily="34" charset="0"/>
              <a:ea typeface="ＭＳ Ｐゴシック" charset="-128"/>
              <a:cs typeface="Arial" panose="020B0604020202020204" pitchFamily="34" charset="0"/>
            </a:endParaRPr>
          </a:p>
          <a:p>
            <a:pPr>
              <a:defRPr/>
            </a:pPr>
            <a:endParaRPr lang="en-US" sz="2800" dirty="0">
              <a:solidFill>
                <a:srgbClr val="FFFFFF"/>
              </a:solidFill>
              <a:latin typeface="Arial" panose="020B0604020202020204" pitchFamily="34" charset="0"/>
              <a:ea typeface="ＭＳ Ｐゴシック" charset="-128"/>
              <a:cs typeface="Arial" panose="020B0604020202020204" pitchFamily="34" charset="0"/>
            </a:endParaRPr>
          </a:p>
          <a:p>
            <a:pPr algn="r">
              <a:defRPr/>
            </a:pPr>
            <a:r>
              <a:rPr lang="en-US" sz="2800" dirty="0">
                <a:solidFill>
                  <a:srgbClr val="FFFFFF"/>
                </a:solidFill>
                <a:latin typeface="Arial" panose="020B0604020202020204" pitchFamily="34" charset="0"/>
                <a:ea typeface="ＭＳ Ｐゴシック" charset="-128"/>
                <a:cs typeface="Arial" panose="020B0604020202020204" pitchFamily="34" charset="0"/>
              </a:rPr>
              <a:t>(</a:t>
            </a:r>
            <a:r>
              <a:rPr lang="ar-JO" sz="2800" dirty="0">
                <a:solidFill>
                  <a:srgbClr val="FFFFFF"/>
                </a:solidFill>
                <a:latin typeface="Arial" panose="020B0604020202020204" pitchFamily="34" charset="0"/>
                <a:ea typeface="ＭＳ Ｐゴシック" charset="-128"/>
                <a:cs typeface="Arial" panose="020B0604020202020204" pitchFamily="34" charset="0"/>
              </a:rPr>
              <a:t>غل 3: 2</a:t>
            </a:r>
            <a:r>
              <a:rPr lang="en-US" sz="2800" dirty="0">
                <a:solidFill>
                  <a:srgbClr val="FFFFFF"/>
                </a:solidFill>
                <a:latin typeface="Arial" panose="020B0604020202020204" pitchFamily="34" charset="0"/>
                <a:ea typeface="ＭＳ Ｐゴシック" charset="-128"/>
                <a:cs typeface="Arial" panose="020B0604020202020204" pitchFamily="34" charset="0"/>
              </a:rPr>
              <a:t>)</a:t>
            </a:r>
          </a:p>
        </p:txBody>
      </p:sp>
      <p:sp>
        <p:nvSpPr>
          <p:cNvPr id="330760" name="Text Box 4"/>
          <p:cNvSpPr txBox="1">
            <a:spLocks noChangeArrowheads="1"/>
          </p:cNvSpPr>
          <p:nvPr/>
        </p:nvSpPr>
        <p:spPr bwMode="auto">
          <a:xfrm>
            <a:off x="8268754" y="952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154ك</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2. الخلاص كان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دائماً </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بالإيمان (غل 3-4)</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قبل الميلاد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ينظر الإيمان إلى الأمام نحو 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بعد الميلاد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ينظر الإيمان إلى الخلف نحو 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905834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5" name="Title 1"/>
          <p:cNvSpPr>
            <a:spLocks noGrp="1"/>
          </p:cNvSpPr>
          <p:nvPr>
            <p:ph type="title"/>
          </p:nvPr>
        </p:nvSpPr>
        <p:spPr>
          <a:xfrm>
            <a:off x="2099186" y="44624"/>
            <a:ext cx="5497150" cy="1440160"/>
          </a:xfrm>
        </p:spPr>
        <p:txBody>
          <a:bodyPr/>
          <a:lstStyle/>
          <a:p>
            <a:pPr>
              <a:defRPr/>
            </a:pPr>
            <a:r>
              <a:rPr lang="ar-JO" altLang="ja-JP" sz="4400" b="1" dirty="0">
                <a:effectLst>
                  <a:glow rad="279400">
                    <a:schemeClr val="bg1"/>
                  </a:glow>
                </a:effectLst>
                <a:latin typeface="Arial" charset="0"/>
                <a:ea typeface="ＭＳ Ｐゴシック" charset="0"/>
                <a:cs typeface="Arial" charset="0"/>
              </a:rPr>
              <a:t>لماذا أعطى الله ناموس   العهد القديم ؟</a:t>
            </a:r>
            <a:endParaRPr lang="en-US" sz="4400" b="1" dirty="0">
              <a:effectLst>
                <a:glow rad="279400">
                  <a:schemeClr val="bg1"/>
                </a:glow>
              </a:effectLst>
              <a:latin typeface="Arial" charset="0"/>
              <a:ea typeface="ＭＳ Ｐゴシック" charset="0"/>
              <a:cs typeface="Arial" charset="0"/>
            </a:endParaRPr>
          </a:p>
        </p:txBody>
      </p:sp>
    </p:spTree>
    <p:extLst>
      <p:ext uri="{BB962C8B-B14F-4D97-AF65-F5344CB8AC3E}">
        <p14:creationId xmlns:p14="http://schemas.microsoft.com/office/powerpoint/2010/main" val="2816637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47" r="3824"/>
          <a:stretch/>
        </p:blipFill>
        <p:spPr bwMode="auto">
          <a:xfrm>
            <a:off x="-35496" y="7910"/>
            <a:ext cx="9179496" cy="5398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496" y="3645023"/>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غلاطية</a:t>
            </a:r>
            <a:endParaRPr kumimoji="0" lang="en-US" sz="6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ar-JO" sz="9600" b="1" dirty="0">
                <a:solidFill>
                  <a:srgbClr val="FFFFFF"/>
                </a:solidFill>
                <a:latin typeface="Arial" panose="020B0604020202020204" pitchFamily="34" charset="0"/>
                <a:ea typeface="ＭＳ Ｐゴシック" charset="0"/>
                <a:cs typeface="Arial" panose="020B0604020202020204" pitchFamily="34" charset="0"/>
              </a:rPr>
              <a:t>كن حراً</a:t>
            </a:r>
            <a:endParaRPr lang="en-US" sz="9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629831126"/>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072066" y="2636838"/>
            <a:ext cx="3821109" cy="4105275"/>
          </a:xfrm>
        </p:spPr>
        <p:txBody>
          <a:bodyPr/>
          <a:lstStyle/>
          <a:p>
            <a:pPr algn="ctr">
              <a:defRPr/>
            </a:pPr>
            <a:r>
              <a:rPr lang="ar-JO" sz="60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حجة</a:t>
            </a:r>
            <a:br>
              <a:rPr lang="ar-JO" sz="60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br>
            <a:r>
              <a:rPr lang="ar-JO" sz="60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بولس</a:t>
            </a:r>
            <a:br>
              <a:rPr lang="ar-JO" sz="60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br>
            <a:r>
              <a:rPr lang="ar-JO" sz="60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اللاهوتية</a:t>
            </a:r>
            <a:br>
              <a:rPr lang="ar-JO" sz="60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br>
            <a:r>
              <a:rPr lang="ar-JO" sz="60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(غل 3-4)</a:t>
            </a:r>
            <a:endParaRPr lang="en-US" sz="60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5" name="Title 1"/>
          <p:cNvSpPr txBox="1">
            <a:spLocks/>
          </p:cNvSpPr>
          <p:nvPr/>
        </p:nvSpPr>
        <p:spPr>
          <a:xfrm>
            <a:off x="11113" y="0"/>
            <a:ext cx="4416425" cy="1341438"/>
          </a:xfrm>
          <a:prstGeom prst="rect">
            <a:avLst/>
          </a:prstGeom>
          <a:noFill/>
          <a:ln w="9525">
            <a:noFill/>
            <a:miter lim="800000"/>
            <a:headEnd/>
            <a:tailEnd/>
          </a:ln>
        </p:spPr>
        <p:txBody>
          <a:bodyPr anchor="b"/>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يدافع بولس عن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التبرير بالإيمان</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Times New Roman" pitchFamily="-111" charset="0"/>
              <a:cs typeface="Arial" panose="020B0604020202020204" pitchFamily="34"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منهم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228600" y="2939098"/>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 ق</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78" name="Text Box 1030"/>
          <p:cNvSpPr txBox="1">
            <a:spLocks noChangeArrowheads="1"/>
          </p:cNvSpPr>
          <p:nvPr/>
        </p:nvSpPr>
        <p:spPr bwMode="auto">
          <a:xfrm>
            <a:off x="228600" y="4340860"/>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 ج</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 بواسطة...</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 أ</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7" name="Text Box 1049"/>
            <p:cNvSpPr txBox="1">
              <a:spLocks noChangeArrowheads="1"/>
            </p:cNvSpPr>
            <p:nvPr/>
          </p:nvSpPr>
          <p:spPr bwMode="auto">
            <a:xfrm>
              <a:off x="4944" y="2453"/>
              <a:ext cx="768" cy="931"/>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98" name="Text Box 1050"/>
          <p:cNvSpPr txBox="1">
            <a:spLocks noChangeArrowheads="1"/>
          </p:cNvSpPr>
          <p:nvPr/>
        </p:nvSpPr>
        <p:spPr bwMode="auto">
          <a:xfrm>
            <a:off x="7324911" y="6399312"/>
            <a:ext cx="1622239"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أنظر م ع ق 119ج</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ما هي الآيات الكتابيّة التي تدعم إجابتك؟             </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694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9582CBE5-6EE7-1D48-8315-160577E318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p:txBody>
          <a:bodyPr/>
          <a:lstStyle/>
          <a:p>
            <a:pPr>
              <a:defRPr/>
            </a:pPr>
            <a:r>
              <a:rPr lang="ar-JO" sz="3600" b="1" dirty="0">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بكلمات أخرى</a:t>
            </a:r>
            <a:endParaRPr lang="en-US" sz="3600" b="1" dirty="0">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3" name="Content Placeholder 2"/>
          <p:cNvSpPr>
            <a:spLocks noGrp="1"/>
          </p:cNvSpPr>
          <p:nvPr>
            <p:ph idx="1"/>
          </p:nvPr>
        </p:nvSpPr>
        <p:spPr>
          <a:xfrm>
            <a:off x="1331912" y="3662238"/>
            <a:ext cx="6480175" cy="2917949"/>
          </a:xfrm>
        </p:spPr>
        <p:txBody>
          <a:bodyPr>
            <a:normAutofit/>
          </a:bodyPr>
          <a:lstStyle/>
          <a:p>
            <a:pPr marL="0" indent="0" algn="ctr">
              <a:buFont typeface="Wingdings" charset="2"/>
              <a:buNone/>
              <a:defRPr/>
            </a:pPr>
            <a:endParaRPr lang="en-US" sz="4800" b="1" dirty="0">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endParaRPr>
          </a:p>
          <a:p>
            <a:pPr marL="0" indent="0" algn="ctr">
              <a:buFont typeface="Wingdings" charset="2"/>
              <a:buNone/>
              <a:defRPr/>
            </a:pPr>
            <a:r>
              <a:rPr lang="ar-JO" sz="4800" b="1" dirty="0">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الخلاص كان دائماً </a:t>
            </a:r>
          </a:p>
          <a:p>
            <a:pPr marL="0" indent="0" algn="ctr">
              <a:buFont typeface="Wingdings" charset="2"/>
              <a:buNone/>
              <a:defRPr/>
            </a:pPr>
            <a:r>
              <a:rPr lang="ar-JO" sz="4800" b="1" dirty="0">
                <a:solidFill>
                  <a:srgbClr val="FFFF00"/>
                </a:solidFill>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بالإيمان وحده</a:t>
            </a:r>
            <a:endParaRPr lang="en-US" sz="4800" b="1" dirty="0">
              <a:solidFill>
                <a:srgbClr val="FFFF00"/>
              </a:solidFill>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320516" name="Text Box 9"/>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8348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Arial" panose="020B0604020202020204" pitchFamily="34" charset="0"/>
                <a:ea typeface="+mn-ea"/>
                <a:cs typeface="Arial" panose="020B0604020202020204" pitchFamily="34" charset="0"/>
              </a:rPr>
              <a:t>إبراهيم</a:t>
            </a:r>
            <a:endParaRPr lang="en-US" sz="16600" b="1" kern="1200" dirty="0">
              <a:ln w="11430"/>
              <a:solidFill>
                <a:srgbClr val="490000"/>
              </a:solidFill>
              <a:effectLst>
                <a:outerShdw blurRad="80000" dist="40000" dir="5040000" algn="tl">
                  <a:srgbClr val="000000">
                    <a:alpha val="30000"/>
                  </a:srgbClr>
                </a:outerShdw>
              </a:effectLst>
              <a:latin typeface="Arial" panose="020B0604020202020204" pitchFamily="34" charset="0"/>
              <a:ea typeface="+mn-ea"/>
              <a:cs typeface="Arial" panose="020B0604020202020204" pitchFamily="34" charset="0"/>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rPr>
              <a:t>أبطال</a:t>
            </a:r>
            <a:br>
              <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rPr>
            </a:b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rPr>
              <a:t> الإيمان</a:t>
            </a:r>
            <a:endPar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376393814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Creation</a:t>
            </a:r>
          </a:p>
        </p:txBody>
      </p:sp>
      <p:sp>
        <p:nvSpPr>
          <p:cNvPr id="278534" name="Text Box 6"/>
          <p:cNvSpPr txBox="1">
            <a:spLocks noChangeArrowheads="1"/>
          </p:cNvSpPr>
          <p:nvPr/>
        </p:nvSpPr>
        <p:spPr bwMode="auto">
          <a:xfrm>
            <a:off x="76200" y="1066800"/>
            <a:ext cx="89916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ثم أخرجه إلى خارج وقال أنظر إلى السماء وعد النجوم إن استطعت أن تعدها وقال له هكذا يكون نسلك</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ar-JO" sz="3200" dirty="0">
                <a:latin typeface="Arial" panose="020B0604020202020204" pitchFamily="34" charset="0"/>
                <a:ea typeface="ＭＳ Ｐゴシック" charset="-128"/>
                <a:cs typeface="Arial" panose="020B0604020202020204" pitchFamily="34" charset="0"/>
              </a:rPr>
              <a:t>تكوين 15: 5-6</a:t>
            </a:r>
            <a:endParaRPr lang="en-US" sz="3200" dirty="0">
              <a:latin typeface="Arial" panose="020B0604020202020204" pitchFamily="34" charset="0"/>
              <a:ea typeface="ＭＳ Ｐゴシック" charset="-128"/>
              <a:cs typeface="Arial" panose="020B0604020202020204" pitchFamily="34" charset="0"/>
            </a:endParaRPr>
          </a:p>
        </p:txBody>
      </p:sp>
      <p:sp>
        <p:nvSpPr>
          <p:cNvPr id="278536" name="Text Box 8"/>
          <p:cNvSpPr txBox="1">
            <a:spLocks noChangeArrowheads="1"/>
          </p:cNvSpPr>
          <p:nvPr/>
        </p:nvSpPr>
        <p:spPr bwMode="auto">
          <a:xfrm>
            <a:off x="76200" y="4743450"/>
            <a:ext cx="8991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فآمن بالرب فحسبه له براً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45094" name="Text Box 9"/>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2"/>
              <a:buNone/>
              <a:defRPr/>
            </a:pPr>
            <a:r>
              <a:rPr lang="ar-JO" sz="2800" dirty="0">
                <a:latin typeface="Arial" panose="020B0604020202020204" pitchFamily="34" charset="0"/>
                <a:cs typeface="Arial" panose="020B0604020202020204" pitchFamily="34" charset="0"/>
              </a:rPr>
              <a:t>هذه اللوحة تصور أبرام بشكل غير دقيق وهو يمشي بين القطع</a:t>
            </a:r>
            <a:endParaRPr lang="en-US" sz="2800" dirty="0">
              <a:latin typeface="Arial" panose="020B0604020202020204" pitchFamily="34" charset="0"/>
              <a:ea typeface="Arial" charset="0"/>
              <a:cs typeface="Arial" panose="020B0604020202020204" pitchFamily="34" charset="0"/>
            </a:endParaRP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65000"/>
              <a:buFont typeface="Wingdings" charset="2"/>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منحة الأرض الملكية من العهد الأبراهيمي</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ar-JO" sz="3600" dirty="0">
                <a:latin typeface="Arial" panose="020B0604020202020204" pitchFamily="34" charset="0"/>
                <a:ea typeface="Arial" charset="0"/>
                <a:cs typeface="Arial" panose="020B0604020202020204" pitchFamily="34" charset="0"/>
              </a:rPr>
              <a:t>المصادقة على تكوين 15 </a:t>
            </a:r>
            <a:endParaRPr lang="en-US" sz="3600" dirty="0">
              <a:latin typeface="Arial" panose="020B0604020202020204" pitchFamily="34" charset="0"/>
              <a:ea typeface="Arial" charset="0"/>
              <a:cs typeface="Arial" panose="020B0604020202020204" pitchFamily="34" charset="0"/>
            </a:endParaRPr>
          </a:p>
        </p:txBody>
      </p:sp>
      <p:sp>
        <p:nvSpPr>
          <p:cNvPr id="658439" name="Text Box 8"/>
          <p:cNvSpPr txBox="1">
            <a:spLocks noChangeArrowheads="1"/>
          </p:cNvSpPr>
          <p:nvPr/>
        </p:nvSpPr>
        <p:spPr bwMode="auto">
          <a:xfrm>
            <a:off x="8382000" y="76200"/>
            <a:ext cx="704039" cy="461665"/>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5496" y="557808"/>
            <a:ext cx="9095928" cy="1143000"/>
          </a:xfrm>
        </p:spPr>
        <p:txBody>
          <a:bodyPr anchor="ctr"/>
          <a:lstStyle/>
          <a:p>
            <a:pPr eaLnBrk="1" hangingPunct="1">
              <a:defRPr/>
            </a:pPr>
            <a:r>
              <a:rPr lang="ar-JO" sz="4000" b="1" dirty="0">
                <a:solidFill>
                  <a:srgbClr val="FDF3FD"/>
                </a:solidFill>
                <a:effectLst>
                  <a:glow rad="241300">
                    <a:srgbClr val="000000">
                      <a:alpha val="99000"/>
                    </a:srgbClr>
                  </a:glow>
                </a:effectLst>
                <a:latin typeface="Arial"/>
                <a:ea typeface="ＭＳ Ｐゴシック" charset="0"/>
                <a:cs typeface="Arial"/>
              </a:rPr>
              <a:t>يقاوم أهل غلاطية المعلمين الكذبة</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323586" name="Picture 1028" descr="Proph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05000"/>
            <a:ext cx="7827963" cy="473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522523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68646" y="857873"/>
            <a:ext cx="9049623" cy="5667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1. يعلن أو يوضح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خطية</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البشر (غل 3: 19)</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2. يعلن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قداسة</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الله (1 بط 1: 15)</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3. يعلن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معايير القداسة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للشعب في شركته مع الله (مز 24: 3-5)</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4.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يشرف عليه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من خلال التطور الجسدي، العقلي والروحي لمفديي </a:t>
            </a:r>
          </a:p>
          <a:p>
            <a:pPr marL="514350" marR="0" lvl="2" indent="-514350" algn="r" defTabSz="457200" rtl="0" eaLnBrk="0" fontAlgn="base" latinLnBrk="0" hangingPunct="0">
              <a:lnSpc>
                <a:spcPct val="90000"/>
              </a:lnSpc>
              <a:spcBef>
                <a:spcPct val="0"/>
              </a:spcBef>
              <a:spcAft>
                <a:spcPct val="0"/>
              </a:spcAft>
              <a:buClrTx/>
              <a:buSzTx/>
              <a:buFontTx/>
              <a:buNone/>
              <a:tabLst/>
              <a:defRPr/>
            </a:pPr>
            <a:r>
              <a:rPr lang="ar-JO" sz="3200" b="1" dirty="0">
                <a:solidFill>
                  <a:srgbClr val="FFFFFF"/>
                </a:solidFill>
                <a:effectLst>
                  <a:glow rad="165100">
                    <a:srgbClr val="000000">
                      <a:alpha val="86000"/>
                    </a:srgbClr>
                  </a:glow>
                </a:effectLst>
                <a:latin typeface="Arial" panose="020B0604020202020204" pitchFamily="34"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إسرائيل حتى يصل إلى النضوج في المسيح (غل 3: 24)</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 دوايت بنتيكوست، قصد الناموس الكفارة الكتابية 128 (تموز 1971): 227-33</a:t>
            </a:r>
            <a:endParaRPr kumimoji="0" lang="en-US"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675125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blinds(horizontal)">
                                      <p:cBhvr>
                                        <p:cTn id="16" dur="500"/>
                                        <p:tgtEl>
                                          <p:spTgt spid="4">
                                            <p:txEl>
                                              <p:pRg st="6" end="6"/>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animEffect transition="in" filter="blinds(horizontal)">
                                      <p:cBhvr>
                                        <p:cTn id="19"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8593" y="764704"/>
            <a:ext cx="9143999" cy="5760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5.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يوحد</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الشعب ليؤسس الأمة في خضوع اختياري لمراسيم الله   </a:t>
            </a:r>
          </a:p>
          <a:p>
            <a:pPr marL="514350" marR="0" lvl="2" indent="-514350" algn="r" defTabSz="457200" rtl="0" eaLnBrk="0" fontAlgn="base" latinLnBrk="0" hangingPunct="0">
              <a:lnSpc>
                <a:spcPct val="90000"/>
              </a:lnSpc>
              <a:spcBef>
                <a:spcPct val="0"/>
              </a:spcBef>
              <a:spcAft>
                <a:spcPct val="0"/>
              </a:spcAft>
              <a:buClrTx/>
              <a:buSzTx/>
              <a:buFontTx/>
              <a:buNone/>
              <a:tabLst/>
              <a:defRPr/>
            </a:pPr>
            <a:r>
              <a:rPr lang="ar-JO" sz="3200" b="1" dirty="0">
                <a:solidFill>
                  <a:srgbClr val="FFFFFF"/>
                </a:solidFill>
                <a:effectLst>
                  <a:glow rad="165100">
                    <a:srgbClr val="000000">
                      <a:alpha val="86000"/>
                    </a:srgbClr>
                  </a:glow>
                </a:effectLst>
                <a:latin typeface="Arial" panose="020B0604020202020204" pitchFamily="34"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(خر 19: 5-8، تث 5: 27-28)</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6.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يفصل</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إسرائيل عن باقي الشعوب كمملكة كهنة لتوصل حق الله لهذه الشعوب (خر 31: 13)</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7. يوفر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غفران</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الخطايا لبني إسرائيل لاسترداد شركتهم مع الله حتى مع أنهم يعيشون كشعب مفدي (لا 1-7)</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 دوايت بنتيكوست، قصد الناموس الكفارة الكتابية 128 (تموز 1971): 227-33</a:t>
            </a:r>
            <a:endParaRPr kumimoji="0" lang="en-US"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527407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linds(horizontal)">
                                      <p:cBhvr>
                                        <p:cTn id="13" dur="500"/>
                                        <p:tgtEl>
                                          <p:spTgt spid="4">
                                            <p:txEl>
                                              <p:pRg st="3" end="3"/>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blinds(horizontal)">
                                      <p:cBhvr>
                                        <p:cTn id="1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ث. مقاصد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0" y="852714"/>
            <a:ext cx="9144000"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8. يعطي امتيازاً لإسرائيل ل</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عبادة</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الله كشعب مفدي (لا 23)</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722313" marR="0" lvl="2" indent="-722313" algn="l" defTabSz="4572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9.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يمتحن</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إذا كان الشخص ضمن الملكوت أو الثيوقراطية التي </a:t>
            </a:r>
          </a:p>
          <a:p>
            <a:pPr marL="722313" marR="0" lvl="2" indent="-722313" algn="r" defTabSz="457200" rtl="0" eaLnBrk="0" fontAlgn="base" latinLnBrk="0" hangingPunct="0">
              <a:lnSpc>
                <a:spcPct val="90000"/>
              </a:lnSpc>
              <a:spcBef>
                <a:spcPct val="0"/>
              </a:spcBef>
              <a:spcAft>
                <a:spcPct val="0"/>
              </a:spcAft>
              <a:buClrTx/>
              <a:buSzTx/>
              <a:buFontTx/>
              <a:buNone/>
              <a:tabLst/>
              <a:defRPr/>
            </a:pPr>
            <a:r>
              <a:rPr lang="ar-JO" sz="3200" b="1" dirty="0">
                <a:solidFill>
                  <a:srgbClr val="FFFFFF"/>
                </a:solidFill>
                <a:effectLst>
                  <a:glow rad="165100">
                    <a:srgbClr val="000000">
                      <a:alpha val="86000"/>
                    </a:srgbClr>
                  </a:glow>
                </a:effectLst>
                <a:latin typeface="Arial" panose="020B0604020202020204" pitchFamily="34"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يحكمه الله (تث 28) فالإيمان يقود إلى الطاعة والبركة ونقص </a:t>
            </a:r>
          </a:p>
          <a:p>
            <a:pPr marL="722313" marR="0" lvl="2" indent="-722313" algn="r" defTabSz="457200" rtl="0" eaLnBrk="0" fontAlgn="base" latinLnBrk="0" hangingPunct="0">
              <a:lnSpc>
                <a:spcPct val="90000"/>
              </a:lnSpc>
              <a:spcBef>
                <a:spcPct val="0"/>
              </a:spcBef>
              <a:spcAft>
                <a:spcPct val="0"/>
              </a:spcAft>
              <a:buClrTx/>
              <a:buSzTx/>
              <a:buFontTx/>
              <a:buNone/>
              <a:tabLst/>
              <a:defRPr/>
            </a:pPr>
            <a:r>
              <a:rPr lang="ar-JO" sz="3200" b="1" dirty="0">
                <a:solidFill>
                  <a:srgbClr val="FFFFFF"/>
                </a:solidFill>
                <a:effectLst>
                  <a:glow rad="165100">
                    <a:srgbClr val="000000">
                      <a:alpha val="86000"/>
                    </a:srgbClr>
                  </a:glow>
                </a:effectLst>
                <a:latin typeface="Arial" panose="020B0604020202020204" pitchFamily="34"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الإيمان يؤدي إلى العصيان و الدينونة</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722313" marR="0" lvl="2" indent="-722313" algn="r" defTabSz="4572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10.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يعلن يسوع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المسيح (دراسة رموز نظام الذبائح، لو 24: 27)</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 دوايت بنتيكوست، قصد الناموس الكفارة الكتابية 128 (تموز 1971): 227-33</a:t>
            </a:r>
            <a:endParaRPr kumimoji="0" lang="en-US"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658870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blinds(horizontal)">
                                      <p:cBhvr>
                                        <p:cTn id="13" dur="500"/>
                                        <p:tgtEl>
                                          <p:spTgt spid="4">
                                            <p:txEl>
                                              <p:pRg st="3" end="3"/>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blinds(horizontal)">
                                      <p:cBhvr>
                                        <p:cTn id="16" dur="500"/>
                                        <p:tgtEl>
                                          <p:spTgt spid="4">
                                            <p:txEl>
                                              <p:pRg st="4" end="4"/>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blinds(horizontal)">
                                      <p:cBhvr>
                                        <p:cTn id="1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25"/>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1868" y="232009"/>
            <a:ext cx="5572132" cy="4205103"/>
          </a:xfrm>
          <a:effectLst>
            <a:outerShdw blurRad="63500" dist="35921" dir="2700000" algn="ctr" rotWithShape="0">
              <a:schemeClr val="tx2">
                <a:alpha val="74998"/>
              </a:schemeClr>
            </a:outerShdw>
          </a:effectLst>
        </p:spPr>
        <p:txBody>
          <a:bodyPr/>
          <a:lstStyle/>
          <a:p>
            <a:pPr>
              <a:defRPr/>
            </a:pPr>
            <a:br>
              <a:rPr lang="en-US" sz="5400" b="1" dirty="0">
                <a:solidFill>
                  <a:srgbClr val="FFFFFF"/>
                </a:solidFill>
                <a:latin typeface="Arial" panose="020B0604020202020204" pitchFamily="34" charset="0"/>
                <a:ea typeface="ＭＳ Ｐゴシック" charset="0"/>
                <a:cs typeface="Arial" panose="020B0604020202020204" pitchFamily="34" charset="0"/>
              </a:rPr>
            </a:br>
            <a:r>
              <a:rPr lang="ar-JO" sz="5400" b="1" dirty="0">
                <a:solidFill>
                  <a:srgbClr val="FFFFFF"/>
                </a:solidFill>
                <a:latin typeface="Arial" panose="020B0604020202020204" pitchFamily="34" charset="0"/>
                <a:ea typeface="ＭＳ Ｐゴシック" charset="0"/>
                <a:cs typeface="Arial" panose="020B0604020202020204" pitchFamily="34" charset="0"/>
              </a:rPr>
              <a:t>عبودية التعاليم الخاطئة هي العبودية الأسوأ</a:t>
            </a:r>
            <a:endParaRPr lang="en-US" sz="5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56287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ar-JO" altLang="zh-CN" dirty="0">
                <a:latin typeface="Arial" charset="0"/>
                <a:cs typeface="Arial"/>
              </a:rPr>
              <a:t>تفسير ووعظ الأدب القانوني</a:t>
            </a:r>
            <a:endParaRPr lang="en-US"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000" b="1" i="0" u="none" strike="noStrike" kern="1200" cap="none" spc="0" normalizeH="0" baseline="0" noProof="0" dirty="0">
                <a:ln>
                  <a:noFill/>
                </a:ln>
                <a:solidFill>
                  <a:srgbClr val="003300"/>
                </a:solidFill>
                <a:effectLst/>
                <a:uLnTx/>
                <a:uFillTx/>
                <a:latin typeface="Arial" charset="0"/>
                <a:cs typeface="Arial" charset="0"/>
              </a:rPr>
              <a:t>1. التفسير : أدرس </a:t>
            </a:r>
            <a:r>
              <a:rPr kumimoji="1" lang="ar-JO" altLang="zh-CN" sz="3000" b="1" i="0" u="none" strike="noStrike" kern="1200" cap="none" spc="0" normalizeH="0" baseline="0" noProof="0" dirty="0">
                <a:ln>
                  <a:noFill/>
                </a:ln>
                <a:solidFill>
                  <a:srgbClr val="FF0000"/>
                </a:solidFill>
                <a:effectLst/>
                <a:uLnTx/>
                <a:uFillTx/>
                <a:latin typeface="Arial" charset="0"/>
                <a:cs typeface="Arial" charset="0"/>
              </a:rPr>
              <a:t>القصد خلف </a:t>
            </a:r>
            <a:r>
              <a:rPr kumimoji="1" lang="ar-JO" altLang="zh-CN" sz="3000" b="1" i="0" u="none" strike="noStrike" kern="1200" cap="none" spc="0" normalizeH="0" baseline="0" noProof="0" dirty="0">
                <a:ln>
                  <a:noFill/>
                </a:ln>
                <a:solidFill>
                  <a:srgbClr val="003300"/>
                </a:solidFill>
                <a:effectLst/>
                <a:uLnTx/>
                <a:uFillTx/>
                <a:latin typeface="Arial" charset="0"/>
                <a:cs typeface="Arial" charset="0"/>
              </a:rPr>
              <a:t>الوصية القانونية واسأل : لماذا </a:t>
            </a:r>
          </a:p>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000" b="1" i="0" u="none" strike="noStrike" kern="1200" cap="none" spc="0" normalizeH="0" baseline="0" noProof="0" dirty="0">
                <a:ln>
                  <a:noFill/>
                </a:ln>
                <a:solidFill>
                  <a:srgbClr val="003300"/>
                </a:solidFill>
                <a:effectLst/>
                <a:uLnTx/>
                <a:uFillTx/>
                <a:latin typeface="Arial" charset="0"/>
                <a:cs typeface="Arial" charset="0"/>
              </a:rPr>
              <a:t> </a:t>
            </a:r>
            <a:r>
              <a:rPr kumimoji="1" lang="en-US" altLang="zh-CN" sz="3000" b="1" dirty="0">
                <a:solidFill>
                  <a:srgbClr val="003300"/>
                </a:solidFill>
                <a:latin typeface="Arial" charset="0"/>
                <a:cs typeface="Arial" charset="0"/>
              </a:rPr>
              <a:t> </a:t>
            </a:r>
            <a:r>
              <a:rPr kumimoji="1" lang="ar-JO" altLang="zh-CN" sz="3000" b="1" dirty="0">
                <a:solidFill>
                  <a:srgbClr val="003300"/>
                </a:solidFill>
                <a:latin typeface="Arial" charset="0"/>
                <a:cs typeface="Arial" charset="0"/>
              </a:rPr>
              <a:t>    </a:t>
            </a:r>
            <a:r>
              <a:rPr kumimoji="1" lang="ar-JO" altLang="zh-CN" sz="3000" b="1" i="0" u="none" strike="noStrike" kern="1200" cap="none" spc="0" normalizeH="0" baseline="0" noProof="0" dirty="0">
                <a:ln>
                  <a:noFill/>
                </a:ln>
                <a:solidFill>
                  <a:srgbClr val="003300"/>
                </a:solidFill>
                <a:effectLst/>
                <a:uLnTx/>
                <a:uFillTx/>
                <a:latin typeface="Arial" charset="0"/>
                <a:cs typeface="Arial" charset="0"/>
              </a:rPr>
              <a:t>أعطيت هذه الوصية لإسرائيل ؟</a:t>
            </a:r>
            <a:endParaRPr kumimoji="1" lang="en-US" altLang="zh-CN" sz="3000" b="1" i="0" u="none" strike="noStrike" kern="1200" cap="none" spc="0" normalizeH="0" baseline="0" noProof="0" dirty="0">
              <a:ln>
                <a:noFill/>
              </a:ln>
              <a:solidFill>
                <a:srgbClr val="003300"/>
              </a:solidFill>
              <a:effectLst/>
              <a:uLnTx/>
              <a:uFillTx/>
              <a:latin typeface="Arial" charset="0"/>
              <a:cs typeface="Arial" charset="0"/>
            </a:endParaRPr>
          </a:p>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000" b="1" i="0" u="none" strike="noStrike" kern="1200" cap="none" spc="0" normalizeH="0" baseline="0" noProof="0" dirty="0">
                <a:ln>
                  <a:noFill/>
                </a:ln>
                <a:solidFill>
                  <a:srgbClr val="003300"/>
                </a:solidFill>
                <a:effectLst/>
                <a:uLnTx/>
                <a:uFillTx/>
                <a:latin typeface="Arial" charset="0"/>
                <a:cs typeface="Arial" charset="0"/>
              </a:rPr>
              <a:t>2. التأسيس : لاحظ قصد الناموس من خلال </a:t>
            </a:r>
            <a:r>
              <a:rPr kumimoji="1" lang="ar-JO" altLang="zh-CN" sz="3000" b="1" i="0" u="none" strike="noStrike" kern="1200" cap="none" spc="0" normalizeH="0" baseline="0" noProof="0" dirty="0">
                <a:ln>
                  <a:noFill/>
                </a:ln>
                <a:solidFill>
                  <a:srgbClr val="FF0000"/>
                </a:solidFill>
                <a:effectLst/>
                <a:uLnTx/>
                <a:uFillTx/>
                <a:latin typeface="Arial" charset="0"/>
                <a:cs typeface="Arial" charset="0"/>
              </a:rPr>
              <a:t>مبدأ عام </a:t>
            </a:r>
            <a:r>
              <a:rPr kumimoji="1" lang="ar-JO" altLang="zh-CN" sz="3000" b="1" i="0" u="none" strike="noStrike" kern="1200" cap="none" spc="0" normalizeH="0" baseline="0" noProof="0" dirty="0">
                <a:ln>
                  <a:noFill/>
                </a:ln>
                <a:solidFill>
                  <a:srgbClr val="003300"/>
                </a:solidFill>
                <a:effectLst/>
                <a:uLnTx/>
                <a:uFillTx/>
                <a:latin typeface="Arial" charset="0"/>
                <a:cs typeface="Arial" charset="0"/>
              </a:rPr>
              <a:t>يظهر شخصية </a:t>
            </a:r>
            <a:r>
              <a:rPr kumimoji="1" lang="ar-JO" altLang="zh-CN" sz="3000" b="1" dirty="0">
                <a:solidFill>
                  <a:srgbClr val="003300"/>
                </a:solidFill>
                <a:latin typeface="Arial" charset="0"/>
                <a:cs typeface="Arial" charset="0"/>
              </a:rPr>
              <a:t> </a:t>
            </a:r>
            <a:r>
              <a:rPr kumimoji="1" lang="ar-JO" altLang="zh-CN" sz="3000" b="1" i="0" u="none" strike="noStrike" kern="1200" cap="none" spc="0" normalizeH="0" baseline="0" noProof="0" dirty="0">
                <a:ln>
                  <a:noFill/>
                </a:ln>
                <a:solidFill>
                  <a:srgbClr val="003300"/>
                </a:solidFill>
                <a:effectLst/>
                <a:uLnTx/>
                <a:uFillTx/>
                <a:latin typeface="Arial" charset="0"/>
                <a:cs typeface="Arial" charset="0"/>
              </a:rPr>
              <a:t>الله</a:t>
            </a:r>
            <a:endParaRPr kumimoji="1" lang="en-US" altLang="zh-CN" sz="3000" b="1" i="0" u="none" strike="noStrike" kern="1200" cap="none" spc="0" normalizeH="0" baseline="0" noProof="0" dirty="0">
              <a:ln>
                <a:noFill/>
              </a:ln>
              <a:solidFill>
                <a:srgbClr val="003300"/>
              </a:solidFill>
              <a:effectLst/>
              <a:uLnTx/>
              <a:uFillTx/>
              <a:latin typeface="Arial" charset="0"/>
              <a:cs typeface="Arial" charset="0"/>
            </a:endParaRPr>
          </a:p>
          <a:p>
            <a:pPr marL="539750" marR="0" lvl="0" indent="-539750" algn="r" defTabSz="914400" rtl="0" eaLnBrk="0" fontAlgn="base" latinLnBrk="0" hangingPunct="0">
              <a:lnSpc>
                <a:spcPct val="100000"/>
              </a:lnSpc>
              <a:spcBef>
                <a:spcPct val="20000"/>
              </a:spcBef>
              <a:spcAft>
                <a:spcPct val="0"/>
              </a:spcAft>
              <a:buClr>
                <a:srgbClr val="808000"/>
              </a:buClr>
              <a:buSzTx/>
              <a:buFontTx/>
              <a:buNone/>
              <a:tabLst/>
              <a:defRPr/>
            </a:pPr>
            <a:r>
              <a:rPr kumimoji="1" lang="ar-JO" altLang="zh-CN" sz="3000" b="1" i="0" u="none" strike="noStrike" kern="1200" cap="none" spc="0" normalizeH="0" baseline="0" noProof="0" dirty="0">
                <a:ln>
                  <a:noFill/>
                </a:ln>
                <a:solidFill>
                  <a:srgbClr val="003300"/>
                </a:solidFill>
                <a:effectLst/>
                <a:uLnTx/>
                <a:uFillTx/>
                <a:latin typeface="Arial" charset="0"/>
                <a:cs typeface="Arial" charset="0"/>
              </a:rPr>
              <a:t>3. التطبيق : أظهر </a:t>
            </a:r>
            <a:r>
              <a:rPr kumimoji="1" lang="ar-JO" altLang="zh-CN" sz="3000" b="1" i="0" u="none" strike="noStrike" kern="1200" cap="none" spc="0" normalizeH="0" baseline="0" noProof="0" dirty="0">
                <a:ln>
                  <a:noFill/>
                </a:ln>
                <a:solidFill>
                  <a:srgbClr val="FF0000"/>
                </a:solidFill>
                <a:effectLst/>
                <a:uLnTx/>
                <a:uFillTx/>
                <a:latin typeface="Arial" charset="0"/>
                <a:cs typeface="Arial" charset="0"/>
              </a:rPr>
              <a:t>كيف يرتبط هذا المبدأ </a:t>
            </a:r>
            <a:r>
              <a:rPr kumimoji="1" lang="ar-JO" altLang="zh-CN" sz="3000" b="1" i="0" u="none" strike="noStrike" kern="1200" cap="none" spc="0" normalizeH="0" baseline="0" noProof="0" dirty="0">
                <a:ln>
                  <a:noFill/>
                </a:ln>
                <a:solidFill>
                  <a:srgbClr val="003300"/>
                </a:solidFill>
                <a:effectLst/>
                <a:uLnTx/>
                <a:uFillTx/>
                <a:latin typeface="Arial" charset="0"/>
                <a:cs typeface="Arial" charset="0"/>
              </a:rPr>
              <a:t>لحالة معاصرة موازية</a:t>
            </a:r>
            <a:endParaRPr kumimoji="1" lang="en-US" altLang="zh-CN" sz="3000" b="1" i="0" u="none" strike="noStrike" kern="1200" cap="none" spc="0" normalizeH="0" baseline="0" noProof="0" dirty="0">
              <a:ln>
                <a:noFill/>
              </a:ln>
              <a:solidFill>
                <a:srgbClr val="003300"/>
              </a:solidFill>
              <a:effectLst/>
              <a:uLnTx/>
              <a:uFillTx/>
              <a:latin typeface="Arial" charset="0"/>
              <a:cs typeface="Arial" charset="0"/>
            </a:endParaRP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49579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6853">
                                            <p:txEl>
                                              <p:pRg st="3" end="3"/>
                                            </p:txEl>
                                          </p:spTgt>
                                        </p:tgtEl>
                                        <p:attrNameLst>
                                          <p:attrName>style.visibility</p:attrName>
                                        </p:attrNameLst>
                                      </p:cBhvr>
                                      <p:to>
                                        <p:strVal val="visible"/>
                                      </p:to>
                                    </p:set>
                                    <p:anim calcmode="lin" valueType="num">
                                      <p:cBhvr additive="base">
                                        <p:cTn id="25" dur="500" fill="hold"/>
                                        <p:tgtEl>
                                          <p:spTgt spid="20685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685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لشرح</a:t>
            </a:r>
            <a:br>
              <a:rPr lang="ar-JO" sz="3600" b="1" dirty="0">
                <a:solidFill>
                  <a:srgbClr val="FFFFFF"/>
                </a:solidFill>
                <a:latin typeface="Arial" panose="020B0604020202020204" pitchFamily="34" charset="0"/>
                <a:cs typeface="Arial" panose="020B0604020202020204" pitchFamily="34" charset="0"/>
              </a:rPr>
            </a:br>
            <a:r>
              <a:rPr lang="ar-JO" sz="3600" b="1" dirty="0">
                <a:solidFill>
                  <a:srgbClr val="FFFFFF"/>
                </a:solidFill>
                <a:latin typeface="Arial" panose="020B0604020202020204" pitchFamily="34" charset="0"/>
                <a:cs typeface="Arial" panose="020B0604020202020204" pitchFamily="34" charset="0"/>
              </a:rPr>
              <a:t>شريعة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التفسير</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القصد من وراء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التوصيات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التطبيق</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الوضع الموازي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الحديث</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التأسيس</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الحقيقة العالمية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113</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1927610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113</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11"/>
          <p:cNvSpPr/>
          <p:nvPr/>
        </p:nvSpPr>
        <p:spPr>
          <a:xfrm>
            <a:off x="815647" y="3241203"/>
            <a:ext cx="7550573"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حين تحصدون أرضكم لا تحصدوا أطرافها ولا تعودوا إلى الحقل لجمع ما تبقى أو سقط بل تتركوه للفقراء والغرباء أنا إلهكم     (لا 23: 22)</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الكسل المقدر إلهياً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8836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التأسيس</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يريد الله من شعبه أن يعطوا المهمشين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فرصة الحصول على لقمة العيش</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113</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329233" cy="2677407"/>
            <a:chOff x="709342" y="3558439"/>
            <a:chExt cx="3329233" cy="2677407"/>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p:nvPr/>
          </p:nvSpPr>
          <p:spPr>
            <a:xfrm>
              <a:off x="709343" y="3656818"/>
              <a:ext cx="332923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التفسير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تحصد زوايا الحقول لأن الله يشفق على الفقراء الذين يجب أن يلتقطوا من أجل طعامهم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5228413" y="3711044"/>
              <a:ext cx="3237724"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التطبيق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بصفتك صاحب عمل ، يجب عليك توفير الفرص للفقراء لدعم أنفسهم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50380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113</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Rectangle 11"/>
          <p:cNvSpPr/>
          <p:nvPr/>
        </p:nvSpPr>
        <p:spPr>
          <a:xfrm>
            <a:off x="815647" y="3029523"/>
            <a:ext cx="7550573" cy="224676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 دخل أحدكم كرم شخص آخر يمكنه أن يأكل قدر ما يريد من العنب إلى الشبع ولكن لا يجوز له أن يضع منه في كيس إن عبر أحدكم في حقل قمح لشخص آخر يمكنه أن يقطف من سنابله ويأكل ولكن لا يجوز أن يستخدم المنجل على قمح شخص آخر ليحمل معه (تث 23: 24-25)</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سرقة مقدرة إلهياً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049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استراتيجية مقترحة لتفسير        ناموس العهد القديم</a:t>
            </a:r>
            <a:endParaRPr lang="en-US" sz="3600" b="1" dirty="0">
              <a:solidFill>
                <a:srgbClr val="FFFFFF"/>
              </a:solidFill>
              <a:latin typeface="Arial" panose="020B0604020202020204" pitchFamily="34" charset="0"/>
              <a:cs typeface="Arial" panose="020B0604020202020204" pitchFamily="34" charset="0"/>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التأسيس</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سمح الله بأخذ كميات صغيرة كونه يهتم أكثر باحتياجات 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أكثر من الممتلكات البشرية</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113</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p:cNvSpPr txBox="1"/>
            <p:nvPr/>
          </p:nvSpPr>
          <p:spPr>
            <a:xfrm>
              <a:off x="709343" y="3656818"/>
              <a:ext cx="3532028"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التفسير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تسرق محاصيل جارك ولكن لا تكن خائفاً من سرقة بعض الأمور الصغيرة</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Box 10"/>
            <p:cNvSpPr txBox="1"/>
            <p:nvPr/>
          </p:nvSpPr>
          <p:spPr>
            <a:xfrm>
              <a:off x="4858933" y="3711044"/>
              <a:ext cx="3607204" cy="15696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التطبيق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كزائر لا تخف أن تأخذ الطعام المسموح لك به ولكن لا تحمل الغداء معك ولا تسرق المناشف</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20473886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هو الوصايا العشرة</a:t>
            </a:r>
            <a:endParaRPr kumimoji="1" lang="en-US" altLang="zh-CN" sz="48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0277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74"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9092" name="Rectangle 4"/>
          <p:cNvSpPr>
            <a:spLocks noChangeArrowheads="1"/>
          </p:cNvSpPr>
          <p:nvPr/>
        </p:nvSpPr>
        <p:spPr bwMode="auto">
          <a:xfrm>
            <a:off x="1671638" y="925513"/>
            <a:ext cx="6177515" cy="5137304"/>
          </a:xfrm>
          <a:prstGeom prst="rect">
            <a:avLst/>
          </a:prstGeom>
          <a:noFill/>
          <a:ln w="762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الشريعة  (التوراة)</a:t>
            </a:r>
            <a:endParaRPr kumimoji="0" lang="en-US" sz="54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العناية الإلهية في ثلاثة أجزاء:</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الأخلاق: </a:t>
            </a:r>
            <a:r>
              <a:rPr kumimoji="0" lang="ar-JO" sz="28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الوصايا العشر. أساس نظامنا القانوني الحالي.</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الإجتماعي: </a:t>
            </a:r>
            <a:r>
              <a:rPr kumimoji="0" lang="ar-JO" sz="28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كيف يجب أن يعيش الناس مع بعضهم البعض في الهيكل الاجتماعي الجديد.</a:t>
            </a:r>
            <a:endParaRPr kumimoji="0" lang="en-US" sz="24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المراسم: </a:t>
            </a:r>
            <a:r>
              <a:rPr kumimoji="0" lang="ar-JO" sz="28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كيفية عبادة الله في الهيكل الإجتماعي الجديد.</a:t>
            </a:r>
            <a:endParaRPr kumimoji="0" lang="en-US" sz="2400" b="1" i="0"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89113" name="Text Box 25"/>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الخروج 25-31</a:t>
            </a:r>
            <a:endParaRPr kumimoji="0" lang="en-US" sz="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77" name="Rectangle 2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78" name="Rectangle 27"/>
          <p:cNvSpPr>
            <a:spLocks noChangeArrowheads="1"/>
          </p:cNvSpPr>
          <p:nvPr/>
        </p:nvSpPr>
        <p:spPr bwMode="auto">
          <a:xfrm>
            <a:off x="8121650" y="4356100"/>
            <a:ext cx="298158" cy="212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p>
        </p:txBody>
      </p:sp>
      <p:sp>
        <p:nvSpPr>
          <p:cNvPr id="28679" name="AutoShape 28"/>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0" name="Rectangle 29"/>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1" name="AutoShape 30"/>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2" name="Line 31"/>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3" name="Line 32"/>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4" name="Line 33"/>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5" name="Line 34"/>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6" name="Line 35"/>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87" name="Rectangle 36"/>
          <p:cNvSpPr>
            <a:spLocks noChangeArrowheads="1"/>
          </p:cNvSpPr>
          <p:nvPr/>
        </p:nvSpPr>
        <p:spPr bwMode="auto">
          <a:xfrm>
            <a:off x="8007350" y="3429000"/>
            <a:ext cx="537005" cy="274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موسى</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88" name="Rectangle 37"/>
          <p:cNvSpPr>
            <a:spLocks noChangeArrowheads="1"/>
          </p:cNvSpPr>
          <p:nvPr/>
        </p:nvSpPr>
        <p:spPr bwMode="auto">
          <a:xfrm>
            <a:off x="8156575" y="3841750"/>
            <a:ext cx="399147"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سيناء</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89" name="Rectangle 38"/>
          <p:cNvSpPr>
            <a:spLocks noChangeArrowheads="1"/>
          </p:cNvSpPr>
          <p:nvPr/>
        </p:nvSpPr>
        <p:spPr bwMode="auto">
          <a:xfrm>
            <a:off x="8075613" y="4025900"/>
            <a:ext cx="448840"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 </a:t>
            </a: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90" name="Line 4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28691" name="Rectangle 41"/>
          <p:cNvSpPr>
            <a:spLocks noChangeArrowheads="1"/>
          </p:cNvSpPr>
          <p:nvPr/>
        </p:nvSpPr>
        <p:spPr bwMode="auto">
          <a:xfrm>
            <a:off x="8120063" y="3670300"/>
            <a:ext cx="411971" cy="228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692" name="Text Box 4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89134" name="Rectangle 46"/>
          <p:cNvSpPr>
            <a:spLocks noChangeArrowheads="1"/>
          </p:cNvSpPr>
          <p:nvPr/>
        </p:nvSpPr>
        <p:spPr bwMode="auto">
          <a:xfrm>
            <a:off x="8098485" y="653327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a:t>
            </a:r>
          </a:p>
        </p:txBody>
      </p:sp>
      <p:sp>
        <p:nvSpPr>
          <p:cNvPr id="28694" name="Text Box 47"/>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26-29</a:t>
            </a:r>
          </a:p>
        </p:txBody>
      </p:sp>
      <p:grpSp>
        <p:nvGrpSpPr>
          <p:cNvPr id="28695" name="Group 48"/>
          <p:cNvGrpSpPr>
            <a:grpSpLocks/>
          </p:cNvGrpSpPr>
          <p:nvPr/>
        </p:nvGrpSpPr>
        <p:grpSpPr bwMode="auto">
          <a:xfrm>
            <a:off x="519113" y="7938"/>
            <a:ext cx="939800" cy="1720850"/>
            <a:chOff x="327" y="5"/>
            <a:chExt cx="592" cy="1084"/>
          </a:xfrm>
        </p:grpSpPr>
        <p:sp>
          <p:nvSpPr>
            <p:cNvPr id="89137" name="Rectangle 49"/>
            <p:cNvSpPr>
              <a:spLocks noChangeArrowheads="1"/>
            </p:cNvSpPr>
            <p:nvPr/>
          </p:nvSpPr>
          <p:spPr bwMode="auto">
            <a:xfrm>
              <a:off x="327" y="5"/>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9138" name="Line 5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27" name="Text Box 26">
            <a:extLst>
              <a:ext uri="{FF2B5EF4-FFF2-40B4-BE49-F238E27FC236}">
                <a16:creationId xmlns:a16="http://schemas.microsoft.com/office/drawing/2014/main" id="{BADDEA99-7094-FE4E-A34B-E91931982C9E}"/>
              </a:ext>
            </a:extLst>
          </p:cNvPr>
          <p:cNvSpPr txBox="1">
            <a:spLocks noChangeArrowheads="1"/>
          </p:cNvSpPr>
          <p:nvPr/>
        </p:nvSpPr>
        <p:spPr bwMode="auto">
          <a:xfrm rot="20048005">
            <a:off x="555569" y="3103632"/>
            <a:ext cx="6870792" cy="707886"/>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لكن هل العشرة الكبار هي قانون أخلاقي؟</a:t>
            </a:r>
            <a:endParaRPr kumimoji="0" lang="en-US" altLang="zh-CN" sz="44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pPr algn="r"/>
            <a:r>
              <a:rPr lang="ar-JO" b="1" dirty="0">
                <a:effectLst>
                  <a:glow rad="228600">
                    <a:srgbClr val="000000"/>
                  </a:glow>
                </a:effectLst>
                <a:latin typeface="Arial" panose="020B0604020202020204" pitchFamily="34" charset="0"/>
                <a:cs typeface="Arial" panose="020B0604020202020204" pitchFamily="34" charset="0"/>
              </a:rPr>
              <a:t>القانون الأخلاقي يعني أحكام الله التي </a:t>
            </a:r>
            <a:br>
              <a:rPr lang="ar-JO" b="1" dirty="0">
                <a:effectLst>
                  <a:glow rad="228600">
                    <a:srgbClr val="000000"/>
                  </a:glow>
                </a:effectLst>
                <a:latin typeface="Arial" panose="020B0604020202020204" pitchFamily="34" charset="0"/>
                <a:cs typeface="Arial" panose="020B0604020202020204" pitchFamily="34" charset="0"/>
              </a:rPr>
            </a:br>
            <a:r>
              <a:rPr lang="ar-JO" b="1" dirty="0">
                <a:effectLst>
                  <a:glow rad="228600">
                    <a:srgbClr val="000000"/>
                  </a:glow>
                </a:effectLst>
                <a:latin typeface="Arial" panose="020B0604020202020204" pitchFamily="34" charset="0"/>
                <a:cs typeface="Arial" panose="020B0604020202020204" pitchFamily="34" charset="0"/>
              </a:rPr>
              <a:t>تنطبق على ...</a:t>
            </a:r>
            <a:endParaRPr lang="en-US" b="1" dirty="0">
              <a:effectLst>
                <a:glow rad="228600">
                  <a:srgbClr val="000000"/>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فترة زمنية</a:t>
            </a:r>
            <a:endParaRPr kumimoji="0" lang="en-US" sz="39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ثقافة</a:t>
            </a:r>
            <a:endParaRPr kumimoji="0" lang="en-US" sz="39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مكان</a:t>
            </a:r>
            <a:endParaRPr kumimoji="0" lang="en-US" sz="39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الناس</a:t>
            </a:r>
            <a:endParaRPr kumimoji="0" lang="en-US" sz="39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98938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27384"/>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lgn="ctr" rtl="1">
              <a:defRPr/>
            </a:pPr>
            <a:r>
              <a:rPr lang="ar-JO" sz="2800" b="1" dirty="0">
                <a:solidFill>
                  <a:srgbClr val="FFFFFF"/>
                </a:solidFill>
                <a:latin typeface="Arial" panose="020B0604020202020204" pitchFamily="34" charset="0"/>
                <a:ea typeface="SimSun" charset="0"/>
                <a:cs typeface="Arial" panose="020B0604020202020204" pitchFamily="34" charset="0"/>
              </a:rPr>
              <a:t>هل ينطبق ناموس موسى عليّ؟ (خمسة آراء)</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1065193140"/>
              </p:ext>
            </p:extLst>
          </p:nvPr>
        </p:nvGraphicFramePr>
        <p:xfrm>
          <a:off x="350465" y="863744"/>
          <a:ext cx="8109322" cy="1271286"/>
        </p:xfrm>
        <a:graphic>
          <a:graphicData uri="http://schemas.openxmlformats.org/drawingml/2006/table">
            <a:tbl>
              <a:tblPr/>
              <a:tblGrid>
                <a:gridCol w="1500447">
                  <a:extLst>
                    <a:ext uri="{9D8B030D-6E8A-4147-A177-3AD203B41FA5}">
                      <a16:colId xmlns:a16="http://schemas.microsoft.com/office/drawing/2014/main" val="20000"/>
                    </a:ext>
                  </a:extLst>
                </a:gridCol>
                <a:gridCol w="1426412">
                  <a:extLst>
                    <a:ext uri="{9D8B030D-6E8A-4147-A177-3AD203B41FA5}">
                      <a16:colId xmlns:a16="http://schemas.microsoft.com/office/drawing/2014/main" val="20001"/>
                    </a:ext>
                  </a:extLst>
                </a:gridCol>
                <a:gridCol w="1954529">
                  <a:extLst>
                    <a:ext uri="{9D8B030D-6E8A-4147-A177-3AD203B41FA5}">
                      <a16:colId xmlns:a16="http://schemas.microsoft.com/office/drawing/2014/main" val="20002"/>
                    </a:ext>
                  </a:extLst>
                </a:gridCol>
                <a:gridCol w="1562965">
                  <a:extLst>
                    <a:ext uri="{9D8B030D-6E8A-4147-A177-3AD203B41FA5}">
                      <a16:colId xmlns:a16="http://schemas.microsoft.com/office/drawing/2014/main" val="20003"/>
                    </a:ext>
                  </a:extLst>
                </a:gridCol>
                <a:gridCol w="1664969">
                  <a:extLst>
                    <a:ext uri="{9D8B030D-6E8A-4147-A177-3AD203B41FA5}">
                      <a16:colId xmlns:a16="http://schemas.microsoft.com/office/drawing/2014/main" val="20004"/>
                    </a:ext>
                  </a:extLst>
                </a:gridCol>
              </a:tblGrid>
              <a:tr h="127128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1. تحت النظام الناموسي</a:t>
                      </a:r>
                      <a:br>
                        <a:rPr kumimoji="0" lang="en-US" sz="20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br>
                      <a:r>
                        <a:rPr kumimoji="0" lang="en-US" sz="20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 </a:t>
                      </a:r>
                      <a:r>
                        <a:rPr kumimoji="0" lang="ar-JO" sz="2000" b="1" i="0" u="none" strike="noStrike" cap="none" normalizeH="0" baseline="0" dirty="0">
                          <a:ln>
                            <a:noFill/>
                          </a:ln>
                          <a:solidFill>
                            <a:schemeClr val="tx1"/>
                          </a:solidFill>
                          <a:effectLst/>
                          <a:latin typeface="Arial" charset="0"/>
                          <a:ea typeface="ＭＳ Ｐゴシック" charset="0"/>
                          <a:cs typeface="Times" charset="0"/>
                        </a:rPr>
                        <a:t>غريغ</a:t>
                      </a:r>
                      <a:r>
                        <a:rPr kumimoji="0" lang="en-US" sz="2000" b="1" i="0" u="none" strike="noStrike" cap="none" normalizeH="0" baseline="0" dirty="0">
                          <a:ln>
                            <a:noFill/>
                          </a:ln>
                          <a:solidFill>
                            <a:schemeClr val="tx1"/>
                          </a:solidFill>
                          <a:effectLst/>
                          <a:latin typeface="Arial" charset="0"/>
                          <a:ea typeface="ＭＳ Ｐゴシック" charset="0"/>
                          <a:cs typeface="Times" charset="0"/>
                        </a:rPr>
                        <a:t> </a:t>
                      </a:r>
                      <a:r>
                        <a:rPr kumimoji="0" lang="ar-JO" sz="2000" b="1" i="0" u="none" strike="noStrike" cap="none" normalizeH="0" baseline="0" dirty="0">
                          <a:ln>
                            <a:noFill/>
                          </a:ln>
                          <a:solidFill>
                            <a:schemeClr val="tx1"/>
                          </a:solidFill>
                          <a:effectLst/>
                          <a:latin typeface="Arial" charset="0"/>
                          <a:ea typeface="ＭＳ Ｐゴシック" charset="0"/>
                          <a:cs typeface="Times" charset="0"/>
                        </a:rPr>
                        <a:t>بانسن</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2. المُصلَحة</a:t>
                      </a:r>
                      <a:endParaRPr kumimoji="0" lang="ar-JO" sz="20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Times" charset="0"/>
                        </a:rPr>
                        <a:t>فيليم</a:t>
                      </a:r>
                      <a:endParaRPr kumimoji="0" lang="en-US" sz="20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Times" charset="0"/>
                        </a:rPr>
                        <a:t>فان خيميغه</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00"/>
                          </a:solidFill>
                          <a:effectLst/>
                          <a:latin typeface="Arial" charset="0"/>
                          <a:ea typeface="ＭＳ Ｐゴシック" charset="0"/>
                          <a:cs typeface="Times" charset="0"/>
                        </a:rPr>
                        <a:t>3. قضايا أثقل</a:t>
                      </a:r>
                      <a:endParaRPr kumimoji="0" lang="en-US" sz="20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Times" charset="0"/>
                        </a:rPr>
                        <a:t>والتر</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Times" charset="0"/>
                        </a:rPr>
                        <a:t>كايزر</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00"/>
                          </a:solidFill>
                          <a:effectLst/>
                          <a:latin typeface="Arial" charset="0"/>
                          <a:ea typeface="ＭＳ Ｐゴシック" charset="0"/>
                          <a:cs typeface="Times" charset="0"/>
                        </a:rPr>
                        <a:t>4. اللوثريَّة</a:t>
                      </a:r>
                      <a:endParaRPr kumimoji="0" lang="en-US" sz="2000" b="0"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00"/>
                          </a:solidFill>
                          <a:effectLst/>
                          <a:latin typeface="Arial" charset="0"/>
                          <a:ea typeface="ＭＳ Ｐゴシック" charset="0"/>
                          <a:cs typeface="Times" charset="0"/>
                        </a:rPr>
                        <a:t>المُعدَّلة</a:t>
                      </a:r>
                      <a:endParaRPr kumimoji="0" lang="ar-JO" sz="2000" b="1"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Times" charset="0"/>
                        </a:rPr>
                        <a:t>دوغلاس موو</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00"/>
                          </a:solidFill>
                          <a:effectLst/>
                          <a:latin typeface="Arial" charset="0"/>
                          <a:ea typeface="ＭＳ Ｐゴシック" charset="0"/>
                          <a:cs typeface="Times" charset="0"/>
                        </a:rPr>
                        <a:t>5. التدبيريَّة</a:t>
                      </a:r>
                      <a:endParaRPr kumimoji="0" lang="en-US" sz="2000" b="0"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Times" charset="0"/>
                        </a:rPr>
                        <a:t>واين</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charset="0"/>
                          <a:ea typeface="ＭＳ Ｐゴシック" charset="0"/>
                          <a:cs typeface="Times" charset="0"/>
                        </a:rPr>
                        <a:t>جي. ستركلاند</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1491" y="2204864"/>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06238" name="TextBox 18"/>
          <p:cNvSpPr txBox="1">
            <a:spLocks noChangeArrowheads="1"/>
          </p:cNvSpPr>
          <p:nvPr/>
        </p:nvSpPr>
        <p:spPr bwMode="auto">
          <a:xfrm>
            <a:off x="350465" y="404664"/>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نطاق درجة الانطباق:</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40" name="TextBox 18"/>
          <p:cNvSpPr txBox="1">
            <a:spLocks noChangeArrowheads="1"/>
          </p:cNvSpPr>
          <p:nvPr/>
        </p:nvSpPr>
        <p:spPr bwMode="auto">
          <a:xfrm>
            <a:off x="28576" y="3645024"/>
            <a:ext cx="9144000" cy="304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يُلخِّص هذا المخطَّطُ الكتابَ الذي حرَّره ستانلي إن. غوندري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خمسة آراء حول الناموس والإنجيل</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(منشورات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Grand Rapids: Zondervan, 1996</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حيث يعرض كلُّ مؤلِّفٍ وجهة نظره ويردُّ على وجهات النظر الأربع الأُخرى. يمكن القول عمومًا إنَّ وجهتَيْ النظر 1 و2 (الناموسية</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المُصلَحة) </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متشابهتان، وتندرج وجهتا النظر هاتان تحت الآراء المُصلَحة (تأكيد الاستمراريَّة ما بين العهد القديم والعهد الجديد) وهما في تضادٍّ مع وجهات النظر من 3 إلى 5 التي تُؤكِّد على عدم الاستمراريَّة. برأيي، وجهة النظر التدبيريَّة هي التي تستحقُّ الإشادة الأفضل لأنَّنا نلاحظ أنَّ الشريعة في العهد الجديد لم تُفكَّك (تُقسَّم) إلى أجزاء، كما أنَّ هذا الرأي يُميِّز بوضوحٍ ما بين إسرائيل والكنيسة. علاوةً على ذلك، سنكون غير مُتَّسقين (إذا كنَّا نؤمن باستمراريَّة انطباق الناموس حتَّى الآن) وقمنا بتغيي</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 يوم العبادة </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من السبت إلى الأحد دون تطبيق عقوبات العهد القديم المتعلِّقة بكسْرِ يوم السبت (أي الموت رجمًا؛ قارِنْ مع خروج 31: 14-15؛ 35: 2). إنَّ المخطَّط أعلاه منقولٌ عن ورقة بحث "لي هوي تشن" (</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Lee </a:t>
            </a:r>
            <a:r>
              <a:rPr kumimoji="0" lang="en-US" sz="1800" b="0"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Hwee</a:t>
            </a:r>
            <a:r>
              <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Chin</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غير المنشورة بعنوان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انطباق الناموس اليوم</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لمساقٍ بعنوان: "</a:t>
            </a: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مَسْحُ العهد القديم</a:t>
            </a: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كلِّيَّة سنغافورة للكتاب المقدَّس، 2001، 1). </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 Box 2"/>
          <p:cNvSpPr txBox="1">
            <a:spLocks noChangeArrowheads="1"/>
          </p:cNvSpPr>
          <p:nvPr/>
        </p:nvSpPr>
        <p:spPr bwMode="auto">
          <a:xfrm>
            <a:off x="8153400" y="0"/>
            <a:ext cx="106631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 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5" name="TextBox 1"/>
          <p:cNvSpPr txBox="1">
            <a:spLocks noChangeArrowheads="1"/>
          </p:cNvSpPr>
          <p:nvPr/>
        </p:nvSpPr>
        <p:spPr bwMode="auto">
          <a:xfrm>
            <a:off x="164772" y="2310204"/>
            <a:ext cx="220982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6" name="TextBox 16"/>
          <p:cNvSpPr txBox="1">
            <a:spLocks noChangeArrowheads="1"/>
          </p:cNvSpPr>
          <p:nvPr/>
        </p:nvSpPr>
        <p:spPr bwMode="auto">
          <a:xfrm>
            <a:off x="6771434" y="2310204"/>
            <a:ext cx="220779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 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3859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solidFill>
                  <a:srgbClr val="FFFFFF"/>
                </a:solidFill>
                <a:latin typeface="Arial" panose="020B0604020202020204" pitchFamily="34" charset="0"/>
                <a:ea typeface="ＭＳ Ｐゴシック" charset="0"/>
                <a:cs typeface="Arial" panose="020B0604020202020204" pitchFamily="34" charset="0"/>
              </a:rPr>
              <a:t>لماذا يجب أن يكون الخلاص      بالإيمان وحده ؟</a:t>
            </a:r>
            <a:endParaRPr lang="en-US" sz="5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يقدم بولس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٣ أسباب</a:t>
            </a:r>
            <a:endParaRPr kumimoji="0" lang="en-US"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374444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3"/>
          <p:cNvSpPr>
            <a:spLocks noGrp="1" noChangeArrowheads="1"/>
          </p:cNvSpPr>
          <p:nvPr>
            <p:ph type="title" idx="4294967295"/>
          </p:nvPr>
        </p:nvSpPr>
        <p:spPr>
          <a:xfrm>
            <a:off x="0" y="-99392"/>
            <a:ext cx="9144000" cy="1175872"/>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(خمسة آراء)</a:t>
            </a:r>
            <a:endParaRPr kumimoji="0" lang="en-US" sz="1800" b="1" i="0" dirty="0">
              <a:effectLst/>
              <a:latin typeface="Traditional Arabic" panose="02020603050405020304" pitchFamily="18" charset="-78"/>
              <a:ea typeface="SimSun" charset="0"/>
              <a:cs typeface="Traditional Arabic" panose="02020603050405020304" pitchFamily="18" charset="-78"/>
            </a:endParaRPr>
          </a:p>
        </p:txBody>
      </p:sp>
      <p:sp>
        <p:nvSpPr>
          <p:cNvPr id="97282" name="Text Box 3"/>
          <p:cNvSpPr txBox="1">
            <a:spLocks noChangeArrowheads="1"/>
          </p:cNvSpPr>
          <p:nvPr/>
        </p:nvSpPr>
        <p:spPr bwMode="auto">
          <a:xfrm>
            <a:off x="8299450" y="252845"/>
            <a:ext cx="862737"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113ب</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05475" name="Text Box 24"/>
          <p:cNvSpPr txBox="1">
            <a:spLocks noChangeArrowheads="1"/>
          </p:cNvSpPr>
          <p:nvPr/>
        </p:nvSpPr>
        <p:spPr bwMode="auto">
          <a:xfrm>
            <a:off x="0" y="707148"/>
            <a:ext cx="909796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تلخيص لي هوي تشن لكتاب: "</a:t>
            </a:r>
            <a:r>
              <a:rPr kumimoji="0" lang="ar-JO" sz="1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خمسة آراء حول الناموس والإنجيل</a:t>
            </a:r>
            <a:r>
              <a:rPr kumimoji="0" lang="ar-JO" sz="12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 تحرير ستانلي إن. غوندري، 2001</a:t>
            </a:r>
            <a:endParaRPr kumimoji="0" lang="ar-JO"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Stanley N. Gundry, ed. </a:t>
            </a:r>
            <a:r>
              <a:rPr kumimoji="0" lang="en-US" altLang="zh-CN" sz="1200" b="1" i="1"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Five Views on Law &amp; Gospel </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summarized by Lee </a:t>
            </a:r>
            <a:r>
              <a:rPr kumimoji="0" lang="en-US" altLang="zh-CN" sz="1200" b="1" i="0" u="none" strike="noStrike" kern="1200" cap="none" spc="0" normalizeH="0" baseline="0" noProof="0" dirty="0" err="1">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Hwee</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Chin, SBC, 2001</a:t>
            </a:r>
            <a:r>
              <a:rPr kumimoji="0" lang="en-US" altLang="zh-CN" sz="1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a:t>
            </a:r>
            <a:endParaRPr kumimoji="0" lang="en-US" sz="1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556062" name="Group 30"/>
          <p:cNvGraphicFramePr>
            <a:graphicFrameLocks noGrp="1"/>
          </p:cNvGraphicFramePr>
          <p:nvPr>
            <p:extLst>
              <p:ext uri="{D42A27DB-BD31-4B8C-83A1-F6EECF244321}">
                <p14:modId xmlns:p14="http://schemas.microsoft.com/office/powerpoint/2010/main" val="1117281260"/>
              </p:ext>
            </p:extLst>
          </p:nvPr>
        </p:nvGraphicFramePr>
        <p:xfrm>
          <a:off x="0" y="1091045"/>
          <a:ext cx="9143999" cy="5855336"/>
        </p:xfrm>
        <a:graphic>
          <a:graphicData uri="http://schemas.openxmlformats.org/drawingml/2006/table">
            <a:tbl>
              <a:tblPr/>
              <a:tblGrid>
                <a:gridCol w="899592">
                  <a:extLst>
                    <a:ext uri="{9D8B030D-6E8A-4147-A177-3AD203B41FA5}">
                      <a16:colId xmlns:a16="http://schemas.microsoft.com/office/drawing/2014/main" val="20000"/>
                    </a:ext>
                  </a:extLst>
                </a:gridCol>
                <a:gridCol w="1691208">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199">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1</a:t>
                      </a: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تحت النظام الناموسي</a:t>
                      </a:r>
                      <a:b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غريغ</a:t>
                      </a:r>
                      <a:b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بانسن</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2. المُصلَحة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فيليم</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خيميغه</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3. 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endPar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كايزر</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4. اللوثريَّة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المُعدَّلة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5. التدبيريَّة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 جي.</a:t>
                      </a: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تعريف الناموس؟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نفس تعريف وجهات النظر من 3-5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تعليمات الله الشفويَّة أو المكتوبة منذ بدء الخليقة</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lang="ar-JO" sz="2000" b="1" dirty="0">
                          <a:latin typeface="Arial" panose="020B0604020202020204" pitchFamily="34" charset="0"/>
                          <a:cs typeface="Arial" panose="020B0604020202020204" pitchFamily="34" charset="0"/>
                        </a:rPr>
                        <a:t>الناموس الموسويُّ كلُّه الوارد في أسفار موسى الخمسة (التكوين إلى تثنية) ولكن جرى التوسُّع به أيضًا في بقيَّة العهد القديم</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lnL w="12700" cmpd="sng">
                      <a:noFill/>
                      <a:prstDash val="solid"/>
                    </a:lnL>
                    <a:lnT w="25400" cap="flat" cmpd="sng" algn="ctr">
                      <a:solidFill>
                        <a:schemeClr val="bg2"/>
                      </a:solidFill>
                      <a:prstDash val="solid"/>
                      <a:round/>
                      <a:headEnd type="none" w="med" len="med"/>
                      <a:tailEnd type="none" w="med" len="med"/>
                    </a:lnT>
                  </a:tcPr>
                </a:tc>
                <a:extLst>
                  <a:ext uri="{0D108BD9-81ED-4DB2-BD59-A6C34878D82A}">
                    <a16:rowId xmlns:a16="http://schemas.microsoft.com/office/drawing/2014/main" val="10001"/>
                  </a:ext>
                </a:extLst>
              </a:tr>
              <a:tr h="2100263">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لمن أُعطِي الناموس؟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المختارين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للجنس البشريِّ كلِّه</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فقط</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ليست هي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rtl="1"/>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(خمسة آراء)</a:t>
            </a:r>
            <a:endParaRPr kumimoji="0" lang="en-US" sz="1800" b="1" i="0" dirty="0">
              <a:effectLst/>
              <a:latin typeface="Traditional Arabic" panose="02020603050405020304" pitchFamily="18" charset="-78"/>
              <a:ea typeface="SimSun" charset="0"/>
              <a:cs typeface="Traditional Arabic" panose="02020603050405020304" pitchFamily="18" charset="-78"/>
            </a:endParaRPr>
          </a:p>
        </p:txBody>
      </p:sp>
      <p:sp>
        <p:nvSpPr>
          <p:cNvPr id="97282" name="Text Box 3"/>
          <p:cNvSpPr txBox="1">
            <a:spLocks noChangeArrowheads="1"/>
          </p:cNvSpPr>
          <p:nvPr/>
        </p:nvSpPr>
        <p:spPr bwMode="auto">
          <a:xfrm>
            <a:off x="8299450" y="228600"/>
            <a:ext cx="862737"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113ب</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0752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Stanley N. Gundry, ed. </a:t>
            </a:r>
            <a:r>
              <a:rPr kumimoji="0" lang="en-US" altLang="zh-CN" sz="1200" b="1" i="1"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Five Views on Law &amp; Gospel </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summarized by Lee </a:t>
            </a:r>
            <a:r>
              <a:rPr kumimoji="0" lang="en-US" altLang="zh-CN" sz="1200" b="1" i="0" u="none" strike="noStrike" kern="1200" cap="none" spc="0" normalizeH="0" baseline="0" noProof="0" dirty="0" err="1">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Hwee</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Chin, SBC, 2001</a:t>
            </a:r>
            <a:r>
              <a:rPr kumimoji="0" lang="en-US" altLang="zh-CN" sz="1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a:t>
            </a:r>
            <a:endParaRPr kumimoji="0" lang="en-US" sz="1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558104" name="Group 24"/>
          <p:cNvGraphicFramePr>
            <a:graphicFrameLocks noGrp="1"/>
          </p:cNvGraphicFramePr>
          <p:nvPr>
            <p:extLst>
              <p:ext uri="{D42A27DB-BD31-4B8C-83A1-F6EECF244321}">
                <p14:modId xmlns:p14="http://schemas.microsoft.com/office/powerpoint/2010/main" val="11144313"/>
              </p:ext>
            </p:extLst>
          </p:nvPr>
        </p:nvGraphicFramePr>
        <p:xfrm>
          <a:off x="0" y="1066800"/>
          <a:ext cx="9144000" cy="5944139"/>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584771">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205172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1</a:t>
                      </a: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تحت النظام الناموسي</a:t>
                      </a:r>
                      <a:b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غريغ</a:t>
                      </a:r>
                      <a:b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بانسن</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2. المُصلَحة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فيليم</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خيميغه</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3. 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endPar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كايزر</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4. اللوثريَّة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المُعدَّلة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5. التدبيريَّة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 جي.</a:t>
                      </a: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ما هي أجزاء الناموس التي تطبق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الأدبيُّ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(أي الكلمات العشر {</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Decalogue</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أو الوصايا العشر)؟</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lang="ar-JO" sz="1600" b="1" dirty="0">
                          <a:latin typeface="Arial" panose="020B0604020202020204" pitchFamily="34" charset="0"/>
                          <a:cs typeface="Arial" panose="020B0604020202020204" pitchFamily="34" charset="0"/>
                        </a:rPr>
                        <a:t>في كلِّ عصر، تنطبق جميع القوانين الأخلاقيَّة (الواردة في الناموس) على شعب الله فقط، لذلك يجب على جميع الأشخاص المختارين منذ بدء الخليقة مراعاة السبت اليهوديِّ (السبت قبْلَ المسيح) أو"السبت المسيحيِّ" (الأحد، بعد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lang="ar-JO" sz="1600" b="1" dirty="0">
                          <a:latin typeface="Arial" panose="020B0604020202020204" pitchFamily="34" charset="0"/>
                          <a:cs typeface="Arial" panose="020B0604020202020204" pitchFamily="34" charset="0"/>
                        </a:rPr>
                        <a:t>في كلِّ عصر، تنطبق جميع القوانين الأخلاقيَّة (الواردة في الناموس) على المؤمنين وغير المؤمنين (مثلًا، يجب على جميع الأشخاص– ويشمل ذلك جميع غير المؤمنين من بين الأمم ومنذ بدء الخليقة- مراعاة السبت اليهوديِّ (السبت قبْلَ المسيح) أو"السبت المسيحيِّ" (الذي هو يوم الأحد)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lang="ar-JO" sz="1600" b="1" dirty="0">
                          <a:latin typeface="Arial" panose="020B0604020202020204" pitchFamily="34" charset="0"/>
                          <a:cs typeface="Arial" panose="020B0604020202020204" pitchFamily="34" charset="0"/>
                        </a:rPr>
                        <a:t>كل القوانين الأخلاقيَّة تنبع من صفات الله وشخصيَّته: </a:t>
                      </a:r>
                      <a:endParaRPr lang="en-US" sz="1600" b="1" dirty="0">
                        <a:latin typeface="Arial" panose="020B0604020202020204" pitchFamily="34"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lang="ar-JO" sz="1600" b="1" dirty="0">
                          <a:latin typeface="Arial" panose="020B0604020202020204" pitchFamily="34" charset="0"/>
                          <a:cs typeface="Arial" panose="020B0604020202020204" pitchFamily="34" charset="0"/>
                        </a:rPr>
                        <a:t>• الوصايا العشر </a:t>
                      </a: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lang="ar-JO" sz="1600" b="1" dirty="0">
                          <a:latin typeface="Arial" panose="020B0604020202020204" pitchFamily="34" charset="0"/>
                          <a:cs typeface="Arial" panose="020B0604020202020204" pitchFamily="34" charset="0"/>
                        </a:rPr>
                        <a:t>• لاويِّين الأصحاحان 18-19 (الجنس) </a:t>
                      </a: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lang="ar-JO" sz="1600" b="1" dirty="0">
                          <a:latin typeface="Arial" panose="020B0604020202020204" pitchFamily="34" charset="0"/>
                          <a:cs typeface="Arial" panose="020B0604020202020204" pitchFamily="34" charset="0"/>
                        </a:rPr>
                        <a:t>(أي أنَّ حِفْظ السبت مطلوبٌ منذ أن صارت إسرائيل أُمَّةً، كما أنَّ الوصايا الـمُوجَّهة لحظرِ ممارساتٍ جنسيَّةٍ معيَّنةٍ ما تزال تنطبق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lang="ar-JO" sz="1600" b="1" dirty="0">
                          <a:latin typeface="Arial" panose="020B0604020202020204" pitchFamily="34" charset="0"/>
                          <a:cs typeface="Arial" panose="020B0604020202020204" pitchFamily="34" charset="0"/>
                        </a:rPr>
                        <a:t>جرى إلغاء ناموس موسى تمامًا، لكنَّ المحتوى الأدبيَّ (الأخلاقيَّ) فيه يُمثِّل إرشادً جيِّدًا للحياة المسيحيَّة. ولكنَّ المسيح له الكلمة الفصل بواسطة خدمة الروح القدس في المؤمنين اليوم. طاعة يوم السبت لا تُطبق باستمرار (؟)</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lang="ar-JO" sz="1600" b="1" dirty="0">
                          <a:latin typeface="Arial" panose="020B0604020202020204" pitchFamily="34" charset="0"/>
                          <a:cs typeface="Arial" panose="020B0604020202020204" pitchFamily="34" charset="0"/>
                        </a:rPr>
                        <a:t>"القانون الأدبيُّ (الأخلاقيُّ)" الذي وضعه الله قبْلَ موسى يُسمَّى الآن: "ناموس المسيح" (غلاطيَّة 6: 2)، ويحكم هذا الناموسُ المؤمنين بواسطة سكنى الروح القدس التي هي جزءٌ من العهد الجديد؛ لا يمكن تقسيم ناموس موسى بسهولةٍ إلى "أجزاء" ولذلك بجري التخلُّص من الناموس كلِّه (رومية 7: 1-6؛ 1كورنثوس 9: 19-21؛ عبرانيِّين 8: 13)، ويشمل ذلك أيضًا التخلُّص من وصيَّة حِفْظ يوم السبت (كولوسِّي 2: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rtl="1"/>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(خمسة آراء)</a:t>
            </a:r>
            <a:endParaRPr kumimoji="0" lang="en-US" sz="1800" b="1" i="0" dirty="0">
              <a:solidFill>
                <a:schemeClr val="bg1"/>
              </a:solidFill>
              <a:effectLst/>
              <a:latin typeface="Traditional Arabic" panose="02020603050405020304" pitchFamily="18" charset="-78"/>
              <a:ea typeface="SimSun" charset="0"/>
              <a:cs typeface="Traditional Arabic" panose="02020603050405020304" pitchFamily="18" charset="-78"/>
            </a:endParaRPr>
          </a:p>
        </p:txBody>
      </p:sp>
      <p:sp>
        <p:nvSpPr>
          <p:cNvPr id="97282" name="Text Box 3"/>
          <p:cNvSpPr txBox="1">
            <a:spLocks noChangeArrowheads="1"/>
          </p:cNvSpPr>
          <p:nvPr/>
        </p:nvSpPr>
        <p:spPr bwMode="auto">
          <a:xfrm>
            <a:off x="8299450" y="228600"/>
            <a:ext cx="862737"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113ب</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09571"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Stanley N. Gundry, ed. </a:t>
            </a:r>
            <a:r>
              <a:rPr kumimoji="0" lang="en-US" altLang="zh-CN" sz="1200" b="1" i="1"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Five Views on Law &amp; Gospel </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summarized by Lee </a:t>
            </a:r>
            <a:r>
              <a:rPr kumimoji="0" lang="en-US" altLang="zh-CN" sz="1200" b="1" i="0" u="none" strike="noStrike" kern="1200" cap="none" spc="0" normalizeH="0" baseline="0" noProof="0" dirty="0" err="1">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Hwee</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Chin, SBC, 2001</a:t>
            </a:r>
            <a:r>
              <a:rPr kumimoji="0" lang="en-US" altLang="zh-CN" sz="1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a:t>
            </a:r>
            <a:endParaRPr kumimoji="0" lang="en-US" sz="1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560153" name="Group 25"/>
          <p:cNvGraphicFramePr>
            <a:graphicFrameLocks noGrp="1"/>
          </p:cNvGraphicFramePr>
          <p:nvPr>
            <p:extLst>
              <p:ext uri="{D42A27DB-BD31-4B8C-83A1-F6EECF244321}">
                <p14:modId xmlns:p14="http://schemas.microsoft.com/office/powerpoint/2010/main" val="3990250766"/>
              </p:ext>
            </p:extLst>
          </p:nvPr>
        </p:nvGraphicFramePr>
        <p:xfrm>
          <a:off x="0" y="1066800"/>
          <a:ext cx="9144000" cy="6196013"/>
        </p:xfrm>
        <a:graphic>
          <a:graphicData uri="http://schemas.openxmlformats.org/drawingml/2006/table">
            <a:tbl>
              <a:tblPr/>
              <a:tblGrid>
                <a:gridCol w="1331640">
                  <a:extLst>
                    <a:ext uri="{9D8B030D-6E8A-4147-A177-3AD203B41FA5}">
                      <a16:colId xmlns:a16="http://schemas.microsoft.com/office/drawing/2014/main" val="20000"/>
                    </a:ext>
                  </a:extLst>
                </a:gridCol>
                <a:gridCol w="1563960">
                  <a:extLst>
                    <a:ext uri="{9D8B030D-6E8A-4147-A177-3AD203B41FA5}">
                      <a16:colId xmlns:a16="http://schemas.microsoft.com/office/drawing/2014/main" val="20001"/>
                    </a:ext>
                  </a:extLst>
                </a:gridCol>
                <a:gridCol w="1172344">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gridCol w="1294656">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1</a:t>
                      </a: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تحت النظام الناموسي</a:t>
                      </a:r>
                      <a:b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غريغ</a:t>
                      </a:r>
                      <a:b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بانسن</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2. المُصلَحة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فيليم</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خيميغه</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3. 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كايزر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4. اللوثريَّة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المُعدَّلة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5. التدبيريَّة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 جي.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المدنيَّة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القضائيَّة</a:t>
                      </a: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تنطبق جميعها (مثلًا، ينبغي أن تُطالِب القوانين في يومنا هذا  بعقوبة الموت على ارتكاب الزنا)</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جزءٌ منها ينطبق (مِثْل تقديم العشور، وعدم استيفاء فائدةٍ من المؤمنين) </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تنطبق </a:t>
                      </a:r>
                      <a:r>
                        <a:rPr kumimoji="0" lang="ar-JO" sz="2200" b="1" i="0" u="sng" strike="noStrike" kern="1200"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المبادئ</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000" b="1" i="0" u="none" strike="noStrike" kern="1200"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القضائيَّة</a:t>
                      </a: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(وليس القوانين) كون القوانين الأخلاقيَّة تكمن وراء جميع القوانين القضائيَّة والقوانين الطقسيَّة (الشعائريَّة)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تنطبق المبادئ فقط الآن </a:t>
                      </a:r>
                    </a:p>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كون الناموس الموسويِّ أُعطِي لإسرائيل فقط</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تنطبق بتاتًا كونها كانت تُنظِّم إسرائيل فقط (لكنَّ المبادئ مِثْل المحبَّة والرحمة مستمرَّة التطبيق)</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الطقسيَّة (الشعائريَّة)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جميع وجهات النظر الخمس تتَّفق أنَّ النواحي الطقسيَّة (الشعائريَّة) مِثْل نظام الذبائح ونظام الكهنوت اليهوديِّ أُكمِلَتْ وتُمِّمَتْ في يسوع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rtl="1"/>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(خمسة آراء)</a:t>
            </a:r>
            <a:endParaRPr kumimoji="0" lang="en-US" sz="1800" b="1" i="0" dirty="0">
              <a:solidFill>
                <a:schemeClr val="bg1"/>
              </a:solidFill>
              <a:effectLst/>
              <a:latin typeface="Traditional Arabic" panose="02020603050405020304" pitchFamily="18" charset="-78"/>
              <a:ea typeface="SimSun" charset="0"/>
              <a:cs typeface="Traditional Arabic" panose="02020603050405020304" pitchFamily="18" charset="-78"/>
            </a:endParaRPr>
          </a:p>
        </p:txBody>
      </p:sp>
      <p:sp>
        <p:nvSpPr>
          <p:cNvPr id="97282" name="Text Box 3"/>
          <p:cNvSpPr txBox="1">
            <a:spLocks noChangeArrowheads="1"/>
          </p:cNvSpPr>
          <p:nvPr/>
        </p:nvSpPr>
        <p:spPr bwMode="auto">
          <a:xfrm>
            <a:off x="8299450" y="228600"/>
            <a:ext cx="862737"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113ب</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161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Stanley N. Gundry, ed. </a:t>
            </a:r>
            <a:r>
              <a:rPr kumimoji="0" lang="en-US" altLang="zh-CN" sz="1200" b="1" i="1"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Five Views on Law &amp; Gospel </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summarized by Lee </a:t>
            </a:r>
            <a:r>
              <a:rPr kumimoji="0" lang="en-US" altLang="zh-CN" sz="1200" b="1" i="0" u="none" strike="noStrike" kern="1200" cap="none" spc="0" normalizeH="0" baseline="0" noProof="0" dirty="0" err="1">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Hwee</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Chin, SBC, 2001 </a:t>
            </a:r>
            <a:endParaRPr kumimoji="0" lang="en-US"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562207" name="Group 31"/>
          <p:cNvGraphicFramePr>
            <a:graphicFrameLocks noGrp="1"/>
          </p:cNvGraphicFramePr>
          <p:nvPr>
            <p:extLst>
              <p:ext uri="{D42A27DB-BD31-4B8C-83A1-F6EECF244321}">
                <p14:modId xmlns:p14="http://schemas.microsoft.com/office/powerpoint/2010/main" val="2285826579"/>
              </p:ext>
            </p:extLst>
          </p:nvPr>
        </p:nvGraphicFramePr>
        <p:xfrm>
          <a:off x="0" y="1066800"/>
          <a:ext cx="9144000" cy="6004560"/>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593304">
                  <a:extLst>
                    <a:ext uri="{9D8B030D-6E8A-4147-A177-3AD203B41FA5}">
                      <a16:colId xmlns:a16="http://schemas.microsoft.com/office/drawing/2014/main" val="20004"/>
                    </a:ext>
                  </a:extLst>
                </a:gridCol>
                <a:gridCol w="1835696">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1</a:t>
                      </a: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تحت النظام الناموسي</a:t>
                      </a:r>
                      <a:b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غريغ</a:t>
                      </a:r>
                      <a:b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بانسن</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2. المُصلَحة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فيليم</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خيميغه</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3. 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endPar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كايزر</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4. اللوثريَّة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المُعدَّلة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5. التدبيريَّة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 جي.</a:t>
                      </a: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علاقة العهد الإبراهيميِّ بالعهد الموسويّ؟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كلاهما "عهود نعمة" الله ويتكوَّنان من الجوهر ذاته وهو: علاقة الله الـمُخَلِّصة التي تجعل العهد الموسويَّ قابلاً للتطبيق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أُضِيف العهد الموسويُّ للعهد الإبراهيميّ، وهما ما يزالان قابلان للتطبيق رغم أنَّهما متشابهان في الجوهر لكنها مختلفان في الشكل والغرض</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أُعطِي العهد الموسويُّ لإسرائيل تحديداً لكن مبادئه الأخلاقيَّة لا تزال مناسبة لكل المؤمنين تحت العهد الإبراهيمي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يشبه هذا الرأيُ وجهةَ نظرِ التدبيريِّين، حيث إنَّ العهد الموسويَّ مشروطٌ والإبراهيميَّ غير مشروط، وقد كان العهد الموسويُّ إطاراً مؤقَّتًا ليصف مصطلحاتٍ مِثْل: طاعة إسرائيل في أثناء زمن الناموس</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نظَّم العهد الموسويُّ حياة أُمَّة إسرائيل حتَّى تختبر بركات العهد الإبراهيميّ، لكنَّ العهد الموسويَّ لم يعُدْ عاملاً  وفعَّالًا كونه قد أُكمِل وجرى تتميمه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3"/>
          <p:cNvSpPr>
            <a:spLocks noGrp="1" noChangeArrowheads="1"/>
          </p:cNvSpPr>
          <p:nvPr>
            <p:ph type="title" idx="4294967295"/>
          </p:nvPr>
        </p:nvSpPr>
        <p:spPr>
          <a:xfrm>
            <a:off x="0" y="0"/>
            <a:ext cx="9144000" cy="90872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rtl="1"/>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(خمسة آراء)</a:t>
            </a:r>
            <a:endParaRPr kumimoji="0" lang="en-US" sz="1800" b="1" i="0" dirty="0">
              <a:solidFill>
                <a:schemeClr val="bg1"/>
              </a:solidFill>
              <a:effectLst/>
              <a:latin typeface="Traditional Arabic" panose="02020603050405020304" pitchFamily="18" charset="-78"/>
              <a:ea typeface="SimSun" charset="0"/>
              <a:cs typeface="Traditional Arabic" panose="02020603050405020304" pitchFamily="18" charset="-78"/>
            </a:endParaRPr>
          </a:p>
        </p:txBody>
      </p:sp>
      <p:sp>
        <p:nvSpPr>
          <p:cNvPr id="97282" name="Text Box 3"/>
          <p:cNvSpPr txBox="1">
            <a:spLocks noChangeArrowheads="1"/>
          </p:cNvSpPr>
          <p:nvPr/>
        </p:nvSpPr>
        <p:spPr bwMode="auto">
          <a:xfrm>
            <a:off x="8299450" y="228600"/>
            <a:ext cx="862737"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113ب</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3667" name="Text Box 24"/>
          <p:cNvSpPr txBox="1">
            <a:spLocks noChangeArrowheads="1"/>
          </p:cNvSpPr>
          <p:nvPr/>
        </p:nvSpPr>
        <p:spPr bwMode="auto">
          <a:xfrm>
            <a:off x="0" y="620688"/>
            <a:ext cx="9144000" cy="4572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Stanley N. Gundry, ed. </a:t>
            </a:r>
            <a:r>
              <a:rPr kumimoji="0" lang="en-US" altLang="zh-CN" sz="1200" b="1" i="1"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Five Views on Law &amp; Gospel </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summarized by Lee </a:t>
            </a:r>
            <a:r>
              <a:rPr kumimoji="0" lang="en-US" altLang="zh-CN" sz="1200" b="1" i="0" u="none" strike="noStrike" kern="1200" cap="none" spc="0" normalizeH="0" baseline="0" noProof="0" dirty="0" err="1">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Hwee</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Chin, SBC, 2001 </a:t>
            </a:r>
            <a:endParaRPr kumimoji="0" lang="en-US"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564248" name="Group 24"/>
          <p:cNvGraphicFramePr>
            <a:graphicFrameLocks noGrp="1"/>
          </p:cNvGraphicFramePr>
          <p:nvPr>
            <p:extLst>
              <p:ext uri="{D42A27DB-BD31-4B8C-83A1-F6EECF244321}">
                <p14:modId xmlns:p14="http://schemas.microsoft.com/office/powerpoint/2010/main" val="1421267912"/>
              </p:ext>
            </p:extLst>
          </p:nvPr>
        </p:nvGraphicFramePr>
        <p:xfrm>
          <a:off x="0" y="1066800"/>
          <a:ext cx="9144000" cy="6075363"/>
        </p:xfrm>
        <a:graphic>
          <a:graphicData uri="http://schemas.openxmlformats.org/drawingml/2006/table">
            <a:tbl>
              <a:tblPr/>
              <a:tblGrid>
                <a:gridCol w="827584">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gridCol w="1691680">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1</a:t>
                      </a: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تحت النظام الناموسي</a:t>
                      </a:r>
                      <a:b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غريغ</a:t>
                      </a:r>
                      <a:b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بانسن</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2. المُصلَحة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فيليم</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خيميغه</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3. 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endPar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كايزر</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4. اللوثريَّة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المُعدَّلة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5. التدبيريَّة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 جي.</a:t>
                      </a: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ctr" defTabSz="457200" rtl="1"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نقاط القوَّة</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الحفاظ على مبدأ الاستمراريَّة ما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يسعى إلى أن تكون الأخلاقيَّات مرتبطةً بجوانب الحياة كلِّها</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ترى النواحي الإيجابيَّة في الناموس</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الحفاظ على مبدأ الاستمراريَّة ما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يذكر أنَّ الناموس الموسويَّ يشير إلى ظلال المسيح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يرى أنَّ الناموس يؤدِّي دورًا مع غير المؤمنين في الوقت الحاضر، وهو أنَّه يُبكِّتهم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cs typeface="Arial" panose="020B0604020202020204" pitchFamily="34" charset="0"/>
                        </a:rPr>
                        <a:t>ينظر إلى الدعم الكتابيِّ لبعض جوانب الناموس (أي الجوانب الأدبيَّة {الأخلاقيَّة}) على أنَّها أثقل من الجوانب الأُخرى (متَّى 23: 23)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cs typeface="Arial" panose="020B0604020202020204" pitchFamily="34" charset="0"/>
                        </a:rPr>
                        <a:t>قانون القداسة في</a:t>
                      </a:r>
                      <a:r>
                        <a:rPr lang="ar-JO" b="1" baseline="0" dirty="0">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الأصحاحين 18-19 من سِفْر اللاويِّين ينبع من طبيعة الله</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cs typeface="Arial" panose="020B0604020202020204" pitchFamily="34" charset="0"/>
                        </a:rPr>
                        <a:t>يُفسِّر التركيز على "العهد الجديد" تحت ناموس المسيح (غلاطيَّة ٦: ٢)</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cs typeface="Arial" panose="020B0604020202020204" pitchFamily="34" charset="0"/>
                        </a:rPr>
                        <a:t>يقول إنَّ قوانين العهد القديم التي تتكرَّر في العهد الجديد تكون واجبة الانطباق </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يُطبِّق مبادئ الناموس في يومنا الحاضر</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cs typeface="Arial" panose="020B0604020202020204" pitchFamily="34" charset="0"/>
                        </a:rPr>
                        <a:t>هذا الرأي كتابيٌّ من حيث تعليمه بأنَّ الشريعة الموسويَّة بدأَتْ في سيناء وانتهت بموت المسيح، وأنَّ هذا الناموس كان يؤدِّي دور المؤدِّب (المعلِّم) المؤقَّت حتَّى مجيء المسيح (غلاطيَّة 3: 19، 24-25)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يحافظ على الفصل ما بين 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يؤيِّد الحصول على الإرشاد المستمرَّ من ناموس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3"/>
          <p:cNvSpPr>
            <a:spLocks noGrp="1" noChangeArrowheads="1"/>
          </p:cNvSpPr>
          <p:nvPr>
            <p:ph type="title" idx="4294967295"/>
          </p:nvPr>
        </p:nvSpPr>
        <p:spPr>
          <a:xfrm>
            <a:off x="0" y="-118584"/>
            <a:ext cx="9144000" cy="1026633"/>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rtl="1"/>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(خمسة آراء)</a:t>
            </a:r>
            <a:endParaRPr kumimoji="0" lang="en-US" sz="1000" b="1" i="0" dirty="0">
              <a:solidFill>
                <a:schemeClr val="bg1"/>
              </a:solidFill>
              <a:effectLst/>
              <a:latin typeface="Traditional Arabic" panose="02020603050405020304" pitchFamily="18" charset="-78"/>
              <a:ea typeface="SimSun" charset="0"/>
              <a:cs typeface="Traditional Arabic" panose="02020603050405020304" pitchFamily="18" charset="-78"/>
            </a:endParaRPr>
          </a:p>
        </p:txBody>
      </p:sp>
      <p:sp>
        <p:nvSpPr>
          <p:cNvPr id="97282" name="Text Box 3"/>
          <p:cNvSpPr txBox="1">
            <a:spLocks noChangeArrowheads="1"/>
          </p:cNvSpPr>
          <p:nvPr/>
        </p:nvSpPr>
        <p:spPr bwMode="auto">
          <a:xfrm>
            <a:off x="8299450" y="228600"/>
            <a:ext cx="862737"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113ب</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57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Stanley N. Gundry, ed. </a:t>
            </a:r>
            <a:r>
              <a:rPr kumimoji="0" lang="en-US" altLang="zh-CN" sz="1200" b="1" i="1"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Five Views on Law &amp; Gospel </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summarized by Lee </a:t>
            </a:r>
            <a:r>
              <a:rPr kumimoji="0" lang="en-US" altLang="zh-CN" sz="1200" b="1" i="0" u="none" strike="noStrike" kern="1200" cap="none" spc="0" normalizeH="0" baseline="0" noProof="0" dirty="0" err="1">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Hwee</a:t>
            </a:r>
            <a:r>
              <a:rPr kumimoji="0" lang="en-US" altLang="zh-CN"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Chin, SBC, 2001 </a:t>
            </a:r>
            <a:endParaRPr kumimoji="0" lang="en-US" sz="1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566298" name="Group 26"/>
          <p:cNvGraphicFramePr>
            <a:graphicFrameLocks noGrp="1"/>
          </p:cNvGraphicFramePr>
          <p:nvPr>
            <p:extLst>
              <p:ext uri="{D42A27DB-BD31-4B8C-83A1-F6EECF244321}">
                <p14:modId xmlns:p14="http://schemas.microsoft.com/office/powerpoint/2010/main" val="1000936135"/>
              </p:ext>
            </p:extLst>
          </p:nvPr>
        </p:nvGraphicFramePr>
        <p:xfrm>
          <a:off x="0" y="908050"/>
          <a:ext cx="9144000" cy="6431280"/>
        </p:xfrm>
        <a:graphic>
          <a:graphicData uri="http://schemas.openxmlformats.org/drawingml/2006/table">
            <a:tbl>
              <a:tblPr/>
              <a:tblGrid>
                <a:gridCol w="611560">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859632">
                  <a:extLst>
                    <a:ext uri="{9D8B030D-6E8A-4147-A177-3AD203B41FA5}">
                      <a16:colId xmlns:a16="http://schemas.microsoft.com/office/drawing/2014/main" val="20002"/>
                    </a:ext>
                  </a:extLst>
                </a:gridCol>
                <a:gridCol w="1740768">
                  <a:extLst>
                    <a:ext uri="{9D8B030D-6E8A-4147-A177-3AD203B41FA5}">
                      <a16:colId xmlns:a16="http://schemas.microsoft.com/office/drawing/2014/main" val="20003"/>
                    </a:ext>
                  </a:extLst>
                </a:gridCol>
                <a:gridCol w="1584176">
                  <a:extLst>
                    <a:ext uri="{9D8B030D-6E8A-4147-A177-3AD203B41FA5}">
                      <a16:colId xmlns:a16="http://schemas.microsoft.com/office/drawing/2014/main" val="20004"/>
                    </a:ext>
                  </a:extLst>
                </a:gridCol>
                <a:gridCol w="1475656">
                  <a:extLst>
                    <a:ext uri="{9D8B030D-6E8A-4147-A177-3AD203B41FA5}">
                      <a16:colId xmlns:a16="http://schemas.microsoft.com/office/drawing/2014/main" val="20005"/>
                    </a:ext>
                  </a:extLst>
                </a:gridCol>
              </a:tblGrid>
              <a:tr h="73152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1</a:t>
                      </a: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تحت النظام الناموسي</a:t>
                      </a:r>
                      <a:b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غريغ</a:t>
                      </a:r>
                      <a:br>
                        <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b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 بانسن</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2. المُصلَحة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فيليم</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خيميغه</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3. 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endPar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كايزر</a:t>
                      </a: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4. اللوثريَّة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المُعدَّلة</a:t>
                      </a:r>
                      <a:endParaRPr kumimoji="0" lang="en-US" sz="1600" b="1" i="0" u="none" strike="noStrike" kern="1200"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5. التدبيريَّة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 جي.</a:t>
                      </a:r>
                    </a:p>
                    <a:p>
                      <a:pPr marL="0" marR="0" lvl="0" indent="0" algn="ctr" defTabSz="457200" rtl="1" eaLnBrk="1" fontAlgn="base" latinLnBrk="0" hangingPunct="1">
                        <a:lnSpc>
                          <a:spcPct val="100000"/>
                        </a:lnSpc>
                        <a:spcBef>
                          <a:spcPct val="0"/>
                        </a:spcBef>
                        <a:spcAft>
                          <a:spcPct val="0"/>
                        </a:spcAft>
                        <a:buClrTx/>
                        <a:buSzTx/>
                        <a:buFont typeface="Arial" panose="020B0604020202020204" pitchFamily="34" charset="0"/>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نقاط الضعف</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تقسيم الناموس إلى أدبيٍّ (أخلاقيٍّ) ومدنيٍّ وطقسيٍّ (شعائريٍّ)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dirty="0">
                          <a:latin typeface="Arial" panose="020B0604020202020204" pitchFamily="34" charset="0"/>
                          <a:cs typeface="Arial" panose="020B0604020202020204" pitchFamily="34" charset="0"/>
                        </a:rPr>
                        <a:t>من الخطأ تطبيق الوصايا الإلهيَّة على الأشخاص الذين لم يختبروا تجديد القلب داخليًّا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dirty="0">
                          <a:latin typeface="Arial" panose="020B0604020202020204" pitchFamily="34" charset="0"/>
                          <a:cs typeface="Arial" panose="020B0604020202020204" pitchFamily="34" charset="0"/>
                        </a:rPr>
                        <a:t>ليس بالضرورة أن يكون كلُّ "الناموس (الشرائع)" نابعًا من الناموس الموسويِّ (يوجد أيضًا الناموس الطبيعيُّ وناموس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لا يُطبِّق العهدُ الجديد العهدَ القديم في الأمور المدنيَّة بتاتًا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الناموس جَلَبَ الدينونة على الإنسان (2كورنثوس 3: 9)</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تقسيم الناموس إلى أدبيٍّ (أخلاقيٍّ) ومدنيٍّ وطقسيٍّ (شعائريٍّ)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استخدام "الناموس" بطُرُقٍ مختلفةٍ هو أمرٌ غير متَّسقٍ ومُربِك</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المطالبة بحفظ السبت اليوم يتناقض مع كولوسِّي 2: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من غير الواضح إن كان القانون الأخلاقيُّ أصبح ناموس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يدمج إسرائيل والكنيسة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تقسيم الناموس إلى أدبيٍّ (أخلاقيٍّ) ومدنيٍّ وطقسيٍّ (شعائريٍّ)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س</a:t>
                      </a:r>
                      <a:r>
                        <a:rPr lang="ar-JO" sz="1600" b="1" dirty="0">
                          <a:latin typeface="Arial" panose="020B0604020202020204" pitchFamily="34" charset="0"/>
                          <a:cs typeface="Arial" panose="020B0604020202020204" pitchFamily="34" charset="0"/>
                        </a:rPr>
                        <a:t>يكون أمرًا اعتباطيًّا وعشوائيًّا إذا جرى انتقاء أجزاء الناموس المطلوب تطبيقها بحسب التقدير الشخصيّ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اختيار الوصايا العشر والأصحاحين 18-19 من سِفْر اللاويِّين يُضيِّق مدى الناموس الأخلاقيِّ</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dirty="0">
                          <a:latin typeface="Arial" panose="020B0604020202020204" pitchFamily="34" charset="0"/>
                          <a:cs typeface="Arial" panose="020B0604020202020204" pitchFamily="34" charset="0"/>
                        </a:rPr>
                        <a:t>يسعى إلى تقديم التعليم القائل بعدم تجزئة الناموس والحفاظ في الوقت ذاته على محتواه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dirty="0">
                          <a:latin typeface="Arial" panose="020B0604020202020204" pitchFamily="34" charset="0"/>
                          <a:cs typeface="Arial" panose="020B0604020202020204" pitchFamily="34" charset="0"/>
                        </a:rPr>
                        <a:t>متطرِّفٌ في رأيه بأنَّ الناموس ليس له أيُّ غرضٍ بتاتًا في يومنا هذا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ي</a:t>
                      </a:r>
                      <a:r>
                        <a:rPr lang="ar-JO" sz="1600" b="1" dirty="0">
                          <a:latin typeface="Arial" panose="020B0604020202020204" pitchFamily="34" charset="0"/>
                          <a:cs typeface="Arial" panose="020B0604020202020204" pitchFamily="34" charset="0"/>
                        </a:rPr>
                        <a:t>فشل في رؤية رسالة الإنجيل ضمن العهد القديم، وذلك لأنَّه يرسم الحدود الفاصلة ما بين الناموس والإنجيل، فيضعهما في عصورٍ منفصلةٍ وغير متَّصلة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dirty="0">
                          <a:latin typeface="Arial" panose="020B0604020202020204" pitchFamily="34" charset="0"/>
                          <a:cs typeface="Arial" panose="020B0604020202020204" pitchFamily="34" charset="0"/>
                        </a:rPr>
                        <a:t>يُميِّز ما بين جوانب الناموس المتعلِّقة بالإعلانات الإلهيَّة الموحَى</a:t>
                      </a:r>
                      <a:r>
                        <a:rPr lang="ar-JO" sz="1600" b="1" baseline="0" dirty="0">
                          <a:latin typeface="Arial" panose="020B0604020202020204" pitchFamily="34" charset="0"/>
                          <a:cs typeface="Arial" panose="020B0604020202020204" pitchFamily="34" charset="0"/>
                        </a:rPr>
                        <a:t> بها</a:t>
                      </a:r>
                      <a:r>
                        <a:rPr lang="ar-JO" sz="1600" b="1" dirty="0">
                          <a:latin typeface="Arial" panose="020B0604020202020204" pitchFamily="34" charset="0"/>
                          <a:cs typeface="Arial" panose="020B0604020202020204" pitchFamily="34" charset="0"/>
                        </a:rPr>
                        <a:t> (الأبديَّة، والإعلان عن طبيعة الله) والجوانب التنظيميَّة (المؤقَّت، والتي حكمَتْ شعب إسرائيل). وهذا التمييز يصنع فروقًا وتمييزًا داخل ناموسٍ لا ينفصل- إذا كان ناموس العهد القديم هو أساسًا وحدةً واحدة، فلماذا نقسمه إلى جزأين؟</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dirty="0">
                          <a:latin typeface="Arial" panose="020B0604020202020204" pitchFamily="34" charset="0"/>
                          <a:cs typeface="Arial" panose="020B0604020202020204" pitchFamily="34" charset="0"/>
                        </a:rPr>
                        <a:t>الناموس لم يُبطَلْ، ولكن في الواقع جرى التمسُّك به بالإيمان (رومية 3: 31)</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itle 1"/>
          <p:cNvSpPr>
            <a:spLocks noGrp="1"/>
          </p:cNvSpPr>
          <p:nvPr>
            <p:ph type="ctrTitle"/>
          </p:nvPr>
        </p:nvSpPr>
        <p:spPr>
          <a:xfrm>
            <a:off x="0" y="0"/>
            <a:ext cx="9144000" cy="1143000"/>
          </a:xfrm>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استبدل القديم بالجديد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ما هو إذن العهد القديم بالتباين مع العهد الجديد في المسيح؟</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هو ليس كتاب العهد القديم بكامله لأن العهدين مع إبراهيم وداود لم يطلق عليهما أبدًا قديمان في كتاب العهد الجديد.</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بل فقط العهد الذي تم في زمن موسى، العهد الذي قطع على جبل سيناء</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(خر 19-24) يسمى العهد القديم (2كو 3: 14؛ قارن مع عب 8: 6، 1)، ليتم استبداله مع العهد الجديد في المسيح (لو 22: 20؛</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1كو 11: 25؛ 2كو 3: 6؛ عب 8: 8، 13؛ 9: 15؛ 12: 24).</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9" name="Title 1"/>
          <p:cNvSpPr txBox="1">
            <a:spLocks/>
          </p:cNvSpPr>
          <p:nvPr/>
        </p:nvSpPr>
        <p:spPr bwMode="auto">
          <a:xfrm>
            <a:off x="0" y="838201"/>
            <a:ext cx="9144000" cy="609600"/>
          </a:xfrm>
          <a:prstGeom prst="rect">
            <a:avLst/>
          </a:prstGeom>
          <a:noFill/>
          <a:ln w="9525">
            <a:noFill/>
            <a:miter lim="800000"/>
            <a:headEnd/>
            <a:tailEnd/>
          </a:ln>
        </p:spPr>
        <p:txBody>
          <a:bodyPr lIns="91435" tIns="45718" rIns="91435" bIns="4571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kern="0" dirty="0">
                <a:solidFill>
                  <a:srgbClr val="FFFFFF"/>
                </a:solidFill>
                <a:latin typeface="Arial" panose="020B0604020202020204" pitchFamily="34" charset="0"/>
                <a:ea typeface="ＭＳ Ｐゴシック"/>
                <a:cs typeface="Arial" panose="020B0604020202020204" pitchFamily="34" charset="0"/>
              </a:rPr>
              <a:t>واين جرودم، اللاهوت النظامي، 521</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 ع ج 266دد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35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603755E-F0B8-FC6B-2946-02C2FEC6E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383" y="3847182"/>
            <a:ext cx="8371532" cy="23105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noProof="0" dirty="0">
                <a:ln>
                  <a:noFill/>
                </a:ln>
                <a:solidFill>
                  <a:srgbClr val="FFFFFF"/>
                </a:solidFill>
                <a:effectLst/>
                <a:uLnTx/>
                <a:uFillTx/>
                <a:latin typeface="Arial"/>
                <a:ea typeface="SimSun" charset="0"/>
                <a:cs typeface="Arial"/>
              </a:rPr>
              <a:t>13 المسيح افتدانا من لعنة الناموس إذ صار لعنة لأجلنا لأنه مكتوب ملعون كل من علق على خشبة</a:t>
            </a:r>
          </a:p>
          <a:p>
            <a:pPr marL="0" marR="0" lvl="0" indent="0" algn="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3600" b="1" dirty="0">
                <a:solidFill>
                  <a:srgbClr val="FFFFFF"/>
                </a:solidFill>
                <a:latin typeface="Arial"/>
                <a:ea typeface="SimSun" charset="0"/>
                <a:cs typeface="Arial"/>
              </a:rPr>
              <a:t>14 لتصير بركة إبراهيم للأمم في المسيح يسوع لننال بالإيمان موعد الروح</a:t>
            </a:r>
            <a:endParaRPr kumimoji="0" lang="ar-SA" sz="3600" b="1" i="0" u="none" strike="noStrike" kern="1200" cap="none" spc="0" normalizeH="0" noProof="0" dirty="0">
              <a:ln>
                <a:noFill/>
              </a:ln>
              <a:solidFill>
                <a:srgbClr val="FFFFFF"/>
              </a:solidFill>
              <a:effectLst/>
              <a:uLnTx/>
              <a:uFillTx/>
              <a:latin typeface="Arial"/>
              <a:ea typeface="SimSun" charset="0"/>
              <a:cs typeface="Arial"/>
            </a:endParaRPr>
          </a:p>
        </p:txBody>
      </p:sp>
      <p:sp>
        <p:nvSpPr>
          <p:cNvPr id="2" name="Title 1">
            <a:extLst>
              <a:ext uri="{FF2B5EF4-FFF2-40B4-BE49-F238E27FC236}">
                <a16:creationId xmlns:a16="http://schemas.microsoft.com/office/drawing/2014/main" id="{9506264E-6E37-77E4-4743-E094979D4B97}"/>
              </a:ext>
            </a:extLst>
          </p:cNvPr>
          <p:cNvSpPr>
            <a:spLocks noGrp="1"/>
          </p:cNvSpPr>
          <p:nvPr>
            <p:ph type="title" idx="4294967295"/>
          </p:nvPr>
        </p:nvSpPr>
        <p:spPr>
          <a:xfrm>
            <a:off x="-2434" y="0"/>
            <a:ext cx="9144000" cy="620688"/>
          </a:xfrm>
          <a:solidFill>
            <a:schemeClr val="tx1"/>
          </a:solidFill>
        </p:spPr>
        <p:txBody>
          <a:bodyPr anchor="t"/>
          <a:lstStyle/>
          <a:p>
            <a:pPr rtl="0" fontAlgn="base"/>
            <a:r>
              <a:rPr kumimoji="0" lang="ar-SA" sz="3600" b="1" i="0" u="none" strike="noStrike" kern="1200" cap="none" spc="0" normalizeH="0" noProof="0" dirty="0">
                <a:ln>
                  <a:noFill/>
                </a:ln>
                <a:solidFill>
                  <a:srgbClr val="FFFFFF"/>
                </a:solidFill>
                <a:effectLst/>
                <a:uLnTx/>
                <a:uFillTx/>
                <a:latin typeface="Arial"/>
                <a:ea typeface="SimSun" charset="0"/>
                <a:cs typeface="Arial"/>
              </a:rPr>
              <a:t>غلاطية ٣ : ١٣-١٤</a:t>
            </a:r>
            <a:endParaRPr lang="en-US" sz="5400" dirty="0"/>
          </a:p>
        </p:txBody>
      </p:sp>
    </p:spTree>
    <p:extLst>
      <p:ext uri="{BB962C8B-B14F-4D97-AF65-F5344CB8AC3E}">
        <p14:creationId xmlns:p14="http://schemas.microsoft.com/office/powerpoint/2010/main" val="2836696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cs typeface="+mn-cs"/>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7" name="Group 6">
            <a:extLst>
              <a:ext uri="{FF2B5EF4-FFF2-40B4-BE49-F238E27FC236}">
                <a16:creationId xmlns:a16="http://schemas.microsoft.com/office/drawing/2014/main" id="{DA9A0C4D-E816-1299-3A6B-AFC5039866EC}"/>
              </a:ext>
            </a:extLst>
          </p:cNvPr>
          <p:cNvGrpSpPr>
            <a:grpSpLocks/>
          </p:cNvGrpSpPr>
          <p:nvPr/>
        </p:nvGrpSpPr>
        <p:grpSpPr bwMode="auto">
          <a:xfrm>
            <a:off x="5364163" y="3087688"/>
            <a:ext cx="3960812" cy="2592387"/>
            <a:chOff x="5364088" y="3088287"/>
            <a:chExt cx="3960440" cy="2592288"/>
          </a:xfrm>
        </p:grpSpPr>
        <p:sp>
          <p:nvSpPr>
            <p:cNvPr id="8" name="Oval Callout 1">
              <a:extLst>
                <a:ext uri="{FF2B5EF4-FFF2-40B4-BE49-F238E27FC236}">
                  <a16:creationId xmlns:a16="http://schemas.microsoft.com/office/drawing/2014/main" id="{81917CC3-0392-F5AB-34A9-F90B311C276A}"/>
                </a:ext>
              </a:extLst>
            </p:cNvPr>
            <p:cNvSpPr>
              <a:spLocks noChangeArrowheads="1"/>
            </p:cNvSpPr>
            <p:nvPr/>
          </p:nvSpPr>
          <p:spPr bwMode="auto">
            <a:xfrm>
              <a:off x="5364088" y="3088287"/>
              <a:ext cx="3960440" cy="2592288"/>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endParaRPr>
            </a:p>
          </p:txBody>
        </p:sp>
        <p:sp>
          <p:nvSpPr>
            <p:cNvPr id="9" name="Rectangle 21">
              <a:extLst>
                <a:ext uri="{FF2B5EF4-FFF2-40B4-BE49-F238E27FC236}">
                  <a16:creationId xmlns:a16="http://schemas.microsoft.com/office/drawing/2014/main" id="{C6CBC1E6-8ABF-A0CE-BFBA-B2F6B670A813}"/>
                </a:ext>
              </a:extLst>
            </p:cNvPr>
            <p:cNvSpPr>
              <a:spLocks noChangeArrowheads="1"/>
            </p:cNvSpPr>
            <p:nvPr/>
          </p:nvSpPr>
          <p:spPr bwMode="auto">
            <a:xfrm>
              <a:off x="5660922" y="3572456"/>
              <a:ext cx="3447726" cy="205945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r>
                <a:rPr kumimoji="0" lang="ru-RU" sz="1600" b="1" i="0" u="none" strike="noStrike" kern="1200" cap="none" spc="0" normalizeH="0" baseline="0" noProof="0" dirty="0">
                  <a:ln>
                    <a:noFill/>
                  </a:ln>
                  <a:solidFill>
                    <a:srgbClr val="FFFFFF"/>
                  </a:solidFill>
                  <a:effectLst/>
                  <a:uLnTx/>
                  <a:uFillTx/>
                  <a:latin typeface="Arial"/>
                  <a:cs typeface="Arial"/>
                </a:rPr>
                <a:t>"</a:t>
              </a:r>
              <a:r>
                <a:rPr lang="en-US" sz="1600" dirty="0" err="1">
                  <a:latin typeface="Salaam" pitchFamily="2" charset="0"/>
                </a:rPr>
                <a:t>Ñ</a:t>
              </a:r>
              <a:r>
                <a:rPr lang="en-US" sz="2800" dirty="0" err="1">
                  <a:latin typeface="Salaam" pitchFamily="2" charset="0"/>
                </a:rPr>
                <a:t>BâıâÇõ</a:t>
              </a:r>
              <a:r>
                <a:rPr lang="en-US" sz="2800" dirty="0">
                  <a:latin typeface="Salaam" pitchFamily="2" charset="0"/>
                </a:rPr>
                <a:t>∫ </a:t>
              </a:r>
              <a:r>
                <a:rPr lang="en-US" sz="2800" dirty="0" err="1">
                  <a:latin typeface="Salaam" pitchFamily="2" charset="0"/>
                </a:rPr>
                <a:t>âD¥õz</a:t>
              </a:r>
              <a:r>
                <a:rPr lang="en-US" sz="2800" dirty="0">
                  <a:latin typeface="Salaam" pitchFamily="2" charset="0"/>
                </a:rPr>
                <a:t> </a:t>
              </a:r>
              <a:r>
                <a:rPr lang="en-US" sz="2800" dirty="0" err="1">
                  <a:latin typeface="Salaam" pitchFamily="2" charset="0"/>
                </a:rPr>
                <a:t>êDâœ</a:t>
              </a:r>
              <a:r>
                <a:rPr lang="en-US" sz="2800" dirty="0">
                  <a:latin typeface="Salaam" pitchFamily="2" charset="0"/>
                </a:rPr>
                <a:t> ?</a:t>
              </a:r>
              <a:r>
                <a:rPr lang="en-US" sz="2800" dirty="0" err="1">
                  <a:latin typeface="Salaam" pitchFamily="2" charset="0"/>
                </a:rPr>
                <a:t>ócWôµAâû</a:t>
              </a:r>
              <a:r>
                <a:rPr lang="en-US" sz="2800" dirty="0">
                  <a:latin typeface="Salaam" pitchFamily="2" charset="0"/>
                </a:rPr>
                <a:t>˜¬</a:t>
              </a:r>
              <a:r>
                <a:rPr lang="en-US" sz="2800" dirty="0" err="1">
                  <a:latin typeface="Salaam" pitchFamily="2" charset="0"/>
                </a:rPr>
                <a:t>Õa</a:t>
              </a:r>
              <a:r>
                <a:rPr lang="en-US" sz="2800" dirty="0">
                  <a:latin typeface="Salaam" pitchFamily="2" charset="0"/>
                </a:rPr>
                <a:t> </a:t>
              </a:r>
              <a:r>
                <a:rPr lang="en-US" sz="2800" dirty="0" err="1">
                  <a:latin typeface="Salaam" pitchFamily="2" charset="0"/>
                </a:rPr>
                <a:t>aâ∂AâÂõÒâ</a:t>
              </a:r>
              <a:r>
                <a:rPr lang="el-GR" sz="2800" dirty="0">
                  <a:latin typeface="Arial" panose="020B0604020202020204" pitchFamily="34" charset="0"/>
                </a:rPr>
                <a:t>π</a:t>
              </a:r>
            </a:p>
            <a:p>
              <a:pPr algn="ctr"/>
              <a:r>
                <a:rPr lang="en-US" sz="2800" dirty="0" err="1">
                  <a:latin typeface="Salaam" pitchFamily="2" charset="0"/>
                </a:rPr>
                <a:t>òLêÇâû</a:t>
              </a:r>
              <a:r>
                <a:rPr lang="en-US" sz="2800" dirty="0">
                  <a:latin typeface="Salaam" pitchFamily="2" charset="0"/>
                </a:rPr>
                <a:t>˜¬</a:t>
              </a:r>
              <a:r>
                <a:rPr lang="en-US" sz="2800" dirty="0" err="1">
                  <a:latin typeface="Salaam" pitchFamily="2" charset="0"/>
                </a:rPr>
                <a:t>Õa</a:t>
              </a:r>
              <a:r>
                <a:rPr lang="en-US" sz="2800" dirty="0">
                  <a:latin typeface="Salaam" pitchFamily="2" charset="0"/>
                </a:rPr>
                <a:t> </a:t>
              </a:r>
              <a:r>
                <a:rPr lang="en-US" sz="2800" dirty="0" err="1">
                  <a:latin typeface="Salaam" pitchFamily="2" charset="0"/>
                </a:rPr>
                <a:t>âYõ†è›Aâ</a:t>
              </a:r>
              <a:r>
                <a:rPr lang="en-US" sz="2800" dirty="0">
                  <a:latin typeface="Salaam" pitchFamily="2" charset="0"/>
                </a:rPr>
                <a:t>¥ </a:t>
              </a:r>
              <a:r>
                <a:rPr lang="en-US" sz="2800" dirty="0" err="1">
                  <a:latin typeface="Salaam" pitchFamily="2" charset="0"/>
                </a:rPr>
                <a:t>ènà›a</a:t>
              </a:r>
              <a:r>
                <a:rPr lang="en-US" sz="2800" dirty="0">
                  <a:latin typeface="Salaam" pitchFamily="2" charset="0"/>
                </a:rPr>
                <a:t> </a:t>
              </a:r>
              <a:r>
                <a:rPr lang="en-US" sz="2800" dirty="0" err="1">
                  <a:latin typeface="Salaam" pitchFamily="2" charset="0"/>
                </a:rPr>
                <a:t>Åà¬õ%a</a:t>
              </a:r>
              <a:r>
                <a:rPr lang="en-US" sz="2800" dirty="0">
                  <a:latin typeface="Salaam" pitchFamily="2" charset="0"/>
                </a:rPr>
                <a:t> ,</a:t>
              </a:r>
              <a:r>
                <a:rPr lang="en-US" sz="2800" dirty="0" err="1">
                  <a:latin typeface="Salaam" pitchFamily="2" charset="0"/>
                </a:rPr>
                <a:t>ÑtAâ¥ÊûDâØâû</a:t>
              </a:r>
              <a:r>
                <a:rPr lang="en-US" sz="2800" dirty="0">
                  <a:latin typeface="Salaam" pitchFamily="2" charset="0"/>
                </a:rPr>
                <a:t>ˇ¬</a:t>
              </a:r>
              <a:r>
                <a:rPr lang="en-US" sz="2800" dirty="0" err="1">
                  <a:latin typeface="Salaam" pitchFamily="2" charset="0"/>
                </a:rPr>
                <a:t>Õa</a:t>
              </a:r>
              <a:endParaRPr lang="en-US" sz="2800" dirty="0">
                <a:latin typeface="Salaam" pitchFamily="2" charset="0"/>
              </a:endParaRPr>
            </a:p>
            <a:p>
              <a:pPr algn="ctr"/>
              <a:r>
                <a:rPr lang="en-US" sz="2800" dirty="0" err="1">
                  <a:latin typeface="Salaam" pitchFamily="2" charset="0"/>
                </a:rPr>
                <a:t>ã„àÛõ«à</a:t>
              </a:r>
              <a:r>
                <a:rPr lang="en-US" sz="2800" dirty="0">
                  <a:latin typeface="Salaam" pitchFamily="2" charset="0"/>
                </a:rPr>
                <a:t>¢£</a:t>
              </a:r>
              <a:r>
                <a:rPr lang="en-US" sz="2800" dirty="0" err="1">
                  <a:latin typeface="Salaam" pitchFamily="2" charset="0"/>
                </a:rPr>
                <a:t>âÂõ</a:t>
              </a:r>
              <a:r>
                <a:rPr lang="en-US" sz="2800" dirty="0">
                  <a:latin typeface="Salaam" pitchFamily="2" charset="0"/>
                </a:rPr>
                <a:t>∫ </a:t>
              </a:r>
              <a:r>
                <a:rPr lang="en-US" sz="2800" dirty="0" err="1">
                  <a:latin typeface="Salaam" pitchFamily="2" charset="0"/>
                </a:rPr>
                <a:t>ËAıâû</a:t>
              </a:r>
              <a:r>
                <a:rPr lang="en-US" sz="2800" dirty="0">
                  <a:latin typeface="Salaam" pitchFamily="2" charset="0"/>
                </a:rPr>
                <a:t>–†</a:t>
              </a:r>
              <a:r>
                <a:rPr lang="en-US" sz="2800" dirty="0" err="1">
                  <a:latin typeface="Salaam" pitchFamily="2" charset="0"/>
                </a:rPr>
                <a:t>âRô</a:t>
              </a:r>
              <a:r>
                <a:rPr lang="en-US" sz="2800" dirty="0">
                  <a:latin typeface="Salaam" pitchFamily="2" charset="0"/>
                </a:rPr>
                <a:t>µ ,</a:t>
              </a:r>
              <a:r>
                <a:rPr lang="en-US" sz="2800" dirty="0" err="1">
                  <a:latin typeface="Salaam" pitchFamily="2" charset="0"/>
                </a:rPr>
                <a:t>ôHà</a:t>
              </a:r>
              <a:r>
                <a:rPr lang="en-US" sz="2800" dirty="0">
                  <a:latin typeface="Salaam" pitchFamily="2" charset="0"/>
                </a:rPr>
                <a:t>¬ </a:t>
              </a:r>
              <a:r>
                <a:rPr lang="en-US" sz="2800" dirty="0" err="1">
                  <a:latin typeface="Salaam" pitchFamily="2" charset="0"/>
                </a:rPr>
                <a:t>âDõøôw</a:t>
              </a:r>
              <a:r>
                <a:rPr lang="en-US" sz="2800" dirty="0">
                  <a:latin typeface="Salaam" pitchFamily="2" charset="0"/>
                </a:rPr>
                <a:t> </a:t>
              </a:r>
              <a:r>
                <a:rPr lang="en-US" sz="2800" dirty="0" err="1">
                  <a:latin typeface="Salaam" pitchFamily="2" charset="0"/>
                </a:rPr>
                <a:t>êDâœ</a:t>
              </a:r>
              <a:r>
                <a:rPr lang="en-US" sz="2800" dirty="0">
                  <a:latin typeface="Salaam" pitchFamily="2" charset="0"/>
                </a:rPr>
                <a:t> </a:t>
              </a:r>
              <a:r>
                <a:rPr lang="en-US" sz="2800" dirty="0" err="1">
                  <a:latin typeface="Salaam" pitchFamily="2" charset="0"/>
                </a:rPr>
                <a:t>yõÎàù¬Õa</a:t>
              </a:r>
              <a:endParaRPr lang="en-US" sz="2800" dirty="0">
                <a:latin typeface="Salaam" pitchFamily="2" charset="0"/>
              </a:endParaRPr>
            </a:p>
            <a:p>
              <a:pPr algn="ctr"/>
              <a:r>
                <a:rPr lang="en-US" sz="2800" dirty="0">
                  <a:latin typeface="Salaam" pitchFamily="2" charset="0"/>
                </a:rPr>
                <a:t>.</a:t>
              </a:r>
              <a:r>
                <a:rPr lang="en-US" sz="2800" dirty="0" err="1">
                  <a:latin typeface="Salaam" pitchFamily="2" charset="0"/>
                </a:rPr>
                <a:t>ãFÁõçâw</a:t>
              </a:r>
              <a:r>
                <a:rPr lang="en-US" sz="2800" dirty="0">
                  <a:latin typeface="Salaam" pitchFamily="2" charset="0"/>
                </a:rPr>
                <a:t> </a:t>
              </a:r>
              <a:r>
                <a:rPr lang="en-US" sz="2800" dirty="0" err="1">
                  <a:latin typeface="Salaam" pitchFamily="2" charset="0"/>
                </a:rPr>
                <a:t>õDâ</a:t>
              </a:r>
              <a:r>
                <a:rPr lang="en-US" sz="2800" dirty="0">
                  <a:latin typeface="Salaam" pitchFamily="2" charset="0"/>
                </a:rPr>
                <a:t>¥ </a:t>
              </a:r>
              <a:r>
                <a:rPr lang="en-US" sz="2800" dirty="0" err="1">
                  <a:latin typeface="Salaam" pitchFamily="2" charset="0"/>
                </a:rPr>
                <a:t>Yõ</a:t>
              </a:r>
              <a:r>
                <a:rPr lang="el-GR" sz="2800" dirty="0">
                  <a:latin typeface="Arial" panose="020B0604020202020204" pitchFamily="34" charset="0"/>
                </a:rPr>
                <a:t>π</a:t>
              </a:r>
              <a:r>
                <a:rPr kumimoji="0" lang="ru-RU" sz="1600" b="1" i="0" u="none" strike="noStrike" kern="1200" cap="none" spc="0" normalizeH="0" baseline="0" noProof="0" dirty="0">
                  <a:ln>
                    <a:noFill/>
                  </a:ln>
                  <a:solidFill>
                    <a:srgbClr val="FFFFFF"/>
                  </a:solidFill>
                  <a:effectLst/>
                  <a:uLnTx/>
                  <a:uFillTx/>
                  <a:latin typeface="Arial"/>
                  <a:cs typeface="Arial"/>
                </a:rPr>
                <a:t>"</a:t>
              </a:r>
              <a:r>
                <a:rPr kumimoji="0" lang="en-US" sz="1600" b="1" i="0" u="none" strike="noStrike" kern="1200" cap="none" spc="0" normalizeH="0" baseline="0" noProof="0" dirty="0">
                  <a:ln>
                    <a:noFill/>
                  </a:ln>
                  <a:solidFill>
                    <a:srgbClr val="FFFFFF"/>
                  </a:solidFill>
                  <a:effectLst/>
                  <a:uLnTx/>
                  <a:uFillTx/>
                  <a:latin typeface="Arial"/>
                  <a:cs typeface="Arial"/>
                </a:rPr>
                <a:t> </a:t>
              </a:r>
              <a:br>
                <a:rPr kumimoji="0" lang="en-US" sz="1600" b="1" i="0" u="none" strike="noStrike" kern="1200" cap="none" spc="0" normalizeH="0" baseline="0" noProof="0" dirty="0">
                  <a:ln>
                    <a:noFill/>
                  </a:ln>
                  <a:solidFill>
                    <a:srgbClr val="FFFFFF"/>
                  </a:solidFill>
                  <a:effectLst/>
                  <a:uLnTx/>
                  <a:uFillTx/>
                  <a:latin typeface="Arial"/>
                  <a:cs typeface="Arial"/>
                </a:rPr>
              </a:br>
              <a:r>
                <a:rPr kumimoji="0" lang="en-US" sz="1600" b="1" i="0" u="none" strike="noStrike" kern="1200" cap="none" spc="0" normalizeH="0" baseline="0" noProof="0" dirty="0">
                  <a:ln>
                    <a:noFill/>
                  </a:ln>
                  <a:solidFill>
                    <a:srgbClr val="FFFFFF"/>
                  </a:solidFill>
                  <a:effectLst/>
                  <a:uLnTx/>
                  <a:uFillTx/>
                  <a:latin typeface="Arial"/>
                  <a:cs typeface="Arial"/>
                </a:rPr>
                <a:t>(</a:t>
              </a:r>
              <a:r>
                <a:rPr kumimoji="0" lang="ar-SA" sz="1600" b="1" i="0" u="none" strike="noStrike" kern="1200" cap="none" spc="0" normalizeH="0" baseline="0" noProof="0" dirty="0">
                  <a:ln>
                    <a:noFill/>
                  </a:ln>
                  <a:solidFill>
                    <a:srgbClr val="FFFFFF"/>
                  </a:solidFill>
                  <a:effectLst/>
                  <a:uLnTx/>
                  <a:uFillTx/>
                  <a:latin typeface="Arial"/>
                  <a:cs typeface="Arial"/>
                </a:rPr>
                <a:t>١٩:٣</a:t>
              </a:r>
              <a:r>
                <a:rPr kumimoji="0" lang="en-US" sz="1600" b="1" i="0" u="none" strike="noStrike" kern="1200" cap="none" spc="0" normalizeH="0" baseline="0" noProof="0" dirty="0">
                  <a:ln>
                    <a:noFill/>
                  </a:ln>
                  <a:solidFill>
                    <a:srgbClr val="FFFFFF"/>
                  </a:solidFill>
                  <a:effectLst/>
                  <a:uLnTx/>
                  <a:uFillTx/>
                  <a:latin typeface="Arial"/>
                  <a:cs typeface="Arial"/>
                </a:rPr>
                <a:t>).</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cs typeface="Arial"/>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1200" b="0" i="0" u="none" strike="noStrike" kern="1200" cap="none" spc="0" normalizeH="0" baseline="0" noProof="0">
                <a:ln>
                  <a:noFill/>
                </a:ln>
                <a:solidFill>
                  <a:srgbClr val="898989"/>
                </a:solidFill>
                <a:effectLst/>
                <a:uLnTx/>
                <a:uFillTx/>
                <a:latin typeface="Calibri" charset="0"/>
                <a:ea typeface="SimSun"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0" y="2550746"/>
            <a:ext cx="5699125" cy="17565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000000"/>
                </a:solidFill>
                <a:effectLst/>
                <a:uLnTx/>
                <a:uFillTx/>
                <a:latin typeface="Arial"/>
                <a:ea typeface="SimSun" charset="0"/>
                <a:cs typeface="Arial"/>
              </a:rPr>
              <a:t>26 لأنكم جميعاً أبناء الله بالإيمان بالمسيح يسوع 27 لأن كلكم الذين اعتمدتم بالمسيح قد لبستم المسيح</a:t>
            </a:r>
            <a:endParaRPr kumimoji="0" lang="en-US" sz="3600" b="1" i="0" u="none" strike="noStrike" kern="1200" cap="none" spc="0" normalizeH="0" baseline="0" noProof="0" dirty="0">
              <a:ln>
                <a:noFill/>
              </a:ln>
              <a:solidFill>
                <a:srgbClr val="000000"/>
              </a:solidFill>
              <a:effectLst/>
              <a:uLnTx/>
              <a:uFillTx/>
              <a:latin typeface="Arial"/>
              <a:ea typeface="SimSun" charset="0"/>
              <a:cs typeface="Arial"/>
            </a:endParaRP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ar-JO" sz="4000" b="1" kern="1200" dirty="0">
                <a:solidFill>
                  <a:srgbClr val="FFFFFF"/>
                </a:solidFill>
                <a:latin typeface="Arial" pitchFamily="34" charset="0"/>
                <a:ea typeface="SimSun"/>
                <a:cs typeface="Arial" pitchFamily="34" charset="0"/>
              </a:rPr>
              <a:t>غلاطية 3: 26-27</a:t>
            </a:r>
            <a:endParaRPr lang="en-US" dirty="0">
              <a:solidFill>
                <a:srgbClr val="FFFFFF"/>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١. دعا يسوع بولس ليعلم الخلاص بالإيمان (غل ١-٢)</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9984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33598" y="1556792"/>
            <a:ext cx="4483100" cy="23105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marL="0" marR="0" lvl="0" indent="0" algn="ctr" defTabSz="457200" rtl="0" eaLnBrk="1" fontAlgn="base" latinLnBrk="0" hangingPunct="1">
              <a:lnSpc>
                <a:spcPct val="100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ليس يهودي ولا يوناني ليس عبد ولا حر ليس ذكر وأنثى لأنكم جميعاً واحد في المسيح يسوع</a:t>
            </a:r>
          </a:p>
        </p:txBody>
      </p:sp>
      <p:sp>
        <p:nvSpPr>
          <p:cNvPr id="2" name="Title 1">
            <a:extLst>
              <a:ext uri="{FF2B5EF4-FFF2-40B4-BE49-F238E27FC236}">
                <a16:creationId xmlns:a16="http://schemas.microsoft.com/office/drawing/2014/main" id="{DB97CF59-EC51-90F8-4D0F-F4F9431FD05A}"/>
              </a:ext>
            </a:extLst>
          </p:cNvPr>
          <p:cNvSpPr>
            <a:spLocks noGrp="1"/>
          </p:cNvSpPr>
          <p:nvPr>
            <p:ph type="title" idx="4294967295"/>
          </p:nvPr>
        </p:nvSpPr>
        <p:spPr>
          <a:xfrm>
            <a:off x="0" y="12998"/>
            <a:ext cx="9143999" cy="1047452"/>
          </a:xfrm>
          <a:solidFill>
            <a:schemeClr val="tx1"/>
          </a:solidFill>
        </p:spPr>
        <p:txBody>
          <a:bodyPr/>
          <a:lstStyle/>
          <a:p>
            <a:pPr rtl="1"/>
            <a:r>
              <a:rPr lang="ar-SA" b="1" dirty="0">
                <a:solidFill>
                  <a:schemeClr val="bg1"/>
                </a:solidFill>
                <a:latin typeface="Arial" panose="020B0604020202020204" pitchFamily="34" charset="0"/>
                <a:cs typeface="Arial" panose="020B0604020202020204" pitchFamily="34" charset="0"/>
              </a:rPr>
              <a:t>غلاطية ٣ : ٢٨</a:t>
            </a:r>
          </a:p>
        </p:txBody>
      </p:sp>
    </p:spTree>
    <p:extLst>
      <p:ext uri="{BB962C8B-B14F-4D97-AF65-F5344CB8AC3E}">
        <p14:creationId xmlns:p14="http://schemas.microsoft.com/office/powerpoint/2010/main" val="337133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6834" name="Picture 2" descr="https://farm5.staticflickr.com/4357/36374125445_1b755055c2_b.jpg">
            <a:extLst>
              <a:ext uri="{FF2B5EF4-FFF2-40B4-BE49-F238E27FC236}">
                <a16:creationId xmlns:a16="http://schemas.microsoft.com/office/drawing/2014/main" id="{0812AF9C-24AF-6A48-BDA6-E0AE99AF3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8517" cy="6021288"/>
          </a:xfrm>
          <a:prstGeom prst="rect">
            <a:avLst/>
          </a:prstGeom>
          <a:noFill/>
          <a:extLst>
            <a:ext uri="{909E8E84-426E-40DD-AFC4-6F175D3DCCD1}">
              <a14:hiddenFill xmlns:a14="http://schemas.microsoft.com/office/drawing/2010/main">
                <a:solidFill>
                  <a:srgbClr val="FFFFFF"/>
                </a:solidFill>
              </a14:hiddenFill>
            </a:ext>
          </a:extLst>
        </p:spPr>
      </p:pic>
      <p:sp>
        <p:nvSpPr>
          <p:cNvPr id="79875" name="Rectangle 3"/>
          <p:cNvSpPr>
            <a:spLocks noChangeArrowheads="1"/>
          </p:cNvSpPr>
          <p:nvPr/>
        </p:nvSpPr>
        <p:spPr bwMode="auto">
          <a:xfrm>
            <a:off x="4644008" y="332656"/>
            <a:ext cx="4267076" cy="212583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algn="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ar-JO" sz="4400" b="1" dirty="0">
                <a:solidFill>
                  <a:schemeClr val="bg1"/>
                </a:solidFill>
                <a:latin typeface="Arial"/>
                <a:ea typeface="SimSun" charset="0"/>
                <a:cs typeface="Arial"/>
              </a:rPr>
              <a:t>فإن كنتم للمسيح فأنتم إذاً نسل إبراهيم وحسب الموعد ورثة</a:t>
            </a:r>
            <a:r>
              <a:rPr lang="ar-SA" sz="4400" b="1" dirty="0">
                <a:solidFill>
                  <a:schemeClr val="bg1"/>
                </a:solidFill>
                <a:latin typeface="Arial"/>
                <a:ea typeface="SimSun" charset="0"/>
                <a:cs typeface="Arial"/>
              </a:rPr>
              <a:t> </a:t>
            </a:r>
          </a:p>
        </p:txBody>
      </p:sp>
      <p:sp>
        <p:nvSpPr>
          <p:cNvPr id="2" name="Title 1">
            <a:extLst>
              <a:ext uri="{FF2B5EF4-FFF2-40B4-BE49-F238E27FC236}">
                <a16:creationId xmlns:a16="http://schemas.microsoft.com/office/drawing/2014/main" id="{5134BC4C-698F-B549-F085-6029E8BBEF2C}"/>
              </a:ext>
            </a:extLst>
          </p:cNvPr>
          <p:cNvSpPr>
            <a:spLocks noGrp="1"/>
          </p:cNvSpPr>
          <p:nvPr>
            <p:ph type="title" idx="4294967295"/>
          </p:nvPr>
        </p:nvSpPr>
        <p:spPr>
          <a:xfrm>
            <a:off x="683071" y="5716588"/>
            <a:ext cx="8228013" cy="1141412"/>
          </a:xfrm>
        </p:spPr>
        <p:txBody>
          <a:bodyPr/>
          <a:lstStyle/>
          <a:p>
            <a:pPr rtl="0" fontAlgn="base"/>
            <a:r>
              <a:rPr lang="ar-SA" sz="4400" b="1" kern="1200" dirty="0">
                <a:solidFill>
                  <a:srgbClr val="FFFFFF"/>
                </a:solidFill>
                <a:effectLst/>
                <a:latin typeface="Arial" panose="020B0604020202020204" pitchFamily="34" charset="0"/>
                <a:ea typeface="SimSun" panose="02010600030101010101" pitchFamily="2" charset="-122"/>
                <a:cs typeface="Arial" panose="020B0604020202020204" pitchFamily="34" charset="0"/>
              </a:rPr>
              <a:t>غلاطية ٣ : ٢٩</a:t>
            </a:r>
            <a:endParaRPr lang="en-US" dirty="0">
              <a:effectLs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5"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2786"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388350" y="14288"/>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622091484"/>
              </p:ext>
            </p:extLst>
          </p:nvPr>
        </p:nvGraphicFramePr>
        <p:xfrm>
          <a:off x="76200" y="990600"/>
          <a:ext cx="8991600" cy="5715002"/>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37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03" marB="45703"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46303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المتلقي</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(التاريخ و</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المكان)</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إبراهيم كوسيط لجميع الأمم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عام 2060 ق.م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في أور الكلدانيين</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موسى كوسيط لإسرائيل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عام 1445 ق.م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في جبل سيناء</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6303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الكتاب المقدس</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تكوين 12: 1- 3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(لكنه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تشكل كعهد في تكوين 15)</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خروج 20 – 31 هو</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جوهر العهد</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27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بين الله</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و</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شخص (كأمّة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مستقبلاً)</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أمّة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972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النطاق</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عالمي (وتتبارك فيك</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جميع أمم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الأرض)</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إسرائيل فقط استلمت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الشريعة (تث 4: 8؛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مز 147: 20)</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Oval 1"/>
          <p:cNvSpPr/>
          <p:nvPr/>
        </p:nvSpPr>
        <p:spPr bwMode="auto">
          <a:xfrm>
            <a:off x="600645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61876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b_bulb_gl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3810" name="Picture 3" descr="international[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8"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451850" y="0"/>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80246" name="Group 22"/>
          <p:cNvGraphicFramePr>
            <a:graphicFrameLocks noGrp="1"/>
          </p:cNvGraphicFramePr>
          <p:nvPr>
            <p:extLst>
              <p:ext uri="{D42A27DB-BD31-4B8C-83A1-F6EECF244321}">
                <p14:modId xmlns:p14="http://schemas.microsoft.com/office/powerpoint/2010/main" val="4186922114"/>
              </p:ext>
            </p:extLst>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المواعيد</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أرض، نسل، وبركة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(دون الإشارة إلى</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زمن التحقيق)</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بركة للطاعة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ولعنة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للعصيان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(لا 26؛ تث 28)</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82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الشروط</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غير مشروط: "أنا سوف..."</a:t>
                      </a:r>
                      <a:endParaRPr kumimoji="0" lang="en-US" sz="24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مشروط: "إذا أنت فعلتَ...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إذن أنا سأفعل..."</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المشاركة</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إبراهيم نائمًا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(تك 15: 17)</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وافقت إسرائيل على الانصياع</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(خر 18: 8)</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chemeClr val="tx2"/>
                          </a:solidFill>
                          <a:effectLst/>
                          <a:latin typeface="Arial" charset="0"/>
                          <a:ea typeface="ＭＳ Ｐゴシック" charset="0"/>
                          <a:cs typeface="Times New Roman" charset="0"/>
                        </a:rPr>
                        <a:t>التناظر</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أب إلى اِبن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(عطيّة ملكية)</a:t>
                      </a: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متسلط (ملك أعظم) إلى</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2"/>
                          </a:solidFill>
                          <a:effectLst/>
                          <a:latin typeface="Arial" charset="0"/>
                          <a:ea typeface="ＭＳ Ｐゴシック" charset="0"/>
                          <a:cs typeface="Times New Roman" charset="0"/>
                        </a:rPr>
                        <a:t>تابع (أمة خادمة)</a:t>
                      </a:r>
                      <a:endParaRPr kumimoji="0" lang="en-US" sz="2400" b="1" i="0" u="none" strike="noStrike" cap="none" normalizeH="0" baseline="0" dirty="0">
                        <a:ln>
                          <a:noFill/>
                        </a:ln>
                        <a:solidFill>
                          <a:schemeClr val="tx2"/>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Oval 7"/>
          <p:cNvSpPr/>
          <p:nvPr/>
        </p:nvSpPr>
        <p:spPr bwMode="auto">
          <a:xfrm>
            <a:off x="6105061" y="5368070"/>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panose="020B0604020202020204" pitchFamily="34" charset="0"/>
              <a:ea typeface="+mn-ea"/>
              <a:cs typeface="Arial" panose="020B0604020202020204" pitchFamily="34" charset="0"/>
            </a:endParaRPr>
          </a:p>
        </p:txBody>
      </p:sp>
      <p:sp>
        <p:nvSpPr>
          <p:cNvPr id="9" name="Oval 8"/>
          <p:cNvSpPr/>
          <p:nvPr/>
        </p:nvSpPr>
        <p:spPr bwMode="auto">
          <a:xfrm>
            <a:off x="6032904" y="1183285"/>
            <a:ext cx="3888570" cy="2337708"/>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8638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
                                        <p:tgtEl>
                                          <p:spTgt spid="8"/>
                                        </p:tgtEl>
                                      </p:cBhvr>
                                    </p:animEffect>
                                    <p:anim calcmode="lin" valueType="num">
                                      <p:cBhvr>
                                        <p:cTn id="16" dur="400" fill="hold"/>
                                        <p:tgtEl>
                                          <p:spTgt spid="8"/>
                                        </p:tgtEl>
                                        <p:attrNameLst>
                                          <p:attrName>ppt_x</p:attrName>
                                        </p:attrNameLst>
                                      </p:cBhvr>
                                      <p:tavLst>
                                        <p:tav tm="0">
                                          <p:val>
                                            <p:strVal val="#ppt_x"/>
                                          </p:val>
                                        </p:tav>
                                        <p:tav tm="100000">
                                          <p:val>
                                            <p:strVal val="#ppt_x"/>
                                          </p:val>
                                        </p:tav>
                                      </p:tavLst>
                                    </p:anim>
                                    <p:anim calcmode="lin" valueType="num">
                                      <p:cBhvr>
                                        <p:cTn id="17" dur="400" fill="hold"/>
                                        <p:tgtEl>
                                          <p:spTgt spid="8"/>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descr="b_bulb_glo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4834" name="Picture 3" descr="international[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14400"/>
            <a:ext cx="7239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2" name="Title 5"/>
          <p:cNvSpPr>
            <a:spLocks noGrp="1"/>
          </p:cNvSpPr>
          <p:nvPr>
            <p:ph type="title" idx="4294967295"/>
          </p:nvPr>
        </p:nvSpPr>
        <p:spPr>
          <a:xfrm>
            <a:off x="0" y="0"/>
            <a:ext cx="9144000" cy="914400"/>
          </a:xfrm>
        </p:spPr>
        <p:txBody>
          <a:bodyPr/>
          <a:lstStyle/>
          <a:p>
            <a:pPr eaLnBrk="1" hangingPunct="1">
              <a:defRPr/>
            </a:pPr>
            <a:r>
              <a:rPr lang="ar-JO" sz="3200" dirty="0">
                <a:solidFill>
                  <a:srgbClr val="FFFFFF"/>
                </a:solidFill>
                <a:latin typeface="Arial" panose="020B0604020202020204" pitchFamily="34" charset="0"/>
                <a:cs typeface="Arial" panose="020B0604020202020204" pitchFamily="34" charset="0"/>
              </a:rPr>
              <a:t>التباين بين عهدين رئيسيين</a:t>
            </a:r>
            <a:endParaRPr lang="en-US" sz="3200" dirty="0">
              <a:solidFill>
                <a:srgbClr val="FFFFFF"/>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8451850" y="0"/>
            <a:ext cx="704039" cy="46166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ＭＳ Ｐゴシック" charset="0"/>
              </a:rPr>
              <a:t>116</a:t>
            </a:r>
            <a:endParaRPr kumimoji="0" lang="en-US" sz="2400" b="1" i="0" u="none" strike="noStrike" kern="1200" cap="none" spc="0" normalizeH="0" baseline="0" noProof="0" dirty="0">
              <a:ln>
                <a:noFill/>
              </a:ln>
              <a:solidFill>
                <a:srgbClr val="FFFFFF"/>
              </a:solidFill>
              <a:effectLst/>
              <a:uLnTx/>
              <a:uFillTx/>
              <a:latin typeface="Times New Roman" pitchFamily="-112" charset="0"/>
              <a:ea typeface="ＭＳ Ｐゴシック" charset="0"/>
              <a:cs typeface="ＭＳ Ｐゴシック" charset="0"/>
            </a:endParaRPr>
          </a:p>
        </p:txBody>
      </p:sp>
      <p:graphicFrame>
        <p:nvGraphicFramePr>
          <p:cNvPr id="8" name="Table 7"/>
          <p:cNvGraphicFramePr>
            <a:graphicFrameLocks noGrp="1"/>
          </p:cNvGraphicFramePr>
          <p:nvPr>
            <p:extLst>
              <p:ext uri="{D42A27DB-BD31-4B8C-83A1-F6EECF244321}">
                <p14:modId xmlns:p14="http://schemas.microsoft.com/office/powerpoint/2010/main" val="814550081"/>
              </p:ext>
            </p:extLst>
          </p:nvPr>
        </p:nvGraphicFramePr>
        <p:xfrm>
          <a:off x="76200" y="990600"/>
          <a:ext cx="8991600" cy="5686425"/>
        </p:xfrm>
        <a:graphic>
          <a:graphicData uri="http://schemas.openxmlformats.org/drawingml/2006/table">
            <a:tbl>
              <a:tblPr/>
              <a:tblGrid>
                <a:gridCol w="17526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609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الإبراهيمي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800" b="1" i="0" u="sng" strike="noStrike" cap="none" normalizeH="0" baseline="0" dirty="0">
                          <a:ln>
                            <a:noFill/>
                          </a:ln>
                          <a:solidFill>
                            <a:srgbClr val="FFFFFF"/>
                          </a:solidFill>
                          <a:effectLst/>
                          <a:latin typeface="Arial" charset="0"/>
                          <a:ea typeface="ＭＳ Ｐゴシック" charset="0"/>
                          <a:cs typeface="Times New Roman" charset="0"/>
                        </a:rPr>
                        <a:t>الموسوي</a:t>
                      </a:r>
                      <a:endParaRPr kumimoji="0" lang="en-US" sz="2800" b="1" i="0" u="sng"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1082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الشكل</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شفوي (بدون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شروط مكتوبة)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مكتوب على ألواح حجر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وأسفار موسى الخمسة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التأكيد</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بركة على</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التأديب/ الدينونة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(خمس "بركات" في</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 12: 1- 3)</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دينونة/ تأديب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على البركة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(تباين بين تث 28: 1- 14 و</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تث 28: 15: 68)</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82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المسيح</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نسل نهائي</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(تكوين 12: 3)</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ممثلة في خيمة الاجتماع</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(عب 8 – 10)</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82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1" u="none" strike="noStrike" cap="none" normalizeH="0" baseline="0" dirty="0">
                          <a:ln>
                            <a:noFill/>
                          </a:ln>
                          <a:solidFill>
                            <a:srgbClr val="FFFFFF"/>
                          </a:solidFill>
                          <a:effectLst/>
                          <a:latin typeface="Arial" charset="0"/>
                          <a:ea typeface="ＭＳ Ｐゴシック" charset="0"/>
                          <a:cs typeface="Times New Roman" charset="0"/>
                        </a:rPr>
                        <a:t>العلامة</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الختان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(تك 17: 11)</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السبت</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rgbClr val="FFFFFF"/>
                          </a:solidFill>
                          <a:effectLst/>
                          <a:latin typeface="Arial" charset="0"/>
                          <a:ea typeface="ＭＳ Ｐゴシック" charset="0"/>
                          <a:cs typeface="Times New Roman" charset="0"/>
                        </a:rPr>
                        <a:t>(خر 31: 13، 17)</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9" name="Oval 8"/>
          <p:cNvSpPr/>
          <p:nvPr/>
        </p:nvSpPr>
        <p:spPr bwMode="auto">
          <a:xfrm>
            <a:off x="5951075" y="419921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
        <p:nvSpPr>
          <p:cNvPr id="10" name="Oval 9"/>
          <p:cNvSpPr/>
          <p:nvPr/>
        </p:nvSpPr>
        <p:spPr bwMode="auto">
          <a:xfrm>
            <a:off x="5951075" y="1313156"/>
            <a:ext cx="3744257" cy="1518789"/>
          </a:xfrm>
          <a:prstGeom prst="ellipse">
            <a:avLst/>
          </a:prstGeom>
          <a:noFill/>
          <a:ln w="381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08" charset="0"/>
              <a:ea typeface="+mn-ea"/>
              <a:cs typeface="+mn-cs"/>
            </a:endParaRPr>
          </a:p>
        </p:txBody>
      </p:sp>
    </p:spTree>
    <p:extLst>
      <p:ext uri="{BB962C8B-B14F-4D97-AF65-F5344CB8AC3E}">
        <p14:creationId xmlns:p14="http://schemas.microsoft.com/office/powerpoint/2010/main" val="13638506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43"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
                                        <p:tgtEl>
                                          <p:spTgt spid="9"/>
                                        </p:tgtEl>
                                      </p:cBhvr>
                                    </p:animEffect>
                                    <p:anim calcmode="lin" valueType="num">
                                      <p:cBhvr>
                                        <p:cTn id="16" dur="400" fill="hold"/>
                                        <p:tgtEl>
                                          <p:spTgt spid="9"/>
                                        </p:tgtEl>
                                        <p:attrNameLst>
                                          <p:attrName>ppt_x</p:attrName>
                                        </p:attrNameLst>
                                      </p:cBhvr>
                                      <p:tavLst>
                                        <p:tav tm="0">
                                          <p:val>
                                            <p:strVal val="#ppt_x"/>
                                          </p:val>
                                        </p:tav>
                                        <p:tav tm="100000">
                                          <p:val>
                                            <p:strVal val="#ppt_x"/>
                                          </p:val>
                                        </p:tav>
                                      </p:tavLst>
                                    </p:anim>
                                    <p:anim calcmode="lin" valueType="num">
                                      <p:cBhvr>
                                        <p:cTn id="17" dur="400" fill="hold"/>
                                        <p:tgtEl>
                                          <p:spTgt spid="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6948513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inheritance">
            <a:extLst>
              <a:ext uri="{FF2B5EF4-FFF2-40B4-BE49-F238E27FC236}">
                <a16:creationId xmlns:a16="http://schemas.microsoft.com/office/drawing/2014/main" id="{B703A0DD-5C67-6F45-8292-4F55A1379A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2362592" y="3175248"/>
            <a:ext cx="6771154" cy="3717032"/>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3145779"/>
          </a:xfrm>
          <a:effectLst>
            <a:outerShdw blurRad="63500" dist="35921" dir="2700000" algn="ctr" rotWithShape="0">
              <a:schemeClr val="tx2">
                <a:alpha val="74998"/>
              </a:schemeClr>
            </a:outerShdw>
          </a:effectLst>
        </p:spPr>
        <p:txBody>
          <a:bodyPr anchor="ctr"/>
          <a:lstStyle/>
          <a:p>
            <a:pPr>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غلاطية ٤ : ١</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وإنما أقول: ما دام الوراث قاصراً لا يفرق شيئاً عن العبد مع كونه صاحب الجميع</a:t>
            </a: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682609518"/>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8" name="Picture 6" descr="Image result for boy versus young man">
            <a:extLst>
              <a:ext uri="{FF2B5EF4-FFF2-40B4-BE49-F238E27FC236}">
                <a16:creationId xmlns:a16="http://schemas.microsoft.com/office/drawing/2014/main" id="{9CD84B29-3D6F-EA45-9045-F62095946A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84" y="0"/>
            <a:ext cx="9159228" cy="6885434"/>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5580112" cy="4983707"/>
          </a:xfrm>
          <a:effectLst/>
        </p:spPr>
        <p:txBody>
          <a:bodyPr anchor="t"/>
          <a:lstStyle/>
          <a:p>
            <a:pPr>
              <a:defRPr/>
            </a:pPr>
            <a:r>
              <a:rPr lang="ar-SA" b="1" dirty="0">
                <a:solidFill>
                  <a:schemeClr val="tx1"/>
                </a:solidFill>
                <a:latin typeface="Arial" panose="020B0604020202020204" pitchFamily="34" charset="0"/>
                <a:ea typeface="ＭＳ Ｐゴシック" charset="0"/>
                <a:cs typeface="Arial" panose="020B0604020202020204" pitchFamily="34" charset="0"/>
              </a:rPr>
              <a:t>غلاطية ٤ : ٢-٣</a:t>
            </a:r>
            <a:br>
              <a:rPr lang="ar-SA"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بل هو تحت أوصياء ووكلاء إلى الوقت المؤجل من أبيه   3 هكذا نحن أيضاً لما كنا قاصرين كنا مستعبدين تحت أركان العالم</a:t>
            </a:r>
            <a:r>
              <a:rPr lang="ar-SA" b="1" dirty="0">
                <a:solidFill>
                  <a:schemeClr val="tx1"/>
                </a:solidFill>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483114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29468"/>
            <a:ext cx="4466456" cy="3005133"/>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كنا مستعبدين تحت أركان العالم </a:t>
            </a:r>
            <a:br>
              <a:rPr lang="en-SG"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SG" sz="32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غل 4: 3ب</a:t>
            </a:r>
            <a:r>
              <a:rPr lang="en-SG" sz="32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a:extLst>
              <a:ext uri="{FF2B5EF4-FFF2-40B4-BE49-F238E27FC236}">
                <a16:creationId xmlns:a16="http://schemas.microsoft.com/office/drawing/2014/main" id="{BBB1030F-A130-2347-B945-C1AFFFB84C19}"/>
              </a:ext>
            </a:extLst>
          </p:cNvPr>
          <p:cNvSpPr txBox="1">
            <a:spLocks noChangeArrowheads="1"/>
          </p:cNvSpPr>
          <p:nvPr/>
        </p:nvSpPr>
        <p:spPr bwMode="auto">
          <a:xfrm>
            <a:off x="4607205" y="3727261"/>
            <a:ext cx="4466456" cy="300513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هل هذه هي الشريعة الموسوية أم ديانة الإنسان الطقسية؟</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5946887"/>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A12E1-C6F1-C541-8F9A-6688B7A7AA94}"/>
              </a:ext>
            </a:extLst>
          </p:cNvPr>
          <p:cNvPicPr>
            <a:picLocks noChangeAspect="1"/>
          </p:cNvPicPr>
          <p:nvPr/>
        </p:nvPicPr>
        <p:blipFill>
          <a:blip r:embed="rId3"/>
          <a:stretch>
            <a:fillRect/>
          </a:stretch>
        </p:blipFill>
        <p:spPr>
          <a:xfrm>
            <a:off x="0" y="-2738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غلاطية ٤ : ٤</a:t>
            </a:r>
            <a:b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ولكن لما جاء ملء الزمان أرسل الله ابنه مولوداً من امرأة مولوداً تحت الناموس</a:t>
            </a:r>
            <a:endParaRPr lang="ar-SA"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508816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b="1" dirty="0">
                <a:solidFill>
                  <a:srgbClr val="FFFFFF"/>
                </a:solidFill>
                <a:latin typeface="Arial" panose="020B0604020202020204" pitchFamily="34" charset="0"/>
                <a:ea typeface="ＭＳ Ｐゴシック" charset="0"/>
                <a:cs typeface="Arial" panose="020B0604020202020204" pitchFamily="34" charset="0"/>
              </a:rPr>
              <a:t>٢. الخلاص كان دائماً بالإيمان (غل ٣-٤)</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مركزية الصليب</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قبل الميلاد</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الإيمان ينظر إلى الأمام نحو صليب يسوع المسيح</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بعد الميلاد</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101600" algn="ctr" defTabSz="914400" rtl="0" eaLnBrk="0" fontAlgn="base" latinLnBrk="0" hangingPunct="0">
              <a:lnSpc>
                <a:spcPct val="110000"/>
              </a:lnSpc>
              <a:spcBef>
                <a:spcPct val="0"/>
              </a:spcBef>
              <a:spcAft>
                <a:spcPct val="0"/>
              </a:spcAft>
              <a:buClr>
                <a:srgbClr val="960000"/>
              </a:buClr>
              <a:buSzPct val="100000"/>
              <a:buFont typeface="Wingdings" charset="0"/>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الإيمان ينظر إلى الخلف نحو صليب يسوع المسيح</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58914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15355"/>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Arial" panose="020B0604020202020204" pitchFamily="34" charset="0"/>
              </a:rPr>
              <a:t>أرسله الله ليشتري لنا نحن عبيد الناموس الحرية                   حتى يتخذنا أولادًا له (غل 4: 5)</a:t>
            </a:r>
            <a:br>
              <a:rPr lang="en-US" sz="3200" b="1" dirty="0">
                <a:effectLst>
                  <a:glow rad="127000">
                    <a:schemeClr val="tx1"/>
                  </a:glow>
                </a:effectLst>
                <a:latin typeface="Arial" charset="0"/>
                <a:ea typeface="ＭＳ Ｐゴシック" charset="0"/>
                <a:cs typeface="Arial" panose="020B0604020202020204" pitchFamily="34" charset="0"/>
              </a:rPr>
            </a:br>
            <a:endParaRPr lang="en-US" sz="3200" b="1" dirty="0">
              <a:effectLst>
                <a:glow rad="127000">
                  <a:schemeClr val="tx1"/>
                </a:glow>
              </a:effectLst>
              <a:latin typeface="Arial"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670B8A56-AE66-1946-A3E2-F299A09B7DCC}"/>
              </a:ext>
            </a:extLst>
          </p:cNvPr>
          <p:cNvSpPr txBox="1">
            <a:spLocks noChangeArrowheads="1"/>
          </p:cNvSpPr>
          <p:nvPr/>
        </p:nvSpPr>
        <p:spPr bwMode="auto">
          <a:xfrm>
            <a:off x="0" y="2060848"/>
            <a:ext cx="9144000" cy="970661"/>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سببين لماذا أرسل الله ابنه (4: 4):</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D7FC48D1-CA5E-E94E-B766-8BCB06A05298}"/>
              </a:ext>
            </a:extLst>
          </p:cNvPr>
          <p:cNvSpPr txBox="1">
            <a:spLocks noChangeArrowheads="1"/>
          </p:cNvSpPr>
          <p:nvPr/>
        </p:nvSpPr>
        <p:spPr bwMode="auto">
          <a:xfrm>
            <a:off x="683568" y="3390908"/>
            <a:ext cx="8064896" cy="277439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R="0" lvl="0" algn="r" defTabSz="914400" rtl="0" eaLnBrk="0" fontAlgn="base" latinLnBrk="0" hangingPunct="0">
              <a:lnSpc>
                <a:spcPct val="100000"/>
              </a:lnSpc>
              <a:spcBef>
                <a:spcPct val="0"/>
              </a:spcBef>
              <a:spcAft>
                <a:spcPct val="0"/>
              </a:spcAft>
              <a:buClrTx/>
              <a:buSzTx/>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ليفتدينا من عبودية الناموس الموسوي</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R="0" lvl="0" algn="r" defTabSz="914400" rtl="0" eaLnBrk="0" fontAlgn="base" latinLnBrk="0" hangingPunct="0">
              <a:lnSpc>
                <a:spcPct val="100000"/>
              </a:lnSpc>
              <a:spcBef>
                <a:spcPct val="0"/>
              </a:spcBef>
              <a:spcAft>
                <a:spcPct val="0"/>
              </a:spcAft>
              <a:buClrTx/>
              <a:buSzTx/>
              <a:tabLst/>
              <a:defRPr/>
            </a:pPr>
            <a:r>
              <a:rPr lang="ar-JO"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ليعطينا حقوق البنين كاملة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4551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linds(horizontal)">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linds(horizontal)">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778" name="Rectangle 2"/>
          <p:cNvSpPr>
            <a:spLocks noGrp="1" noChangeArrowheads="1"/>
          </p:cNvSpPr>
          <p:nvPr>
            <p:ph type="title"/>
          </p:nvPr>
        </p:nvSpPr>
        <p:spPr>
          <a:xfrm>
            <a:off x="1295400" y="152400"/>
            <a:ext cx="6553200" cy="1143000"/>
          </a:xfrm>
          <a:solidFill>
            <a:schemeClr val="tx1"/>
          </a:solidFill>
          <a:ln>
            <a:solidFill>
              <a:schemeClr val="tx1"/>
            </a:solidFill>
            <a:miter lim="800000"/>
            <a:headEnd/>
            <a:tailEnd/>
          </a:ln>
          <a:effectLst>
            <a:outerShdw blurRad="50800" dist="38100" dir="2700000">
              <a:srgbClr val="000000">
                <a:alpha val="43000"/>
              </a:srgbClr>
            </a:outerShdw>
          </a:effectLst>
        </p:spPr>
        <p:txBody>
          <a:bodyPr/>
          <a:lstStyle/>
          <a:p>
            <a:pPr algn="ctr" eaLnBrk="1" hangingPunct="1">
              <a:defRPr/>
            </a:pPr>
            <a:r>
              <a:rPr lang="ar-JO" altLang="zh-CN" sz="3600" b="1" dirty="0">
                <a:solidFill>
                  <a:schemeClr val="bg2"/>
                </a:solidFill>
                <a:latin typeface="Arial" panose="020B0604020202020204" pitchFamily="34" charset="0"/>
                <a:ea typeface="宋体" charset="0"/>
                <a:cs typeface="Arial" pitchFamily="34" charset="0"/>
              </a:rPr>
              <a:t>فترة ما بين العهدين</a:t>
            </a:r>
            <a:br>
              <a:rPr lang="en-US" altLang="zh-CN" sz="3600" b="1" dirty="0">
                <a:solidFill>
                  <a:schemeClr val="bg2"/>
                </a:solidFill>
                <a:latin typeface="Arial" panose="020B0604020202020204" pitchFamily="34" charset="0"/>
                <a:ea typeface="宋体" charset="0"/>
                <a:cs typeface="Arial" pitchFamily="34" charset="0"/>
              </a:rPr>
            </a:br>
            <a:r>
              <a:rPr lang="en-US" altLang="zh-CN" sz="3600" b="1" dirty="0">
                <a:solidFill>
                  <a:schemeClr val="bg2"/>
                </a:solidFill>
                <a:latin typeface="Arial" panose="020B0604020202020204" pitchFamily="34" charset="0"/>
                <a:ea typeface="宋体" charset="0"/>
                <a:cs typeface="Arial" pitchFamily="34" charset="0"/>
              </a:rPr>
              <a:t>(</a:t>
            </a:r>
            <a:r>
              <a:rPr lang="ar-JO" altLang="zh-CN" sz="3600" b="1" dirty="0">
                <a:solidFill>
                  <a:schemeClr val="bg2"/>
                </a:solidFill>
                <a:latin typeface="Arial" panose="020B0604020202020204" pitchFamily="34" charset="0"/>
                <a:ea typeface="宋体" charset="0"/>
                <a:cs typeface="Arial" pitchFamily="34" charset="0"/>
              </a:rPr>
              <a:t>425 ق.م – 5 ق.م</a:t>
            </a:r>
            <a:r>
              <a:rPr lang="en-US" altLang="zh-CN" sz="3600" b="1" dirty="0">
                <a:solidFill>
                  <a:schemeClr val="bg2"/>
                </a:solidFill>
                <a:latin typeface="Arial" panose="020B0604020202020204" pitchFamily="34" charset="0"/>
                <a:ea typeface="宋体" charset="0"/>
                <a:cs typeface="Arial" pitchFamily="34" charset="0"/>
              </a:rPr>
              <a:t>)</a:t>
            </a:r>
            <a:endParaRPr lang="en-US" sz="3600" b="1" dirty="0">
              <a:solidFill>
                <a:schemeClr val="bg2"/>
              </a:solidFill>
              <a:latin typeface="Arial" panose="020B0604020202020204" pitchFamily="34" charset="0"/>
              <a:ea typeface="ＭＳ Ｐゴシック" charset="0"/>
              <a:cs typeface="Arial" pitchFamily="34" charset="0"/>
            </a:endParaRPr>
          </a:p>
        </p:txBody>
      </p:sp>
      <p:sp>
        <p:nvSpPr>
          <p:cNvPr id="75779" name="Text Box 4"/>
          <p:cNvSpPr txBox="1">
            <a:spLocks noChangeArrowheads="1"/>
          </p:cNvSpPr>
          <p:nvPr/>
        </p:nvSpPr>
        <p:spPr bwMode="auto">
          <a:xfrm>
            <a:off x="8557867" y="101600"/>
            <a:ext cx="530916" cy="461665"/>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41" name="Rectangle 253"/>
          <p:cNvSpPr>
            <a:spLocks noChangeArrowheads="1"/>
          </p:cNvSpPr>
          <p:nvPr/>
        </p:nvSpPr>
        <p:spPr bwMode="auto">
          <a:xfrm>
            <a:off x="7315200" y="5561013"/>
            <a:ext cx="182880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آرامي / يوناني  / لاتيني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40" name="Rectangle 252"/>
          <p:cNvSpPr>
            <a:spLocks noChangeArrowheads="1"/>
          </p:cNvSpPr>
          <p:nvPr/>
        </p:nvSpPr>
        <p:spPr bwMode="auto">
          <a:xfrm>
            <a:off x="4764088" y="5561013"/>
            <a:ext cx="2551112"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يوناني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(السبعينية)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9" name="Rectangle 251"/>
          <p:cNvSpPr>
            <a:spLocks noChangeArrowheads="1"/>
          </p:cNvSpPr>
          <p:nvPr/>
        </p:nvSpPr>
        <p:spPr bwMode="auto">
          <a:xfrm>
            <a:off x="2362200" y="5576888"/>
            <a:ext cx="2306638"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عبري / آرامي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8" name="Rectangle 250"/>
          <p:cNvSpPr>
            <a:spLocks noChangeArrowheads="1"/>
          </p:cNvSpPr>
          <p:nvPr/>
        </p:nvSpPr>
        <p:spPr bwMode="auto">
          <a:xfrm>
            <a:off x="152400" y="5576888"/>
            <a:ext cx="2305050" cy="1281112"/>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اللغة في فلسطين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7" name="Rectangle 249"/>
          <p:cNvSpPr>
            <a:spLocks noChangeArrowheads="1"/>
          </p:cNvSpPr>
          <p:nvPr/>
        </p:nvSpPr>
        <p:spPr bwMode="auto">
          <a:xfrm>
            <a:off x="7315200" y="41910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مرتفعة</a:t>
            </a:r>
            <a:endPar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6" name="Rectangle 248"/>
          <p:cNvSpPr>
            <a:spLocks noChangeArrowheads="1"/>
          </p:cNvSpPr>
          <p:nvPr/>
        </p:nvSpPr>
        <p:spPr bwMode="auto">
          <a:xfrm>
            <a:off x="4764088" y="41910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متزايدة</a:t>
            </a:r>
            <a:endPar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2 مسيا</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5" name="Rectangle 247"/>
          <p:cNvSpPr>
            <a:spLocks noChangeArrowheads="1"/>
          </p:cNvSpPr>
          <p:nvPr/>
        </p:nvSpPr>
        <p:spPr bwMode="auto">
          <a:xfrm>
            <a:off x="2362200" y="41910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متوسطة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4" name="Rectangle 246"/>
          <p:cNvSpPr>
            <a:spLocks noChangeArrowheads="1"/>
          </p:cNvSpPr>
          <p:nvPr/>
        </p:nvSpPr>
        <p:spPr bwMode="auto">
          <a:xfrm>
            <a:off x="152400" y="41910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توقع المسيا والملكوت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3" name="Rectangle 245"/>
          <p:cNvSpPr>
            <a:spLocks noChangeArrowheads="1"/>
          </p:cNvSpPr>
          <p:nvPr/>
        </p:nvSpPr>
        <p:spPr bwMode="auto">
          <a:xfrm>
            <a:off x="7315200" y="3124200"/>
            <a:ext cx="182880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سلام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(من خلال 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2" name="Rectangle 244"/>
          <p:cNvSpPr>
            <a:spLocks noChangeArrowheads="1"/>
          </p:cNvSpPr>
          <p:nvPr/>
        </p:nvSpPr>
        <p:spPr bwMode="auto">
          <a:xfrm>
            <a:off x="4764088" y="3124200"/>
            <a:ext cx="2551112"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حروب عديدة</a:t>
            </a:r>
            <a:endPar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دا 11: 1-35</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1" name="Rectangle 243"/>
          <p:cNvSpPr>
            <a:spLocks noChangeArrowheads="1"/>
          </p:cNvSpPr>
          <p:nvPr/>
        </p:nvSpPr>
        <p:spPr bwMode="auto">
          <a:xfrm>
            <a:off x="2362200" y="3124200"/>
            <a:ext cx="2306638"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سلام / استقلال</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30" name="Rectangle 242"/>
          <p:cNvSpPr>
            <a:spLocks noChangeArrowheads="1"/>
          </p:cNvSpPr>
          <p:nvPr/>
        </p:nvSpPr>
        <p:spPr bwMode="auto">
          <a:xfrm>
            <a:off x="152400" y="3124200"/>
            <a:ext cx="2305050" cy="1677988"/>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الإستقرار السياسي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9" name="Rectangle 241"/>
          <p:cNvSpPr>
            <a:spLocks noChangeArrowheads="1"/>
          </p:cNvSpPr>
          <p:nvPr/>
        </p:nvSpPr>
        <p:spPr bwMode="auto">
          <a:xfrm>
            <a:off x="7315200" y="2411413"/>
            <a:ext cx="18288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روما</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58 سنة</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8" name="Rectangle 240"/>
          <p:cNvSpPr>
            <a:spLocks noChangeArrowheads="1"/>
          </p:cNvSpPr>
          <p:nvPr/>
        </p:nvSpPr>
        <p:spPr bwMode="auto">
          <a:xfrm>
            <a:off x="4419600" y="2411413"/>
            <a:ext cx="304800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اليونان (188 سنة)</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الحشمونيون (80 سنة)</a:t>
            </a:r>
            <a:endParaRPr kumimoji="0" lang="en-US"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7" name="Rectangle 239"/>
          <p:cNvSpPr>
            <a:spLocks noChangeArrowheads="1"/>
          </p:cNvSpPr>
          <p:nvPr/>
        </p:nvSpPr>
        <p:spPr bwMode="auto">
          <a:xfrm>
            <a:off x="2362200" y="2411413"/>
            <a:ext cx="2306638"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فارس</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208 سنوات</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6" name="Rectangle 238"/>
          <p:cNvSpPr>
            <a:spLocks noChangeArrowheads="1"/>
          </p:cNvSpPr>
          <p:nvPr/>
        </p:nvSpPr>
        <p:spPr bwMode="auto">
          <a:xfrm>
            <a:off x="152400" y="2411413"/>
            <a:ext cx="2305050" cy="1258887"/>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الحكام على إسرائيل</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5" name="Rectangle 237"/>
          <p:cNvSpPr>
            <a:spLocks noChangeArrowheads="1"/>
          </p:cNvSpPr>
          <p:nvPr/>
        </p:nvSpPr>
        <p:spPr bwMode="auto">
          <a:xfrm>
            <a:off x="7315200" y="1447800"/>
            <a:ext cx="182880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مجيء المسيح</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4" name="Rectangle 236"/>
          <p:cNvSpPr>
            <a:spLocks noChangeArrowheads="1"/>
          </p:cNvSpPr>
          <p:nvPr/>
        </p:nvSpPr>
        <p:spPr bwMode="auto">
          <a:xfrm>
            <a:off x="4764088" y="1447800"/>
            <a:ext cx="2551112"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فترة ما بين العهدين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3" name="Rectangle 235"/>
          <p:cNvSpPr>
            <a:spLocks noChangeArrowheads="1"/>
          </p:cNvSpPr>
          <p:nvPr/>
        </p:nvSpPr>
        <p:spPr bwMode="auto">
          <a:xfrm>
            <a:off x="2362200" y="1447800"/>
            <a:ext cx="2306638"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ملاخي</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نهاية العهد القديم</a:t>
            </a:r>
            <a: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522" name="Rectangle 234"/>
          <p:cNvSpPr>
            <a:spLocks noChangeArrowheads="1"/>
          </p:cNvSpPr>
          <p:nvPr/>
        </p:nvSpPr>
        <p:spPr bwMode="auto">
          <a:xfrm>
            <a:off x="152400" y="1447800"/>
            <a:ext cx="2305050" cy="963613"/>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الموضوع / الفترة الزمنية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75802" name="Line 257"/>
          <p:cNvSpPr>
            <a:spLocks noChangeShapeType="1"/>
          </p:cNvSpPr>
          <p:nvPr/>
        </p:nvSpPr>
        <p:spPr bwMode="auto">
          <a:xfrm>
            <a:off x="152400" y="35052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803" name="Line 258"/>
          <p:cNvSpPr>
            <a:spLocks noChangeShapeType="1"/>
          </p:cNvSpPr>
          <p:nvPr/>
        </p:nvSpPr>
        <p:spPr bwMode="auto">
          <a:xfrm>
            <a:off x="152400" y="44196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804" name="Line 259"/>
          <p:cNvSpPr>
            <a:spLocks noChangeShapeType="1"/>
          </p:cNvSpPr>
          <p:nvPr/>
        </p:nvSpPr>
        <p:spPr bwMode="auto">
          <a:xfrm>
            <a:off x="152400" y="5638800"/>
            <a:ext cx="8991600" cy="0"/>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805" name="Line 260"/>
          <p:cNvSpPr>
            <a:spLocks noChangeShapeType="1"/>
          </p:cNvSpPr>
          <p:nvPr/>
        </p:nvSpPr>
        <p:spPr bwMode="auto">
          <a:xfrm>
            <a:off x="152400" y="6858000"/>
            <a:ext cx="8991600" cy="0"/>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806" name="Line 261"/>
          <p:cNvSpPr>
            <a:spLocks noChangeShapeType="1"/>
          </p:cNvSpPr>
          <p:nvPr/>
        </p:nvSpPr>
        <p:spPr bwMode="auto">
          <a:xfrm>
            <a:off x="34925"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807" name="Line 262"/>
          <p:cNvSpPr>
            <a:spLocks noChangeShapeType="1"/>
          </p:cNvSpPr>
          <p:nvPr/>
        </p:nvSpPr>
        <p:spPr bwMode="auto">
          <a:xfrm>
            <a:off x="245745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808" name="Line 263"/>
          <p:cNvSpPr>
            <a:spLocks noChangeShapeType="1"/>
          </p:cNvSpPr>
          <p:nvPr/>
        </p:nvSpPr>
        <p:spPr bwMode="auto">
          <a:xfrm>
            <a:off x="44958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809" name="Line 264"/>
          <p:cNvSpPr>
            <a:spLocks noChangeShapeType="1"/>
          </p:cNvSpPr>
          <p:nvPr/>
        </p:nvSpPr>
        <p:spPr bwMode="auto">
          <a:xfrm>
            <a:off x="7391400" y="1447800"/>
            <a:ext cx="0" cy="6859588"/>
          </a:xfrm>
          <a:prstGeom prst="line">
            <a:avLst/>
          </a:prstGeom>
          <a:noFill/>
          <a:ln w="12700">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5810" name="Line 265"/>
          <p:cNvSpPr>
            <a:spLocks noChangeShapeType="1"/>
          </p:cNvSpPr>
          <p:nvPr/>
        </p:nvSpPr>
        <p:spPr bwMode="auto">
          <a:xfrm>
            <a:off x="9144000" y="1447800"/>
            <a:ext cx="0" cy="6859588"/>
          </a:xfrm>
          <a:prstGeom prst="line">
            <a:avLst/>
          </a:prstGeom>
          <a:noFill/>
          <a:ln w="28575" cap="sq">
            <a:solidFill>
              <a:schemeClr val="tx1"/>
            </a:solidFill>
            <a:round/>
            <a:headEnd type="none" w="sm" len="sm"/>
            <a:tailEnd type="none" w="sm" len="sm"/>
          </a:ln>
          <a:effectLst>
            <a:outerShdw blurRad="50800" dist="38100" dir="2700000">
              <a:srgbClr val="000000">
                <a:alpha val="43000"/>
              </a:srgbClr>
            </a:outerShdw>
          </a:effectLst>
          <a:extLst>
            <a:ext uri="{909E8E84-426E-40dd-AFC4-6F175D3DCCD1}">
              <a14:hiddenFill xmlns:a14="http://schemas.microsoft.com/office/drawing/2010/main" xmlns="">
                <a:noFill/>
              </a14:hiddenFill>
            </a:ext>
          </a:extLst>
        </p:spPr>
        <p:txBody>
          <a:bodyPr wrap="none"/>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526"/>
                                        </p:tgtEl>
                                        <p:attrNameLst>
                                          <p:attrName>style.visibility</p:attrName>
                                        </p:attrNameLst>
                                      </p:cBhvr>
                                      <p:to>
                                        <p:strVal val="visible"/>
                                      </p:to>
                                    </p:set>
                                    <p:animEffect transition="in" filter="fade">
                                      <p:cBhvr>
                                        <p:cTn id="7" dur="500"/>
                                        <p:tgtEl>
                                          <p:spTgt spid="12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27"/>
                                        </p:tgtEl>
                                        <p:attrNameLst>
                                          <p:attrName>style.visibility</p:attrName>
                                        </p:attrNameLst>
                                      </p:cBhvr>
                                      <p:to>
                                        <p:strVal val="visible"/>
                                      </p:to>
                                    </p:set>
                                    <p:animEffect transition="in" filter="fade">
                                      <p:cBhvr>
                                        <p:cTn id="12" dur="500"/>
                                        <p:tgtEl>
                                          <p:spTgt spid="125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528"/>
                                        </p:tgtEl>
                                        <p:attrNameLst>
                                          <p:attrName>style.visibility</p:attrName>
                                        </p:attrNameLst>
                                      </p:cBhvr>
                                      <p:to>
                                        <p:strVal val="visible"/>
                                      </p:to>
                                    </p:set>
                                    <p:animEffect transition="in" filter="fade">
                                      <p:cBhvr>
                                        <p:cTn id="17" dur="500"/>
                                        <p:tgtEl>
                                          <p:spTgt spid="125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529"/>
                                        </p:tgtEl>
                                        <p:attrNameLst>
                                          <p:attrName>style.visibility</p:attrName>
                                        </p:attrNameLst>
                                      </p:cBhvr>
                                      <p:to>
                                        <p:strVal val="visible"/>
                                      </p:to>
                                    </p:set>
                                    <p:animEffect transition="in" filter="fade">
                                      <p:cBhvr>
                                        <p:cTn id="22" dur="500"/>
                                        <p:tgtEl>
                                          <p:spTgt spid="125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530"/>
                                        </p:tgtEl>
                                        <p:attrNameLst>
                                          <p:attrName>style.visibility</p:attrName>
                                        </p:attrNameLst>
                                      </p:cBhvr>
                                      <p:to>
                                        <p:strVal val="visible"/>
                                      </p:to>
                                    </p:set>
                                    <p:animEffect transition="in" filter="fade">
                                      <p:cBhvr>
                                        <p:cTn id="27" dur="500"/>
                                        <p:tgtEl>
                                          <p:spTgt spid="125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531"/>
                                        </p:tgtEl>
                                        <p:attrNameLst>
                                          <p:attrName>style.visibility</p:attrName>
                                        </p:attrNameLst>
                                      </p:cBhvr>
                                      <p:to>
                                        <p:strVal val="visible"/>
                                      </p:to>
                                    </p:set>
                                    <p:animEffect transition="in" filter="fade">
                                      <p:cBhvr>
                                        <p:cTn id="32" dur="500"/>
                                        <p:tgtEl>
                                          <p:spTgt spid="125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32"/>
                                        </p:tgtEl>
                                        <p:attrNameLst>
                                          <p:attrName>style.visibility</p:attrName>
                                        </p:attrNameLst>
                                      </p:cBhvr>
                                      <p:to>
                                        <p:strVal val="visible"/>
                                      </p:to>
                                    </p:set>
                                    <p:animEffect transition="in" filter="fade">
                                      <p:cBhvr>
                                        <p:cTn id="37" dur="500"/>
                                        <p:tgtEl>
                                          <p:spTgt spid="125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533"/>
                                        </p:tgtEl>
                                        <p:attrNameLst>
                                          <p:attrName>style.visibility</p:attrName>
                                        </p:attrNameLst>
                                      </p:cBhvr>
                                      <p:to>
                                        <p:strVal val="visible"/>
                                      </p:to>
                                    </p:set>
                                    <p:animEffect transition="in" filter="fade">
                                      <p:cBhvr>
                                        <p:cTn id="42" dur="500"/>
                                        <p:tgtEl>
                                          <p:spTgt spid="1253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534"/>
                                        </p:tgtEl>
                                        <p:attrNameLst>
                                          <p:attrName>style.visibility</p:attrName>
                                        </p:attrNameLst>
                                      </p:cBhvr>
                                      <p:to>
                                        <p:strVal val="visible"/>
                                      </p:to>
                                    </p:set>
                                    <p:animEffect transition="in" filter="fade">
                                      <p:cBhvr>
                                        <p:cTn id="47" dur="500"/>
                                        <p:tgtEl>
                                          <p:spTgt spid="1253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535"/>
                                        </p:tgtEl>
                                        <p:attrNameLst>
                                          <p:attrName>style.visibility</p:attrName>
                                        </p:attrNameLst>
                                      </p:cBhvr>
                                      <p:to>
                                        <p:strVal val="visible"/>
                                      </p:to>
                                    </p:set>
                                    <p:animEffect transition="in" filter="fade">
                                      <p:cBhvr>
                                        <p:cTn id="52" dur="500"/>
                                        <p:tgtEl>
                                          <p:spTgt spid="125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536"/>
                                        </p:tgtEl>
                                        <p:attrNameLst>
                                          <p:attrName>style.visibility</p:attrName>
                                        </p:attrNameLst>
                                      </p:cBhvr>
                                      <p:to>
                                        <p:strVal val="visible"/>
                                      </p:to>
                                    </p:set>
                                    <p:animEffect transition="in" filter="fade">
                                      <p:cBhvr>
                                        <p:cTn id="57" dur="500"/>
                                        <p:tgtEl>
                                          <p:spTgt spid="12536"/>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537"/>
                                        </p:tgtEl>
                                        <p:attrNameLst>
                                          <p:attrName>style.visibility</p:attrName>
                                        </p:attrNameLst>
                                      </p:cBhvr>
                                      <p:to>
                                        <p:strVal val="visible"/>
                                      </p:to>
                                    </p:set>
                                    <p:animEffect transition="in" filter="fade">
                                      <p:cBhvr>
                                        <p:cTn id="62" dur="500"/>
                                        <p:tgtEl>
                                          <p:spTgt spid="1253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538"/>
                                        </p:tgtEl>
                                        <p:attrNameLst>
                                          <p:attrName>style.visibility</p:attrName>
                                        </p:attrNameLst>
                                      </p:cBhvr>
                                      <p:to>
                                        <p:strVal val="visible"/>
                                      </p:to>
                                    </p:set>
                                    <p:animEffect transition="in" filter="fade">
                                      <p:cBhvr>
                                        <p:cTn id="67" dur="500"/>
                                        <p:tgtEl>
                                          <p:spTgt spid="1253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2539"/>
                                        </p:tgtEl>
                                        <p:attrNameLst>
                                          <p:attrName>style.visibility</p:attrName>
                                        </p:attrNameLst>
                                      </p:cBhvr>
                                      <p:to>
                                        <p:strVal val="visible"/>
                                      </p:to>
                                    </p:set>
                                    <p:animEffect transition="in" filter="fade">
                                      <p:cBhvr>
                                        <p:cTn id="72" dur="500"/>
                                        <p:tgtEl>
                                          <p:spTgt spid="1253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2540"/>
                                        </p:tgtEl>
                                        <p:attrNameLst>
                                          <p:attrName>style.visibility</p:attrName>
                                        </p:attrNameLst>
                                      </p:cBhvr>
                                      <p:to>
                                        <p:strVal val="visible"/>
                                      </p:to>
                                    </p:set>
                                    <p:animEffect transition="in" filter="fade">
                                      <p:cBhvr>
                                        <p:cTn id="77" dur="500"/>
                                        <p:tgtEl>
                                          <p:spTgt spid="1254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541"/>
                                        </p:tgtEl>
                                        <p:attrNameLst>
                                          <p:attrName>style.visibility</p:attrName>
                                        </p:attrNameLst>
                                      </p:cBhvr>
                                      <p:to>
                                        <p:strVal val="visible"/>
                                      </p:to>
                                    </p:set>
                                    <p:animEffect transition="in" filter="fade">
                                      <p:cBhvr>
                                        <p:cTn id="82" dur="500"/>
                                        <p:tgtEl>
                                          <p:spTgt spid="1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41" grpId="0" autoUpdateAnimBg="0"/>
      <p:bldP spid="12540" grpId="0" autoUpdateAnimBg="0"/>
      <p:bldP spid="12539" grpId="0" autoUpdateAnimBg="0"/>
      <p:bldP spid="12538" grpId="0" autoUpdateAnimBg="0"/>
      <p:bldP spid="12537" grpId="0" autoUpdateAnimBg="0"/>
      <p:bldP spid="12536" grpId="0" autoUpdateAnimBg="0"/>
      <p:bldP spid="12535" grpId="0" autoUpdateAnimBg="0"/>
      <p:bldP spid="12534" grpId="0" autoUpdateAnimBg="0"/>
      <p:bldP spid="12533" grpId="0" autoUpdateAnimBg="0"/>
      <p:bldP spid="12532" grpId="0" autoUpdateAnimBg="0"/>
      <p:bldP spid="12531" grpId="0" autoUpdateAnimBg="0"/>
      <p:bldP spid="12530" grpId="0" autoUpdateAnimBg="0"/>
      <p:bldP spid="12529" grpId="0" autoUpdateAnimBg="0"/>
      <p:bldP spid="12528" grpId="0" autoUpdateAnimBg="0"/>
      <p:bldP spid="12527" grpId="0" autoUpdateAnimBg="0"/>
      <p:bldP spid="12526"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46" name="Rectangle 128"/>
          <p:cNvSpPr>
            <a:spLocks noGrp="1" noChangeArrowheads="1"/>
          </p:cNvSpPr>
          <p:nvPr>
            <p:ph type="title" idx="4294967295"/>
          </p:nvPr>
        </p:nvSpPr>
        <p:spPr>
          <a:xfrm>
            <a:off x="1371600" y="762000"/>
            <a:ext cx="6553200" cy="685800"/>
          </a:xfrm>
        </p:spPr>
        <p:txBody>
          <a:bodyPr/>
          <a:lstStyle/>
          <a:p>
            <a:pPr eaLnBrk="1" hangingPunct="1"/>
            <a:r>
              <a:rPr lang="en-US" sz="2800">
                <a:solidFill>
                  <a:schemeClr val="tx1"/>
                </a:solidFill>
                <a:latin typeface="Arial" panose="020B0604020202020204" pitchFamily="34" charset="0"/>
                <a:ea typeface="ＭＳ Ｐゴシック" charset="0"/>
                <a:cs typeface="Arial" panose="020B0604020202020204" pitchFamily="34" charset="0"/>
              </a:rPr>
              <a:t>The Intertestamental Era (3 slides)</a:t>
            </a:r>
          </a:p>
        </p:txBody>
      </p:sp>
      <p:sp>
        <p:nvSpPr>
          <p:cNvPr id="13433" name="Rectangle 121"/>
          <p:cNvSpPr>
            <a:spLocks noChangeArrowheads="1"/>
          </p:cNvSpPr>
          <p:nvPr/>
        </p:nvSpPr>
        <p:spPr bwMode="auto">
          <a:xfrm>
            <a:off x="6858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مجيء المسيح</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431" name="Rectangle 119"/>
          <p:cNvSpPr>
            <a:spLocks noChangeArrowheads="1"/>
          </p:cNvSpPr>
          <p:nvPr/>
        </p:nvSpPr>
        <p:spPr bwMode="auto">
          <a:xfrm>
            <a:off x="4572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فترة ما بين العهدين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429" name="Rectangle 117"/>
          <p:cNvSpPr>
            <a:spLocks noChangeArrowheads="1"/>
          </p:cNvSpPr>
          <p:nvPr/>
        </p:nvSpPr>
        <p:spPr bwMode="auto">
          <a:xfrm>
            <a:off x="228600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ملاخي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(نهاية العهد القديم)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427" name="Rectangle 115"/>
          <p:cNvSpPr>
            <a:spLocks noChangeArrowheads="1"/>
          </p:cNvSpPr>
          <p:nvPr/>
        </p:nvSpPr>
        <p:spPr bwMode="auto">
          <a:xfrm>
            <a:off x="0" y="1484313"/>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الموضوع / الفترة الزمنية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6" name="Rectangle 54"/>
          <p:cNvSpPr>
            <a:spLocks noChangeArrowheads="1"/>
          </p:cNvSpPr>
          <p:nvPr/>
        </p:nvSpPr>
        <p:spPr bwMode="auto">
          <a:xfrm>
            <a:off x="6858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الفريسيين / الصدوقيين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5" name="Rectangle 53"/>
          <p:cNvSpPr>
            <a:spLocks noChangeArrowheads="1"/>
          </p:cNvSpPr>
          <p:nvPr/>
        </p:nvSpPr>
        <p:spPr bwMode="auto">
          <a:xfrm>
            <a:off x="4572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الفرق اليهودية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4" name="Rectangle 52"/>
          <p:cNvSpPr>
            <a:spLocks noChangeArrowheads="1"/>
          </p:cNvSpPr>
          <p:nvPr/>
        </p:nvSpPr>
        <p:spPr bwMode="auto">
          <a:xfrm>
            <a:off x="228600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الكهنة / اللاويين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3" name="Rectangle 51"/>
          <p:cNvSpPr>
            <a:spLocks noChangeArrowheads="1"/>
          </p:cNvSpPr>
          <p:nvPr/>
        </p:nvSpPr>
        <p:spPr bwMode="auto">
          <a:xfrm>
            <a:off x="0" y="5099050"/>
            <a:ext cx="2286000" cy="957263"/>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القادة الدينيين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2" name="Rectangle 50"/>
          <p:cNvSpPr>
            <a:spLocks noChangeArrowheads="1"/>
          </p:cNvSpPr>
          <p:nvPr/>
        </p:nvSpPr>
        <p:spPr bwMode="auto">
          <a:xfrm>
            <a:off x="6858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المجامع / الهيكل</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1" name="Rectangle 49"/>
          <p:cNvSpPr>
            <a:spLocks noChangeArrowheads="1"/>
          </p:cNvSpPr>
          <p:nvPr/>
        </p:nvSpPr>
        <p:spPr bwMode="auto">
          <a:xfrm>
            <a:off x="4572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المجامع</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60" name="Rectangle 48"/>
          <p:cNvSpPr>
            <a:spLocks noChangeArrowheads="1"/>
          </p:cNvSpPr>
          <p:nvPr/>
        </p:nvSpPr>
        <p:spPr bwMode="auto">
          <a:xfrm>
            <a:off x="228600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الهيكل فقط</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9" name="Rectangle 47"/>
          <p:cNvSpPr>
            <a:spLocks noChangeArrowheads="1"/>
          </p:cNvSpPr>
          <p:nvPr/>
        </p:nvSpPr>
        <p:spPr bwMode="auto">
          <a:xfrm>
            <a:off x="0" y="4119563"/>
            <a:ext cx="2286000" cy="979487"/>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أماكن العبادة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8" name="Rectangle 46"/>
          <p:cNvSpPr>
            <a:spLocks noChangeArrowheads="1"/>
          </p:cNvSpPr>
          <p:nvPr/>
        </p:nvSpPr>
        <p:spPr bwMode="auto">
          <a:xfrm>
            <a:off x="6858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كثيف</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7" name="Rectangle 45"/>
          <p:cNvSpPr>
            <a:spLocks noChangeArrowheads="1"/>
          </p:cNvSpPr>
          <p:nvPr/>
        </p:nvSpPr>
        <p:spPr bwMode="auto">
          <a:xfrm>
            <a:off x="4572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موسع</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6" name="Rectangle 44"/>
          <p:cNvSpPr>
            <a:spLocks noChangeArrowheads="1"/>
          </p:cNvSpPr>
          <p:nvPr/>
        </p:nvSpPr>
        <p:spPr bwMode="auto">
          <a:xfrm>
            <a:off x="228600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محدود جداً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5" name="Rectangle 43"/>
          <p:cNvSpPr>
            <a:spLocks noChangeArrowheads="1"/>
          </p:cNvSpPr>
          <p:nvPr/>
        </p:nvSpPr>
        <p:spPr bwMode="auto">
          <a:xfrm>
            <a:off x="0" y="3141663"/>
            <a:ext cx="2286000" cy="977900"/>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نظام الطرق</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4" name="Rectangle 42"/>
          <p:cNvSpPr>
            <a:spLocks noChangeArrowheads="1"/>
          </p:cNvSpPr>
          <p:nvPr/>
        </p:nvSpPr>
        <p:spPr bwMode="auto">
          <a:xfrm>
            <a:off x="6858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واسعة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3" name="Rectangle 41"/>
          <p:cNvSpPr>
            <a:spLocks noChangeArrowheads="1"/>
          </p:cNvSpPr>
          <p:nvPr/>
        </p:nvSpPr>
        <p:spPr bwMode="auto">
          <a:xfrm>
            <a:off x="4572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متزايدة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2" name="Rectangle 40"/>
          <p:cNvSpPr>
            <a:spLocks noChangeArrowheads="1"/>
          </p:cNvSpPr>
          <p:nvPr/>
        </p:nvSpPr>
        <p:spPr bwMode="auto">
          <a:xfrm>
            <a:off x="228600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محدودة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3351" name="Rectangle 39"/>
          <p:cNvSpPr>
            <a:spLocks noChangeArrowheads="1"/>
          </p:cNvSpPr>
          <p:nvPr/>
        </p:nvSpPr>
        <p:spPr bwMode="auto">
          <a:xfrm>
            <a:off x="0" y="2312988"/>
            <a:ext cx="2286000" cy="828675"/>
          </a:xfrm>
          <a:prstGeom prst="rect">
            <a:avLst/>
          </a:prstGeom>
          <a:noFill/>
          <a:ln w="12700" cap="sq">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القدرة على الكرازة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57367" name="Line 68"/>
          <p:cNvSpPr>
            <a:spLocks noChangeShapeType="1"/>
          </p:cNvSpPr>
          <p:nvPr/>
        </p:nvSpPr>
        <p:spPr bwMode="auto">
          <a:xfrm>
            <a:off x="0" y="31416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68" name="Line 69"/>
          <p:cNvSpPr>
            <a:spLocks noChangeShapeType="1"/>
          </p:cNvSpPr>
          <p:nvPr/>
        </p:nvSpPr>
        <p:spPr bwMode="auto">
          <a:xfrm>
            <a:off x="0" y="411956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69" name="Line 70"/>
          <p:cNvSpPr>
            <a:spLocks noChangeShapeType="1"/>
          </p:cNvSpPr>
          <p:nvPr/>
        </p:nvSpPr>
        <p:spPr bwMode="auto">
          <a:xfrm>
            <a:off x="0" y="5099050"/>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70" name="Line 74"/>
          <p:cNvSpPr>
            <a:spLocks noChangeShapeType="1"/>
          </p:cNvSpPr>
          <p:nvPr/>
        </p:nvSpPr>
        <p:spPr bwMode="auto">
          <a:xfrm>
            <a:off x="0" y="60563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71" name="Line 75"/>
          <p:cNvSpPr>
            <a:spLocks noChangeShapeType="1"/>
          </p:cNvSpPr>
          <p:nvPr/>
        </p:nvSpPr>
        <p:spPr bwMode="auto">
          <a:xfrm>
            <a:off x="0" y="1484313"/>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72" name="Line 76"/>
          <p:cNvSpPr>
            <a:spLocks noChangeShapeType="1"/>
          </p:cNvSpPr>
          <p:nvPr/>
        </p:nvSpPr>
        <p:spPr bwMode="auto">
          <a:xfrm>
            <a:off x="2286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73" name="Line 77"/>
          <p:cNvSpPr>
            <a:spLocks noChangeShapeType="1"/>
          </p:cNvSpPr>
          <p:nvPr/>
        </p:nvSpPr>
        <p:spPr bwMode="auto">
          <a:xfrm>
            <a:off x="4572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74" name="Line 78"/>
          <p:cNvSpPr>
            <a:spLocks noChangeShapeType="1"/>
          </p:cNvSpPr>
          <p:nvPr/>
        </p:nvSpPr>
        <p:spPr bwMode="auto">
          <a:xfrm>
            <a:off x="6858000" y="1484313"/>
            <a:ext cx="0" cy="457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75" name="Line 79"/>
          <p:cNvSpPr>
            <a:spLocks noChangeShapeType="1"/>
          </p:cNvSpPr>
          <p:nvPr/>
        </p:nvSpPr>
        <p:spPr bwMode="auto">
          <a:xfrm>
            <a:off x="9144000" y="1484313"/>
            <a:ext cx="0" cy="4572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376" name="Rectangle 126"/>
          <p:cNvSpPr>
            <a:spLocks noChangeArrowheads="1"/>
          </p:cNvSpPr>
          <p:nvPr/>
        </p:nvSpPr>
        <p:spPr bwMode="auto">
          <a:xfrm>
            <a:off x="1295400" y="115888"/>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فترة ما بين العهدين</a:t>
            </a:r>
            <a:b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br>
            <a: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a:t>
            </a:r>
            <a:r>
              <a:rPr kumimoji="0" lang="ar-JO"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425 ق.م – 5 ق.م</a:t>
            </a:r>
            <a: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377" name="Text Box 127"/>
          <p:cNvSpPr txBox="1">
            <a:spLocks noChangeArrowheads="1"/>
          </p:cNvSpPr>
          <p:nvPr/>
        </p:nvSpPr>
        <p:spPr bwMode="auto">
          <a:xfrm>
            <a:off x="8557867" y="1016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51"/>
                                        </p:tgtEl>
                                        <p:attrNameLst>
                                          <p:attrName>style.visibility</p:attrName>
                                        </p:attrNameLst>
                                      </p:cBhvr>
                                      <p:to>
                                        <p:strVal val="visible"/>
                                      </p:to>
                                    </p:set>
                                    <p:animEffect transition="in" filter="fade">
                                      <p:cBhvr>
                                        <p:cTn id="7" dur="500"/>
                                        <p:tgtEl>
                                          <p:spTgt spid="13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352"/>
                                        </p:tgtEl>
                                        <p:attrNameLst>
                                          <p:attrName>style.visibility</p:attrName>
                                        </p:attrNameLst>
                                      </p:cBhvr>
                                      <p:to>
                                        <p:strVal val="visible"/>
                                      </p:to>
                                    </p:set>
                                    <p:animEffect transition="in" filter="fade">
                                      <p:cBhvr>
                                        <p:cTn id="12" dur="500"/>
                                        <p:tgtEl>
                                          <p:spTgt spid="133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53"/>
                                        </p:tgtEl>
                                        <p:attrNameLst>
                                          <p:attrName>style.visibility</p:attrName>
                                        </p:attrNameLst>
                                      </p:cBhvr>
                                      <p:to>
                                        <p:strVal val="visible"/>
                                      </p:to>
                                    </p:set>
                                    <p:animEffect transition="in" filter="fade">
                                      <p:cBhvr>
                                        <p:cTn id="17" dur="500"/>
                                        <p:tgtEl>
                                          <p:spTgt spid="133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354"/>
                                        </p:tgtEl>
                                        <p:attrNameLst>
                                          <p:attrName>style.visibility</p:attrName>
                                        </p:attrNameLst>
                                      </p:cBhvr>
                                      <p:to>
                                        <p:strVal val="visible"/>
                                      </p:to>
                                    </p:set>
                                    <p:animEffect transition="in" filter="fade">
                                      <p:cBhvr>
                                        <p:cTn id="22" dur="500"/>
                                        <p:tgtEl>
                                          <p:spTgt spid="133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fade">
                                      <p:cBhvr>
                                        <p:cTn id="27" dur="500"/>
                                        <p:tgtEl>
                                          <p:spTgt spid="1335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356"/>
                                        </p:tgtEl>
                                        <p:attrNameLst>
                                          <p:attrName>style.visibility</p:attrName>
                                        </p:attrNameLst>
                                      </p:cBhvr>
                                      <p:to>
                                        <p:strVal val="visible"/>
                                      </p:to>
                                    </p:set>
                                    <p:animEffect transition="in" filter="fade">
                                      <p:cBhvr>
                                        <p:cTn id="32" dur="500"/>
                                        <p:tgtEl>
                                          <p:spTgt spid="133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fade">
                                      <p:cBhvr>
                                        <p:cTn id="37" dur="500"/>
                                        <p:tgtEl>
                                          <p:spTgt spid="133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358"/>
                                        </p:tgtEl>
                                        <p:attrNameLst>
                                          <p:attrName>style.visibility</p:attrName>
                                        </p:attrNameLst>
                                      </p:cBhvr>
                                      <p:to>
                                        <p:strVal val="visible"/>
                                      </p:to>
                                    </p:set>
                                    <p:animEffect transition="in" filter="fade">
                                      <p:cBhvr>
                                        <p:cTn id="42" dur="500"/>
                                        <p:tgtEl>
                                          <p:spTgt spid="1335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359"/>
                                        </p:tgtEl>
                                        <p:attrNameLst>
                                          <p:attrName>style.visibility</p:attrName>
                                        </p:attrNameLst>
                                      </p:cBhvr>
                                      <p:to>
                                        <p:strVal val="visible"/>
                                      </p:to>
                                    </p:set>
                                    <p:animEffect transition="in" filter="fade">
                                      <p:cBhvr>
                                        <p:cTn id="47" dur="500"/>
                                        <p:tgtEl>
                                          <p:spTgt spid="1335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360"/>
                                        </p:tgtEl>
                                        <p:attrNameLst>
                                          <p:attrName>style.visibility</p:attrName>
                                        </p:attrNameLst>
                                      </p:cBhvr>
                                      <p:to>
                                        <p:strVal val="visible"/>
                                      </p:to>
                                    </p:set>
                                    <p:animEffect transition="in" filter="fade">
                                      <p:cBhvr>
                                        <p:cTn id="52" dur="500"/>
                                        <p:tgtEl>
                                          <p:spTgt spid="1336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361"/>
                                        </p:tgtEl>
                                        <p:attrNameLst>
                                          <p:attrName>style.visibility</p:attrName>
                                        </p:attrNameLst>
                                      </p:cBhvr>
                                      <p:to>
                                        <p:strVal val="visible"/>
                                      </p:to>
                                    </p:set>
                                    <p:animEffect transition="in" filter="fade">
                                      <p:cBhvr>
                                        <p:cTn id="57" dur="500"/>
                                        <p:tgtEl>
                                          <p:spTgt spid="1336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362"/>
                                        </p:tgtEl>
                                        <p:attrNameLst>
                                          <p:attrName>style.visibility</p:attrName>
                                        </p:attrNameLst>
                                      </p:cBhvr>
                                      <p:to>
                                        <p:strVal val="visible"/>
                                      </p:to>
                                    </p:set>
                                    <p:animEffect transition="in" filter="fade">
                                      <p:cBhvr>
                                        <p:cTn id="62" dur="500"/>
                                        <p:tgtEl>
                                          <p:spTgt spid="1336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363"/>
                                        </p:tgtEl>
                                        <p:attrNameLst>
                                          <p:attrName>style.visibility</p:attrName>
                                        </p:attrNameLst>
                                      </p:cBhvr>
                                      <p:to>
                                        <p:strVal val="visible"/>
                                      </p:to>
                                    </p:set>
                                    <p:animEffect transition="in" filter="fade">
                                      <p:cBhvr>
                                        <p:cTn id="67" dur="500"/>
                                        <p:tgtEl>
                                          <p:spTgt spid="1336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3364"/>
                                        </p:tgtEl>
                                        <p:attrNameLst>
                                          <p:attrName>style.visibility</p:attrName>
                                        </p:attrNameLst>
                                      </p:cBhvr>
                                      <p:to>
                                        <p:strVal val="visible"/>
                                      </p:to>
                                    </p:set>
                                    <p:animEffect transition="in" filter="fade">
                                      <p:cBhvr>
                                        <p:cTn id="72" dur="500"/>
                                        <p:tgtEl>
                                          <p:spTgt spid="1336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3365"/>
                                        </p:tgtEl>
                                        <p:attrNameLst>
                                          <p:attrName>style.visibility</p:attrName>
                                        </p:attrNameLst>
                                      </p:cBhvr>
                                      <p:to>
                                        <p:strVal val="visible"/>
                                      </p:to>
                                    </p:set>
                                    <p:animEffect transition="in" filter="fade">
                                      <p:cBhvr>
                                        <p:cTn id="77" dur="500"/>
                                        <p:tgtEl>
                                          <p:spTgt spid="13365"/>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366"/>
                                        </p:tgtEl>
                                        <p:attrNameLst>
                                          <p:attrName>style.visibility</p:attrName>
                                        </p:attrNameLst>
                                      </p:cBhvr>
                                      <p:to>
                                        <p:strVal val="visible"/>
                                      </p:to>
                                    </p:set>
                                    <p:animEffect transition="in" filter="fade">
                                      <p:cBhvr>
                                        <p:cTn id="82" dur="500"/>
                                        <p:tgtEl>
                                          <p:spTgt spid="13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6" grpId="0" autoUpdateAnimBg="0"/>
      <p:bldP spid="13365" grpId="0" autoUpdateAnimBg="0"/>
      <p:bldP spid="13364" grpId="0" autoUpdateAnimBg="0"/>
      <p:bldP spid="13363" grpId="0" autoUpdateAnimBg="0"/>
      <p:bldP spid="13362" grpId="0" autoUpdateAnimBg="0"/>
      <p:bldP spid="13361" grpId="0" autoUpdateAnimBg="0"/>
      <p:bldP spid="13360" grpId="0" autoUpdateAnimBg="0"/>
      <p:bldP spid="13359" grpId="0" autoUpdateAnimBg="0"/>
      <p:bldP spid="13358" grpId="0" autoUpdateAnimBg="0"/>
      <p:bldP spid="13357" grpId="0" autoUpdateAnimBg="0"/>
      <p:bldP spid="13356" grpId="0" autoUpdateAnimBg="0"/>
      <p:bldP spid="13355" grpId="0" autoUpdateAnimBg="0"/>
      <p:bldP spid="13354" grpId="0" autoUpdateAnimBg="0"/>
      <p:bldP spid="13353" grpId="0" autoUpdateAnimBg="0"/>
      <p:bldP spid="13352" grpId="0" autoUpdateAnimBg="0"/>
      <p:bldP spid="13351"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5"/>
          <p:cNvSpPr>
            <a:spLocks noChangeArrowheads="1"/>
          </p:cNvSpPr>
          <p:nvPr/>
        </p:nvSpPr>
        <p:spPr bwMode="auto">
          <a:xfrm>
            <a:off x="0" y="1412875"/>
            <a:ext cx="9144000" cy="1008063"/>
          </a:xfrm>
          <a:prstGeom prst="rect">
            <a:avLst/>
          </a:prstGeom>
          <a:solidFill>
            <a:schemeClr val="bg2"/>
          </a:solidFill>
          <a:ln w="57150" cap="sq">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394" name="Rectangle 57"/>
          <p:cNvSpPr>
            <a:spLocks noGrp="1" noChangeArrowheads="1"/>
          </p:cNvSpPr>
          <p:nvPr>
            <p:ph type="title" idx="4294967295"/>
          </p:nvPr>
        </p:nvSpPr>
        <p:spPr>
          <a:xfrm>
            <a:off x="827088" y="44450"/>
            <a:ext cx="7416800" cy="1143000"/>
          </a:xfrm>
        </p:spPr>
        <p:txBody>
          <a:bodyPr/>
          <a:lstStyle/>
          <a:p>
            <a:pPr algn="ctr" eaLnBrk="1" hangingPunct="1"/>
            <a:r>
              <a:rPr lang="en-US" sz="4000">
                <a:solidFill>
                  <a:schemeClr val="tx1"/>
                </a:solidFill>
                <a:latin typeface="Arial" panose="020B0604020202020204" pitchFamily="34" charset="0"/>
                <a:ea typeface="ＭＳ Ｐゴシック" charset="0"/>
                <a:cs typeface="Arial" panose="020B0604020202020204" pitchFamily="34" charset="0"/>
              </a:rPr>
              <a:t>The Intertestamental Era</a:t>
            </a:r>
          </a:p>
        </p:txBody>
      </p:sp>
      <p:sp>
        <p:nvSpPr>
          <p:cNvPr id="15397" name="Rectangle 37"/>
          <p:cNvSpPr>
            <a:spLocks noChangeArrowheads="1"/>
          </p:cNvSpPr>
          <p:nvPr/>
        </p:nvSpPr>
        <p:spPr bwMode="auto">
          <a:xfrm>
            <a:off x="6858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المسيح</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95" name="Rectangle 35"/>
          <p:cNvSpPr>
            <a:spLocks noChangeArrowheads="1"/>
          </p:cNvSpPr>
          <p:nvPr/>
        </p:nvSpPr>
        <p:spPr bwMode="auto">
          <a:xfrm>
            <a:off x="4572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فترة ما بين العهدين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93" name="Rectangle 33"/>
          <p:cNvSpPr>
            <a:spLocks noChangeArrowheads="1"/>
          </p:cNvSpPr>
          <p:nvPr/>
        </p:nvSpPr>
        <p:spPr bwMode="auto">
          <a:xfrm>
            <a:off x="228600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ملاخي </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(نهاية العهد القديم)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91" name="Rectangle 31"/>
          <p:cNvSpPr>
            <a:spLocks noChangeArrowheads="1"/>
          </p:cNvSpPr>
          <p:nvPr/>
        </p:nvSpPr>
        <p:spPr bwMode="auto">
          <a:xfrm>
            <a:off x="0" y="1484313"/>
            <a:ext cx="2286000" cy="10810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الموضوع / الفترة الزمنية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8" name="Rectangle 18"/>
          <p:cNvSpPr>
            <a:spLocks noChangeArrowheads="1"/>
          </p:cNvSpPr>
          <p:nvPr/>
        </p:nvSpPr>
        <p:spPr bwMode="auto">
          <a:xfrm>
            <a:off x="6858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الحروف</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7" name="Rectangle 17"/>
          <p:cNvSpPr>
            <a:spLocks noChangeArrowheads="1"/>
          </p:cNvSpPr>
          <p:nvPr/>
        </p:nvSpPr>
        <p:spPr bwMode="auto">
          <a:xfrm>
            <a:off x="4572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غير مستقر - رؤيوي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6" name="Rectangle 16"/>
          <p:cNvSpPr>
            <a:spLocks noChangeArrowheads="1"/>
          </p:cNvSpPr>
          <p:nvPr/>
        </p:nvSpPr>
        <p:spPr bwMode="auto">
          <a:xfrm>
            <a:off x="2286000" y="4608513"/>
            <a:ext cx="2286000" cy="763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حرفي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5" name="Rectangle 15"/>
          <p:cNvSpPr>
            <a:spLocks noChangeArrowheads="1"/>
          </p:cNvSpPr>
          <p:nvPr/>
        </p:nvSpPr>
        <p:spPr bwMode="auto">
          <a:xfrm>
            <a:off x="0" y="4610100"/>
            <a:ext cx="2286000" cy="763588"/>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التفسير</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4" name="Rectangle 14"/>
          <p:cNvSpPr>
            <a:spLocks noChangeArrowheads="1"/>
          </p:cNvSpPr>
          <p:nvPr/>
        </p:nvSpPr>
        <p:spPr bwMode="auto">
          <a:xfrm>
            <a:off x="6837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فساد السنهدريم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3" name="Rectangle 13"/>
          <p:cNvSpPr>
            <a:spLocks noChangeArrowheads="1"/>
          </p:cNvSpPr>
          <p:nvPr/>
        </p:nvSpPr>
        <p:spPr bwMode="auto">
          <a:xfrm>
            <a:off x="4551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السنهدريم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2" name="Rectangle 12"/>
          <p:cNvSpPr>
            <a:spLocks noChangeArrowheads="1"/>
          </p:cNvSpPr>
          <p:nvPr/>
        </p:nvSpPr>
        <p:spPr bwMode="auto">
          <a:xfrm>
            <a:off x="2265363" y="3603625"/>
            <a:ext cx="2286000"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الإختصاص المحلي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1" name="Rectangle 11"/>
          <p:cNvSpPr>
            <a:spLocks noChangeArrowheads="1"/>
          </p:cNvSpPr>
          <p:nvPr/>
        </p:nvSpPr>
        <p:spPr bwMode="auto">
          <a:xfrm>
            <a:off x="-20638" y="3603625"/>
            <a:ext cx="2286001" cy="9144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مدى القوة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70" name="Rectangle 10"/>
          <p:cNvSpPr>
            <a:spLocks noChangeArrowheads="1"/>
          </p:cNvSpPr>
          <p:nvPr/>
        </p:nvSpPr>
        <p:spPr bwMode="auto">
          <a:xfrm>
            <a:off x="6837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الرشاوي / الإعدامات</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69" name="Rectangle 9"/>
          <p:cNvSpPr>
            <a:spLocks noChangeArrowheads="1"/>
          </p:cNvSpPr>
          <p:nvPr/>
        </p:nvSpPr>
        <p:spPr bwMode="auto">
          <a:xfrm>
            <a:off x="4551363" y="2371725"/>
            <a:ext cx="2286000" cy="1128713"/>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محاربة رئيس الكهنة غير الشرعي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68" name="Rectangle 8"/>
          <p:cNvSpPr>
            <a:spLocks noChangeArrowheads="1"/>
          </p:cNvSpPr>
          <p:nvPr/>
        </p:nvSpPr>
        <p:spPr bwMode="auto">
          <a:xfrm>
            <a:off x="2265363" y="2398713"/>
            <a:ext cx="2286000"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النسل</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367" name="Rectangle 7"/>
          <p:cNvSpPr>
            <a:spLocks noChangeArrowheads="1"/>
          </p:cNvSpPr>
          <p:nvPr/>
        </p:nvSpPr>
        <p:spPr bwMode="auto">
          <a:xfrm>
            <a:off x="-20638" y="2398713"/>
            <a:ext cx="2286001" cy="1128712"/>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الوظائف الكهنوتية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59411" name="Line 21"/>
          <p:cNvSpPr>
            <a:spLocks noChangeShapeType="1"/>
          </p:cNvSpPr>
          <p:nvPr/>
        </p:nvSpPr>
        <p:spPr bwMode="auto">
          <a:xfrm>
            <a:off x="0" y="35417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12" name="Line 22"/>
          <p:cNvSpPr>
            <a:spLocks noChangeShapeType="1"/>
          </p:cNvSpPr>
          <p:nvPr/>
        </p:nvSpPr>
        <p:spPr bwMode="auto">
          <a:xfrm>
            <a:off x="0" y="45323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13" name="Line 23"/>
          <p:cNvSpPr>
            <a:spLocks noChangeShapeType="1"/>
          </p:cNvSpPr>
          <p:nvPr/>
        </p:nvSpPr>
        <p:spPr bwMode="auto">
          <a:xfrm>
            <a:off x="0" y="6132513"/>
            <a:ext cx="914400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14" name="Line 24"/>
          <p:cNvSpPr>
            <a:spLocks noChangeShapeType="1"/>
          </p:cNvSpPr>
          <p:nvPr/>
        </p:nvSpPr>
        <p:spPr bwMode="auto">
          <a:xfrm>
            <a:off x="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15" name="Line 25"/>
          <p:cNvSpPr>
            <a:spLocks noChangeShapeType="1"/>
          </p:cNvSpPr>
          <p:nvPr/>
        </p:nvSpPr>
        <p:spPr bwMode="auto">
          <a:xfrm>
            <a:off x="22860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16" name="Line 26"/>
          <p:cNvSpPr>
            <a:spLocks noChangeShapeType="1"/>
          </p:cNvSpPr>
          <p:nvPr/>
        </p:nvSpPr>
        <p:spPr bwMode="auto">
          <a:xfrm>
            <a:off x="44196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17" name="Line 27"/>
          <p:cNvSpPr>
            <a:spLocks noChangeShapeType="1"/>
          </p:cNvSpPr>
          <p:nvPr/>
        </p:nvSpPr>
        <p:spPr bwMode="auto">
          <a:xfrm>
            <a:off x="6934200" y="1484313"/>
            <a:ext cx="0" cy="464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18" name="Line 28"/>
          <p:cNvSpPr>
            <a:spLocks noChangeShapeType="1"/>
          </p:cNvSpPr>
          <p:nvPr/>
        </p:nvSpPr>
        <p:spPr bwMode="auto">
          <a:xfrm>
            <a:off x="9144000" y="1484313"/>
            <a:ext cx="0" cy="46482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419" name="Rectangle 44"/>
          <p:cNvSpPr>
            <a:spLocks noChangeArrowheads="1"/>
          </p:cNvSpPr>
          <p:nvPr/>
        </p:nvSpPr>
        <p:spPr bwMode="auto">
          <a:xfrm>
            <a:off x="1295400" y="44450"/>
            <a:ext cx="6553200" cy="1143000"/>
          </a:xfrm>
          <a:prstGeom prst="rect">
            <a:avLst/>
          </a:prstGeom>
          <a:solidFill>
            <a:schemeClr val="tx1"/>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فترة ما بين العهدين</a:t>
            </a:r>
            <a:b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br>
            <a: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a:t>
            </a:r>
            <a:r>
              <a:rPr kumimoji="0" lang="ar-JO"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425 ق.م – 5 ق.م</a:t>
            </a:r>
            <a:r>
              <a:rPr kumimoji="0" lang="en-US" altLang="zh-CN" sz="36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itchFamily="34" charset="0"/>
              </a:rPr>
              <a:t>)</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9420" name="Text Box 45"/>
          <p:cNvSpPr txBox="1">
            <a:spLocks noChangeArrowheads="1"/>
          </p:cNvSpPr>
          <p:nvPr/>
        </p:nvSpPr>
        <p:spPr bwMode="auto">
          <a:xfrm>
            <a:off x="8557868" y="1016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412" name="Rectangle 52"/>
          <p:cNvSpPr>
            <a:spLocks noChangeArrowheads="1"/>
          </p:cNvSpPr>
          <p:nvPr/>
        </p:nvSpPr>
        <p:spPr bwMode="auto">
          <a:xfrm>
            <a:off x="6781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الفريسيين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413" name="Rectangle 53"/>
          <p:cNvSpPr>
            <a:spLocks noChangeArrowheads="1"/>
          </p:cNvSpPr>
          <p:nvPr/>
        </p:nvSpPr>
        <p:spPr bwMode="auto">
          <a:xfrm>
            <a:off x="4343400" y="5675313"/>
            <a:ext cx="2743200" cy="381000"/>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ظهور الناموس الشفوي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414" name="Rectangle 54"/>
          <p:cNvSpPr>
            <a:spLocks noChangeArrowheads="1"/>
          </p:cNvSpPr>
          <p:nvPr/>
        </p:nvSpPr>
        <p:spPr bwMode="auto">
          <a:xfrm>
            <a:off x="2209800" y="5675313"/>
            <a:ext cx="2286000"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ناموس العهد القديم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5415" name="Rectangle 55"/>
          <p:cNvSpPr>
            <a:spLocks noChangeArrowheads="1"/>
          </p:cNvSpPr>
          <p:nvPr/>
        </p:nvSpPr>
        <p:spPr bwMode="auto">
          <a:xfrm>
            <a:off x="-55563" y="5675313"/>
            <a:ext cx="2286001" cy="382587"/>
          </a:xfrm>
          <a:prstGeom prst="rect">
            <a:avLst/>
          </a:prstGeom>
          <a:noFill/>
          <a:ln w="12700" cap="sq">
            <a:noFill/>
            <a:miter lim="800000"/>
            <a:headEnd type="none" w="sm" len="sm"/>
            <a:tailEnd type="none" w="sm" len="sm"/>
          </a:ln>
          <a:effectLst/>
        </p:spPr>
        <p: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السلطة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59425" name="Line 56"/>
          <p:cNvSpPr>
            <a:spLocks noChangeShapeType="1"/>
          </p:cNvSpPr>
          <p:nvPr/>
        </p:nvSpPr>
        <p:spPr bwMode="auto">
          <a:xfrm>
            <a:off x="0" y="5522913"/>
            <a:ext cx="9144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500"/>
                                        <p:tgtEl>
                                          <p:spTgt spid="153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Effect transition="in" filter="fade">
                                      <p:cBhvr>
                                        <p:cTn id="12" dur="500"/>
                                        <p:tgtEl>
                                          <p:spTgt spid="153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9"/>
                                        </p:tgtEl>
                                        <p:attrNameLst>
                                          <p:attrName>style.visibility</p:attrName>
                                        </p:attrNameLst>
                                      </p:cBhvr>
                                      <p:to>
                                        <p:strVal val="visible"/>
                                      </p:to>
                                    </p:set>
                                    <p:animEffect transition="in" filter="fade">
                                      <p:cBhvr>
                                        <p:cTn id="17" dur="500"/>
                                        <p:tgtEl>
                                          <p:spTgt spid="153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70"/>
                                        </p:tgtEl>
                                        <p:attrNameLst>
                                          <p:attrName>style.visibility</p:attrName>
                                        </p:attrNameLst>
                                      </p:cBhvr>
                                      <p:to>
                                        <p:strVal val="visible"/>
                                      </p:to>
                                    </p:set>
                                    <p:animEffect transition="in" filter="fade">
                                      <p:cBhvr>
                                        <p:cTn id="22" dur="500"/>
                                        <p:tgtEl>
                                          <p:spTgt spid="153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71"/>
                                        </p:tgtEl>
                                        <p:attrNameLst>
                                          <p:attrName>style.visibility</p:attrName>
                                        </p:attrNameLst>
                                      </p:cBhvr>
                                      <p:to>
                                        <p:strVal val="visible"/>
                                      </p:to>
                                    </p:set>
                                    <p:animEffect transition="in" filter="fade">
                                      <p:cBhvr>
                                        <p:cTn id="27" dur="500"/>
                                        <p:tgtEl>
                                          <p:spTgt spid="1537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72"/>
                                        </p:tgtEl>
                                        <p:attrNameLst>
                                          <p:attrName>style.visibility</p:attrName>
                                        </p:attrNameLst>
                                      </p:cBhvr>
                                      <p:to>
                                        <p:strVal val="visible"/>
                                      </p:to>
                                    </p:set>
                                    <p:animEffect transition="in" filter="fade">
                                      <p:cBhvr>
                                        <p:cTn id="32" dur="500"/>
                                        <p:tgtEl>
                                          <p:spTgt spid="153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73"/>
                                        </p:tgtEl>
                                        <p:attrNameLst>
                                          <p:attrName>style.visibility</p:attrName>
                                        </p:attrNameLst>
                                      </p:cBhvr>
                                      <p:to>
                                        <p:strVal val="visible"/>
                                      </p:to>
                                    </p:set>
                                    <p:animEffect transition="in" filter="fade">
                                      <p:cBhvr>
                                        <p:cTn id="37" dur="500"/>
                                        <p:tgtEl>
                                          <p:spTgt spid="153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374"/>
                                        </p:tgtEl>
                                        <p:attrNameLst>
                                          <p:attrName>style.visibility</p:attrName>
                                        </p:attrNameLst>
                                      </p:cBhvr>
                                      <p:to>
                                        <p:strVal val="visible"/>
                                      </p:to>
                                    </p:set>
                                    <p:animEffect transition="in" filter="fade">
                                      <p:cBhvr>
                                        <p:cTn id="42" dur="500"/>
                                        <p:tgtEl>
                                          <p:spTgt spid="1537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375"/>
                                        </p:tgtEl>
                                        <p:attrNameLst>
                                          <p:attrName>style.visibility</p:attrName>
                                        </p:attrNameLst>
                                      </p:cBhvr>
                                      <p:to>
                                        <p:strVal val="visible"/>
                                      </p:to>
                                    </p:set>
                                    <p:animEffect transition="in" filter="fade">
                                      <p:cBhvr>
                                        <p:cTn id="47" dur="500"/>
                                        <p:tgtEl>
                                          <p:spTgt spid="153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376"/>
                                        </p:tgtEl>
                                        <p:attrNameLst>
                                          <p:attrName>style.visibility</p:attrName>
                                        </p:attrNameLst>
                                      </p:cBhvr>
                                      <p:to>
                                        <p:strVal val="visible"/>
                                      </p:to>
                                    </p:set>
                                    <p:animEffect transition="in" filter="fade">
                                      <p:cBhvr>
                                        <p:cTn id="52" dur="500"/>
                                        <p:tgtEl>
                                          <p:spTgt spid="153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377"/>
                                        </p:tgtEl>
                                        <p:attrNameLst>
                                          <p:attrName>style.visibility</p:attrName>
                                        </p:attrNameLst>
                                      </p:cBhvr>
                                      <p:to>
                                        <p:strVal val="visible"/>
                                      </p:to>
                                    </p:set>
                                    <p:animEffect transition="in" filter="fade">
                                      <p:cBhvr>
                                        <p:cTn id="57" dur="500"/>
                                        <p:tgtEl>
                                          <p:spTgt spid="153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378"/>
                                        </p:tgtEl>
                                        <p:attrNameLst>
                                          <p:attrName>style.visibility</p:attrName>
                                        </p:attrNameLst>
                                      </p:cBhvr>
                                      <p:to>
                                        <p:strVal val="visible"/>
                                      </p:to>
                                    </p:set>
                                    <p:animEffect transition="in" filter="fade">
                                      <p:cBhvr>
                                        <p:cTn id="62" dur="500"/>
                                        <p:tgtEl>
                                          <p:spTgt spid="1537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415"/>
                                        </p:tgtEl>
                                        <p:attrNameLst>
                                          <p:attrName>style.visibility</p:attrName>
                                        </p:attrNameLst>
                                      </p:cBhvr>
                                      <p:to>
                                        <p:strVal val="visible"/>
                                      </p:to>
                                    </p:set>
                                    <p:animEffect transition="in" filter="fade">
                                      <p:cBhvr>
                                        <p:cTn id="67" dur="500"/>
                                        <p:tgtEl>
                                          <p:spTgt spid="1541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414"/>
                                        </p:tgtEl>
                                        <p:attrNameLst>
                                          <p:attrName>style.visibility</p:attrName>
                                        </p:attrNameLst>
                                      </p:cBhvr>
                                      <p:to>
                                        <p:strVal val="visible"/>
                                      </p:to>
                                    </p:set>
                                    <p:animEffect transition="in" filter="fade">
                                      <p:cBhvr>
                                        <p:cTn id="72" dur="500"/>
                                        <p:tgtEl>
                                          <p:spTgt spid="15414"/>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413"/>
                                        </p:tgtEl>
                                        <p:attrNameLst>
                                          <p:attrName>style.visibility</p:attrName>
                                        </p:attrNameLst>
                                      </p:cBhvr>
                                      <p:to>
                                        <p:strVal val="visible"/>
                                      </p:to>
                                    </p:set>
                                    <p:animEffect transition="in" filter="fade">
                                      <p:cBhvr>
                                        <p:cTn id="77" dur="500"/>
                                        <p:tgtEl>
                                          <p:spTgt spid="1541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5412"/>
                                        </p:tgtEl>
                                        <p:attrNameLst>
                                          <p:attrName>style.visibility</p:attrName>
                                        </p:attrNameLst>
                                      </p:cBhvr>
                                      <p:to>
                                        <p:strVal val="visible"/>
                                      </p:to>
                                    </p:set>
                                    <p:animEffect transition="in" filter="fade">
                                      <p:cBhvr>
                                        <p:cTn id="82" dur="500"/>
                                        <p:tgtEl>
                                          <p:spTgt spid="1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8" grpId="0" autoUpdateAnimBg="0"/>
      <p:bldP spid="15377" grpId="0" autoUpdateAnimBg="0"/>
      <p:bldP spid="15376" grpId="0" autoUpdateAnimBg="0"/>
      <p:bldP spid="15375" grpId="0" autoUpdateAnimBg="0"/>
      <p:bldP spid="15374" grpId="0" autoUpdateAnimBg="0"/>
      <p:bldP spid="15373" grpId="0" autoUpdateAnimBg="0"/>
      <p:bldP spid="15372" grpId="0" autoUpdateAnimBg="0"/>
      <p:bldP spid="15371" grpId="0" autoUpdateAnimBg="0"/>
      <p:bldP spid="15370" grpId="0" autoUpdateAnimBg="0"/>
      <p:bldP spid="15369" grpId="0" autoUpdateAnimBg="0"/>
      <p:bldP spid="15368" grpId="0" autoUpdateAnimBg="0"/>
      <p:bldP spid="15367" grpId="0" autoUpdateAnimBg="0"/>
      <p:bldP spid="15412" grpId="0" autoUpdateAnimBg="0"/>
      <p:bldP spid="15413" grpId="0" autoUpdateAnimBg="0"/>
      <p:bldP spid="15414" grpId="0" autoUpdateAnimBg="0"/>
      <p:bldP spid="15415"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11"/>
          <p:cNvSpPr txBox="1">
            <a:spLocks noChangeArrowheads="1"/>
          </p:cNvSpPr>
          <p:nvPr/>
        </p:nvSpPr>
        <p:spPr bwMode="auto">
          <a:xfrm>
            <a:off x="8557867" y="1524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403" name="Rectangle 19"/>
          <p:cNvSpPr>
            <a:spLocks noChangeArrowheads="1"/>
          </p:cNvSpPr>
          <p:nvPr/>
        </p:nvSpPr>
        <p:spPr bwMode="auto">
          <a:xfrm>
            <a:off x="5029200" y="5207000"/>
            <a:ext cx="3581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انتقالياً </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402" name="Rectangle 18"/>
          <p:cNvSpPr>
            <a:spLocks noChangeArrowheads="1"/>
          </p:cNvSpPr>
          <p:nvPr/>
        </p:nvSpPr>
        <p:spPr bwMode="auto">
          <a:xfrm>
            <a:off x="1066800" y="5207000"/>
            <a:ext cx="3581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دينياً </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401" name="Rectangle 17"/>
          <p:cNvSpPr>
            <a:spLocks noChangeArrowheads="1"/>
          </p:cNvSpPr>
          <p:nvPr/>
        </p:nvSpPr>
        <p:spPr bwMode="auto">
          <a:xfrm>
            <a:off x="4648200" y="3937000"/>
            <a:ext cx="3962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عاطفياً</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400" name="Rectangle 16"/>
          <p:cNvSpPr>
            <a:spLocks noChangeArrowheads="1"/>
          </p:cNvSpPr>
          <p:nvPr/>
        </p:nvSpPr>
        <p:spPr bwMode="auto">
          <a:xfrm>
            <a:off x="1066800" y="3937000"/>
            <a:ext cx="3581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لغوياً </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399" name="Rectangle 15"/>
          <p:cNvSpPr>
            <a:spLocks noChangeArrowheads="1"/>
          </p:cNvSpPr>
          <p:nvPr/>
        </p:nvSpPr>
        <p:spPr bwMode="auto">
          <a:xfrm>
            <a:off x="4648200" y="2667000"/>
            <a:ext cx="3962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نبوياً</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a:t>
            </a:r>
          </a:p>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None/>
              <a:tabLst/>
              <a:defRPr/>
            </a:pP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دانيال 9: 25-26</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6398" name="Rectangle 14"/>
          <p:cNvSpPr>
            <a:spLocks noChangeArrowheads="1"/>
          </p:cNvSpPr>
          <p:nvPr/>
        </p:nvSpPr>
        <p:spPr bwMode="auto">
          <a:xfrm>
            <a:off x="1066800" y="2667000"/>
            <a:ext cx="3581400" cy="1270000"/>
          </a:xfrm>
          <a:prstGeom prst="rect">
            <a:avLst/>
          </a:prstGeom>
          <a:noFill/>
          <a:ln w="12700" cap="sq">
            <a:noFill/>
            <a:miter lim="800000"/>
            <a:headEnd type="none" w="sm" len="sm"/>
            <a:tailEnd type="none" w="sm" len="sm"/>
          </a:ln>
          <a:effectLst/>
        </p:spPr>
        <p:txBody>
          <a:bodyPr anchor="ctr"/>
          <a:lstStyle/>
          <a:p>
            <a:pPr marL="0" marR="0" lvl="0" indent="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 سياسياً </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61448" name="Line 21"/>
          <p:cNvSpPr>
            <a:spLocks noChangeShapeType="1"/>
          </p:cNvSpPr>
          <p:nvPr/>
        </p:nvSpPr>
        <p:spPr bwMode="auto">
          <a:xfrm>
            <a:off x="1085850" y="393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9" name="Line 22"/>
          <p:cNvSpPr>
            <a:spLocks noChangeShapeType="1"/>
          </p:cNvSpPr>
          <p:nvPr/>
        </p:nvSpPr>
        <p:spPr bwMode="auto">
          <a:xfrm>
            <a:off x="1085850" y="520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50" name="Line 23"/>
          <p:cNvSpPr>
            <a:spLocks noChangeShapeType="1"/>
          </p:cNvSpPr>
          <p:nvPr/>
        </p:nvSpPr>
        <p:spPr bwMode="auto">
          <a:xfrm>
            <a:off x="1085850" y="6477000"/>
            <a:ext cx="7524750" cy="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51" name="Line 24"/>
          <p:cNvSpPr>
            <a:spLocks noChangeShapeType="1"/>
          </p:cNvSpPr>
          <p:nvPr/>
        </p:nvSpPr>
        <p:spPr bwMode="auto">
          <a:xfrm>
            <a:off x="10668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52" name="Line 25"/>
          <p:cNvSpPr>
            <a:spLocks noChangeShapeType="1"/>
          </p:cNvSpPr>
          <p:nvPr/>
        </p:nvSpPr>
        <p:spPr bwMode="auto">
          <a:xfrm>
            <a:off x="4648200" y="2667000"/>
            <a:ext cx="0" cy="3810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53" name="Line 26"/>
          <p:cNvSpPr>
            <a:spLocks noChangeShapeType="1"/>
          </p:cNvSpPr>
          <p:nvPr/>
        </p:nvSpPr>
        <p:spPr bwMode="auto">
          <a:xfrm>
            <a:off x="8610600" y="2667000"/>
            <a:ext cx="0" cy="3810000"/>
          </a:xfrm>
          <a:prstGeom prst="line">
            <a:avLst/>
          </a:prstGeom>
          <a:noFill/>
          <a:ln w="28575" cap="sq">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54" name="Line 20"/>
          <p:cNvSpPr>
            <a:spLocks noChangeShapeType="1"/>
          </p:cNvSpPr>
          <p:nvPr/>
        </p:nvSpPr>
        <p:spPr bwMode="auto">
          <a:xfrm>
            <a:off x="1085850" y="2667000"/>
            <a:ext cx="752475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416" name="Text Box 32"/>
          <p:cNvSpPr txBox="1">
            <a:spLocks noChangeArrowheads="1"/>
          </p:cNvSpPr>
          <p:nvPr/>
        </p:nvSpPr>
        <p:spPr bwMode="auto">
          <a:xfrm>
            <a:off x="877213" y="1914525"/>
            <a:ext cx="7680654" cy="523220"/>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كان الوقت مناسباً</a:t>
            </a:r>
            <a:endParaRPr kumimoji="0" lang="en-US" sz="24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425" name="Text Box 41"/>
          <p:cNvSpPr txBox="1">
            <a:spLocks noChangeArrowheads="1"/>
          </p:cNvSpPr>
          <p:nvPr/>
        </p:nvSpPr>
        <p:spPr bwMode="auto">
          <a:xfrm rot="-810432">
            <a:off x="1743267" y="2679742"/>
            <a:ext cx="6539160" cy="2677656"/>
          </a:xfrm>
          <a:prstGeom prst="rect">
            <a:avLst/>
          </a:prstGeom>
          <a:solidFill>
            <a:srgbClr val="BA1236"/>
          </a:solidFill>
          <a:ln w="76200" cap="sq" cmpd="sng">
            <a:solidFill>
              <a:schemeClr val="bg2"/>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غلاطية 4: 4</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ولكن لما جاء ملء الزمان أرسل الله ابنه مولوداً من امرأة مولوداً تحت الناموس ليفتدي الذين تحت الناموس لننال التبني</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1457" name="Rectangle 42"/>
          <p:cNvSpPr>
            <a:spLocks noGrp="1" noChangeArrowheads="1"/>
          </p:cNvSpPr>
          <p:nvPr>
            <p:ph type="title" idx="4294967295"/>
          </p:nvPr>
        </p:nvSpPr>
        <p:spPr>
          <a:xfrm>
            <a:off x="2438400" y="533400"/>
            <a:ext cx="5029200" cy="646331"/>
          </a:xfrm>
          <a:solidFill>
            <a:schemeClr val="tx1"/>
          </a:solidFill>
          <a:ln w="76200">
            <a:solidFill>
              <a:srgbClr val="000000"/>
            </a:solidFill>
            <a:miter lim="800000"/>
            <a:headEnd/>
            <a:tailEnd/>
          </a:ln>
        </p:spPr>
        <p:txBody>
          <a:bodyPr lIns="91440" tIns="45720" rIns="91440" bIns="45720" anchor="t">
            <a:spAutoFit/>
          </a:bodyPr>
          <a:lstStyle/>
          <a:p>
            <a:pPr algn="ctr" eaLnBrk="1" hangingPunct="1"/>
            <a:r>
              <a:rPr lang="ar-JO" altLang="zh-CN" sz="3600" b="1" dirty="0">
                <a:solidFill>
                  <a:schemeClr val="bg1"/>
                </a:solidFill>
                <a:latin typeface="Arial" panose="020B0604020202020204" pitchFamily="34" charset="0"/>
                <a:ea typeface="宋体" charset="0"/>
                <a:cs typeface="Arial" panose="020B0604020202020204" pitchFamily="34" charset="0"/>
              </a:rPr>
              <a:t>تعيين مرحلة الملكوت</a:t>
            </a:r>
            <a:endParaRPr lang="en-US" sz="3600" b="1" dirty="0">
              <a:solidFill>
                <a:schemeClr val="bg1"/>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6416"/>
                                        </p:tgtEl>
                                        <p:attrNameLst>
                                          <p:attrName>style.visibility</p:attrName>
                                        </p:attrNameLst>
                                      </p:cBhvr>
                                      <p:to>
                                        <p:strVal val="visible"/>
                                      </p:to>
                                    </p:set>
                                    <p:anim calcmode="lin" valueType="num">
                                      <p:cBhvr>
                                        <p:cTn id="7" dur="500" fill="hold"/>
                                        <p:tgtEl>
                                          <p:spTgt spid="16416"/>
                                        </p:tgtEl>
                                        <p:attrNameLst>
                                          <p:attrName>ppt_w</p:attrName>
                                        </p:attrNameLst>
                                      </p:cBhvr>
                                      <p:tavLst>
                                        <p:tav tm="0">
                                          <p:val>
                                            <p:fltVal val="0"/>
                                          </p:val>
                                        </p:tav>
                                        <p:tav tm="100000">
                                          <p:val>
                                            <p:strVal val="#ppt_w"/>
                                          </p:val>
                                        </p:tav>
                                      </p:tavLst>
                                    </p:anim>
                                    <p:anim calcmode="lin" valueType="num">
                                      <p:cBhvr>
                                        <p:cTn id="8" dur="500" fill="hold"/>
                                        <p:tgtEl>
                                          <p:spTgt spid="16416"/>
                                        </p:tgtEl>
                                        <p:attrNameLst>
                                          <p:attrName>ppt_h</p:attrName>
                                        </p:attrNameLst>
                                      </p:cBhvr>
                                      <p:tavLst>
                                        <p:tav tm="0">
                                          <p:val>
                                            <p:fltVal val="0"/>
                                          </p:val>
                                        </p:tav>
                                        <p:tav tm="100000">
                                          <p:val>
                                            <p:strVal val="#ppt_h"/>
                                          </p:val>
                                        </p:tav>
                                      </p:tavLst>
                                    </p:anim>
                                    <p:anim calcmode="lin" valueType="num">
                                      <p:cBhvr>
                                        <p:cTn id="9" dur="500" fill="hold"/>
                                        <p:tgtEl>
                                          <p:spTgt spid="16416"/>
                                        </p:tgtEl>
                                        <p:attrNameLst>
                                          <p:attrName>ppt_x</p:attrName>
                                        </p:attrNameLst>
                                      </p:cBhvr>
                                      <p:tavLst>
                                        <p:tav tm="0">
                                          <p:val>
                                            <p:fltVal val="0.5"/>
                                          </p:val>
                                        </p:tav>
                                        <p:tav tm="100000">
                                          <p:val>
                                            <p:strVal val="#ppt_x"/>
                                          </p:val>
                                        </p:tav>
                                      </p:tavLst>
                                    </p:anim>
                                    <p:anim calcmode="lin" valueType="num">
                                      <p:cBhvr>
                                        <p:cTn id="10" dur="500" fill="hold"/>
                                        <p:tgtEl>
                                          <p:spTgt spid="1641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8"/>
                                        </p:tgtEl>
                                        <p:attrNameLst>
                                          <p:attrName>style.visibility</p:attrName>
                                        </p:attrNameLst>
                                      </p:cBhvr>
                                      <p:to>
                                        <p:strVal val="visible"/>
                                      </p:to>
                                    </p:set>
                                    <p:animEffect transition="in" filter="fade">
                                      <p:cBhvr>
                                        <p:cTn id="15" dur="500"/>
                                        <p:tgtEl>
                                          <p:spTgt spid="163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400"/>
                                        </p:tgtEl>
                                        <p:attrNameLst>
                                          <p:attrName>style.visibility</p:attrName>
                                        </p:attrNameLst>
                                      </p:cBhvr>
                                      <p:to>
                                        <p:strVal val="visible"/>
                                      </p:to>
                                    </p:set>
                                    <p:animEffect transition="in" filter="fade">
                                      <p:cBhvr>
                                        <p:cTn id="20" dur="500"/>
                                        <p:tgtEl>
                                          <p:spTgt spid="164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animEffect transition="in" filter="fade">
                                      <p:cBhvr>
                                        <p:cTn id="25" dur="500"/>
                                        <p:tgtEl>
                                          <p:spTgt spid="1640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fade">
                                      <p:cBhvr>
                                        <p:cTn id="30" dur="500"/>
                                        <p:tgtEl>
                                          <p:spTgt spid="163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401"/>
                                        </p:tgtEl>
                                        <p:attrNameLst>
                                          <p:attrName>style.visibility</p:attrName>
                                        </p:attrNameLst>
                                      </p:cBhvr>
                                      <p:to>
                                        <p:strVal val="visible"/>
                                      </p:to>
                                    </p:set>
                                    <p:animEffect transition="in" filter="fade">
                                      <p:cBhvr>
                                        <p:cTn id="35" dur="500"/>
                                        <p:tgtEl>
                                          <p:spTgt spid="1640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3"/>
                                        </p:tgtEl>
                                        <p:attrNameLst>
                                          <p:attrName>style.visibility</p:attrName>
                                        </p:attrNameLst>
                                      </p:cBhvr>
                                      <p:to>
                                        <p:strVal val="visible"/>
                                      </p:to>
                                    </p:set>
                                    <p:animEffect transition="in" filter="fade">
                                      <p:cBhvr>
                                        <p:cTn id="40" dur="500"/>
                                        <p:tgtEl>
                                          <p:spTgt spid="1640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6425"/>
                                        </p:tgtEl>
                                        <p:attrNameLst>
                                          <p:attrName>style.visibility</p:attrName>
                                        </p:attrNameLst>
                                      </p:cBhvr>
                                      <p:to>
                                        <p:strVal val="visible"/>
                                      </p:to>
                                    </p:set>
                                    <p:anim calcmode="lin" valueType="num">
                                      <p:cBhvr>
                                        <p:cTn id="45" dur="1000" fill="hold"/>
                                        <p:tgtEl>
                                          <p:spTgt spid="16425"/>
                                        </p:tgtEl>
                                        <p:attrNameLst>
                                          <p:attrName>ppt_w</p:attrName>
                                        </p:attrNameLst>
                                      </p:cBhvr>
                                      <p:tavLst>
                                        <p:tav tm="0">
                                          <p:val>
                                            <p:fltVal val="0"/>
                                          </p:val>
                                        </p:tav>
                                        <p:tav tm="100000">
                                          <p:val>
                                            <p:strVal val="#ppt_w"/>
                                          </p:val>
                                        </p:tav>
                                      </p:tavLst>
                                    </p:anim>
                                    <p:anim calcmode="lin" valueType="num">
                                      <p:cBhvr>
                                        <p:cTn id="46" dur="1000" fill="hold"/>
                                        <p:tgtEl>
                                          <p:spTgt spid="16425"/>
                                        </p:tgtEl>
                                        <p:attrNameLst>
                                          <p:attrName>ppt_h</p:attrName>
                                        </p:attrNameLst>
                                      </p:cBhvr>
                                      <p:tavLst>
                                        <p:tav tm="0">
                                          <p:val>
                                            <p:fltVal val="0"/>
                                          </p:val>
                                        </p:tav>
                                        <p:tav tm="100000">
                                          <p:val>
                                            <p:strVal val="#ppt_h"/>
                                          </p:val>
                                        </p:tav>
                                      </p:tavLst>
                                    </p:anim>
                                    <p:anim calcmode="lin" valueType="num">
                                      <p:cBhvr>
                                        <p:cTn id="47" dur="1000" fill="hold"/>
                                        <p:tgtEl>
                                          <p:spTgt spid="16425"/>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64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3" grpId="0" autoUpdateAnimBg="0"/>
      <p:bldP spid="16402" grpId="0" autoUpdateAnimBg="0"/>
      <p:bldP spid="16401" grpId="0" autoUpdateAnimBg="0"/>
      <p:bldP spid="16400" grpId="0" autoUpdateAnimBg="0"/>
      <p:bldP spid="16399" grpId="0" autoUpdateAnimBg="0"/>
      <p:bldP spid="16398" grpId="0" autoUpdateAnimBg="0"/>
      <p:bldP spid="16416" grpId="0" autoUpdateAnimBg="0"/>
      <p:bldP spid="16425"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old-man-and-boy">
            <a:extLst>
              <a:ext uri="{FF2B5EF4-FFF2-40B4-BE49-F238E27FC236}">
                <a16:creationId xmlns:a16="http://schemas.microsoft.com/office/drawing/2014/main" id="{3D1622BA-6582-1F43-A706-466C8C1AF6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785386"/>
            <a:ext cx="4572000" cy="682090"/>
          </a:xfrm>
          <a:solidFill>
            <a:schemeClr val="tx1"/>
          </a:solid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لسنا بعد عبيداً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6016585"/>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173ج</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661" name="Text Box 13"/>
          <p:cNvSpPr txBox="1">
            <a:spLocks noChangeArrowheads="1"/>
          </p:cNvSpPr>
          <p:nvPr/>
        </p:nvSpPr>
        <p:spPr bwMode="auto">
          <a:xfrm>
            <a:off x="6553200" y="6858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الدين الطقسي مقابل الدين الحقيقي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ar-JO"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غل 4: 1-7</a:t>
            </a: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extLst>
              <p:ext uri="{D42A27DB-BD31-4B8C-83A1-F6EECF244321}">
                <p14:modId xmlns:p14="http://schemas.microsoft.com/office/powerpoint/2010/main" val="3252326422"/>
              </p:ext>
            </p:extLst>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الطفل</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البالغ</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وصي</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الناموس</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يتمتع بعلاقة الأب مع ابنه</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مفدي</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مثل عبد غير مدرك لحقوق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ابن وارث وحاصل على كل 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عبودية : سلطة خارجية للناموس</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حر : سلطة داخلية لروح الله</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غير ناضج : مدرسة أساسية في الناموس مع تحفيز خارجي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ناضج : مدرسة أساسية للروح مع تحفيز داخلي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بول أ. بومرفيل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غلاطية ورومية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(بروكسل : 1976)، 95</a:t>
            </a:r>
            <a:endPar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77136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174أ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0723" name="Text Box 3"/>
          <p:cNvSpPr txBox="1">
            <a:spLocks noChangeArrowheads="1"/>
          </p:cNvSpPr>
          <p:nvPr/>
        </p:nvSpPr>
        <p:spPr bwMode="auto">
          <a:xfrm>
            <a:off x="0" y="101600"/>
            <a:ext cx="8229600" cy="58477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a:ea typeface="SimSun" pitchFamily="2" charset="-122"/>
                <a:cs typeface="Arial"/>
              </a:rPr>
              <a:t>تباينات العهد في غلاطية 4: 21-31</a:t>
            </a:r>
            <a:endParaRPr kumimoji="0" lang="en-US" altLang="zh-CN" sz="3200" b="1" i="0" u="none" strike="noStrike" kern="1200" cap="none" spc="0" normalizeH="0" baseline="0" noProof="0" dirty="0">
              <a:ln>
                <a:noFill/>
              </a:ln>
              <a:solidFill>
                <a:srgbClr val="FFFFFF"/>
              </a:solidFill>
              <a:effectLst/>
              <a:uLnTx/>
              <a:uFillTx/>
              <a:latin typeface="Arial"/>
              <a:ea typeface="SimSun" pitchFamily="2" charset="-122"/>
              <a:cs typeface="Arial"/>
            </a:endParaRP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nvGraphicFramePr>
        <p:xfrm>
          <a:off x="0" y="739775"/>
          <a:ext cx="9067800" cy="6126519"/>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العهد</a:t>
                      </a:r>
                      <a:endParaRPr kumimoji="0" lang="zh-CN" altLang="en-GB" sz="2000" b="1" i="0" u="none" strike="noStrike" cap="none" normalizeH="0" baseline="0" dirty="0">
                        <a:ln>
                          <a:noFill/>
                        </a:ln>
                        <a:solidFill>
                          <a:schemeClr val="tx1"/>
                        </a:solidFill>
                        <a:effectLst>
                          <a:outerShdw blurRad="38100" dist="38100" dir="2700000" algn="tl">
                            <a:srgbClr val="000066"/>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الناموس (24-25)</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الإبراهيمي (28ب، 3: 16-18)</a:t>
                      </a:r>
                      <a:endPar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الإبن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إسماعيل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(غير مسمى بشكل واضح)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إسحق (28)</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هاجر (24-25)</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سارة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(غير مسماة بشكل واضح)</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الحرية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عبد (22أ، 24ب، 31أ)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حر (22ب، 26أ، 31أ)</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الولادة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طبيعية (23أ)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بالوعد (23ب)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الجبل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سيناء في العربية (24)</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الجلجثة (ضمني)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أورشليم</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الأرضية الحالية (25ب)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الأم السماوية المستقبلية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الأتباع</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أبناء لكن ليس تحت الوعد </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(ضمني)</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أبناء الوعد (28ب)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الإضطهاد</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مضطهِد (29أ)</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مضطهَد (29ب)</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المعلمون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المهودون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بولس و المبشرين الحقيقيين</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الخلاص بواسطة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الأعمال</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الإيمان بالمسيح</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النتيجة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غير 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مخلص</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يكون الخلاص بالإيمان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وحده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يقدم بولس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228237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1. دعا يسوع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بولس</a:t>
            </a: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 ليعلم عن الخلاص بالإيمان (غل 1-2)</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25319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b="1" dirty="0">
                <a:solidFill>
                  <a:srgbClr val="FFFFFF"/>
                </a:solidFill>
                <a:latin typeface="Arial" panose="020B0604020202020204" pitchFamily="34" charset="0"/>
                <a:ea typeface="ＭＳ Ｐゴシック" charset="0"/>
                <a:cs typeface="Arial" panose="020B0604020202020204" pitchFamily="34" charset="0"/>
              </a:rPr>
              <a:t>3. الخلاص بالإيمان وحده يغيرنا داخلياً    (غل ٥-٦)</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21954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الخلاص كان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دائماً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بالإيمان (غل 3-4)</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قبل الميلاد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الإيمان ينظر إلى الأمام نحو صليب يسوع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بعد الميلاد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الإيمان ينظر إلى الخلف نحو صليب يسوع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805110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الحرية للذهاب في الطريق الخاطئ</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254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extLst>
              <p:ext uri="{D42A27DB-BD31-4B8C-83A1-F6EECF244321}">
                <p14:modId xmlns:p14="http://schemas.microsoft.com/office/powerpoint/2010/main" val="3323198714"/>
              </p:ext>
            </p:extLst>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000033"/>
                          </a:solidFill>
                          <a:effectLst/>
                          <a:latin typeface="Arial" charset="0"/>
                          <a:ea typeface="ＭＳ Ｐゴシック" charset="0"/>
                          <a:cs typeface="Arial" charset="0"/>
                        </a:rPr>
                        <a:t>التبرير بالإيمان</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1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الله دعاني والرسل الإثني عشر أكدوا ذلك</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سيرة ذاتية</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لاهوتي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تطبيقي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الإصحاحات 1-2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3-4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5-6</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الرسولية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التبرير بالإيمان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المسؤوليات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توبيخ</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علاقات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تأكيد</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توضيح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توازن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خدمة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تحذيرات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10-2: 21</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11-18</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أنطاكية - سوريا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خريف 49م (بعد الرحلة التبشيرية الأولى)</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33"/>
                </a:solidFill>
                <a:effectLst/>
                <a:uLnTx/>
                <a:uFillTx/>
                <a:latin typeface="Arial" charset="0"/>
                <a:ea typeface="ＭＳ Ｐゴシック" charset="0"/>
                <a:cs typeface="Arial" charset="0"/>
              </a:rPr>
              <a:t>167</a:t>
            </a:r>
            <a:endParaRPr kumimoji="0" lang="en-US" sz="2400" b="1" i="0" u="none" strike="noStrike" kern="1200" cap="none" spc="0" normalizeH="0" baseline="0" noProof="0" dirty="0">
              <a:ln>
                <a:noFill/>
              </a:ln>
              <a:solidFill>
                <a:srgbClr val="000033"/>
              </a:solidFill>
              <a:effectLst/>
              <a:uLnTx/>
              <a:uFillTx/>
              <a:latin typeface="Arial" charset="0"/>
              <a:ea typeface="ＭＳ Ｐゴシック" charset="0"/>
              <a:cs typeface="Arial"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Tahoma" charset="0"/>
                <a:ea typeface="ＭＳ Ｐゴシック" charset="0"/>
                <a:cs typeface="ＭＳ Ｐゴシック" charset="0"/>
              </a:rPr>
              <a:t>جدول السفر</a:t>
            </a:r>
            <a:endParaRPr lang="en-US" dirty="0">
              <a:latin typeface="Tahoma"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E5C844B-3915-4747-B09E-882F2477F9FA}"/>
              </a:ext>
            </a:extLst>
          </p:cNvPr>
          <p:cNvSpPr/>
          <p:nvPr/>
        </p:nvSpPr>
        <p:spPr bwMode="auto">
          <a:xfrm>
            <a:off x="5531031" y="533103"/>
            <a:ext cx="3583662"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5531031" y="1846088"/>
            <a:ext cx="3583662"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3. الخلاص بالإيمان وحده يغيرنا </a:t>
            </a:r>
            <a:r>
              <a:rPr lang="ar-JO" sz="48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داخلياً </a:t>
            </a:r>
            <a:b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(غل 5-6)</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84030"/>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7683201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4448" y="2042845"/>
            <a:ext cx="9055101" cy="830997"/>
          </a:xfrm>
          <a:noFill/>
        </p:spPr>
        <p:txBody>
          <a:bodyPr wrap="square" lIns="91440" tIns="45720" rIns="91440" bIns="45720">
            <a:spAutoFit/>
          </a:bodyPr>
          <a:lstStyle/>
          <a:p>
            <a:r>
              <a:rPr lang="ar-SA" sz="4800" b="1" kern="1200" dirty="0">
                <a:solidFill>
                  <a:schemeClr val="tx1"/>
                </a:solidFill>
                <a:latin typeface="Arial" panose="020B0604020202020204" pitchFamily="34" charset="0"/>
                <a:ea typeface="ＭＳ Ｐゴシック" charset="0"/>
                <a:cs typeface="Arial" panose="020B0604020202020204" pitchFamily="34" charset="0"/>
              </a:rPr>
              <a:t>ولا ترتبكوا أيضا بنير عبودية</a:t>
            </a:r>
            <a:endParaRPr lang="en-US" sz="4800" b="1" kern="12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3183233" y="5105715"/>
            <a:ext cx="2872994" cy="707886"/>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ko-KR"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r>
              <a:rPr kumimoji="0" lang="en-US" altLang="ko-KR"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1:5 </a:t>
            </a:r>
          </a:p>
        </p:txBody>
      </p:sp>
      <p:sp>
        <p:nvSpPr>
          <p:cNvPr id="4" name="Rectangle 3"/>
          <p:cNvSpPr/>
          <p:nvPr/>
        </p:nvSpPr>
        <p:spPr>
          <a:xfrm>
            <a:off x="44450" y="90498"/>
            <a:ext cx="909955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فاثبتوا إذا</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SA"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في الحرية </a:t>
            </a:r>
            <a:r>
              <a:rPr kumimoji="0" lang="ar-JO"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SA"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التي قد حررنا المسيح بها</a:t>
            </a:r>
            <a:endParaRPr kumimoji="0" lang="en-US" altLang="ko-KR" sz="13800" b="1" i="0" u="none" strike="noStrike" kern="1200" cap="none" spc="0" normalizeH="0" baseline="0" noProof="0" dirty="0">
              <a:ln w="12700">
                <a:solidFill>
                  <a:srgbClr val="000000">
                    <a:satMod val="155000"/>
                  </a:srgbClr>
                </a:solidFill>
                <a:prstDash val="solid"/>
              </a:ln>
              <a:solidFill>
                <a:srgbClr val="7A0701"/>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50780396"/>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4" t="4640" r="6583" b="30198"/>
          <a:stretch/>
        </p:blipFill>
        <p:spPr bwMode="auto">
          <a:xfrm>
            <a:off x="-1" y="-3176"/>
            <a:ext cx="9144001" cy="502879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النعمة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توجد رخصة للخطيئة أكثر من كون الكهرباء هي رخصة لصعق نفسك بها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872111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99792" y="368300"/>
            <a:ext cx="6444208" cy="2412628"/>
          </a:xfrm>
          <a:noFill/>
          <a:ln>
            <a:noFill/>
          </a:ln>
          <a:effectLst/>
        </p:spPr>
        <p:txBody>
          <a:bodyPr vert="horz" wrap="square" lIns="91435" tIns="45718" rIns="91435" bIns="45718" numCol="1" anchor="ctr" anchorCtr="0" compatLnSpc="1">
            <a:prstTxWarp prst="textNoShape">
              <a:avLst/>
            </a:prstTxWarp>
          </a:bodyPr>
          <a:lstStyle/>
          <a:p>
            <a:r>
              <a:rPr lang="ar-JO" sz="3600" b="1" dirty="0">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فاثبتوا إذاً في الحرية التي قد حررنا المسيح بها ولا ترتبكوا أيضاً بنير عبودية</a:t>
            </a:r>
            <a:br>
              <a:rPr lang="ar-JO" sz="3600" b="1" dirty="0">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br>
            <a:r>
              <a:rPr lang="ar-JO" sz="3600" b="1" dirty="0">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(غل 5: 1)</a:t>
            </a:r>
            <a:endParaRPr lang="en-US" sz="3600" b="1" dirty="0">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442014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itle 1"/>
          <p:cNvSpPr>
            <a:spLocks noGrp="1"/>
          </p:cNvSpPr>
          <p:nvPr>
            <p:ph type="title" idx="4294967295"/>
          </p:nvPr>
        </p:nvSpPr>
        <p:spPr>
          <a:xfrm>
            <a:off x="0" y="-33338"/>
            <a:ext cx="4989513" cy="4103688"/>
          </a:xfrm>
        </p:spPr>
        <p:txBody>
          <a:bodyPr/>
          <a:lstStyle/>
          <a:p>
            <a:r>
              <a:rPr lang="ar-JO" sz="6000" b="1" dirty="0">
                <a:latin typeface="Arial" panose="020B0604020202020204" pitchFamily="34" charset="0"/>
                <a:ea typeface="ＭＳ Ｐゴシック" charset="0"/>
                <a:cs typeface="Arial" panose="020B0604020202020204" pitchFamily="34" charset="0"/>
              </a:rPr>
              <a:t>حجة</a:t>
            </a:r>
            <a:br>
              <a:rPr lang="ar-JO" sz="6000" b="1" dirty="0">
                <a:latin typeface="Arial" panose="020B0604020202020204" pitchFamily="34" charset="0"/>
                <a:ea typeface="ＭＳ Ｐゴシック" charset="0"/>
                <a:cs typeface="Arial" panose="020B0604020202020204" pitchFamily="34" charset="0"/>
              </a:rPr>
            </a:br>
            <a:r>
              <a:rPr lang="ar-JO" sz="6000" b="1" dirty="0">
                <a:latin typeface="Arial" panose="020B0604020202020204" pitchFamily="34" charset="0"/>
                <a:ea typeface="ＭＳ Ｐゴシック" charset="0"/>
                <a:cs typeface="Arial" panose="020B0604020202020204" pitchFamily="34" charset="0"/>
              </a:rPr>
              <a:t>بولس</a:t>
            </a:r>
            <a:br>
              <a:rPr lang="ar-JO" sz="6000" b="1" dirty="0">
                <a:latin typeface="Arial" panose="020B0604020202020204" pitchFamily="34" charset="0"/>
                <a:ea typeface="ＭＳ Ｐゴシック" charset="0"/>
                <a:cs typeface="Arial" panose="020B0604020202020204" pitchFamily="34" charset="0"/>
              </a:rPr>
            </a:br>
            <a:r>
              <a:rPr lang="ar-JO" sz="6000" b="1" dirty="0">
                <a:latin typeface="Arial" panose="020B0604020202020204" pitchFamily="34" charset="0"/>
                <a:ea typeface="ＭＳ Ｐゴシック" charset="0"/>
                <a:cs typeface="Arial" panose="020B0604020202020204" pitchFamily="34" charset="0"/>
              </a:rPr>
              <a:t>العملية</a:t>
            </a:r>
            <a:br>
              <a:rPr lang="ar-JO" sz="6000" b="1" dirty="0">
                <a:latin typeface="Arial" panose="020B0604020202020204" pitchFamily="34" charset="0"/>
                <a:ea typeface="ＭＳ Ｐゴシック" charset="0"/>
                <a:cs typeface="Arial" panose="020B0604020202020204" pitchFamily="34" charset="0"/>
              </a:rPr>
            </a:br>
            <a:r>
              <a:rPr lang="ar-JO" sz="6000" b="1" dirty="0">
                <a:latin typeface="Arial" panose="020B0604020202020204" pitchFamily="34" charset="0"/>
                <a:ea typeface="ＭＳ Ｐゴシック" charset="0"/>
                <a:cs typeface="Arial" panose="020B0604020202020204" pitchFamily="34" charset="0"/>
              </a:rPr>
              <a:t>(غل 5-6)</a:t>
            </a:r>
            <a:endParaRPr lang="en-US" sz="6000" b="1" dirty="0">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a:xfrm>
            <a:off x="0" y="4437112"/>
            <a:ext cx="4989513" cy="2396875"/>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E3EBF1"/>
                </a:solidFill>
                <a:effectLst>
                  <a:glow rad="279400">
                    <a:srgbClr val="000000"/>
                  </a:glow>
                </a:effectLst>
                <a:uLnTx/>
                <a:uFillTx/>
                <a:latin typeface="Arial" panose="020B0604020202020204" pitchFamily="34" charset="0"/>
                <a:ea typeface="ＭＳ Ｐゴシック" charset="0"/>
                <a:cs typeface="Arial" panose="020B0604020202020204" pitchFamily="34" charset="0"/>
              </a:rPr>
              <a:t>بولس يدافع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E3EBF1"/>
                </a:solidFill>
                <a:effectLst>
                  <a:glow rad="279400">
                    <a:srgbClr val="000000"/>
                  </a:glow>
                </a:effectLst>
                <a:uLnTx/>
                <a:uFillTx/>
                <a:latin typeface="Arial" panose="020B0604020202020204" pitchFamily="34" charset="0"/>
                <a:ea typeface="ＭＳ Ｐゴシック" charset="0"/>
                <a:cs typeface="Arial" panose="020B0604020202020204" pitchFamily="34" charset="0"/>
              </a:rPr>
              <a:t>عن المسؤوليات</a:t>
            </a:r>
            <a:endParaRPr kumimoji="0" lang="en-US" sz="3600" b="1" i="0" u="none" strike="noStrike" kern="1200" cap="none" spc="0" normalizeH="0" baseline="0" noProof="0" dirty="0">
              <a:ln>
                <a:noFill/>
              </a:ln>
              <a:solidFill>
                <a:srgbClr val="E3EBF1"/>
              </a:solidFill>
              <a:effectLst>
                <a:glow rad="2794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ar-JO" sz="2000" b="1" dirty="0">
                <a:latin typeface="Arial" charset="0"/>
                <a:ea typeface="ＭＳ Ｐゴシック" charset="0"/>
                <a:cs typeface="Arial" charset="0"/>
              </a:rPr>
              <a:t>إن المسيح قد حررنا وأطلقنا في سبيل الحرية فاثبتوا إذن ولا تعودوا إلى الإرتباك بنير العبودية </a:t>
            </a:r>
            <a:br>
              <a:rPr lang="ar-JO" sz="2000" b="1" dirty="0">
                <a:latin typeface="Arial" charset="0"/>
                <a:ea typeface="ＭＳ Ｐゴシック" charset="0"/>
                <a:cs typeface="Arial" charset="0"/>
              </a:rPr>
            </a:br>
            <a:r>
              <a:rPr lang="ar-JO" sz="2000" b="1" dirty="0">
                <a:latin typeface="Arial" charset="0"/>
                <a:ea typeface="ＭＳ Ｐゴシック" charset="0"/>
                <a:cs typeface="Arial" charset="0"/>
              </a:rPr>
              <a:t>(غل 5: 1).</a:t>
            </a:r>
            <a:endParaRPr lang="en-US" sz="2000" b="1" dirty="0">
              <a:latin typeface="Arial" charset="0"/>
              <a:ea typeface="ＭＳ Ｐゴシック" charset="0"/>
              <a:cs typeface="Arial" charset="0"/>
            </a:endParaRPr>
          </a:p>
        </p:txBody>
      </p:sp>
      <p:sp>
        <p:nvSpPr>
          <p:cNvPr id="6" name="Title 1"/>
          <p:cNvSpPr txBox="1">
            <a:spLocks/>
          </p:cNvSpPr>
          <p:nvPr/>
        </p:nvSpPr>
        <p:spPr bwMode="auto">
          <a:xfrm>
            <a:off x="0" y="-10444"/>
            <a:ext cx="9144000" cy="703140"/>
          </a:xfrm>
          <a:prstGeom prst="rect">
            <a:avLst/>
          </a:prstGeom>
          <a:solidFill>
            <a:schemeClr val="tx1"/>
          </a:solidFill>
          <a:ln>
            <a:noFill/>
          </a:ln>
          <a:extLst>
            <a:ext uri="{FAA26D3D-D897-4be2-8F04-BA451C77F1D7}">
              <ma14:placeholderFlag xmlns="" xmlns:ma14="http://schemas.microsoft.com/office/mac/drawingml/2011/main"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CB4CD3"/>
                </a:solidFill>
                <a:effectLst>
                  <a:glow rad="50800">
                    <a:srgbClr val="000000"/>
                  </a:glow>
                </a:effectLst>
                <a:uLnTx/>
                <a:uFillTx/>
                <a:latin typeface="Arial" charset="0"/>
                <a:ea typeface="ＭＳ Ｐゴシック" charset="0"/>
                <a:cs typeface="Arial" charset="0"/>
              </a:rPr>
              <a:t>لا سجون أو معتقلات في شريعة موسى</a:t>
            </a:r>
            <a:endParaRPr kumimoji="0" lang="en-US" sz="3200" b="1" i="0" u="none" strike="noStrike" kern="1200" cap="none" spc="0" normalizeH="0" baseline="0" noProof="0" dirty="0">
              <a:ln>
                <a:noFill/>
              </a:ln>
              <a:solidFill>
                <a:srgbClr val="CB4CD3"/>
              </a:solidFill>
              <a:effectLst>
                <a:glow rad="50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790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6000" b="1" dirty="0">
                <a:solidFill>
                  <a:srgbClr val="FFFFFF"/>
                </a:solidFill>
                <a:latin typeface="Arial" panose="020B0604020202020204" pitchFamily="34" charset="0"/>
                <a:ea typeface="ＭＳ Ｐゴシック" charset="0"/>
                <a:cs typeface="Arial" panose="020B0604020202020204" pitchFamily="34" charset="0"/>
              </a:rPr>
              <a:t>الفكرة الرئيسية في غلاطية</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الخلاص بالإيمان يحررنا من الناموس ليعطينا حرية في المسيح</a:t>
            </a:r>
            <a:endParaRPr kumimoji="0" lang="en-US"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530618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ar-JO" sz="2800" b="1" dirty="0">
                <a:latin typeface="Arial" charset="0"/>
                <a:ea typeface="ＭＳ Ｐゴシック" charset="0"/>
                <a:cs typeface="Arial" charset="0"/>
              </a:rPr>
              <a:t>فاثبتوا أيضاً في الحرية التي قد حررنا المسيح بها ولا ترتبكوا أيضاً بنير عبودية</a:t>
            </a:r>
            <a:br>
              <a:rPr lang="ar-JO" sz="2800" b="1" dirty="0">
                <a:latin typeface="Arial" charset="0"/>
                <a:ea typeface="ＭＳ Ｐゴシック" charset="0"/>
                <a:cs typeface="Arial" charset="0"/>
              </a:rPr>
            </a:br>
            <a:r>
              <a:rPr lang="ar-JO" sz="2800" b="1" dirty="0">
                <a:latin typeface="Arial" charset="0"/>
                <a:ea typeface="ＭＳ Ｐゴシック" charset="0"/>
                <a:cs typeface="Arial" charset="0"/>
              </a:rPr>
              <a:t>(5: 1)</a:t>
            </a:r>
            <a:endParaRPr lang="en-US" sz="28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 </a:t>
            </a:r>
            <a:r>
              <a:rPr kumimoji="0" lang="ar-JO" altLang="ja-JP"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2 ها أنا بولس أقول لكم إنه إن اختتنتم لا ينفعكم المسيح شيئاً 3 لكن أشهد أيضاً لكل إنسان مختتن أنه ملتزم أن يعمل بكل الناموس 4 قد تبطلتم عن المسيح أيها الذين تتبررون بالناموس سقطتم من النعمة (5: 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89122" name="Title 1"/>
          <p:cNvSpPr>
            <a:spLocks noGrp="1"/>
          </p:cNvSpPr>
          <p:nvPr>
            <p:ph type="title"/>
          </p:nvPr>
        </p:nvSpPr>
        <p:spPr>
          <a:xfrm>
            <a:off x="0" y="44450"/>
            <a:ext cx="9144000" cy="793750"/>
          </a:xfrm>
        </p:spPr>
        <p:txBody>
          <a:bodyPr/>
          <a:lstStyle/>
          <a:p>
            <a:r>
              <a:rPr lang="ar-JO" sz="3200" b="1" dirty="0">
                <a:latin typeface="Arial" panose="020B0604020202020204" pitchFamily="34" charset="0"/>
                <a:cs typeface="Arial" panose="020B0604020202020204" pitchFamily="34" charset="0"/>
              </a:rPr>
              <a:t>الختان وفيتامين سي والبروثرومبين</a:t>
            </a:r>
            <a:endParaRPr lang="en-US" sz="3200" b="1" dirty="0">
              <a:latin typeface="Arial" panose="020B0604020202020204" pitchFamily="34" charset="0"/>
              <a:ea typeface="ＭＳ Ｐゴシック" charset="0"/>
              <a:cs typeface="Arial" panose="020B0604020202020204" pitchFamily="34" charset="0"/>
            </a:endParaRP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البروثرومبين (٪ من الطبيعي)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الأيام</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البروثرومبين المتوفر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تركيز البروثرومبين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729496"/>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0"/>
            <a:ext cx="5179814" cy="6885384"/>
          </a:xfrm>
          <a:solidFill>
            <a:srgbClr val="000000"/>
          </a:solidFill>
        </p:spPr>
        <p:txBody>
          <a:bodyPr/>
          <a:lstStyle/>
          <a:p>
            <a:pPr>
              <a:defRPr/>
            </a:pPr>
            <a:r>
              <a:rPr lang="ar-JO" sz="6000"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rPr>
              <a:t>السلوك بالروح</a:t>
            </a:r>
            <a:endParaRPr lang="en-US" sz="6000"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endParaRP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cs typeface="Arial" panose="020B0604020202020204" pitchFamily="34" charset="0"/>
              </a:rPr>
              <a:t>23</a:t>
            </a: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ar-JO"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rPr>
              <a:t>كيف يقودنا الروح القدس؟</a:t>
            </a:r>
            <a:endParaRPr lang="en-US"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endParaRPr>
          </a:p>
        </p:txBody>
      </p:sp>
      <p:sp>
        <p:nvSpPr>
          <p:cNvPr id="3" name="Text Box 2"/>
          <p:cNvSpPr txBox="1">
            <a:spLocks noChangeArrowheads="1"/>
          </p:cNvSpPr>
          <p:nvPr/>
        </p:nvSpPr>
        <p:spPr bwMode="auto">
          <a:xfrm>
            <a:off x="9324528" y="116632"/>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xxiv</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prayhands002 ppt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Rectangle 4"/>
          <p:cNvSpPr>
            <a:spLocks noGrp="1" noChangeArrowheads="1"/>
          </p:cNvSpPr>
          <p:nvPr>
            <p:ph type="ctrTitle"/>
          </p:nvPr>
        </p:nvSpPr>
        <p:spPr>
          <a:xfrm>
            <a:off x="0" y="774190"/>
            <a:ext cx="9144000" cy="1274195"/>
          </a:xfrm>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defRPr/>
            </a:pPr>
            <a:r>
              <a:rPr lang="ar-JO" sz="4800" b="1" dirty="0">
                <a:solidFill>
                  <a:prstClr val="white"/>
                </a:solidFill>
                <a:effectLst>
                  <a:outerShdw blurRad="50800" dist="101600" dir="2700000" algn="tl" rotWithShape="0">
                    <a:srgbClr val="000000">
                      <a:alpha val="70000"/>
                    </a:srgbClr>
                  </a:outerShdw>
                </a:effectLst>
                <a:latin typeface="Arial" charset="0"/>
                <a:cs typeface="Arial" charset="0"/>
              </a:rPr>
              <a:t>خطوة جورج مولر الأولى             لإيجاد مشيئة الله</a:t>
            </a:r>
            <a:endParaRPr lang="en-US" sz="4800" b="1"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4101" name="Rectangle 5"/>
          <p:cNvSpPr>
            <a:spLocks noChangeArrowheads="1"/>
          </p:cNvSpPr>
          <p:nvPr/>
        </p:nvSpPr>
        <p:spPr bwMode="auto">
          <a:xfrm>
            <a:off x="685800" y="2635250"/>
            <a:ext cx="6629400" cy="17173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548640" rIns="54864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prstClr val="white"/>
                </a:solidFill>
                <a:effectLst>
                  <a:outerShdw blurRad="50800" dist="101600" dir="2700000" algn="tl" rotWithShape="0">
                    <a:srgbClr val="000000">
                      <a:alpha val="70000"/>
                    </a:srgbClr>
                  </a:outerShdw>
                </a:effectLst>
                <a:uLnTx/>
                <a:uFillTx/>
                <a:latin typeface="Arial" charset="0"/>
                <a:ea typeface="ＭＳ Ｐゴシック" charset="0"/>
                <a:cs typeface="Arial" charset="0"/>
              </a:rPr>
              <a:t>لقد أدخلت قلبي في حالة       من عدم وجود إرادة خاصة به فيما يتعلق بمسألة معينة.</a:t>
            </a:r>
            <a:endParaRPr kumimoji="0" lang="en-US" sz="4400" b="0" i="0" u="none" strike="noStrike" kern="1200" cap="none" spc="0" normalizeH="0" baseline="0" noProof="0" dirty="0">
              <a:ln>
                <a:noFill/>
              </a:ln>
              <a:solidFill>
                <a:prstClr val="white"/>
              </a:solidFill>
              <a:effectLst>
                <a:outerShdw blurRad="50800" dist="101600" dir="2700000" algn="tl" rotWithShape="0">
                  <a:srgbClr val="000000">
                    <a:alpha val="70000"/>
                  </a:srgbClr>
                </a:outerShdw>
              </a:effectLst>
              <a:uLnTx/>
              <a:uFillTx/>
              <a:latin typeface="Arial" charset="0"/>
              <a:ea typeface="ＭＳ Ｐゴシック" charset="0"/>
              <a:cs typeface="Arial" charset="0"/>
            </a:endParaRPr>
          </a:p>
        </p:txBody>
      </p:sp>
      <p:sp>
        <p:nvSpPr>
          <p:cNvPr id="5" name="Text Box 2"/>
          <p:cNvSpPr txBox="1">
            <a:spLocks noChangeArrowheads="1"/>
          </p:cNvSpPr>
          <p:nvPr/>
        </p:nvSpPr>
        <p:spPr bwMode="auto">
          <a:xfrm>
            <a:off x="9252520" y="10910"/>
            <a:ext cx="936104"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xxiv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p:spPr>
        <p:txBody>
          <a:bodyPr/>
          <a:lstStyle/>
          <a:p>
            <a:pPr>
              <a:defRPr/>
            </a:pPr>
            <a:r>
              <a:rPr lang="ar-JO"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rPr>
              <a:t>كيف يقودنا الروح القدس؟</a:t>
            </a:r>
            <a:endParaRPr lang="en-US" dirty="0">
              <a:effectLst>
                <a:glow rad="292100">
                  <a:schemeClr val="tx1">
                    <a:alpha val="92000"/>
                  </a:schemeClr>
                </a:glow>
              </a:effectLst>
              <a:latin typeface="Arial" panose="020B0604020202020204" pitchFamily="34" charset="0"/>
              <a:ea typeface="ＭＳ Ｐゴシック" charset="0"/>
              <a:cs typeface="Arial" panose="020B0604020202020204" pitchFamily="34" charset="0"/>
            </a:endParaRPr>
          </a:p>
        </p:txBody>
      </p:sp>
      <p:sp>
        <p:nvSpPr>
          <p:cNvPr id="3" name="Text Box 2"/>
          <p:cNvSpPr txBox="1">
            <a:spLocks noChangeArrowheads="1"/>
          </p:cNvSpPr>
          <p:nvPr/>
        </p:nvSpPr>
        <p:spPr bwMode="auto">
          <a:xfrm>
            <a:off x="8100392" y="86717"/>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xxiv</a:t>
            </a:r>
          </a:p>
        </p:txBody>
      </p:sp>
      <p:sp>
        <p:nvSpPr>
          <p:cNvPr id="9" name="Text Box 2"/>
          <p:cNvSpPr txBox="1">
            <a:spLocks noChangeArrowheads="1"/>
          </p:cNvSpPr>
          <p:nvPr/>
        </p:nvSpPr>
        <p:spPr bwMode="auto">
          <a:xfrm>
            <a:off x="179388" y="1844675"/>
            <a:ext cx="6913562"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1. لا إرادة خاصة بي</a:t>
            </a:r>
            <a:endParaRPr kumimoji="0" lang="ar-JO" sz="28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2. تمييز المشاعر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3. كلمة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4. ظروف العناية الإلهية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5. اسأل الله في الصلاة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6. قرر واطلب السلام، صلّ 2-3 مرات أكثر وتصرف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linds(horizont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linds(horizont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linds(horizont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linds(horizont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Title 1"/>
          <p:cNvSpPr>
            <a:spLocks noGrp="1"/>
          </p:cNvSpPr>
          <p:nvPr>
            <p:ph type="title"/>
          </p:nvPr>
        </p:nvSpPr>
        <p:spPr>
          <a:xfrm>
            <a:off x="323850" y="5876925"/>
            <a:ext cx="7772400" cy="865188"/>
          </a:xfrm>
        </p:spPr>
        <p:txBody>
          <a:bodyPr/>
          <a:lstStyle/>
          <a:p>
            <a:r>
              <a:rPr lang="ar-JO" dirty="0">
                <a:solidFill>
                  <a:srgbClr val="FFFFFF"/>
                </a:solidFill>
                <a:latin typeface="Arial" panose="020B0604020202020204" pitchFamily="34" charset="0"/>
                <a:ea typeface="Osaka" charset="0"/>
                <a:cs typeface="Arial" panose="020B0604020202020204" pitchFamily="34" charset="0"/>
              </a:rPr>
              <a:t>مواهب الروح مقابل ثمر الروح</a:t>
            </a:r>
            <a:endParaRPr lang="en-US" dirty="0">
              <a:solidFill>
                <a:srgbClr val="FFFFFF"/>
              </a:solidFill>
              <a:latin typeface="Arial" panose="020B0604020202020204" pitchFamily="34" charset="0"/>
              <a:ea typeface="Osaka" charset="0"/>
              <a:cs typeface="Arial" panose="020B0604020202020204" pitchFamily="34" charset="0"/>
            </a:endParaRPr>
          </a:p>
        </p:txBody>
      </p:sp>
      <p:sp>
        <p:nvSpPr>
          <p:cNvPr id="395267" name="Text Box 123"/>
          <p:cNvSpPr txBox="1">
            <a:spLocks noChangeArrowheads="1"/>
          </p:cNvSpPr>
          <p:nvPr/>
        </p:nvSpPr>
        <p:spPr bwMode="auto">
          <a:xfrm>
            <a:off x="9540875" y="7938"/>
            <a:ext cx="8842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xlii</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 name="Group 46"/>
          <p:cNvGraphicFramePr>
            <a:graphicFrameLocks/>
          </p:cNvGraphicFramePr>
          <p:nvPr/>
        </p:nvGraphicFramePr>
        <p:xfrm>
          <a:off x="237182" y="333375"/>
          <a:ext cx="8223250" cy="4111624"/>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dirty="0">
                          <a:solidFill>
                            <a:srgbClr val="FFFFFF"/>
                          </a:solidFill>
                          <a:effectLst/>
                          <a:latin typeface="Arial"/>
                          <a:ea typeface="Times New Roman"/>
                          <a:cs typeface="Arial"/>
                        </a:rPr>
                        <a:t>المواهب</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dirty="0">
                          <a:solidFill>
                            <a:srgbClr val="FFFFFF"/>
                          </a:solidFill>
                          <a:effectLst/>
                          <a:latin typeface="Arial"/>
                          <a:ea typeface="Times New Roman"/>
                          <a:cs typeface="Arial"/>
                        </a:rPr>
                        <a:t>الثمر</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القدرات</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شبه بالمسيح</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مرتبطة بالخدمة</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مرتبطة بالشخصية</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وسائل لها نهاية</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النهاية نفسها</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ما يمتلكه المؤمن</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ما يكونه المؤمن</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528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8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0" name="Title 1"/>
          <p:cNvSpPr>
            <a:spLocks noGrp="1"/>
          </p:cNvSpPr>
          <p:nvPr>
            <p:ph type="title"/>
          </p:nvPr>
        </p:nvSpPr>
        <p:spPr>
          <a:xfrm>
            <a:off x="323850" y="5876925"/>
            <a:ext cx="7772400" cy="865188"/>
          </a:xfrm>
        </p:spPr>
        <p:txBody>
          <a:bodyPr/>
          <a:lstStyle/>
          <a:p>
            <a:r>
              <a:rPr lang="ar-JO" dirty="0">
                <a:solidFill>
                  <a:srgbClr val="FFFFFF"/>
                </a:solidFill>
                <a:latin typeface="Arial" panose="020B0604020202020204" pitchFamily="34" charset="0"/>
                <a:ea typeface="Osaka" charset="0"/>
                <a:cs typeface="Arial" panose="020B0604020202020204" pitchFamily="34" charset="0"/>
              </a:rPr>
              <a:t>مواهب الروح مقابل ثمر الروح</a:t>
            </a:r>
            <a:endParaRPr lang="en-US" dirty="0">
              <a:solidFill>
                <a:srgbClr val="FFFFFF"/>
              </a:solidFill>
              <a:latin typeface="Arial" panose="020B0604020202020204" pitchFamily="34" charset="0"/>
              <a:ea typeface="Osaka" charset="0"/>
              <a:cs typeface="Arial" panose="020B0604020202020204" pitchFamily="34" charset="0"/>
            </a:endParaRPr>
          </a:p>
        </p:txBody>
      </p:sp>
      <p:sp>
        <p:nvSpPr>
          <p:cNvPr id="396291" name="Text Box 123"/>
          <p:cNvSpPr txBox="1">
            <a:spLocks noChangeArrowheads="1"/>
          </p:cNvSpPr>
          <p:nvPr/>
        </p:nvSpPr>
        <p:spPr bwMode="auto">
          <a:xfrm>
            <a:off x="9251950" y="-30163"/>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xlii</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 name="Group 46"/>
          <p:cNvGraphicFramePr>
            <a:graphicFrameLocks/>
          </p:cNvGraphicFramePr>
          <p:nvPr/>
        </p:nvGraphicFramePr>
        <p:xfrm>
          <a:off x="237182" y="333375"/>
          <a:ext cx="8223250" cy="4535786"/>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76891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dirty="0">
                          <a:solidFill>
                            <a:srgbClr val="FFFFFF"/>
                          </a:solidFill>
                          <a:effectLst/>
                          <a:latin typeface="Arial"/>
                          <a:ea typeface="Times New Roman"/>
                          <a:cs typeface="Arial"/>
                        </a:rPr>
                        <a:t>المواهب</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dirty="0">
                          <a:solidFill>
                            <a:srgbClr val="FFFFFF"/>
                          </a:solidFill>
                          <a:effectLst/>
                          <a:latin typeface="Arial"/>
                          <a:ea typeface="Times New Roman"/>
                          <a:cs typeface="Arial"/>
                        </a:rPr>
                        <a:t>الثمر</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98029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جمع: كثيرة</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مفرد: واحدة (المحبة)</a:t>
                      </a:r>
                      <a:endParaRPr lang="en-US" sz="2800" b="1" dirty="0">
                        <a:effectLst/>
                        <a:latin typeface="Arial"/>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914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غالباً ما يساء استخدامها في الكنيسة</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mn-lt"/>
                          <a:ea typeface="Times New Roman"/>
                          <a:cs typeface="Times New Roman"/>
                        </a:rPr>
                        <a:t>نادراً ما يساء استخدامها في الكنيسة</a:t>
                      </a: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914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لا يوجد مؤمن يمتلكها كلها</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على كل مؤمن أن يمتلكها كلها</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6828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ستنتهي (مؤقتة)</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ستستمر (دائمة)</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631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313"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7313" name="Title 1"/>
          <p:cNvSpPr>
            <a:spLocks noGrp="1"/>
          </p:cNvSpPr>
          <p:nvPr>
            <p:ph type="title"/>
          </p:nvPr>
        </p:nvSpPr>
        <p:spPr>
          <a:xfrm>
            <a:off x="-36513" y="0"/>
            <a:ext cx="9251951" cy="1042988"/>
          </a:xfrm>
          <a:noFill/>
        </p:spPr>
        <p:txBody>
          <a:bodyPr/>
          <a:lstStyle/>
          <a:p>
            <a:r>
              <a:rPr lang="ar-JO" b="1" dirty="0">
                <a:solidFill>
                  <a:srgbClr val="FFFFFF"/>
                </a:solidFill>
                <a:effectLst>
                  <a:glow rad="317500">
                    <a:schemeClr val="tx1">
                      <a:alpha val="91000"/>
                    </a:schemeClr>
                  </a:glow>
                </a:effectLst>
                <a:latin typeface="Arial" panose="020B0604020202020204" pitchFamily="34" charset="0"/>
                <a:cs typeface="Arial" panose="020B0604020202020204" pitchFamily="34" charset="0"/>
              </a:rPr>
              <a:t>ثمر الروح</a:t>
            </a:r>
            <a:endParaRPr lang="en-US" dirty="0">
              <a:solidFill>
                <a:srgbClr val="FFFFFF"/>
              </a:solidFill>
              <a:latin typeface="Arial" panose="020B0604020202020204" pitchFamily="34" charset="0"/>
              <a:ea typeface="Osaka" charset="0"/>
              <a:cs typeface="Arial" panose="020B0604020202020204" pitchFamily="34" charset="0"/>
            </a:endParaRPr>
          </a:p>
        </p:txBody>
      </p:sp>
      <p:sp>
        <p:nvSpPr>
          <p:cNvPr id="397315" name="Text Box 123"/>
          <p:cNvSpPr txBox="1">
            <a:spLocks noChangeArrowheads="1"/>
          </p:cNvSpPr>
          <p:nvPr/>
        </p:nvSpPr>
        <p:spPr bwMode="auto">
          <a:xfrm>
            <a:off x="9324975" y="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xliii</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026" name="Picture 2">
            <a:extLst>
              <a:ext uri="{FF2B5EF4-FFF2-40B4-BE49-F238E27FC236}">
                <a16:creationId xmlns:a16="http://schemas.microsoft.com/office/drawing/2014/main" id="{916D8A01-3FD8-009C-0B98-E17942B51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462472"/>
            <a:ext cx="4449270" cy="39330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33710C5-FCC8-48D1-D4B1-E919BEF94B03}"/>
              </a:ext>
            </a:extLst>
          </p:cNvPr>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محبة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3" name="Title 1">
            <a:extLst>
              <a:ext uri="{FF2B5EF4-FFF2-40B4-BE49-F238E27FC236}">
                <a16:creationId xmlns:a16="http://schemas.microsoft.com/office/drawing/2014/main" id="{ECF57B91-A694-B5C8-4E1B-8753E3ADCD3E}"/>
              </a:ext>
            </a:extLst>
          </p:cNvPr>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فرح</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4" name="Title 1">
            <a:extLst>
              <a:ext uri="{FF2B5EF4-FFF2-40B4-BE49-F238E27FC236}">
                <a16:creationId xmlns:a16="http://schemas.microsoft.com/office/drawing/2014/main" id="{A4E07248-C37C-E4D8-23C3-803220615169}"/>
              </a:ext>
            </a:extLst>
          </p:cNvPr>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سلام</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5" name="Title 1">
            <a:extLst>
              <a:ext uri="{FF2B5EF4-FFF2-40B4-BE49-F238E27FC236}">
                <a16:creationId xmlns:a16="http://schemas.microsoft.com/office/drawing/2014/main" id="{C2168870-5B0A-7ED6-68EF-97E268946248}"/>
              </a:ext>
            </a:extLst>
          </p:cNvPr>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طول أناة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6" name="Title 1">
            <a:extLst>
              <a:ext uri="{FF2B5EF4-FFF2-40B4-BE49-F238E27FC236}">
                <a16:creationId xmlns:a16="http://schemas.microsoft.com/office/drawing/2014/main" id="{820350BC-5110-22F6-E9F1-0AF86662E82C}"/>
              </a:ext>
            </a:extLst>
          </p:cNvPr>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لطف</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7" name="Title 1">
            <a:extLst>
              <a:ext uri="{FF2B5EF4-FFF2-40B4-BE49-F238E27FC236}">
                <a16:creationId xmlns:a16="http://schemas.microsoft.com/office/drawing/2014/main" id="{2DFDEC5E-7A62-7413-9493-DD38C6B7310C}"/>
              </a:ext>
            </a:extLst>
          </p:cNvPr>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صلاح</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8" name="Title 1">
            <a:extLst>
              <a:ext uri="{FF2B5EF4-FFF2-40B4-BE49-F238E27FC236}">
                <a16:creationId xmlns:a16="http://schemas.microsoft.com/office/drawing/2014/main" id="{D6B6EB09-BE29-8D27-F974-4E2EEA8A914B}"/>
              </a:ext>
            </a:extLst>
          </p:cNvPr>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إيمان</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9" name="Title 1">
            <a:extLst>
              <a:ext uri="{FF2B5EF4-FFF2-40B4-BE49-F238E27FC236}">
                <a16:creationId xmlns:a16="http://schemas.microsoft.com/office/drawing/2014/main" id="{AA8FB05D-3A99-377A-EE47-0AAD03ACCF90}"/>
              </a:ext>
            </a:extLst>
          </p:cNvPr>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وداعة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0" name="Title 1">
            <a:extLst>
              <a:ext uri="{FF2B5EF4-FFF2-40B4-BE49-F238E27FC236}">
                <a16:creationId xmlns:a16="http://schemas.microsoft.com/office/drawing/2014/main" id="{532F977C-CC58-CE46-8FB4-713DADB5078D}"/>
              </a:ext>
            </a:extLst>
          </p:cNvPr>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تعفف</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ar-JO" b="1" dirty="0">
                <a:solidFill>
                  <a:srgbClr val="FFFFFF"/>
                </a:solidFill>
                <a:effectLst>
                  <a:glow rad="317500">
                    <a:schemeClr val="tx1">
                      <a:alpha val="91000"/>
                    </a:schemeClr>
                  </a:glow>
                </a:effectLst>
                <a:latin typeface="Arial" panose="020B0604020202020204" pitchFamily="34" charset="0"/>
                <a:cs typeface="Arial" panose="020B0604020202020204" pitchFamily="34" charset="0"/>
              </a:rPr>
              <a:t>ثَمَرُ الرُّوح</a:t>
            </a:r>
            <a:endParaRPr lang="en-US" b="1" dirty="0">
              <a:solidFill>
                <a:srgbClr val="FFFFFF"/>
              </a:solidFill>
              <a:effectLst>
                <a:glow rad="317500">
                  <a:schemeClr val="tx1">
                    <a:alpha val="91000"/>
                  </a:schemeClr>
                </a:glow>
              </a:effectLst>
              <a:latin typeface="Arial" panose="020B0604020202020204" pitchFamily="34" charset="0"/>
              <a:cs typeface="Arial" panose="020B0604020202020204" pitchFamily="34" charset="0"/>
            </a:endParaRP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xliii</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8340" name="Picture 4" descr="O_Come_Holy_Spirit_by_LordShadowbla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محبة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فرح</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سلام</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9" name="Title 1"/>
          <p:cNvSpPr txBox="1">
            <a:spLocks/>
          </p:cNvSpPr>
          <p:nvPr/>
        </p:nvSpPr>
        <p:spPr bwMode="auto">
          <a:xfrm>
            <a:off x="6134100" y="3392996"/>
            <a:ext cx="2902396" cy="90010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طول أناة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لطف</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صلاح</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إيمان</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وداعة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تعفف</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21" name="Title 1"/>
          <p:cNvSpPr txBox="1">
            <a:spLocks/>
          </p:cNvSpPr>
          <p:nvPr/>
        </p:nvSpPr>
        <p:spPr bwMode="auto">
          <a:xfrm>
            <a:off x="1" y="5445225"/>
            <a:ext cx="3995936" cy="141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غلاطية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5: 22- 23</a:t>
            </a:r>
            <a:endParaRPr kumimoji="0" lang="en-US" sz="36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5" name="Oval 14">
            <a:extLst>
              <a:ext uri="{FF2B5EF4-FFF2-40B4-BE49-F238E27FC236}">
                <a16:creationId xmlns:a16="http://schemas.microsoft.com/office/drawing/2014/main" id="{524A76B5-A8D7-184D-A564-1E83BE21366F}"/>
              </a:ext>
            </a:extLst>
          </p:cNvPr>
          <p:cNvSpPr>
            <a:spLocks noChangeArrowheads="1"/>
          </p:cNvSpPr>
          <p:nvPr/>
        </p:nvSpPr>
        <p:spPr bwMode="auto">
          <a:xfrm rot="-1103677">
            <a:off x="3548453" y="1197245"/>
            <a:ext cx="3600450" cy="2488836"/>
          </a:xfrm>
          <a:prstGeom prst="ellipse">
            <a:avLst/>
          </a:pr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itle 1">
            <a:extLst>
              <a:ext uri="{FF2B5EF4-FFF2-40B4-BE49-F238E27FC236}">
                <a16:creationId xmlns:a16="http://schemas.microsoft.com/office/drawing/2014/main" id="{B95D178A-BCBC-4141-8A83-7A7C177ED477}"/>
              </a:ext>
            </a:extLst>
          </p:cNvPr>
          <p:cNvSpPr txBox="1">
            <a:spLocks/>
          </p:cNvSpPr>
          <p:nvPr/>
        </p:nvSpPr>
        <p:spPr bwMode="auto">
          <a:xfrm>
            <a:off x="5724128" y="908720"/>
            <a:ext cx="2232248" cy="648072"/>
          </a:xfrm>
          <a:prstGeom prst="rect">
            <a:avLst/>
          </a:prstGeom>
          <a:solidFill>
            <a:srgbClr val="0000FF"/>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الحياة    الداخلية</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7" name="Oval 16">
            <a:extLst>
              <a:ext uri="{FF2B5EF4-FFF2-40B4-BE49-F238E27FC236}">
                <a16:creationId xmlns:a16="http://schemas.microsoft.com/office/drawing/2014/main" id="{ED484332-1408-D84D-BB94-009978BF8861}"/>
              </a:ext>
            </a:extLst>
          </p:cNvPr>
          <p:cNvSpPr>
            <a:spLocks noChangeArrowheads="1"/>
          </p:cNvSpPr>
          <p:nvPr/>
        </p:nvSpPr>
        <p:spPr bwMode="auto">
          <a:xfrm rot="20359438">
            <a:off x="3436938" y="3555963"/>
            <a:ext cx="5688012" cy="2643187"/>
          </a:xfrm>
          <a:prstGeom prst="ellipse">
            <a:avLst/>
          </a:prstGeom>
          <a:noFill/>
          <a:ln w="762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itle 1">
            <a:extLst>
              <a:ext uri="{FF2B5EF4-FFF2-40B4-BE49-F238E27FC236}">
                <a16:creationId xmlns:a16="http://schemas.microsoft.com/office/drawing/2014/main" id="{8027772F-7F5D-3E49-8272-C4C53DEF5DAC}"/>
              </a:ext>
            </a:extLst>
          </p:cNvPr>
          <p:cNvSpPr txBox="1">
            <a:spLocks/>
          </p:cNvSpPr>
          <p:nvPr/>
        </p:nvSpPr>
        <p:spPr bwMode="auto">
          <a:xfrm>
            <a:off x="5940152" y="5445224"/>
            <a:ext cx="3131840" cy="1079982"/>
          </a:xfrm>
          <a:prstGeom prst="rect">
            <a:avLst/>
          </a:prstGeom>
          <a:solidFill>
            <a:srgbClr val="800000"/>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العلاقات     الإجتماعية</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9" name="Oval 18">
            <a:extLst>
              <a:ext uri="{FF2B5EF4-FFF2-40B4-BE49-F238E27FC236}">
                <a16:creationId xmlns:a16="http://schemas.microsoft.com/office/drawing/2014/main" id="{4E62286B-391A-4A4E-9900-1FF808C72C0F}"/>
              </a:ext>
            </a:extLst>
          </p:cNvPr>
          <p:cNvSpPr/>
          <p:nvPr/>
        </p:nvSpPr>
        <p:spPr bwMode="auto">
          <a:xfrm rot="17724361">
            <a:off x="31751" y="1700212"/>
            <a:ext cx="4144962" cy="4132263"/>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itle 1">
            <a:extLst>
              <a:ext uri="{FF2B5EF4-FFF2-40B4-BE49-F238E27FC236}">
                <a16:creationId xmlns:a16="http://schemas.microsoft.com/office/drawing/2014/main" id="{A5E756E1-311C-FE40-BB46-435F3011D52C}"/>
              </a:ext>
            </a:extLst>
          </p:cNvPr>
          <p:cNvSpPr txBox="1">
            <a:spLocks/>
          </p:cNvSpPr>
          <p:nvPr/>
        </p:nvSpPr>
        <p:spPr bwMode="auto">
          <a:xfrm>
            <a:off x="0" y="1052736"/>
            <a:ext cx="2952328" cy="1008112"/>
          </a:xfrm>
          <a:prstGeom prst="rect">
            <a:avLst/>
          </a:prstGeom>
          <a:solidFill>
            <a:schemeClr val="accent5">
              <a:lumMod val="25000"/>
            </a:schemeClr>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مبادئ           السلوك</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228280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par>
                                <p:cTn id="99" presetID="53" presetClass="entr" presetSubtype="16"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par>
                                <p:cTn id="118" presetID="53" presetClass="entr" presetSubtype="16"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ar-JO" sz="6000" b="1" dirty="0">
                <a:solidFill>
                  <a:srgbClr val="FFFFFF"/>
                </a:solidFill>
                <a:latin typeface="Arial" panose="020B0604020202020204" pitchFamily="34" charset="0"/>
                <a:ea typeface="ＭＳ Ｐゴシック" charset="0"/>
                <a:cs typeface="Arial" panose="020B0604020202020204" pitchFamily="34" charset="0"/>
              </a:rPr>
              <a:t>تطبيق غلاطية</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 حراً من عبودية الناموس</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حتى تستطيع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العيش للمسيح</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01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ar-JO" b="1" dirty="0">
                <a:solidFill>
                  <a:srgbClr val="FFFFFF"/>
                </a:solidFill>
                <a:effectLst>
                  <a:glow rad="317500">
                    <a:schemeClr val="tx1">
                      <a:alpha val="91000"/>
                    </a:schemeClr>
                  </a:glow>
                </a:effectLst>
                <a:latin typeface="Arial" panose="020B0604020202020204" pitchFamily="34" charset="0"/>
                <a:cs typeface="Arial" panose="020B0604020202020204" pitchFamily="34" charset="0"/>
              </a:rPr>
              <a:t>ثمر الروح</a:t>
            </a:r>
            <a:endParaRPr lang="en-US" b="1" dirty="0">
              <a:solidFill>
                <a:srgbClr val="FFFFFF"/>
              </a:solidFill>
              <a:effectLst>
                <a:glow rad="317500">
                  <a:schemeClr val="tx1">
                    <a:alpha val="91000"/>
                  </a:schemeClr>
                </a:glow>
              </a:effectLst>
              <a:latin typeface="Arial" panose="020B0604020202020204" pitchFamily="34" charset="0"/>
              <a:cs typeface="Arial" panose="020B0604020202020204" pitchFamily="34" charset="0"/>
            </a:endParaRPr>
          </a:p>
        </p:txBody>
      </p:sp>
      <p:sp>
        <p:nvSpPr>
          <p:cNvPr id="399363" name="Text Box 123"/>
          <p:cNvSpPr txBox="1">
            <a:spLocks noChangeArrowheads="1"/>
          </p:cNvSpPr>
          <p:nvPr/>
        </p:nvSpPr>
        <p:spPr bwMode="auto">
          <a:xfrm>
            <a:off x="9251950" y="0"/>
            <a:ext cx="8842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xliii</a:t>
            </a: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9364"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محبة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فرح</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سلام</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طول أناة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لطف</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صلاح</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إيمان</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وداعة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5" name="Oval 14"/>
          <p:cNvSpPr>
            <a:spLocks noChangeArrowheads="1"/>
          </p:cNvSpPr>
          <p:nvPr/>
        </p:nvSpPr>
        <p:spPr bwMode="auto">
          <a:xfrm rot="1099226">
            <a:off x="4081463" y="1144588"/>
            <a:ext cx="3140075" cy="1689100"/>
          </a:xfrm>
          <a:prstGeom prst="ellipse">
            <a:avLst/>
          </a:pr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5436096" y="1268760"/>
            <a:ext cx="2232248" cy="648072"/>
          </a:xfrm>
          <a:prstGeom prst="rect">
            <a:avLst/>
          </a:prstGeom>
          <a:solidFill>
            <a:srgbClr val="0000FF"/>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المشاعر</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7" name="Oval 16"/>
          <p:cNvSpPr>
            <a:spLocks noChangeArrowheads="1"/>
          </p:cNvSpPr>
          <p:nvPr/>
        </p:nvSpPr>
        <p:spPr bwMode="auto">
          <a:xfrm rot="-1103677">
            <a:off x="5446713" y="3141663"/>
            <a:ext cx="3625850" cy="2644775"/>
          </a:xfrm>
          <a:prstGeom prst="ellipse">
            <a:avLst/>
          </a:prstGeom>
          <a:noFill/>
          <a:ln w="76200">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itle 1"/>
          <p:cNvSpPr txBox="1">
            <a:spLocks/>
          </p:cNvSpPr>
          <p:nvPr/>
        </p:nvSpPr>
        <p:spPr bwMode="auto">
          <a:xfrm>
            <a:off x="6648530" y="4005064"/>
            <a:ext cx="2520280" cy="576064"/>
          </a:xfrm>
          <a:prstGeom prst="rect">
            <a:avLst/>
          </a:prstGeom>
          <a:solidFill>
            <a:srgbClr val="800000"/>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دوافع</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9" name="Oval 18"/>
          <p:cNvSpPr>
            <a:spLocks noChangeArrowheads="1"/>
          </p:cNvSpPr>
          <p:nvPr/>
        </p:nvSpPr>
        <p:spPr bwMode="auto">
          <a:xfrm rot="-3875639">
            <a:off x="847726" y="1184275"/>
            <a:ext cx="2563812" cy="3436937"/>
          </a:xfrm>
          <a:prstGeom prst="ellipse">
            <a:avLst/>
          </a:prstGeom>
          <a:noFill/>
          <a:ln w="762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غلاطية</a:t>
            </a:r>
            <a:r>
              <a:rPr kumimoji="0" lang="en-US" sz="36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 5:22-23</a:t>
            </a:r>
          </a:p>
        </p:txBody>
      </p:sp>
      <p:sp>
        <p:nvSpPr>
          <p:cNvPr id="22" name="Oval 21"/>
          <p:cNvSpPr/>
          <p:nvPr/>
        </p:nvSpPr>
        <p:spPr bwMode="auto">
          <a:xfrm rot="16689425">
            <a:off x="1984375" y="2709863"/>
            <a:ext cx="2562225" cy="5527675"/>
          </a:xfrm>
          <a:prstGeom prst="ellipse">
            <a:avLst/>
          </a:prstGeom>
          <a:noFill/>
          <a:ln w="76200" cap="flat" cmpd="sng" algn="ctr">
            <a:solidFill>
              <a:schemeClr val="accent5">
                <a:lumMod val="25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itle 1"/>
          <p:cNvSpPr txBox="1">
            <a:spLocks/>
          </p:cNvSpPr>
          <p:nvPr/>
        </p:nvSpPr>
        <p:spPr bwMode="auto">
          <a:xfrm>
            <a:off x="1043608" y="5445224"/>
            <a:ext cx="2483768" cy="720080"/>
          </a:xfrm>
          <a:prstGeom prst="rect">
            <a:avLst/>
          </a:prstGeom>
          <a:solidFill>
            <a:schemeClr val="accent5">
              <a:lumMod val="25000"/>
            </a:schemeClr>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الشخصية</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20" name="Title 1"/>
          <p:cNvSpPr txBox="1">
            <a:spLocks/>
          </p:cNvSpPr>
          <p:nvPr/>
        </p:nvSpPr>
        <p:spPr bwMode="auto">
          <a:xfrm>
            <a:off x="0" y="2780928"/>
            <a:ext cx="2483768" cy="720080"/>
          </a:xfrm>
          <a:prstGeom prst="rect">
            <a:avLst/>
          </a:prstGeom>
          <a:solidFill>
            <a:srgbClr val="660066"/>
          </a:solid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سلوك</a:t>
            </a:r>
            <a:endParaRPr kumimoji="0" lang="en-US" sz="32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 xmlns:ma14="http://schemas.microsoft.com/office/mac/drawingml/2011/main"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تعفف</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Effect transition="in" filter="fade">
                                      <p:cBhvr>
                                        <p:cTn id="53" dur="500"/>
                                        <p:tgtEl>
                                          <p:spTgt spid="23"/>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par>
                                <p:cTn id="61" presetID="53" presetClass="entr" presetSubtype="16"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par>
                                <p:cTn id="66" presetID="53" presetClass="entr" presetSubtype="16"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2"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p:spPr>
        <p:txBody>
          <a:bodyPr/>
          <a:lstStyle/>
          <a:p>
            <a:pPr>
              <a:defRPr/>
            </a:pPr>
            <a:r>
              <a:rPr lang="ar-JO" b="1" dirty="0">
                <a:solidFill>
                  <a:srgbClr val="FFFFFF"/>
                </a:solidFill>
                <a:effectLst>
                  <a:glow rad="317500">
                    <a:schemeClr val="tx1">
                      <a:alpha val="91000"/>
                    </a:schemeClr>
                  </a:glow>
                </a:effectLst>
                <a:latin typeface="Arial" panose="020B0604020202020204" pitchFamily="34" charset="0"/>
                <a:cs typeface="Arial" panose="020B0604020202020204" pitchFamily="34" charset="0"/>
              </a:rPr>
              <a:t>ثمر الروح</a:t>
            </a:r>
            <a:endParaRPr lang="en-US" b="1" dirty="0">
              <a:solidFill>
                <a:srgbClr val="FFFFFF"/>
              </a:solidFill>
              <a:effectLst>
                <a:glow rad="317500">
                  <a:schemeClr val="tx1">
                    <a:alpha val="91000"/>
                  </a:schemeClr>
                </a:glow>
              </a:effectLst>
              <a:latin typeface="Arial" panose="020B0604020202020204" pitchFamily="34" charset="0"/>
              <a:cs typeface="Arial" panose="020B0604020202020204" pitchFamily="34" charset="0"/>
            </a:endParaRPr>
          </a:p>
        </p:txBody>
      </p:sp>
      <p:sp>
        <p:nvSpPr>
          <p:cNvPr id="400387" name="Text Box 123"/>
          <p:cNvSpPr txBox="1">
            <a:spLocks noChangeArrowheads="1"/>
          </p:cNvSpPr>
          <p:nvPr/>
        </p:nvSpPr>
        <p:spPr bwMode="auto">
          <a:xfrm>
            <a:off x="9251950" y="1905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00388" name="Picture 4" descr="O_Come_Holy_Spirit_by_LordShadowblad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محبة</a:t>
            </a:r>
            <a:endParaRPr kumimoji="0" lang="en-US"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7" name="Title 1"/>
          <p:cNvSpPr txBox="1">
            <a:spLocks/>
          </p:cNvSpPr>
          <p:nvPr/>
        </p:nvSpPr>
        <p:spPr bwMode="auto">
          <a:xfrm>
            <a:off x="3239852" y="112474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فرح</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8" name="Title 1"/>
          <p:cNvSpPr txBox="1">
            <a:spLocks/>
          </p:cNvSpPr>
          <p:nvPr/>
        </p:nvSpPr>
        <p:spPr bwMode="auto">
          <a:xfrm>
            <a:off x="5652120" y="18448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سلام</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9" name="Title 1"/>
          <p:cNvSpPr txBox="1">
            <a:spLocks/>
          </p:cNvSpPr>
          <p:nvPr/>
        </p:nvSpPr>
        <p:spPr bwMode="auto">
          <a:xfrm>
            <a:off x="6444208" y="3104964"/>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طول أناة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لطف</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صلاح</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2" name="Title 1"/>
          <p:cNvSpPr txBox="1">
            <a:spLocks/>
          </p:cNvSpPr>
          <p:nvPr/>
        </p:nvSpPr>
        <p:spPr bwMode="auto">
          <a:xfrm>
            <a:off x="179512" y="436510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إيمان</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3" name="Title 1"/>
          <p:cNvSpPr txBox="1">
            <a:spLocks/>
          </p:cNvSpPr>
          <p:nvPr/>
        </p:nvSpPr>
        <p:spPr bwMode="auto">
          <a:xfrm>
            <a:off x="3549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وداعة</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غلاطية 5: 22-23</a:t>
            </a:r>
            <a:endParaRPr kumimoji="0" lang="en-US" sz="36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14" name="Title 1"/>
          <p:cNvSpPr txBox="1">
            <a:spLocks/>
          </p:cNvSpPr>
          <p:nvPr/>
        </p:nvSpPr>
        <p:spPr bwMode="auto">
          <a:xfrm>
            <a:off x="35496" y="184482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تعفف</a:t>
            </a:r>
            <a:endParaRPr kumimoji="0" lang="en-US" sz="4400" b="1" i="0" u="none" strike="noStrike" kern="1200" cap="none" spc="0" normalizeH="0" baseline="0" noProof="0" dirty="0">
              <a:ln>
                <a:noFill/>
              </a:ln>
              <a:solidFill>
                <a:srgbClr val="FFFFFF"/>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24" name="Title 1"/>
          <p:cNvSpPr txBox="1">
            <a:spLocks/>
          </p:cNvSpPr>
          <p:nvPr/>
        </p:nvSpPr>
        <p:spPr bwMode="auto">
          <a:xfrm>
            <a:off x="3203848" y="5486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قوة</a:t>
            </a:r>
            <a:endParaRPr kumimoji="0" lang="en-US"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25" name="Title 1"/>
          <p:cNvSpPr txBox="1">
            <a:spLocks/>
          </p:cNvSpPr>
          <p:nvPr/>
        </p:nvSpPr>
        <p:spPr bwMode="auto">
          <a:xfrm>
            <a:off x="6041444" y="1412776"/>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ضمان</a:t>
            </a:r>
            <a:endParaRPr kumimoji="0" lang="en-US"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26" name="Title 1"/>
          <p:cNvSpPr txBox="1">
            <a:spLocks/>
          </p:cNvSpPr>
          <p:nvPr/>
        </p:nvSpPr>
        <p:spPr bwMode="auto">
          <a:xfrm>
            <a:off x="6047656"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تحمل</a:t>
            </a:r>
            <a:endParaRPr kumimoji="0" lang="en-US"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27" name="Title 1"/>
          <p:cNvSpPr txBox="1">
            <a:spLocks/>
          </p:cNvSpPr>
          <p:nvPr/>
        </p:nvSpPr>
        <p:spPr bwMode="auto">
          <a:xfrm>
            <a:off x="6046811" y="47971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سلوك</a:t>
            </a:r>
            <a:endParaRPr kumimoji="0" lang="en-US"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28" name="Title 1"/>
          <p:cNvSpPr txBox="1">
            <a:spLocks/>
          </p:cNvSpPr>
          <p:nvPr/>
        </p:nvSpPr>
        <p:spPr bwMode="auto">
          <a:xfrm>
            <a:off x="3851920" y="566124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شخصية</a:t>
            </a:r>
            <a:endParaRPr kumimoji="0" lang="en-US"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29" name="Title 1"/>
          <p:cNvSpPr txBox="1">
            <a:spLocks/>
          </p:cNvSpPr>
          <p:nvPr/>
        </p:nvSpPr>
        <p:spPr bwMode="auto">
          <a:xfrm>
            <a:off x="7384" y="508518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ثقة</a:t>
            </a:r>
            <a:endParaRPr kumimoji="0" lang="en-US"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30" name="Title 1"/>
          <p:cNvSpPr txBox="1">
            <a:spLocks/>
          </p:cNvSpPr>
          <p:nvPr/>
        </p:nvSpPr>
        <p:spPr bwMode="auto">
          <a:xfrm>
            <a:off x="-180528"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إتضاع</a:t>
            </a:r>
            <a:endParaRPr kumimoji="0" lang="en-US"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
        <p:nvSpPr>
          <p:cNvPr id="31" name="Title 1"/>
          <p:cNvSpPr txBox="1">
            <a:spLocks/>
          </p:cNvSpPr>
          <p:nvPr/>
        </p:nvSpPr>
        <p:spPr bwMode="auto">
          <a:xfrm>
            <a:off x="-252536" y="23488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rPr>
              <a:t>نصرة</a:t>
            </a:r>
            <a:endParaRPr kumimoji="0" lang="en-US" sz="4400" b="1" i="0" u="none" strike="noStrike" kern="1200" cap="none" spc="0" normalizeH="0" baseline="0" noProof="0" dirty="0">
              <a:ln>
                <a:noFill/>
              </a:ln>
              <a:solidFill>
                <a:srgbClr val="FFFF00"/>
              </a:solidFill>
              <a:effectLst>
                <a:glow rad="317500">
                  <a:srgbClr val="000000">
                    <a:alpha val="91000"/>
                  </a:srgbClr>
                </a:glow>
              </a:effectLst>
              <a:uLnTx/>
              <a:uFillTx/>
              <a:latin typeface="Arial" panose="020B0604020202020204" pitchFamily="34" charset="0"/>
              <a:ea typeface="Osak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linds(horizontal)">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linds(horizontal)">
                                      <p:cBhvr>
                                        <p:cTn id="32" dur="500"/>
                                        <p:tgtEl>
                                          <p:spTgt spid="2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linds(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linds(horizont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p:spPr>
        <p:txBody>
          <a:bodyPr lIns="91416" tIns="45709" rIns="91416" bIns="45709"/>
          <a:lstStyle/>
          <a:p>
            <a:pPr>
              <a:defRPr/>
            </a:pPr>
            <a:r>
              <a:rPr lang="ar-JO" sz="5400" dirty="0">
                <a:solidFill>
                  <a:srgbClr val="FFFFFF"/>
                </a:solidFill>
                <a:effectLst>
                  <a:glow rad="317500">
                    <a:schemeClr val="tx1">
                      <a:alpha val="91000"/>
                    </a:schemeClr>
                  </a:glow>
                </a:effectLst>
                <a:latin typeface="Arial" panose="020B0604020202020204" pitchFamily="34" charset="0"/>
                <a:cs typeface="Arial" panose="020B0604020202020204" pitchFamily="34" charset="0"/>
              </a:rPr>
              <a:t>هل </a:t>
            </a:r>
            <a:r>
              <a:rPr lang="ar-JO" sz="5400" dirty="0">
                <a:solidFill>
                  <a:srgbClr val="FFFF00"/>
                </a:solidFill>
                <a:effectLst>
                  <a:glow rad="317500">
                    <a:schemeClr val="tx1">
                      <a:alpha val="91000"/>
                    </a:schemeClr>
                  </a:glow>
                </a:effectLst>
                <a:latin typeface="Arial" panose="020B0604020202020204" pitchFamily="34" charset="0"/>
                <a:cs typeface="Arial" panose="020B0604020202020204" pitchFamily="34" charset="0"/>
              </a:rPr>
              <a:t>أنت</a:t>
            </a:r>
            <a:r>
              <a:rPr lang="ar-JO" sz="5400" dirty="0">
                <a:solidFill>
                  <a:srgbClr val="FFFFFF"/>
                </a:solidFill>
                <a:effectLst>
                  <a:glow rad="317500">
                    <a:schemeClr val="tx1">
                      <a:alpha val="91000"/>
                    </a:schemeClr>
                  </a:glow>
                </a:effectLst>
                <a:latin typeface="Arial" panose="020B0604020202020204" pitchFamily="34" charset="0"/>
                <a:cs typeface="Arial" panose="020B0604020202020204" pitchFamily="34" charset="0"/>
              </a:rPr>
              <a:t> مستسلم للمسيح ؟</a:t>
            </a:r>
            <a:endParaRPr lang="en-US" sz="5400" dirty="0">
              <a:solidFill>
                <a:srgbClr val="FFFFFF"/>
              </a:solidFill>
              <a:effectLst>
                <a:glow rad="317500">
                  <a:schemeClr val="tx1">
                    <a:alpha val="91000"/>
                  </a:schemeClr>
                </a:glow>
              </a:effectLst>
              <a:latin typeface="Arial" panose="020B0604020202020204" pitchFamily="34" charset="0"/>
              <a:cs typeface="Arial" panose="020B0604020202020204"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482375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402437"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أيها الإخوة إن انسبق إنسان فأخذ في زلة ما فأصلحوا أنتم الروحانيين مثل هذا بروح الوداعة ناظراً إلى نفسك لئلا تجرب أنت أيضاً</a:t>
            </a:r>
          </a:p>
          <a:p>
            <a:pPr marL="0" marR="0" lvl="0" indent="0" algn="r" defTabSz="914400" rtl="0" eaLnBrk="1" fontAlgn="base" latinLnBrk="0" hangingPunct="1">
              <a:lnSpc>
                <a:spcPct val="9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غلاطية 6: 1</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استرداد من يحيون في الخطية</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p:random/>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1219200"/>
          </a:xfrm>
        </p:spPr>
        <p:txBody>
          <a:bodyPr/>
          <a:lstStyle/>
          <a:p>
            <a:pPr marL="533400" indent="-533400" algn="ctr" eaLnBrk="1" hangingPunct="1">
              <a:defRPr/>
            </a:pPr>
            <a:r>
              <a:rPr lang="ar-JO" sz="3200" i="0" dirty="0">
                <a:effectLst>
                  <a:glow rad="139700">
                    <a:schemeClr val="bg1">
                      <a:alpha val="75000"/>
                    </a:schemeClr>
                  </a:glow>
                </a:effectLst>
                <a:latin typeface="Arial" panose="020B0604020202020204" pitchFamily="34" charset="0"/>
                <a:cs typeface="Arial" panose="020B0604020202020204" pitchFamily="34" charset="0"/>
              </a:rPr>
              <a:t>كلمة أصلحوا في غلاطية 6: 1 تشير في سياقات أخرى إلى إصلاح الصيادين للشباك</a:t>
            </a:r>
            <a:endParaRPr lang="en-US" sz="3200" i="0" dirty="0">
              <a:effectLst>
                <a:glow rad="139700">
                  <a:schemeClr val="bg1">
                    <a:alpha val="75000"/>
                  </a:schemeClr>
                </a:glow>
              </a:effectLst>
              <a:latin typeface="Arial" panose="020B0604020202020204" pitchFamily="34" charset="0"/>
              <a:cs typeface="Arial" panose="020B0604020202020204" pitchFamily="34" charset="0"/>
            </a:endParaRPr>
          </a:p>
        </p:txBody>
      </p:sp>
      <p:sp>
        <p:nvSpPr>
          <p:cNvPr id="1294339" name="Rectangle 3"/>
          <p:cNvSpPr>
            <a:spLocks noGrp="1" noChangeArrowheads="1"/>
          </p:cNvSpPr>
          <p:nvPr>
            <p:ph type="body" idx="1"/>
          </p:nvPr>
        </p:nvSpPr>
        <p:spPr>
          <a:xfrm>
            <a:off x="1828800" y="3200400"/>
            <a:ext cx="5029200" cy="914400"/>
          </a:xfrm>
        </p:spPr>
        <p:txBody>
          <a:bodyPr/>
          <a:lstStyle/>
          <a:p>
            <a:pPr marL="0" indent="0" algn="r" eaLnBrk="1" hangingPunct="1">
              <a:spcBef>
                <a:spcPct val="0"/>
              </a:spcBef>
              <a:buFont typeface="Monotype Sorts" charset="2"/>
              <a:buNone/>
              <a:defRPr/>
            </a:pPr>
            <a:r>
              <a:rPr lang="ar-JO" sz="6000" dirty="0">
                <a:solidFill>
                  <a:schemeClr val="tx2"/>
                </a:solidFill>
                <a:effectLst>
                  <a:glow rad="139700">
                    <a:schemeClr val="bg1">
                      <a:alpha val="75000"/>
                    </a:schemeClr>
                  </a:glow>
                </a:effectLst>
                <a:latin typeface="Arial" panose="020B0604020202020204" pitchFamily="34" charset="0"/>
                <a:cs typeface="Arial" panose="020B0604020202020204" pitchFamily="34" charset="0"/>
              </a:rPr>
              <a:t>إصلاح الشباك</a:t>
            </a:r>
            <a:endParaRPr lang="en-US" sz="6000" dirty="0">
              <a:solidFill>
                <a:schemeClr val="tx2"/>
              </a:solidFill>
              <a:effectLst>
                <a:glow rad="139700">
                  <a:schemeClr val="bg1">
                    <a:alpha val="75000"/>
                  </a:scheme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400" b="0" i="1" u="none" strike="noStrike" kern="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9" name="Rectangle 3"/>
          <p:cNvSpPr>
            <a:spLocks noGrp="1" noChangeArrowheads="1"/>
          </p:cNvSpPr>
          <p:nvPr>
            <p:ph type="body" idx="1"/>
          </p:nvPr>
        </p:nvSpPr>
        <p:spPr>
          <a:xfrm>
            <a:off x="1828800" y="3200400"/>
            <a:ext cx="5943600" cy="914400"/>
          </a:xfrm>
        </p:spPr>
        <p:txBody>
          <a:bodyPr/>
          <a:lstStyle/>
          <a:p>
            <a:pPr marL="0" indent="0" algn="ctr" eaLnBrk="1" hangingPunct="1">
              <a:spcBef>
                <a:spcPct val="0"/>
              </a:spcBef>
              <a:buFont typeface="Monotype Sorts" charset="2"/>
              <a:buNone/>
              <a:defRPr/>
            </a:pPr>
            <a:r>
              <a:rPr lang="en-US" sz="6000" dirty="0">
                <a:solidFill>
                  <a:schemeClr val="tx2"/>
                </a:solidFill>
                <a:effectLst>
                  <a:glow rad="139700">
                    <a:schemeClr val="bg1">
                      <a:alpha val="75000"/>
                    </a:schemeClr>
                  </a:glow>
                </a:effectLst>
                <a:latin typeface="Arial" panose="020B0604020202020204" pitchFamily="34" charset="0"/>
                <a:cs typeface="Arial" panose="020B0604020202020204" pitchFamily="34" charset="0"/>
              </a:rPr>
              <a:t>Restore nets</a:t>
            </a:r>
          </a:p>
        </p:txBody>
      </p:sp>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40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ctr" eaLnBrk="1" hangingPunct="1">
              <a:defRPr/>
            </a:pPr>
            <a:r>
              <a:rPr lang="ar-JO" sz="3200" i="0" dirty="0">
                <a:effectLst>
                  <a:glow rad="139700">
                    <a:schemeClr val="bg1">
                      <a:alpha val="75000"/>
                    </a:schemeClr>
                  </a:glow>
                </a:effectLst>
                <a:latin typeface="Arial" panose="020B0604020202020204" pitchFamily="34" charset="0"/>
                <a:cs typeface="Arial" panose="020B0604020202020204" pitchFamily="34" charset="0"/>
              </a:rPr>
              <a:t>لا تجعل من إصلاح الشباك أولويتك</a:t>
            </a:r>
            <a:endParaRPr lang="en-US" sz="3200" i="0" dirty="0">
              <a:effectLst>
                <a:glow rad="139700">
                  <a:schemeClr val="bg1">
                    <a:alpha val="75000"/>
                  </a:scheme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400" b="0" u="none" strike="noStrike" kern="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7" name="Rectangle 3"/>
          <p:cNvSpPr txBox="1">
            <a:spLocks noChangeArrowheads="1"/>
          </p:cNvSpPr>
          <p:nvPr/>
        </p:nvSpPr>
        <p:spPr bwMode="auto">
          <a:xfrm>
            <a:off x="0" y="5105400"/>
            <a:ext cx="9144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 typeface="Monotype Sorts" charset="2"/>
              <a:buNone/>
              <a:tabLst/>
              <a:defRPr/>
            </a:pPr>
            <a:r>
              <a:rPr kumimoji="0" lang="ar-JO" sz="6000" b="0" u="none" strike="noStrike" kern="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ＭＳ Ｐゴシック"/>
                <a:cs typeface="Arial" panose="020B0604020202020204" pitchFamily="34" charset="0"/>
              </a:rPr>
              <a:t>أصلح الناس</a:t>
            </a:r>
            <a:endParaRPr kumimoji="0" lang="en-US" sz="6000" b="0" u="none" strike="noStrike" kern="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406535" name="Text Box 4"/>
          <p:cNvSpPr txBox="1">
            <a:spLocks noChangeArrowheads="1"/>
          </p:cNvSpPr>
          <p:nvPr/>
        </p:nvSpPr>
        <p:spPr bwMode="auto">
          <a:xfrm>
            <a:off x="8543925"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36512" y="2348880"/>
            <a:ext cx="9143999" cy="1800200"/>
          </a:xfrm>
        </p:spPr>
        <p:txBody>
          <a:bodyPr anchor="ctr"/>
          <a:lstStyle/>
          <a:p>
            <a:r>
              <a:rPr lang="ar-JO" sz="13800" kern="1200" spc="-200" dirty="0">
                <a:solidFill>
                  <a:schemeClr val="bg1"/>
                </a:solidFill>
                <a:effectLst>
                  <a:glow rad="127000">
                    <a:srgbClr val="C00000">
                      <a:alpha val="38000"/>
                    </a:srgbClr>
                  </a:glow>
                </a:effectLst>
                <a:latin typeface="Arial" panose="020B0604020202020204" pitchFamily="34" charset="0"/>
                <a:ea typeface="ヒラギノ角ゴ ProN W3" panose="020B0300000000000000" pitchFamily="34" charset="-128"/>
                <a:cs typeface="Arial" panose="020B0604020202020204" pitchFamily="34" charset="0"/>
              </a:rPr>
              <a:t>حياة</a:t>
            </a:r>
            <a:endParaRPr lang="en-US" sz="13800" spc="-200" dirty="0">
              <a:solidFill>
                <a:schemeClr val="bg1"/>
              </a:solidFill>
              <a:effectLst>
                <a:glow rad="127000">
                  <a:srgbClr val="C00000">
                    <a:alpha val="38000"/>
                  </a:srgbClr>
                </a:glow>
              </a:effectLst>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غلاطية 6: 8</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3707904" y="3553217"/>
            <a:ext cx="4515135"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3800" b="0" u="none" strike="noStrike" kern="1200" cap="none" spc="-200" normalizeH="0" baseline="0" noProof="0" dirty="0">
                <a:ln>
                  <a:noFill/>
                </a:ln>
                <a:solidFill>
                  <a:srgbClr val="FFFFFF"/>
                </a:solidFill>
                <a:effectLst>
                  <a:glow rad="127000">
                    <a:srgbClr val="C00000">
                      <a:alpha val="38000"/>
                    </a:srgbClr>
                  </a:glow>
                </a:effectLst>
                <a:uLnTx/>
                <a:uFillTx/>
                <a:latin typeface="Arial" panose="020B0604020202020204" pitchFamily="34" charset="0"/>
                <a:ea typeface="ヒラギノ角ゴ ProN W3" panose="020B0300000000000000" pitchFamily="34" charset="-128"/>
                <a:cs typeface="Arial" panose="020B0604020202020204" pitchFamily="34" charset="0"/>
                <a:sym typeface="Gill Sans" panose="020B0502020104020203" pitchFamily="34" charset="-79"/>
              </a:rPr>
              <a:t>أبدية</a:t>
            </a:r>
            <a:endParaRPr kumimoji="0" lang="en-US" sz="13800" b="0" u="none" strike="noStrike" kern="1200" cap="none" spc="-200" normalizeH="0" baseline="0" noProof="0" dirty="0">
              <a:ln>
                <a:noFill/>
              </a:ln>
              <a:solidFill>
                <a:srgbClr val="FFFFFF"/>
              </a:solidFill>
              <a:effectLst>
                <a:glow rad="127000">
                  <a:srgbClr val="C00000">
                    <a:alpha val="38000"/>
                  </a:srgbClr>
                </a:glow>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endParaRPr>
          </a:p>
        </p:txBody>
      </p:sp>
    </p:spTree>
    <p:extLst>
      <p:ext uri="{BB962C8B-B14F-4D97-AF65-F5344CB8AC3E}">
        <p14:creationId xmlns:p14="http://schemas.microsoft.com/office/powerpoint/2010/main" val="208133519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ar-JO" sz="3600" dirty="0">
                <a:solidFill>
                  <a:srgbClr val="ED8883"/>
                </a:solidFill>
                <a:latin typeface="Arial" panose="020B0604020202020204" pitchFamily="34" charset="0"/>
                <a:cs typeface="Arial" panose="020B0604020202020204" pitchFamily="34" charset="0"/>
              </a:rPr>
              <a:t>غلاطية 6: 8</a:t>
            </a:r>
            <a:endParaRPr lang="en-US" sz="3600" dirty="0">
              <a:solidFill>
                <a:srgbClr val="ED8883"/>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769536" y="3645024"/>
            <a:ext cx="4122944"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rPr>
              <a:t>لأن من يزرع لجسده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rPr>
              <a:t>فمن الجسد يحصد فساداً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rPr>
              <a:t>ومن يزرع للروح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rPr>
              <a:t>فمن الروح يحصد حياة أبدية</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ヒラギノ角ゴ ProN W3"/>
              <a:cs typeface="Arial" panose="020B0604020202020204" pitchFamily="34" charset="0"/>
              <a:sym typeface="Gill Sans" panose="020B0502020104020203" pitchFamily="34" charset="-79"/>
            </a:endParaRPr>
          </a:p>
        </p:txBody>
      </p:sp>
    </p:spTree>
    <p:extLst>
      <p:ext uri="{BB962C8B-B14F-4D97-AF65-F5344CB8AC3E}">
        <p14:creationId xmlns:p14="http://schemas.microsoft.com/office/powerpoint/2010/main" val="265355091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1029" descr="Paul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692150"/>
            <a:ext cx="4927601" cy="505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1233" name="Picture 6" descr="Gal 6.11 Greek tex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533400"/>
            <a:ext cx="427196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1026"/>
          <p:cNvSpPr>
            <a:spLocks noGrp="1" noChangeArrowheads="1"/>
          </p:cNvSpPr>
          <p:nvPr>
            <p:ph type="title"/>
          </p:nvPr>
        </p:nvSpPr>
        <p:spPr>
          <a:xfrm>
            <a:off x="0" y="-12700"/>
            <a:ext cx="4267200" cy="762000"/>
          </a:xfrm>
          <a:solidFill>
            <a:schemeClr val="bg2"/>
          </a:solidFill>
        </p:spPr>
        <p:txBody>
          <a:bodyPr/>
          <a:lstStyle/>
          <a:p>
            <a:pPr algn="ctr" eaLnBrk="1" hangingPunct="1">
              <a:defRPr/>
            </a:pPr>
            <a:r>
              <a:rPr lang="ar-JO" dirty="0">
                <a:latin typeface="Arial" panose="020B0604020202020204" pitchFamily="34" charset="0"/>
                <a:ea typeface="ＭＳ Ｐゴシック" charset="0"/>
                <a:cs typeface="Arial" panose="020B0604020202020204" pitchFamily="34" charset="0"/>
              </a:rPr>
              <a:t>غلاطية 6: 11</a:t>
            </a:r>
            <a:endParaRPr lang="en-US" dirty="0">
              <a:latin typeface="Arial" panose="020B0604020202020204" pitchFamily="34" charset="0"/>
              <a:ea typeface="ＭＳ Ｐゴシック" charset="0"/>
              <a:cs typeface="Arial" panose="020B0604020202020204" pitchFamily="34" charset="0"/>
            </a:endParaRPr>
          </a:p>
        </p:txBody>
      </p:sp>
      <p:sp>
        <p:nvSpPr>
          <p:cNvPr id="44038" name="Text Box 1030"/>
          <p:cNvSpPr txBox="1">
            <a:spLocks noChangeArrowheads="1"/>
          </p:cNvSpPr>
          <p:nvPr/>
        </p:nvSpPr>
        <p:spPr bwMode="auto">
          <a:xfrm>
            <a:off x="158750" y="4494213"/>
            <a:ext cx="4557713" cy="1815882"/>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2800" b="1" dirty="0">
                <a:solidFill>
                  <a:srgbClr val="FFFFFF"/>
                </a:solidFill>
                <a:latin typeface="Arial" panose="020B0604020202020204" pitchFamily="34" charset="0"/>
                <a:cs typeface="Arial" panose="020B0604020202020204" pitchFamily="34" charset="0"/>
              </a:rPr>
              <a:t>تُظهر اللغة اليونانية العادية أن بولس كتب الرسالة بأكملها بنفسه بدون كاتب بأحرف كبيرة (بسبب مشاكل في العين؟)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4039" name="Text Box 1031"/>
          <p:cNvSpPr txBox="1">
            <a:spLocks noChangeArrowheads="1"/>
          </p:cNvSpPr>
          <p:nvPr/>
        </p:nvSpPr>
        <p:spPr bwMode="auto">
          <a:xfrm>
            <a:off x="4876800" y="4965700"/>
            <a:ext cx="4267200" cy="1384995"/>
          </a:xfrm>
          <a:prstGeom prst="rect">
            <a:avLst/>
          </a:prstGeom>
          <a:gradFill rotWithShape="1">
            <a:gsLst>
              <a:gs pos="0">
                <a:schemeClr val="bg2"/>
              </a:gs>
              <a:gs pos="100000">
                <a:schemeClr val="bg2">
                  <a:gamma/>
                  <a:shade val="46275"/>
                  <a:invGamma/>
                </a:schemeClr>
              </a:gs>
            </a:gsLst>
            <a:lin ang="5400000" scaled="1"/>
          </a:gradFill>
          <a:ln w="12700">
            <a:noFill/>
            <a:miter lim="800000"/>
            <a:headEnd type="none" w="sm" len="sm"/>
            <a:tailEnd type="none" w="sm" len="sm"/>
          </a:ln>
          <a:effectLst/>
        </p:spPr>
        <p:txBody>
          <a:bodyPr>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NIV</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(الماضي الرسائلي)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a:defRPr/>
            </a:pPr>
            <a:r>
              <a:rPr lang="ar-JO" sz="2800" dirty="0">
                <a:solidFill>
                  <a:srgbClr val="FFFFFF"/>
                </a:solidFill>
                <a:latin typeface="Arial" panose="020B0604020202020204" pitchFamily="34" charset="0"/>
                <a:cs typeface="Arial" panose="020B0604020202020204" pitchFamily="34" charset="0"/>
              </a:rPr>
              <a:t>انظر إلى الحروف الكبيرة التي أستخدمها عندما </a:t>
            </a:r>
            <a:r>
              <a:rPr lang="ar-JO" sz="2800" dirty="0">
                <a:solidFill>
                  <a:srgbClr val="FFC000"/>
                </a:solidFill>
                <a:latin typeface="Arial" panose="020B0604020202020204" pitchFamily="34" charset="0"/>
                <a:cs typeface="Arial" panose="020B0604020202020204" pitchFamily="34" charset="0"/>
              </a:rPr>
              <a:t>أكتب</a:t>
            </a:r>
            <a:r>
              <a:rPr lang="ar-JO" sz="2800" dirty="0">
                <a:solidFill>
                  <a:srgbClr val="FFFFFF"/>
                </a:solidFill>
                <a:latin typeface="Arial" panose="020B0604020202020204" pitchFamily="34" charset="0"/>
                <a:cs typeface="Arial" panose="020B0604020202020204" pitchFamily="34" charset="0"/>
              </a:rPr>
              <a:t> إليك بيدي!</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4040" name="Text Box 1032"/>
          <p:cNvSpPr txBox="1">
            <a:spLocks noChangeArrowheads="1"/>
          </p:cNvSpPr>
          <p:nvPr/>
        </p:nvSpPr>
        <p:spPr bwMode="auto">
          <a:xfrm>
            <a:off x="4876800" y="2886075"/>
            <a:ext cx="4267200" cy="1384995"/>
          </a:xfrm>
          <a:prstGeom prst="rect">
            <a:avLst/>
          </a:prstGeom>
          <a:gradFill rotWithShape="1">
            <a:gsLst>
              <a:gs pos="0">
                <a:srgbClr val="660066"/>
              </a:gs>
              <a:gs pos="50000">
                <a:srgbClr val="2F002F"/>
              </a:gs>
              <a:gs pos="100000">
                <a:srgbClr val="660066"/>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(الماضي العادي)</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NKJV    </a:t>
            </a:r>
            <a:r>
              <a:rPr lang="ar-JO" sz="2800" dirty="0">
                <a:solidFill>
                  <a:srgbClr val="FFFFFF"/>
                </a:solidFill>
                <a:latin typeface="Arial" panose="020B0604020202020204" pitchFamily="34" charset="0"/>
                <a:cs typeface="Arial" panose="020B0604020202020204" pitchFamily="34" charset="0"/>
              </a:rPr>
              <a:t>أنظروا ما حجم الأحرف الكبيرة </a:t>
            </a:r>
            <a:r>
              <a:rPr lang="ar-JO" sz="2800" dirty="0">
                <a:solidFill>
                  <a:srgbClr val="FFC000"/>
                </a:solidFill>
                <a:latin typeface="Arial" panose="020B0604020202020204" pitchFamily="34" charset="0"/>
                <a:cs typeface="Arial" panose="020B0604020202020204" pitchFamily="34" charset="0"/>
              </a:rPr>
              <a:t>التي كتبتها</a:t>
            </a:r>
            <a:r>
              <a:rPr lang="ar-JO" sz="2800" dirty="0">
                <a:solidFill>
                  <a:srgbClr val="FFFFFF"/>
                </a:solidFill>
                <a:latin typeface="Arial" panose="020B0604020202020204" pitchFamily="34" charset="0"/>
                <a:cs typeface="Arial" panose="020B0604020202020204" pitchFamily="34" charset="0"/>
              </a:rPr>
              <a:t> إليكم بيدي</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Freeform 1"/>
          <p:cNvSpPr>
            <a:spLocks/>
          </p:cNvSpPr>
          <p:nvPr/>
        </p:nvSpPr>
        <p:spPr bwMode="auto">
          <a:xfrm>
            <a:off x="2411413" y="1196975"/>
            <a:ext cx="2117725" cy="3117850"/>
          </a:xfrm>
          <a:custGeom>
            <a:avLst/>
            <a:gdLst>
              <a:gd name="T0" fmla="*/ 0 w 1892895"/>
              <a:gd name="T1" fmla="*/ 0 h 2600812"/>
              <a:gd name="T2" fmla="*/ 73579 w 1892895"/>
              <a:gd name="T3" fmla="*/ 514058 h 2600812"/>
              <a:gd name="T4" fmla="*/ 147154 w 1892895"/>
              <a:gd name="T5" fmla="*/ 734382 h 2600812"/>
              <a:gd name="T6" fmla="*/ 220732 w 1892895"/>
              <a:gd name="T7" fmla="*/ 1028132 h 2600812"/>
              <a:gd name="T8" fmla="*/ 294310 w 1892895"/>
              <a:gd name="T9" fmla="*/ 1542199 h 2600812"/>
              <a:gd name="T10" fmla="*/ 367886 w 1892895"/>
              <a:gd name="T11" fmla="*/ 1689075 h 2600812"/>
              <a:gd name="T12" fmla="*/ 441464 w 1892895"/>
              <a:gd name="T13" fmla="*/ 1982826 h 2600812"/>
              <a:gd name="T14" fmla="*/ 662199 w 1892895"/>
              <a:gd name="T15" fmla="*/ 2570336 h 2600812"/>
              <a:gd name="T16" fmla="*/ 809349 w 1892895"/>
              <a:gd name="T17" fmla="*/ 2790647 h 2600812"/>
              <a:gd name="T18" fmla="*/ 919715 w 1892895"/>
              <a:gd name="T19" fmla="*/ 3304714 h 2600812"/>
              <a:gd name="T20" fmla="*/ 993289 w 1892895"/>
              <a:gd name="T21" fmla="*/ 3451599 h 2600812"/>
              <a:gd name="T22" fmla="*/ 1214019 w 1892895"/>
              <a:gd name="T23" fmla="*/ 4479730 h 2600812"/>
              <a:gd name="T24" fmla="*/ 1324389 w 1892895"/>
              <a:gd name="T25" fmla="*/ 4846918 h 2600812"/>
              <a:gd name="T26" fmla="*/ 1545118 w 1892895"/>
              <a:gd name="T27" fmla="*/ 5434418 h 2600812"/>
              <a:gd name="T28" fmla="*/ 1729062 w 1892895"/>
              <a:gd name="T29" fmla="*/ 6095367 h 2600812"/>
              <a:gd name="T30" fmla="*/ 1876215 w 1892895"/>
              <a:gd name="T31" fmla="*/ 6389117 h 2600812"/>
              <a:gd name="T32" fmla="*/ 2133737 w 1892895"/>
              <a:gd name="T33" fmla="*/ 7196939 h 2600812"/>
              <a:gd name="T34" fmla="*/ 2280889 w 1892895"/>
              <a:gd name="T35" fmla="*/ 7564130 h 2600812"/>
              <a:gd name="T36" fmla="*/ 2464833 w 1892895"/>
              <a:gd name="T37" fmla="*/ 7931324 h 2600812"/>
              <a:gd name="T38" fmla="*/ 2685564 w 1892895"/>
              <a:gd name="T39" fmla="*/ 8371953 h 2600812"/>
              <a:gd name="T40" fmla="*/ 3090240 w 1892895"/>
              <a:gd name="T41" fmla="*/ 9253209 h 2600812"/>
              <a:gd name="T42" fmla="*/ 3163813 w 1892895"/>
              <a:gd name="T43" fmla="*/ 9473521 h 2600812"/>
              <a:gd name="T44" fmla="*/ 3274178 w 1892895"/>
              <a:gd name="T45" fmla="*/ 9693831 h 2600812"/>
              <a:gd name="T46" fmla="*/ 3494912 w 1892895"/>
              <a:gd name="T47" fmla="*/ 10428218 h 2600812"/>
              <a:gd name="T48" fmla="*/ 3605278 w 1892895"/>
              <a:gd name="T49" fmla="*/ 10575097 h 2600812"/>
              <a:gd name="T50" fmla="*/ 3862798 w 1892895"/>
              <a:gd name="T51" fmla="*/ 11236039 h 2600812"/>
              <a:gd name="T52" fmla="*/ 4157105 w 1892895"/>
              <a:gd name="T53" fmla="*/ 11750113 h 2600812"/>
              <a:gd name="T54" fmla="*/ 4414623 w 1892895"/>
              <a:gd name="T55" fmla="*/ 12337613 h 2600812"/>
              <a:gd name="T56" fmla="*/ 4561779 w 1892895"/>
              <a:gd name="T57" fmla="*/ 12778245 h 2600812"/>
              <a:gd name="T58" fmla="*/ 4819300 w 1892895"/>
              <a:gd name="T59" fmla="*/ 13439185 h 2600812"/>
              <a:gd name="T60" fmla="*/ 4929664 w 1892895"/>
              <a:gd name="T61" fmla="*/ 13879816 h 2600812"/>
              <a:gd name="T62" fmla="*/ 5076816 w 1892895"/>
              <a:gd name="T63" fmla="*/ 14173565 h 2600812"/>
              <a:gd name="T64" fmla="*/ 5187182 w 1892895"/>
              <a:gd name="T65" fmla="*/ 14540755 h 2600812"/>
              <a:gd name="T66" fmla="*/ 5334338 w 1892895"/>
              <a:gd name="T67" fmla="*/ 14907945 h 2600812"/>
              <a:gd name="T68" fmla="*/ 5518274 w 1892895"/>
              <a:gd name="T69" fmla="*/ 15275141 h 2600812"/>
              <a:gd name="T70" fmla="*/ 5591856 w 1892895"/>
              <a:gd name="T71" fmla="*/ 15495456 h 2600812"/>
              <a:gd name="T72" fmla="*/ 5775803 w 1892895"/>
              <a:gd name="T73" fmla="*/ 15936079 h 2600812"/>
              <a:gd name="T74" fmla="*/ 5812586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Freeform 8"/>
          <p:cNvSpPr>
            <a:spLocks/>
          </p:cNvSpPr>
          <p:nvPr/>
        </p:nvSpPr>
        <p:spPr bwMode="auto">
          <a:xfrm rot="-5400000">
            <a:off x="2386806" y="1127919"/>
            <a:ext cx="2116138" cy="3117850"/>
          </a:xfrm>
          <a:custGeom>
            <a:avLst/>
            <a:gdLst>
              <a:gd name="T0" fmla="*/ 0 w 1892895"/>
              <a:gd name="T1" fmla="*/ 0 h 2600812"/>
              <a:gd name="T2" fmla="*/ 73081 w 1892895"/>
              <a:gd name="T3" fmla="*/ 514058 h 2600812"/>
              <a:gd name="T4" fmla="*/ 146166 w 1892895"/>
              <a:gd name="T5" fmla="*/ 734382 h 2600812"/>
              <a:gd name="T6" fmla="*/ 219244 w 1892895"/>
              <a:gd name="T7" fmla="*/ 1028132 h 2600812"/>
              <a:gd name="T8" fmla="*/ 292331 w 1892895"/>
              <a:gd name="T9" fmla="*/ 1542199 h 2600812"/>
              <a:gd name="T10" fmla="*/ 365415 w 1892895"/>
              <a:gd name="T11" fmla="*/ 1689075 h 2600812"/>
              <a:gd name="T12" fmla="*/ 438495 w 1892895"/>
              <a:gd name="T13" fmla="*/ 1982826 h 2600812"/>
              <a:gd name="T14" fmla="*/ 657745 w 1892895"/>
              <a:gd name="T15" fmla="*/ 2570336 h 2600812"/>
              <a:gd name="T16" fmla="*/ 803904 w 1892895"/>
              <a:gd name="T17" fmla="*/ 2790647 h 2600812"/>
              <a:gd name="T18" fmla="*/ 913530 w 1892895"/>
              <a:gd name="T19" fmla="*/ 3304714 h 2600812"/>
              <a:gd name="T20" fmla="*/ 986611 w 1892895"/>
              <a:gd name="T21" fmla="*/ 3451599 h 2600812"/>
              <a:gd name="T22" fmla="*/ 1205859 w 1892895"/>
              <a:gd name="T23" fmla="*/ 4479730 h 2600812"/>
              <a:gd name="T24" fmla="*/ 1315482 w 1892895"/>
              <a:gd name="T25" fmla="*/ 4846918 h 2600812"/>
              <a:gd name="T26" fmla="*/ 1534728 w 1892895"/>
              <a:gd name="T27" fmla="*/ 5434418 h 2600812"/>
              <a:gd name="T28" fmla="*/ 1717435 w 1892895"/>
              <a:gd name="T29" fmla="*/ 6095367 h 2600812"/>
              <a:gd name="T30" fmla="*/ 1863599 w 1892895"/>
              <a:gd name="T31" fmla="*/ 6389117 h 2600812"/>
              <a:gd name="T32" fmla="*/ 2119384 w 1892895"/>
              <a:gd name="T33" fmla="*/ 7196939 h 2600812"/>
              <a:gd name="T34" fmla="*/ 2265550 w 1892895"/>
              <a:gd name="T35" fmla="*/ 7564130 h 2600812"/>
              <a:gd name="T36" fmla="*/ 2448259 w 1892895"/>
              <a:gd name="T37" fmla="*/ 7931324 h 2600812"/>
              <a:gd name="T38" fmla="*/ 2667508 w 1892895"/>
              <a:gd name="T39" fmla="*/ 8371953 h 2600812"/>
              <a:gd name="T40" fmla="*/ 3069459 w 1892895"/>
              <a:gd name="T41" fmla="*/ 9253209 h 2600812"/>
              <a:gd name="T42" fmla="*/ 3142536 w 1892895"/>
              <a:gd name="T43" fmla="*/ 9473521 h 2600812"/>
              <a:gd name="T44" fmla="*/ 3252160 w 1892895"/>
              <a:gd name="T45" fmla="*/ 9693831 h 2600812"/>
              <a:gd name="T46" fmla="*/ 3471410 w 1892895"/>
              <a:gd name="T47" fmla="*/ 10428218 h 2600812"/>
              <a:gd name="T48" fmla="*/ 3581035 w 1892895"/>
              <a:gd name="T49" fmla="*/ 10575097 h 2600812"/>
              <a:gd name="T50" fmla="*/ 3836820 w 1892895"/>
              <a:gd name="T51" fmla="*/ 11236039 h 2600812"/>
              <a:gd name="T52" fmla="*/ 4129155 w 1892895"/>
              <a:gd name="T53" fmla="*/ 11750113 h 2600812"/>
              <a:gd name="T54" fmla="*/ 4384937 w 1892895"/>
              <a:gd name="T55" fmla="*/ 12337613 h 2600812"/>
              <a:gd name="T56" fmla="*/ 4531105 w 1892895"/>
              <a:gd name="T57" fmla="*/ 12778245 h 2600812"/>
              <a:gd name="T58" fmla="*/ 4786891 w 1892895"/>
              <a:gd name="T59" fmla="*/ 13439185 h 2600812"/>
              <a:gd name="T60" fmla="*/ 4896512 w 1892895"/>
              <a:gd name="T61" fmla="*/ 13879816 h 2600812"/>
              <a:gd name="T62" fmla="*/ 5042681 w 1892895"/>
              <a:gd name="T63" fmla="*/ 14173565 h 2600812"/>
              <a:gd name="T64" fmla="*/ 5152303 w 1892895"/>
              <a:gd name="T65" fmla="*/ 14540755 h 2600812"/>
              <a:gd name="T66" fmla="*/ 5298467 w 1892895"/>
              <a:gd name="T67" fmla="*/ 14907945 h 2600812"/>
              <a:gd name="T68" fmla="*/ 5481170 w 1892895"/>
              <a:gd name="T69" fmla="*/ 15275141 h 2600812"/>
              <a:gd name="T70" fmla="*/ 5554256 w 1892895"/>
              <a:gd name="T71" fmla="*/ 15495456 h 2600812"/>
              <a:gd name="T72" fmla="*/ 5736962 w 1892895"/>
              <a:gd name="T73" fmla="*/ 15936079 h 2600812"/>
              <a:gd name="T74" fmla="*/ 5773500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1030">
            <a:extLst>
              <a:ext uri="{FF2B5EF4-FFF2-40B4-BE49-F238E27FC236}">
                <a16:creationId xmlns:a16="http://schemas.microsoft.com/office/drawing/2014/main" id="{DF11C57A-711F-C941-9AE6-C7E1958340EB}"/>
              </a:ext>
            </a:extLst>
          </p:cNvPr>
          <p:cNvSpPr txBox="1">
            <a:spLocks noChangeArrowheads="1"/>
          </p:cNvSpPr>
          <p:nvPr/>
        </p:nvSpPr>
        <p:spPr bwMode="auto">
          <a:xfrm>
            <a:off x="4876800" y="557868"/>
            <a:ext cx="4267200" cy="523220"/>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اليونانية: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385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dissolve">
                                      <p:cBhvr>
                                        <p:cTn id="7" dur="500"/>
                                        <p:tgtEl>
                                          <p:spTgt spid="44039"/>
                                        </p:tgtEl>
                                      </p:cBhvr>
                                    </p:animEffect>
                                  </p:childTnLst>
                                </p:cTn>
                              </p:par>
                              <p:par>
                                <p:cTn id="8" presetID="9"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dissolve">
                                      <p:cBhvr>
                                        <p:cTn id="10" dur="5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fade">
                                      <p:cBhvr>
                                        <p:cTn id="15" dur="1000"/>
                                        <p:tgtEl>
                                          <p:spTgt spid="44040"/>
                                        </p:tgtEl>
                                      </p:cBhvr>
                                    </p:animEffect>
                                    <p:anim calcmode="lin" valueType="num">
                                      <p:cBhvr>
                                        <p:cTn id="16" dur="1000" fill="hold"/>
                                        <p:tgtEl>
                                          <p:spTgt spid="44040"/>
                                        </p:tgtEl>
                                        <p:attrNameLst>
                                          <p:attrName>ppt_x</p:attrName>
                                        </p:attrNameLst>
                                      </p:cBhvr>
                                      <p:tavLst>
                                        <p:tav tm="0">
                                          <p:val>
                                            <p:strVal val="#ppt_x"/>
                                          </p:val>
                                        </p:tav>
                                        <p:tav tm="100000">
                                          <p:val>
                                            <p:strVal val="#ppt_x"/>
                                          </p:val>
                                        </p:tav>
                                      </p:tavLst>
                                    </p:anim>
                                    <p:anim calcmode="lin" valueType="num">
                                      <p:cBhvr>
                                        <p:cTn id="17" dur="900" decel="100000" fill="hold"/>
                                        <p:tgtEl>
                                          <p:spTgt spid="440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4040"/>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fade">
                                      <p:cBhvr>
                                        <p:cTn id="23" dur="1000"/>
                                        <p:tgtEl>
                                          <p:spTgt spid="44038"/>
                                        </p:tgtEl>
                                      </p:cBhvr>
                                    </p:animEffect>
                                    <p:anim calcmode="lin" valueType="num">
                                      <p:cBhvr>
                                        <p:cTn id="24" dur="1000" fill="hold"/>
                                        <p:tgtEl>
                                          <p:spTgt spid="44038"/>
                                        </p:tgtEl>
                                        <p:attrNameLst>
                                          <p:attrName>ppt_x</p:attrName>
                                        </p:attrNameLst>
                                      </p:cBhvr>
                                      <p:tavLst>
                                        <p:tav tm="0">
                                          <p:val>
                                            <p:strVal val="#ppt_x"/>
                                          </p:val>
                                        </p:tav>
                                        <p:tav tm="100000">
                                          <p:val>
                                            <p:strVal val="#ppt_x"/>
                                          </p:val>
                                        </p:tav>
                                      </p:tavLst>
                                    </p:anim>
                                    <p:anim calcmode="lin" valueType="num">
                                      <p:cBhvr>
                                        <p:cTn id="25" dur="900" decel="100000" fill="hold"/>
                                        <p:tgtEl>
                                          <p:spTgt spid="4403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4038"/>
                                        </p:tgtEl>
                                        <p:attrNameLst>
                                          <p:attrName>ppt_y</p:attrName>
                                        </p:attrNameLst>
                                      </p:cBhvr>
                                      <p:tavLst>
                                        <p:tav tm="0">
                                          <p:val>
                                            <p:strVal val="#ppt_y-.03"/>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0" grpId="0" animBg="1"/>
      <p:bldP spid="2"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6000" b="1" dirty="0">
                <a:solidFill>
                  <a:srgbClr val="FFFFFF"/>
                </a:solidFill>
                <a:latin typeface="Arial" panose="020B0604020202020204" pitchFamily="34" charset="0"/>
                <a:ea typeface="ＭＳ Ｐゴシック" charset="0"/>
                <a:cs typeface="Arial" panose="020B0604020202020204" pitchFamily="34" charset="0"/>
              </a:rPr>
              <a:t>الكلمة المفتاحية</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7413"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التبرير</a:t>
            </a:r>
            <a:r>
              <a:rPr kumimoji="0" lang="en-US"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غلاطية</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875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١٦٩</a:t>
            </a:r>
          </a:p>
        </p:txBody>
      </p:sp>
    </p:spTree>
    <p:extLst>
      <p:ext uri="{BB962C8B-B14F-4D97-AF65-F5344CB8AC3E}">
        <p14:creationId xmlns:p14="http://schemas.microsoft.com/office/powerpoint/2010/main" val="1417699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4709819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creen Shot 2016-02-10 at 12.19.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3968" y="692697"/>
            <a:ext cx="4860032" cy="3168352"/>
          </a:xfrm>
          <a:prstGeom prst="rect">
            <a:avLst/>
          </a:prstGeom>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ar-JO" sz="3200" b="1" dirty="0">
                <a:solidFill>
                  <a:schemeClr val="bg1"/>
                </a:solidFill>
                <a:latin typeface="Arial" panose="020B0604020202020204" pitchFamily="34" charset="0"/>
                <a:ea typeface="ＭＳ Ｐゴシック" charset="0"/>
                <a:cs typeface="Arial" panose="020B0604020202020204" pitchFamily="34" charset="0"/>
              </a:rPr>
              <a:t>من هم إسرائيل الله (غل 6: 16)؟</a:t>
            </a:r>
            <a:endParaRPr lang="en-US" sz="4000" b="1" dirty="0">
              <a:latin typeface="Arial" panose="020B0604020202020204" pitchFamily="34" charset="0"/>
              <a:ea typeface="ＭＳ Ｐゴシック" charset="0"/>
              <a:cs typeface="Arial" panose="020B0604020202020204" pitchFamily="34" charset="0"/>
            </a:endParaRPr>
          </a:p>
        </p:txBody>
      </p:sp>
      <p:sp>
        <p:nvSpPr>
          <p:cNvPr id="217094" name="Rectangle 6"/>
          <p:cNvSpPr>
            <a:spLocks noChangeArrowheads="1"/>
          </p:cNvSpPr>
          <p:nvPr/>
        </p:nvSpPr>
        <p:spPr bwMode="auto">
          <a:xfrm>
            <a:off x="35496" y="692696"/>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سلام ورحمة لكل الذين يتبعون هذا القانون </a:t>
            </a:r>
            <a:r>
              <a:rPr lang="ar-JO" sz="3200" b="1" dirty="0">
                <a:solidFill>
                  <a:srgbClr val="FFFF00"/>
                </a:solidFill>
                <a:latin typeface="Arial" panose="020B0604020202020204" pitchFamily="34" charset="0"/>
                <a:cs typeface="Arial" panose="020B0604020202020204" pitchFamily="34" charset="0"/>
              </a:rPr>
              <a:t>حتى</a:t>
            </a:r>
            <a:r>
              <a:rPr lang="ar-JO" sz="3200" b="1" dirty="0">
                <a:solidFill>
                  <a:srgbClr val="FFFFFF"/>
                </a:solidFill>
                <a:latin typeface="Arial" panose="020B0604020202020204" pitchFamily="34" charset="0"/>
                <a:cs typeface="Arial" panose="020B0604020202020204" pitchFamily="34" charset="0"/>
              </a:rPr>
              <a:t> إلى إسرائيل الله </a:t>
            </a:r>
          </a:p>
          <a:p>
            <a:pPr algn="ctr" eaLnBrk="0" hangingPunct="0">
              <a:defRPr/>
            </a:pPr>
            <a:r>
              <a:rPr lang="en-US" sz="3200" b="1" dirty="0">
                <a:solidFill>
                  <a:srgbClr val="FFFFFF"/>
                </a:solidFill>
                <a:latin typeface="Arial" panose="020B0604020202020204" pitchFamily="34" charset="0"/>
                <a:cs typeface="Arial" panose="020B0604020202020204" pitchFamily="34" charset="0"/>
              </a:rPr>
              <a:t>(NIV).</a:t>
            </a:r>
          </a:p>
        </p:txBody>
      </p:sp>
      <p:sp>
        <p:nvSpPr>
          <p:cNvPr id="12" name="Rectangle 6"/>
          <p:cNvSpPr>
            <a:spLocks noChangeArrowheads="1"/>
          </p:cNvSpPr>
          <p:nvPr/>
        </p:nvSpPr>
        <p:spPr bwMode="auto">
          <a:xfrm>
            <a:off x="9756576" y="692696"/>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en-US" sz="3200" b="1" dirty="0">
                <a:solidFill>
                  <a:srgbClr val="FFFFFF"/>
                </a:solidFill>
                <a:latin typeface="Arial" panose="020B0604020202020204" pitchFamily="34" charset="0"/>
                <a:cs typeface="Arial" panose="020B0604020202020204" pitchFamily="34" charset="0"/>
              </a:rPr>
              <a:t>kai« o¢soi twˆ◊ kano/ni tou/twˆ stoich/sousin, ei˙rh/nh e˙p∆ aujtou\ß kai« e¶leoß </a:t>
            </a:r>
            <a:r>
              <a:rPr lang="en-US" sz="3200" b="1" dirty="0">
                <a:solidFill>
                  <a:srgbClr val="FFFF00"/>
                </a:solidFill>
                <a:latin typeface="Arial" panose="020B0604020202020204" pitchFamily="34" charset="0"/>
                <a:cs typeface="Arial" panose="020B0604020202020204" pitchFamily="34" charset="0"/>
              </a:rPr>
              <a:t>kai</a:t>
            </a:r>
            <a:r>
              <a:rPr lang="en-US" sz="3200" b="1" dirty="0">
                <a:solidFill>
                  <a:srgbClr val="FFFFFF"/>
                </a:solidFill>
                <a:latin typeface="Arial" panose="020B0604020202020204" pitchFamily="34" charset="0"/>
                <a:cs typeface="Arial" panose="020B0604020202020204" pitchFamily="34" charset="0"/>
              </a:rPr>
              <a:t>« e˙pi« to\n ∆Israh\l touv </a:t>
            </a:r>
            <a:r>
              <a:rPr lang="en-US" sz="3200" b="1" dirty="0" err="1">
                <a:solidFill>
                  <a:srgbClr val="FFFFFF"/>
                </a:solidFill>
                <a:latin typeface="Arial" panose="020B0604020202020204" pitchFamily="34" charset="0"/>
                <a:cs typeface="Arial" panose="020B0604020202020204" pitchFamily="34" charset="0"/>
              </a:rPr>
              <a:t>qeouv</a:t>
            </a:r>
            <a:r>
              <a:rPr lang="en-US"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يوناني</a:t>
            </a:r>
            <a:r>
              <a:rPr lang="en-US" sz="3200" b="1" dirty="0">
                <a:solidFill>
                  <a:srgbClr val="FFFFFF"/>
                </a:solidFill>
                <a:latin typeface="Arial" panose="020B0604020202020204" pitchFamily="34" charset="0"/>
                <a:cs typeface="Arial" panose="020B0604020202020204" pitchFamily="34" charset="0"/>
              </a:rPr>
              <a:t>)</a:t>
            </a:r>
            <a:endParaRPr lang="en-US" sz="4000" b="1" dirty="0">
              <a:solidFill>
                <a:srgbClr val="000000"/>
              </a:solidFill>
              <a:latin typeface="Arial" panose="020B0604020202020204" pitchFamily="34" charset="0"/>
              <a:cs typeface="Arial" panose="020B0604020202020204" pitchFamily="34" charset="0"/>
            </a:endParaRPr>
          </a:p>
        </p:txBody>
      </p:sp>
      <p:sp>
        <p:nvSpPr>
          <p:cNvPr id="13" name="Rectangle 6"/>
          <p:cNvSpPr>
            <a:spLocks noChangeArrowheads="1"/>
          </p:cNvSpPr>
          <p:nvPr/>
        </p:nvSpPr>
        <p:spPr bwMode="auto">
          <a:xfrm>
            <a:off x="35496" y="3861048"/>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ليكن سلام ورحمة الله على كل الذين يعيشون بحسب هذا المبدأ </a:t>
            </a:r>
            <a:r>
              <a:rPr lang="ar-JO" sz="3200" b="1" dirty="0">
                <a:solidFill>
                  <a:srgbClr val="FFFF00"/>
                </a:solidFill>
                <a:latin typeface="Arial" panose="020B0604020202020204" pitchFamily="34" charset="0"/>
                <a:cs typeface="Arial" panose="020B0604020202020204" pitchFamily="34" charset="0"/>
              </a:rPr>
              <a:t>هم</a:t>
            </a:r>
            <a:r>
              <a:rPr lang="ar-JO" sz="3200" b="1" dirty="0">
                <a:solidFill>
                  <a:srgbClr val="FFFFFF"/>
                </a:solidFill>
                <a:latin typeface="Arial" panose="020B0604020202020204" pitchFamily="34" charset="0"/>
                <a:cs typeface="Arial" panose="020B0604020202020204" pitchFamily="34" charset="0"/>
              </a:rPr>
              <a:t> شعب الله الجديد</a:t>
            </a:r>
            <a:endParaRPr lang="en-US" sz="3200" b="1" dirty="0">
              <a:solidFill>
                <a:srgbClr val="FFFFFF"/>
              </a:solidFill>
              <a:latin typeface="Arial" panose="020B0604020202020204" pitchFamily="34" charset="0"/>
              <a:cs typeface="Arial" panose="020B0604020202020204" pitchFamily="34" charset="0"/>
            </a:endParaRPr>
          </a:p>
          <a:p>
            <a:pPr algn="ctr" eaLnBrk="0" hangingPunct="0">
              <a:defRPr/>
            </a:pPr>
            <a:r>
              <a:rPr lang="en-US" sz="3200" b="1" dirty="0">
                <a:solidFill>
                  <a:srgbClr val="FFFFFF"/>
                </a:solidFill>
                <a:latin typeface="Arial" panose="020B0604020202020204" pitchFamily="34" charset="0"/>
                <a:cs typeface="Arial" panose="020B0604020202020204" pitchFamily="34" charset="0"/>
              </a:rPr>
              <a:t> (NLT).</a:t>
            </a:r>
            <a:endParaRPr lang="en-US" sz="4000" b="1" dirty="0">
              <a:solidFill>
                <a:srgbClr val="000000"/>
              </a:solidFill>
              <a:latin typeface="Arial" panose="020B0604020202020204" pitchFamily="34" charset="0"/>
              <a:cs typeface="Arial" panose="020B0604020202020204" pitchFamily="34" charset="0"/>
            </a:endParaRPr>
          </a:p>
        </p:txBody>
      </p:sp>
      <p:sp>
        <p:nvSpPr>
          <p:cNvPr id="14" name="Rectangle 6"/>
          <p:cNvSpPr>
            <a:spLocks noChangeArrowheads="1"/>
          </p:cNvSpPr>
          <p:nvPr/>
        </p:nvSpPr>
        <p:spPr bwMode="auto">
          <a:xfrm>
            <a:off x="4499992" y="3861048"/>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وهؤلاء الذين يسلكون بهذا القانون رحمة وسلام لهم </a:t>
            </a:r>
            <a:r>
              <a:rPr lang="ar-JO" sz="3200" b="1" dirty="0">
                <a:solidFill>
                  <a:srgbClr val="FFFF00"/>
                </a:solidFill>
                <a:latin typeface="Arial" panose="020B0604020202020204" pitchFamily="34" charset="0"/>
                <a:cs typeface="Arial" panose="020B0604020202020204" pitchFamily="34" charset="0"/>
              </a:rPr>
              <a:t>و</a:t>
            </a:r>
            <a:r>
              <a:rPr lang="ar-JO" sz="3200" b="1" dirty="0">
                <a:solidFill>
                  <a:srgbClr val="FFFFFF"/>
                </a:solidFill>
                <a:latin typeface="Arial" panose="020B0604020202020204" pitchFamily="34" charset="0"/>
                <a:cs typeface="Arial" panose="020B0604020202020204" pitchFamily="34" charset="0"/>
              </a:rPr>
              <a:t>على إسرائيل الله</a:t>
            </a:r>
            <a:endParaRPr lang="en-US" sz="3200" b="1" dirty="0">
              <a:solidFill>
                <a:srgbClr val="FFFFFF"/>
              </a:solidFill>
              <a:latin typeface="Arial" panose="020B0604020202020204" pitchFamily="34" charset="0"/>
              <a:cs typeface="Arial" panose="020B0604020202020204" pitchFamily="34" charset="0"/>
            </a:endParaRPr>
          </a:p>
          <a:p>
            <a:pPr algn="ctr" eaLnBrk="0" hangingPunct="0">
              <a:defRPr/>
            </a:pPr>
            <a:r>
              <a:rPr lang="en-US" sz="3200" b="1" dirty="0">
                <a:solidFill>
                  <a:srgbClr val="FFFFFF"/>
                </a:solidFill>
                <a:latin typeface="Arial" panose="020B0604020202020204" pitchFamily="34" charset="0"/>
                <a:cs typeface="Arial" panose="020B0604020202020204" pitchFamily="34" charset="0"/>
              </a:rPr>
              <a:t> (NAU).</a:t>
            </a:r>
            <a:endParaRPr lang="en-US" sz="4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340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13" grpId="0"/>
      <p:bldP spid="14"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1" y="0"/>
            <a:ext cx="9144000" cy="685800"/>
          </a:xfrm>
          <a:solidFill>
            <a:srgbClr val="000000"/>
          </a:solidFill>
        </p:spPr>
        <p:txBody>
          <a:bodyPr/>
          <a:lstStyle/>
          <a:p>
            <a:r>
              <a:rPr lang="ar-JO" altLang="ja-JP" sz="2800" b="1" dirty="0">
                <a:solidFill>
                  <a:schemeClr val="bg1"/>
                </a:solidFill>
                <a:latin typeface="Arial" panose="020B0604020202020204" pitchFamily="34" charset="0"/>
                <a:ea typeface="ＭＳ Ｐゴシック" charset="0"/>
                <a:cs typeface="Arial" panose="020B0604020202020204" pitchFamily="34" charset="0"/>
              </a:rPr>
              <a:t>على إسرائيل الله (غل 6: 16)</a:t>
            </a:r>
            <a:r>
              <a:rPr lang="en-US" sz="2800" b="1" dirty="0">
                <a:solidFill>
                  <a:schemeClr val="bg1"/>
                </a:solidFill>
                <a:latin typeface="Arial" panose="020B0604020202020204" pitchFamily="34" charset="0"/>
                <a:ea typeface="ＭＳ Ｐゴシック" charset="0"/>
                <a:cs typeface="Arial" panose="020B0604020202020204" pitchFamily="34" charset="0"/>
              </a:rPr>
              <a:t> (</a:t>
            </a:r>
            <a:r>
              <a:rPr lang="en-US" sz="2800" b="1" i="1" dirty="0">
                <a:solidFill>
                  <a:srgbClr val="FFFF00"/>
                </a:solidFill>
                <a:latin typeface="Arial" panose="020B0604020202020204" pitchFamily="34" charset="0"/>
                <a:ea typeface="ＭＳ Ｐゴシック" charset="0"/>
                <a:cs typeface="Arial" panose="020B0604020202020204" pitchFamily="34" charset="0"/>
              </a:rPr>
              <a:t>kai</a:t>
            </a:r>
            <a:r>
              <a:rPr lang="en-US" sz="2800" b="1" dirty="0">
                <a:solidFill>
                  <a:schemeClr val="bg1"/>
                </a:solidFill>
                <a:latin typeface="Arial" panose="020B0604020202020204" pitchFamily="34" charset="0"/>
                <a:ea typeface="ＭＳ Ｐゴシック" charset="0"/>
                <a:cs typeface="Arial" panose="020B0604020202020204" pitchFamily="34" charset="0"/>
              </a:rPr>
              <a:t>) </a:t>
            </a:r>
            <a:r>
              <a:rPr lang="ar-JO" sz="2800" b="1" dirty="0">
                <a:solidFill>
                  <a:schemeClr val="bg1"/>
                </a:solidFill>
                <a:latin typeface="Arial" panose="020B0604020202020204" pitchFamily="34" charset="0"/>
                <a:ea typeface="ＭＳ Ｐゴシック" charset="0"/>
                <a:cs typeface="Arial" panose="020B0604020202020204" pitchFamily="34" charset="0"/>
              </a:rPr>
              <a:t>و</a:t>
            </a:r>
            <a:endParaRPr lang="en-US" sz="3600" b="1" dirty="0">
              <a:latin typeface="Arial" panose="020B0604020202020204" pitchFamily="34" charset="0"/>
              <a:ea typeface="ＭＳ Ｐゴシック" charset="0"/>
              <a:cs typeface="Arial" panose="020B0604020202020204" pitchFamily="34" charset="0"/>
            </a:endParaRPr>
          </a:p>
        </p:txBody>
      </p:sp>
      <p:sp>
        <p:nvSpPr>
          <p:cNvPr id="217092" name="Rectangle 4"/>
          <p:cNvSpPr>
            <a:spLocks noChangeArrowheads="1"/>
          </p:cNvSpPr>
          <p:nvPr/>
        </p:nvSpPr>
        <p:spPr bwMode="auto">
          <a:xfrm>
            <a:off x="800100" y="914400"/>
            <a:ext cx="3429000" cy="1600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حتى</a:t>
            </a:r>
            <a:r>
              <a:rPr lang="ar-JO" sz="3200" b="1" dirty="0">
                <a:solidFill>
                  <a:srgbClr val="FFFFFF"/>
                </a:solidFill>
                <a:latin typeface="Arial" panose="020B0604020202020204" pitchFamily="34" charset="0"/>
                <a:cs typeface="Arial" panose="020B0604020202020204" pitchFamily="34" charset="0"/>
              </a:rPr>
              <a:t> إلى إسرائيل الله</a:t>
            </a:r>
            <a:endParaRPr lang="en-US" sz="3200" b="1" dirty="0">
              <a:solidFill>
                <a:srgbClr val="FFFFFF"/>
              </a:solidFill>
              <a:latin typeface="Arial" panose="020B0604020202020204" pitchFamily="34" charset="0"/>
              <a:cs typeface="Arial" panose="020B0604020202020204" pitchFamily="34" charset="0"/>
            </a:endParaRPr>
          </a:p>
          <a:p>
            <a:pPr algn="ctr" eaLnBrk="0" hangingPunct="0">
              <a:defRPr/>
            </a:pPr>
            <a:r>
              <a:rPr lang="en-US" sz="3200" b="1" dirty="0">
                <a:solidFill>
                  <a:srgbClr val="FFFFFF"/>
                </a:solidFill>
                <a:latin typeface="Arial" panose="020B0604020202020204" pitchFamily="34" charset="0"/>
                <a:cs typeface="Arial" panose="020B0604020202020204" pitchFamily="34" charset="0"/>
              </a:rPr>
              <a:t> (NIV)</a:t>
            </a:r>
            <a:endParaRPr lang="en-US" sz="4000" b="1" dirty="0">
              <a:solidFill>
                <a:srgbClr val="000000"/>
              </a:solidFill>
              <a:latin typeface="Arial" panose="020B0604020202020204" pitchFamily="34" charset="0"/>
              <a:cs typeface="Arial" panose="020B0604020202020204" pitchFamily="34" charset="0"/>
            </a:endParaRPr>
          </a:p>
        </p:txBody>
      </p:sp>
      <p:sp>
        <p:nvSpPr>
          <p:cNvPr id="217093" name="Rectangle 5"/>
          <p:cNvSpPr>
            <a:spLocks noChangeArrowheads="1"/>
          </p:cNvSpPr>
          <p:nvPr/>
        </p:nvSpPr>
        <p:spPr bwMode="auto">
          <a:xfrm>
            <a:off x="5292080" y="990600"/>
            <a:ext cx="3623320" cy="14478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ar-JO" altLang="ja-JP" sz="3200" b="1" dirty="0">
                <a:solidFill>
                  <a:srgbClr val="FFFFFF"/>
                </a:solidFill>
                <a:latin typeface="Arial" panose="020B0604020202020204" pitchFamily="34" charset="0"/>
                <a:cs typeface="Arial" panose="020B0604020202020204" pitchFamily="34" charset="0"/>
              </a:rPr>
              <a:t>.... </a:t>
            </a:r>
            <a:r>
              <a:rPr lang="ar-JO" altLang="ja-JP" sz="3200" b="1" dirty="0">
                <a:solidFill>
                  <a:srgbClr val="FFFF00"/>
                </a:solidFill>
                <a:latin typeface="Arial" panose="020B0604020202020204" pitchFamily="34" charset="0"/>
                <a:cs typeface="Arial" panose="020B0604020202020204" pitchFamily="34" charset="0"/>
              </a:rPr>
              <a:t>و</a:t>
            </a:r>
            <a:r>
              <a:rPr lang="ar-JO" altLang="ja-JP" sz="3200" b="1" dirty="0">
                <a:solidFill>
                  <a:srgbClr val="FFFFFF"/>
                </a:solidFill>
                <a:latin typeface="Arial" panose="020B0604020202020204" pitchFamily="34" charset="0"/>
                <a:cs typeface="Arial" panose="020B0604020202020204" pitchFamily="34" charset="0"/>
              </a:rPr>
              <a:t>على إسرائيل الله  </a:t>
            </a:r>
            <a:r>
              <a:rPr lang="en-US" sz="3200" b="1" dirty="0">
                <a:solidFill>
                  <a:srgbClr val="FFFFFF"/>
                </a:solidFill>
                <a:latin typeface="Arial" panose="020B0604020202020204" pitchFamily="34" charset="0"/>
                <a:cs typeface="Arial" panose="020B0604020202020204" pitchFamily="34" charset="0"/>
              </a:rPr>
              <a:t>(NAU)</a:t>
            </a:r>
            <a:endParaRPr lang="en-US" sz="4000" b="1" dirty="0">
              <a:solidFill>
                <a:srgbClr val="000000"/>
              </a:solidFill>
              <a:latin typeface="Arial" panose="020B0604020202020204" pitchFamily="34" charset="0"/>
              <a:cs typeface="Arial" panose="020B0604020202020204" pitchFamily="34" charset="0"/>
            </a:endParaRPr>
          </a:p>
        </p:txBody>
      </p:sp>
      <p:sp>
        <p:nvSpPr>
          <p:cNvPr id="217094" name="Rectangle 6"/>
          <p:cNvSpPr>
            <a:spLocks noChangeArrowheads="1"/>
          </p:cNvSpPr>
          <p:nvPr/>
        </p:nvSpPr>
        <p:spPr bwMode="auto">
          <a:xfrm>
            <a:off x="800100" y="5791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الكنيسة = إسرائيل</a:t>
            </a:r>
            <a:endParaRPr lang="en-US" sz="4000" b="1" dirty="0">
              <a:solidFill>
                <a:srgbClr val="000000"/>
              </a:solidFill>
              <a:latin typeface="Arial" panose="020B0604020202020204" pitchFamily="34" charset="0"/>
              <a:cs typeface="Arial" panose="020B0604020202020204" pitchFamily="34" charset="0"/>
            </a:endParaRPr>
          </a:p>
        </p:txBody>
      </p:sp>
      <p:sp>
        <p:nvSpPr>
          <p:cNvPr id="217095" name="Rectangle 7"/>
          <p:cNvSpPr>
            <a:spLocks noChangeArrowheads="1"/>
          </p:cNvSpPr>
          <p:nvPr/>
        </p:nvSpPr>
        <p:spPr bwMode="auto">
          <a:xfrm>
            <a:off x="5029200" y="5791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إسرائيل</a:t>
            </a:r>
            <a:r>
              <a:rPr lang="en-US" sz="3200" b="1" dirty="0">
                <a:solidFill>
                  <a:srgbClr val="FFFFFF"/>
                </a:solidFill>
                <a:latin typeface="Arial" panose="020B0604020202020204" pitchFamily="34" charset="0"/>
                <a:cs typeface="Arial" panose="020B0604020202020204" pitchFamily="34" charset="0"/>
              </a:rPr>
              <a:t> ≠ </a:t>
            </a:r>
            <a:r>
              <a:rPr lang="ar-JO" sz="3200" b="1" dirty="0">
                <a:solidFill>
                  <a:srgbClr val="FFFFFF"/>
                </a:solidFill>
                <a:latin typeface="Arial" panose="020B0604020202020204" pitchFamily="34" charset="0"/>
                <a:cs typeface="Arial" panose="020B0604020202020204" pitchFamily="34" charset="0"/>
              </a:rPr>
              <a:t>الكنيسة</a:t>
            </a:r>
            <a:endParaRPr lang="en-US" sz="4000" b="1" dirty="0">
              <a:solidFill>
                <a:srgbClr val="000000"/>
              </a:solidFill>
              <a:latin typeface="Arial" panose="020B0604020202020204" pitchFamily="34" charset="0"/>
              <a:cs typeface="Arial" panose="020B0604020202020204" pitchFamily="34" charset="0"/>
            </a:endParaRPr>
          </a:p>
        </p:txBody>
      </p:sp>
      <p:sp>
        <p:nvSpPr>
          <p:cNvPr id="217097" name="Rectangle 9"/>
          <p:cNvSpPr>
            <a:spLocks noChangeArrowheads="1"/>
          </p:cNvSpPr>
          <p:nvPr/>
        </p:nvSpPr>
        <p:spPr bwMode="auto">
          <a:xfrm>
            <a:off x="990600" y="44196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 كل المؤمنين</a:t>
            </a:r>
            <a:endParaRPr lang="en-US" sz="4000" b="1" dirty="0">
              <a:solidFill>
                <a:srgbClr val="000000"/>
              </a:solidFill>
              <a:latin typeface="Arial" panose="020B0604020202020204" pitchFamily="34" charset="0"/>
              <a:cs typeface="Arial" panose="020B0604020202020204" pitchFamily="34" charset="0"/>
            </a:endParaRPr>
          </a:p>
        </p:txBody>
      </p:sp>
      <p:sp>
        <p:nvSpPr>
          <p:cNvPr id="217098" name="Rectangle 10"/>
          <p:cNvSpPr>
            <a:spLocks noChangeArrowheads="1"/>
          </p:cNvSpPr>
          <p:nvPr/>
        </p:nvSpPr>
        <p:spPr bwMode="auto">
          <a:xfrm>
            <a:off x="5029200" y="4394200"/>
            <a:ext cx="38862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 اليهود المؤمنون</a:t>
            </a:r>
            <a:endParaRPr lang="en-US" sz="4000" b="1" dirty="0">
              <a:solidFill>
                <a:srgbClr val="000000"/>
              </a:solidFill>
              <a:latin typeface="Arial" panose="020B0604020202020204" pitchFamily="34" charset="0"/>
              <a:cs typeface="Arial" panose="020B0604020202020204" pitchFamily="34" charset="0"/>
            </a:endParaRPr>
          </a:p>
        </p:txBody>
      </p:sp>
      <p:sp>
        <p:nvSpPr>
          <p:cNvPr id="217100" name="Rectangle 12"/>
          <p:cNvSpPr>
            <a:spLocks noChangeArrowheads="1"/>
          </p:cNvSpPr>
          <p:nvPr/>
        </p:nvSpPr>
        <p:spPr bwMode="auto">
          <a:xfrm>
            <a:off x="990600" y="3048000"/>
            <a:ext cx="3048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ar-JO" sz="3200" b="1" dirty="0">
                <a:solidFill>
                  <a:srgbClr val="FFFFFF"/>
                </a:solidFill>
                <a:latin typeface="Arial" panose="020B0604020202020204" pitchFamily="34" charset="0"/>
                <a:cs typeface="Arial" panose="020B0604020202020204" pitchFamily="34" charset="0"/>
              </a:rPr>
              <a:t>استخدام غير طبيعي</a:t>
            </a:r>
            <a:endParaRPr lang="en-US" sz="3200" b="1" dirty="0">
              <a:solidFill>
                <a:srgbClr val="FFFFFF"/>
              </a:solidFill>
              <a:latin typeface="Arial" panose="020B0604020202020204" pitchFamily="34" charset="0"/>
              <a:cs typeface="Arial" panose="020B0604020202020204" pitchFamily="34" charset="0"/>
            </a:endParaRPr>
          </a:p>
          <a:p>
            <a:pPr algn="ctr" eaLnBrk="0" hangingPunct="0">
              <a:defRPr/>
            </a:pPr>
            <a:r>
              <a:rPr lang="en-US" sz="3200" b="1" dirty="0">
                <a:solidFill>
                  <a:srgbClr val="FFFFFF"/>
                </a:solidFill>
                <a:latin typeface="Arial" panose="020B0604020202020204" pitchFamily="34" charset="0"/>
                <a:cs typeface="Arial" panose="020B0604020202020204" pitchFamily="34" charset="0"/>
              </a:rPr>
              <a:t> </a:t>
            </a:r>
            <a:r>
              <a:rPr lang="en-US" sz="3200" b="1" i="1" dirty="0">
                <a:solidFill>
                  <a:srgbClr val="FFFF00"/>
                </a:solidFill>
                <a:latin typeface="Arial" panose="020B0604020202020204" pitchFamily="34" charset="0"/>
                <a:cs typeface="Arial" panose="020B0604020202020204" pitchFamily="34" charset="0"/>
              </a:rPr>
              <a:t>kai</a:t>
            </a:r>
            <a:endParaRPr lang="en-US" sz="4000" b="1" dirty="0">
              <a:solidFill>
                <a:srgbClr val="FFFF00"/>
              </a:solidFill>
              <a:latin typeface="Arial" panose="020B0604020202020204" pitchFamily="34" charset="0"/>
              <a:cs typeface="Arial" panose="020B0604020202020204" pitchFamily="34" charset="0"/>
            </a:endParaRPr>
          </a:p>
        </p:txBody>
      </p:sp>
      <p:sp>
        <p:nvSpPr>
          <p:cNvPr id="217101" name="Rectangle 13"/>
          <p:cNvSpPr>
            <a:spLocks noChangeArrowheads="1"/>
          </p:cNvSpPr>
          <p:nvPr/>
        </p:nvSpPr>
        <p:spPr bwMode="auto">
          <a:xfrm>
            <a:off x="5486400" y="2997200"/>
            <a:ext cx="3429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ar-JO" sz="3200" b="1" dirty="0">
                <a:solidFill>
                  <a:srgbClr val="FFFFFF"/>
                </a:solidFill>
                <a:latin typeface="Arial" panose="020B0604020202020204" pitchFamily="34" charset="0"/>
                <a:ea typeface="ＭＳ Ｐゴシック" pitchFamily="-112" charset="-128"/>
                <a:cs typeface="Arial" panose="020B0604020202020204" pitchFamily="34" charset="0"/>
              </a:rPr>
              <a:t>استخدام طبيعي</a:t>
            </a:r>
            <a:endParaRPr lang="en-US" sz="3200" b="1" dirty="0">
              <a:solidFill>
                <a:srgbClr val="FFFFFF"/>
              </a:solidFill>
              <a:latin typeface="Arial" panose="020B0604020202020204" pitchFamily="34" charset="0"/>
              <a:ea typeface="ＭＳ Ｐゴシック" pitchFamily="-112" charset="-128"/>
              <a:cs typeface="Arial" panose="020B0604020202020204" pitchFamily="34" charset="0"/>
            </a:endParaRPr>
          </a:p>
          <a:p>
            <a:pPr algn="ctr" eaLnBrk="0" hangingPunct="0">
              <a:defRPr/>
            </a:pPr>
            <a:r>
              <a:rPr lang="en-US" sz="3200" b="1" i="1" dirty="0">
                <a:solidFill>
                  <a:srgbClr val="FFFF00"/>
                </a:solidFill>
                <a:latin typeface="Arial" panose="020B0604020202020204" pitchFamily="34" charset="0"/>
                <a:ea typeface="ＭＳ Ｐゴシック" pitchFamily="-112" charset="-128"/>
                <a:cs typeface="Arial" panose="020B0604020202020204" pitchFamily="34" charset="0"/>
              </a:rPr>
              <a:t>kai</a:t>
            </a:r>
          </a:p>
        </p:txBody>
      </p:sp>
    </p:spTree>
    <p:extLst>
      <p:ext uri="{BB962C8B-B14F-4D97-AF65-F5344CB8AC3E}">
        <p14:creationId xmlns:p14="http://schemas.microsoft.com/office/powerpoint/2010/main" val="85781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70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P spid="217094" grpId="0"/>
      <p:bldP spid="217095" grpId="0"/>
      <p:bldP spid="217097" grpId="0"/>
      <p:bldP spid="217098" grpId="0"/>
      <p:bldP spid="217100" grpId="0"/>
      <p:bldP spid="217101"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Text Box 2"/>
          <p:cNvSpPr txBox="1">
            <a:spLocks noChangeArrowheads="1"/>
          </p:cNvSpPr>
          <p:nvPr/>
        </p:nvSpPr>
        <p:spPr bwMode="auto">
          <a:xfrm>
            <a:off x="7848600" y="762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172-173</a:t>
            </a:r>
            <a:endParaRPr lang="en-US" b="1" dirty="0">
              <a:latin typeface="Arial" charset="0"/>
              <a:cs typeface="Arial" charset="0"/>
            </a:endParaRPr>
          </a:p>
        </p:txBody>
      </p:sp>
      <p:sp>
        <p:nvSpPr>
          <p:cNvPr id="23555" name="Text Box 3"/>
          <p:cNvSpPr txBox="1">
            <a:spLocks noChangeArrowheads="1"/>
          </p:cNvSpPr>
          <p:nvPr/>
        </p:nvSpPr>
        <p:spPr bwMode="auto">
          <a:xfrm>
            <a:off x="4013825" y="152400"/>
            <a:ext cx="1151277" cy="52322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latin typeface="Arial" charset="0"/>
                <a:cs typeface="Arial" charset="0"/>
              </a:rPr>
              <a:t>الملخص</a:t>
            </a:r>
            <a:endParaRPr lang="en-US" sz="2800" b="1" dirty="0">
              <a:latin typeface="Arial" charset="0"/>
              <a:cs typeface="Arial" charset="0"/>
            </a:endParaRPr>
          </a:p>
        </p:txBody>
      </p:sp>
      <p:sp>
        <p:nvSpPr>
          <p:cNvPr id="23556" name="Text Box 4"/>
          <p:cNvSpPr txBox="1">
            <a:spLocks noChangeArrowheads="1"/>
          </p:cNvSpPr>
          <p:nvPr/>
        </p:nvSpPr>
        <p:spPr bwMode="auto">
          <a:xfrm>
            <a:off x="304800" y="873125"/>
            <a:ext cx="8458200" cy="1384995"/>
          </a:xfrm>
          <a:prstGeom prst="rect">
            <a:avLst/>
          </a:prstGeom>
          <a:solidFill>
            <a:srgbClr val="000000"/>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latin typeface="Arial" charset="0"/>
                <a:cs typeface="Arial" charset="0"/>
              </a:rPr>
              <a:t>سيرة ذاتية (غل 1-2)</a:t>
            </a:r>
            <a:r>
              <a:rPr lang="ar-JO" altLang="zh-CN" sz="2800" b="1" dirty="0">
                <a:latin typeface="Arial" charset="0"/>
                <a:cs typeface="Arial" charset="0"/>
              </a:rPr>
              <a:t> : يدافع بولس عن سلطته الرسولية لمواجهة ادعاءات المهودين الذين تسللوا إلى كنائس غلاطية بتعليمهم الكاذب بأنه قد اخترع التبرير بالإيمان بسلطته الشخصية  </a:t>
            </a:r>
            <a:r>
              <a:rPr lang="en-US" altLang="zh-CN" sz="2800" b="1" dirty="0">
                <a:latin typeface="Arial" charset="0"/>
                <a:cs typeface="Arial" charset="0"/>
              </a:rPr>
              <a:t> </a:t>
            </a:r>
            <a:endParaRPr lang="en-US" sz="2800" b="1" dirty="0">
              <a:latin typeface="Arial" charset="0"/>
              <a:cs typeface="Arial" charset="0"/>
            </a:endParaRPr>
          </a:p>
        </p:txBody>
      </p:sp>
      <p:sp>
        <p:nvSpPr>
          <p:cNvPr id="23557" name="Text Box 5"/>
          <p:cNvSpPr txBox="1">
            <a:spLocks noChangeArrowheads="1"/>
          </p:cNvSpPr>
          <p:nvPr/>
        </p:nvSpPr>
        <p:spPr bwMode="auto">
          <a:xfrm>
            <a:off x="304800" y="2596648"/>
            <a:ext cx="8534400" cy="1815882"/>
          </a:xfrm>
          <a:prstGeom prst="rect">
            <a:avLst/>
          </a:prstGeom>
          <a:solidFill>
            <a:srgbClr val="000000"/>
          </a:solidFill>
          <a:ln w="12700">
            <a:solidFill>
              <a:srgbClr val="000000"/>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latin typeface="Arial" charset="0"/>
                <a:cs typeface="Arial" charset="0"/>
              </a:rPr>
              <a:t>لاهوتي (غل 3-4)</a:t>
            </a:r>
            <a:r>
              <a:rPr lang="ar-JO" altLang="zh-CN" sz="2800" b="1" dirty="0">
                <a:latin typeface="Arial" charset="0"/>
                <a:cs typeface="Arial" charset="0"/>
              </a:rPr>
              <a:t> : يؤكد بولس ويوضح الخلاص بالإيمان وليس بالناموس لمواجهة اتهامات المهودين أن التبرير بالإيمان كان تعليماً جديداً بإظهار أن الغلاطيين كونهم مخلصين بالإيمان فهم أحرار من الناموس</a:t>
            </a:r>
            <a:endParaRPr lang="en-US" altLang="zh-CN" sz="2800" b="1" dirty="0">
              <a:latin typeface="Arial" charset="0"/>
              <a:cs typeface="Arial" charset="0"/>
            </a:endParaRPr>
          </a:p>
        </p:txBody>
      </p:sp>
      <p:sp>
        <p:nvSpPr>
          <p:cNvPr id="23558" name="Text Box 6"/>
          <p:cNvSpPr txBox="1">
            <a:spLocks noChangeArrowheads="1"/>
          </p:cNvSpPr>
          <p:nvPr/>
        </p:nvSpPr>
        <p:spPr bwMode="auto">
          <a:xfrm>
            <a:off x="304800" y="4780309"/>
            <a:ext cx="8534400" cy="1384995"/>
          </a:xfrm>
          <a:prstGeom prst="rect">
            <a:avLst/>
          </a:prstGeom>
          <a:solidFill>
            <a:srgbClr val="000000"/>
          </a:solidFill>
          <a:ln w="12700">
            <a:solidFill>
              <a:srgbClr val="000000"/>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u="sng" dirty="0">
                <a:latin typeface="Arial" charset="0"/>
                <a:cs typeface="Arial" charset="0"/>
              </a:rPr>
              <a:t>عملي (غل 5-6)</a:t>
            </a:r>
            <a:r>
              <a:rPr lang="ar-JO" altLang="zh-CN" sz="2800" b="1" dirty="0">
                <a:latin typeface="Arial" charset="0"/>
                <a:cs typeface="Arial" charset="0"/>
              </a:rPr>
              <a:t> : يطبق بولس الخلاص بالإيمان للحياة المسيحية من خلال تقديم وجهة نظر ومسؤوليات متوازنة تجاه الآخرين للحث على تطبيق تعليمه تحت قيادة الروح القدس</a:t>
            </a:r>
            <a:endParaRPr lang="en-US" altLang="zh-CN" sz="2800" b="1" dirty="0">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in)">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ox(in)">
                                      <p:cBhvr>
                                        <p:cTn id="1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يكون الخلاص بالإيمان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وحده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76118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دعا يسوع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بولس</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ليعلم عن الخلاص بالإيمان (غل 1-2)</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151763"/>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الخلاص كان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دائماً</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بالإيمان (غل 3-4)</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951474"/>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قبل الميلاد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الإيمان ينظر إلى الأمام نحو صليب يسوع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966590"/>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بعد الميلاد</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الإيمان ينظر إلى الخلف نحو صليب يسوع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879763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p:bldP spid="11"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الخلاص بالإيمان وحده يغيرنا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داخلياً </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(غل 5-6)</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174730"/>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غلاطية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الخلاص بالإيمان </a:t>
            </a:r>
            <a:r>
              <a:rPr kumimoji="0" lang="ar-JO" sz="5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يحرر</a:t>
            </a:r>
            <a:r>
              <a:rPr kumimoji="0" lang="ar-JO"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نا من الناموس ليعطينا حرية في المسيح</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490192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818" name="Text Box 14"/>
          <p:cNvSpPr txBox="1">
            <a:spLocks noChangeArrowheads="1"/>
          </p:cNvSpPr>
          <p:nvPr/>
        </p:nvSpPr>
        <p:spPr bwMode="auto">
          <a:xfrm>
            <a:off x="0" y="-26988"/>
            <a:ext cx="6084888" cy="708026"/>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4000" b="1" dirty="0">
                <a:solidFill>
                  <a:srgbClr val="FFFFFF"/>
                </a:solidFill>
                <a:latin typeface="Arial" panose="020B0604020202020204" pitchFamily="34" charset="0"/>
                <a:cs typeface="Arial" panose="020B0604020202020204" pitchFamily="34" charset="0"/>
              </a:rPr>
              <a:t>مسألة الناموسية</a:t>
            </a:r>
            <a:endParaRPr lang="en-GB" sz="4000" b="1" dirty="0">
              <a:solidFill>
                <a:srgbClr val="FFFFFF"/>
              </a:solidFill>
              <a:latin typeface="Arial" panose="020B0604020202020204" pitchFamily="34" charset="0"/>
              <a:cs typeface="Arial" panose="020B0604020202020204" pitchFamily="34" charset="0"/>
            </a:endParaRPr>
          </a:p>
        </p:txBody>
      </p:sp>
      <p:sp>
        <p:nvSpPr>
          <p:cNvPr id="16399" name="Text Box 15" descr="EXPTEXTB"/>
          <p:cNvSpPr txBox="1">
            <a:spLocks noChangeArrowheads="1"/>
          </p:cNvSpPr>
          <p:nvPr/>
        </p:nvSpPr>
        <p:spPr bwMode="auto">
          <a:xfrm>
            <a:off x="611188" y="620713"/>
            <a:ext cx="5473700"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00"/>
                </a:solidFill>
                <a:latin typeface="Arial" panose="020B0604020202020204" pitchFamily="34" charset="0"/>
                <a:cs typeface="Arial" panose="020B0604020202020204" pitchFamily="34" charset="0"/>
              </a:rPr>
              <a:t>التعريف</a:t>
            </a:r>
            <a:endParaRPr lang="en-US" b="1" dirty="0">
              <a:solidFill>
                <a:srgbClr val="FFFF00"/>
              </a:solidFill>
              <a:latin typeface="Arial" panose="020B0604020202020204" pitchFamily="34" charset="0"/>
              <a:cs typeface="Arial" panose="020B0604020202020204" pitchFamily="34" charset="0"/>
            </a:endParaRPr>
          </a:p>
          <a:p>
            <a:pPr algn="r" eaLnBrk="1" hangingPunct="1">
              <a:spcBef>
                <a:spcPct val="20000"/>
              </a:spcBef>
            </a:pPr>
            <a:r>
              <a:rPr lang="ar-JO" b="1" dirty="0">
                <a:solidFill>
                  <a:srgbClr val="FFFFFF"/>
                </a:solidFill>
                <a:latin typeface="Arial" panose="020B0604020202020204" pitchFamily="34" charset="0"/>
                <a:cs typeface="Arial" panose="020B0604020202020204" pitchFamily="34" charset="0"/>
              </a:rPr>
              <a:t>الناموسية هي السعي لكسب رضا الله من خلال جهودنا الشخصية من خلال التكريس والطاعة</a:t>
            </a:r>
          </a:p>
        </p:txBody>
      </p:sp>
      <p:sp>
        <p:nvSpPr>
          <p:cNvPr id="16400" name="Text Box 16"/>
          <p:cNvSpPr txBox="1">
            <a:spLocks noChangeArrowheads="1"/>
          </p:cNvSpPr>
          <p:nvPr/>
        </p:nvSpPr>
        <p:spPr bwMode="auto">
          <a:xfrm>
            <a:off x="611188" y="2225146"/>
            <a:ext cx="8532812"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00"/>
                </a:solidFill>
                <a:latin typeface="Arial" panose="020B0604020202020204" pitchFamily="34" charset="0"/>
                <a:cs typeface="Arial" panose="020B0604020202020204" pitchFamily="34" charset="0"/>
              </a:rPr>
              <a:t>الغلاطيين ...</a:t>
            </a:r>
            <a:endParaRPr lang="ar-JO" altLang="ja-JP" b="1" dirty="0">
              <a:solidFill>
                <a:srgbClr val="FFFFFF"/>
              </a:solidFill>
              <a:latin typeface="Arial" panose="020B0604020202020204" pitchFamily="34" charset="0"/>
              <a:cs typeface="Arial" panose="020B0604020202020204" pitchFamily="34" charset="0"/>
            </a:endParaRPr>
          </a:p>
          <a:p>
            <a:pPr algn="r" eaLnBrk="1" hangingPunct="1">
              <a:spcBef>
                <a:spcPct val="20000"/>
              </a:spcBef>
            </a:pPr>
            <a:r>
              <a:rPr lang="ar-JO" b="1" dirty="0">
                <a:solidFill>
                  <a:srgbClr val="FFFFFF"/>
                </a:solidFill>
                <a:latin typeface="Arial" panose="020B0604020202020204" pitchFamily="34" charset="0"/>
                <a:cs typeface="Arial" panose="020B0604020202020204" pitchFamily="34" charset="0"/>
              </a:rPr>
              <a:t>حاولوا كسب تأييد الله من خلال طاعة الناموس</a:t>
            </a:r>
            <a:endParaRPr lang="en-GB" b="1" dirty="0">
              <a:solidFill>
                <a:srgbClr val="FFFFFF"/>
              </a:solidFill>
              <a:latin typeface="Arial" panose="020B0604020202020204" pitchFamily="34" charset="0"/>
              <a:cs typeface="Arial" panose="020B0604020202020204" pitchFamily="34" charset="0"/>
            </a:endParaRPr>
          </a:p>
        </p:txBody>
      </p:sp>
      <p:sp>
        <p:nvSpPr>
          <p:cNvPr id="16401" name="Text Box 17"/>
          <p:cNvSpPr txBox="1">
            <a:spLocks noChangeArrowheads="1"/>
          </p:cNvSpPr>
          <p:nvPr/>
        </p:nvSpPr>
        <p:spPr bwMode="auto">
          <a:xfrm>
            <a:off x="446088" y="3429000"/>
            <a:ext cx="8697912" cy="208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00"/>
                </a:solidFill>
                <a:latin typeface="Arial" panose="020B0604020202020204" pitchFamily="34" charset="0"/>
                <a:cs typeface="Arial" panose="020B0604020202020204" pitchFamily="34" charset="0"/>
              </a:rPr>
              <a:t>اليوم</a:t>
            </a:r>
            <a:endParaRPr lang="en-US" b="1" dirty="0">
              <a:solidFill>
                <a:srgbClr val="FFFF00"/>
              </a:solidFill>
              <a:latin typeface="Arial" panose="020B0604020202020204" pitchFamily="34" charset="0"/>
              <a:cs typeface="Arial" panose="020B0604020202020204" pitchFamily="34" charset="0"/>
            </a:endParaRPr>
          </a:p>
          <a:p>
            <a:pPr algn="r" eaLnBrk="1" hangingPunct="1">
              <a:spcBef>
                <a:spcPct val="20000"/>
              </a:spcBef>
            </a:pPr>
            <a:r>
              <a:rPr lang="ar-JO" b="1" dirty="0">
                <a:solidFill>
                  <a:srgbClr val="FFFFFF"/>
                </a:solidFill>
                <a:latin typeface="Arial" panose="020B0604020202020204" pitchFamily="34" charset="0"/>
                <a:cs typeface="Arial" panose="020B0604020202020204" pitchFamily="34" charset="0"/>
              </a:rPr>
              <a:t>نحاول أن نرتقي إلى مستوى توقعات الله والناس بشأن كيفية تصرف المسيحيين، بالإضافة إلى الطاعة، والتفاني، والخدمة المسيحية بدوام كامل، والدراسة الأكاديمية، والعمل التطوعي.</a:t>
            </a:r>
          </a:p>
          <a:p>
            <a:pPr algn="r" eaLnBrk="1" hangingPunct="1">
              <a:spcBef>
                <a:spcPct val="20000"/>
              </a:spcBef>
            </a:pPr>
            <a:endParaRPr lang="en-GB" b="1" dirty="0">
              <a:solidFill>
                <a:srgbClr val="FFFFFF"/>
              </a:solidFill>
              <a:latin typeface="Arial" panose="020B0604020202020204" pitchFamily="34" charset="0"/>
              <a:cs typeface="Arial" panose="020B0604020202020204" pitchFamily="34" charset="0"/>
            </a:endParaRPr>
          </a:p>
        </p:txBody>
      </p:sp>
      <p:sp>
        <p:nvSpPr>
          <p:cNvPr id="16402" name="Text Box 18"/>
          <p:cNvSpPr txBox="1">
            <a:spLocks noChangeArrowheads="1"/>
          </p:cNvSpPr>
          <p:nvPr/>
        </p:nvSpPr>
        <p:spPr bwMode="auto">
          <a:xfrm>
            <a:off x="611188" y="5064125"/>
            <a:ext cx="8532812"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00"/>
                </a:solidFill>
                <a:latin typeface="Arial" panose="020B0604020202020204" pitchFamily="34" charset="0"/>
                <a:cs typeface="Arial" panose="020B0604020202020204" pitchFamily="34" charset="0"/>
              </a:rPr>
              <a:t>الدرس</a:t>
            </a:r>
            <a:endParaRPr lang="en-US" b="1" dirty="0">
              <a:solidFill>
                <a:srgbClr val="FFFF00"/>
              </a:solidFill>
              <a:latin typeface="Arial" panose="020B0604020202020204" pitchFamily="34" charset="0"/>
              <a:cs typeface="Arial" panose="020B0604020202020204" pitchFamily="34" charset="0"/>
            </a:endParaRPr>
          </a:p>
          <a:p>
            <a:pPr algn="r" eaLnBrk="1" hangingPunct="1">
              <a:spcBef>
                <a:spcPct val="20000"/>
              </a:spcBef>
            </a:pPr>
            <a:r>
              <a:rPr lang="ar-JO" b="1" dirty="0">
                <a:solidFill>
                  <a:srgbClr val="FFFFFF"/>
                </a:solidFill>
                <a:latin typeface="Arial" panose="020B0604020202020204" pitchFamily="34" charset="0"/>
                <a:cs typeface="Arial" panose="020B0604020202020204" pitchFamily="34" charset="0"/>
              </a:rPr>
              <a:t>علينا أن نطيع ونخدم بدافع الحب والإمتنان للمسيح، يجب أن يقوينا الروح القدس، خدمتنا المكرسة لا تزيل الخطية أو تمنحنا النعمة المخلصة</a:t>
            </a:r>
            <a:endParaRPr lang="en-GB" b="1" dirty="0">
              <a:solidFill>
                <a:srgbClr val="FFFFFF"/>
              </a:solidFill>
              <a:latin typeface="Arial" panose="020B0604020202020204" pitchFamily="34" charset="0"/>
              <a:cs typeface="Arial" panose="020B0604020202020204" pitchFamily="34" charset="0"/>
            </a:endParaRPr>
          </a:p>
        </p:txBody>
      </p:sp>
      <p:sp>
        <p:nvSpPr>
          <p:cNvPr id="418823" name="Text Box 18"/>
          <p:cNvSpPr txBox="1">
            <a:spLocks noChangeArrowheads="1"/>
          </p:cNvSpPr>
          <p:nvPr/>
        </p:nvSpPr>
        <p:spPr bwMode="auto">
          <a:xfrm rot="-5400000">
            <a:off x="-2721769" y="3594894"/>
            <a:ext cx="5997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600" b="1" i="1" dirty="0">
                <a:latin typeface="Arial" panose="020B0604020202020204" pitchFamily="34" charset="0"/>
                <a:cs typeface="Arial" panose="020B0604020202020204" pitchFamily="34" charset="0"/>
              </a:rPr>
              <a:t>جيريمي تشيو، مدرسة شرق آسيا للاهوت، سنغافورة</a:t>
            </a:r>
            <a:endParaRPr lang="en-GB" sz="1600" b="1" i="1" dirty="0">
              <a:latin typeface="Arial" panose="020B0604020202020204" pitchFamily="34" charset="0"/>
              <a:cs typeface="Arial" panose="020B0604020202020204" pitchFamily="34" charset="0"/>
            </a:endParaRPr>
          </a:p>
        </p:txBody>
      </p:sp>
      <p:pic>
        <p:nvPicPr>
          <p:cNvPr id="4188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4888" y="260350"/>
            <a:ext cx="2916237" cy="194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checkerboard(across)">
                                      <p:cBhvr>
                                        <p:cTn id="7" dur="500"/>
                                        <p:tgtEl>
                                          <p:spTgt spid="16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Effect transition="in" filter="checkerboard(across)">
                                      <p:cBhvr>
                                        <p:cTn id="12" dur="500"/>
                                        <p:tgtEl>
                                          <p:spTgt spid="16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401"/>
                                        </p:tgtEl>
                                        <p:attrNameLst>
                                          <p:attrName>style.visibility</p:attrName>
                                        </p:attrNameLst>
                                      </p:cBhvr>
                                      <p:to>
                                        <p:strVal val="visible"/>
                                      </p:to>
                                    </p:set>
                                    <p:animEffect transition="in" filter="checkerboard(across)">
                                      <p:cBhvr>
                                        <p:cTn id="17" dur="500"/>
                                        <p:tgtEl>
                                          <p:spTgt spid="16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402"/>
                                        </p:tgtEl>
                                        <p:attrNameLst>
                                          <p:attrName>style.visibility</p:attrName>
                                        </p:attrNameLst>
                                      </p:cBhvr>
                                      <p:to>
                                        <p:strVal val="visible"/>
                                      </p:to>
                                    </p:set>
                                    <p:animEffect transition="in" filter="checkerboard(across)">
                                      <p:cBhvr>
                                        <p:cTn id="22" dur="500"/>
                                        <p:tgtEl>
                                          <p:spTgt spid="1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p:bldP spid="16400" grpId="0" autoUpdateAnimBg="0"/>
      <p:bldP spid="16401" grpId="0" autoUpdateAnimBg="0"/>
      <p:bldP spid="16402" grpId="0"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ar-JO" dirty="0">
                <a:solidFill>
                  <a:srgbClr val="FF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الناموسيون المسيحيون</a:t>
            </a:r>
            <a:endParaRPr lang="en-US" dirty="0">
              <a:solidFill>
                <a:srgbClr val="FF000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pic>
        <p:nvPicPr>
          <p:cNvPr id="419843" name="Picture 2" descr="Legal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spcBef>
                <a:spcPct val="20000"/>
              </a:spcBef>
            </a:pPr>
            <a:endParaRPr lang="en-US">
              <a:solidFill>
                <a:srgbClr val="000000"/>
              </a:solidFill>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altLang="ja-JP" sz="2000" b="1" dirty="0">
                <a:solidFill>
                  <a:srgbClr val="000000"/>
                </a:solidFill>
                <a:latin typeface="Arial" panose="020B0604020202020204" pitchFamily="34" charset="0"/>
                <a:cs typeface="Arial" panose="020B0604020202020204" pitchFamily="34" charset="0"/>
              </a:rPr>
              <a:t>إلى أقصى الأرض        (أع 1: 8)</a:t>
            </a:r>
            <a:endParaRPr lang="en-US" sz="2000" b="1" dirty="0">
              <a:solidFill>
                <a:srgbClr val="000000"/>
              </a:solidFill>
              <a:latin typeface="Arial" panose="020B0604020202020204" pitchFamily="34" charset="0"/>
              <a:cs typeface="Arial" panose="020B0604020202020204" pitchFamily="34" charset="0"/>
            </a:endParaRPr>
          </a:p>
          <a:p>
            <a:pPr eaLnBrk="1" hangingPunct="1">
              <a:defRPr/>
            </a:pPr>
            <a:r>
              <a:rPr lang="ar-JO" sz="1600" b="1" dirty="0">
                <a:solidFill>
                  <a:srgbClr val="000000"/>
                </a:solidFill>
                <a:latin typeface="Arial" panose="020B0604020202020204" pitchFamily="34" charset="0"/>
                <a:cs typeface="Arial" panose="020B0604020202020204" pitchFamily="34" charset="0"/>
              </a:rPr>
              <a:t>أع</a:t>
            </a:r>
            <a:r>
              <a:rPr lang="en-US" sz="16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9</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13</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14</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15</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16</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18</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21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27</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28</a:t>
            </a:r>
            <a:endParaRPr lang="en-US" sz="2000" b="1" dirty="0">
              <a:solidFill>
                <a:srgbClr val="000000"/>
              </a:solidFill>
              <a:latin typeface="Arial" panose="020B0604020202020204" pitchFamily="34" charset="0"/>
              <a:cs typeface="Arial" panose="020B0604020202020204" pitchFamily="34" charset="0"/>
            </a:endParaRPr>
          </a:p>
        </p:txBody>
      </p:sp>
      <p:sp>
        <p:nvSpPr>
          <p:cNvPr id="33485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panose="020B0604020202020204" pitchFamily="34" charset="0"/>
                <a:cs typeface="Arial" panose="020B0604020202020204" pitchFamily="34" charset="0"/>
              </a:rPr>
              <a:t>خريف 49</a:t>
            </a:r>
            <a:endParaRPr lang="en-US" sz="12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1600" b="1" dirty="0">
                <a:solidFill>
                  <a:srgbClr val="FFFFFF"/>
                </a:solidFill>
                <a:latin typeface="Arial" panose="020B0604020202020204" pitchFamily="34" charset="0"/>
                <a:cs typeface="Arial" panose="020B0604020202020204" pitchFamily="34" charset="0"/>
              </a:rPr>
              <a:t>المجمع</a:t>
            </a:r>
            <a:endParaRPr lang="en-US" sz="1600" b="1" dirty="0">
              <a:solidFill>
                <a:srgbClr val="FFFFFF"/>
              </a:solidFill>
              <a:latin typeface="Arial" panose="020B0604020202020204" pitchFamily="34" charset="0"/>
              <a:cs typeface="Arial" panose="020B0604020202020204" pitchFamily="34" charset="0"/>
            </a:endParaRPr>
          </a:p>
        </p:txBody>
      </p:sp>
      <p:sp>
        <p:nvSpPr>
          <p:cNvPr id="3348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panose="020B0604020202020204" pitchFamily="34" charset="0"/>
                <a:cs typeface="Arial" panose="020B0604020202020204" pitchFamily="34" charset="0"/>
              </a:rPr>
              <a:t>أيار 57-</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آب 59</a:t>
            </a:r>
            <a:endParaRPr lang="en-US" sz="12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1600" b="1" dirty="0">
                <a:solidFill>
                  <a:srgbClr val="FFFFFF"/>
                </a:solidFill>
                <a:latin typeface="Arial" panose="020B0604020202020204" pitchFamily="34" charset="0"/>
                <a:cs typeface="Arial" panose="020B0604020202020204" pitchFamily="34" charset="0"/>
              </a:rPr>
              <a:t>المحاكمة</a:t>
            </a:r>
            <a:endParaRPr lang="en-US" sz="1800" b="1" dirty="0">
              <a:solidFill>
                <a:srgbClr val="FFFFFF"/>
              </a:solidFill>
              <a:latin typeface="Arial" panose="020B0604020202020204" pitchFamily="34" charset="0"/>
              <a:cs typeface="Arial" panose="020B0604020202020204" pitchFamily="34" charset="0"/>
            </a:endParaRPr>
          </a:p>
        </p:txBody>
      </p:sp>
      <p:sp>
        <p:nvSpPr>
          <p:cNvPr id="3348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334854" name="Text Box 20"/>
          <p:cNvSpPr txBox="1">
            <a:spLocks noChangeArrowheads="1"/>
          </p:cNvSpPr>
          <p:nvPr/>
        </p:nvSpPr>
        <p:spPr bwMode="auto">
          <a:xfrm>
            <a:off x="8296275"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panose="020B0604020202020204" pitchFamily="34" charset="0"/>
                <a:cs typeface="Arial" panose="020B0604020202020204" pitchFamily="34" charset="0"/>
              </a:rPr>
              <a:t>ربيع 68</a:t>
            </a:r>
            <a:endParaRPr lang="en-US" sz="12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1400" b="1" dirty="0">
                <a:solidFill>
                  <a:srgbClr val="FFFFFF"/>
                </a:solidFill>
                <a:latin typeface="Arial" panose="020B0604020202020204" pitchFamily="34" charset="0"/>
                <a:cs typeface="Arial" panose="020B0604020202020204" pitchFamily="34" charset="0"/>
              </a:rPr>
              <a:t>توسع</a:t>
            </a:r>
          </a:p>
          <a:p>
            <a:pPr algn="ctr" eaLnBrk="1" hangingPunct="1">
              <a:spcBef>
                <a:spcPct val="50000"/>
              </a:spcBef>
            </a:pPr>
            <a:r>
              <a:rPr lang="ar-JO" sz="1400" b="1" dirty="0">
                <a:solidFill>
                  <a:srgbClr val="FFFFFF"/>
                </a:solidFill>
                <a:latin typeface="Arial" panose="020B0604020202020204" pitchFamily="34" charset="0"/>
                <a:cs typeface="Arial" panose="020B0604020202020204" pitchFamily="34" charset="0"/>
              </a:rPr>
              <a:t>الكنيسة</a:t>
            </a:r>
            <a:endParaRPr lang="en-US" sz="1600" b="1" dirty="0">
              <a:solidFill>
                <a:srgbClr val="FFFFFF"/>
              </a:solidFill>
              <a:latin typeface="Arial" panose="020B0604020202020204" pitchFamily="34" charset="0"/>
              <a:cs typeface="Arial" panose="020B0604020202020204" pitchFamily="34" charset="0"/>
            </a:endParaRPr>
          </a:p>
        </p:txBody>
      </p:sp>
      <p:sp>
        <p:nvSpPr>
          <p:cNvPr id="334855" name="Text Box 21"/>
          <p:cNvSpPr txBox="1">
            <a:spLocks noChangeArrowheads="1"/>
          </p:cNvSpPr>
          <p:nvPr/>
        </p:nvSpPr>
        <p:spPr bwMode="auto">
          <a:xfrm>
            <a:off x="0" y="3409950"/>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2000" b="1" dirty="0">
                <a:solidFill>
                  <a:srgbClr val="FFFFFF"/>
                </a:solidFill>
                <a:latin typeface="Arial" panose="020B0604020202020204" pitchFamily="34" charset="0"/>
                <a:cs typeface="Arial" panose="020B0604020202020204" pitchFamily="34" charset="0"/>
              </a:rPr>
              <a:t>35</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48</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49</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50</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52</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53</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57</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60</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62</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67</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68</a:t>
            </a:r>
            <a:r>
              <a:rPr lang="en-US" sz="2000" b="1" dirty="0">
                <a:solidFill>
                  <a:srgbClr val="FFFFFF"/>
                </a:solidFill>
                <a:latin typeface="Arial" panose="020B0604020202020204" pitchFamily="34" charset="0"/>
                <a:cs typeface="Arial" panose="020B0604020202020204" pitchFamily="34" charset="0"/>
              </a:rPr>
              <a:t>     </a:t>
            </a:r>
            <a:r>
              <a:rPr lang="ar-JO" sz="2000" b="1" dirty="0">
                <a:solidFill>
                  <a:srgbClr val="FFFFFF"/>
                </a:solidFill>
                <a:latin typeface="Arial" panose="020B0604020202020204" pitchFamily="34" charset="0"/>
                <a:cs typeface="Arial" panose="020B0604020202020204" pitchFamily="34" charset="0"/>
              </a:rPr>
              <a:t>95</a:t>
            </a:r>
            <a:endParaRPr lang="en-US" sz="2000" b="1" dirty="0">
              <a:solidFill>
                <a:srgbClr val="FFFFFF"/>
              </a:solidFill>
              <a:latin typeface="Arial" panose="020B0604020202020204" pitchFamily="34" charset="0"/>
              <a:cs typeface="Arial" panose="020B0604020202020204" pitchFamily="34" charset="0"/>
            </a:endParaRPr>
          </a:p>
        </p:txBody>
      </p:sp>
      <p:sp>
        <p:nvSpPr>
          <p:cNvPr id="33485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panose="020B0604020202020204" pitchFamily="34" charset="0"/>
                <a:cs typeface="Arial" panose="020B0604020202020204" pitchFamily="34" charset="0"/>
              </a:rPr>
              <a:t>نيسان 48-</a:t>
            </a:r>
            <a:br>
              <a:rPr lang="en-US" sz="1200" b="1" dirty="0">
                <a:solidFill>
                  <a:srgbClr val="000000"/>
                </a:solidFill>
                <a:latin typeface="Arial" panose="020B0604020202020204" pitchFamily="34" charset="0"/>
                <a:cs typeface="Arial" panose="020B0604020202020204" pitchFamily="34" charset="0"/>
              </a:rPr>
            </a:br>
            <a:r>
              <a:rPr lang="ar-JO" sz="1200" b="1" dirty="0">
                <a:solidFill>
                  <a:srgbClr val="000000"/>
                </a:solidFill>
                <a:latin typeface="Arial" panose="020B0604020202020204" pitchFamily="34" charset="0"/>
                <a:cs typeface="Arial" panose="020B0604020202020204" pitchFamily="34" charset="0"/>
              </a:rPr>
              <a:t>أيلول 49</a:t>
            </a:r>
            <a:endParaRPr lang="en-US" sz="1200" b="1" dirty="0">
              <a:solidFill>
                <a:srgbClr val="000000"/>
              </a:solidFill>
              <a:latin typeface="Arial" panose="020B0604020202020204" pitchFamily="34" charset="0"/>
              <a:cs typeface="Arial" panose="020B0604020202020204" pitchFamily="34" charset="0"/>
            </a:endParaRPr>
          </a:p>
          <a:p>
            <a:pPr algn="ctr" eaLnBrk="1" hangingPunct="1"/>
            <a:r>
              <a:rPr lang="ar-JO" b="1" dirty="0">
                <a:solidFill>
                  <a:srgbClr val="000000"/>
                </a:solidFill>
                <a:latin typeface="Arial" panose="020B0604020202020204" pitchFamily="34" charset="0"/>
                <a:cs typeface="Arial" panose="020B0604020202020204" pitchFamily="34" charset="0"/>
              </a:rPr>
              <a:t>1</a:t>
            </a:r>
            <a:br>
              <a:rPr lang="en-US"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غلاطية</a:t>
            </a:r>
            <a:endParaRPr lang="en-US" b="1" dirty="0">
              <a:solidFill>
                <a:srgbClr val="000000"/>
              </a:solidFill>
              <a:latin typeface="Arial" panose="020B0604020202020204" pitchFamily="34" charset="0"/>
              <a:cs typeface="Arial" panose="020B0604020202020204" pitchFamily="34" charset="0"/>
            </a:endParaRPr>
          </a:p>
          <a:p>
            <a:pPr algn="ctr" eaLnBrk="1" hangingPunct="1">
              <a:spcBef>
                <a:spcPct val="50000"/>
              </a:spcBef>
            </a:pPr>
            <a:endParaRPr lang="en-US" sz="900" b="1" dirty="0">
              <a:solidFill>
                <a:srgbClr val="000000"/>
              </a:solidFill>
              <a:latin typeface="Arial" panose="020B0604020202020204" pitchFamily="34" charset="0"/>
              <a:cs typeface="Arial" panose="020B0604020202020204" pitchFamily="34" charset="0"/>
            </a:endParaRPr>
          </a:p>
        </p:txBody>
      </p:sp>
      <p:sp>
        <p:nvSpPr>
          <p:cNvPr id="334857" name="Text Box 8"/>
          <p:cNvSpPr txBox="1">
            <a:spLocks noChangeArrowheads="1"/>
          </p:cNvSpPr>
          <p:nvPr/>
        </p:nvSpPr>
        <p:spPr bwMode="auto">
          <a:xfrm>
            <a:off x="2667000" y="1981200"/>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panose="020B0604020202020204" pitchFamily="34" charset="0"/>
                <a:cs typeface="Arial" panose="020B0604020202020204" pitchFamily="34" charset="0"/>
              </a:rPr>
              <a:t>نيسان 50-</a:t>
            </a:r>
            <a:br>
              <a:rPr lang="en-US" sz="1200" b="1" dirty="0">
                <a:solidFill>
                  <a:srgbClr val="000000"/>
                </a:solidFill>
                <a:latin typeface="Arial" panose="020B0604020202020204" pitchFamily="34" charset="0"/>
                <a:cs typeface="Arial" panose="020B0604020202020204" pitchFamily="34" charset="0"/>
              </a:rPr>
            </a:br>
            <a:r>
              <a:rPr lang="ar-JO" sz="1200" b="1" dirty="0">
                <a:solidFill>
                  <a:srgbClr val="000000"/>
                </a:solidFill>
                <a:latin typeface="Arial" panose="020B0604020202020204" pitchFamily="34" charset="0"/>
                <a:cs typeface="Arial" panose="020B0604020202020204" pitchFamily="34" charset="0"/>
              </a:rPr>
              <a:t>أيلول 52</a:t>
            </a:r>
            <a:endParaRPr lang="en-US" sz="1200" b="1" dirty="0">
              <a:solidFill>
                <a:srgbClr val="000000"/>
              </a:solidFill>
              <a:latin typeface="Arial" panose="020B0604020202020204" pitchFamily="34" charset="0"/>
              <a:cs typeface="Arial" panose="020B0604020202020204" pitchFamily="34" charset="0"/>
            </a:endParaRPr>
          </a:p>
          <a:p>
            <a:pPr algn="ctr" eaLnBrk="1" hangingPunct="1"/>
            <a:r>
              <a:rPr lang="ar-JO" b="1" dirty="0">
                <a:solidFill>
                  <a:srgbClr val="000000"/>
                </a:solidFill>
                <a:latin typeface="Arial" panose="020B0604020202020204" pitchFamily="34" charset="0"/>
                <a:cs typeface="Arial" panose="020B0604020202020204" pitchFamily="34" charset="0"/>
              </a:rPr>
              <a:t>2</a:t>
            </a:r>
            <a:endParaRPr lang="en-US" b="1" dirty="0">
              <a:solidFill>
                <a:srgbClr val="000000"/>
              </a:solidFill>
              <a:latin typeface="Arial" panose="020B0604020202020204" pitchFamily="34" charset="0"/>
              <a:cs typeface="Arial" panose="020B0604020202020204" pitchFamily="34" charset="0"/>
            </a:endParaRPr>
          </a:p>
          <a:p>
            <a:pPr algn="ctr" eaLnBrk="1" hangingPunct="1"/>
            <a:r>
              <a:rPr lang="ar-JO" b="1" dirty="0">
                <a:solidFill>
                  <a:srgbClr val="000000"/>
                </a:solidFill>
                <a:latin typeface="Arial" panose="020B0604020202020204" pitchFamily="34" charset="0"/>
                <a:cs typeface="Arial" panose="020B0604020202020204" pitchFamily="34" charset="0"/>
              </a:rPr>
              <a:t>بحر إيجة</a:t>
            </a:r>
            <a:endParaRPr lang="en-US" sz="1600" b="1" dirty="0">
              <a:solidFill>
                <a:srgbClr val="000000"/>
              </a:solidFill>
              <a:latin typeface="Arial" panose="020B0604020202020204" pitchFamily="34" charset="0"/>
              <a:cs typeface="Arial" panose="020B0604020202020204" pitchFamily="34" charset="0"/>
            </a:endParaRPr>
          </a:p>
        </p:txBody>
      </p:sp>
      <p:sp>
        <p:nvSpPr>
          <p:cNvPr id="33485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panose="020B0604020202020204" pitchFamily="34" charset="0"/>
                <a:cs typeface="Arial" panose="020B0604020202020204" pitchFamily="34" charset="0"/>
              </a:rPr>
              <a:t>أيلول 53-</a:t>
            </a:r>
            <a:br>
              <a:rPr lang="en-US" sz="1200" b="1" dirty="0">
                <a:solidFill>
                  <a:srgbClr val="000000"/>
                </a:solidFill>
                <a:latin typeface="Arial" panose="020B0604020202020204" pitchFamily="34" charset="0"/>
                <a:cs typeface="Arial" panose="020B0604020202020204" pitchFamily="34" charset="0"/>
              </a:rPr>
            </a:br>
            <a:r>
              <a:rPr lang="ar-JO" sz="1200" b="1" dirty="0">
                <a:solidFill>
                  <a:srgbClr val="000000"/>
                </a:solidFill>
                <a:latin typeface="Arial" panose="020B0604020202020204" pitchFamily="34" charset="0"/>
                <a:cs typeface="Arial" panose="020B0604020202020204" pitchFamily="34" charset="0"/>
              </a:rPr>
              <a:t>أيار 57</a:t>
            </a:r>
            <a:endParaRPr lang="en-US" sz="1200" b="1" dirty="0">
              <a:solidFill>
                <a:srgbClr val="000000"/>
              </a:solidFill>
              <a:latin typeface="Arial" panose="020B0604020202020204" pitchFamily="34" charset="0"/>
              <a:cs typeface="Arial" panose="020B0604020202020204" pitchFamily="34" charset="0"/>
            </a:endParaRPr>
          </a:p>
          <a:p>
            <a:pPr algn="ctr" eaLnBrk="1" hangingPunct="1"/>
            <a:r>
              <a:rPr lang="ar-JO" b="1" dirty="0">
                <a:solidFill>
                  <a:srgbClr val="000000"/>
                </a:solidFill>
                <a:latin typeface="Arial" panose="020B0604020202020204" pitchFamily="34" charset="0"/>
                <a:cs typeface="Arial" panose="020B0604020202020204" pitchFamily="34" charset="0"/>
              </a:rPr>
              <a:t>3</a:t>
            </a:r>
            <a:br>
              <a:rPr lang="en-US"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آسيا</a:t>
            </a:r>
            <a:endParaRPr lang="en-US" b="1" dirty="0">
              <a:solidFill>
                <a:srgbClr val="000000"/>
              </a:solidFill>
              <a:latin typeface="Arial" panose="020B0604020202020204" pitchFamily="34" charset="0"/>
              <a:cs typeface="Arial" panose="020B0604020202020204" pitchFamily="34" charset="0"/>
            </a:endParaRPr>
          </a:p>
          <a:p>
            <a:pPr algn="ctr" eaLnBrk="1" hangingPunct="1">
              <a:spcBef>
                <a:spcPct val="50000"/>
              </a:spcBef>
            </a:pPr>
            <a:endParaRPr lang="en-US" sz="1000" b="1" dirty="0">
              <a:solidFill>
                <a:srgbClr val="000000"/>
              </a:solidFill>
              <a:latin typeface="Arial" panose="020B0604020202020204" pitchFamily="34" charset="0"/>
              <a:cs typeface="Arial" panose="020B0604020202020204" pitchFamily="34"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شباط 60-</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آذار 62</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خريف 67-</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ربيع 68</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en-US" b="1" dirty="0">
                <a:solidFill>
                  <a:srgbClr val="FFFFFF"/>
                </a:solidFill>
                <a:latin typeface="Arial" panose="020B0604020202020204" pitchFamily="34" charset="0"/>
                <a:cs typeface="Arial" panose="020B0604020202020204" pitchFamily="34" charset="0"/>
              </a:rPr>
              <a:t>2</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3348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ar-JO" sz="2000" b="1" dirty="0">
                <a:solidFill>
                  <a:srgbClr val="FFFFFF"/>
                </a:solidFill>
                <a:latin typeface="Arial" panose="020B0604020202020204" pitchFamily="34" charset="0"/>
                <a:cs typeface="Arial" panose="020B0604020202020204" pitchFamily="34" charset="0"/>
              </a:rPr>
              <a:t>143</a:t>
            </a:r>
            <a:br>
              <a:rPr lang="en-US" sz="2000" b="1" dirty="0">
                <a:solidFill>
                  <a:srgbClr val="FFFFFF"/>
                </a:solidFill>
                <a:latin typeface="Arial" panose="020B0604020202020204" pitchFamily="34" charset="0"/>
                <a:cs typeface="Arial" panose="020B0604020202020204" pitchFamily="34" charset="0"/>
              </a:rPr>
            </a:br>
            <a:r>
              <a:rPr lang="ar-JO" sz="2000" b="1" dirty="0">
                <a:solidFill>
                  <a:srgbClr val="FFFFFF"/>
                </a:solidFill>
                <a:latin typeface="Arial" panose="020B0604020202020204" pitchFamily="34" charset="0"/>
                <a:cs typeface="Arial" panose="020B0604020202020204" pitchFamily="34" charset="0"/>
              </a:rPr>
              <a:t>124</a:t>
            </a:r>
            <a:br>
              <a:rPr lang="en-US" sz="2000" b="1" dirty="0">
                <a:solidFill>
                  <a:srgbClr val="FFFFFF"/>
                </a:solidFill>
                <a:latin typeface="Arial" panose="020B0604020202020204" pitchFamily="34" charset="0"/>
                <a:cs typeface="Arial" panose="020B0604020202020204" pitchFamily="34" charset="0"/>
              </a:rPr>
            </a:br>
            <a:r>
              <a:rPr lang="ar-JO" sz="2000" b="1" dirty="0">
                <a:solidFill>
                  <a:srgbClr val="FFFFFF"/>
                </a:solidFill>
                <a:latin typeface="Arial" panose="020B0604020202020204" pitchFamily="34" charset="0"/>
                <a:cs typeface="Arial" panose="020B0604020202020204" pitchFamily="34" charset="0"/>
              </a:rPr>
              <a:t>39-41</a:t>
            </a:r>
            <a:endParaRPr lang="en-US" sz="2000" b="1" dirty="0">
              <a:solidFill>
                <a:srgbClr val="FFFFFF"/>
              </a:solidFill>
              <a:latin typeface="Arial" panose="020B0604020202020204" pitchFamily="34" charset="0"/>
              <a:cs typeface="Arial" panose="020B0604020202020204" pitchFamily="34" charset="0"/>
            </a:endParaRPr>
          </a:p>
        </p:txBody>
      </p:sp>
      <p:sp>
        <p:nvSpPr>
          <p:cNvPr id="33486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000000"/>
                </a:solidFill>
                <a:latin typeface="Arial" panose="020B0604020202020204" pitchFamily="34" charset="0"/>
                <a:cs typeface="Arial" panose="020B0604020202020204" pitchFamily="34" charset="0"/>
              </a:rPr>
              <a:t>أيلول 62-</a:t>
            </a:r>
            <a:br>
              <a:rPr lang="en-US" sz="1200" b="1" dirty="0">
                <a:solidFill>
                  <a:srgbClr val="000000"/>
                </a:solidFill>
                <a:latin typeface="Arial" panose="020B0604020202020204" pitchFamily="34" charset="0"/>
                <a:cs typeface="Arial" panose="020B0604020202020204" pitchFamily="34" charset="0"/>
              </a:rPr>
            </a:br>
            <a:r>
              <a:rPr lang="ar-JO" sz="1200" b="1" dirty="0">
                <a:solidFill>
                  <a:srgbClr val="000000"/>
                </a:solidFill>
                <a:latin typeface="Arial" panose="020B0604020202020204" pitchFamily="34" charset="0"/>
                <a:cs typeface="Arial" panose="020B0604020202020204" pitchFamily="34" charset="0"/>
              </a:rPr>
              <a:t>خريف 67</a:t>
            </a:r>
            <a:endParaRPr lang="en-US" sz="1200" b="1" dirty="0">
              <a:solidFill>
                <a:srgbClr val="000000"/>
              </a:solidFill>
              <a:latin typeface="Arial" panose="020B0604020202020204" pitchFamily="34" charset="0"/>
              <a:cs typeface="Arial" panose="020B0604020202020204" pitchFamily="34" charset="0"/>
            </a:endParaRPr>
          </a:p>
          <a:p>
            <a:pPr algn="ctr" eaLnBrk="1" hangingPunct="1"/>
            <a:r>
              <a:rPr lang="ar-JO" b="1" dirty="0">
                <a:solidFill>
                  <a:srgbClr val="000000"/>
                </a:solidFill>
                <a:latin typeface="Arial" panose="020B0604020202020204" pitchFamily="34" charset="0"/>
                <a:cs typeface="Arial" panose="020B0604020202020204" pitchFamily="34" charset="0"/>
              </a:rPr>
              <a:t>4</a:t>
            </a:r>
            <a:br>
              <a:rPr lang="en-US" b="1" dirty="0">
                <a:solidFill>
                  <a:srgbClr val="000000"/>
                </a:solidFill>
                <a:latin typeface="Arial" panose="020B0604020202020204" pitchFamily="34" charset="0"/>
                <a:cs typeface="Arial" panose="020B0604020202020204" pitchFamily="34" charset="0"/>
              </a:rPr>
            </a:br>
            <a:r>
              <a:rPr lang="ar-JO" b="1" dirty="0">
                <a:solidFill>
                  <a:srgbClr val="000000"/>
                </a:solidFill>
                <a:latin typeface="Arial" panose="020B0604020202020204" pitchFamily="34" charset="0"/>
                <a:cs typeface="Arial" panose="020B0604020202020204" pitchFamily="34" charset="0"/>
              </a:rPr>
              <a:t>إسبانيا</a:t>
            </a:r>
            <a:endParaRPr lang="en-US" b="1" dirty="0">
              <a:solidFill>
                <a:srgbClr val="000000"/>
              </a:solidFill>
              <a:latin typeface="Arial" panose="020B0604020202020204" pitchFamily="34" charset="0"/>
              <a:cs typeface="Arial" panose="020B0604020202020204" pitchFamily="34" charset="0"/>
            </a:endParaRPr>
          </a:p>
          <a:p>
            <a:pPr algn="ctr" eaLnBrk="1" hangingPunct="1">
              <a:spcBef>
                <a:spcPct val="50000"/>
              </a:spcBef>
            </a:pPr>
            <a:endParaRPr lang="en-US" sz="1000" b="1" dirty="0">
              <a:solidFill>
                <a:srgbClr val="000000"/>
              </a:solidFill>
              <a:latin typeface="Arial" panose="020B0604020202020204" pitchFamily="34" charset="0"/>
              <a:cs typeface="Arial" panose="020B0604020202020204" pitchFamily="34" charset="0"/>
            </a:endParaRPr>
          </a:p>
        </p:txBody>
      </p:sp>
      <p:sp>
        <p:nvSpPr>
          <p:cNvPr id="97297" name="Text Box 22"/>
          <p:cNvSpPr txBox="1">
            <a:spLocks noChangeArrowheads="1"/>
          </p:cNvSpPr>
          <p:nvPr/>
        </p:nvSpPr>
        <p:spPr bwMode="auto">
          <a:xfrm>
            <a:off x="914400" y="3810000"/>
            <a:ext cx="990600" cy="8683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panose="020B0604020202020204" pitchFamily="34" charset="0"/>
                <a:cs typeface="Arial" panose="020B0604020202020204" pitchFamily="34" charset="0"/>
              </a:rPr>
              <a:t>غلاطية</a:t>
            </a:r>
            <a:endParaRPr lang="en-US" sz="1800" b="1" dirty="0">
              <a:solidFill>
                <a:srgbClr val="000000"/>
              </a:solidFill>
              <a:latin typeface="Arial" panose="020B0604020202020204" pitchFamily="34" charset="0"/>
              <a:cs typeface="Arial" panose="020B0604020202020204" pitchFamily="34" charset="0"/>
            </a:endParaRPr>
          </a:p>
          <a:p>
            <a:pPr algn="ctr" eaLnBrk="1" hangingPunct="1"/>
            <a:r>
              <a:rPr lang="ar-JO" sz="1600" dirty="0">
                <a:solidFill>
                  <a:srgbClr val="000000"/>
                </a:solidFill>
                <a:latin typeface="Arial" panose="020B0604020202020204" pitchFamily="34" charset="0"/>
                <a:cs typeface="Arial" panose="020B0604020202020204" pitchFamily="34" charset="0"/>
              </a:rPr>
              <a:t>أنطاكية</a:t>
            </a:r>
            <a:endParaRPr lang="en-US" sz="1600" dirty="0">
              <a:solidFill>
                <a:srgbClr val="000000"/>
              </a:solidFill>
              <a:latin typeface="Arial" panose="020B0604020202020204" pitchFamily="34" charset="0"/>
              <a:cs typeface="Arial" panose="020B0604020202020204" pitchFamily="34" charset="0"/>
            </a:endParaRPr>
          </a:p>
          <a:p>
            <a:pPr algn="ctr" eaLnBrk="1" hangingPunct="1"/>
            <a:r>
              <a:rPr lang="ar-JO" sz="1600" dirty="0">
                <a:solidFill>
                  <a:srgbClr val="000000"/>
                </a:solidFill>
                <a:latin typeface="Arial" panose="020B0604020202020204" pitchFamily="34" charset="0"/>
                <a:cs typeface="Arial" panose="020B0604020202020204" pitchFamily="34" charset="0"/>
              </a:rPr>
              <a:t>خريف 49</a:t>
            </a:r>
            <a:endParaRPr lang="en-US" sz="1600" dirty="0">
              <a:solidFill>
                <a:srgbClr val="000000"/>
              </a:solidFill>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4000" b="1" dirty="0">
                <a:solidFill>
                  <a:srgbClr val="FFFFFF"/>
                </a:solidFill>
                <a:effectLst>
                  <a:outerShdw blurRad="38100" dist="38100" dir="2700000" algn="tl">
                    <a:srgbClr val="DDDDDD"/>
                  </a:outerShdw>
                </a:effectLst>
                <a:latin typeface="Arial" panose="020B0604020202020204" pitchFamily="34" charset="0"/>
                <a:cs typeface="Arial" panose="020B0604020202020204" pitchFamily="34" charset="0"/>
              </a:rPr>
              <a:t>بولس ورسائله</a:t>
            </a:r>
            <a:endParaRPr lang="en-US" sz="4000" b="1" dirty="0">
              <a:solidFill>
                <a:srgbClr val="FFFFFF"/>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34867" name="Text Box 17"/>
          <p:cNvSpPr txBox="1">
            <a:spLocks noChangeArrowheads="1"/>
          </p:cNvSpPr>
          <p:nvPr/>
        </p:nvSpPr>
        <p:spPr bwMode="auto">
          <a:xfrm>
            <a:off x="-76200" y="2133600"/>
            <a:ext cx="9906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200" b="1" dirty="0">
                <a:solidFill>
                  <a:srgbClr val="FFFFFF"/>
                </a:solidFill>
                <a:latin typeface="Arial" panose="020B0604020202020204" pitchFamily="34" charset="0"/>
                <a:cs typeface="Arial" panose="020B0604020202020204" pitchFamily="34" charset="0"/>
              </a:rPr>
              <a:t>صيف</a:t>
            </a:r>
          </a:p>
          <a:p>
            <a:pPr algn="ctr" eaLnBrk="1" hangingPunct="1">
              <a:spcBef>
                <a:spcPct val="50000"/>
              </a:spcBef>
            </a:pPr>
            <a:r>
              <a:rPr lang="ar-JO" sz="1200" b="1" dirty="0">
                <a:solidFill>
                  <a:srgbClr val="FFFFFF"/>
                </a:solidFill>
                <a:latin typeface="Arial" panose="020B0604020202020204" pitchFamily="34" charset="0"/>
                <a:cs typeface="Arial" panose="020B0604020202020204" pitchFamily="34" charset="0"/>
              </a:rPr>
              <a:t>35-37</a:t>
            </a:r>
            <a:endParaRPr lang="en-US" sz="1200" b="1" dirty="0">
              <a:solidFill>
                <a:srgbClr val="FFFFFF"/>
              </a:solidFill>
              <a:latin typeface="Arial" panose="020B0604020202020204" pitchFamily="34" charset="0"/>
              <a:cs typeface="Arial" panose="020B0604020202020204" pitchFamily="34" charset="0"/>
            </a:endParaRPr>
          </a:p>
          <a:p>
            <a:pPr algn="ctr" eaLnBrk="1" hangingPunct="1">
              <a:spcBef>
                <a:spcPct val="50000"/>
              </a:spcBef>
            </a:pPr>
            <a:r>
              <a:rPr lang="ar-JO" sz="1600" b="1" dirty="0">
                <a:solidFill>
                  <a:srgbClr val="FFFFFF"/>
                </a:solidFill>
                <a:latin typeface="Arial" panose="020B0604020202020204" pitchFamily="34" charset="0"/>
                <a:cs typeface="Arial" panose="020B0604020202020204" pitchFamily="34" charset="0"/>
              </a:rPr>
              <a:t>دمشق</a:t>
            </a:r>
            <a:br>
              <a:rPr lang="en-US" sz="1600" b="1" dirty="0">
                <a:solidFill>
                  <a:srgbClr val="FFFFFF"/>
                </a:solidFill>
                <a:latin typeface="Arial" panose="020B0604020202020204" pitchFamily="34" charset="0"/>
                <a:cs typeface="Arial" panose="020B0604020202020204" pitchFamily="34" charset="0"/>
              </a:rPr>
            </a:br>
            <a:r>
              <a:rPr lang="ar-JO" sz="1600" b="1" dirty="0">
                <a:solidFill>
                  <a:srgbClr val="FFFFFF"/>
                </a:solidFill>
                <a:latin typeface="Arial" panose="020B0604020202020204" pitchFamily="34" charset="0"/>
                <a:cs typeface="Arial" panose="020B0604020202020204" pitchFamily="34" charset="0"/>
              </a:rPr>
              <a:t>أنطاكية</a:t>
            </a:r>
            <a:endParaRPr lang="en-US" sz="1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9088"/>
            <a:ext cx="9144000" cy="65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Title 1"/>
          <p:cNvSpPr>
            <a:spLocks noGrp="1"/>
          </p:cNvSpPr>
          <p:nvPr>
            <p:ph type="title"/>
          </p:nvPr>
        </p:nvSpPr>
        <p:spPr/>
        <p:txBody>
          <a:bodyPr/>
          <a:lstStyle/>
          <a:p>
            <a:r>
              <a:rPr lang="ar-JO" dirty="0">
                <a:latin typeface="Arial" panose="020B0604020202020204" pitchFamily="34" charset="0"/>
                <a:ea typeface="ＭＳ Ｐゴシック" charset="0"/>
                <a:cs typeface="Arial" panose="020B0604020202020204" pitchFamily="34" charset="0"/>
              </a:rPr>
              <a:t>تمت دعوتهم للكنيسة</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ar-JO" sz="3600" dirty="0">
                <a:solidFill>
                  <a:srgbClr val="FFFFFF"/>
                </a:solidFill>
                <a:latin typeface="Arial" panose="020B0604020202020204" pitchFamily="34" charset="0"/>
                <a:ea typeface="Bank Gothic" pitchFamily="-111" charset="0"/>
                <a:cs typeface="Arial" panose="020B0604020202020204" pitchFamily="34" charset="0"/>
              </a:rPr>
              <a:t>كنيسة يسوع الحقيقي، طريق آدم</a:t>
            </a:r>
            <a:endParaRPr lang="en-US" sz="3600" dirty="0">
              <a:solidFill>
                <a:srgbClr val="FFFFFF"/>
              </a:solidFill>
              <a:latin typeface="Arial" panose="020B0604020202020204" pitchFamily="34" charset="0"/>
              <a:ea typeface="Bank Gothic" pitchFamily="-111" charset="0"/>
              <a:cs typeface="Arial" panose="020B0604020202020204" pitchFamily="34" charset="0"/>
            </a:endParaRPr>
          </a:p>
        </p:txBody>
      </p:sp>
      <p:sp>
        <p:nvSpPr>
          <p:cNvPr id="424963" name="Text Box 2"/>
          <p:cNvSpPr txBox="1">
            <a:spLocks noChangeArrowheads="1"/>
          </p:cNvSpPr>
          <p:nvPr/>
        </p:nvSpPr>
        <p:spPr bwMode="auto">
          <a:xfrm>
            <a:off x="8502650"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ar-JO" sz="3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بماذا تؤمن كنيسة يسوع الحقيقي ؟</a:t>
            </a:r>
            <a:endParaRPr lang="en-US" sz="36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هوية كنيسة يسوع الحقيقي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المعمودية في كنيسة يسوع الحقيقي (إحناء الرأس)</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غسل الأرجل من خادم كنيسة يسوع الحقيقي</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8" name="Group 11"/>
          <p:cNvGrpSpPr>
            <a:grpSpLocks/>
          </p:cNvGrpSpPr>
          <p:nvPr/>
        </p:nvGrpSpPr>
        <p:grpSpPr bwMode="auto">
          <a:xfrm>
            <a:off x="2438400" y="2362200"/>
            <a:ext cx="6705600" cy="838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شركة المائدة (الإستحالة)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استقبال الروح القدس</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التكلم بألسنة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بالمسيح ؟ لا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425995" name="Text Box 2"/>
          <p:cNvSpPr txBox="1">
            <a:spLocks noChangeArrowheads="1"/>
          </p:cNvSpPr>
          <p:nvPr/>
        </p:nvSpPr>
        <p:spPr bwMode="auto">
          <a:xfrm>
            <a:off x="8502650" y="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25996"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ar-JO" dirty="0">
                <a:latin typeface="Arial" panose="020B0604020202020204" pitchFamily="34" charset="0"/>
                <a:ea typeface="ＭＳ Ｐゴシック" charset="0"/>
                <a:cs typeface="Arial" panose="020B0604020202020204" pitchFamily="34" charset="0"/>
              </a:rPr>
              <a:t>لماذا يحب الناس الناموسية ؟</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ar-JO" dirty="0">
                <a:latin typeface="Arial" panose="020B0604020202020204" pitchFamily="34" charset="0"/>
                <a:ea typeface="ＭＳ Ｐゴシック" charset="0"/>
                <a:cs typeface="Arial" panose="020B0604020202020204" pitchFamily="34" charset="0"/>
              </a:rPr>
              <a:t>لماذا يحب الناس الناموسية ؟</a:t>
            </a:r>
            <a:endParaRPr lang="en-US" dirty="0">
              <a:latin typeface="Arial" panose="020B0604020202020204" pitchFamily="34" charset="0"/>
              <a:ea typeface="ＭＳ Ｐゴシック" charset="0"/>
              <a:cs typeface="Arial" panose="020B0604020202020204" pitchFamily="34" charset="0"/>
            </a:endParaRPr>
          </a:p>
        </p:txBody>
      </p:sp>
      <p:pic>
        <p:nvPicPr>
          <p:cNvPr id="428034" name="Picture 2" descr="stop no 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r>
              <a:rPr kumimoji="0" lang="ar-JO" sz="3200" b="1"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تعطينا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مقياساً محسوساً </a:t>
            </a:r>
            <a:r>
              <a:rPr kumimoji="0" lang="ar-JO" sz="3200" b="1"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للمكان الذي نقف فيه</a:t>
            </a:r>
            <a:endParaRPr kumimoji="0" lang="en-US" sz="3200" b="1"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r>
              <a:rPr kumimoji="0" lang="ar-JO" sz="3200" b="1"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تضع ثقة في أيدينا حتى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نضع الفضل </a:t>
            </a:r>
            <a:r>
              <a:rPr kumimoji="0" lang="ar-JO" sz="3200" b="1"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لأعمالنا</a:t>
            </a:r>
            <a:endParaRPr kumimoji="0" lang="en-US" sz="3200" b="1"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endParaRPr kumimoji="0" lang="en-US" sz="3200" b="0"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a:p>
            <a:pPr marL="534988" marR="0" lvl="0" indent="-534988" algn="r" defTabSz="914400" rtl="1" eaLnBrk="0" fontAlgn="base" latinLnBrk="0" hangingPunct="0">
              <a:lnSpc>
                <a:spcPct val="100000"/>
              </a:lnSpc>
              <a:spcBef>
                <a:spcPct val="0"/>
              </a:spcBef>
              <a:spcAft>
                <a:spcPct val="0"/>
              </a:spcAft>
              <a:buClrTx/>
              <a:buSzTx/>
              <a:buFont typeface="Arial" charset="0"/>
              <a:buChar char="•"/>
              <a:tabLst/>
              <a:defRPr/>
            </a:pPr>
            <a:r>
              <a:rPr kumimoji="0" lang="ar-JO" sz="3200" b="1"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تجعل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اتخاذ القرار أسهل </a:t>
            </a:r>
            <a:r>
              <a:rPr kumimoji="0" lang="ar-JO" sz="3200" b="1"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من اعتبار الأمور صحيحة أم خاطئة</a:t>
            </a:r>
            <a:endParaRPr kumimoji="0" lang="en-US" sz="5400" b="1"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ar-JO" dirty="0">
                <a:latin typeface="Arial" panose="020B0604020202020204" pitchFamily="34" charset="0"/>
                <a:ea typeface="ＭＳ Ｐゴシック" charset="0"/>
                <a:cs typeface="Arial" panose="020B0604020202020204" pitchFamily="34" charset="0"/>
              </a:rPr>
              <a:t>لماذا يحب الناس الناموسية ؟</a:t>
            </a:r>
            <a:endParaRPr lang="en-US" dirty="0">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0" y="333375"/>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0"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rPr>
              <a:t>الكبرياء</a:t>
            </a:r>
            <a:endParaRPr kumimoji="0" lang="en-US" sz="16600" b="0" i="0" u="none" strike="noStrike" kern="1200" cap="none" spc="0" normalizeH="0" baseline="0" noProof="0" dirty="0">
              <a:ln>
                <a:noFill/>
              </a:ln>
              <a:solidFill>
                <a:srgbClr val="E3EBF1"/>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تطبيق غلاطية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كن حراً من عبودية الناموس</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436096" y="4760882"/>
            <a:ext cx="3707904"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تستطيع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العيش للمسيح</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51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18270725"/>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 </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التقديمي </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91869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sz="3200">
              <a:latin typeface="Arial" panose="020B0604020202020204" pitchFamily="34" charset="0"/>
              <a:cs typeface="Arial" panose="020B0604020202020204" pitchFamily="34" charset="0"/>
            </a:endParaRPr>
          </a:p>
        </p:txBody>
      </p:sp>
      <p:sp>
        <p:nvSpPr>
          <p:cNvPr id="281601" name="Rectangle 2"/>
          <p:cNvSpPr>
            <a:spLocks noGrp="1" noChangeArrowheads="1"/>
          </p:cNvSpPr>
          <p:nvPr>
            <p:ph type="title"/>
          </p:nvPr>
        </p:nvSpPr>
        <p:spPr>
          <a:xfrm>
            <a:off x="0" y="233363"/>
            <a:ext cx="7956376" cy="609600"/>
          </a:xfrm>
        </p:spPr>
        <p:txBody>
          <a:bodyPr/>
          <a:lstStyle/>
          <a:p>
            <a:pPr algn="ctr" eaLnBrk="1" hangingPunct="1">
              <a:defRPr/>
            </a:pPr>
            <a:r>
              <a:rPr lang="ar-JO" sz="3200" b="1" i="0" kern="1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تباين يعقوب وغلاطية</a:t>
            </a:r>
            <a:endParaRPr lang="en-US" sz="3200" b="1" i="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القضية</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SA" sz="3200" b="1" dirty="0">
                      <a:effectLst>
                        <a:outerShdw blurRad="38100" dist="38100" dir="2700000" algn="tl">
                          <a:srgbClr val="000000"/>
                        </a:outerShdw>
                      </a:effectLst>
                      <a:latin typeface="Arial" panose="020B0604020202020204" pitchFamily="34" charset="0"/>
                      <a:cs typeface="Arial" panose="020B0604020202020204" pitchFamily="34" charset="0"/>
                    </a:rPr>
                    <a:t>غلاطية</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يعقوب</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الكاتب</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0" hangingPunct="0"/>
                  <a:endParaRPr kumimoji="1" lang="en-GB" sz="3200" b="1" dirty="0">
                    <a:latin typeface="Arial" panose="020B0604020202020204" pitchFamily="34" charset="0"/>
                    <a:cs typeface="Arial" panose="020B0604020202020204" pitchFamily="34"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بولس</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يعقوب</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التاريخ</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0" hangingPunct="0"/>
                  <a:endParaRPr kumimoji="1" lang="en-GB" sz="3200" b="1" dirty="0">
                    <a:latin typeface="Arial" panose="020B0604020202020204" pitchFamily="34" charset="0"/>
                    <a:cs typeface="Arial" panose="020B0604020202020204" pitchFamily="34"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49 م</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kumimoji="1" lang="ar-JO" sz="3200" b="1" dirty="0">
                      <a:latin typeface="Arial" panose="020B0604020202020204" pitchFamily="34" charset="0"/>
                      <a:cs typeface="Arial" panose="020B0604020202020204" pitchFamily="34" charset="0"/>
                    </a:rPr>
                    <a:t>44-48 م</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الجمهور</a:t>
                  </a:r>
                  <a:r>
                    <a:rPr kumimoji="1" lang="ar-JO" sz="3200" b="1" dirty="0">
                      <a:effectLst>
                        <a:outerShdw blurRad="38100" dist="38100" dir="2700000" algn="tl">
                          <a:srgbClr val="000000"/>
                        </a:outerShdw>
                      </a:effectLst>
                      <a:latin typeface="Arial" panose="020B0604020202020204" pitchFamily="34" charset="0"/>
                      <a:cs typeface="Arial" panose="020B0604020202020204" pitchFamily="34" charset="0"/>
                    </a:rPr>
                    <a:t> العرقي</a:t>
                  </a:r>
                  <a:endParaRPr kumimoji="1" lang="en-GB" sz="3200" dirty="0">
                    <a:latin typeface="Arial" panose="020B0604020202020204" pitchFamily="34" charset="0"/>
                    <a:cs typeface="Arial" panose="020B0604020202020204" pitchFamily="34"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الوثنيون</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اليهود</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SA" sz="3200" b="1" dirty="0">
                      <a:effectLst>
                        <a:outerShdw blurRad="38100" dist="38100" dir="2700000" algn="tl">
                          <a:srgbClr val="000000"/>
                        </a:outerShdw>
                      </a:effectLst>
                      <a:latin typeface="Arial" panose="020B0604020202020204" pitchFamily="34" charset="0"/>
                      <a:cs typeface="Arial" panose="020B0604020202020204" pitchFamily="34" charset="0"/>
                    </a:rPr>
                    <a:t>التبرير</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2" name="Group 44"/>
              <p:cNvGrpSpPr>
                <a:grpSpLocks/>
              </p:cNvGrpSpPr>
              <p:nvPr/>
            </p:nvGrpSpPr>
            <p:grpSpPr bwMode="auto">
              <a:xfrm>
                <a:off x="1919" y="1612"/>
                <a:ext cx="1920" cy="525"/>
                <a:chOff x="1919" y="1612"/>
                <a:chExt cx="1920" cy="525"/>
              </a:xfrm>
            </p:grpSpPr>
            <p:sp>
              <p:nvSpPr>
                <p:cNvPr id="281654" name="Rectangle 45"/>
                <p:cNvSpPr>
                  <a:spLocks noChangeArrowheads="1"/>
                </p:cNvSpPr>
                <p:nvPr/>
              </p:nvSpPr>
              <p:spPr bwMode="auto">
                <a:xfrm>
                  <a:off x="1962" y="1734"/>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أمام الله (عمودي)</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3" name="Group 47"/>
              <p:cNvGrpSpPr>
                <a:grpSpLocks/>
              </p:cNvGrpSpPr>
              <p:nvPr/>
            </p:nvGrpSpPr>
            <p:grpSpPr bwMode="auto">
              <a:xfrm>
                <a:off x="3796" y="1612"/>
                <a:ext cx="1963" cy="525"/>
                <a:chOff x="3796" y="1612"/>
                <a:chExt cx="1963" cy="525"/>
              </a:xfrm>
            </p:grpSpPr>
            <p:sp>
              <p:nvSpPr>
                <p:cNvPr id="281652" name="Rectangle 48"/>
                <p:cNvSpPr>
                  <a:spLocks noChangeArrowheads="1"/>
                </p:cNvSpPr>
                <p:nvPr/>
              </p:nvSpPr>
              <p:spPr bwMode="auto">
                <a:xfrm>
                  <a:off x="3796" y="1734"/>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أمام الإنسان (أفقي)</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وقت الايمان ...</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5" name="Group 53"/>
              <p:cNvGrpSpPr>
                <a:grpSpLocks/>
              </p:cNvGrpSpPr>
              <p:nvPr/>
            </p:nvGrpSpPr>
            <p:grpSpPr bwMode="auto">
              <a:xfrm>
                <a:off x="1919" y="2015"/>
                <a:ext cx="1920" cy="643"/>
                <a:chOff x="1919" y="2015"/>
                <a:chExt cx="1920" cy="643"/>
              </a:xfrm>
            </p:grpSpPr>
            <p:sp>
              <p:nvSpPr>
                <p:cNvPr id="281648" name="Rectangle 54"/>
                <p:cNvSpPr>
                  <a:spLocks noChangeArrowheads="1"/>
                </p:cNvSpPr>
                <p:nvPr/>
              </p:nvSpPr>
              <p:spPr bwMode="auto">
                <a:xfrm>
                  <a:off x="1962" y="225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قبل الخلاص</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6" name="Group 56"/>
              <p:cNvGrpSpPr>
                <a:grpSpLocks/>
              </p:cNvGrpSpPr>
              <p:nvPr/>
            </p:nvGrpSpPr>
            <p:grpSpPr bwMode="auto">
              <a:xfrm>
                <a:off x="3839" y="2015"/>
                <a:ext cx="1920" cy="643"/>
                <a:chOff x="3839" y="2015"/>
                <a:chExt cx="1920" cy="643"/>
              </a:xfrm>
            </p:grpSpPr>
            <p:sp>
              <p:nvSpPr>
                <p:cNvPr id="281646" name="Rectangle 57"/>
                <p:cNvSpPr>
                  <a:spLocks noChangeArrowheads="1"/>
                </p:cNvSpPr>
                <p:nvPr/>
              </p:nvSpPr>
              <p:spPr bwMode="auto">
                <a:xfrm>
                  <a:off x="3882" y="2255"/>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بعد الخلاص</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التركيز على ...</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8" name="Group 62"/>
              <p:cNvGrpSpPr>
                <a:grpSpLocks/>
              </p:cNvGrpSpPr>
              <p:nvPr/>
            </p:nvGrpSpPr>
            <p:grpSpPr bwMode="auto">
              <a:xfrm>
                <a:off x="1919" y="2418"/>
                <a:ext cx="1920" cy="643"/>
                <a:chOff x="1919" y="2418"/>
                <a:chExt cx="1920" cy="643"/>
              </a:xfrm>
            </p:grpSpPr>
            <p:sp>
              <p:nvSpPr>
                <p:cNvPr id="281642" name="Rectangle 63"/>
                <p:cNvSpPr>
                  <a:spLocks noChangeArrowheads="1"/>
                </p:cNvSpPr>
                <p:nvPr/>
              </p:nvSpPr>
              <p:spPr bwMode="auto">
                <a:xfrm>
                  <a:off x="1962" y="265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الإيمان</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0" hangingPunct="0"/>
                  <a:endParaRPr kumimoji="1" lang="en-GB" sz="3200" b="1" dirty="0">
                    <a:latin typeface="Arial" panose="020B0604020202020204" pitchFamily="34" charset="0"/>
                    <a:cs typeface="Arial" panose="020B0604020202020204" pitchFamily="34"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nvGrpSpPr>
              <p:cNvPr id="281639" name="Group 65"/>
              <p:cNvGrpSpPr>
                <a:grpSpLocks/>
              </p:cNvGrpSpPr>
              <p:nvPr/>
            </p:nvGrpSpPr>
            <p:grpSpPr bwMode="auto">
              <a:xfrm>
                <a:off x="3839" y="2418"/>
                <a:ext cx="1920" cy="643"/>
                <a:chOff x="3839" y="2418"/>
                <a:chExt cx="1920" cy="643"/>
              </a:xfrm>
            </p:grpSpPr>
            <p:sp>
              <p:nvSpPr>
                <p:cNvPr id="281640" name="Rectangle 66"/>
                <p:cNvSpPr>
                  <a:spLocks noChangeArrowheads="1"/>
                </p:cNvSpPr>
                <p:nvPr/>
              </p:nvSpPr>
              <p:spPr bwMode="auto">
                <a:xfrm>
                  <a:off x="3882" y="265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الأعمال</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eaLnBrk="0" hangingPunct="0"/>
                  <a:endParaRPr kumimoji="1" lang="en-GB" sz="3200" dirty="0">
                    <a:latin typeface="Arial" panose="020B0604020202020204" pitchFamily="34" charset="0"/>
                    <a:cs typeface="Arial" panose="020B0604020202020204" pitchFamily="34"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endParaRPr lang="en-US" sz="3200">
                <a:latin typeface="Arial" panose="020B0604020202020204" pitchFamily="34" charset="0"/>
                <a:cs typeface="Arial" panose="020B0604020202020204" pitchFamily="34" charset="0"/>
              </a:endParaRPr>
            </a:p>
          </p:txBody>
        </p:sp>
      </p:grpSp>
      <p:sp>
        <p:nvSpPr>
          <p:cNvPr id="281603" name="Text Box 69"/>
          <p:cNvSpPr txBox="1">
            <a:spLocks noChangeArrowheads="1"/>
          </p:cNvSpPr>
          <p:nvPr/>
        </p:nvSpPr>
        <p:spPr bwMode="auto">
          <a:xfrm>
            <a:off x="8305800" y="76200"/>
            <a:ext cx="105509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174ر</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a:cs typeface="Arial" panose="020B0604020202020204" pitchFamily="34" charset="0"/>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بولس مقابل الناموسيين</a:t>
            </a:r>
            <a:endParaRPr lang="en-US" b="1" dirty="0">
              <a:solidFill>
                <a:schemeClr val="bg1"/>
              </a:solidFill>
              <a:latin typeface="Arial" panose="020B0604020202020204" pitchFamily="34" charset="0"/>
              <a:cs typeface="Arial" panose="020B0604020202020204" pitchFamily="34" charset="0"/>
            </a:endParaRP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0"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الناموسيون</a:t>
            </a:r>
            <a:endParaRPr kumimoji="0" lang="en-US" sz="2400" b="0"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0"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endParaRPr kumimoji="0" lang="en-US" sz="2400" b="0"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1367" name="Text Box 7"/>
          <p:cNvSpPr txBox="1">
            <a:spLocks noChangeArrowheads="1"/>
          </p:cNvSpPr>
          <p:nvPr/>
        </p:nvSpPr>
        <p:spPr bwMode="auto">
          <a:xfrm>
            <a:off x="34925" y="1674813"/>
            <a:ext cx="4321175" cy="384720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الرجل الذي يصنع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البر يخزن حياة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 مع الرب</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مزامير سليمان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(حوالي 50 ق.م)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المعجزات سوف تظهر في وقتها لهؤلاء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المخلصين بأعمالهم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باروخ</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(حوالي 100 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1368" name="Text Box 8"/>
          <p:cNvSpPr txBox="1">
            <a:spLocks noChangeArrowheads="1"/>
          </p:cNvSpPr>
          <p:nvPr/>
        </p:nvSpPr>
        <p:spPr bwMode="auto">
          <a:xfrm>
            <a:off x="4876800" y="1676400"/>
            <a:ext cx="4267200" cy="2308324"/>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أريد أن أتعلم منكم هذا فقط </a:t>
            </a:r>
            <a:r>
              <a:rPr kumimoji="0" lang="ar-JO" altLang="ja-JP" sz="3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أبأعمال الناموس </a:t>
            </a: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أخذتم الروح أم بخبر الإيمان</a:t>
            </a:r>
            <a:endParaRPr kumimoji="0" lang="en-US" altLang="ja-JP"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غل 3: 2</a:t>
            </a: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p>
        </p:txBody>
      </p:sp>
      <p:sp>
        <p:nvSpPr>
          <p:cNvPr id="330760" name="Text Box 4"/>
          <p:cNvSpPr txBox="1">
            <a:spLocks noChangeArrowheads="1"/>
          </p:cNvSpPr>
          <p:nvPr/>
        </p:nvSpPr>
        <p:spPr bwMode="auto">
          <a:xfrm>
            <a:off x="8268754" y="952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154ك</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173ج</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661" name="Text Box 13"/>
          <p:cNvSpPr txBox="1">
            <a:spLocks noChangeArrowheads="1"/>
          </p:cNvSpPr>
          <p:nvPr/>
        </p:nvSpPr>
        <p:spPr bwMode="auto">
          <a:xfrm>
            <a:off x="6553200" y="685800"/>
            <a:ext cx="2209800" cy="1815882"/>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الدين الطقسي مقابل الدين الحقيقي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ar-JO"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غل 4: 1-7</a:t>
            </a: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الطفل</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البالغ</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وصي</a:t>
                      </a:r>
                      <a:b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b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الناموس</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يتمتع بعلاقة الأب مع ابنه</a:t>
                      </a:r>
                    </a:p>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مفدي</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مثل عبد غير مدرك لحقوق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الحالة : ابن ووارث و حاصل على كل حقوق البنوية</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تحت عبودية : سلطة خارجية للناموس</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حر : سلطة داخلية لروح الله</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غير ناضج : مدرسة أساسية في الناموس مع تحفيز خارجي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ar-JO" altLang="zh-CN"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rPr>
                        <a:t>ناضج : مدرسة أساسية للروح مع تحفيز داخلي</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بول أ. بومرفيل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غلاطية ورومية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(بروكسل : 1976)، 95</a:t>
            </a:r>
            <a:endPar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latin typeface="Arial" charset="0"/>
              <a:ea typeface="ＭＳ Ｐゴシック" charset="0"/>
              <a:cs typeface="ＭＳ Ｐゴシック" charset="0"/>
            </a:endParaRP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81601" name="Rectangle 2"/>
          <p:cNvSpPr>
            <a:spLocks noGrp="1" noChangeArrowheads="1"/>
          </p:cNvSpPr>
          <p:nvPr>
            <p:ph type="title"/>
          </p:nvPr>
        </p:nvSpPr>
        <p:spPr>
          <a:xfrm>
            <a:off x="0" y="233363"/>
            <a:ext cx="7956376" cy="609600"/>
          </a:xfrm>
        </p:spPr>
        <p:txBody>
          <a:bodyPr/>
          <a:lstStyle/>
          <a:p>
            <a:pPr algn="ctr" eaLnBrk="1" hangingPunct="1"/>
            <a:r>
              <a:rPr lang="ar-JO" sz="3200" b="1" i="0" kern="1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تباين يعقوب وغلاطية</a:t>
            </a:r>
            <a:endParaRPr lang="en-US" sz="3200" b="1" i="0" kern="1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kumimoji="1" lang="ar-JO" sz="3200" b="1" u="sng" dirty="0">
                      <a:latin typeface="Arial" panose="020B0604020202020204" pitchFamily="34" charset="0"/>
                      <a:cs typeface="Arial" panose="020B0604020202020204" pitchFamily="34" charset="0"/>
                    </a:rPr>
                    <a:t>القضية</a:t>
                  </a:r>
                  <a:endParaRPr kumimoji="1" lang="en-GB" sz="3200" b="0" u="sng"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3200" b="0" u="sng"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SA" sz="3200" b="1" u="sng"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غلاطية</a:t>
                  </a:r>
                  <a:endParaRPr kumimoji="1" lang="en-GB" sz="3200" b="0" u="sng"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sng"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يعقوب</a:t>
                  </a:r>
                  <a:endParaRPr kumimoji="1" lang="en-GB" sz="3200" b="0" u="sng"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ذكر الروح القدس</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19 مرة</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لا يوجد ذكر له</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ذكر الإنجيل</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12 مرة</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لا يوجد ذكر له</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الكاتب المعاكس</a:t>
                  </a:r>
                  <a:endParaRPr kumimoji="1" lang="en-GB" sz="3200" b="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ذكر يعقوب</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بولس غير مذكور</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لقب المؤلف</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2" name="Group 44"/>
              <p:cNvGrpSpPr>
                <a:grpSpLocks/>
              </p:cNvGrpSpPr>
              <p:nvPr/>
            </p:nvGrpSpPr>
            <p:grpSpPr bwMode="auto">
              <a:xfrm>
                <a:off x="1919" y="1612"/>
                <a:ext cx="1920" cy="428"/>
                <a:chOff x="1919" y="1612"/>
                <a:chExt cx="1920" cy="428"/>
              </a:xfrm>
            </p:grpSpPr>
            <p:sp>
              <p:nvSpPr>
                <p:cNvPr id="281654" name="Rectangle 45"/>
                <p:cNvSpPr>
                  <a:spLocks noChangeArrowheads="1"/>
                </p:cNvSpPr>
                <p:nvPr/>
              </p:nvSpPr>
              <p:spPr bwMode="auto">
                <a:xfrm>
                  <a:off x="196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رسول (1: 1)</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عبد (1: 1)</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مشكلة القارئ</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تشويش حول  طريقة الخلاص</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dirty="0">
                      <a:solidFill>
                        <a:srgbClr val="FFFFCC"/>
                      </a:solidFill>
                      <a:latin typeface="Arial" panose="020B0604020202020204" pitchFamily="34" charset="0"/>
                      <a:cs typeface="Arial" panose="020B0604020202020204" pitchFamily="34" charset="0"/>
                    </a:rPr>
                    <a:t>تشويش حول           طريقة التلمذة</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استخدام مخلّص</a:t>
                  </a:r>
                  <a:endParaRPr kumimoji="1" lang="en-GB" sz="3200" b="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علم الخلاص</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حياة المثابرة</a:t>
                  </a:r>
                  <a:endParaRPr kumimoji="1" lang="en-GB" sz="3200" b="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71" name="Text Box 69"/>
          <p:cNvSpPr txBox="1">
            <a:spLocks noChangeArrowheads="1"/>
          </p:cNvSpPr>
          <p:nvPr/>
        </p:nvSpPr>
        <p:spPr bwMode="auto">
          <a:xfrm>
            <a:off x="8305800" y="76200"/>
            <a:ext cx="105509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174ر</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286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81601" name="Rectangle 2"/>
          <p:cNvSpPr>
            <a:spLocks noGrp="1" noChangeArrowheads="1"/>
          </p:cNvSpPr>
          <p:nvPr>
            <p:ph type="title"/>
          </p:nvPr>
        </p:nvSpPr>
        <p:spPr>
          <a:xfrm>
            <a:off x="0" y="233363"/>
            <a:ext cx="7956376" cy="609600"/>
          </a:xfrm>
        </p:spPr>
        <p:txBody>
          <a:bodyPr/>
          <a:lstStyle/>
          <a:p>
            <a:pPr algn="ctr" eaLnBrk="1" hangingPunct="1">
              <a:defRPr/>
            </a:pPr>
            <a:r>
              <a:rPr lang="ar-JO" sz="3200" b="1" i="0" kern="1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تباين يعقوب وغلاطية</a:t>
            </a:r>
            <a:endParaRPr lang="en-US" sz="3200" b="1" i="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grpSp>
        <p:nvGrpSpPr>
          <p:cNvPr id="2" name="Group 3"/>
          <p:cNvGrpSpPr>
            <a:grpSpLocks/>
          </p:cNvGrpSpPr>
          <p:nvPr/>
        </p:nvGrpSpPr>
        <p:grpSpPr bwMode="auto">
          <a:xfrm>
            <a:off x="0" y="1196752"/>
            <a:ext cx="9144000" cy="5689313"/>
            <a:chOff x="-3" y="-3"/>
            <a:chExt cx="5765" cy="3104"/>
          </a:xfrm>
        </p:grpSpPr>
        <p:grpSp>
          <p:nvGrpSpPr>
            <p:cNvPr id="281617" name="Group 4"/>
            <p:cNvGrpSpPr>
              <a:grpSpLocks/>
            </p:cNvGrpSpPr>
            <p:nvPr/>
          </p:nvGrpSpPr>
          <p:grpSpPr bwMode="auto">
            <a:xfrm>
              <a:off x="0" y="0"/>
              <a:ext cx="5759" cy="3101"/>
              <a:chOff x="0" y="0"/>
              <a:chExt cx="5759" cy="310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latinLnBrk="0">
                    <a:lnSpc>
                      <a:spcPct val="100000"/>
                    </a:lnSpc>
                    <a:buClrTx/>
                    <a:buSzTx/>
                    <a:buFontTx/>
                    <a:buNone/>
                    <a:tabLst/>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القضية</a:t>
                  </a:r>
                  <a:endParaRPr kumimoji="1" lang="en-GB" sz="3200" b="0" u="sng"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SA" sz="3200" b="1" dirty="0">
                      <a:effectLst>
                        <a:outerShdw blurRad="38100" dist="38100" dir="2700000" algn="tl">
                          <a:srgbClr val="000000"/>
                        </a:outerShdw>
                      </a:effectLst>
                      <a:latin typeface="Arial" panose="020B0604020202020204" pitchFamily="34" charset="0"/>
                      <a:cs typeface="Arial" panose="020B0604020202020204" pitchFamily="34" charset="0"/>
                    </a:rPr>
                    <a:t>غلاطية</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يعقوب</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kumimoji="1" lang="ar-JO" sz="3200" b="1" dirty="0">
                      <a:solidFill>
                        <a:srgbClr val="FFFFCC"/>
                      </a:solidFill>
                      <a:latin typeface="Arial" panose="020B0604020202020204" pitchFamily="34" charset="0"/>
                      <a:cs typeface="Arial" panose="020B0604020202020204" pitchFamily="34" charset="0"/>
                    </a:rPr>
                    <a:t>الختان</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3" name="Group 17"/>
              <p:cNvGrpSpPr>
                <a:grpSpLocks/>
              </p:cNvGrpSpPr>
              <p:nvPr/>
            </p:nvGrpSpPr>
            <p:grpSpPr bwMode="auto">
              <a:xfrm>
                <a:off x="1919" y="403"/>
                <a:ext cx="1920" cy="403"/>
                <a:chOff x="1919" y="403"/>
                <a:chExt cx="1920" cy="403"/>
              </a:xfrm>
            </p:grpSpPr>
            <p:sp>
              <p:nvSpPr>
                <p:cNvPr id="281672"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kumimoji="1" lang="ar-JO" sz="3200" b="1" dirty="0">
                      <a:solidFill>
                        <a:srgbClr val="FFFFCC"/>
                      </a:solidFill>
                      <a:latin typeface="Arial" panose="020B0604020202020204" pitchFamily="34" charset="0"/>
                      <a:cs typeface="Arial" panose="020B0604020202020204" pitchFamily="34" charset="0"/>
                    </a:rPr>
                    <a:t>قضية كبرى</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4" name="Group 20"/>
              <p:cNvGrpSpPr>
                <a:grpSpLocks/>
              </p:cNvGrpSpPr>
              <p:nvPr/>
            </p:nvGrpSpPr>
            <p:grpSpPr bwMode="auto">
              <a:xfrm>
                <a:off x="3839" y="403"/>
                <a:ext cx="1920" cy="403"/>
                <a:chOff x="3839" y="403"/>
                <a:chExt cx="1920" cy="403"/>
              </a:xfrm>
            </p:grpSpPr>
            <p:sp>
              <p:nvSpPr>
                <p:cNvPr id="281670"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لا مشكلة</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kumimoji="1" lang="ar-JO" sz="3200" b="1" dirty="0">
                      <a:solidFill>
                        <a:srgbClr val="FFFFCC"/>
                      </a:solidFill>
                      <a:latin typeface="Arial" panose="020B0604020202020204" pitchFamily="34" charset="0"/>
                      <a:cs typeface="Arial" panose="020B0604020202020204" pitchFamily="34" charset="0"/>
                    </a:rPr>
                    <a:t>المعارضين</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6" name="Group 26"/>
              <p:cNvGrpSpPr>
                <a:grpSpLocks/>
              </p:cNvGrpSpPr>
              <p:nvPr/>
            </p:nvGrpSpPr>
            <p:grpSpPr bwMode="auto">
              <a:xfrm>
                <a:off x="1919" y="806"/>
                <a:ext cx="1920" cy="403"/>
                <a:chOff x="1919" y="806"/>
                <a:chExt cx="1920" cy="403"/>
              </a:xfrm>
            </p:grpSpPr>
            <p:sp>
              <p:nvSpPr>
                <p:cNvPr id="281666"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kumimoji="1" lang="ar-JO" sz="3200" b="1" dirty="0">
                      <a:solidFill>
                        <a:srgbClr val="FFFFCC"/>
                      </a:solidFill>
                      <a:latin typeface="Arial" panose="020B0604020202020204" pitchFamily="34" charset="0"/>
                      <a:cs typeface="Arial" panose="020B0604020202020204" pitchFamily="34" charset="0"/>
                    </a:rPr>
                    <a:t>مهوِّدون</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7" name="Group 29"/>
              <p:cNvGrpSpPr>
                <a:grpSpLocks/>
              </p:cNvGrpSpPr>
              <p:nvPr/>
            </p:nvGrpSpPr>
            <p:grpSpPr bwMode="auto">
              <a:xfrm>
                <a:off x="3839" y="806"/>
                <a:ext cx="1920" cy="403"/>
                <a:chOff x="3839" y="806"/>
                <a:chExt cx="1920" cy="403"/>
              </a:xfrm>
            </p:grpSpPr>
            <p:sp>
              <p:nvSpPr>
                <p:cNvPr id="281664"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لا أحد</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kumimoji="1" lang="ar-JO" sz="3200" b="1" dirty="0">
                      <a:solidFill>
                        <a:srgbClr val="FFFFCC"/>
                      </a:solidFill>
                      <a:latin typeface="Arial" panose="020B0604020202020204" pitchFamily="34" charset="0"/>
                      <a:cs typeface="Arial" panose="020B0604020202020204" pitchFamily="34" charset="0"/>
                    </a:rPr>
                    <a:t>الجمهور</a:t>
                  </a:r>
                  <a:endParaRPr kumimoji="1" lang="en-GB" sz="3200" b="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29" name="Group 35"/>
              <p:cNvGrpSpPr>
                <a:grpSpLocks/>
              </p:cNvGrpSpPr>
              <p:nvPr/>
            </p:nvGrpSpPr>
            <p:grpSpPr bwMode="auto">
              <a:xfrm>
                <a:off x="1919" y="1209"/>
                <a:ext cx="1920" cy="403"/>
                <a:chOff x="1919" y="1209"/>
                <a:chExt cx="1920" cy="403"/>
              </a:xfrm>
            </p:grpSpPr>
            <p:sp>
              <p:nvSpPr>
                <p:cNvPr id="281660"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kumimoji="1" lang="ar-JO" sz="3200" b="1" dirty="0">
                      <a:solidFill>
                        <a:srgbClr val="FFFFCC"/>
                      </a:solidFill>
                      <a:latin typeface="Arial" panose="020B0604020202020204" pitchFamily="34" charset="0"/>
                      <a:cs typeface="Arial" panose="020B0604020202020204" pitchFamily="34" charset="0"/>
                    </a:rPr>
                    <a:t>مفككة</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0" name="Group 38"/>
              <p:cNvGrpSpPr>
                <a:grpSpLocks/>
              </p:cNvGrpSpPr>
              <p:nvPr/>
            </p:nvGrpSpPr>
            <p:grpSpPr bwMode="auto">
              <a:xfrm>
                <a:off x="3839" y="1209"/>
                <a:ext cx="1920" cy="403"/>
                <a:chOff x="3839" y="1209"/>
                <a:chExt cx="1920" cy="403"/>
              </a:xfrm>
            </p:grpSpPr>
            <p:sp>
              <p:nvSpPr>
                <p:cNvPr id="281658"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متحد</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1" name="Group 41"/>
              <p:cNvGrpSpPr>
                <a:grpSpLocks/>
              </p:cNvGrpSpPr>
              <p:nvPr/>
            </p:nvGrpSpPr>
            <p:grpSpPr bwMode="auto">
              <a:xfrm>
                <a:off x="0" y="1612"/>
                <a:ext cx="1919" cy="428"/>
                <a:chOff x="0" y="1612"/>
                <a:chExt cx="1919" cy="428"/>
              </a:xfrm>
            </p:grpSpPr>
            <p:sp>
              <p:nvSpPr>
                <p:cNvPr id="281656" name="Rectangle 42"/>
                <p:cNvSpPr>
                  <a:spLocks noChangeArrowheads="1"/>
                </p:cNvSpPr>
                <p:nvPr/>
              </p:nvSpPr>
              <p:spPr bwMode="auto">
                <a:xfrm>
                  <a:off x="43" y="1637"/>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kumimoji="1" lang="ar-JO" sz="3200" b="1" dirty="0">
                      <a:solidFill>
                        <a:srgbClr val="FFFFCC"/>
                      </a:solidFill>
                      <a:latin typeface="Arial" panose="020B0604020202020204" pitchFamily="34" charset="0"/>
                      <a:cs typeface="Arial" panose="020B0604020202020204" pitchFamily="34" charset="0"/>
                    </a:rPr>
                    <a:t>البنية</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2" name="Group 44"/>
              <p:cNvGrpSpPr>
                <a:grpSpLocks/>
              </p:cNvGrpSpPr>
              <p:nvPr/>
            </p:nvGrpSpPr>
            <p:grpSpPr bwMode="auto">
              <a:xfrm>
                <a:off x="1919" y="1612"/>
                <a:ext cx="1960" cy="428"/>
                <a:chOff x="1919" y="1612"/>
                <a:chExt cx="1960" cy="428"/>
              </a:xfrm>
            </p:grpSpPr>
            <p:sp>
              <p:nvSpPr>
                <p:cNvPr id="281654" name="Rectangle 45"/>
                <p:cNvSpPr>
                  <a:spLocks noChangeArrowheads="1"/>
                </p:cNvSpPr>
                <p:nvPr/>
              </p:nvSpPr>
              <p:spPr bwMode="auto">
                <a:xfrm>
                  <a:off x="1962" y="1637"/>
                  <a:ext cx="191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kumimoji="1" lang="ar-JO" sz="3200" b="1" dirty="0">
                      <a:solidFill>
                        <a:srgbClr val="FFFFCC"/>
                      </a:solidFill>
                      <a:latin typeface="Arial" panose="020B0604020202020204" pitchFamily="34" charset="0"/>
                      <a:cs typeface="Arial" panose="020B0604020202020204" pitchFamily="34" charset="0"/>
                    </a:rPr>
                    <a:t>منطقي ، متسلسل</a:t>
                  </a:r>
                  <a:endParaRPr kumimoji="1" lang="en-GB"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3" name="Group 47"/>
              <p:cNvGrpSpPr>
                <a:grpSpLocks/>
              </p:cNvGrpSpPr>
              <p:nvPr/>
            </p:nvGrpSpPr>
            <p:grpSpPr bwMode="auto">
              <a:xfrm>
                <a:off x="3839" y="1612"/>
                <a:ext cx="1920" cy="428"/>
                <a:chOff x="3839" y="1612"/>
                <a:chExt cx="1920" cy="428"/>
              </a:xfrm>
            </p:grpSpPr>
            <p:sp>
              <p:nvSpPr>
                <p:cNvPr id="281652" name="Rectangle 48"/>
                <p:cNvSpPr>
                  <a:spLocks noChangeArrowheads="1"/>
                </p:cNvSpPr>
                <p:nvPr/>
              </p:nvSpPr>
              <p:spPr bwMode="auto">
                <a:xfrm>
                  <a:off x="3882" y="1637"/>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عشوائي متكرر</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4" name="Group 50"/>
              <p:cNvGrpSpPr>
                <a:grpSpLocks/>
              </p:cNvGrpSpPr>
              <p:nvPr/>
            </p:nvGrpSpPr>
            <p:grpSpPr bwMode="auto">
              <a:xfrm>
                <a:off x="0" y="2015"/>
                <a:ext cx="1919" cy="477"/>
                <a:chOff x="0" y="2015"/>
                <a:chExt cx="1919" cy="477"/>
              </a:xfrm>
            </p:grpSpPr>
            <p:sp>
              <p:nvSpPr>
                <p:cNvPr id="281650" name="Rectangle 51"/>
                <p:cNvSpPr>
                  <a:spLocks noChangeArrowheads="1"/>
                </p:cNvSpPr>
                <p:nvPr/>
              </p:nvSpPr>
              <p:spPr bwMode="auto">
                <a:xfrm>
                  <a:off x="43" y="208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الجغرافيا</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5" name="Group 53"/>
              <p:cNvGrpSpPr>
                <a:grpSpLocks/>
              </p:cNvGrpSpPr>
              <p:nvPr/>
            </p:nvGrpSpPr>
            <p:grpSpPr bwMode="auto">
              <a:xfrm>
                <a:off x="1919" y="2015"/>
                <a:ext cx="1920" cy="467"/>
                <a:chOff x="1919" y="2015"/>
                <a:chExt cx="1920" cy="467"/>
              </a:xfrm>
            </p:grpSpPr>
            <p:sp>
              <p:nvSpPr>
                <p:cNvPr id="281648" name="Rectangle 54"/>
                <p:cNvSpPr>
                  <a:spLocks noChangeArrowheads="1"/>
                </p:cNvSpPr>
                <p:nvPr/>
              </p:nvSpPr>
              <p:spPr bwMode="auto">
                <a:xfrm>
                  <a:off x="196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مقاطعة غلاطية الرومانية</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6" name="Group 56"/>
              <p:cNvGrpSpPr>
                <a:grpSpLocks/>
              </p:cNvGrpSpPr>
              <p:nvPr/>
            </p:nvGrpSpPr>
            <p:grpSpPr bwMode="auto">
              <a:xfrm>
                <a:off x="3839" y="2015"/>
                <a:ext cx="1920" cy="467"/>
                <a:chOff x="3839" y="2015"/>
                <a:chExt cx="1920" cy="467"/>
              </a:xfrm>
            </p:grpSpPr>
            <p:sp>
              <p:nvSpPr>
                <p:cNvPr id="281646" name="Rectangle 57"/>
                <p:cNvSpPr>
                  <a:spLocks noChangeArrowheads="1"/>
                </p:cNvSpPr>
                <p:nvPr/>
              </p:nvSpPr>
              <p:spPr bwMode="auto">
                <a:xfrm>
                  <a:off x="3882" y="2079"/>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الإمبراطورية الرومانية في مجملها</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7" name="Group 59"/>
              <p:cNvGrpSpPr>
                <a:grpSpLocks/>
              </p:cNvGrpSpPr>
              <p:nvPr/>
            </p:nvGrpSpPr>
            <p:grpSpPr bwMode="auto">
              <a:xfrm>
                <a:off x="0" y="2418"/>
                <a:ext cx="1919" cy="683"/>
                <a:chOff x="0" y="2418"/>
                <a:chExt cx="1919" cy="683"/>
              </a:xfrm>
            </p:grpSpPr>
            <p:sp>
              <p:nvSpPr>
                <p:cNvPr id="281644" name="Rectangle 60"/>
                <p:cNvSpPr>
                  <a:spLocks noChangeArrowheads="1"/>
                </p:cNvSpPr>
                <p:nvPr/>
              </p:nvSpPr>
              <p:spPr bwMode="auto">
                <a:xfrm>
                  <a:off x="43" y="269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واحد من ١٢؟</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8" name="Group 62"/>
              <p:cNvGrpSpPr>
                <a:grpSpLocks/>
              </p:cNvGrpSpPr>
              <p:nvPr/>
            </p:nvGrpSpPr>
            <p:grpSpPr bwMode="auto">
              <a:xfrm>
                <a:off x="1919" y="2418"/>
                <a:ext cx="1920" cy="683"/>
                <a:chOff x="1919" y="2418"/>
                <a:chExt cx="1920" cy="683"/>
              </a:xfrm>
            </p:grpSpPr>
            <p:sp>
              <p:nvSpPr>
                <p:cNvPr id="281642" name="Rectangle 63"/>
                <p:cNvSpPr>
                  <a:spLocks noChangeArrowheads="1"/>
                </p:cNvSpPr>
                <p:nvPr/>
              </p:nvSpPr>
              <p:spPr bwMode="auto">
                <a:xfrm>
                  <a:off x="196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لا - جاء لاحقًا</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281639" name="Group 65"/>
              <p:cNvGrpSpPr>
                <a:grpSpLocks/>
              </p:cNvGrpSpPr>
              <p:nvPr/>
            </p:nvGrpSpPr>
            <p:grpSpPr bwMode="auto">
              <a:xfrm>
                <a:off x="3839" y="2418"/>
                <a:ext cx="1920" cy="683"/>
                <a:chOff x="3839" y="2418"/>
                <a:chExt cx="1920" cy="683"/>
              </a:xfrm>
            </p:grpSpPr>
            <p:sp>
              <p:nvSpPr>
                <p:cNvPr id="281640" name="Rectangle 66"/>
                <p:cNvSpPr>
                  <a:spLocks noChangeArrowheads="1"/>
                </p:cNvSpPr>
                <p:nvPr/>
              </p:nvSpPr>
              <p:spPr bwMode="auto">
                <a:xfrm>
                  <a:off x="3882" y="2698"/>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لا - جاء لاحقًا</a:t>
                  </a:r>
                  <a:endParaRPr lang="en-GB"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71" name="Text Box 69"/>
          <p:cNvSpPr txBox="1">
            <a:spLocks noChangeArrowheads="1"/>
          </p:cNvSpPr>
          <p:nvPr/>
        </p:nvSpPr>
        <p:spPr bwMode="auto">
          <a:xfrm>
            <a:off x="8305800" y="76200"/>
            <a:ext cx="105509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174ر</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5920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467544" y="207987"/>
            <a:ext cx="7828322" cy="1420813"/>
          </a:xfrm>
        </p:spPr>
        <p:txBody>
          <a:bodyPr/>
          <a:lstStyle/>
          <a:p>
            <a:pPr eaLnBrk="1" hangingPunct="1">
              <a:defRPr/>
            </a:pPr>
            <a:r>
              <a:rPr lang="ar-JO" sz="4000" b="1" dirty="0">
                <a:solidFill>
                  <a:schemeClr val="tx1"/>
                </a:solidFill>
                <a:latin typeface="Arial" panose="020B0604020202020204" pitchFamily="34" charset="0"/>
                <a:ea typeface="ＭＳ Ｐゴシック" charset="0"/>
                <a:cs typeface="Arial" panose="020B0604020202020204" pitchFamily="34" charset="0"/>
              </a:rPr>
              <a:t>أحياناً يسيء المسيحيون معاملة الآخرين من مجموعات عرقية مختلفة</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ar-JO" sz="4000" b="1" dirty="0">
                <a:latin typeface="Arial" panose="020B0604020202020204" pitchFamily="34" charset="0"/>
                <a:ea typeface="ＭＳ Ｐゴシック" charset="0"/>
                <a:cs typeface="Arial" panose="020B0604020202020204" pitchFamily="34" charset="0"/>
              </a:rPr>
              <a:t>الأمم</a:t>
            </a:r>
            <a:endParaRPr lang="en-US" sz="4000" b="1" dirty="0">
              <a:latin typeface="Arial" panose="020B0604020202020204" pitchFamily="34" charset="0"/>
              <a:ea typeface="ＭＳ Ｐゴシック" charset="0"/>
              <a:cs typeface="Arial" panose="020B0604020202020204" pitchFamily="34" charset="0"/>
            </a:endParaRP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ctr" defTabSz="914400" rtl="1" latinLnBrk="0">
              <a:lnSpc>
                <a:spcPct val="100000"/>
              </a:lnSpc>
              <a:buClr>
                <a:srgbClr val="FFCC66"/>
              </a:buClr>
              <a:buSzPct val="65000"/>
              <a:buFont typeface="Wingdings" charset="0"/>
              <a:buChar char="n"/>
              <a:tabLst/>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إله واحد</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849" marR="0" lvl="0" indent="-342849" algn="ctr" defTabSz="914400" rtl="1" latinLnBrk="0">
              <a:lnSpc>
                <a:spcPct val="100000"/>
              </a:lnSpc>
              <a:buClr>
                <a:srgbClr val="FFCC66"/>
              </a:buClr>
              <a:buSzPct val="65000"/>
              <a:buFont typeface="Wingdings" charset="0"/>
              <a:buChar char="n"/>
              <a:tabLst/>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محرمات كثيرة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ctr" defTabSz="914400" rtl="1" latinLnBrk="0">
              <a:lnSpc>
                <a:spcPct val="100000"/>
              </a:lnSpc>
              <a:buClr>
                <a:srgbClr val="FFCC66"/>
              </a:buClr>
              <a:buSzPct val="65000"/>
              <a:buFont typeface="Wingdings" charset="0"/>
              <a:buChar char="n"/>
              <a:tabLst/>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آلهة عديدة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849" marR="0" lvl="0" indent="-342849" algn="r" defTabSz="914400" rtl="1" latinLnBrk="0">
              <a:lnSpc>
                <a:spcPct val="100000"/>
              </a:lnSpc>
              <a:buClr>
                <a:srgbClr val="FFCC66"/>
              </a:buClr>
              <a:buSzPct val="65000"/>
              <a:buFont typeface="Wingdings" charset="0"/>
              <a:buChar char="n"/>
              <a:tabLst/>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محرمات قليلة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ar-JO" sz="3200" b="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اليهود</a:t>
            </a:r>
            <a:endParaRPr lang="en-US" sz="3200" b="1" dirty="0">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endParaRP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20702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١۸٠ب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5959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cs typeface="Arial" panose="020B0604020202020204" pitchFamily="34" charset="0"/>
              </a:rPr>
              <a:t>يفضل </a:t>
            </a:r>
            <a:r>
              <a:rPr lang="ar-JO" sz="3600" b="1" dirty="0">
                <a:solidFill>
                  <a:srgbClr val="FFFF00"/>
                </a:solidFill>
                <a:latin typeface="Arial" panose="020B0604020202020204" pitchFamily="34" charset="0"/>
                <a:cs typeface="Arial" panose="020B0604020202020204" pitchFamily="34" charset="0"/>
              </a:rPr>
              <a:t>الشعر</a:t>
            </a:r>
            <a:r>
              <a:rPr lang="ar-JO" sz="3600" b="1" dirty="0">
                <a:latin typeface="Arial" panose="020B0604020202020204" pitchFamily="34" charset="0"/>
                <a:cs typeface="Arial" panose="020B0604020202020204" pitchFamily="34" charset="0"/>
              </a:rPr>
              <a:t> واللغة التصويرية والرمزية</a:t>
            </a:r>
            <a:endParaRPr lang="en-US" sz="3600" b="1" dirty="0">
              <a:latin typeface="Arial" panose="020B0604020202020204" pitchFamily="34" charset="0"/>
              <a:ea typeface="ＭＳ Ｐゴシック" charset="0"/>
              <a:cs typeface="Arial" panose="020B0604020202020204" pitchFamily="34" charset="0"/>
            </a:endParaRP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cs typeface="Arial" panose="020B0604020202020204" pitchFamily="34" charset="0"/>
              </a:rPr>
              <a:t>يفضل </a:t>
            </a:r>
            <a:r>
              <a:rPr lang="ar-JO" sz="3600" b="1" dirty="0">
                <a:solidFill>
                  <a:srgbClr val="FFFF00"/>
                </a:solidFill>
                <a:latin typeface="Arial" panose="020B0604020202020204" pitchFamily="34" charset="0"/>
                <a:cs typeface="Arial" panose="020B0604020202020204" pitchFamily="34" charset="0"/>
              </a:rPr>
              <a:t>الملخصات</a:t>
            </a:r>
            <a:r>
              <a:rPr lang="ar-JO" sz="3600" b="1" dirty="0">
                <a:latin typeface="Arial" panose="020B0604020202020204" pitchFamily="34" charset="0"/>
                <a:cs typeface="Arial" panose="020B0604020202020204" pitchFamily="34" charset="0"/>
              </a:rPr>
              <a:t> والقوائم والنقاط</a:t>
            </a:r>
            <a:endParaRPr lang="en-US" sz="3600" b="1" dirty="0">
              <a:latin typeface="Arial" panose="020B0604020202020204" pitchFamily="34" charset="0"/>
              <a:ea typeface="ＭＳ Ｐゴシック" charset="0"/>
              <a:cs typeface="Arial" panose="020B0604020202020204" pitchFamily="34" charset="0"/>
            </a:endParaRP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أسلوب الكتابة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عيد الميلاد : الصفقة الحقيقية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17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يرى الأرقام على أنها صفة أو</a:t>
            </a:r>
            <a:r>
              <a:rPr lang="ar-JO" sz="3600" b="1" dirty="0">
                <a:solidFill>
                  <a:srgbClr val="FFFF00"/>
                </a:solidFill>
                <a:latin typeface="Arial" panose="020B0604020202020204" pitchFamily="34" charset="0"/>
                <a:ea typeface="ＭＳ Ｐゴシック" charset="0"/>
                <a:cs typeface="Arial" panose="020B0604020202020204" pitchFamily="34" charset="0"/>
              </a:rPr>
              <a:t> رمز</a:t>
            </a:r>
            <a:endParaRPr lang="en-US" sz="3600" b="1" dirty="0">
              <a:latin typeface="Arial" panose="020B0604020202020204" pitchFamily="34" charset="0"/>
              <a:ea typeface="ＭＳ Ｐゴシック" charset="0"/>
              <a:cs typeface="Arial" panose="020B0604020202020204" pitchFamily="34"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يرى الأرقام على أنها </a:t>
            </a:r>
            <a:r>
              <a:rPr lang="ar-JO" sz="3600" b="1" dirty="0">
                <a:solidFill>
                  <a:srgbClr val="FFFF00"/>
                </a:solidFill>
                <a:latin typeface="Arial" panose="020B0604020202020204" pitchFamily="34" charset="0"/>
                <a:ea typeface="ＭＳ Ｐゴシック" charset="0"/>
                <a:cs typeface="Arial" panose="020B0604020202020204" pitchFamily="34" charset="0"/>
              </a:rPr>
              <a:t>كمية </a:t>
            </a:r>
            <a:r>
              <a:rPr lang="ar-JO" sz="3600" b="1" dirty="0">
                <a:latin typeface="Arial" panose="020B0604020202020204" pitchFamily="34" charset="0"/>
                <a:ea typeface="ＭＳ Ｐゴシック" charset="0"/>
                <a:cs typeface="Arial" panose="020B0604020202020204" pitchFamily="34" charset="0"/>
              </a:rPr>
              <a:t>محددة</a:t>
            </a:r>
            <a:endParaRPr lang="en-US" sz="3600" b="1" dirty="0">
              <a:latin typeface="Arial" panose="020B0604020202020204" pitchFamily="34" charset="0"/>
              <a:ea typeface="ＭＳ Ｐゴシック" charset="0"/>
              <a:cs typeface="Arial" panose="020B0604020202020204" pitchFamily="34"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الأرقام</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عيد الميلاد : الصفقة الحقيقية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89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يركز على علاقة </a:t>
            </a:r>
            <a:r>
              <a:rPr lang="ar-JO" sz="3600" b="1" dirty="0">
                <a:solidFill>
                  <a:srgbClr val="FFFF00"/>
                </a:solidFill>
                <a:latin typeface="Arial" panose="020B0604020202020204" pitchFamily="34" charset="0"/>
                <a:ea typeface="ＭＳ Ｐゴシック" charset="0"/>
                <a:cs typeface="Arial" panose="020B0604020202020204" pitchFamily="34" charset="0"/>
              </a:rPr>
              <a:t>الفرد</a:t>
            </a:r>
            <a:r>
              <a:rPr lang="ar-JO" sz="3600" b="1" dirty="0">
                <a:latin typeface="Arial" panose="020B0604020202020204" pitchFamily="34" charset="0"/>
                <a:ea typeface="ＭＳ Ｐゴシック" charset="0"/>
                <a:cs typeface="Arial" panose="020B0604020202020204" pitchFamily="34" charset="0"/>
              </a:rPr>
              <a:t> مع الله</a:t>
            </a:r>
            <a:endParaRPr lang="en-US" sz="3600" b="1" dirty="0">
              <a:latin typeface="Arial" panose="020B0604020202020204" pitchFamily="34" charset="0"/>
              <a:ea typeface="ＭＳ Ｐゴシック" charset="0"/>
              <a:cs typeface="Arial" panose="020B0604020202020204" pitchFamily="34" charset="0"/>
            </a:endParaRP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يركز على علاقة </a:t>
            </a:r>
            <a:r>
              <a:rPr lang="ar-JO" sz="3600" b="1" dirty="0">
                <a:solidFill>
                  <a:srgbClr val="FFFF00"/>
                </a:solidFill>
                <a:latin typeface="Arial" panose="020B0604020202020204" pitchFamily="34" charset="0"/>
                <a:ea typeface="ＭＳ Ｐゴシック" charset="0"/>
                <a:cs typeface="Arial" panose="020B0604020202020204" pitchFamily="34" charset="0"/>
              </a:rPr>
              <a:t>المجتمع</a:t>
            </a:r>
            <a:r>
              <a:rPr lang="ar-JO" sz="3600" b="1" dirty="0">
                <a:latin typeface="Arial" panose="020B0604020202020204" pitchFamily="34" charset="0"/>
                <a:ea typeface="ＭＳ Ｐゴシック" charset="0"/>
                <a:cs typeface="Arial" panose="020B0604020202020204" pitchFamily="34" charset="0"/>
              </a:rPr>
              <a:t> مع الله</a:t>
            </a:r>
            <a:endParaRPr lang="en-US" sz="3600" b="1" dirty="0">
              <a:latin typeface="Arial" panose="020B0604020202020204" pitchFamily="34" charset="0"/>
              <a:ea typeface="ＭＳ Ｐゴシック" charset="0"/>
              <a:cs typeface="Arial" panose="020B0604020202020204" pitchFamily="34" charset="0"/>
            </a:endParaRP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العلاقة مع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عيد الميلاد : الصفقة الحقيقية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45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cs typeface="Arial" panose="020B0604020202020204" pitchFamily="34" charset="0"/>
              </a:rPr>
              <a:t>يبدأ ملكوت الله </a:t>
            </a:r>
            <a:r>
              <a:rPr lang="ar-JO" sz="3600" b="1" dirty="0">
                <a:solidFill>
                  <a:srgbClr val="FFFF00"/>
                </a:solidFill>
                <a:latin typeface="Arial" panose="020B0604020202020204" pitchFamily="34" charset="0"/>
                <a:cs typeface="Arial" panose="020B0604020202020204" pitchFamily="34" charset="0"/>
              </a:rPr>
              <a:t>في هذه الحياة</a:t>
            </a:r>
            <a:r>
              <a:rPr lang="ar-JO" sz="3600" b="1" dirty="0">
                <a:latin typeface="Arial" panose="020B0604020202020204" pitchFamily="34" charset="0"/>
                <a:cs typeface="Arial" panose="020B0604020202020204" pitchFamily="34" charset="0"/>
              </a:rPr>
              <a:t>. </a:t>
            </a:r>
          </a:p>
          <a:p>
            <a:pPr algn="r" rtl="1" eaLnBrk="1" hangingPunct="1">
              <a:buNone/>
              <a:defRPr/>
            </a:pPr>
            <a:r>
              <a:rPr lang="ar-JO" sz="3600" b="1" dirty="0">
                <a:latin typeface="Arial" panose="020B0604020202020204" pitchFamily="34" charset="0"/>
                <a:cs typeface="Arial" panose="020B0604020202020204" pitchFamily="34" charset="0"/>
              </a:rPr>
              <a:t>   تعيش الحياة الأبدية في وئام مع الله</a:t>
            </a:r>
            <a:endParaRPr lang="en-US" sz="3600" b="1" dirty="0">
              <a:latin typeface="Arial" panose="020B0604020202020204" pitchFamily="34" charset="0"/>
              <a:ea typeface="ＭＳ Ｐゴシック" charset="0"/>
              <a:cs typeface="Arial" panose="020B0604020202020204" pitchFamily="34" charset="0"/>
            </a:endParaRP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cs typeface="Arial" panose="020B0604020202020204" pitchFamily="34" charset="0"/>
              </a:rPr>
              <a:t>ملكوت الله </a:t>
            </a:r>
            <a:r>
              <a:rPr lang="ar-JO" sz="3600" b="1" dirty="0">
                <a:solidFill>
                  <a:srgbClr val="FFFF00"/>
                </a:solidFill>
                <a:latin typeface="Arial" panose="020B0604020202020204" pitchFamily="34" charset="0"/>
                <a:cs typeface="Arial" panose="020B0604020202020204" pitchFamily="34" charset="0"/>
              </a:rPr>
              <a:t>خارج هذا العالم </a:t>
            </a:r>
            <a:r>
              <a:rPr lang="ar-JO" sz="3600" b="1" dirty="0">
                <a:latin typeface="Arial" panose="020B0604020202020204" pitchFamily="34" charset="0"/>
                <a:cs typeface="Arial" panose="020B0604020202020204" pitchFamily="34" charset="0"/>
              </a:rPr>
              <a:t>. </a:t>
            </a:r>
          </a:p>
          <a:p>
            <a:pPr algn="r" rtl="1" eaLnBrk="1" hangingPunct="1">
              <a:buNone/>
              <a:defRPr/>
            </a:pPr>
            <a:r>
              <a:rPr lang="ar-JO" sz="3600" b="1" dirty="0">
                <a:latin typeface="Arial" panose="020B0604020202020204" pitchFamily="34" charset="0"/>
                <a:cs typeface="Arial" panose="020B0604020202020204" pitchFamily="34" charset="0"/>
              </a:rPr>
              <a:t>  ستحدث الحياة الأبدية بعد انتهاء هذه الحياة .</a:t>
            </a:r>
            <a:endParaRPr lang="en-US" sz="3600" b="1" dirty="0">
              <a:latin typeface="Arial" panose="020B0604020202020204" pitchFamily="34" charset="0"/>
              <a:ea typeface="ＭＳ Ｐゴシック" charset="0"/>
              <a:cs typeface="Arial" panose="020B0604020202020204" pitchFamily="34" charset="0"/>
            </a:endParaRP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الحياة الأبدية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عيد الميلاد : الصفقة الحقيقية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627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a:defRPr/>
            </a:pPr>
            <a:r>
              <a:rPr lang="ar-SA" sz="6000" b="1" dirty="0">
                <a:solidFill>
                  <a:srgbClr val="FFFFFF"/>
                </a:solidFill>
                <a:latin typeface="Arial" panose="020B0604020202020204" pitchFamily="34" charset="0"/>
                <a:ea typeface="ＭＳ Ｐゴシック" charset="0"/>
                <a:cs typeface="Arial" panose="020B0604020202020204" pitchFamily="34" charset="0"/>
              </a:rPr>
              <a:t>الموضوع الرئيسي</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8653" y="2060415"/>
            <a:ext cx="9144000" cy="273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التبرير بالإيمان</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SA" sz="6000" b="1" dirty="0">
                <a:solidFill>
                  <a:srgbClr val="FFFFFF"/>
                </a:solidFill>
                <a:latin typeface="Arial" panose="020B0604020202020204" pitchFamily="34" charset="0"/>
                <a:ea typeface="ＭＳ Ｐゴシック" charset="0"/>
                <a:cs typeface="Arial" panose="020B0604020202020204" pitchFamily="34" charset="0"/>
              </a:rPr>
              <a:t>غلاطية</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0117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الخطية هي </a:t>
            </a:r>
            <a:r>
              <a:rPr lang="ar-JO" sz="3600" b="1" dirty="0">
                <a:solidFill>
                  <a:srgbClr val="FFFF00"/>
                </a:solidFill>
                <a:latin typeface="Arial" panose="020B0604020202020204" pitchFamily="34" charset="0"/>
                <a:ea typeface="ＭＳ Ｐゴシック" charset="0"/>
                <a:cs typeface="Arial" panose="020B0604020202020204" pitchFamily="34" charset="0"/>
              </a:rPr>
              <a:t>سلوك</a:t>
            </a:r>
            <a:r>
              <a:rPr lang="ar-JO" sz="3600" b="1" dirty="0">
                <a:latin typeface="Arial" panose="020B0604020202020204" pitchFamily="34" charset="0"/>
                <a:ea typeface="ＭＳ Ｐゴシック" charset="0"/>
                <a:cs typeface="Arial" panose="020B0604020202020204" pitchFamily="34" charset="0"/>
              </a:rPr>
              <a:t> خاطئ فقط</a:t>
            </a:r>
            <a:r>
              <a:rPr lang="en-US" sz="3600" b="1" dirty="0">
                <a:latin typeface="Arial" panose="020B0604020202020204" pitchFamily="34" charset="0"/>
                <a:ea typeface="ＭＳ Ｐゴシック" charset="0"/>
                <a:cs typeface="Arial" panose="020B0604020202020204" pitchFamily="34" charset="0"/>
              </a:rPr>
              <a:t> </a:t>
            </a:r>
          </a:p>
          <a:p>
            <a:pPr algn="r" rtl="1" eaLnBrk="1" hangingPunct="1">
              <a:lnSpc>
                <a:spcPct val="90000"/>
              </a:lnSpc>
              <a:defRPr/>
            </a:pPr>
            <a:r>
              <a:rPr lang="ar-JO" sz="3600" b="1" dirty="0">
                <a:latin typeface="Arial" panose="020B0604020202020204" pitchFamily="34" charset="0"/>
                <a:cs typeface="Arial" panose="020B0604020202020204" pitchFamily="34" charset="0"/>
              </a:rPr>
              <a:t>يؤكدون على أن ما </a:t>
            </a:r>
            <a:r>
              <a:rPr lang="ar-JO" sz="3600" b="1" dirty="0">
                <a:solidFill>
                  <a:srgbClr val="FFFF00"/>
                </a:solidFill>
                <a:latin typeface="Arial" panose="020B0604020202020204" pitchFamily="34" charset="0"/>
                <a:cs typeface="Arial" panose="020B0604020202020204" pitchFamily="34" charset="0"/>
              </a:rPr>
              <a:t>يفعله</a:t>
            </a:r>
            <a:r>
              <a:rPr lang="ar-JO" sz="3600" b="1" dirty="0">
                <a:latin typeface="Arial" panose="020B0604020202020204" pitchFamily="34" charset="0"/>
                <a:cs typeface="Arial" panose="020B0604020202020204" pitchFamily="34" charset="0"/>
              </a:rPr>
              <a:t> المرء هو استجابة للإيمان.</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الخطية هي أفعال و</a:t>
            </a:r>
            <a:r>
              <a:rPr lang="ar-JO" sz="3600" b="1" dirty="0">
                <a:solidFill>
                  <a:srgbClr val="FFFF00"/>
                </a:solidFill>
                <a:latin typeface="Arial" panose="020B0604020202020204" pitchFamily="34" charset="0"/>
                <a:ea typeface="ＭＳ Ｐゴシック" charset="0"/>
                <a:cs typeface="Arial" panose="020B0604020202020204" pitchFamily="34" charset="0"/>
              </a:rPr>
              <a:t>تفكير</a:t>
            </a:r>
            <a:r>
              <a:rPr lang="ar-JO" sz="3600" b="1" dirty="0">
                <a:latin typeface="Arial" panose="020B0604020202020204" pitchFamily="34" charset="0"/>
                <a:ea typeface="ＭＳ Ｐゴシック" charset="0"/>
                <a:cs typeface="Arial" panose="020B0604020202020204" pitchFamily="34" charset="0"/>
              </a:rPr>
              <a:t> خاطئ</a:t>
            </a:r>
            <a:r>
              <a:rPr lang="en-US" sz="3600" b="1" dirty="0">
                <a:latin typeface="Arial" panose="020B0604020202020204" pitchFamily="34" charset="0"/>
                <a:ea typeface="ＭＳ Ｐゴシック" charset="0"/>
                <a:cs typeface="Arial" panose="020B0604020202020204" pitchFamily="34" charset="0"/>
              </a:rPr>
              <a:t>  </a:t>
            </a:r>
          </a:p>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يؤكدون ما </a:t>
            </a:r>
            <a:r>
              <a:rPr lang="ar-JO" sz="3600" b="1" dirty="0">
                <a:solidFill>
                  <a:srgbClr val="FFFF00"/>
                </a:solidFill>
                <a:latin typeface="Arial" panose="020B0604020202020204" pitchFamily="34" charset="0"/>
                <a:ea typeface="ＭＳ Ｐゴシック" charset="0"/>
                <a:cs typeface="Arial" panose="020B0604020202020204" pitchFamily="34" charset="0"/>
              </a:rPr>
              <a:t>يعرفه</a:t>
            </a:r>
            <a:r>
              <a:rPr lang="ar-JO" sz="3600" b="1" dirty="0">
                <a:latin typeface="Arial" panose="020B0604020202020204" pitchFamily="34" charset="0"/>
                <a:ea typeface="ＭＳ Ｐゴシック" charset="0"/>
                <a:cs typeface="Arial" panose="020B0604020202020204" pitchFamily="34" charset="0"/>
              </a:rPr>
              <a:t> المرء عن الإيمان</a:t>
            </a:r>
            <a:endParaRPr lang="en-US" sz="3600" b="1" dirty="0">
              <a:latin typeface="Arial" panose="020B0604020202020204" pitchFamily="34" charset="0"/>
              <a:ea typeface="ＭＳ Ｐゴシック" charset="0"/>
              <a:cs typeface="Arial" panose="020B0604020202020204" pitchFamily="34" charset="0"/>
            </a:endParaRP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الخطية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عيد الميلاد : الصفقة الحقيقية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79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solidFill>
                  <a:srgbClr val="FFFF00"/>
                </a:solidFill>
                <a:latin typeface="Arial" panose="020B0604020202020204" pitchFamily="34" charset="0"/>
                <a:ea typeface="ＭＳ Ｐゴシック" charset="0"/>
                <a:cs typeface="Arial" panose="020B0604020202020204" pitchFamily="34" charset="0"/>
              </a:rPr>
              <a:t>يفترض </a:t>
            </a:r>
            <a:r>
              <a:rPr lang="ar-JO" sz="3600" b="1" dirty="0">
                <a:latin typeface="Arial" panose="020B0604020202020204" pitchFamily="34" charset="0"/>
                <a:ea typeface="ＭＳ Ｐゴシック" charset="0"/>
                <a:cs typeface="Arial" panose="020B0604020202020204" pitchFamily="34" charset="0"/>
              </a:rPr>
              <a:t>أن الله موجود</a:t>
            </a:r>
            <a:endParaRPr lang="en-US" sz="3600" b="1" dirty="0">
              <a:latin typeface="Arial" panose="020B0604020202020204" pitchFamily="34" charset="0"/>
              <a:ea typeface="ＭＳ Ｐゴシック" charset="0"/>
              <a:cs typeface="Arial" panose="020B0604020202020204" pitchFamily="34" charset="0"/>
            </a:endParaRP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Arial" panose="020B0604020202020204" pitchFamily="34" charset="0"/>
                <a:ea typeface="ＭＳ Ｐゴシック" charset="0"/>
                <a:cs typeface="Arial" panose="020B0604020202020204" pitchFamily="34" charset="0"/>
              </a:rPr>
              <a:t>يحاول أن </a:t>
            </a:r>
            <a:r>
              <a:rPr lang="ar-JO" sz="3600" b="1" dirty="0">
                <a:solidFill>
                  <a:srgbClr val="FFFF00"/>
                </a:solidFill>
                <a:latin typeface="Arial" panose="020B0604020202020204" pitchFamily="34" charset="0"/>
                <a:ea typeface="ＭＳ Ｐゴシック" charset="0"/>
                <a:cs typeface="Arial" panose="020B0604020202020204" pitchFamily="34" charset="0"/>
              </a:rPr>
              <a:t>يثبت</a:t>
            </a:r>
            <a:r>
              <a:rPr lang="ar-JO" sz="3600" b="1" dirty="0">
                <a:latin typeface="Arial" panose="020B0604020202020204" pitchFamily="34" charset="0"/>
                <a:ea typeface="ＭＳ Ｐゴシック" charset="0"/>
                <a:cs typeface="Arial" panose="020B0604020202020204" pitchFamily="34" charset="0"/>
              </a:rPr>
              <a:t> وجود الله</a:t>
            </a:r>
            <a:endParaRPr lang="en-US" sz="3600" b="1" dirty="0">
              <a:latin typeface="Arial" panose="020B0604020202020204" pitchFamily="34" charset="0"/>
              <a:ea typeface="ＭＳ Ｐゴシック" charset="0"/>
              <a:cs typeface="Arial" panose="020B0604020202020204" pitchFamily="34" charset="0"/>
            </a:endParaRP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4695" name="Text Box 1031"/>
          <p:cNvSpPr txBox="1">
            <a:spLocks noChangeArrowheads="1"/>
          </p:cNvSpPr>
          <p:nvPr/>
        </p:nvSpPr>
        <p:spPr bwMode="auto">
          <a:xfrm>
            <a:off x="5943600" y="1276351"/>
            <a:ext cx="2263775" cy="707874"/>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وجود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عيد الميلاد : الصفقة الحقيقية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7774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200" b="1" dirty="0">
                <a:solidFill>
                  <a:srgbClr val="FFFF00"/>
                </a:solidFill>
                <a:latin typeface="Arial" panose="020B0604020202020204" pitchFamily="34" charset="0"/>
                <a:ea typeface="ＭＳ Ｐゴシック" charset="0"/>
                <a:cs typeface="Arial" panose="020B0604020202020204" pitchFamily="34" charset="0"/>
              </a:rPr>
              <a:t>علاقاتي </a:t>
            </a:r>
            <a:r>
              <a:rPr lang="ar-JO" sz="3200" b="1" dirty="0">
                <a:latin typeface="Arial" panose="020B0604020202020204" pitchFamily="34" charset="0"/>
                <a:ea typeface="ＭＳ Ｐゴシック" charset="0"/>
                <a:cs typeface="Arial" panose="020B0604020202020204" pitchFamily="34" charset="0"/>
              </a:rPr>
              <a:t>و</a:t>
            </a:r>
            <a:r>
              <a:rPr lang="ar-JO" sz="3200" b="1" dirty="0">
                <a:solidFill>
                  <a:srgbClr val="FFFF00"/>
                </a:solidFill>
                <a:latin typeface="Arial" panose="020B0604020202020204" pitchFamily="34" charset="0"/>
                <a:ea typeface="ＭＳ Ｐゴシック" charset="0"/>
                <a:cs typeface="Arial" panose="020B0604020202020204" pitchFamily="34" charset="0"/>
              </a:rPr>
              <a:t>شخصي</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3200" b="1" dirty="0">
                <a:latin typeface="Arial" panose="020B0604020202020204" pitchFamily="34" charset="0"/>
                <a:ea typeface="ＭＳ Ｐゴシック" charset="0"/>
                <a:cs typeface="Arial" panose="020B0604020202020204" pitchFamily="34" charset="0"/>
              </a:rPr>
              <a:t>يعبر عنه من جهة </a:t>
            </a:r>
            <a:r>
              <a:rPr lang="ar-JO" sz="3200" b="1" dirty="0">
                <a:solidFill>
                  <a:srgbClr val="FFFF00"/>
                </a:solidFill>
                <a:latin typeface="Arial" panose="020B0604020202020204" pitchFamily="34" charset="0"/>
                <a:ea typeface="ＭＳ Ｐゴシック" charset="0"/>
                <a:cs typeface="Arial" panose="020B0604020202020204" pitchFamily="34" charset="0"/>
              </a:rPr>
              <a:t>العلاقة</a:t>
            </a:r>
            <a:r>
              <a:rPr lang="ar-JO" sz="3200" b="1" dirty="0">
                <a:latin typeface="Arial" panose="020B0604020202020204" pitchFamily="34" charset="0"/>
                <a:ea typeface="ＭＳ Ｐゴシック" charset="0"/>
                <a:cs typeface="Arial" panose="020B0604020202020204" pitchFamily="34" charset="0"/>
              </a:rPr>
              <a:t> مع الله بدلاً من العقلانية</a:t>
            </a:r>
            <a:endParaRPr lang="en-US" sz="3200" b="1" dirty="0">
              <a:latin typeface="Arial" panose="020B0604020202020204" pitchFamily="34" charset="0"/>
              <a:ea typeface="ＭＳ Ｐゴシック" charset="0"/>
              <a:cs typeface="Arial" panose="020B0604020202020204" pitchFamily="34" charset="0"/>
            </a:endParaRP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200" b="1" dirty="0">
                <a:solidFill>
                  <a:srgbClr val="FFFF00"/>
                </a:solidFill>
                <a:latin typeface="Arial" panose="020B0604020202020204" pitchFamily="34" charset="0"/>
                <a:ea typeface="ＭＳ Ｐゴシック" charset="0"/>
                <a:cs typeface="Arial" panose="020B0604020202020204" pitchFamily="34" charset="0"/>
              </a:rPr>
              <a:t>فكري </a:t>
            </a:r>
            <a:r>
              <a:rPr lang="ar-JO" sz="3200" b="1" dirty="0">
                <a:latin typeface="Arial" panose="020B0604020202020204" pitchFamily="34" charset="0"/>
                <a:ea typeface="ＭＳ Ｐゴシック" charset="0"/>
                <a:cs typeface="Arial" panose="020B0604020202020204" pitchFamily="34" charset="0"/>
              </a:rPr>
              <a:t>و</a:t>
            </a:r>
            <a:r>
              <a:rPr lang="ar-JO" sz="3200" b="1" dirty="0">
                <a:solidFill>
                  <a:srgbClr val="FFFF00"/>
                </a:solidFill>
                <a:latin typeface="Arial" panose="020B0604020202020204" pitchFamily="34" charset="0"/>
                <a:ea typeface="ＭＳ Ｐゴシック" charset="0"/>
                <a:cs typeface="Arial" panose="020B0604020202020204" pitchFamily="34" charset="0"/>
              </a:rPr>
              <a:t>غير شخصي</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sz="3200" b="1" dirty="0">
                <a:latin typeface="Arial" panose="020B0604020202020204" pitchFamily="34" charset="0"/>
                <a:ea typeface="ＭＳ Ｐゴシック" charset="0"/>
                <a:cs typeface="Arial" panose="020B0604020202020204" pitchFamily="34" charset="0"/>
              </a:rPr>
              <a:t>يعبر عنه بالقوانين و</a:t>
            </a:r>
            <a:r>
              <a:rPr lang="ar-JO" sz="3200" b="1" dirty="0">
                <a:solidFill>
                  <a:srgbClr val="FFFF00"/>
                </a:solidFill>
                <a:latin typeface="Arial" panose="020B0604020202020204" pitchFamily="34" charset="0"/>
                <a:ea typeface="ＭＳ Ｐゴシック" charset="0"/>
                <a:cs typeface="Arial" panose="020B0604020202020204" pitchFamily="34" charset="0"/>
              </a:rPr>
              <a:t>العقيدة</a:t>
            </a:r>
            <a:r>
              <a:rPr lang="ar-JO" sz="3200" b="1" dirty="0">
                <a:latin typeface="Arial" panose="020B0604020202020204" pitchFamily="34" charset="0"/>
                <a:ea typeface="ＭＳ Ｐゴシック" charset="0"/>
                <a:cs typeface="Arial" panose="020B0604020202020204" pitchFamily="34" charset="0"/>
              </a:rPr>
              <a:t> مع الدعم بنصوص إثبات</a:t>
            </a:r>
            <a:endParaRPr lang="en-US" sz="3200" b="1" dirty="0">
              <a:latin typeface="Arial" panose="020B0604020202020204" pitchFamily="34" charset="0"/>
              <a:ea typeface="ＭＳ Ｐゴシック" charset="0"/>
              <a:cs typeface="Arial" panose="020B0604020202020204" pitchFamily="34" charset="0"/>
            </a:endParaRP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6743" name="Text Box 1031"/>
          <p:cNvSpPr txBox="1">
            <a:spLocks noChangeArrowheads="1"/>
          </p:cNvSpPr>
          <p:nvPr/>
        </p:nvSpPr>
        <p:spPr bwMode="auto">
          <a:xfrm>
            <a:off x="5943600" y="1276351"/>
            <a:ext cx="2263775" cy="707874"/>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الإيمان</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عيد الميلاد : الصفقة الحقيقية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4452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panose="020B0604020202020204" pitchFamily="34" charset="0"/>
                <a:ea typeface="ＭＳ Ｐゴシック" charset="0"/>
                <a:cs typeface="Arial" panose="020B0604020202020204" pitchFamily="34" charset="0"/>
              </a:rPr>
              <a:t>الشرق يقابل الغرب</a:t>
            </a:r>
            <a:endParaRPr lang="en-US" sz="3200" b="1" dirty="0">
              <a:effectLst/>
              <a:latin typeface="Arial" panose="020B0604020202020204" pitchFamily="34" charset="0"/>
              <a:ea typeface="ＭＳ Ｐゴシック" charset="0"/>
              <a:cs typeface="Arial" panose="020B0604020202020204" pitchFamily="34" charset="0"/>
            </a:endParaRP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200" b="1" dirty="0">
                <a:solidFill>
                  <a:srgbClr val="FFFF00"/>
                </a:solidFill>
                <a:latin typeface="Arial" panose="020B0604020202020204" pitchFamily="34" charset="0"/>
                <a:ea typeface="ＭＳ Ｐゴシック" charset="0"/>
                <a:cs typeface="Arial" panose="020B0604020202020204" pitchFamily="34" charset="0"/>
              </a:rPr>
              <a:t>تجريبي</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solidFill>
                  <a:srgbClr val="FFFF00"/>
                </a:solidFill>
                <a:latin typeface="Arial" panose="020B0604020202020204" pitchFamily="34" charset="0"/>
                <a:ea typeface="ＭＳ Ｐゴシック" charset="0"/>
                <a:cs typeface="Arial" panose="020B0604020202020204" pitchFamily="34" charset="0"/>
              </a:rPr>
              <a:t>ماذا</a:t>
            </a:r>
            <a:r>
              <a:rPr lang="ar-JO" sz="3200" b="1" dirty="0">
                <a:latin typeface="Arial" panose="020B0604020202020204" pitchFamily="34" charset="0"/>
                <a:ea typeface="ＭＳ Ｐゴシック" charset="0"/>
                <a:cs typeface="Arial" panose="020B0604020202020204" pitchFamily="34" charset="0"/>
              </a:rPr>
              <a:t> حدث ومن الذي فعله في الكتاب المقدس</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latin typeface="Arial" panose="020B0604020202020204" pitchFamily="34" charset="0"/>
                <a:ea typeface="ＭＳ Ｐゴシック" charset="0"/>
                <a:cs typeface="Arial" panose="020B0604020202020204" pitchFamily="34" charset="0"/>
              </a:rPr>
              <a:t>الإيمان يأتي من خلال </a:t>
            </a:r>
            <a:r>
              <a:rPr lang="ar-JO" sz="3200" b="1" dirty="0">
                <a:solidFill>
                  <a:srgbClr val="FFFF00"/>
                </a:solidFill>
                <a:latin typeface="Arial" panose="020B0604020202020204" pitchFamily="34" charset="0"/>
                <a:ea typeface="ＭＳ Ｐゴシック" charset="0"/>
                <a:cs typeface="Arial" panose="020B0604020202020204" pitchFamily="34" charset="0"/>
              </a:rPr>
              <a:t>الإختبار</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latin typeface="Arial" panose="020B0604020202020204" pitchFamily="34" charset="0"/>
                <a:ea typeface="ＭＳ Ｐゴシック" charset="0"/>
                <a:cs typeface="Arial" panose="020B0604020202020204" pitchFamily="34" charset="0"/>
              </a:rPr>
              <a:t>الحق قابل للإكتشاف </a:t>
            </a:r>
            <a:r>
              <a:rPr lang="ar-JO" sz="3200" b="1" dirty="0">
                <a:solidFill>
                  <a:srgbClr val="FFFF00"/>
                </a:solidFill>
                <a:latin typeface="Arial" panose="020B0604020202020204" pitchFamily="34" charset="0"/>
                <a:ea typeface="ＭＳ Ｐゴシック" charset="0"/>
                <a:cs typeface="Arial" panose="020B0604020202020204" pitchFamily="34" charset="0"/>
              </a:rPr>
              <a:t>ونسبي</a:t>
            </a:r>
            <a:endParaRPr lang="en-US" sz="3200" b="1" dirty="0">
              <a:latin typeface="Arial" panose="020B0604020202020204" pitchFamily="34" charset="0"/>
              <a:ea typeface="ＭＳ Ｐゴシック" charset="0"/>
              <a:cs typeface="Arial" panose="020B0604020202020204" pitchFamily="34"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200" b="1" dirty="0">
                <a:solidFill>
                  <a:srgbClr val="FFFF00"/>
                </a:solidFill>
                <a:latin typeface="Arial" panose="020B0604020202020204" pitchFamily="34" charset="0"/>
                <a:ea typeface="ＭＳ Ｐゴシック" charset="0"/>
                <a:cs typeface="Arial" panose="020B0604020202020204" pitchFamily="34" charset="0"/>
              </a:rPr>
              <a:t>علمي</a:t>
            </a:r>
            <a:r>
              <a:rPr lang="ar-JO" sz="3200" b="1" dirty="0">
                <a:latin typeface="Arial" panose="020B0604020202020204" pitchFamily="34" charset="0"/>
                <a:ea typeface="ＭＳ Ｐゴシック" charset="0"/>
                <a:cs typeface="Arial" panose="020B0604020202020204" pitchFamily="34" charset="0"/>
              </a:rPr>
              <a:t> وعقلاني</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solidFill>
                  <a:srgbClr val="FFFF00"/>
                </a:solidFill>
                <a:latin typeface="Arial" panose="020B0604020202020204" pitchFamily="34" charset="0"/>
                <a:ea typeface="ＭＳ Ｐゴシック" charset="0"/>
                <a:cs typeface="Arial" panose="020B0604020202020204" pitchFamily="34" charset="0"/>
              </a:rPr>
              <a:t>كيف</a:t>
            </a:r>
            <a:r>
              <a:rPr lang="ar-JO" sz="3200" b="1" dirty="0">
                <a:latin typeface="Arial" panose="020B0604020202020204" pitchFamily="34" charset="0"/>
                <a:ea typeface="ＭＳ Ｐゴシック" charset="0"/>
                <a:cs typeface="Arial" panose="020B0604020202020204" pitchFamily="34" charset="0"/>
              </a:rPr>
              <a:t> حدثت الأمور في الكتاب المقدس</a:t>
            </a:r>
            <a:endParaRPr lang="en-US" sz="32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latin typeface="Arial" panose="020B0604020202020204" pitchFamily="34" charset="0"/>
                <a:ea typeface="ＭＳ Ｐゴシック" charset="0"/>
                <a:cs typeface="Arial" panose="020B0604020202020204" pitchFamily="34" charset="0"/>
              </a:rPr>
              <a:t>الإيمان يأتي من خلال </a:t>
            </a:r>
            <a:r>
              <a:rPr lang="ar-JO" sz="3200" b="1" dirty="0">
                <a:solidFill>
                  <a:srgbClr val="FFFF00"/>
                </a:solidFill>
                <a:latin typeface="Arial" panose="020B0604020202020204" pitchFamily="34" charset="0"/>
                <a:ea typeface="ＭＳ Ｐゴシック" charset="0"/>
                <a:cs typeface="Arial" panose="020B0604020202020204" pitchFamily="34" charset="0"/>
              </a:rPr>
              <a:t>التفكير</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3200" b="1" dirty="0">
                <a:latin typeface="Arial" panose="020B0604020202020204" pitchFamily="34" charset="0"/>
                <a:ea typeface="ＭＳ Ｐゴシック" charset="0"/>
                <a:cs typeface="Arial" panose="020B0604020202020204" pitchFamily="34" charset="0"/>
              </a:rPr>
              <a:t>الحق ثابت و</a:t>
            </a:r>
            <a:r>
              <a:rPr lang="ar-JO" sz="3200" b="1" dirty="0">
                <a:solidFill>
                  <a:srgbClr val="FFFF00"/>
                </a:solidFill>
                <a:latin typeface="Arial" panose="020B0604020202020204" pitchFamily="34" charset="0"/>
                <a:ea typeface="ＭＳ Ｐゴシック" charset="0"/>
                <a:cs typeface="Arial" panose="020B0604020202020204" pitchFamily="34" charset="0"/>
              </a:rPr>
              <a:t>لا يتغير</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العبري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اليوناني</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الحق</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مقتبس من لين م. ثومبسون عيد الميلاد : الصفقة الحقيقية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مجلة الإنفصال ( كانون الأول 2003)، 7-9</a:t>
            </a: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295866" y="-6300"/>
            <a:ext cx="901478"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180ب</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31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4"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charset="0"/>
              <a:buNone/>
              <a:defRPr/>
            </a:pPr>
            <a:r>
              <a:rPr lang="en-US" sz="3200" b="1">
                <a:effectLst>
                  <a:outerShdw blurRad="38100" dist="38100" dir="2700000" algn="tl">
                    <a:srgbClr val="663300"/>
                  </a:outerShdw>
                </a:effectLst>
                <a:latin typeface="Arial" panose="020B0604020202020204" pitchFamily="34" charset="0"/>
                <a:ea typeface="ＭＳ Ｐゴシック" charset="0"/>
                <a:cs typeface="Arial" panose="020B0604020202020204" pitchFamily="34" charset="0"/>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lvl="0" algn="ctr">
              <a:buClr>
                <a:srgbClr val="FFCC66"/>
              </a:buClr>
              <a:buSzPct val="65000"/>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إله </a:t>
            </a:r>
          </a:p>
          <a:p>
            <a:pPr lvl="0" algn="ctr">
              <a:buClr>
                <a:srgbClr val="FFCC66"/>
              </a:buClr>
              <a:buSzPct val="65000"/>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واحد</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0" algn="ctr">
              <a:buClr>
                <a:srgbClr val="FFCC66"/>
              </a:buClr>
              <a:buSzPct val="65000"/>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الحب فوق المحرمات</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1077"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ar-JO" sz="4000" b="1" kern="1200" dirty="0">
                <a:solidFill>
                  <a:schemeClr val="tx1"/>
                </a:solidFill>
                <a:latin typeface="Arial" panose="020B0604020202020204" pitchFamily="34" charset="0"/>
                <a:ea typeface="ＭＳ Ｐゴシック" charset="0"/>
                <a:cs typeface="Arial" panose="020B0604020202020204" pitchFamily="34" charset="0"/>
              </a:rPr>
              <a:t>الصليب يجعل العرق غير ذي صلة</a:t>
            </a:r>
            <a:endParaRPr lang="en-US" sz="4000" b="1" kern="12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4824" name="Rectangle 8"/>
          <p:cNvSpPr>
            <a:spLocks noGrp="1" noChangeArrowheads="1"/>
          </p:cNvSpPr>
          <p:nvPr>
            <p:ph type="body" sz="half" idx="1"/>
          </p:nvPr>
        </p:nvSpPr>
        <p:spPr>
          <a:xfrm>
            <a:off x="1524000" y="1676400"/>
            <a:ext cx="4953000" cy="685800"/>
          </a:xfrm>
          <a:solidFill>
            <a:srgbClr val="000000"/>
          </a:solidFill>
        </p:spPr>
        <p:txBody>
          <a:bodyPr/>
          <a:lstStyle/>
          <a:p>
            <a:pPr algn="ctr" eaLnBrk="1" hangingPunct="1">
              <a:spcBef>
                <a:spcPct val="0"/>
              </a:spcBef>
              <a:buNone/>
              <a:defRPr/>
            </a:pPr>
            <a:r>
              <a:rPr lang="ar-JO" sz="4000" b="1" kern="1200" dirty="0">
                <a:latin typeface="Arial" panose="020B0604020202020204" pitchFamily="34" charset="0"/>
                <a:ea typeface="ＭＳ Ｐゴシック" charset="0"/>
                <a:cs typeface="Arial" panose="020B0604020202020204" pitchFamily="34" charset="0"/>
              </a:rPr>
              <a:t>وحدة اليهود والأمم</a:t>
            </a:r>
            <a:endParaRPr lang="en-US" sz="4000" b="1" kern="1200" dirty="0">
              <a:latin typeface="Arial" panose="020B0604020202020204" pitchFamily="34" charset="0"/>
              <a:ea typeface="ＭＳ Ｐゴシック" charset="0"/>
              <a:cs typeface="Arial" panose="020B0604020202020204" pitchFamily="34" charset="0"/>
            </a:endParaRPr>
          </a:p>
        </p:txBody>
      </p:sp>
      <p:sp>
        <p:nvSpPr>
          <p:cNvPr id="34827" name="Text Box 11"/>
          <p:cNvSpPr txBox="1">
            <a:spLocks noChangeArrowheads="1"/>
          </p:cNvSpPr>
          <p:nvPr/>
        </p:nvSpPr>
        <p:spPr bwMode="auto">
          <a:xfrm rot="-766274">
            <a:off x="4116231" y="4339630"/>
            <a:ext cx="4911166" cy="2062103"/>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لا يوجد يهودي ولا يوناني ، لا عبد ولا حر ، لا ذكر ولا أنثى ، لأنكم كلكم واحد في المسيح يسوع.</a:t>
            </a:r>
            <a:r>
              <a:rPr lang="en-US" sz="3200" b="1" dirty="0">
                <a:effectLst>
                  <a:outerShdw blurRad="38100" dist="38100" dir="2700000" algn="tl">
                    <a:srgbClr val="000000"/>
                  </a:outerShdw>
                </a:effectLst>
                <a:latin typeface="Arial" panose="020B0604020202020204" pitchFamily="34" charset="0"/>
                <a:cs typeface="Arial" panose="020B0604020202020204" pitchFamily="34" charset="0"/>
              </a:rPr>
              <a:t> </a:t>
            </a:r>
          </a:p>
          <a:p>
            <a:pPr lvl="0" algn="ctr">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غلاطية : ٣ - ٢٨</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1082" name="Text Box 12"/>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000" b="1" dirty="0">
                <a:solidFill>
                  <a:srgbClr val="FFFFFF"/>
                </a:solidFill>
                <a:latin typeface="Arial" panose="020B0604020202020204" pitchFamily="34" charset="0"/>
                <a:cs typeface="Arial" panose="020B0604020202020204" pitchFamily="34" charset="0"/>
              </a:rPr>
              <a:t>١٠٧</a:t>
            </a:r>
          </a:p>
        </p:txBody>
      </p:sp>
      <p:sp>
        <p:nvSpPr>
          <p:cNvPr id="12" name="Rectangle 6"/>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lvl="0" algn="ctr">
              <a:buClr>
                <a:srgbClr val="FFCC66"/>
              </a:buClr>
              <a:buSzPct val="65000"/>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إله </a:t>
            </a:r>
          </a:p>
          <a:p>
            <a:pPr lvl="0" algn="ctr">
              <a:buClr>
                <a:srgbClr val="FFCC66"/>
              </a:buClr>
              <a:buSzPct val="65000"/>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واحد</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0" algn="ctr">
              <a:buClr>
                <a:srgbClr val="FFCC66"/>
              </a:buClr>
              <a:buSzPct val="65000"/>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الحب فوق المحرمات</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577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026" descr="torah-001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WordArt 1027"/>
          <p:cNvSpPr>
            <a:spLocks noChangeArrowheads="1" noChangeShapeType="1" noTextEdit="1"/>
          </p:cNvSpPr>
          <p:nvPr/>
        </p:nvSpPr>
        <p:spPr bwMode="auto">
          <a:xfrm rot="-1711157">
            <a:off x="581025" y="3016250"/>
            <a:ext cx="7812088" cy="1616075"/>
          </a:xfrm>
          <a:prstGeom prst="rect">
            <a:avLst/>
          </a:prstGeom>
        </p:spPr>
        <p:txBody>
          <a:bodyPr wrap="none" fromWordArt="1">
            <a:prstTxWarp prst="textPlain">
              <a:avLst>
                <a:gd name="adj" fmla="val 50000"/>
              </a:avLst>
            </a:prstTxWarp>
          </a:bodyPr>
          <a:lstStyle/>
          <a:p>
            <a:pPr algn="ctr"/>
            <a:r>
              <a:rPr lang="ar-JO" sz="3600" b="1" kern="10" dirty="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glow rad="228600">
                    <a:schemeClr val="tx1"/>
                  </a:glow>
                  <a:outerShdw blurRad="63500" dist="46662" dir="2115817" algn="ctr" rotWithShape="0">
                    <a:srgbClr val="9999FF">
                      <a:alpha val="74997"/>
                    </a:srgbClr>
                  </a:outerShdw>
                </a:effectLst>
                <a:latin typeface="Tahoma"/>
                <a:ea typeface="Tahoma"/>
                <a:cs typeface="Tahoma"/>
              </a:rPr>
              <a:t>تطبيق القانون</a:t>
            </a:r>
            <a:endParaRPr lang="en-US" sz="3600" b="1" kern="10" dirty="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glow rad="228600">
                  <a:schemeClr val="tx1"/>
                </a:glow>
                <a:outerShdw blurRad="63500" dist="46662" dir="2115817" algn="ctr" rotWithShape="0">
                  <a:srgbClr val="9999FF">
                    <a:alpha val="74997"/>
                  </a:srgbClr>
                </a:outerShdw>
              </a:effectLst>
              <a:latin typeface="Tahoma"/>
              <a:ea typeface="Tahoma"/>
              <a:cs typeface="Tahoma"/>
            </a:endParaRPr>
          </a:p>
        </p:txBody>
      </p:sp>
      <p:sp>
        <p:nvSpPr>
          <p:cNvPr id="4" name="Title 3"/>
          <p:cNvSpPr>
            <a:spLocks noGrp="1"/>
          </p:cNvSpPr>
          <p:nvPr>
            <p:ph type="title"/>
          </p:nvPr>
        </p:nvSpPr>
        <p:spPr>
          <a:xfrm>
            <a:off x="685800" y="-990600"/>
            <a:ext cx="7772400" cy="1143000"/>
          </a:xfrm>
        </p:spPr>
        <p:txBody>
          <a:bodyPr/>
          <a:lstStyle/>
          <a:p>
            <a:pPr>
              <a:defRPr/>
            </a:pPr>
            <a:r>
              <a:rPr lang="en-US">
                <a:latin typeface="Arial" panose="020B0604020202020204" pitchFamily="34" charset="0"/>
                <a:ea typeface="ＭＳ Ｐゴシック" charset="0"/>
                <a:cs typeface="Arial" panose="020B0604020202020204" pitchFamily="34" charset="0"/>
              </a:rPr>
              <a:t>Applying the Law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p:cTn id="7" dur="500" fill="hold"/>
                                        <p:tgtEl>
                                          <p:spTgt spid="95235"/>
                                        </p:tgtEl>
                                        <p:attrNameLst>
                                          <p:attrName>ppt_w</p:attrName>
                                        </p:attrNameLst>
                                      </p:cBhvr>
                                      <p:tavLst>
                                        <p:tav tm="0">
                                          <p:val>
                                            <p:strVal val="4*#ppt_w"/>
                                          </p:val>
                                        </p:tav>
                                        <p:tav tm="100000">
                                          <p:val>
                                            <p:strVal val="#ppt_w"/>
                                          </p:val>
                                        </p:tav>
                                      </p:tavLst>
                                    </p:anim>
                                    <p:anim calcmode="lin" valueType="num">
                                      <p:cBhvr>
                                        <p:cTn id="8" dur="500" fill="hold"/>
                                        <p:tgtEl>
                                          <p:spTgt spid="952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7288" name="Rectangle 8"/>
          <p:cNvSpPr>
            <a:spLocks noChangeArrowheads="1"/>
          </p:cNvSpPr>
          <p:nvPr/>
        </p:nvSpPr>
        <p:spPr bwMode="auto">
          <a:xfrm>
            <a:off x="462426" y="1724561"/>
            <a:ext cx="8425590" cy="4114800"/>
          </a:xfrm>
          <a:prstGeom prst="rect">
            <a:avLst/>
          </a:prstGeom>
          <a:noFill/>
          <a:ln w="9525">
            <a:noFill/>
            <a:miter lim="800000"/>
            <a:headEnd/>
            <a:tailEnd/>
          </a:ln>
          <a:effectLst/>
        </p:spPr>
        <p:txBody>
          <a:bodyPr/>
          <a:lstStyle/>
          <a:p>
            <a:pPr marL="342900" indent="-342900" algn="r" rtl="1">
              <a:buFontTx/>
              <a:buChar char="•"/>
              <a:defRPr/>
            </a:pPr>
            <a:r>
              <a:rPr lang="ar-JO" sz="4000" b="1" dirty="0">
                <a:effectLst>
                  <a:outerShdw blurRad="38100" dist="38100" dir="2700000" algn="tl">
                    <a:srgbClr val="000000"/>
                  </a:outerShdw>
                </a:effectLst>
                <a:latin typeface="Arial" panose="020B0604020202020204" pitchFamily="34" charset="0"/>
                <a:cs typeface="Arial" panose="020B0604020202020204" pitchFamily="34" charset="0"/>
              </a:rPr>
              <a:t>يشترط القانون على الناس الإستحمام مرة واحدة في السنة</a:t>
            </a:r>
          </a:p>
          <a:p>
            <a:pPr marL="342900" indent="-342900" algn="r" rtl="1">
              <a:buFontTx/>
              <a:buChar char="•"/>
              <a:defRPr/>
            </a:pPr>
            <a:r>
              <a:rPr lang="ar-JO" sz="4000" b="1" dirty="0">
                <a:effectLst>
                  <a:outerShdw blurRad="38100" dist="38100" dir="2700000" algn="tl">
                    <a:srgbClr val="000000"/>
                  </a:outerShdw>
                </a:effectLst>
                <a:latin typeface="Arial" panose="020B0604020202020204" pitchFamily="34" charset="0"/>
                <a:cs typeface="Arial" panose="020B0604020202020204" pitchFamily="34" charset="0"/>
              </a:rPr>
              <a:t>من غير القانوني امتلاك كلب </a:t>
            </a:r>
          </a:p>
          <a:p>
            <a:pPr marL="342900" indent="-342900" algn="r" rtl="1">
              <a:buFontTx/>
              <a:buChar char="•"/>
              <a:defRPr/>
            </a:pPr>
            <a:r>
              <a:rPr lang="ar-JO" sz="4000" b="1" dirty="0">
                <a:effectLst>
                  <a:outerShdw blurRad="38100" dist="38100" dir="2700000" algn="tl">
                    <a:srgbClr val="000000"/>
                  </a:outerShdw>
                </a:effectLst>
                <a:latin typeface="Arial" panose="020B0604020202020204" pitchFamily="34" charset="0"/>
                <a:cs typeface="Arial" panose="020B0604020202020204" pitchFamily="34" charset="0"/>
              </a:rPr>
              <a:t>بموجب القانون يجب أن يعرف الناس كيفية القراءة من أجل الزواج</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7282" name="Rectangle 2"/>
          <p:cNvSpPr>
            <a:spLocks noGrp="1" noChangeArrowheads="1"/>
          </p:cNvSpPr>
          <p:nvPr>
            <p:ph type="title"/>
          </p:nvPr>
        </p:nvSpPr>
        <p:spPr>
          <a:xfrm>
            <a:off x="914400" y="304800"/>
            <a:ext cx="6934200" cy="762000"/>
          </a:xfrm>
          <a:solidFill>
            <a:schemeClr val="bg1"/>
          </a:solidFill>
          <a:ln w="28575">
            <a:solidFill>
              <a:schemeClr val="tx1"/>
            </a:solidFill>
          </a:ln>
        </p:spPr>
        <p:txBody>
          <a:bodyPr/>
          <a:lstStyle/>
          <a:p>
            <a:pPr eaLnBrk="1" hangingPunct="1">
              <a:defRPr/>
            </a:pPr>
            <a:r>
              <a:rPr lang="ar-JO" sz="4000" b="1" kern="1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صح أم خطأ؟</a:t>
            </a:r>
            <a:endParaRPr lang="en-US" sz="4000" b="1" kern="1200"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7284" name="Text Box 4"/>
          <p:cNvSpPr txBox="1">
            <a:spLocks noChangeArrowheads="1"/>
          </p:cNvSpPr>
          <p:nvPr/>
        </p:nvSpPr>
        <p:spPr bwMode="auto">
          <a:xfrm rot="-880341">
            <a:off x="228870" y="5438581"/>
            <a:ext cx="3530668" cy="707886"/>
          </a:xfrm>
          <a:prstGeom prst="rect">
            <a:avLst/>
          </a:prstGeom>
          <a:noFill/>
          <a:ln w="9525">
            <a:noFill/>
            <a:miter lim="800000"/>
            <a:headEnd/>
            <a:tailEnd/>
          </a:ln>
          <a:effectLst>
            <a:outerShdw blurRad="63500" dist="107763"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000" b="1" dirty="0">
                <a:latin typeface="Arial" panose="020B0604020202020204" pitchFamily="34" charset="0"/>
                <a:cs typeface="Arial" panose="020B0604020202020204" pitchFamily="34" charset="0"/>
              </a:rPr>
              <a:t>كنتاكي</a:t>
            </a:r>
            <a:endParaRPr lang="en-US" sz="4000" b="1" dirty="0">
              <a:latin typeface="Arial" panose="020B0604020202020204" pitchFamily="34" charset="0"/>
              <a:cs typeface="Arial" panose="020B0604020202020204" pitchFamily="34" charset="0"/>
            </a:endParaRPr>
          </a:p>
        </p:txBody>
      </p:sp>
      <p:sp>
        <p:nvSpPr>
          <p:cNvPr id="97285" name="Text Box 5"/>
          <p:cNvSpPr txBox="1">
            <a:spLocks noChangeArrowheads="1"/>
          </p:cNvSpPr>
          <p:nvPr/>
        </p:nvSpPr>
        <p:spPr bwMode="auto">
          <a:xfrm rot="-880341">
            <a:off x="3053378" y="5438580"/>
            <a:ext cx="3946525" cy="707886"/>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000" b="1" dirty="0">
                <a:latin typeface="Arial" panose="020B0604020202020204" pitchFamily="34" charset="0"/>
                <a:cs typeface="Arial" panose="020B0604020202020204" pitchFamily="34" charset="0"/>
              </a:rPr>
              <a:t>ريكيافيك ، أيسلندا</a:t>
            </a:r>
            <a:endParaRPr lang="en-US" sz="4000" b="1" dirty="0">
              <a:latin typeface="Arial" panose="020B0604020202020204" pitchFamily="34" charset="0"/>
              <a:cs typeface="Arial" panose="020B0604020202020204" pitchFamily="34" charset="0"/>
            </a:endParaRPr>
          </a:p>
        </p:txBody>
      </p:sp>
      <p:sp>
        <p:nvSpPr>
          <p:cNvPr id="97286" name="Text Box 6"/>
          <p:cNvSpPr txBox="1">
            <a:spLocks noChangeArrowheads="1"/>
          </p:cNvSpPr>
          <p:nvPr/>
        </p:nvSpPr>
        <p:spPr bwMode="auto">
          <a:xfrm rot="-880341">
            <a:off x="6166732" y="5622729"/>
            <a:ext cx="3134272" cy="707886"/>
          </a:xfrm>
          <a:prstGeom prst="rect">
            <a:avLst/>
          </a:prstGeom>
          <a:noFill/>
          <a:ln w="9525">
            <a:noFill/>
            <a:miter lim="800000"/>
            <a:headEnd/>
            <a:tailEnd/>
          </a:ln>
          <a:effectLst>
            <a:outerShdw blurRad="63500" dist="107763"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000" b="1" dirty="0">
                <a:latin typeface="Arial" panose="020B0604020202020204" pitchFamily="34" charset="0"/>
                <a:cs typeface="Arial" panose="020B0604020202020204" pitchFamily="34" charset="0"/>
              </a:rPr>
              <a:t>فنلندا</a:t>
            </a:r>
            <a:endParaRPr lang="en-US" sz="4000" b="1" dirty="0">
              <a:latin typeface="Arial" panose="020B0604020202020204" pitchFamily="34" charset="0"/>
              <a:cs typeface="Arial" panose="020B0604020202020204" pitchFamily="34" charset="0"/>
            </a:endParaRPr>
          </a:p>
        </p:txBody>
      </p:sp>
      <p:sp>
        <p:nvSpPr>
          <p:cNvPr id="285703" name="Text Box 7"/>
          <p:cNvSpPr txBox="1">
            <a:spLocks noChangeArrowheads="1"/>
          </p:cNvSpPr>
          <p:nvPr/>
        </p:nvSpPr>
        <p:spPr bwMode="auto">
          <a:xfrm>
            <a:off x="462426" y="1103293"/>
            <a:ext cx="8681573"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4000" b="1" dirty="0">
                <a:effectLst>
                  <a:outerShdw blurRad="38100" dist="38100" dir="2700000" algn="tl">
                    <a:srgbClr val="000000"/>
                  </a:outerShdw>
                </a:effectLst>
                <a:latin typeface="Arial" panose="020B0604020202020204" pitchFamily="34" charset="0"/>
                <a:cs typeface="Arial" panose="020B0604020202020204" pitchFamily="34" charset="0"/>
              </a:rPr>
              <a:t>هل هذه القوانين فعلية في مكان ما في العالم؟</a:t>
            </a:r>
            <a:endParaRPr lang="en-US" sz="40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500" fill="hold"/>
                                        <p:tgtEl>
                                          <p:spTgt spid="97284"/>
                                        </p:tgtEl>
                                        <p:attrNameLst>
                                          <p:attrName>ppt_w</p:attrName>
                                        </p:attrNameLst>
                                      </p:cBhvr>
                                      <p:tavLst>
                                        <p:tav tm="0">
                                          <p:val>
                                            <p:strVal val="4*#ppt_w"/>
                                          </p:val>
                                        </p:tav>
                                        <p:tav tm="100000">
                                          <p:val>
                                            <p:strVal val="#ppt_w"/>
                                          </p:val>
                                        </p:tav>
                                      </p:tavLst>
                                    </p:anim>
                                    <p:anim calcmode="lin" valueType="num">
                                      <p:cBhvr>
                                        <p:cTn id="8" dur="500" fill="hold"/>
                                        <p:tgtEl>
                                          <p:spTgt spid="972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p:cTn id="13" dur="500" fill="hold"/>
                                        <p:tgtEl>
                                          <p:spTgt spid="97285"/>
                                        </p:tgtEl>
                                        <p:attrNameLst>
                                          <p:attrName>ppt_w</p:attrName>
                                        </p:attrNameLst>
                                      </p:cBhvr>
                                      <p:tavLst>
                                        <p:tav tm="0">
                                          <p:val>
                                            <p:strVal val="4*#ppt_w"/>
                                          </p:val>
                                        </p:tav>
                                        <p:tav tm="100000">
                                          <p:val>
                                            <p:strVal val="#ppt_w"/>
                                          </p:val>
                                        </p:tav>
                                      </p:tavLst>
                                    </p:anim>
                                    <p:anim calcmode="lin" valueType="num">
                                      <p:cBhvr>
                                        <p:cTn id="14" dur="500" fill="hold"/>
                                        <p:tgtEl>
                                          <p:spTgt spid="97285"/>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p:cTn id="19" dur="500" fill="hold"/>
                                        <p:tgtEl>
                                          <p:spTgt spid="97286"/>
                                        </p:tgtEl>
                                        <p:attrNameLst>
                                          <p:attrName>ppt_w</p:attrName>
                                        </p:attrNameLst>
                                      </p:cBhvr>
                                      <p:tavLst>
                                        <p:tav tm="0">
                                          <p:val>
                                            <p:strVal val="4*#ppt_w"/>
                                          </p:val>
                                        </p:tav>
                                        <p:tav tm="100000">
                                          <p:val>
                                            <p:strVal val="#ppt_w"/>
                                          </p:val>
                                        </p:tav>
                                      </p:tavLst>
                                    </p:anim>
                                    <p:anim calcmode="lin" valueType="num">
                                      <p:cBhvr>
                                        <p:cTn id="20" dur="500" fill="hold"/>
                                        <p:tgtEl>
                                          <p:spTgt spid="9728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utoUpdateAnimBg="0"/>
      <p:bldP spid="97285" grpId="0" autoUpdateAnimBg="0"/>
      <p:bldP spid="9728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نقصّ أو لا نقصّ ؟</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99333" name="Text Box 1029"/>
          <p:cNvSpPr txBox="1">
            <a:spLocks noChangeArrowheads="1"/>
          </p:cNvSpPr>
          <p:nvPr/>
        </p:nvSpPr>
        <p:spPr bwMode="auto">
          <a:xfrm>
            <a:off x="0" y="5983288"/>
            <a:ext cx="9144000" cy="584775"/>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latinLnBrk="0" hangingPunct="1">
              <a:lnSpc>
                <a:spcPct val="100000"/>
              </a:lnSpc>
              <a:buClrTx/>
              <a:buSzTx/>
              <a:buFontTx/>
              <a:buNone/>
              <a:tabLst/>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لا ١٩: ٢٧ ( لا تقصروا رؤوسكم مستديراً ولا تفسد عارضيك )</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404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i="0" u="none" strike="noStrike" kern="10" cap="none" spc="0" normalizeH="0" baseline="0" noProof="0" dirty="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rPr>
              <a:t>الناموس</a:t>
            </a:r>
            <a:endParaRPr kumimoji="0" lang="en-US" sz="7200" b="1" i="0" u="none" strike="noStrike" kern="10" cap="none" spc="0" normalizeH="0" baseline="0" noProof="0" dirty="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endParaRPr>
          </a:p>
        </p:txBody>
      </p:sp>
      <p:sp>
        <p:nvSpPr>
          <p:cNvPr id="101379" name="Text Box 3"/>
          <p:cNvSpPr txBox="1">
            <a:spLocks noChangeArrowheads="1"/>
          </p:cNvSpPr>
          <p:nvPr/>
        </p:nvSpPr>
        <p:spPr bwMode="auto">
          <a:xfrm>
            <a:off x="381000" y="304800"/>
            <a:ext cx="1905000" cy="954107"/>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نعيش تحت الناموس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يمكنني أكل الخنزير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1" name="Text Box 5"/>
          <p:cNvSpPr txBox="1">
            <a:spLocks noChangeArrowheads="1"/>
          </p:cNvSpPr>
          <p:nvPr/>
        </p:nvSpPr>
        <p:spPr bwMode="auto">
          <a:xfrm>
            <a:off x="6324600" y="304800"/>
            <a:ext cx="2362200" cy="954107"/>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هل يجب أن أطيع السبت ؟</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1382" name="Text Box 6"/>
          <p:cNvSpPr txBox="1">
            <a:spLocks noChangeArrowheads="1"/>
          </p:cNvSpPr>
          <p:nvPr/>
        </p:nvSpPr>
        <p:spPr bwMode="auto">
          <a:xfrm>
            <a:off x="381000" y="3792538"/>
            <a:ext cx="2590800" cy="954107"/>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يرتبط الناموس بنا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3" name="Text Box 7"/>
          <p:cNvSpPr txBox="1">
            <a:spLocks noChangeArrowheads="1"/>
          </p:cNvSpPr>
          <p:nvPr/>
        </p:nvSpPr>
        <p:spPr bwMode="auto">
          <a:xfrm>
            <a:off x="6553200" y="3124200"/>
            <a:ext cx="2286000" cy="1815882"/>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هل يمكن للمسيحيين تناول الدم (مثل يونغ تاو فو، سجق الدم) ؟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954107"/>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يطلب الله العشور مني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ar-JO"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ماذا تعتقد ؟</a:t>
            </a:r>
            <a:endParaRPr lang="en-US"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7532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3124200"/>
            <a:ext cx="3689350" cy="1676400"/>
          </a:xfrm>
        </p:spPr>
        <p:txBody>
          <a:bodyPr anchor="ctr"/>
          <a:lstStyle/>
          <a:p>
            <a:pPr algn="ctr" eaLnBrk="1" hangingPunct="1">
              <a:defRPr/>
            </a:pPr>
            <a:r>
              <a:rPr lang="ar-JO" sz="4000" b="1" kern="1200" dirty="0">
                <a:solidFill>
                  <a:schemeClr val="tx1"/>
                </a:solidFill>
                <a:latin typeface="Arial" panose="020B0604020202020204" pitchFamily="34" charset="0"/>
                <a:ea typeface="ＭＳ Ｐゴシック" charset="0"/>
                <a:cs typeface="Arial" panose="020B0604020202020204" pitchFamily="34" charset="0"/>
              </a:rPr>
              <a:t>المشي بحذر</a:t>
            </a:r>
            <a:endParaRPr lang="en-US" sz="4000" b="1" kern="120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91842" name="Picture 1" descr="Screen Shot 2015-01-10 at 12.14.5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89350" y="188913"/>
            <a:ext cx="5491163" cy="398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a:off x="3708400" y="4149725"/>
            <a:ext cx="5435600" cy="523220"/>
          </a:xfrm>
          <a:prstGeom prst="rect">
            <a:avLst/>
          </a:prstGeom>
          <a:solidFill>
            <a:sysClr val="windowText" lastClr="000000"/>
          </a:solidFill>
          <a:ln w="9525">
            <a:noFill/>
            <a:miter lim="800000"/>
            <a:headEnd/>
            <a:tailEnd/>
          </a:ln>
        </p:spPr>
        <p:txBody>
          <a:bodyPr>
            <a:spAutoFit/>
          </a:bodyPr>
          <a:lstStyle/>
          <a:p>
            <a:pPr algn="ct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كم من الوقت سيستغرق المشي إلى القمة؟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6000" b="1" dirty="0">
                <a:solidFill>
                  <a:srgbClr val="FFFFFF"/>
                </a:solidFill>
                <a:latin typeface="Arial" panose="020B0604020202020204" pitchFamily="34" charset="0"/>
                <a:ea typeface="ＭＳ Ｐゴシック" charset="0"/>
                <a:cs typeface="Arial" panose="020B0604020202020204" pitchFamily="34" charset="0"/>
              </a:rPr>
              <a:t>الآية المفتاحية</a:t>
            </a:r>
            <a:endParaRPr lang="en-US" sz="6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8"/>
            <a:ext cx="9144000" cy="355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إذ نعلم أن الإنسان لا يتبرر بأعمال الناموس بل بإيمان يسوع المسيح آمنا نحن أيضاً بيسوع المسيح لنتبرر بإيمان يسوع لا بأعمال الناموس لأنه بأعمال الناموس لا يتبرر جسد ما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 ١٦)</a:t>
            </a:r>
            <a:endParaRPr kumimoji="0" lang="en-US" altLang="zh-CN"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غلاطية</a:t>
            </a:r>
            <a:endParaRPr kumimoji="0" lang="en-US"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١٦٧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8089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creen Shot 2015-01-10 at 12.15.1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1941513"/>
            <a:ext cx="66675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Rectangle 1026"/>
          <p:cNvSpPr>
            <a:spLocks noGrp="1" noChangeArrowheads="1"/>
          </p:cNvSpPr>
          <p:nvPr>
            <p:ph type="title"/>
          </p:nvPr>
        </p:nvSpPr>
        <p:spPr/>
        <p:txBody>
          <a:bodyPr anchor="ctr"/>
          <a:lstStyle/>
          <a:p>
            <a:pPr eaLnBrk="1" hangingPunct="1">
              <a:defRPr/>
            </a:pPr>
            <a:r>
              <a:rPr lang="ar-JO" sz="4000" b="1" kern="1200" dirty="0">
                <a:solidFill>
                  <a:schemeClr val="tx1"/>
                </a:solidFill>
                <a:latin typeface="Arial" panose="020B0604020202020204" pitchFamily="34" charset="0"/>
                <a:ea typeface="ＭＳ Ｐゴシック" charset="0"/>
                <a:cs typeface="Arial" panose="020B0604020202020204" pitchFamily="34" charset="0"/>
              </a:rPr>
              <a:t>انظر بتمعن</a:t>
            </a:r>
            <a:endParaRPr lang="en-US" sz="4000" b="1" kern="12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93891" name="Rectangle 1"/>
          <p:cNvSpPr>
            <a:spLocks noChangeArrowheads="1"/>
          </p:cNvSpPr>
          <p:nvPr/>
        </p:nvSpPr>
        <p:spPr bwMode="auto">
          <a:xfrm>
            <a:off x="1547813" y="2060575"/>
            <a:ext cx="6119812" cy="720725"/>
          </a:xfrm>
          <a:prstGeom prst="rect">
            <a:avLst/>
          </a:prstGeom>
          <a:solidFill>
            <a:srgbClr val="FFFFFF"/>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lstStyle/>
          <a:p>
            <a:endParaRPr lang="en-US">
              <a:latin typeface="Arial" panose="020B0604020202020204" pitchFamily="34" charset="0"/>
              <a:cs typeface="Arial" panose="020B0604020202020204" pitchFamily="34" charset="0"/>
            </a:endParaRPr>
          </a:p>
        </p:txBody>
      </p:sp>
      <p:sp>
        <p:nvSpPr>
          <p:cNvPr id="6" name="TextBox 4"/>
          <p:cNvSpPr txBox="1">
            <a:spLocks noChangeArrowheads="1"/>
          </p:cNvSpPr>
          <p:nvPr/>
        </p:nvSpPr>
        <p:spPr bwMode="auto">
          <a:xfrm>
            <a:off x="1403350" y="2133600"/>
            <a:ext cx="6264275" cy="584775"/>
          </a:xfrm>
          <a:prstGeom prst="rect">
            <a:avLst/>
          </a:prstGeom>
          <a:noFill/>
          <a:ln w="9525">
            <a:noFill/>
            <a:miter lim="800000"/>
            <a:headEnd/>
            <a:tailEnd/>
          </a:ln>
        </p:spPr>
        <p:txBody>
          <a:bodyPr>
            <a:spAutoFit/>
          </a:bodyPr>
          <a:lstStyle/>
          <a:p>
            <a:pPr algn="ctr">
              <a:defRPr/>
            </a:pPr>
            <a:r>
              <a:rPr lang="ar-JO" sz="3200" b="1" dirty="0">
                <a:solidFill>
                  <a:schemeClr val="bg2"/>
                </a:solidFill>
                <a:latin typeface="Arial" panose="020B0604020202020204" pitchFamily="34" charset="0"/>
                <a:cs typeface="Arial" panose="020B0604020202020204" pitchFamily="34" charset="0"/>
              </a:rPr>
              <a:t>هل ترى اللون الرمادي في الخطوط البيضاء؟</a:t>
            </a:r>
            <a:endParaRPr lang="en-US" sz="3200"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descr="Screen Shot 2015-01-10 at 12.16.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773238"/>
            <a:ext cx="78740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1026"/>
          <p:cNvSpPr>
            <a:spLocks noGrp="1" noChangeArrowheads="1"/>
          </p:cNvSpPr>
          <p:nvPr>
            <p:ph type="title"/>
          </p:nvPr>
        </p:nvSpPr>
        <p:spPr/>
        <p:txBody>
          <a:bodyPr anchor="ctr"/>
          <a:lstStyle/>
          <a:p>
            <a:pPr eaLnBrk="1" hangingPunct="1">
              <a:defRPr/>
            </a:pPr>
            <a:r>
              <a:rPr lang="ar-JO" sz="4000" b="1" dirty="0">
                <a:solidFill>
                  <a:srgbClr val="FDF3FD"/>
                </a:solidFill>
                <a:effectLst>
                  <a:glow rad="241300">
                    <a:srgbClr val="000000">
                      <a:alpha val="99000"/>
                    </a:srgbClr>
                  </a:glow>
                </a:effectLst>
                <a:latin typeface="Arial"/>
                <a:ea typeface="ＭＳ Ｐゴシック" charset="0"/>
                <a:cs typeface="Arial"/>
              </a:rPr>
              <a:t>أنظر ثانية</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sp>
        <p:nvSpPr>
          <p:cNvPr id="6" name="TextBox 4"/>
          <p:cNvSpPr txBox="1">
            <a:spLocks noChangeArrowheads="1"/>
          </p:cNvSpPr>
          <p:nvPr/>
        </p:nvSpPr>
        <p:spPr bwMode="auto">
          <a:xfrm>
            <a:off x="1331913" y="5732463"/>
            <a:ext cx="626427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ar-JO" sz="2800" b="1" kern="0" dirty="0">
                <a:solidFill>
                  <a:sysClr val="windowText" lastClr="000000"/>
                </a:solidFill>
                <a:latin typeface="Arial"/>
                <a:cs typeface="Arial"/>
              </a:rPr>
              <a:t>كيف ستفعل ذلك؟</a:t>
            </a:r>
            <a:endParaRPr lang="en-US" sz="2800" b="1" kern="0" dirty="0">
              <a:solidFill>
                <a:sysClr val="windowText" lastClr="000000"/>
              </a:solidFill>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ctr"/>
          <a:lstStyle/>
          <a:p>
            <a:pPr eaLnBrk="1" hangingPunct="1">
              <a:defRPr/>
            </a:pPr>
            <a:r>
              <a:rPr lang="ar-JO" sz="4000" b="1" dirty="0">
                <a:solidFill>
                  <a:srgbClr val="FDF3FD"/>
                </a:solidFill>
                <a:effectLst>
                  <a:glow rad="241300">
                    <a:srgbClr val="000000">
                      <a:alpha val="99000"/>
                    </a:srgbClr>
                  </a:glow>
                </a:effectLst>
                <a:latin typeface="Arial"/>
                <a:ea typeface="ＭＳ Ｐゴシック" charset="0"/>
                <a:cs typeface="Arial"/>
              </a:rPr>
              <a:t>النقطة؟</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297986" name="Picture 3" descr="Eye Trick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53600" y="-2667000"/>
            <a:ext cx="7559675" cy="1068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5" descr="Eye Tricks"/>
          <p:cNvPicPr>
            <a:picLocks noChangeAspect="1" noChangeArrowheads="1"/>
          </p:cNvPicPr>
          <p:nvPr/>
        </p:nvPicPr>
        <p:blipFill>
          <a:blip r:embed="rId4" cstate="screen">
            <a:extLst>
              <a:ext uri="{28A0092B-C50C-407E-A947-70E740481C1C}">
                <a14:useLocalDpi xmlns:a14="http://schemas.microsoft.com/office/drawing/2010/main"/>
              </a:ext>
            </a:extLst>
          </a:blip>
          <a:srcRect t="-10001"/>
          <a:stretch>
            <a:fillRect/>
          </a:stretch>
        </p:blipFill>
        <p:spPr bwMode="auto">
          <a:xfrm>
            <a:off x="1295400" y="2133600"/>
            <a:ext cx="662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1" name="Rectangle 7"/>
          <p:cNvSpPr>
            <a:spLocks noChangeArrowheads="1"/>
          </p:cNvSpPr>
          <p:nvPr/>
        </p:nvSpPr>
        <p:spPr bwMode="auto">
          <a:xfrm>
            <a:off x="1447800" y="3048000"/>
            <a:ext cx="7696200" cy="3429000"/>
          </a:xfrm>
          <a:prstGeom prst="rect">
            <a:avLst/>
          </a:prstGeom>
          <a:noFill/>
          <a:ln w="9525">
            <a:noFill/>
            <a:miter lim="800000"/>
            <a:headEnd/>
            <a:tailEnd/>
          </a:ln>
        </p:spPr>
        <p:txBody>
          <a:bodyPr/>
          <a:lstStyle/>
          <a:p>
            <a:pPr marL="342900" indent="-342900" algn="r" rtl="1">
              <a:spcBef>
                <a:spcPct val="20000"/>
              </a:spcBef>
              <a:buClr>
                <a:schemeClr val="accent1"/>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أحياناً قد ترى العين أشياء غير موجودة</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spcBef>
                <a:spcPct val="20000"/>
              </a:spcBef>
              <a:buClr>
                <a:schemeClr val="accent1"/>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كذلك تفعل الروح</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spcBef>
                <a:spcPct val="20000"/>
              </a:spcBef>
              <a:buClr>
                <a:schemeClr val="accent1"/>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لا يوجد أمر أكثر أهمية من الإنجيل نحتاج أن نراه بوضوح</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spcBef>
                <a:spcPct val="20000"/>
              </a:spcBef>
              <a:buClr>
                <a:schemeClr val="accent1"/>
              </a:buClr>
              <a:buSzPct val="80000"/>
              <a:buFont typeface="Wingdings" charset="0"/>
              <a:buChar char="n"/>
              <a:defRPr/>
            </a:pPr>
            <a:r>
              <a:rPr lang="ar-JO" sz="3200" dirty="0">
                <a:effectLst>
                  <a:outerShdw blurRad="38100" dist="38100" dir="2700000" algn="tl">
                    <a:srgbClr val="000000"/>
                  </a:outerShdw>
                </a:effectLst>
                <a:latin typeface="Arial" panose="020B0604020202020204" pitchFamily="34" charset="0"/>
                <a:cs typeface="Arial" panose="020B0604020202020204" pitchFamily="34" charset="0"/>
              </a:rPr>
              <a:t>إذاً ما هو الإنجيل؟ الإجابة على هذا السؤال موجودة في غلاطية</a:t>
            </a:r>
            <a:endParaRPr lang="en-US" sz="32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p:cTn id="7" dur="500" decel="50000" fill="hold">
                                          <p:stCondLst>
                                            <p:cond delay="0"/>
                                          </p:stCondLst>
                                        </p:cTn>
                                        <p:tgtEl>
                                          <p:spTgt spid="4198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98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989"/>
                                        </p:tgtEl>
                                        <p:attrNameLst>
                                          <p:attrName>ppt_w</p:attrName>
                                        </p:attrNameLst>
                                      </p:cBhvr>
                                      <p:tavLst>
                                        <p:tav tm="0">
                                          <p:val>
                                            <p:strVal val="#ppt_w*.05"/>
                                          </p:val>
                                        </p:tav>
                                        <p:tav tm="100000">
                                          <p:val>
                                            <p:strVal val="#ppt_w"/>
                                          </p:val>
                                        </p:tav>
                                      </p:tavLst>
                                    </p:anim>
                                    <p:anim calcmode="lin" valueType="num">
                                      <p:cBhvr>
                                        <p:cTn id="10" dur="1000" fill="hold"/>
                                        <p:tgtEl>
                                          <p:spTgt spid="4198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98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98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98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989"/>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41991">
                                            <p:txEl>
                                              <p:pRg st="0" end="0"/>
                                            </p:txEl>
                                          </p:spTgt>
                                        </p:tgtEl>
                                        <p:attrNameLst>
                                          <p:attrName>style.visibility</p:attrName>
                                        </p:attrNameLst>
                                      </p:cBhvr>
                                      <p:to>
                                        <p:strVal val="visible"/>
                                      </p:to>
                                    </p:set>
                                    <p:anim to="" calcmode="lin" valueType="num">
                                      <p:cBhvr>
                                        <p:cTn id="19" dur="1" fill="hold"/>
                                        <p:tgtEl>
                                          <p:spTgt spid="41991">
                                            <p:txEl>
                                              <p:pRg st="0" end="0"/>
                                            </p:txEl>
                                          </p:spTgt>
                                        </p:tgtEl>
                                        <p:attrNameLst>
                                          <p:attrName/>
                                        </p:attrNameLst>
                                      </p:cBhvr>
                                    </p:anim>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41991">
                                            <p:txEl>
                                              <p:pRg st="1" end="1"/>
                                            </p:txEl>
                                          </p:spTgt>
                                        </p:tgtEl>
                                        <p:attrNameLst>
                                          <p:attrName>style.visibility</p:attrName>
                                        </p:attrNameLst>
                                      </p:cBhvr>
                                      <p:to>
                                        <p:strVal val="visible"/>
                                      </p:to>
                                    </p:set>
                                    <p:anim to="" calcmode="lin" valueType="num">
                                      <p:cBhvr>
                                        <p:cTn id="24" dur="1" fill="hold"/>
                                        <p:tgtEl>
                                          <p:spTgt spid="41991">
                                            <p:txEl>
                                              <p:pRg st="1" end="1"/>
                                            </p:txEl>
                                          </p:spTgt>
                                        </p:tgtEl>
                                        <p:attrNameLst>
                                          <p:attrName/>
                                        </p:attrNameLst>
                                      </p:cBhvr>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41991">
                                            <p:txEl>
                                              <p:pRg st="2" end="2"/>
                                            </p:txEl>
                                          </p:spTgt>
                                        </p:tgtEl>
                                        <p:attrNameLst>
                                          <p:attrName>style.visibility</p:attrName>
                                        </p:attrNameLst>
                                      </p:cBhvr>
                                      <p:to>
                                        <p:strVal val="visible"/>
                                      </p:to>
                                    </p:set>
                                    <p:anim to="" calcmode="lin" valueType="num">
                                      <p:cBhvr>
                                        <p:cTn id="29" dur="1" fill="hold"/>
                                        <p:tgtEl>
                                          <p:spTgt spid="41991">
                                            <p:txEl>
                                              <p:pRg st="2" end="2"/>
                                            </p:txEl>
                                          </p:spTgt>
                                        </p:tgtEl>
                                        <p:attrNameLst>
                                          <p:attrName/>
                                        </p:attrNameLst>
                                      </p:cBhvr>
                                    </p:anim>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nodeType="clickEffect">
                                  <p:stCondLst>
                                    <p:cond delay="0"/>
                                  </p:stCondLst>
                                  <p:childTnLst>
                                    <p:set>
                                      <p:cBhvr>
                                        <p:cTn id="33" dur="1" fill="hold">
                                          <p:stCondLst>
                                            <p:cond delay="0"/>
                                          </p:stCondLst>
                                        </p:cTn>
                                        <p:tgtEl>
                                          <p:spTgt spid="41991">
                                            <p:txEl>
                                              <p:pRg st="3" end="3"/>
                                            </p:txEl>
                                          </p:spTgt>
                                        </p:tgtEl>
                                        <p:attrNameLst>
                                          <p:attrName>style.visibility</p:attrName>
                                        </p:attrNameLst>
                                      </p:cBhvr>
                                      <p:to>
                                        <p:strVal val="visible"/>
                                      </p:to>
                                    </p:set>
                                    <p:anim to="" calcmode="lin" valueType="num">
                                      <p:cBhvr>
                                        <p:cTn id="34" dur="1" fill="hold"/>
                                        <p:tgtEl>
                                          <p:spTgt spid="4199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53975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2034561" y="-2022"/>
            <a:ext cx="4706608" cy="523156"/>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رحلات بولس التبشيرية الأولى والثانية</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9075" name="Text Box 4"/>
          <p:cNvSpPr txBox="1">
            <a:spLocks noChangeArrowheads="1"/>
          </p:cNvSpPr>
          <p:nvPr/>
        </p:nvSpPr>
        <p:spPr bwMode="auto">
          <a:xfrm>
            <a:off x="7884369" y="76205"/>
            <a:ext cx="1259632"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138-139</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76200"/>
            <a:ext cx="9144000" cy="1295400"/>
          </a:xfrm>
          <a:solidFill>
            <a:schemeClr val="tx2"/>
          </a:solidFill>
        </p:spPr>
        <p:txBody>
          <a:bodyPr/>
          <a:lstStyle/>
          <a:p>
            <a:pPr algn="ctr" eaLnBrk="1" hangingPunct="1"/>
            <a:r>
              <a:rPr lang="ar-JO" sz="4800" dirty="0">
                <a:solidFill>
                  <a:schemeClr val="bg1"/>
                </a:solidFill>
                <a:latin typeface="Arial" panose="020B0604020202020204" pitchFamily="34" charset="0"/>
                <a:ea typeface="ＭＳ Ｐゴシック" charset="0"/>
                <a:cs typeface="Arial" panose="020B0604020202020204" pitchFamily="34" charset="0"/>
              </a:rPr>
              <a:t>أين تقع غلاطية؟</a:t>
            </a:r>
            <a:endParaRPr lang="en-US" sz="48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2083" name="Text Box 4"/>
          <p:cNvSpPr txBox="1">
            <a:spLocks noChangeArrowheads="1"/>
          </p:cNvSpPr>
          <p:nvPr/>
        </p:nvSpPr>
        <p:spPr bwMode="auto">
          <a:xfrm>
            <a:off x="8299856"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142</a:t>
            </a:r>
            <a:endParaRPr lang="en-US" b="1" dirty="0">
              <a:solidFill>
                <a:srgbClr val="FFFFFF"/>
              </a:solidFill>
              <a:latin typeface="Arial" panose="020B0604020202020204" pitchFamily="34" charset="0"/>
              <a:cs typeface="Arial" panose="020B0604020202020204" pitchFamily="34" charset="0"/>
            </a:endParaRPr>
          </a:p>
        </p:txBody>
      </p:sp>
      <p:sp>
        <p:nvSpPr>
          <p:cNvPr id="51205" name="Text Box 5"/>
          <p:cNvSpPr txBox="1">
            <a:spLocks noChangeArrowheads="1"/>
          </p:cNvSpPr>
          <p:nvPr/>
        </p:nvSpPr>
        <p:spPr bwMode="auto">
          <a:xfrm>
            <a:off x="7880350" y="4038600"/>
            <a:ext cx="12684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panose="020B0604020202020204" pitchFamily="34" charset="0"/>
                <a:cs typeface="Arial" panose="020B0604020202020204" pitchFamily="34" charset="0"/>
              </a:rPr>
              <a:t>North</a:t>
            </a:r>
          </a:p>
        </p:txBody>
      </p:sp>
      <p:sp>
        <p:nvSpPr>
          <p:cNvPr id="51206" name="Text Box 6"/>
          <p:cNvSpPr txBox="1">
            <a:spLocks noChangeArrowheads="1"/>
          </p:cNvSpPr>
          <p:nvPr/>
        </p:nvSpPr>
        <p:spPr bwMode="auto">
          <a:xfrm>
            <a:off x="7051675" y="4953000"/>
            <a:ext cx="133508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panose="020B0604020202020204" pitchFamily="34" charset="0"/>
                <a:cs typeface="Arial" panose="020B0604020202020204" pitchFamily="34" charset="0"/>
              </a:rPr>
              <a:t>South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Effect transition="in" filter="fade">
                                      <p:cBhvr>
                                        <p:cTn id="7" dur="500"/>
                                        <p:tgtEl>
                                          <p:spTgt spid="512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06"/>
                                        </p:tgtEl>
                                        <p:attrNameLst>
                                          <p:attrName>style.visibility</p:attrName>
                                        </p:attrNameLst>
                                      </p:cBhvr>
                                      <p:to>
                                        <p:strVal val="visible"/>
                                      </p:to>
                                    </p:set>
                                    <p:animEffect transition="in" filter="fade">
                                      <p:cBhvr>
                                        <p:cTn id="12"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utoUpdateAnimBg="0"/>
      <p:bldP spid="51206"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1472799750"/>
              </p:ext>
            </p:extLst>
          </p:nvPr>
        </p:nvGraphicFramePr>
        <p:xfrm>
          <a:off x="-37837" y="4764"/>
          <a:ext cx="9144000" cy="6862765"/>
        </p:xfrm>
        <a:graphic>
          <a:graphicData uri="http://schemas.openxmlformats.org/drawingml/2006/table">
            <a:tbl>
              <a:tblPr/>
              <a:tblGrid>
                <a:gridCol w="1300163">
                  <a:extLst>
                    <a:ext uri="{9D8B030D-6E8A-4147-A177-3AD203B41FA5}">
                      <a16:colId xmlns:a16="http://schemas.microsoft.com/office/drawing/2014/main" val="20000"/>
                    </a:ext>
                  </a:extLst>
                </a:gridCol>
                <a:gridCol w="3694112">
                  <a:extLst>
                    <a:ext uri="{9D8B030D-6E8A-4147-A177-3AD203B41FA5}">
                      <a16:colId xmlns:a16="http://schemas.microsoft.com/office/drawing/2014/main" val="20001"/>
                    </a:ext>
                  </a:extLst>
                </a:gridCol>
                <a:gridCol w="4149725">
                  <a:extLst>
                    <a:ext uri="{9D8B030D-6E8A-4147-A177-3AD203B41FA5}">
                      <a16:colId xmlns:a16="http://schemas.microsoft.com/office/drawing/2014/main" val="20002"/>
                    </a:ext>
                  </a:extLst>
                </a:gridCol>
              </a:tblGrid>
              <a:tr h="5969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النظرية الشمالية</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النظرية الجنوبية</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7540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المدافعين</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لايتفوت، بيتز، كوميل، هاريسون،                      جون أ. ت. روبنسون</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رامزي، بروس، هايبرت، جثري، غراسميك، هوينر، تيني، بينوير، جريفيث</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1"/>
                  </a:ext>
                </a:extLst>
              </a:tr>
              <a:tr h="300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السن</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النظرة التقليدية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النظرة الأحدث (القرن التاسع عشر)</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2"/>
                  </a:ext>
                </a:extLst>
              </a:tr>
              <a:tr h="2984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الموقع</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شمال غلاطية (منطقة صغيرة – بينوير)</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جنوب غلاطية (منطقة كبيرة)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3"/>
                  </a:ext>
                </a:extLst>
              </a:tr>
              <a:tr h="300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الطبيعة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منطقة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مقاطعة رومانية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4"/>
                  </a:ext>
                </a:extLst>
              </a:tr>
              <a:tr h="300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الوصف</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غلاطية العرقية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غلاطية السياسية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5"/>
                  </a:ext>
                </a:extLst>
              </a:tr>
              <a:tr h="300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المدن</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أنسيرا، بيسينوس، تافيوم</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أنطاكية بيسيدية، إيقونية، لسترة، دربة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6"/>
                  </a:ext>
                </a:extLst>
              </a:tr>
              <a:tr h="5032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التأسيس</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الرحلة التبشيرية الثانية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(أع 16: 6-8، 51-52 م)</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الرحلة التبشيرية الأولى</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(أع 13-14، 49 م)</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7"/>
                  </a:ext>
                </a:extLst>
              </a:tr>
              <a:tr h="300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برنابا</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غائب (مع يوحنا مرقس)</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حاضر</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8"/>
                  </a:ext>
                </a:extLst>
              </a:tr>
              <a:tr h="300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مرجع غل 2</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مجمع أورشليم (أع 15)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زيارة خلال المجاعة (أع 11: 27-30)</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9"/>
                  </a:ext>
                </a:extLst>
              </a:tr>
              <a:tr h="300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التاريخ</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53-57 م</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48-49 م</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0"/>
                  </a:ext>
                </a:extLst>
              </a:tr>
              <a:tr h="2984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الكتابة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رسالة بولس الثالثة ضمن العهد الجديد</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رسالة بولس الأولى ضمن العهد الجديد</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1"/>
                  </a:ext>
                </a:extLst>
              </a:tr>
              <a:tr h="3000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الأصل</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أفسس، كورنثوس، مكدونية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أنطاكية في طريقه إلى القدس</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2"/>
                  </a:ext>
                </a:extLst>
              </a:tr>
              <a:tr h="12572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الدعم</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استخدم لوقا أسماء جغرافية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أنماط الحياة في بلاد الغال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الدعم الآبائي بالإجماع</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استخدم بولس أسماء رومانية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زرع بولس كنائس هنا</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ذكر برنابا</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مرض بولس</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غياب مرسوم مجمع أورشليم</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3"/>
                  </a:ext>
                </a:extLst>
              </a:tr>
              <a:tr h="7540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charset="0"/>
                          <a:ea typeface="ＭＳ Ｐゴシック" charset="0"/>
                          <a:cs typeface="Times New Roman" charset="0"/>
                        </a:rPr>
                        <a:t>المشاكل</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الزيارة الثانية (2: 1)</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لا يوجد أي دعم أن بولس زار المنطقة الشمالية</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لا مجمع في أورشليم (أع 15)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charset="0"/>
                          <a:ea typeface="ＭＳ Ｐゴシック" charset="0"/>
                          <a:cs typeface="Times New Roman" charset="0"/>
                        </a:rPr>
                        <a:t>تواريخ بولس (1: 18، 2: 1)</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4"/>
                  </a:ext>
                </a:extLst>
              </a:tr>
            </a:tbl>
          </a:graphicData>
        </a:graphic>
      </p:graphicFrame>
      <p:sp>
        <p:nvSpPr>
          <p:cNvPr id="117762" name="Text Box 2"/>
          <p:cNvSpPr txBox="1">
            <a:spLocks noChangeArrowheads="1"/>
          </p:cNvSpPr>
          <p:nvPr/>
        </p:nvSpPr>
        <p:spPr bwMode="auto">
          <a:xfrm>
            <a:off x="8153400" y="-4763"/>
            <a:ext cx="914400" cy="461963"/>
          </a:xfrm>
          <a:prstGeom prst="rect">
            <a:avLst/>
          </a:prstGeom>
          <a:noFill/>
          <a:ln w="12700">
            <a:noFill/>
            <a:miter lim="800000"/>
            <a:headEnd type="none" w="sm" len="sm"/>
            <a:tailEnd type="none" w="sm" len="sm"/>
          </a:ln>
        </p:spPr>
        <p:txBody>
          <a:bodyPr>
            <a:spAutoFit/>
          </a:bodyPr>
          <a:lstStyle/>
          <a:p>
            <a:pPr algn="ctr">
              <a:defRPr/>
            </a:pPr>
            <a:r>
              <a:rPr lang="ar-JO" b="1" dirty="0">
                <a:solidFill>
                  <a:srgbClr val="000000"/>
                </a:solidFill>
                <a:latin typeface="Arial"/>
                <a:ea typeface="+mn-ea"/>
                <a:cs typeface="Arial"/>
              </a:rPr>
              <a:t>174</a:t>
            </a:r>
            <a:endParaRPr lang="en-US" b="1" dirty="0">
              <a:solidFill>
                <a:srgbClr val="000000"/>
              </a:solidFill>
              <a:latin typeface="Arial"/>
              <a:ea typeface="+mn-ea"/>
              <a:cs typeface="Arial"/>
            </a:endParaRPr>
          </a:p>
        </p:txBody>
      </p:sp>
      <p:sp>
        <p:nvSpPr>
          <p:cNvPr id="28675" name="Text Box 3"/>
          <p:cNvSpPr txBox="1">
            <a:spLocks noChangeArrowheads="1"/>
          </p:cNvSpPr>
          <p:nvPr/>
        </p:nvSpPr>
        <p:spPr bwMode="auto">
          <a:xfrm rot="20742521">
            <a:off x="-17463" y="222220"/>
            <a:ext cx="1874838" cy="40011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ar-JO" altLang="zh-CN" sz="2000" b="1" dirty="0">
                <a:latin typeface="Arial"/>
                <a:ea typeface="SimSun" pitchFamily="2" charset="-122"/>
                <a:cs typeface="Arial"/>
              </a:rPr>
              <a:t>قراء غلاطية</a:t>
            </a:r>
            <a:endParaRPr lang="en-US" altLang="zh-CN" sz="2000" b="1" dirty="0">
              <a:latin typeface="Arial"/>
              <a:ea typeface="SimSun" pitchFamily="2" charset="-122"/>
              <a:cs typeface="Arial"/>
            </a:endParaRPr>
          </a:p>
        </p:txBody>
      </p:sp>
      <p:sp>
        <p:nvSpPr>
          <p:cNvPr id="117765"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117766"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30420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742950" algn="r"/>
                <a:tab pos="2743200" algn="ctr"/>
                <a:tab pos="5486400" algn="r"/>
              </a:tabLst>
            </a:pPr>
            <a:endParaRPr lang="en-US" altLang="zh-CN">
              <a:solidFill>
                <a:srgbClr val="FFFFFF"/>
              </a:solidFill>
              <a:ea typeface="宋体" charset="0"/>
              <a:cs typeface="宋体" charset="0"/>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cSld>
  <p:clrMapOvr>
    <a:overrideClrMapping bg1="dk2" tx1="lt1" bg2="dk1"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ext Box 2"/>
          <p:cNvSpPr txBox="1">
            <a:spLocks noChangeArrowheads="1"/>
          </p:cNvSpPr>
          <p:nvPr/>
        </p:nvSpPr>
        <p:spPr bwMode="auto">
          <a:xfrm>
            <a:off x="8274050" y="22860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panose="020B0604020202020204" pitchFamily="34" charset="0"/>
                <a:cs typeface="Arial" panose="020B0604020202020204" pitchFamily="34" charset="0"/>
              </a:rPr>
              <a:t>168</a:t>
            </a:r>
            <a:endParaRPr lang="en-US" dirty="0">
              <a:latin typeface="Arial" panose="020B0604020202020204" pitchFamily="34" charset="0"/>
              <a:cs typeface="Arial" panose="020B0604020202020204" pitchFamily="34" charset="0"/>
            </a:endParaRPr>
          </a:p>
        </p:txBody>
      </p:sp>
      <p:sp>
        <p:nvSpPr>
          <p:cNvPr id="17415" name="Text Box 7"/>
          <p:cNvSpPr txBox="1">
            <a:spLocks noChangeArrowheads="1"/>
          </p:cNvSpPr>
          <p:nvPr/>
        </p:nvSpPr>
        <p:spPr bwMode="auto">
          <a:xfrm>
            <a:off x="0" y="1054100"/>
            <a:ext cx="9144000" cy="461665"/>
          </a:xfrm>
          <a:prstGeom prst="rect">
            <a:avLst/>
          </a:prstGeom>
          <a:gradFill rotWithShape="1">
            <a:gsLst>
              <a:gs pos="0">
                <a:srgbClr val="4D4D4D"/>
              </a:gs>
              <a:gs pos="50000">
                <a:srgbClr val="252525"/>
              </a:gs>
              <a:gs pos="100000">
                <a:srgbClr val="4D4D4D"/>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latin typeface="Arial" panose="020B0604020202020204" pitchFamily="34" charset="0"/>
                <a:cs typeface="Arial" panose="020B0604020202020204" pitchFamily="34" charset="0"/>
              </a:rPr>
              <a:t>مسالة التاريخ ذات ارتباط وثيق بوجهة الرسالة</a:t>
            </a:r>
            <a:endParaRPr lang="en-US" b="1" dirty="0">
              <a:latin typeface="Arial" panose="020B0604020202020204" pitchFamily="34" charset="0"/>
              <a:cs typeface="Arial" panose="020B0604020202020204" pitchFamily="34" charset="0"/>
            </a:endParaRPr>
          </a:p>
        </p:txBody>
      </p:sp>
      <p:sp>
        <p:nvSpPr>
          <p:cNvPr id="17416" name="Text Box 8"/>
          <p:cNvSpPr txBox="1">
            <a:spLocks noChangeArrowheads="1"/>
          </p:cNvSpPr>
          <p:nvPr/>
        </p:nvSpPr>
        <p:spPr bwMode="auto">
          <a:xfrm>
            <a:off x="2209800" y="2482850"/>
            <a:ext cx="4733925" cy="954088"/>
          </a:xfrm>
          <a:prstGeom prst="rect">
            <a:avLst/>
          </a:prstGeom>
          <a:solidFill>
            <a:schemeClr val="bg2"/>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latin typeface="Arial" panose="020B0604020202020204" pitchFamily="34" charset="0"/>
                <a:cs typeface="Arial" panose="020B0604020202020204" pitchFamily="34" charset="0"/>
              </a:rPr>
              <a:t>نظرية غلاطية الشمالية</a:t>
            </a:r>
            <a:endParaRPr lang="en-US" altLang="zh-CN" sz="2800" b="1" dirty="0">
              <a:latin typeface="Arial" panose="020B0604020202020204" pitchFamily="34" charset="0"/>
              <a:cs typeface="Arial" panose="020B0604020202020204" pitchFamily="34" charset="0"/>
            </a:endParaRPr>
          </a:p>
          <a:p>
            <a:pPr algn="ctr" eaLnBrk="1" hangingPunct="1"/>
            <a:r>
              <a:rPr lang="en-US" altLang="zh-CN" sz="2800" b="1" dirty="0">
                <a:latin typeface="Arial" panose="020B0604020202020204" pitchFamily="34" charset="0"/>
                <a:cs typeface="Arial" panose="020B0604020202020204" pitchFamily="34" charset="0"/>
              </a:rPr>
              <a:t>(</a:t>
            </a:r>
            <a:r>
              <a:rPr lang="ar-JO" altLang="zh-CN" sz="2800" b="1" dirty="0">
                <a:latin typeface="Arial" panose="020B0604020202020204" pitchFamily="34" charset="0"/>
                <a:cs typeface="Arial" panose="020B0604020202020204" pitchFamily="34" charset="0"/>
              </a:rPr>
              <a:t>تاريخ متأخر</a:t>
            </a:r>
            <a:r>
              <a:rPr lang="en-US" altLang="zh-CN" sz="2800" b="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17417" name="Text Box 9"/>
          <p:cNvSpPr txBox="1">
            <a:spLocks noChangeArrowheads="1"/>
          </p:cNvSpPr>
          <p:nvPr/>
        </p:nvSpPr>
        <p:spPr bwMode="auto">
          <a:xfrm>
            <a:off x="2209800" y="3917950"/>
            <a:ext cx="4733925" cy="954088"/>
          </a:xfrm>
          <a:prstGeom prst="rect">
            <a:avLst/>
          </a:prstGeom>
          <a:solidFill>
            <a:schemeClr val="bg2"/>
          </a:solidFill>
          <a:ln w="12700">
            <a:solidFill>
              <a:schemeClr val="folHlink"/>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latin typeface="Arial" panose="020B0604020202020204" pitchFamily="34" charset="0"/>
                <a:cs typeface="Arial" panose="020B0604020202020204" pitchFamily="34" charset="0"/>
              </a:rPr>
              <a:t>نظرية غلاطية الجنوبية</a:t>
            </a:r>
            <a:endParaRPr lang="en-US" altLang="zh-CN" sz="2800" b="1" dirty="0">
              <a:latin typeface="Arial" panose="020B0604020202020204" pitchFamily="34" charset="0"/>
              <a:cs typeface="Arial" panose="020B0604020202020204" pitchFamily="34" charset="0"/>
            </a:endParaRPr>
          </a:p>
          <a:p>
            <a:pPr algn="ctr" eaLnBrk="1" hangingPunct="1"/>
            <a:r>
              <a:rPr lang="en-US" altLang="zh-CN" sz="2800" b="1" dirty="0">
                <a:latin typeface="Arial" panose="020B0604020202020204" pitchFamily="34" charset="0"/>
                <a:cs typeface="Arial" panose="020B0604020202020204" pitchFamily="34" charset="0"/>
              </a:rPr>
              <a:t> (</a:t>
            </a:r>
            <a:r>
              <a:rPr lang="ar-JO" altLang="zh-CN" sz="2800" b="1" dirty="0">
                <a:latin typeface="Arial" panose="020B0604020202020204" pitchFamily="34" charset="0"/>
                <a:cs typeface="Arial" panose="020B0604020202020204" pitchFamily="34" charset="0"/>
              </a:rPr>
              <a:t>تاريخ مبكر</a:t>
            </a:r>
            <a:r>
              <a:rPr lang="en-US" altLang="zh-CN" sz="2800" b="1" dirty="0">
                <a:latin typeface="Arial" panose="020B0604020202020204" pitchFamily="34" charset="0"/>
                <a:cs typeface="Arial" panose="020B0604020202020204" pitchFamily="34" charset="0"/>
              </a:rPr>
              <a:t>)</a:t>
            </a:r>
          </a:p>
        </p:txBody>
      </p:sp>
      <p:sp>
        <p:nvSpPr>
          <p:cNvPr id="17419" name="Text Box 11"/>
          <p:cNvSpPr txBox="1">
            <a:spLocks noChangeArrowheads="1"/>
          </p:cNvSpPr>
          <p:nvPr/>
        </p:nvSpPr>
        <p:spPr bwMode="auto">
          <a:xfrm rot="-1200000">
            <a:off x="1295123" y="3512336"/>
            <a:ext cx="6854217" cy="138499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latin typeface="Arial" panose="020B0604020202020204" pitchFamily="34" charset="0"/>
                <a:cs typeface="Arial" panose="020B0604020202020204" pitchFamily="34" charset="0"/>
              </a:rPr>
              <a:t>الحجج الخاصة بكلا التاريخين غير حاسمة، على الرغم من أن أفضل الأدلة تدعم نظرية غلاطية الجنوبية والتاريخ الأقدم حوالي خريف 49 م.</a:t>
            </a:r>
            <a:endParaRPr lang="en-US" sz="2800" b="1" dirty="0">
              <a:latin typeface="Arial" panose="020B0604020202020204" pitchFamily="34" charset="0"/>
              <a:cs typeface="Arial" panose="020B0604020202020204" pitchFamily="34" charset="0"/>
            </a:endParaRPr>
          </a:p>
        </p:txBody>
      </p:sp>
      <p:sp>
        <p:nvSpPr>
          <p:cNvPr id="8" name="Title 7"/>
          <p:cNvSpPr>
            <a:spLocks noGrp="1"/>
          </p:cNvSpPr>
          <p:nvPr>
            <p:ph type="title" idx="4294967295"/>
          </p:nvPr>
        </p:nvSpPr>
        <p:spPr>
          <a:xfrm>
            <a:off x="1371600" y="0"/>
            <a:ext cx="6172200" cy="838200"/>
          </a:xfrm>
        </p:spPr>
        <p:txBody>
          <a:bodyPr/>
          <a:lstStyle/>
          <a:p>
            <a:pPr algn="ctr">
              <a:defRPr/>
            </a:pPr>
            <a:r>
              <a:rPr lang="ar-JO" dirty="0">
                <a:latin typeface="Arial" panose="020B0604020202020204" pitchFamily="34" charset="0"/>
                <a:ea typeface="ＭＳ Ｐゴシック" charset="0"/>
                <a:cs typeface="Arial" panose="020B0604020202020204" pitchFamily="34" charset="0"/>
              </a:rPr>
              <a:t>التاريخ</a:t>
            </a:r>
            <a:endParaRPr lang="en-US" dirty="0">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 calcmode="lin" valueType="num">
                                      <p:cBhvr additive="base">
                                        <p:cTn id="13" dur="500" fill="hold"/>
                                        <p:tgtEl>
                                          <p:spTgt spid="17416"/>
                                        </p:tgtEl>
                                        <p:attrNameLst>
                                          <p:attrName>ppt_x</p:attrName>
                                        </p:attrNameLst>
                                      </p:cBhvr>
                                      <p:tavLst>
                                        <p:tav tm="0">
                                          <p:val>
                                            <p:strVal val="0-#ppt_w/2"/>
                                          </p:val>
                                        </p:tav>
                                        <p:tav tm="100000">
                                          <p:val>
                                            <p:strVal val="#ppt_x"/>
                                          </p:val>
                                        </p:tav>
                                      </p:tavLst>
                                    </p:anim>
                                    <p:anim calcmode="lin" valueType="num">
                                      <p:cBhvr additive="base">
                                        <p:cTn id="14"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additive="base">
                                        <p:cTn id="19" dur="500" fill="hold"/>
                                        <p:tgtEl>
                                          <p:spTgt spid="17417"/>
                                        </p:tgtEl>
                                        <p:attrNameLst>
                                          <p:attrName>ppt_x</p:attrName>
                                        </p:attrNameLst>
                                      </p:cBhvr>
                                      <p:tavLst>
                                        <p:tav tm="0">
                                          <p:val>
                                            <p:strVal val="1+#ppt_w/2"/>
                                          </p:val>
                                        </p:tav>
                                        <p:tav tm="100000">
                                          <p:val>
                                            <p:strVal val="#ppt_x"/>
                                          </p:val>
                                        </p:tav>
                                      </p:tavLst>
                                    </p:anim>
                                    <p:anim calcmode="lin" valueType="num">
                                      <p:cBhvr additive="base">
                                        <p:cTn id="20"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500" fill="hold"/>
                                        <p:tgtEl>
                                          <p:spTgt spid="17419"/>
                                        </p:tgtEl>
                                        <p:attrNameLst>
                                          <p:attrName>ppt_w</p:attrName>
                                        </p:attrNameLst>
                                      </p:cBhvr>
                                      <p:tavLst>
                                        <p:tav tm="0">
                                          <p:val>
                                            <p:fltVal val="0"/>
                                          </p:val>
                                        </p:tav>
                                        <p:tav tm="100000">
                                          <p:val>
                                            <p:strVal val="#ppt_w"/>
                                          </p:val>
                                        </p:tav>
                                      </p:tavLst>
                                    </p:anim>
                                    <p:anim calcmode="lin" valueType="num">
                                      <p:cBhvr>
                                        <p:cTn id="26" dur="500" fill="hold"/>
                                        <p:tgtEl>
                                          <p:spTgt spid="174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autoUpdateAnimBg="0"/>
      <p:bldP spid="17416" grpId="0" animBg="1" autoUpdateAnimBg="0"/>
      <p:bldP spid="17417" grpId="0" animBg="1" autoUpdateAnimBg="0"/>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ext Box 2"/>
          <p:cNvSpPr txBox="1">
            <a:spLocks noChangeArrowheads="1"/>
          </p:cNvSpPr>
          <p:nvPr/>
        </p:nvSpPr>
        <p:spPr bwMode="auto">
          <a:xfrm>
            <a:off x="7848600" y="228600"/>
            <a:ext cx="12586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charset="0"/>
                <a:cs typeface="Arial" charset="0"/>
              </a:rPr>
              <a:t>168-169</a:t>
            </a:r>
            <a:endParaRPr lang="en-US" dirty="0">
              <a:latin typeface="Arial" charset="0"/>
              <a:cs typeface="Arial" charset="0"/>
            </a:endParaRPr>
          </a:p>
        </p:txBody>
      </p:sp>
      <p:sp>
        <p:nvSpPr>
          <p:cNvPr id="18441" name="Text Box 9"/>
          <p:cNvSpPr txBox="1">
            <a:spLocks noChangeArrowheads="1"/>
          </p:cNvSpPr>
          <p:nvPr/>
        </p:nvSpPr>
        <p:spPr bwMode="auto">
          <a:xfrm>
            <a:off x="228600" y="889000"/>
            <a:ext cx="4114800" cy="1200329"/>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نظرية غلاطية الشمالية</a:t>
            </a:r>
            <a:endParaRPr lang="en-US" altLang="zh-CN" b="1" dirty="0">
              <a:latin typeface="Arial" charset="0"/>
              <a:cs typeface="Arial" charset="0"/>
            </a:endParaRPr>
          </a:p>
          <a:p>
            <a:pPr algn="ctr" eaLnBrk="1" hangingPunct="1"/>
            <a:r>
              <a:rPr lang="ar-JO" b="1" dirty="0">
                <a:latin typeface="Arial" charset="0"/>
                <a:cs typeface="Arial" charset="0"/>
              </a:rPr>
              <a:t>ـــ من أفسس، كورنثوس، مكدونية     أو روما</a:t>
            </a:r>
            <a:endParaRPr lang="en-US" b="1" dirty="0">
              <a:latin typeface="Arial" charset="0"/>
              <a:cs typeface="Arial" charset="0"/>
            </a:endParaRPr>
          </a:p>
        </p:txBody>
      </p:sp>
      <p:sp>
        <p:nvSpPr>
          <p:cNvPr id="18442" name="Text Box 10"/>
          <p:cNvSpPr txBox="1">
            <a:spLocks noChangeArrowheads="1"/>
          </p:cNvSpPr>
          <p:nvPr/>
        </p:nvSpPr>
        <p:spPr bwMode="auto">
          <a:xfrm>
            <a:off x="4572000" y="914400"/>
            <a:ext cx="4343400" cy="1200329"/>
          </a:xfrm>
          <a:prstGeom prst="rect">
            <a:avLst/>
          </a:prstGeom>
          <a:solidFill>
            <a:schemeClr val="bg2"/>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dirty="0">
                <a:latin typeface="Arial" charset="0"/>
                <a:cs typeface="Arial" charset="0"/>
              </a:rPr>
              <a:t>نظرية غلاطية الجنوبية</a:t>
            </a:r>
            <a:endParaRPr lang="en-US" altLang="zh-CN" b="1" dirty="0">
              <a:latin typeface="Arial" charset="0"/>
              <a:cs typeface="Arial" charset="0"/>
            </a:endParaRPr>
          </a:p>
          <a:p>
            <a:pPr algn="ctr" eaLnBrk="1" hangingPunct="1"/>
            <a:r>
              <a:rPr lang="ar-JO" b="1" dirty="0">
                <a:latin typeface="Arial" charset="0"/>
                <a:cs typeface="Arial" charset="0"/>
              </a:rPr>
              <a:t>ـــ من أنطاكية أو عبر الطريق من أنطاكية إلى أورشليم لحضور مجمع أورشليم</a:t>
            </a:r>
            <a:endParaRPr lang="en-US" b="1" dirty="0">
              <a:latin typeface="Arial" charset="0"/>
              <a:cs typeface="Arial" charset="0"/>
            </a:endParaRPr>
          </a:p>
        </p:txBody>
      </p:sp>
      <p:sp>
        <p:nvSpPr>
          <p:cNvPr id="18443" name="Text Box 11"/>
          <p:cNvSpPr txBox="1">
            <a:spLocks noChangeArrowheads="1"/>
          </p:cNvSpPr>
          <p:nvPr/>
        </p:nvSpPr>
        <p:spPr bwMode="auto">
          <a:xfrm>
            <a:off x="7938" y="4044950"/>
            <a:ext cx="4335462" cy="1938992"/>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b="1" dirty="0">
                <a:latin typeface="Arial" charset="0"/>
                <a:cs typeface="Arial" charset="0"/>
              </a:rPr>
              <a:t>مؤمنو بلاد الغال في إقليم غلاطية  (غلاطية العرقية، بما في ذلك مدن أنكيرا، بيسينوس، وتافيوم)            – الرحلة التبشيرية الثانية</a:t>
            </a:r>
          </a:p>
          <a:p>
            <a:pPr algn="ctr" eaLnBrk="1" hangingPunct="1">
              <a:defRPr/>
            </a:pPr>
            <a:r>
              <a:rPr lang="ar-JO" altLang="zh-CN" b="1" dirty="0">
                <a:latin typeface="Arial" charset="0"/>
                <a:cs typeface="Arial" charset="0"/>
              </a:rPr>
              <a:t>(أعمال 16: 6).</a:t>
            </a:r>
            <a:endParaRPr lang="en-US" b="1" dirty="0">
              <a:latin typeface="Arial" charset="0"/>
              <a:cs typeface="Arial" charset="0"/>
            </a:endParaRPr>
          </a:p>
        </p:txBody>
      </p:sp>
      <p:sp>
        <p:nvSpPr>
          <p:cNvPr id="18444" name="Text Box 12"/>
          <p:cNvSpPr txBox="1">
            <a:spLocks noChangeArrowheads="1"/>
          </p:cNvSpPr>
          <p:nvPr/>
        </p:nvSpPr>
        <p:spPr bwMode="auto">
          <a:xfrm>
            <a:off x="4495800" y="3657600"/>
            <a:ext cx="4495800" cy="2308324"/>
          </a:xfrm>
          <a:prstGeom prst="rect">
            <a:avLst/>
          </a:prstGeom>
          <a:solidFill>
            <a:schemeClr val="accent4">
              <a:lumMod val="10000"/>
            </a:schemeClr>
          </a:solidFill>
          <a:ln w="12700">
            <a:solidFill>
              <a:schemeClr val="folHlink"/>
            </a:solidFill>
            <a:miter lim="800000"/>
            <a:headEnd type="none" w="sm" len="sm"/>
            <a:tailEnd type="none" w="sm" len="sm"/>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b="1" dirty="0">
                <a:latin typeface="Arial" charset="0"/>
                <a:cs typeface="Arial" charset="0"/>
              </a:rPr>
              <a:t>المؤمنون اليونانيون في مقاطعة غلاطية الرومانية (غلاطية السياسية، بما في ذلك مدن أنطاكية بيسيدية وإيقونية ولسترة ودربة)                            – الرحلة التبشيرية الأولى</a:t>
            </a:r>
          </a:p>
          <a:p>
            <a:pPr algn="ctr" eaLnBrk="1" hangingPunct="1">
              <a:defRPr/>
            </a:pPr>
            <a:r>
              <a:rPr lang="ar-JO" altLang="zh-CN" b="1" dirty="0">
                <a:latin typeface="Arial" charset="0"/>
                <a:cs typeface="Arial" charset="0"/>
              </a:rPr>
              <a:t>(أعمال 13-14).</a:t>
            </a:r>
            <a:endParaRPr lang="en-US" b="1" dirty="0">
              <a:latin typeface="Arial" charset="0"/>
              <a:cs typeface="Arial" charset="0"/>
            </a:endParaRPr>
          </a:p>
        </p:txBody>
      </p:sp>
      <p:sp>
        <p:nvSpPr>
          <p:cNvPr id="18445" name="Line 13"/>
          <p:cNvSpPr>
            <a:spLocks noChangeShapeType="1"/>
          </p:cNvSpPr>
          <p:nvPr/>
        </p:nvSpPr>
        <p:spPr bwMode="auto">
          <a:xfrm>
            <a:off x="2362200" y="2133600"/>
            <a:ext cx="0" cy="1905000"/>
          </a:xfrm>
          <a:prstGeom prst="line">
            <a:avLst/>
          </a:prstGeom>
          <a:noFill/>
          <a:ln w="57150">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none"/>
          <a:lstStyle/>
          <a:p>
            <a:endParaRPr lang="en-US"/>
          </a:p>
        </p:txBody>
      </p:sp>
      <p:sp>
        <p:nvSpPr>
          <p:cNvPr id="18446" name="Line 14"/>
          <p:cNvSpPr>
            <a:spLocks noChangeShapeType="1"/>
          </p:cNvSpPr>
          <p:nvPr/>
        </p:nvSpPr>
        <p:spPr bwMode="auto">
          <a:xfrm>
            <a:off x="6934200" y="2895600"/>
            <a:ext cx="0" cy="685800"/>
          </a:xfrm>
          <a:prstGeom prst="line">
            <a:avLst/>
          </a:prstGeom>
          <a:noFill/>
          <a:ln w="57150">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none"/>
          <a:lstStyle/>
          <a:p>
            <a:endParaRPr lang="en-US"/>
          </a:p>
        </p:txBody>
      </p:sp>
      <p:sp>
        <p:nvSpPr>
          <p:cNvPr id="18447" name="Text Box 15"/>
          <p:cNvSpPr txBox="1">
            <a:spLocks noChangeArrowheads="1"/>
          </p:cNvSpPr>
          <p:nvPr/>
        </p:nvSpPr>
        <p:spPr bwMode="auto">
          <a:xfrm rot="-1200000">
            <a:off x="1089030" y="3199749"/>
            <a:ext cx="7082915" cy="707886"/>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chemeClr val="bg2"/>
                </a:solidFill>
                <a:latin typeface="Arial" charset="0"/>
                <a:cs typeface="Arial" charset="0"/>
              </a:rPr>
              <a:t>حجم الدليل يدعم نظرية غلاطية الجنوبية</a:t>
            </a:r>
            <a:endParaRPr lang="en-US" sz="4000" b="1" dirty="0">
              <a:solidFill>
                <a:schemeClr val="bg2"/>
              </a:solidFill>
              <a:latin typeface="Arial" charset="0"/>
              <a:cs typeface="Arial" charset="0"/>
            </a:endParaRPr>
          </a:p>
        </p:txBody>
      </p:sp>
      <p:sp>
        <p:nvSpPr>
          <p:cNvPr id="11" name="Title 10"/>
          <p:cNvSpPr>
            <a:spLocks noGrp="1"/>
          </p:cNvSpPr>
          <p:nvPr>
            <p:ph type="title" idx="4294967295"/>
          </p:nvPr>
        </p:nvSpPr>
        <p:spPr>
          <a:xfrm>
            <a:off x="1050925" y="115888"/>
            <a:ext cx="6569075" cy="646112"/>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lgn="ctr">
              <a:defRPr/>
            </a:pPr>
            <a:r>
              <a:rPr lang="ar-JO" sz="3600" b="1" dirty="0">
                <a:solidFill>
                  <a:schemeClr val="tx1"/>
                </a:solidFill>
                <a:latin typeface="Arial" charset="0"/>
                <a:ea typeface="ＭＳ Ｐゴシック" charset="0"/>
                <a:cs typeface="Arial" charset="0"/>
              </a:rPr>
              <a:t>الأصل / المستلمين</a:t>
            </a:r>
            <a:endParaRPr lang="en-US" sz="3600" b="1" dirty="0">
              <a:solidFill>
                <a:schemeClr val="tx1"/>
              </a:solidFill>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5"/>
                                        </p:tgtEl>
                                        <p:attrNameLst>
                                          <p:attrName>style.visibility</p:attrName>
                                        </p:attrNameLst>
                                      </p:cBhvr>
                                      <p:to>
                                        <p:strVal val="visible"/>
                                      </p:to>
                                    </p:set>
                                    <p:anim calcmode="lin" valueType="num">
                                      <p:cBhvr additive="base">
                                        <p:cTn id="13" dur="500" fill="hold"/>
                                        <p:tgtEl>
                                          <p:spTgt spid="18445"/>
                                        </p:tgtEl>
                                        <p:attrNameLst>
                                          <p:attrName>ppt_x</p:attrName>
                                        </p:attrNameLst>
                                      </p:cBhvr>
                                      <p:tavLst>
                                        <p:tav tm="0">
                                          <p:val>
                                            <p:strVal val="#ppt_x"/>
                                          </p:val>
                                        </p:tav>
                                        <p:tav tm="100000">
                                          <p:val>
                                            <p:strVal val="#ppt_x"/>
                                          </p:val>
                                        </p:tav>
                                      </p:tavLst>
                                    </p:anim>
                                    <p:anim calcmode="lin" valueType="num">
                                      <p:cBhvr additive="base">
                                        <p:cTn id="14" dur="5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additive="base">
                                        <p:cTn id="25" dur="500" fill="hold"/>
                                        <p:tgtEl>
                                          <p:spTgt spid="18442"/>
                                        </p:tgtEl>
                                        <p:attrNameLst>
                                          <p:attrName>ppt_x</p:attrName>
                                        </p:attrNameLst>
                                      </p:cBhvr>
                                      <p:tavLst>
                                        <p:tav tm="0">
                                          <p:val>
                                            <p:strVal val="#ppt_x"/>
                                          </p:val>
                                        </p:tav>
                                        <p:tav tm="100000">
                                          <p:val>
                                            <p:strVal val="#ppt_x"/>
                                          </p:val>
                                        </p:tav>
                                      </p:tavLst>
                                    </p:anim>
                                    <p:anim calcmode="lin" valueType="num">
                                      <p:cBhvr additive="base">
                                        <p:cTn id="26"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8446"/>
                                        </p:tgtEl>
                                        <p:attrNameLst>
                                          <p:attrName>style.visibility</p:attrName>
                                        </p:attrNameLst>
                                      </p:cBhvr>
                                      <p:to>
                                        <p:strVal val="visible"/>
                                      </p:to>
                                    </p:set>
                                    <p:anim calcmode="lin" valueType="num">
                                      <p:cBhvr additive="base">
                                        <p:cTn id="31" dur="500" fill="hold"/>
                                        <p:tgtEl>
                                          <p:spTgt spid="18446"/>
                                        </p:tgtEl>
                                        <p:attrNameLst>
                                          <p:attrName>ppt_x</p:attrName>
                                        </p:attrNameLst>
                                      </p:cBhvr>
                                      <p:tavLst>
                                        <p:tav tm="0">
                                          <p:val>
                                            <p:strVal val="#ppt_x"/>
                                          </p:val>
                                        </p:tav>
                                        <p:tav tm="100000">
                                          <p:val>
                                            <p:strVal val="#ppt_x"/>
                                          </p:val>
                                        </p:tav>
                                      </p:tavLst>
                                    </p:anim>
                                    <p:anim calcmode="lin" valueType="num">
                                      <p:cBhvr additive="base">
                                        <p:cTn id="32" dur="500" fill="hold"/>
                                        <p:tgtEl>
                                          <p:spTgt spid="18446"/>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4"/>
                                        </p:tgtEl>
                                        <p:attrNameLst>
                                          <p:attrName>style.visibility</p:attrName>
                                        </p:attrNameLst>
                                      </p:cBhvr>
                                      <p:to>
                                        <p:strVal val="visible"/>
                                      </p:to>
                                    </p:set>
                                    <p:anim calcmode="lin" valueType="num">
                                      <p:cBhvr additive="base">
                                        <p:cTn id="37" dur="500" fill="hold"/>
                                        <p:tgtEl>
                                          <p:spTgt spid="18444"/>
                                        </p:tgtEl>
                                        <p:attrNameLst>
                                          <p:attrName>ppt_x</p:attrName>
                                        </p:attrNameLst>
                                      </p:cBhvr>
                                      <p:tavLst>
                                        <p:tav tm="0">
                                          <p:val>
                                            <p:strVal val="#ppt_x"/>
                                          </p:val>
                                        </p:tav>
                                        <p:tav tm="100000">
                                          <p:val>
                                            <p:strVal val="#ppt_x"/>
                                          </p:val>
                                        </p:tav>
                                      </p:tavLst>
                                    </p:anim>
                                    <p:anim calcmode="lin" valueType="num">
                                      <p:cBhvr additive="base">
                                        <p:cTn id="3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447"/>
                                        </p:tgtEl>
                                        <p:attrNameLst>
                                          <p:attrName>style.visibility</p:attrName>
                                        </p:attrNameLst>
                                      </p:cBhvr>
                                      <p:to>
                                        <p:strVal val="visible"/>
                                      </p:to>
                                    </p:set>
                                    <p:anim calcmode="lin" valueType="num">
                                      <p:cBhvr>
                                        <p:cTn id="43" dur="500" fill="hold"/>
                                        <p:tgtEl>
                                          <p:spTgt spid="18447"/>
                                        </p:tgtEl>
                                        <p:attrNameLst>
                                          <p:attrName>ppt_w</p:attrName>
                                        </p:attrNameLst>
                                      </p:cBhvr>
                                      <p:tavLst>
                                        <p:tav tm="0">
                                          <p:val>
                                            <p:fltVal val="0"/>
                                          </p:val>
                                        </p:tav>
                                        <p:tav tm="100000">
                                          <p:val>
                                            <p:strVal val="#ppt_w"/>
                                          </p:val>
                                        </p:tav>
                                      </p:tavLst>
                                    </p:anim>
                                    <p:anim calcmode="lin" valueType="num">
                                      <p:cBhvr>
                                        <p:cTn id="44" dur="500" fill="hold"/>
                                        <p:tgtEl>
                                          <p:spTgt spid="18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P spid="18444" grpId="0" animBg="1" autoUpdateAnimBg="0"/>
      <p:bldP spid="18445" grpId="0" animBg="1"/>
      <p:bldP spid="18446" grpId="0" animBg="1"/>
      <p:bldP spid="18447"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panose="020B0604020202020204" pitchFamily="34" charset="0"/>
              <a:ea typeface="Times New Roman" pitchFamily="-111" charset="0"/>
              <a:cs typeface="Arial" panose="020B0604020202020204" pitchFamily="34"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هذه الإجابات هي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133176" y="2768694"/>
            <a:ext cx="959024"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القديم</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78" name="Text Box 1030"/>
          <p:cNvSpPr txBox="1">
            <a:spLocks noChangeArrowheads="1"/>
          </p:cNvSpPr>
          <p:nvPr/>
        </p:nvSpPr>
        <p:spPr bwMode="auto">
          <a:xfrm>
            <a:off x="228600" y="4244315"/>
            <a:ext cx="863600"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الجديد</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الخلاص بواسطة...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121 أ</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الإيمان+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sp>
        <p:nvSpPr>
          <p:cNvPr id="540698" name="Text Box 1050"/>
          <p:cNvSpPr txBox="1">
            <a:spLocks noChangeArrowheads="1"/>
          </p:cNvSpPr>
          <p:nvPr/>
        </p:nvSpPr>
        <p:spPr bwMode="auto">
          <a:xfrm>
            <a:off x="7273615" y="6399313"/>
            <a:ext cx="1673535"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راجع م ع ق 119ج</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ما المقاطع الكتابيَّة التي تدعم إجابتك؟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632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lgn="ctr">
              <a:defRPr/>
            </a:pPr>
            <a:r>
              <a:rPr kumimoji="1" lang="ar-JO" sz="4400" b="1" dirty="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 والتقديس</a:t>
            </a:r>
            <a:endParaRPr kumimoji="1" lang="en-US" sz="44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21220" name="Text Box 1028"/>
          <p:cNvSpPr txBox="1">
            <a:spLocks noChangeArrowheads="1"/>
          </p:cNvSpPr>
          <p:nvPr/>
        </p:nvSpPr>
        <p:spPr bwMode="auto">
          <a:xfrm>
            <a:off x="23813" y="2267963"/>
            <a:ext cx="671513" cy="861774"/>
          </a:xfrm>
          <a:prstGeom prst="rect">
            <a:avLst/>
          </a:prstGeom>
          <a:noFill/>
          <a:ln w="12700" cap="sq">
            <a:noFill/>
            <a:miter lim="800000"/>
            <a:headEnd/>
            <a:tailEnd/>
          </a:ln>
          <a:effectLst>
            <a:outerShdw blurRad="63500" dist="107763" dir="18900000" algn="ctr" rotWithShape="0">
              <a:schemeClr val="bg2"/>
            </a:outerShdw>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1221" name="Text Box 1029"/>
          <p:cNvSpPr txBox="1">
            <a:spLocks noChangeArrowheads="1"/>
          </p:cNvSpPr>
          <p:nvPr/>
        </p:nvSpPr>
        <p:spPr bwMode="auto">
          <a:xfrm>
            <a:off x="-94332" y="5339121"/>
            <a:ext cx="879475" cy="861774"/>
          </a:xfrm>
          <a:prstGeom prst="rect">
            <a:avLst/>
          </a:prstGeom>
          <a:noFill/>
          <a:ln w="12700" cap="sq">
            <a:noFill/>
            <a:miter lim="800000"/>
            <a:headEnd/>
            <a:tailEnd/>
          </a:ln>
          <a:effectLst>
            <a:outerShdw blurRad="63500" dist="107763" dir="18900000" algn="ctr" rotWithShape="0">
              <a:schemeClr val="bg2"/>
            </a:outerShdw>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الخلاص</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1كور 10: 1-4</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دور الإنسان</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استجابة       الله</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بالله بصفته حمل الفصح المذبوح</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6" name="Rectangle 1034"/>
          <p:cNvSpPr>
            <a:spLocks noChangeArrowheads="1"/>
          </p:cNvSpPr>
          <p:nvPr/>
        </p:nvSpPr>
        <p:spPr bwMode="auto">
          <a:xfrm>
            <a:off x="762000" y="4941168"/>
            <a:ext cx="1721768" cy="154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الإيمان بالمسيح بصفته حمل الله</a:t>
            </a:r>
          </a:p>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1كور 5: 7</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الرحلة إلى            كنعان</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النمو</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1كور 10: 5</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حياة       الإيمان</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المَقَاميّ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التقديس التدريجيّ</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2" name="Rectangle 1040"/>
          <p:cNvSpPr>
            <a:spLocks noChangeArrowheads="1"/>
          </p:cNvSpPr>
          <p:nvPr/>
        </p:nvSpPr>
        <p:spPr bwMode="auto">
          <a:xfrm>
            <a:off x="6634163" y="220355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1"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الذبائح</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(ذبيحة الخطيَّة،</a:t>
            </a:r>
          </a:p>
          <a:p>
            <a:pPr marL="0" marR="0" lvl="0" indent="0" algn="ctr" defTabSz="914400" rtl="1"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ذبيحة الإثم)</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الإعتراف</a:t>
            </a:r>
            <a:b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b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1يوحنَّا 1: 9</a:t>
            </a:r>
            <a:r>
              <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الشركة   المستردَّة</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23" name="Text Box 1045"/>
          <p:cNvSpPr txBox="1">
            <a:spLocks noChangeArrowheads="1"/>
          </p:cNvSpPr>
          <p:nvPr/>
        </p:nvSpPr>
        <p:spPr bwMode="auto">
          <a:xfrm>
            <a:off x="8398551" y="74097"/>
            <a:ext cx="58669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121أ</a:t>
            </a: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الخروج</a:t>
            </a:r>
            <a:endParaRPr kumimoji="1"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
        <p:nvSpPr>
          <p:cNvPr id="2" name="AutoShape 1044">
            <a:extLst>
              <a:ext uri="{FF2B5EF4-FFF2-40B4-BE49-F238E27FC236}">
                <a16:creationId xmlns:a16="http://schemas.microsoft.com/office/drawing/2014/main" id="{45C52330-7408-2BC8-4C0C-731162369274}"/>
              </a:ext>
            </a:extLst>
          </p:cNvPr>
          <p:cNvSpPr>
            <a:spLocks noChangeArrowheads="1"/>
          </p:cNvSpPr>
          <p:nvPr/>
        </p:nvSpPr>
        <p:spPr bwMode="auto">
          <a:xfrm rot="5400000">
            <a:off x="2675098" y="3522254"/>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AutoShape 1044">
            <a:extLst>
              <a:ext uri="{FF2B5EF4-FFF2-40B4-BE49-F238E27FC236}">
                <a16:creationId xmlns:a16="http://schemas.microsoft.com/office/drawing/2014/main" id="{4F6ACD33-E6CB-17B0-ECEE-D239F3EACB82}"/>
              </a:ext>
            </a:extLst>
          </p:cNvPr>
          <p:cNvSpPr>
            <a:spLocks noChangeArrowheads="1"/>
          </p:cNvSpPr>
          <p:nvPr/>
        </p:nvSpPr>
        <p:spPr bwMode="auto">
          <a:xfrm rot="5400000">
            <a:off x="4835339" y="3522254"/>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AutoShape 1044">
            <a:extLst>
              <a:ext uri="{FF2B5EF4-FFF2-40B4-BE49-F238E27FC236}">
                <a16:creationId xmlns:a16="http://schemas.microsoft.com/office/drawing/2014/main" id="{258EBD1A-44AE-73D4-01F2-A32A87E4C044}"/>
              </a:ext>
            </a:extLst>
          </p:cNvPr>
          <p:cNvSpPr>
            <a:spLocks noChangeArrowheads="1"/>
          </p:cNvSpPr>
          <p:nvPr/>
        </p:nvSpPr>
        <p:spPr bwMode="auto">
          <a:xfrm rot="5400000">
            <a:off x="6707547" y="352225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الرمز</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المرموز إليه</a:t>
            </a:r>
            <a:endParaRPr kumimoji="0" lang="en-US" sz="22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51223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wipe(up)">
                                      <p:cBhvr>
                                        <p:cTn id="92" dur="500"/>
                                        <p:tgtEl>
                                          <p:spTgt spid="2"/>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wipe(up)">
                                      <p:cBhvr>
                                        <p:cTn id="97" dur="500"/>
                                        <p:tgtEl>
                                          <p:spTgt spid="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wipe(up)">
                                      <p:cBhvr>
                                        <p:cTn id="10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24" grpId="0"/>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274050" y="2286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١٦٧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6" name="Text Box 6"/>
          <p:cNvSpPr txBox="1">
            <a:spLocks noChangeArrowheads="1"/>
          </p:cNvSpPr>
          <p:nvPr/>
        </p:nvSpPr>
        <p:spPr bwMode="auto">
          <a:xfrm>
            <a:off x="304800" y="1628775"/>
            <a:ext cx="8534400" cy="1754326"/>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يدافع بولس عن رسوليته وعن التبرير بالإيمان حتى لا يسعى الغلاطيون إلى الخلاص من خلال التمسك بالناموس</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7" name="Text Box 7"/>
          <p:cNvSpPr txBox="1">
            <a:spLocks noChangeArrowheads="1"/>
          </p:cNvSpPr>
          <p:nvPr/>
        </p:nvSpPr>
        <p:spPr bwMode="auto">
          <a:xfrm>
            <a:off x="304800" y="4383088"/>
            <a:ext cx="8610600" cy="206210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2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هل تقوم بإضافة أية متطلبات أخرى للخلاص غير الإيمان بالمسيح كالمعمودية، التكلم بألسنة، الأعمال الصالحة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النتيجة المنطقية للتبرير بالإيمان هي التقوى</a:t>
            </a:r>
            <a:endParaRPr kumimoji="0" lang="en-US" sz="32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5368" name="Text Box 8"/>
          <p:cNvSpPr txBox="1">
            <a:spLocks noChangeArrowheads="1"/>
          </p:cNvSpPr>
          <p:nvPr/>
        </p:nvSpPr>
        <p:spPr bwMode="auto">
          <a:xfrm>
            <a:off x="3582935" y="304800"/>
            <a:ext cx="1947970" cy="101566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غلاطية</a:t>
            </a:r>
            <a:endParaRPr kumimoji="0" lang="en-US"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369" name="Rectangle 9"/>
          <p:cNvSpPr>
            <a:spLocks noGrp="1" noChangeArrowheads="1"/>
          </p:cNvSpPr>
          <p:nvPr>
            <p:ph type="title" idx="4294967295"/>
          </p:nvPr>
        </p:nvSpPr>
        <p:spPr>
          <a:xfrm>
            <a:off x="304800" y="1600200"/>
            <a:ext cx="8458200" cy="533400"/>
          </a:xfrm>
        </p:spPr>
        <p:txBody>
          <a:bodyPr/>
          <a:lstStyle/>
          <a:p>
            <a:pPr algn="ctr">
              <a:defRPr/>
            </a:pPr>
            <a:r>
              <a:rPr lang="ar-JO" altLang="zh-CN" sz="3200" b="1" dirty="0">
                <a:solidFill>
                  <a:srgbClr val="FFFFFF"/>
                </a:solidFill>
                <a:latin typeface="Arial" panose="020B0604020202020204" pitchFamily="34" charset="0"/>
                <a:ea typeface="ＭＳ Ｐゴシック" charset="0"/>
                <a:cs typeface="Arial" panose="020B0604020202020204" pitchFamily="34" charset="0"/>
              </a:rPr>
              <a:t>البيان الموجز</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4572000" y="304800"/>
            <a:ext cx="4191000" cy="762000"/>
          </a:xfrm>
        </p:spPr>
        <p:txBody>
          <a:bodyPr/>
          <a:lstStyle/>
          <a:p>
            <a:pPr algn="r" eaLnBrk="1" hangingPunct="1"/>
            <a:r>
              <a:rPr kumimoji="0" lang="ar-JO" sz="3200" dirty="0">
                <a:latin typeface="Arial" panose="020B0604020202020204" pitchFamily="34" charset="0"/>
                <a:ea typeface="Osaka" charset="0"/>
                <a:cs typeface="Arial" panose="020B0604020202020204" pitchFamily="34" charset="0"/>
              </a:rPr>
              <a:t>الخلاص في كلِّ العصور:</a:t>
            </a:r>
            <a:endParaRPr kumimoji="0" lang="en-US" sz="3200"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6516216" y="3417912"/>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قبْلَ المسيح</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التطلُّع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للأمام</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7" name="Rectangle 1035"/>
          <p:cNvSpPr>
            <a:spLocks noChangeArrowheads="1"/>
          </p:cNvSpPr>
          <p:nvPr/>
        </p:nvSpPr>
        <p:spPr bwMode="auto">
          <a:xfrm>
            <a:off x="95250" y="341563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بعد المسيح</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التطلع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للخلف</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019495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19353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99"/>
              </a:solidFill>
              <a:effectLst/>
              <a:uLnTx/>
              <a:uFillTx/>
              <a:latin typeface="Arial" panose="020B0604020202020204" pitchFamily="34" charset="0"/>
              <a:cs typeface="Arial" panose="020B0604020202020204" pitchFamily="34" charset="0"/>
            </a:endParaRPr>
          </a:p>
        </p:txBody>
      </p:sp>
      <p:sp>
        <p:nvSpPr>
          <p:cNvPr id="538627" name="Rectangle 1027"/>
          <p:cNvSpPr>
            <a:spLocks noGrp="1" noChangeArrowheads="1"/>
          </p:cNvSpPr>
          <p:nvPr>
            <p:ph type="title"/>
          </p:nvPr>
        </p:nvSpPr>
        <p:spPr>
          <a:xfrm>
            <a:off x="228600" y="168640"/>
            <a:ext cx="7772400" cy="381000"/>
          </a:xfrm>
        </p:spPr>
        <p:txBody>
          <a:bodyPr/>
          <a:lstStyle/>
          <a:p>
            <a:pPr algn="ctr" eaLnBrk="1" hangingPunct="1">
              <a:defRPr/>
            </a:pPr>
            <a:r>
              <a:rPr lang="ar-JO" altLang="zh-CN" sz="3200" b="1" i="0" dirty="0">
                <a:latin typeface="Arial" panose="020B0604020202020204" pitchFamily="34" charset="0"/>
                <a:ea typeface="SimSun" charset="0"/>
                <a:cs typeface="Arial" panose="020B0604020202020204" pitchFamily="34" charset="0"/>
              </a:rPr>
              <a:t>الخلاص في العهد القديم</a:t>
            </a:r>
            <a:endParaRPr lang="en-US" sz="3200" b="1" i="0" dirty="0">
              <a:latin typeface="Arial" panose="020B0604020202020204" pitchFamily="34" charset="0"/>
              <a:ea typeface="SimSun" charset="0"/>
              <a:cs typeface="Arial" panose="020B0604020202020204" pitchFamily="34" charset="0"/>
            </a:endParaRPr>
          </a:p>
        </p:txBody>
      </p:sp>
      <p:sp>
        <p:nvSpPr>
          <p:cNvPr id="193540" name="Text Box 1028"/>
          <p:cNvSpPr txBox="1">
            <a:spLocks noChangeArrowheads="1"/>
          </p:cNvSpPr>
          <p:nvPr/>
        </p:nvSpPr>
        <p:spPr bwMode="auto">
          <a:xfrm>
            <a:off x="8395148" y="76200"/>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grpSp>
        <p:nvGrpSpPr>
          <p:cNvPr id="193541" name="Group 1029"/>
          <p:cNvGrpSpPr>
            <a:grpSpLocks/>
          </p:cNvGrpSpPr>
          <p:nvPr/>
        </p:nvGrpSpPr>
        <p:grpSpPr bwMode="auto">
          <a:xfrm>
            <a:off x="0" y="598488"/>
            <a:ext cx="9144000" cy="6259512"/>
            <a:chOff x="43" y="0"/>
            <a:chExt cx="3823" cy="4622"/>
          </a:xfrm>
        </p:grpSpPr>
        <p:sp>
          <p:nvSpPr>
            <p:cNvPr id="19354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33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3300"/>
                </a:solidFill>
                <a:effectLst/>
                <a:uLnTx/>
                <a:uFillTx/>
                <a:latin typeface="Arial" panose="020B0604020202020204" pitchFamily="34" charset="0"/>
                <a:cs typeface="Arial" panose="020B0604020202020204" pitchFamily="34" charset="0"/>
              </a:endParaRPr>
            </a:p>
          </p:txBody>
        </p:sp>
        <p:sp>
          <p:nvSpPr>
            <p:cNvPr id="19354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أزمنة العهد القديم</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(موسى إلى موت المسيح)</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4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أزمنة العهد الجديد</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موت المسيح إلى اليوم</a:t>
              </a:r>
              <a:r>
                <a:rPr kumimoji="0" lang="en-US"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a:t>
              </a:r>
              <a:endParaRPr kumimoji="0" lang="en-US" sz="24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4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أساس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4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تدبير الله الكريم لموت المسيح (إن الدم يكفر عن النفس).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(لا 17: 11 ب)</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4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تدبير الله الرحيم لموت المسيح        (بدون سفك دم لا تحصل مغفرة)       (عب 9: 22)</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4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متطلبات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4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الإيمان هو تدبير الله الذي أعلنه كهبة       (مز 51: 16-17)</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5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الإيمان هو تدبير الله الذي أعلنه كهبة       (غل 2: 16)</a:t>
              </a:r>
            </a:p>
          </p:txBody>
        </p:sp>
        <p:sp>
          <p:nvSpPr>
            <p:cNvPr id="19355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محتوى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الخلاص النهائي</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5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موضوع الإيمان هو الله نفسه، فالأنبياء يحضون على التوبة، وليس الذبائح      (إرميا 3: 12).</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5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موضوع الإيمان هو الله نفسه – يُستشهد بأبطال الإيمان للحض على الإيمان بالله (عبرانيين 11).</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5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محتوى محدد معلن      عن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5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المحتوى التراكمي للإيمان كان له ذبائح ووعود: حيوانات (تك 3: 21)، ذبيحة هابيل (تك 4: 4)، العهد الإبراهيمي (تك 15).</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5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المحتوى الجديد للإيمان هو دم يسوع المسيح المسفوك (١ بط ١: ١٨-٢١) الذي يزيل الخطية (قارن ذبائح العهد القديم مجرد تغطية الخطية).</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5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تعبير المؤمن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عن الخلاص</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5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طاعة القانون الأخلاقي، تقديم الذبائح الحيوانية، طاعة الشريعة الموسوية (المدنية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والجوانب الاحتفالية)</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9355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طاعة القانون الأخلاقي، وحفظ العشاء الرباني والمعمودية، وما إلى ذلك من خلال تمكين الروح القدس (رومية ٨: ٩).</a:t>
              </a:r>
              <a:endParaRPr kumimoji="0" lang="en-US" sz="2000" b="0"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grpSp>
      <p:sp>
        <p:nvSpPr>
          <p:cNvPr id="24" name="Text Box 1028"/>
          <p:cNvSpPr txBox="1">
            <a:spLocks noChangeArrowheads="1"/>
          </p:cNvSpPr>
          <p:nvPr/>
        </p:nvSpPr>
        <p:spPr bwMode="auto">
          <a:xfrm>
            <a:off x="9412232"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119ج</a:t>
            </a:r>
            <a:endParaRPr kumimoji="0" lang="en-US" sz="2400" b="1" i="0"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6305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ar-SA" sz="6000" b="1" dirty="0">
                <a:solidFill>
                  <a:schemeClr val="bg2"/>
                </a:solidFill>
                <a:latin typeface="Arial" panose="020B0604020202020204" pitchFamily="34" charset="0"/>
                <a:cs typeface="Arial" panose="020B0604020202020204" pitchFamily="34" charset="0"/>
              </a:rPr>
              <a:t>لاوِيّين</a:t>
            </a:r>
            <a:endParaRPr lang="en-US" sz="6000" b="1" dirty="0">
              <a:solidFill>
                <a:schemeClr val="bg2"/>
              </a:solidFill>
              <a:latin typeface="Arial" panose="020B0604020202020204" pitchFamily="34" charset="0"/>
              <a:cs typeface="Arial" panose="020B0604020202020204" pitchFamily="34" charset="0"/>
            </a:endParaRPr>
          </a:p>
        </p:txBody>
      </p:sp>
      <p:sp>
        <p:nvSpPr>
          <p:cNvPr id="318468" name="Text Box 4"/>
          <p:cNvSpPr txBox="1">
            <a:spLocks noChangeArrowheads="1"/>
          </p:cNvSpPr>
          <p:nvPr/>
        </p:nvSpPr>
        <p:spPr bwMode="auto">
          <a:xfrm>
            <a:off x="7607300" y="-26988"/>
            <a:ext cx="1473480"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solidFill>
                  <a:srgbClr val="CBCBCB"/>
                </a:solidFill>
                <a:latin typeface="Arial" panose="020B0604020202020204" pitchFamily="34" charset="0"/>
                <a:cs typeface="Arial" panose="020B0604020202020204" pitchFamily="34" charset="0"/>
              </a:rPr>
              <a:t>م ع ق، 124</a:t>
            </a:r>
            <a:endParaRPr lang="en-US" dirty="0">
              <a:solidFill>
                <a:srgbClr val="CBCBCB"/>
              </a:solidFill>
              <a:latin typeface="Arial" panose="020B0604020202020204" pitchFamily="34" charset="0"/>
              <a:cs typeface="Arial" panose="020B0604020202020204" pitchFamily="34" charset="0"/>
            </a:endParaRPr>
          </a:p>
        </p:txBody>
      </p:sp>
      <p:sp>
        <p:nvSpPr>
          <p:cNvPr id="33797" name="Text Box 5"/>
          <p:cNvSpPr txBox="1">
            <a:spLocks noChangeArrowheads="1"/>
          </p:cNvSpPr>
          <p:nvPr/>
        </p:nvSpPr>
        <p:spPr bwMode="auto">
          <a:xfrm>
            <a:off x="4191000" y="5445125"/>
            <a:ext cx="44958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rtl="1">
              <a:defRPr/>
            </a:pPr>
            <a:r>
              <a:rPr lang="ar-JO" altLang="zh-CN" sz="2800" dirty="0">
                <a:solidFill>
                  <a:srgbClr val="CC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11-27</a:t>
            </a:r>
            <a:r>
              <a:rPr lang="en-US" altLang="zh-CN" sz="2800" dirty="0">
                <a:solidFill>
                  <a:srgbClr val="CC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           الإنفصال</a:t>
            </a:r>
            <a:endParaRPr lang="en-US" altLang="zh-CN" sz="2800" dirty="0">
              <a:solidFill>
                <a:srgbClr val="CC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algn="r" rtl="1">
              <a:defRPr/>
            </a:pPr>
            <a:r>
              <a:rPr lang="ar-JO" sz="2800" b="1" dirty="0">
                <a:solidFill>
                  <a:srgbClr val="FFFFFF"/>
                </a:solidFill>
                <a:latin typeface="Arial" panose="020B0604020202020204" pitchFamily="34" charset="0"/>
                <a:cs typeface="Arial" panose="020B0604020202020204" pitchFamily="34" charset="0"/>
              </a:rPr>
              <a:t>السير مع الله القدوس</a:t>
            </a:r>
            <a:endParaRPr lang="en-US" altLang="zh-CN" sz="2800" dirty="0">
              <a:solidFill>
                <a:srgbClr val="CC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33798" name="Text Box 6"/>
          <p:cNvSpPr txBox="1">
            <a:spLocks noChangeArrowheads="1"/>
          </p:cNvSpPr>
          <p:nvPr/>
        </p:nvSpPr>
        <p:spPr bwMode="auto">
          <a:xfrm>
            <a:off x="152400" y="5445125"/>
            <a:ext cx="39243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rtl="1">
              <a:defRPr/>
            </a:pPr>
            <a:r>
              <a:rPr lang="ar-JO" altLang="zh-CN" sz="2800" dirty="0">
                <a:solidFill>
                  <a:srgbClr val="CC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1-10</a:t>
            </a:r>
            <a:r>
              <a:rPr lang="en-US" altLang="zh-CN" sz="2800" dirty="0">
                <a:solidFill>
                  <a:srgbClr val="CC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 الذبيحة</a:t>
            </a:r>
            <a:endParaRPr lang="en-US" altLang="zh-CN" sz="2800" dirty="0">
              <a:solidFill>
                <a:srgbClr val="CC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algn="r" rtl="1">
              <a:defRPr/>
            </a:pPr>
            <a:r>
              <a:rPr lang="ar-JO" sz="2800" b="1" dirty="0">
                <a:solidFill>
                  <a:srgbClr val="FFFFFF"/>
                </a:solidFill>
                <a:latin typeface="Arial" panose="020B0604020202020204" pitchFamily="34" charset="0"/>
                <a:cs typeface="Arial" panose="020B0604020202020204" pitchFamily="34" charset="0"/>
              </a:rPr>
              <a:t>عبادة الله القدوس</a:t>
            </a:r>
            <a:endParaRPr lang="en-US" sz="2800" dirty="0">
              <a:solidFill>
                <a:srgbClr val="FFFFFF"/>
              </a:solidFill>
              <a:latin typeface="Arial" panose="020B0604020202020204" pitchFamily="34" charset="0"/>
              <a:cs typeface="Arial" panose="020B0604020202020204" pitchFamily="34" charset="0"/>
            </a:endParaRPr>
          </a:p>
        </p:txBody>
      </p:sp>
      <p:sp>
        <p:nvSpPr>
          <p:cNvPr id="33799" name="Text Box 7"/>
          <p:cNvSpPr txBox="1">
            <a:spLocks noChangeArrowheads="1"/>
          </p:cNvSpPr>
          <p:nvPr/>
        </p:nvSpPr>
        <p:spPr bwMode="auto">
          <a:xfrm>
            <a:off x="1676400" y="873125"/>
            <a:ext cx="6096000" cy="523220"/>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a:defRPr/>
            </a:pPr>
            <a:r>
              <a:rPr lang="ar-SA" altLang="zh-CN" sz="2800" b="1" dirty="0">
                <a:solidFill>
                  <a:srgbClr val="000000"/>
                </a:solidFill>
                <a:latin typeface="Arial" panose="020B0604020202020204" pitchFamily="34" charset="0"/>
                <a:ea typeface="SimSun" pitchFamily="2" charset="-122"/>
                <a:cs typeface="Arial" panose="020B0604020202020204" pitchFamily="34" charset="0"/>
              </a:rPr>
              <a:t>التقديس عن طريق الذبيحة وال</a:t>
            </a:r>
            <a:r>
              <a:rPr lang="ar-JO" altLang="zh-CN" sz="2800" b="1" dirty="0">
                <a:solidFill>
                  <a:srgbClr val="000000"/>
                </a:solidFill>
                <a:latin typeface="Arial" panose="020B0604020202020204" pitchFamily="34" charset="0"/>
                <a:ea typeface="SimSun" pitchFamily="2" charset="-122"/>
                <a:cs typeface="Arial" panose="020B0604020202020204" pitchFamily="34" charset="0"/>
              </a:rPr>
              <a:t>إ</a:t>
            </a:r>
            <a:r>
              <a:rPr lang="ar-SA" altLang="zh-CN" sz="2800" b="1" dirty="0">
                <a:solidFill>
                  <a:srgbClr val="000000"/>
                </a:solidFill>
                <a:latin typeface="Arial" panose="020B0604020202020204" pitchFamily="34" charset="0"/>
                <a:ea typeface="SimSun" pitchFamily="2" charset="-122"/>
                <a:cs typeface="Arial" panose="020B0604020202020204" pitchFamily="34" charset="0"/>
              </a:rPr>
              <a:t>نفصال</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a:extLst>
              <a:ext uri="{FF2B5EF4-FFF2-40B4-BE49-F238E27FC236}">
                <a16:creationId xmlns:a16="http://schemas.microsoft.com/office/drawing/2014/main" id="{9582CBE5-6EE7-1D48-8315-160577E318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319" y="0"/>
            <a:ext cx="6912768" cy="6899474"/>
          </a:xfrm>
          <a:prstGeom prst="rect">
            <a:avLst/>
          </a:prstGeom>
        </p:spPr>
      </p:pic>
      <p:sp>
        <p:nvSpPr>
          <p:cNvPr id="2" name="Title 1"/>
          <p:cNvSpPr>
            <a:spLocks noGrp="1"/>
          </p:cNvSpPr>
          <p:nvPr>
            <p:ph type="title"/>
          </p:nvPr>
        </p:nvSpPr>
        <p:spPr/>
        <p:txBody>
          <a:bodyPr/>
          <a:lstStyle/>
          <a:p>
            <a:pPr>
              <a:defRPr/>
            </a:pPr>
            <a:r>
              <a:rPr lang="ar-JO" sz="3600" b="1" dirty="0">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بكلمات أخرى</a:t>
            </a:r>
            <a:endParaRPr lang="en-US" sz="3600" b="1" dirty="0">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3" name="Content Placeholder 2"/>
          <p:cNvSpPr>
            <a:spLocks noGrp="1"/>
          </p:cNvSpPr>
          <p:nvPr>
            <p:ph idx="1"/>
          </p:nvPr>
        </p:nvSpPr>
        <p:spPr>
          <a:xfrm>
            <a:off x="1331912" y="3662238"/>
            <a:ext cx="6480175" cy="2917949"/>
          </a:xfrm>
        </p:spPr>
        <p:txBody>
          <a:bodyPr>
            <a:normAutofit/>
          </a:bodyPr>
          <a:lstStyle/>
          <a:p>
            <a:pPr marL="0" indent="0" algn="ctr">
              <a:buFont typeface="Wingdings" charset="2"/>
              <a:buNone/>
              <a:defRPr/>
            </a:pPr>
            <a:endParaRPr lang="en-US" sz="4800" b="1" dirty="0">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endParaRPr>
          </a:p>
          <a:p>
            <a:pPr marL="0" indent="0" algn="ctr">
              <a:buFont typeface="Wingdings" charset="2"/>
              <a:buNone/>
              <a:defRPr/>
            </a:pPr>
            <a:r>
              <a:rPr lang="ar-JO" sz="4800" b="1" dirty="0">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الخلاص كان دائماً </a:t>
            </a:r>
          </a:p>
          <a:p>
            <a:pPr marL="0" indent="0" algn="ctr">
              <a:buFont typeface="Wingdings" charset="2"/>
              <a:buNone/>
              <a:defRPr/>
            </a:pPr>
            <a:r>
              <a:rPr lang="ar-JO" sz="4800" b="1" dirty="0">
                <a:solidFill>
                  <a:srgbClr val="FFFF00"/>
                </a:solidFill>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rPr>
              <a:t>بالإيمان وحده</a:t>
            </a:r>
            <a:endParaRPr lang="en-US" sz="4800" b="1" dirty="0">
              <a:solidFill>
                <a:srgbClr val="FFFF00"/>
              </a:solidFill>
              <a:effectLst>
                <a:glow rad="266700">
                  <a:schemeClr val="bg1">
                    <a:alpha val="75000"/>
                  </a:schemeClr>
                </a:glow>
                <a:outerShdw blurRad="247650" dist="330200" dir="2700000" algn="tl">
                  <a:srgbClr val="000000"/>
                </a:outerShdw>
              </a:effectLst>
              <a:latin typeface="Arial" panose="020B0604020202020204" pitchFamily="34" charset="0"/>
              <a:ea typeface="ＭＳ Ｐゴシック" charset="-128"/>
              <a:cs typeface="Arial" panose="020B0604020202020204" pitchFamily="34" charset="0"/>
            </a:endParaRPr>
          </a:p>
        </p:txBody>
      </p:sp>
      <p:sp>
        <p:nvSpPr>
          <p:cNvPr id="320516" name="Text Box 9"/>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51484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Text Box 2"/>
          <p:cNvSpPr txBox="1">
            <a:spLocks noChangeArrowheads="1"/>
          </p:cNvSpPr>
          <p:nvPr/>
        </p:nvSpPr>
        <p:spPr bwMode="auto">
          <a:xfrm>
            <a:off x="8153400" y="71438"/>
            <a:ext cx="771365" cy="461665"/>
          </a:xfrm>
          <a:prstGeom prst="rect">
            <a:avLst/>
          </a:prstGeom>
          <a:noFill/>
          <a:ln w="12700">
            <a:noFill/>
            <a:miter lim="800000"/>
            <a:headEnd type="none" w="sm" len="sm"/>
            <a:tailEnd type="none" w="sm" len="sm"/>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173أ</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aphicFrame>
        <p:nvGraphicFramePr>
          <p:cNvPr id="109582" name="Table 109581"/>
          <p:cNvGraphicFramePr>
            <a:graphicFrameLocks noGrp="1"/>
          </p:cNvGraphicFramePr>
          <p:nvPr>
            <p:extLst>
              <p:ext uri="{D42A27DB-BD31-4B8C-83A1-F6EECF244321}">
                <p14:modId xmlns:p14="http://schemas.microsoft.com/office/powerpoint/2010/main" val="3080484300"/>
              </p:ext>
            </p:extLst>
          </p:nvPr>
        </p:nvGraphicFramePr>
        <p:xfrm>
          <a:off x="0" y="0"/>
          <a:ext cx="6658140" cy="6858002"/>
        </p:xfrm>
        <a:graphic>
          <a:graphicData uri="http://schemas.openxmlformats.org/drawingml/2006/table">
            <a:tbl>
              <a:tblPr firstRow="1" bandRow="1">
                <a:tableStyleId>{BDBED569-4797-4DF1-A0F4-6AAB3CD982D8}</a:tableStyleId>
              </a:tblPr>
              <a:tblGrid>
                <a:gridCol w="2219380">
                  <a:extLst>
                    <a:ext uri="{9D8B030D-6E8A-4147-A177-3AD203B41FA5}">
                      <a16:colId xmlns:a16="http://schemas.microsoft.com/office/drawing/2014/main" val="20000"/>
                    </a:ext>
                  </a:extLst>
                </a:gridCol>
                <a:gridCol w="2219380">
                  <a:extLst>
                    <a:ext uri="{9D8B030D-6E8A-4147-A177-3AD203B41FA5}">
                      <a16:colId xmlns:a16="http://schemas.microsoft.com/office/drawing/2014/main" val="20001"/>
                    </a:ext>
                  </a:extLst>
                </a:gridCol>
                <a:gridCol w="2219380">
                  <a:extLst>
                    <a:ext uri="{9D8B030D-6E8A-4147-A177-3AD203B41FA5}">
                      <a16:colId xmlns:a16="http://schemas.microsoft.com/office/drawing/2014/main" val="20002"/>
                    </a:ext>
                  </a:extLst>
                </a:gridCol>
              </a:tblGrid>
              <a:tr h="441087">
                <a:tc>
                  <a:txBody>
                    <a:bodyPr/>
                    <a:lstStyle/>
                    <a:p>
                      <a:pPr algn="ctr"/>
                      <a:endParaRPr lang="en-US" sz="2000" b="1" i="0" dirty="0">
                        <a:solidFill>
                          <a:schemeClr val="tx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a:ea typeface="Arial" charset="0"/>
                          <a:cs typeface="Arial"/>
                        </a:rPr>
                        <a:t>غلاطية</a:t>
                      </a:r>
                      <a:endParaRPr lang="en-US" altLang="zh-CN" sz="2000" b="1" i="0" dirty="0">
                        <a:solidFill>
                          <a:srgbClr val="FFFFFF"/>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ar-SA" altLang="zh-CN" sz="2000" b="1" i="0" dirty="0">
                          <a:solidFill>
                            <a:srgbClr val="FFFFFF"/>
                          </a:solidFill>
                          <a:latin typeface="Arial"/>
                          <a:ea typeface="Arial" charset="0"/>
                          <a:cs typeface="Arial"/>
                        </a:rPr>
                        <a:t>رومية</a:t>
                      </a:r>
                      <a:endParaRPr lang="en-US" sz="2000" b="1" i="0" dirty="0">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0000"/>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0" dirty="0">
                          <a:solidFill>
                            <a:schemeClr val="tx1"/>
                          </a:solidFill>
                          <a:latin typeface="Arial"/>
                          <a:ea typeface="Arial" charset="0"/>
                          <a:cs typeface="Arial"/>
                        </a:rPr>
                        <a:t> </a:t>
                      </a:r>
                      <a:r>
                        <a:rPr lang="ar-JO" altLang="zh-CN" sz="2000" b="1" i="0" dirty="0">
                          <a:solidFill>
                            <a:schemeClr val="tx1"/>
                          </a:solidFill>
                          <a:latin typeface="Arial"/>
                          <a:ea typeface="Arial" charset="0"/>
                          <a:cs typeface="Arial"/>
                        </a:rPr>
                        <a:t>تأثير المدن</a:t>
                      </a:r>
                      <a:endParaRPr lang="en-US" altLang="zh-CN" sz="2000" b="1" i="0" dirty="0">
                        <a:solidFill>
                          <a:schemeClr val="tx1"/>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ar-JO" sz="2000" b="1" i="0" dirty="0">
                          <a:latin typeface="Arial"/>
                          <a:cs typeface="Arial"/>
                        </a:rPr>
                        <a:t>ثانوي</a:t>
                      </a:r>
                      <a:endParaRPr lang="en-US" sz="2000" b="1" i="0" dirty="0">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tc>
                  <a:txBody>
                    <a:bodyPr/>
                    <a:lstStyle/>
                    <a:p>
                      <a:pPr algn="ctr"/>
                      <a:r>
                        <a:rPr lang="ar-JO" sz="2000" b="1" i="0" dirty="0">
                          <a:latin typeface="Arial"/>
                          <a:cs typeface="Arial"/>
                        </a:rPr>
                        <a:t>رئيسي</a:t>
                      </a:r>
                      <a:endParaRPr lang="en-US" sz="2000" b="1" i="0" dirty="0">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extLst>
                  <a:ext uri="{0D108BD9-81ED-4DB2-BD59-A6C34878D82A}">
                    <a16:rowId xmlns:a16="http://schemas.microsoft.com/office/drawing/2014/main" val="10001"/>
                  </a:ext>
                </a:extLst>
              </a:tr>
              <a:tr h="761329">
                <a:tc>
                  <a:txBody>
                    <a:bodyPr/>
                    <a:lstStyle/>
                    <a:p>
                      <a:pPr algn="ctr"/>
                      <a:r>
                        <a:rPr lang="ar-JO" sz="2000" b="1" i="0" dirty="0">
                          <a:solidFill>
                            <a:schemeClr val="tx1"/>
                          </a:solidFill>
                          <a:latin typeface="Arial"/>
                          <a:cs typeface="Arial"/>
                        </a:rPr>
                        <a:t>عدد الكنائس</a:t>
                      </a:r>
                      <a:endParaRPr lang="en-US" sz="2000" b="1" i="0" dirty="0">
                        <a:solidFill>
                          <a:schemeClr val="tx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ar-JO" altLang="zh-CN" sz="2000" b="1" i="0" dirty="0">
                          <a:solidFill>
                            <a:srgbClr val="FFFFFF"/>
                          </a:solidFill>
                          <a:latin typeface="Arial"/>
                          <a:ea typeface="Arial" charset="0"/>
                          <a:cs typeface="Arial"/>
                        </a:rPr>
                        <a:t>عدة مدن</a:t>
                      </a:r>
                      <a:endParaRPr lang="en-US" altLang="zh-CN" sz="2000" b="1" i="0" dirty="0">
                        <a:solidFill>
                          <a:srgbClr val="FFFFFF"/>
                        </a:solidFill>
                        <a:latin typeface="Arial"/>
                        <a:ea typeface="Arial" charset="0"/>
                        <a:cs typeface="Arial"/>
                      </a:endParaRPr>
                    </a:p>
                    <a:p>
                      <a:pPr algn="ctr" eaLnBrk="0" hangingPunct="0"/>
                      <a:r>
                        <a:rPr lang="en-US" altLang="zh-CN" sz="2000" b="1" i="0" dirty="0">
                          <a:solidFill>
                            <a:srgbClr val="FFFFFF"/>
                          </a:solidFill>
                          <a:latin typeface="Arial"/>
                          <a:ea typeface="Arial" charset="0"/>
                          <a:cs typeface="Arial"/>
                        </a:rPr>
                        <a:t>(</a:t>
                      </a:r>
                      <a:r>
                        <a:rPr lang="ar-JO" altLang="zh-CN" sz="2000" b="1" i="0" dirty="0">
                          <a:solidFill>
                            <a:srgbClr val="FFFFFF"/>
                          </a:solidFill>
                          <a:latin typeface="Arial"/>
                          <a:ea typeface="Arial" charset="0"/>
                          <a:cs typeface="Arial"/>
                        </a:rPr>
                        <a:t>لسترة،</a:t>
                      </a:r>
                      <a:r>
                        <a:rPr lang="ar-JO" altLang="zh-CN" sz="2000" b="1" i="0" baseline="0" dirty="0">
                          <a:solidFill>
                            <a:srgbClr val="FFFFFF"/>
                          </a:solidFill>
                          <a:latin typeface="Arial"/>
                          <a:ea typeface="Arial" charset="0"/>
                          <a:cs typeface="Arial"/>
                        </a:rPr>
                        <a:t> دربة</a:t>
                      </a:r>
                      <a:r>
                        <a:rPr lang="en-US" altLang="zh-CN" sz="2000" b="1" i="0" dirty="0">
                          <a:solidFill>
                            <a:srgbClr val="FFFFFF"/>
                          </a:solidFill>
                          <a:latin typeface="Arial"/>
                          <a:ea typeface="Arial" charset="0"/>
                          <a:cs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tc>
                  <a:txBody>
                    <a:bodyPr/>
                    <a:lstStyle/>
                    <a:p>
                      <a:pPr algn="ctr"/>
                      <a:r>
                        <a:rPr lang="ar-JO" altLang="zh-CN" sz="2000" b="1" i="0" dirty="0">
                          <a:solidFill>
                            <a:srgbClr val="FFFFFF"/>
                          </a:solidFill>
                          <a:latin typeface="Arial"/>
                          <a:ea typeface="Arial" charset="0"/>
                          <a:cs typeface="Arial"/>
                        </a:rPr>
                        <a:t>مدينة واحدة</a:t>
                      </a:r>
                      <a:endParaRPr lang="en-US" altLang="zh-CN" sz="2000" b="1" i="0" dirty="0">
                        <a:solidFill>
                          <a:srgbClr val="FFFFFF"/>
                        </a:solidFill>
                        <a:latin typeface="Arial"/>
                        <a:ea typeface="Arial" charset="0"/>
                        <a:cs typeface="Arial"/>
                      </a:endParaRPr>
                    </a:p>
                    <a:p>
                      <a:pPr algn="ctr" eaLnBrk="0" hangingPunct="0"/>
                      <a:r>
                        <a:rPr lang="en-US" altLang="zh-CN" sz="2000" b="1" i="0" dirty="0">
                          <a:solidFill>
                            <a:srgbClr val="FFFFFF"/>
                          </a:solidFill>
                          <a:latin typeface="Arial"/>
                          <a:ea typeface="Arial" charset="0"/>
                          <a:cs typeface="Arial"/>
                        </a:rPr>
                        <a:t>(</a:t>
                      </a:r>
                      <a:r>
                        <a:rPr lang="ar-JO" altLang="zh-CN" sz="2000" b="1" i="0" dirty="0">
                          <a:solidFill>
                            <a:srgbClr val="FFFFFF"/>
                          </a:solidFill>
                          <a:latin typeface="Arial"/>
                          <a:ea typeface="Arial" charset="0"/>
                          <a:cs typeface="Arial"/>
                        </a:rPr>
                        <a:t>روما</a:t>
                      </a:r>
                      <a:r>
                        <a:rPr lang="en-US" altLang="zh-CN" sz="2000" b="1" i="0" dirty="0">
                          <a:solidFill>
                            <a:srgbClr val="FFFFFF"/>
                          </a:solidFill>
                          <a:latin typeface="Arial"/>
                          <a:ea typeface="Arial" charset="0"/>
                          <a:cs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extLst>
                  <a:ext uri="{0D108BD9-81ED-4DB2-BD59-A6C34878D82A}">
                    <a16:rowId xmlns:a16="http://schemas.microsoft.com/office/drawing/2014/main" val="10002"/>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tx1"/>
                          </a:solidFill>
                          <a:latin typeface="Arial"/>
                          <a:ea typeface="Arial" charset="0"/>
                          <a:cs typeface="Arial"/>
                        </a:rPr>
                        <a:t>تأسيس الكنيسة</a:t>
                      </a:r>
                      <a:endParaRPr lang="en-US" altLang="zh-CN" sz="2000" b="1" i="0" dirty="0">
                        <a:solidFill>
                          <a:schemeClr val="tx1"/>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ar-JO" altLang="zh-CN" sz="2000" b="1" i="0" dirty="0">
                          <a:solidFill>
                            <a:srgbClr val="FFFFFF"/>
                          </a:solidFill>
                          <a:latin typeface="Arial"/>
                          <a:ea typeface="Arial" charset="0"/>
                          <a:cs typeface="Arial"/>
                        </a:rPr>
                        <a:t>48-49 م</a:t>
                      </a:r>
                      <a:endParaRPr lang="en-US" altLang="zh-CN" sz="2000" b="1" i="0" dirty="0">
                        <a:solidFill>
                          <a:srgbClr val="FFFFFF"/>
                        </a:solidFill>
                        <a:latin typeface="Arial"/>
                        <a:ea typeface="Arial" charset="0"/>
                        <a:cs typeface="Arial"/>
                      </a:endParaRPr>
                    </a:p>
                    <a:p>
                      <a:pPr algn="ctr"/>
                      <a:r>
                        <a:rPr lang="ar-JO" altLang="zh-CN" sz="2000" b="1" i="0" dirty="0">
                          <a:solidFill>
                            <a:srgbClr val="FFFFFF"/>
                          </a:solidFill>
                          <a:latin typeface="Arial"/>
                          <a:ea typeface="Arial" charset="0"/>
                          <a:cs typeface="Arial"/>
                        </a:rPr>
                        <a:t>الرحلة الأولى</a:t>
                      </a:r>
                      <a:endParaRPr lang="en-US" altLang="zh-CN" sz="2000" b="1" i="0" dirty="0">
                        <a:solidFill>
                          <a:srgbClr val="FFFFFF"/>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a:ea typeface="Arial" charset="0"/>
                          <a:cs typeface="Arial"/>
                        </a:rPr>
                        <a:t>33-56 م</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0" dirty="0">
                          <a:solidFill>
                            <a:srgbClr val="FFFFFF"/>
                          </a:solidFill>
                          <a:latin typeface="Arial"/>
                          <a:ea typeface="Arial" charset="0"/>
                          <a:cs typeface="Arial"/>
                        </a:rPr>
                        <a:t>(</a:t>
                      </a:r>
                      <a:r>
                        <a:rPr lang="ar-JO" altLang="zh-CN" sz="2000" b="1" i="0" dirty="0">
                          <a:solidFill>
                            <a:srgbClr val="FFFFFF"/>
                          </a:solidFill>
                          <a:latin typeface="Arial"/>
                          <a:ea typeface="Arial" charset="0"/>
                          <a:cs typeface="Arial"/>
                        </a:rPr>
                        <a:t>لا</a:t>
                      </a:r>
                      <a:r>
                        <a:rPr lang="ar-JO" altLang="zh-CN" sz="2000" b="1" i="0" baseline="0" dirty="0">
                          <a:solidFill>
                            <a:srgbClr val="FFFFFF"/>
                          </a:solidFill>
                          <a:latin typeface="Arial"/>
                          <a:ea typeface="Arial" charset="0"/>
                          <a:cs typeface="Arial"/>
                        </a:rPr>
                        <a:t> أحد يعرف</a:t>
                      </a:r>
                      <a:r>
                        <a:rPr lang="en-US" altLang="zh-CN" sz="2000" b="1" i="0" dirty="0">
                          <a:solidFill>
                            <a:srgbClr val="FFFFFF"/>
                          </a:solidFill>
                          <a:latin typeface="Arial"/>
                          <a:ea typeface="Arial" charset="0"/>
                          <a:cs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extLst>
                  <a:ext uri="{0D108BD9-81ED-4DB2-BD59-A6C34878D82A}">
                    <a16:rowId xmlns:a16="http://schemas.microsoft.com/office/drawing/2014/main" val="10003"/>
                  </a:ext>
                </a:extLst>
              </a:tr>
              <a:tr h="761329">
                <a:tc>
                  <a:txBody>
                    <a:bodyPr/>
                    <a:lstStyle/>
                    <a:p>
                      <a:pPr algn="ctr"/>
                      <a:r>
                        <a:rPr lang="ar-JO" altLang="zh-CN" sz="2000" b="1" i="0" dirty="0">
                          <a:solidFill>
                            <a:schemeClr val="tx1"/>
                          </a:solidFill>
                          <a:latin typeface="Arial"/>
                          <a:ea typeface="Arial" charset="0"/>
                          <a:cs typeface="Arial"/>
                        </a:rPr>
                        <a:t>المؤسس</a:t>
                      </a:r>
                      <a:endParaRPr lang="en-US" altLang="zh-CN" sz="2000" b="1" i="0" dirty="0">
                        <a:solidFill>
                          <a:schemeClr val="tx1"/>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ar-JO" sz="2000" b="1" i="0" dirty="0">
                          <a:latin typeface="Arial"/>
                          <a:cs typeface="Arial"/>
                        </a:rPr>
                        <a:t>بولس</a:t>
                      </a:r>
                      <a:endParaRPr lang="en-US" sz="2000" b="1" i="0" dirty="0">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a:ea typeface="Arial" charset="0"/>
                          <a:cs typeface="Arial"/>
                        </a:rPr>
                        <a:t>يوم الخمسين أو تلاميذ بولس</a:t>
                      </a:r>
                      <a:endParaRPr lang="en-US" altLang="zh-CN" sz="2000" b="1" i="0" dirty="0">
                        <a:solidFill>
                          <a:srgbClr val="FFFFFF"/>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extLst>
                  <a:ext uri="{0D108BD9-81ED-4DB2-BD59-A6C34878D82A}">
                    <a16:rowId xmlns:a16="http://schemas.microsoft.com/office/drawing/2014/main" val="10004"/>
                  </a:ext>
                </a:extLst>
              </a:tr>
              <a:tr h="761329">
                <a:tc>
                  <a:txBody>
                    <a:bodyPr/>
                    <a:lstStyle/>
                    <a:p>
                      <a:pPr algn="ctr"/>
                      <a:r>
                        <a:rPr lang="ar-JO" sz="2000" b="1" i="0" dirty="0">
                          <a:solidFill>
                            <a:schemeClr val="tx1"/>
                          </a:solidFill>
                          <a:latin typeface="Arial"/>
                          <a:cs typeface="Arial"/>
                        </a:rPr>
                        <a:t>الكتابة</a:t>
                      </a:r>
                      <a:endParaRPr lang="en-US" sz="2000" b="1" i="0" dirty="0">
                        <a:solidFill>
                          <a:schemeClr val="tx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ar-JO" altLang="zh-CN" sz="2000" b="1" i="0" dirty="0">
                          <a:solidFill>
                            <a:srgbClr val="FFFFFF"/>
                          </a:solidFill>
                          <a:latin typeface="Arial"/>
                          <a:ea typeface="Arial" charset="0"/>
                          <a:cs typeface="Arial"/>
                        </a:rPr>
                        <a:t>49م من أنطاكية</a:t>
                      </a:r>
                      <a:endParaRPr lang="en-US" altLang="zh-CN" sz="2000" b="1" i="0" dirty="0">
                        <a:solidFill>
                          <a:srgbClr val="FFFFFF"/>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tc>
                  <a:txBody>
                    <a:bodyPr/>
                    <a:lstStyle/>
                    <a:p>
                      <a:pPr algn="ctr"/>
                      <a:r>
                        <a:rPr lang="ar-JO" altLang="zh-CN" sz="2000" b="1" i="0" dirty="0">
                          <a:solidFill>
                            <a:srgbClr val="FFFFFF"/>
                          </a:solidFill>
                          <a:latin typeface="Arial"/>
                          <a:ea typeface="Arial" charset="0"/>
                          <a:cs typeface="Arial"/>
                        </a:rPr>
                        <a:t>56-57م من كورنثوس</a:t>
                      </a:r>
                      <a:endParaRPr lang="en-US" altLang="zh-CN" sz="2000" b="1" i="0" dirty="0">
                        <a:solidFill>
                          <a:srgbClr val="FFFFFF"/>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extLst>
                  <a:ext uri="{0D108BD9-81ED-4DB2-BD59-A6C34878D82A}">
                    <a16:rowId xmlns:a16="http://schemas.microsoft.com/office/drawing/2014/main" val="10005"/>
                  </a:ext>
                </a:extLst>
              </a:tr>
              <a:tr h="1087612">
                <a:tc>
                  <a:txBody>
                    <a:bodyPr/>
                    <a:lstStyle/>
                    <a:p>
                      <a:pPr algn="ctr"/>
                      <a:r>
                        <a:rPr lang="ar-JO" sz="2000" b="1" i="0" dirty="0">
                          <a:solidFill>
                            <a:schemeClr val="tx1"/>
                          </a:solidFill>
                          <a:latin typeface="Arial"/>
                          <a:cs typeface="Arial"/>
                        </a:rPr>
                        <a:t>نظرة بولس</a:t>
                      </a:r>
                      <a:endParaRPr lang="en-US" sz="2000" b="1" i="0" dirty="0">
                        <a:solidFill>
                          <a:schemeClr val="tx1"/>
                        </a:solidFill>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a:ea typeface="Arial" charset="0"/>
                          <a:cs typeface="Arial"/>
                        </a:rPr>
                        <a:t>مشكوك فيها </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0" dirty="0">
                          <a:solidFill>
                            <a:srgbClr val="FFFFFF"/>
                          </a:solidFill>
                          <a:latin typeface="Arial"/>
                          <a:ea typeface="Arial" charset="0"/>
                          <a:cs typeface="Arial"/>
                        </a:rPr>
                        <a:t> (</a:t>
                      </a:r>
                      <a:r>
                        <a:rPr lang="ar-JO" altLang="zh-CN" sz="2000" b="1" i="0" dirty="0">
                          <a:solidFill>
                            <a:srgbClr val="FFFFFF"/>
                          </a:solidFill>
                          <a:latin typeface="Arial"/>
                          <a:ea typeface="Arial" charset="0"/>
                          <a:cs typeface="Arial"/>
                        </a:rPr>
                        <a:t>معظمهم</a:t>
                      </a:r>
                      <a:r>
                        <a:rPr lang="ar-JO" altLang="zh-CN" sz="2000" b="1" i="0" baseline="0" dirty="0">
                          <a:solidFill>
                            <a:srgbClr val="FFFFFF"/>
                          </a:solidFill>
                          <a:latin typeface="Arial"/>
                          <a:ea typeface="Arial" charset="0"/>
                          <a:cs typeface="Arial"/>
                        </a:rPr>
                        <a:t> يعرفونه</a:t>
                      </a:r>
                      <a:r>
                        <a:rPr lang="en-US" altLang="zh-CN" sz="2000" b="1" i="0" dirty="0">
                          <a:solidFill>
                            <a:srgbClr val="FFFFFF"/>
                          </a:solidFill>
                          <a:latin typeface="Arial"/>
                          <a:ea typeface="Arial" charset="0"/>
                          <a:cs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a:ea typeface="Arial" charset="0"/>
                          <a:cs typeface="Arial"/>
                        </a:rPr>
                        <a:t>ذات مصداقية</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0" dirty="0">
                          <a:solidFill>
                            <a:srgbClr val="FFFFFF"/>
                          </a:solidFill>
                          <a:latin typeface="Arial"/>
                          <a:ea typeface="Arial" charset="0"/>
                          <a:cs typeface="Arial"/>
                        </a:rPr>
                        <a:t> (</a:t>
                      </a:r>
                      <a:r>
                        <a:rPr lang="ar-JO" altLang="zh-CN" sz="2000" b="1" i="0" dirty="0">
                          <a:solidFill>
                            <a:srgbClr val="FFFFFF"/>
                          </a:solidFill>
                          <a:latin typeface="Arial"/>
                          <a:ea typeface="Arial" charset="0"/>
                          <a:cs typeface="Arial"/>
                        </a:rPr>
                        <a:t>معظمهم</a:t>
                      </a:r>
                      <a:r>
                        <a:rPr lang="ar-JO" altLang="zh-CN" sz="2000" b="1" i="0" baseline="0" dirty="0">
                          <a:solidFill>
                            <a:srgbClr val="FFFFFF"/>
                          </a:solidFill>
                          <a:latin typeface="Arial"/>
                          <a:ea typeface="Arial" charset="0"/>
                          <a:cs typeface="Arial"/>
                        </a:rPr>
                        <a:t> لا يعرفونه</a:t>
                      </a:r>
                      <a:r>
                        <a:rPr lang="en-US" altLang="zh-CN" sz="2000" b="1" i="0" dirty="0">
                          <a:solidFill>
                            <a:srgbClr val="FFFFFF"/>
                          </a:solidFill>
                          <a:latin typeface="Arial"/>
                          <a:ea typeface="Arial" charset="0"/>
                          <a:cs typeface="Aria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extLst>
                  <a:ext uri="{0D108BD9-81ED-4DB2-BD59-A6C34878D82A}">
                    <a16:rowId xmlns:a16="http://schemas.microsoft.com/office/drawing/2014/main" val="10006"/>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tx1"/>
                          </a:solidFill>
                          <a:latin typeface="Arial"/>
                          <a:ea typeface="Arial" charset="0"/>
                          <a:cs typeface="Arial"/>
                        </a:rPr>
                        <a:t>مقاومي بولس</a:t>
                      </a:r>
                      <a:endParaRPr lang="en-US" altLang="zh-CN" sz="2000" b="1" i="0" dirty="0">
                        <a:solidFill>
                          <a:schemeClr val="tx1"/>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ar-JO" sz="2000" b="1" i="0" dirty="0">
                          <a:latin typeface="Arial"/>
                          <a:cs typeface="Arial"/>
                        </a:rPr>
                        <a:t>المهودون</a:t>
                      </a:r>
                      <a:endParaRPr lang="en-US" sz="2000" b="1" i="0" dirty="0">
                        <a:latin typeface="Arial"/>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tc>
                  <a:txBody>
                    <a:bodyPr/>
                    <a:lstStyle/>
                    <a:p>
                      <a:pPr algn="ctr"/>
                      <a:r>
                        <a:rPr lang="ar-JO" altLang="zh-CN" sz="2000" b="1" i="0" dirty="0">
                          <a:solidFill>
                            <a:srgbClr val="FFFFFF"/>
                          </a:solidFill>
                          <a:latin typeface="Arial"/>
                          <a:ea typeface="Arial" charset="0"/>
                          <a:cs typeface="Arial"/>
                        </a:rPr>
                        <a:t>لا</a:t>
                      </a:r>
                      <a:r>
                        <a:rPr lang="ar-JO" altLang="zh-CN" sz="2000" b="1" i="0" baseline="0" dirty="0">
                          <a:solidFill>
                            <a:srgbClr val="FFFFFF"/>
                          </a:solidFill>
                          <a:latin typeface="Arial"/>
                          <a:ea typeface="Arial" charset="0"/>
                          <a:cs typeface="Arial"/>
                        </a:rPr>
                        <a:t> أحد</a:t>
                      </a:r>
                      <a:endParaRPr lang="en-US" altLang="zh-CN" sz="2000" b="1" i="0" dirty="0">
                        <a:solidFill>
                          <a:srgbClr val="FFFFFF"/>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extLst>
                  <a:ext uri="{0D108BD9-81ED-4DB2-BD59-A6C34878D82A}">
                    <a16:rowId xmlns:a16="http://schemas.microsoft.com/office/drawing/2014/main" val="10007"/>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tx1"/>
                          </a:solidFill>
                          <a:latin typeface="Arial"/>
                          <a:ea typeface="Arial" charset="0"/>
                          <a:cs typeface="Arial"/>
                        </a:rPr>
                        <a:t>علاقة اليهود والأمم</a:t>
                      </a:r>
                      <a:endParaRPr lang="en-US" altLang="zh-CN" sz="2000" b="1" i="0" dirty="0">
                        <a:solidFill>
                          <a:schemeClr val="tx1"/>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ar-JO" altLang="zh-CN" sz="2000" b="1" i="0" dirty="0">
                          <a:solidFill>
                            <a:srgbClr val="FFFFFF"/>
                          </a:solidFill>
                          <a:latin typeface="Arial"/>
                          <a:ea typeface="Arial" charset="0"/>
                          <a:cs typeface="Arial"/>
                        </a:rPr>
                        <a:t>صدع</a:t>
                      </a:r>
                      <a:r>
                        <a:rPr lang="ar-JO" altLang="zh-CN" sz="2000" b="1" i="0" baseline="0" dirty="0">
                          <a:solidFill>
                            <a:srgbClr val="FFFFFF"/>
                          </a:solidFill>
                          <a:latin typeface="Arial"/>
                          <a:ea typeface="Arial" charset="0"/>
                          <a:cs typeface="Arial"/>
                        </a:rPr>
                        <a:t> خطير</a:t>
                      </a:r>
                      <a:endParaRPr lang="en-US" altLang="zh-CN" sz="2000" b="1" i="0" dirty="0">
                        <a:solidFill>
                          <a:srgbClr val="FFFFFF"/>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a:ea typeface="Arial" charset="0"/>
                          <a:cs typeface="Arial"/>
                        </a:rPr>
                        <a:t>انتقاد</a:t>
                      </a:r>
                      <a:r>
                        <a:rPr lang="ar-JO" altLang="zh-CN" sz="2000" b="1" i="0" baseline="0" dirty="0">
                          <a:solidFill>
                            <a:srgbClr val="FFFFFF"/>
                          </a:solidFill>
                          <a:latin typeface="Arial"/>
                          <a:ea typeface="Arial" charset="0"/>
                          <a:cs typeface="Arial"/>
                        </a:rPr>
                        <a:t> خفيف لبعضهم البعض</a:t>
                      </a:r>
                      <a:endParaRPr lang="en-US" altLang="zh-CN" sz="2000" b="1" i="0" dirty="0">
                        <a:solidFill>
                          <a:srgbClr val="FFFFFF"/>
                        </a:solidFill>
                        <a:latin typeface="Arial"/>
                        <a:ea typeface="Arial" charset="0"/>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55"/>
                    </a:solidFill>
                  </a:tcPr>
                </a:tc>
                <a:extLst>
                  <a:ext uri="{0D108BD9-81ED-4DB2-BD59-A6C34878D82A}">
                    <a16:rowId xmlns:a16="http://schemas.microsoft.com/office/drawing/2014/main" val="10008"/>
                  </a:ext>
                </a:extLst>
              </a:tr>
            </a:tbl>
          </a:graphicData>
        </a:graphic>
      </p:graphicFrame>
      <p:sp>
        <p:nvSpPr>
          <p:cNvPr id="2" name="Title 1"/>
          <p:cNvSpPr>
            <a:spLocks noGrp="1"/>
          </p:cNvSpPr>
          <p:nvPr>
            <p:ph type="title" idx="4294967295"/>
          </p:nvPr>
        </p:nvSpPr>
        <p:spPr>
          <a:xfrm>
            <a:off x="6876256" y="1610797"/>
            <a:ext cx="2160240" cy="954107"/>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ar-JO" sz="2800" b="1" kern="1200" dirty="0">
                <a:solidFill>
                  <a:srgbClr val="FFFFFF"/>
                </a:solidFill>
                <a:latin typeface="Arial" charset="0"/>
                <a:ea typeface="Arial" charset="0"/>
                <a:cs typeface="Arial" charset="0"/>
              </a:rPr>
              <a:t>غلاطية مقابل رومية</a:t>
            </a:r>
            <a:endParaRPr lang="en-US" sz="2800" b="1" kern="1200" dirty="0">
              <a:solidFill>
                <a:srgbClr val="FFFFFF"/>
              </a:solidFill>
              <a:latin typeface="Arial" charset="0"/>
              <a:ea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ext Box 2"/>
          <p:cNvSpPr txBox="1">
            <a:spLocks noChangeArrowheads="1"/>
          </p:cNvSpPr>
          <p:nvPr/>
        </p:nvSpPr>
        <p:spPr bwMode="auto">
          <a:xfrm>
            <a:off x="8197850" y="76200"/>
            <a:ext cx="771365" cy="461665"/>
          </a:xfrm>
          <a:prstGeom prst="rect">
            <a:avLst/>
          </a:prstGeom>
          <a:noFill/>
          <a:ln w="12700">
            <a:noFill/>
            <a:miter lim="800000"/>
            <a:headEnd type="none" w="sm" len="sm"/>
            <a:tailEnd type="none" w="sm" len="sm"/>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charset="0"/>
                <a:ea typeface="Arial" charset="0"/>
                <a:cs typeface="Arial" charset="0"/>
              </a:rPr>
              <a:t>173أ</a:t>
            </a:r>
            <a:endParaRPr kumimoji="0" lang="en-US" sz="2400" b="1" u="none" strike="noStrike" kern="1200" cap="none" spc="0" normalizeH="0" baseline="0" noProof="0" dirty="0">
              <a:ln>
                <a:noFill/>
              </a:ln>
              <a:solidFill>
                <a:srgbClr val="FFFFFF"/>
              </a:solidFill>
              <a:effectLst/>
              <a:uLnTx/>
              <a:uFillTx/>
              <a:latin typeface="Arial" charset="0"/>
              <a:ea typeface="Arial" charset="0"/>
              <a:cs typeface="Arial" charset="0"/>
            </a:endParaRPr>
          </a:p>
        </p:txBody>
      </p:sp>
      <p:graphicFrame>
        <p:nvGraphicFramePr>
          <p:cNvPr id="104" name="Table 103"/>
          <p:cNvGraphicFramePr>
            <a:graphicFrameLocks noGrp="1"/>
          </p:cNvGraphicFramePr>
          <p:nvPr>
            <p:extLst>
              <p:ext uri="{D42A27DB-BD31-4B8C-83A1-F6EECF244321}">
                <p14:modId xmlns:p14="http://schemas.microsoft.com/office/powerpoint/2010/main" val="221029010"/>
              </p:ext>
            </p:extLst>
          </p:nvPr>
        </p:nvGraphicFramePr>
        <p:xfrm>
          <a:off x="0" y="0"/>
          <a:ext cx="6658140" cy="6341184"/>
        </p:xfrm>
        <a:graphic>
          <a:graphicData uri="http://schemas.openxmlformats.org/drawingml/2006/table">
            <a:tbl>
              <a:tblPr firstRow="1" bandRow="1">
                <a:tableStyleId>{BDBED569-4797-4DF1-A0F4-6AAB3CD982D8}</a:tableStyleId>
              </a:tblPr>
              <a:tblGrid>
                <a:gridCol w="2219380">
                  <a:extLst>
                    <a:ext uri="{9D8B030D-6E8A-4147-A177-3AD203B41FA5}">
                      <a16:colId xmlns:a16="http://schemas.microsoft.com/office/drawing/2014/main" val="20000"/>
                    </a:ext>
                  </a:extLst>
                </a:gridCol>
                <a:gridCol w="2219380">
                  <a:extLst>
                    <a:ext uri="{9D8B030D-6E8A-4147-A177-3AD203B41FA5}">
                      <a16:colId xmlns:a16="http://schemas.microsoft.com/office/drawing/2014/main" val="20001"/>
                    </a:ext>
                  </a:extLst>
                </a:gridCol>
                <a:gridCol w="2219380">
                  <a:extLst>
                    <a:ext uri="{9D8B030D-6E8A-4147-A177-3AD203B41FA5}">
                      <a16:colId xmlns:a16="http://schemas.microsoft.com/office/drawing/2014/main" val="20002"/>
                    </a:ext>
                  </a:extLst>
                </a:gridCol>
              </a:tblGrid>
              <a:tr h="441087">
                <a:tc>
                  <a:txBody>
                    <a:bodyPr/>
                    <a:lstStyle/>
                    <a:p>
                      <a:pPr algn="ctr"/>
                      <a:endParaRPr lang="en-US" sz="2000" b="1" i="0"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tx1"/>
                          </a:solidFill>
                          <a:latin typeface="Arial"/>
                          <a:ea typeface="Arial" charset="0"/>
                          <a:cs typeface="Arial"/>
                        </a:rPr>
                        <a:t>غلاطية</a:t>
                      </a:r>
                      <a:endParaRPr lang="en-US" altLang="zh-CN" sz="2000" b="1" i="0" dirty="0">
                        <a:solidFill>
                          <a:schemeClr val="tx1"/>
                        </a:solidFill>
                        <a:latin typeface="Arial"/>
                        <a:ea typeface="Arial" charset="0"/>
                        <a:cs typeface="Arial"/>
                      </a:endParaRPr>
                    </a:p>
                  </a:txBody>
                  <a:tcPr anchor="ctr">
                    <a:solidFill>
                      <a:srgbClr val="000000"/>
                    </a:solidFill>
                  </a:tcPr>
                </a:tc>
                <a:tc>
                  <a:txBody>
                    <a:bodyPr/>
                    <a:lstStyle/>
                    <a:p>
                      <a:pPr algn="ctr"/>
                      <a:r>
                        <a:rPr lang="ar-SA" altLang="zh-CN" sz="2000" b="1" i="0" dirty="0">
                          <a:solidFill>
                            <a:schemeClr val="tx1"/>
                          </a:solidFill>
                          <a:latin typeface="Arial"/>
                          <a:ea typeface="Arial" charset="0"/>
                          <a:cs typeface="Arial"/>
                        </a:rPr>
                        <a:t>رومية</a:t>
                      </a:r>
                      <a:endParaRPr lang="en-US" sz="2000" b="1" i="0" dirty="0">
                        <a:solidFill>
                          <a:schemeClr val="tx1"/>
                        </a:solidFill>
                        <a:latin typeface="Arial"/>
                        <a:cs typeface="Arial"/>
                      </a:endParaRPr>
                    </a:p>
                  </a:txBody>
                  <a:tcPr anchor="ctr">
                    <a:solidFill>
                      <a:srgbClr val="000000"/>
                    </a:solidFill>
                  </a:tcPr>
                </a:tc>
                <a:extLst>
                  <a:ext uri="{0D108BD9-81ED-4DB2-BD59-A6C34878D82A}">
                    <a16:rowId xmlns:a16="http://schemas.microsoft.com/office/drawing/2014/main" val="10000"/>
                  </a:ext>
                </a:extLst>
              </a:tr>
              <a:tr h="761329">
                <a:tc>
                  <a:txBody>
                    <a:bodyPr/>
                    <a:lstStyle/>
                    <a:p>
                      <a:pPr algn="ctr"/>
                      <a:r>
                        <a:rPr lang="ar-JO" sz="2000" b="1" i="0" dirty="0">
                          <a:solidFill>
                            <a:schemeClr val="tx1"/>
                          </a:solidFill>
                          <a:latin typeface="Arial"/>
                          <a:cs typeface="Arial"/>
                        </a:rPr>
                        <a:t>القراء</a:t>
                      </a:r>
                      <a:endParaRPr lang="en-US" sz="2000" b="1" i="0" dirty="0">
                        <a:solidFill>
                          <a:schemeClr val="tx1"/>
                        </a:solidFill>
                        <a:latin typeface="Arial"/>
                        <a:cs typeface="Arial"/>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أغلبية من الأمم</a:t>
                      </a:r>
                      <a:endParaRPr lang="en-US" altLang="zh-CN" sz="2000" b="1" i="0" dirty="0">
                        <a:solidFill>
                          <a:srgbClr val="FFFFFF"/>
                        </a:solidFill>
                        <a:latin typeface="Arial" charset="0"/>
                        <a:ea typeface="Arial" charset="0"/>
                        <a:cs typeface="Arial" charset="0"/>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خليط من الأمم واليهود</a:t>
                      </a:r>
                      <a:endParaRPr lang="en-US" altLang="zh-CN" sz="2000" b="1" i="0" dirty="0">
                        <a:solidFill>
                          <a:srgbClr val="FFFFFF"/>
                        </a:solidFill>
                        <a:latin typeface="Arial" charset="0"/>
                        <a:ea typeface="Arial" charset="0"/>
                        <a:cs typeface="Arial" charset="0"/>
                      </a:endParaRPr>
                    </a:p>
                  </a:txBody>
                  <a:tcPr anchor="ctr">
                    <a:solidFill>
                      <a:srgbClr val="000055"/>
                    </a:solidFill>
                  </a:tcPr>
                </a:tc>
                <a:extLst>
                  <a:ext uri="{0D108BD9-81ED-4DB2-BD59-A6C34878D82A}">
                    <a16:rowId xmlns:a16="http://schemas.microsoft.com/office/drawing/2014/main" val="10001"/>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tx1"/>
                          </a:solidFill>
                          <a:latin typeface="Arial" charset="0"/>
                          <a:ea typeface="Arial" charset="0"/>
                          <a:cs typeface="Arial" charset="0"/>
                        </a:rPr>
                        <a:t>الأخطاء</a:t>
                      </a:r>
                      <a:r>
                        <a:rPr lang="ar-JO" altLang="zh-CN" sz="2000" b="1" i="0" baseline="0" dirty="0">
                          <a:solidFill>
                            <a:schemeClr val="tx1"/>
                          </a:solidFill>
                          <a:latin typeface="Arial" charset="0"/>
                          <a:ea typeface="Arial" charset="0"/>
                          <a:cs typeface="Arial" charset="0"/>
                        </a:rPr>
                        <a:t> اللاهوتية</a:t>
                      </a:r>
                      <a:endParaRPr lang="en-US" altLang="zh-CN" sz="2000" b="1" i="0"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أساسية : الخلاص </a:t>
                      </a:r>
                      <a:endParaRPr lang="en-US" altLang="zh-CN" sz="2000" b="1" i="0" dirty="0">
                        <a:solidFill>
                          <a:srgbClr val="FFFFFF"/>
                        </a:solidFill>
                        <a:latin typeface="Arial" charset="0"/>
                        <a:ea typeface="Arial" charset="0"/>
                        <a:cs typeface="Arial" charset="0"/>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فرعي</a:t>
                      </a:r>
                      <a:r>
                        <a:rPr lang="ar-JO" altLang="zh-CN" sz="2000" b="1" i="0" baseline="0" dirty="0">
                          <a:solidFill>
                            <a:srgbClr val="FFFFFF"/>
                          </a:solidFill>
                          <a:latin typeface="Arial" charset="0"/>
                          <a:ea typeface="Arial" charset="0"/>
                          <a:cs typeface="Arial" charset="0"/>
                        </a:rPr>
                        <a:t> : الحرية المسيحية</a:t>
                      </a:r>
                      <a:endParaRPr lang="en-US" altLang="zh-CN" sz="2000" b="1" i="0" dirty="0">
                        <a:solidFill>
                          <a:srgbClr val="FFFFFF"/>
                        </a:solidFill>
                        <a:latin typeface="Arial" charset="0"/>
                        <a:ea typeface="Arial" charset="0"/>
                        <a:cs typeface="Arial" charset="0"/>
                      </a:endParaRPr>
                    </a:p>
                  </a:txBody>
                  <a:tcPr anchor="ctr">
                    <a:solidFill>
                      <a:srgbClr val="000055"/>
                    </a:solidFill>
                  </a:tcPr>
                </a:tc>
                <a:extLst>
                  <a:ext uri="{0D108BD9-81ED-4DB2-BD59-A6C34878D82A}">
                    <a16:rowId xmlns:a16="http://schemas.microsoft.com/office/drawing/2014/main" val="10002"/>
                  </a:ext>
                </a:extLst>
              </a:tr>
              <a:tr h="761329">
                <a:tc>
                  <a:txBody>
                    <a:bodyPr/>
                    <a:lstStyle/>
                    <a:p>
                      <a:pPr algn="ctr"/>
                      <a:r>
                        <a:rPr lang="ar-JO" altLang="zh-CN" sz="2000" b="1" i="0" dirty="0">
                          <a:solidFill>
                            <a:schemeClr val="tx1"/>
                          </a:solidFill>
                          <a:latin typeface="Arial" charset="0"/>
                          <a:ea typeface="Arial" charset="0"/>
                          <a:cs typeface="Arial" charset="0"/>
                        </a:rPr>
                        <a:t>الموضوع</a:t>
                      </a:r>
                      <a:endParaRPr lang="en-US" altLang="zh-CN" sz="2000" b="1" i="0" dirty="0">
                        <a:solidFill>
                          <a:schemeClr val="tx1"/>
                        </a:solidFill>
                        <a:latin typeface="Arial" charset="0"/>
                        <a:ea typeface="Arial" charset="0"/>
                        <a:cs typeface="Arial" charset="0"/>
                      </a:endParaRPr>
                    </a:p>
                    <a:p>
                      <a:pPr algn="ctr"/>
                      <a:r>
                        <a:rPr lang="en-US" altLang="zh-CN" sz="2000" b="1" i="0" dirty="0">
                          <a:solidFill>
                            <a:schemeClr val="tx1"/>
                          </a:solidFill>
                          <a:latin typeface="Arial" charset="0"/>
                          <a:ea typeface="Arial" charset="0"/>
                          <a:cs typeface="Arial" charset="0"/>
                        </a:rPr>
                        <a:t>(</a:t>
                      </a:r>
                      <a:r>
                        <a:rPr lang="ar-JO" altLang="zh-CN" sz="2000" b="1" i="0" dirty="0">
                          <a:solidFill>
                            <a:schemeClr val="tx1"/>
                          </a:solidFill>
                          <a:latin typeface="Arial" charset="0"/>
                          <a:ea typeface="Arial" charset="0"/>
                          <a:cs typeface="Arial" charset="0"/>
                        </a:rPr>
                        <a:t>الكلمة</a:t>
                      </a:r>
                      <a:r>
                        <a:rPr lang="ar-JO" altLang="zh-CN" sz="2000" b="1" i="0" baseline="0" dirty="0">
                          <a:solidFill>
                            <a:schemeClr val="tx1"/>
                          </a:solidFill>
                          <a:latin typeface="Arial" charset="0"/>
                          <a:ea typeface="Arial" charset="0"/>
                          <a:cs typeface="Arial" charset="0"/>
                        </a:rPr>
                        <a:t> المفتاحية</a:t>
                      </a:r>
                      <a:r>
                        <a:rPr lang="en-US" altLang="zh-CN" sz="2000" b="1" i="0" dirty="0">
                          <a:solidFill>
                            <a:schemeClr val="tx1"/>
                          </a:solidFill>
                          <a:latin typeface="Arial" charset="0"/>
                          <a:ea typeface="Arial" charset="0"/>
                          <a:cs typeface="Arial" charset="0"/>
                        </a:rPr>
                        <a:t>)</a:t>
                      </a: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التبرير</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0" dirty="0">
                          <a:solidFill>
                            <a:srgbClr val="FFFFFF"/>
                          </a:solidFill>
                          <a:latin typeface="Arial" charset="0"/>
                          <a:ea typeface="Arial" charset="0"/>
                          <a:cs typeface="Arial" charset="0"/>
                        </a:rPr>
                        <a:t> (</a:t>
                      </a:r>
                      <a:r>
                        <a:rPr lang="ar-JO" altLang="zh-CN" sz="2000" b="1" i="0" dirty="0">
                          <a:solidFill>
                            <a:srgbClr val="FFFFFF"/>
                          </a:solidFill>
                          <a:latin typeface="Arial" charset="0"/>
                          <a:ea typeface="Arial" charset="0"/>
                          <a:cs typeface="Arial" charset="0"/>
                        </a:rPr>
                        <a:t>2:</a:t>
                      </a:r>
                      <a:r>
                        <a:rPr lang="ar-JO" altLang="zh-CN" sz="2000" b="1" i="0" baseline="0" dirty="0">
                          <a:solidFill>
                            <a:srgbClr val="FFFFFF"/>
                          </a:solidFill>
                          <a:latin typeface="Arial" charset="0"/>
                          <a:ea typeface="Arial" charset="0"/>
                          <a:cs typeface="Arial" charset="0"/>
                        </a:rPr>
                        <a:t> 16</a:t>
                      </a:r>
                      <a:r>
                        <a:rPr lang="en-US" altLang="zh-CN" sz="2000" b="1" i="0" dirty="0">
                          <a:solidFill>
                            <a:srgbClr val="FFFFFF"/>
                          </a:solidFill>
                          <a:latin typeface="Arial" charset="0"/>
                          <a:ea typeface="Arial" charset="0"/>
                          <a:cs typeface="Arial" charset="0"/>
                        </a:rPr>
                        <a: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البر</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0" dirty="0">
                          <a:solidFill>
                            <a:srgbClr val="FFFFFF"/>
                          </a:solidFill>
                          <a:latin typeface="Arial" charset="0"/>
                          <a:ea typeface="Arial" charset="0"/>
                          <a:cs typeface="Arial" charset="0"/>
                        </a:rPr>
                        <a:t> (</a:t>
                      </a:r>
                      <a:r>
                        <a:rPr lang="ar-JO" altLang="zh-CN" sz="2000" b="1" i="0" dirty="0">
                          <a:solidFill>
                            <a:srgbClr val="FFFFFF"/>
                          </a:solidFill>
                          <a:latin typeface="Arial" charset="0"/>
                          <a:ea typeface="Arial" charset="0"/>
                          <a:cs typeface="Arial" charset="0"/>
                        </a:rPr>
                        <a:t>1:</a:t>
                      </a:r>
                      <a:r>
                        <a:rPr lang="ar-JO" altLang="zh-CN" sz="2000" b="1" i="0" baseline="0" dirty="0">
                          <a:solidFill>
                            <a:srgbClr val="FFFFFF"/>
                          </a:solidFill>
                          <a:latin typeface="Arial" charset="0"/>
                          <a:ea typeface="Arial" charset="0"/>
                          <a:cs typeface="Arial" charset="0"/>
                        </a:rPr>
                        <a:t> 17</a:t>
                      </a:r>
                      <a:r>
                        <a:rPr lang="en-US" altLang="zh-CN" sz="2000" b="1" i="0" dirty="0">
                          <a:solidFill>
                            <a:srgbClr val="FFFFFF"/>
                          </a:solidFill>
                          <a:latin typeface="Arial" charset="0"/>
                          <a:ea typeface="Arial" charset="0"/>
                          <a:cs typeface="Arial" charset="0"/>
                        </a:rPr>
                        <a:t>)</a:t>
                      </a:r>
                    </a:p>
                  </a:txBody>
                  <a:tcPr anchor="ctr">
                    <a:solidFill>
                      <a:srgbClr val="000055"/>
                    </a:solidFill>
                  </a:tcPr>
                </a:tc>
                <a:extLst>
                  <a:ext uri="{0D108BD9-81ED-4DB2-BD59-A6C34878D82A}">
                    <a16:rowId xmlns:a16="http://schemas.microsoft.com/office/drawing/2014/main" val="10003"/>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tx1"/>
                          </a:solidFill>
                          <a:latin typeface="Arial" charset="0"/>
                          <a:ea typeface="Arial" charset="0"/>
                          <a:cs typeface="Arial" charset="0"/>
                        </a:rPr>
                        <a:t>المعاني والنغمة</a:t>
                      </a:r>
                      <a:endParaRPr lang="en-US" altLang="zh-CN" sz="2000" b="1" i="0"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بسيطة ومع ذلك شديدة</a:t>
                      </a:r>
                      <a:endParaRPr lang="en-US" altLang="zh-CN" sz="2000" b="1" i="0" dirty="0">
                        <a:solidFill>
                          <a:srgbClr val="FFFFFF"/>
                        </a:solidFill>
                        <a:latin typeface="Arial" charset="0"/>
                        <a:ea typeface="Arial" charset="0"/>
                        <a:cs typeface="Arial" charset="0"/>
                      </a:endParaRP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عملي</a:t>
                      </a:r>
                      <a:r>
                        <a:rPr lang="ar-JO" altLang="zh-CN" sz="2000" b="1" i="0" baseline="0" dirty="0">
                          <a:solidFill>
                            <a:srgbClr val="FFFFFF"/>
                          </a:solidFill>
                          <a:latin typeface="Arial" charset="0"/>
                          <a:ea typeface="Arial" charset="0"/>
                          <a:cs typeface="Arial" charset="0"/>
                        </a:rPr>
                        <a:t> ومنظم</a:t>
                      </a:r>
                      <a:endParaRPr lang="en-US" altLang="zh-CN" sz="2000" b="1" i="0" dirty="0">
                        <a:solidFill>
                          <a:srgbClr val="FFFFFF"/>
                        </a:solidFill>
                        <a:latin typeface="Arial" charset="0"/>
                        <a:ea typeface="Arial" charset="0"/>
                        <a:cs typeface="Arial" charset="0"/>
                      </a:endParaRPr>
                    </a:p>
                  </a:txBody>
                  <a:tcPr anchor="ctr">
                    <a:solidFill>
                      <a:srgbClr val="000055"/>
                    </a:solidFill>
                  </a:tcPr>
                </a:tc>
                <a:extLst>
                  <a:ext uri="{0D108BD9-81ED-4DB2-BD59-A6C34878D82A}">
                    <a16:rowId xmlns:a16="http://schemas.microsoft.com/office/drawing/2014/main" val="10004"/>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tx1"/>
                          </a:solidFill>
                          <a:latin typeface="Arial" charset="0"/>
                          <a:ea typeface="Arial" charset="0"/>
                          <a:cs typeface="Arial" charset="0"/>
                        </a:rPr>
                        <a:t>الشكل</a:t>
                      </a:r>
                      <a:endParaRPr lang="en-US" altLang="zh-CN" sz="2000" b="1" i="0" dirty="0">
                        <a:solidFill>
                          <a:schemeClr val="tx1"/>
                        </a:solidFill>
                        <a:latin typeface="Arial" charset="0"/>
                        <a:ea typeface="Arial" charset="0"/>
                        <a:cs typeface="Arial" charset="0"/>
                      </a:endParaRPr>
                    </a:p>
                  </a:txBody>
                  <a:tcPr anchor="ctr">
                    <a:solidFill>
                      <a:srgbClr val="0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دفاع معدل</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0" dirty="0">
                          <a:solidFill>
                            <a:srgbClr val="FFFFFF"/>
                          </a:solidFill>
                          <a:latin typeface="Arial" charset="0"/>
                          <a:ea typeface="Arial" charset="0"/>
                          <a:cs typeface="Arial" charset="0"/>
                        </a:rPr>
                        <a:t>(</a:t>
                      </a:r>
                      <a:r>
                        <a:rPr lang="ar-JO" altLang="zh-CN" sz="2000" b="1" i="0" dirty="0">
                          <a:solidFill>
                            <a:srgbClr val="FFFFFF"/>
                          </a:solidFill>
                          <a:latin typeface="Arial" charset="0"/>
                          <a:ea typeface="Arial" charset="0"/>
                          <a:cs typeface="Arial" charset="0"/>
                        </a:rPr>
                        <a:t>لا</a:t>
                      </a:r>
                      <a:r>
                        <a:rPr lang="ar-JO" altLang="zh-CN" sz="2000" b="1" i="0" baseline="0" dirty="0">
                          <a:solidFill>
                            <a:srgbClr val="FFFFFF"/>
                          </a:solidFill>
                          <a:latin typeface="Arial" charset="0"/>
                          <a:ea typeface="Arial" charset="0"/>
                          <a:cs typeface="Arial" charset="0"/>
                        </a:rPr>
                        <a:t> يوجد شكر</a:t>
                      </a:r>
                      <a:r>
                        <a:rPr lang="en-US" altLang="zh-CN" sz="2000" b="1" i="0" dirty="0">
                          <a:solidFill>
                            <a:srgbClr val="FFFFFF"/>
                          </a:solidFill>
                          <a:latin typeface="Arial" charset="0"/>
                          <a:ea typeface="Arial" charset="0"/>
                          <a:cs typeface="Arial" charset="0"/>
                        </a:rPr>
                        <a: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تقليدي </a:t>
                      </a:r>
                    </a:p>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(الأسماء والتحيات)</a:t>
                      </a:r>
                      <a:endParaRPr lang="en-US" altLang="zh-CN" sz="2000" b="1" i="0" dirty="0">
                        <a:solidFill>
                          <a:srgbClr val="FFFFFF"/>
                        </a:solidFill>
                        <a:latin typeface="Arial" charset="0"/>
                        <a:ea typeface="Arial" charset="0"/>
                        <a:cs typeface="Arial" charset="0"/>
                      </a:endParaRPr>
                    </a:p>
                  </a:txBody>
                  <a:tcPr anchor="ctr">
                    <a:solidFill>
                      <a:srgbClr val="000055"/>
                    </a:solidFill>
                  </a:tcPr>
                </a:tc>
                <a:extLst>
                  <a:ext uri="{0D108BD9-81ED-4DB2-BD59-A6C34878D82A}">
                    <a16:rowId xmlns:a16="http://schemas.microsoft.com/office/drawing/2014/main" val="10005"/>
                  </a:ext>
                </a:extLst>
              </a:tr>
              <a:tr h="108761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kern="1200" dirty="0">
                          <a:solidFill>
                            <a:schemeClr val="tx1"/>
                          </a:solidFill>
                          <a:latin typeface="Arial"/>
                          <a:ea typeface="+mn-ea"/>
                          <a:cs typeface="Arial"/>
                        </a:rPr>
                        <a:t>اقتباسات</a:t>
                      </a:r>
                      <a:r>
                        <a:rPr lang="ar-JO" altLang="zh-CN" sz="2000" b="1" i="0" dirty="0">
                          <a:solidFill>
                            <a:schemeClr val="tx1"/>
                          </a:solidFill>
                          <a:latin typeface="Arial" charset="0"/>
                          <a:ea typeface="Arial" charset="0"/>
                          <a:cs typeface="Arial" charset="0"/>
                        </a:rPr>
                        <a:t> ع ق </a:t>
                      </a:r>
                      <a:endParaRPr lang="en-US" altLang="zh-CN" sz="2000" b="1" i="0"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ar-JO" altLang="zh-CN" sz="2000" b="1" i="0" dirty="0">
                          <a:solidFill>
                            <a:srgbClr val="FFFFFF"/>
                          </a:solidFill>
                          <a:latin typeface="Arial" charset="0"/>
                          <a:ea typeface="Arial" charset="0"/>
                          <a:cs typeface="Arial" charset="0"/>
                        </a:rPr>
                        <a:t>قليل</a:t>
                      </a:r>
                      <a:r>
                        <a:rPr lang="en-US" altLang="zh-CN" sz="2000" b="1" i="0" dirty="0">
                          <a:solidFill>
                            <a:srgbClr val="FFFFFF"/>
                          </a:solidFill>
                          <a:latin typeface="Arial" charset="0"/>
                          <a:ea typeface="Arial" charset="0"/>
                          <a:cs typeface="Arial" charset="0"/>
                        </a:rPr>
                        <a:t> </a:t>
                      </a:r>
                    </a:p>
                    <a:p>
                      <a:pPr algn="ctr" eaLnBrk="0" hangingPunct="0"/>
                      <a:r>
                        <a:rPr lang="ar-JO" altLang="zh-CN" sz="2000" b="1" i="0" dirty="0">
                          <a:solidFill>
                            <a:srgbClr val="FFFFFF"/>
                          </a:solidFill>
                          <a:latin typeface="Arial" charset="0"/>
                          <a:ea typeface="Arial" charset="0"/>
                          <a:cs typeface="Arial" charset="0"/>
                        </a:rPr>
                        <a:t>(12</a:t>
                      </a:r>
                      <a:r>
                        <a:rPr lang="ar-JO" altLang="zh-CN" sz="2000" b="1" i="0" baseline="0" dirty="0">
                          <a:solidFill>
                            <a:srgbClr val="FFFFFF"/>
                          </a:solidFill>
                          <a:latin typeface="Arial" charset="0"/>
                          <a:ea typeface="Arial" charset="0"/>
                          <a:cs typeface="Arial" charset="0"/>
                        </a:rPr>
                        <a:t> فقط أي 2 لكل إصحاح</a:t>
                      </a:r>
                      <a:r>
                        <a:rPr lang="en-US" altLang="zh-CN" sz="2000" b="1" i="0" dirty="0">
                          <a:solidFill>
                            <a:srgbClr val="FFFFFF"/>
                          </a:solidFill>
                          <a:latin typeface="Arial" charset="0"/>
                          <a:ea typeface="Arial" charset="0"/>
                          <a:cs typeface="Arial" charset="0"/>
                        </a:rPr>
                        <a:t>)</a:t>
                      </a:r>
                    </a:p>
                  </a:txBody>
                  <a:tcPr anchor="ctr">
                    <a:solidFill>
                      <a:srgbClr val="000055"/>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rgbClr val="FFFFFF"/>
                          </a:solidFill>
                          <a:latin typeface="Arial" charset="0"/>
                          <a:ea typeface="Arial" charset="0"/>
                          <a:cs typeface="Arial" charset="0"/>
                        </a:rPr>
                        <a:t>بنفس</a:t>
                      </a:r>
                      <a:r>
                        <a:rPr lang="ar-JO" altLang="zh-CN" sz="2000" b="1" i="0" baseline="0" dirty="0">
                          <a:solidFill>
                            <a:srgbClr val="FFFFFF"/>
                          </a:solidFill>
                          <a:latin typeface="Arial" charset="0"/>
                          <a:ea typeface="Arial" charset="0"/>
                          <a:cs typeface="Arial" charset="0"/>
                        </a:rPr>
                        <a:t> الكثرة مثل رسائل بولس الأخرى</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2000" b="1" i="0" dirty="0">
                          <a:solidFill>
                            <a:srgbClr val="FFFFFF"/>
                          </a:solidFill>
                          <a:latin typeface="Arial" charset="0"/>
                          <a:ea typeface="Arial" charset="0"/>
                          <a:cs typeface="Arial" charset="0"/>
                        </a:rPr>
                        <a:t>(</a:t>
                      </a:r>
                      <a:r>
                        <a:rPr lang="ar-JO" altLang="zh-CN" sz="2000" b="1" i="0" dirty="0">
                          <a:solidFill>
                            <a:srgbClr val="FFFFFF"/>
                          </a:solidFill>
                          <a:latin typeface="Arial" charset="0"/>
                          <a:ea typeface="Arial" charset="0"/>
                          <a:cs typeface="Arial" charset="0"/>
                        </a:rPr>
                        <a:t>مجموعها</a:t>
                      </a:r>
                      <a:r>
                        <a:rPr lang="ar-JO" altLang="zh-CN" sz="2000" b="1" i="0" baseline="0" dirty="0">
                          <a:solidFill>
                            <a:srgbClr val="FFFFFF"/>
                          </a:solidFill>
                          <a:latin typeface="Arial" charset="0"/>
                          <a:ea typeface="Arial" charset="0"/>
                          <a:cs typeface="Arial" charset="0"/>
                        </a:rPr>
                        <a:t> 63</a:t>
                      </a:r>
                      <a:r>
                        <a:rPr lang="en-US" altLang="zh-CN" sz="2000" b="1" i="0" dirty="0">
                          <a:solidFill>
                            <a:srgbClr val="FFFFFF"/>
                          </a:solidFill>
                          <a:latin typeface="Arial" charset="0"/>
                          <a:ea typeface="Arial" charset="0"/>
                          <a:cs typeface="Arial" charset="0"/>
                        </a:rPr>
                        <a:t>)</a:t>
                      </a:r>
                    </a:p>
                  </a:txBody>
                  <a:tcPr anchor="ctr">
                    <a:solidFill>
                      <a:srgbClr val="000055"/>
                    </a:solidFill>
                  </a:tcPr>
                </a:tc>
                <a:extLst>
                  <a:ext uri="{0D108BD9-81ED-4DB2-BD59-A6C34878D82A}">
                    <a16:rowId xmlns:a16="http://schemas.microsoft.com/office/drawing/2014/main" val="10006"/>
                  </a:ext>
                </a:extLst>
              </a:tr>
              <a:tr h="76132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tx1"/>
                          </a:solidFill>
                          <a:latin typeface="Arial" charset="0"/>
                          <a:ea typeface="Arial" charset="0"/>
                          <a:cs typeface="Arial" charset="0"/>
                        </a:rPr>
                        <a:t>التركيز</a:t>
                      </a:r>
                      <a:r>
                        <a:rPr lang="ar-JO" altLang="zh-CN" sz="2000" b="1" i="0" baseline="0" dirty="0">
                          <a:solidFill>
                            <a:schemeClr val="tx1"/>
                          </a:solidFill>
                          <a:latin typeface="Arial" charset="0"/>
                          <a:ea typeface="Arial" charset="0"/>
                          <a:cs typeface="Arial" charset="0"/>
                        </a:rPr>
                        <a:t> اللاهوتي</a:t>
                      </a:r>
                      <a:endParaRPr lang="en-US" altLang="zh-CN" sz="2000" b="1" i="0" dirty="0">
                        <a:solidFill>
                          <a:schemeClr val="tx1"/>
                        </a:solidFill>
                        <a:latin typeface="Arial" charset="0"/>
                        <a:ea typeface="Arial" charset="0"/>
                        <a:cs typeface="Arial" charset="0"/>
                      </a:endParaRPr>
                    </a:p>
                  </a:txBody>
                  <a:tcPr anchor="ctr">
                    <a:solidFill>
                      <a:srgbClr val="000000"/>
                    </a:solidFill>
                  </a:tcPr>
                </a:tc>
                <a:tc>
                  <a:txBody>
                    <a:bodyPr/>
                    <a:lstStyle/>
                    <a:p>
                      <a:pPr algn="ctr"/>
                      <a:r>
                        <a:rPr lang="ar-JO" altLang="zh-CN" sz="2000" b="1" i="0" dirty="0">
                          <a:solidFill>
                            <a:srgbClr val="FFFFFF"/>
                          </a:solidFill>
                          <a:latin typeface="Arial" charset="0"/>
                          <a:ea typeface="Arial" charset="0"/>
                          <a:cs typeface="Arial" charset="0"/>
                        </a:rPr>
                        <a:t>ضيق</a:t>
                      </a:r>
                    </a:p>
                    <a:p>
                      <a:pPr algn="ctr"/>
                      <a:r>
                        <a:rPr lang="ar-JO" altLang="zh-CN" sz="2000" b="1" i="0" dirty="0">
                          <a:solidFill>
                            <a:srgbClr val="FFFFFF"/>
                          </a:solidFill>
                          <a:latin typeface="Arial" charset="0"/>
                          <a:ea typeface="Arial" charset="0"/>
                          <a:cs typeface="Arial" charset="0"/>
                        </a:rPr>
                        <a:t>التبرير</a:t>
                      </a:r>
                      <a:endParaRPr lang="en-US" altLang="zh-CN" sz="2000" b="1" i="0" dirty="0">
                        <a:solidFill>
                          <a:srgbClr val="FFFFFF"/>
                        </a:solidFill>
                        <a:latin typeface="Arial" charset="0"/>
                        <a:ea typeface="Arial" charset="0"/>
                        <a:cs typeface="Arial" charset="0"/>
                      </a:endParaRPr>
                    </a:p>
                    <a:p>
                      <a:pPr algn="ctr" eaLnBrk="0" hangingPunct="0"/>
                      <a:endParaRPr lang="en-US" altLang="zh-CN" sz="2000" b="1" i="0" dirty="0">
                        <a:solidFill>
                          <a:srgbClr val="FFFFFF"/>
                        </a:solidFill>
                        <a:latin typeface="Arial" charset="0"/>
                        <a:ea typeface="Arial" charset="0"/>
                        <a:cs typeface="Arial" charset="0"/>
                      </a:endParaRPr>
                    </a:p>
                  </a:txBody>
                  <a:tcPr anchor="ctr">
                    <a:solidFill>
                      <a:srgbClr val="000055"/>
                    </a:solidFill>
                  </a:tcPr>
                </a:tc>
                <a:tc>
                  <a:txBody>
                    <a:bodyPr/>
                    <a:lstStyle/>
                    <a:p>
                      <a:pPr algn="ctr"/>
                      <a:r>
                        <a:rPr lang="ar-JO" altLang="zh-CN" sz="2000" b="1" i="0" dirty="0">
                          <a:solidFill>
                            <a:srgbClr val="FFFFFF"/>
                          </a:solidFill>
                          <a:latin typeface="Arial" charset="0"/>
                          <a:ea typeface="Arial" charset="0"/>
                          <a:cs typeface="Arial" charset="0"/>
                        </a:rPr>
                        <a:t>واسع</a:t>
                      </a:r>
                    </a:p>
                    <a:p>
                      <a:pPr algn="ctr"/>
                      <a:r>
                        <a:rPr lang="ar-JO" altLang="zh-CN" sz="2000" b="1" i="0" dirty="0">
                          <a:solidFill>
                            <a:srgbClr val="FFFFFF"/>
                          </a:solidFill>
                          <a:latin typeface="Arial" charset="0"/>
                          <a:ea typeface="Arial" charset="0"/>
                          <a:cs typeface="Arial" charset="0"/>
                        </a:rPr>
                        <a:t>عدة مواضيع</a:t>
                      </a:r>
                      <a:endParaRPr lang="en-US" altLang="zh-CN" sz="2000" b="1" i="0" dirty="0">
                        <a:solidFill>
                          <a:srgbClr val="FFFFFF"/>
                        </a:solidFill>
                        <a:latin typeface="Arial" charset="0"/>
                        <a:ea typeface="Arial" charset="0"/>
                        <a:cs typeface="Arial" charset="0"/>
                      </a:endParaRPr>
                    </a:p>
                  </a:txBody>
                  <a:tcPr anchor="ctr">
                    <a:solidFill>
                      <a:srgbClr val="000055"/>
                    </a:solidFill>
                  </a:tcPr>
                </a:tc>
                <a:extLst>
                  <a:ext uri="{0D108BD9-81ED-4DB2-BD59-A6C34878D82A}">
                    <a16:rowId xmlns:a16="http://schemas.microsoft.com/office/drawing/2014/main" val="10007"/>
                  </a:ext>
                </a:extLst>
              </a:tr>
            </a:tbl>
          </a:graphicData>
        </a:graphic>
      </p:graphicFrame>
      <p:sp>
        <p:nvSpPr>
          <p:cNvPr id="2" name="Title 1"/>
          <p:cNvSpPr>
            <a:spLocks noGrp="1"/>
          </p:cNvSpPr>
          <p:nvPr>
            <p:ph type="title" idx="4294967295"/>
          </p:nvPr>
        </p:nvSpPr>
        <p:spPr>
          <a:xfrm>
            <a:off x="7020272" y="3122965"/>
            <a:ext cx="2016224" cy="954107"/>
          </a:xfrm>
          <a:gradFill rotWithShape="1">
            <a:gsLst>
              <a:gs pos="0">
                <a:srgbClr val="660066"/>
              </a:gs>
              <a:gs pos="100000">
                <a:srgbClr val="000000"/>
              </a:gs>
            </a:gsLst>
            <a:path path="shape">
              <a:fillToRect l="50000" t="50000" r="50000" b="50000"/>
            </a:path>
          </a:gradFill>
          <a:ln w="12700">
            <a:noFill/>
            <a:miter lim="800000"/>
            <a:headEnd type="none" w="sm" len="sm"/>
            <a:tailEnd type="none" w="sm" len="sm"/>
          </a:ln>
        </p:spPr>
        <p:txBody>
          <a:bodyPr wrap="square">
            <a:prstTxWarp prst="textNoShape">
              <a:avLst/>
            </a:prstTxWarp>
            <a:spAutoFit/>
          </a:bodyPr>
          <a:lstStyle/>
          <a:p>
            <a:pPr algn="ctr"/>
            <a:r>
              <a:rPr lang="ar-JO" sz="2800" b="1" kern="1200" dirty="0">
                <a:solidFill>
                  <a:srgbClr val="FFFFFF"/>
                </a:solidFill>
                <a:latin typeface="Arial" charset="0"/>
                <a:ea typeface="Arial" charset="0"/>
                <a:cs typeface="Arial" charset="0"/>
              </a:rPr>
              <a:t>غلاطية مقابل رومية</a:t>
            </a:r>
            <a:endParaRPr lang="en-US" sz="2800" b="1" kern="1200" dirty="0">
              <a:solidFill>
                <a:srgbClr val="FFFFFF"/>
              </a:solidFill>
              <a:latin typeface="Arial" charset="0"/>
              <a:ea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lvl="0" algn="ctr" fontAlgn="auto">
              <a:spcBef>
                <a:spcPts val="0"/>
              </a:spcBef>
              <a:spcAft>
                <a:spcPts val="0"/>
              </a:spcAft>
              <a:buClr>
                <a:srgbClr val="000000"/>
              </a:buClr>
              <a:buSzPts val="2800"/>
              <a:defRPr/>
            </a:pP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sym typeface="Arial"/>
              </a:rPr>
              <a:t>غلاطية ١ : ١-٤</a:t>
            </a:r>
          </a:p>
          <a:p>
            <a:pPr lvl="0" algn="ctr" fontAlgn="auto">
              <a:spcBef>
                <a:spcPts val="0"/>
              </a:spcBef>
              <a:spcAft>
                <a:spcPts val="0"/>
              </a:spcAft>
              <a:buClr>
                <a:srgbClr val="000000"/>
              </a:buClr>
              <a:buSzPts val="2800"/>
              <a:defRPr/>
            </a:pPr>
            <a:endParaRPr lang="en-US" sz="3600" b="1" kern="0" dirty="0">
              <a:solidFill>
                <a:srgbClr val="FFFFFF"/>
              </a:solidFill>
              <a:effectLst>
                <a:glow rad="127000">
                  <a:srgbClr val="000000"/>
                </a:glow>
              </a:effectLst>
              <a:latin typeface="Arial" panose="020B0604020202020204" pitchFamily="34" charset="0"/>
              <a:cs typeface="Arial" panose="020B0604020202020204" pitchFamily="34" charset="0"/>
              <a:sym typeface="Arial"/>
            </a:endParaRPr>
          </a:p>
          <a:p>
            <a:pPr lvl="0" algn="ctr" fontAlgn="auto">
              <a:spcBef>
                <a:spcPts val="0"/>
              </a:spcBef>
              <a:spcAft>
                <a:spcPts val="0"/>
              </a:spcAft>
              <a:buClr>
                <a:srgbClr val="000000"/>
              </a:buClr>
              <a:buSzPts val="2800"/>
              <a:defRPr/>
            </a:pP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sym typeface="Arial"/>
              </a:rPr>
              <a:t>بولس رسول لا من الناس ولا بإنسان بل بيسوع المسيح والله الآب الذي أقامه من الأموات 2 وجميع الإخوة الذين معي إلى كنائس غلاطية 3 نعمة لكم وسلام من الله الآب ومن ربنا يسوع المسيح 4 الذي بذل نفسه لأجل خطايانا لينقذنا من العالم الحاضر الشرير حسب إرادة الله وأبينا</a:t>
            </a:r>
            <a:endPar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84881642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4699992"/>
          </a:xfrm>
          <a:prstGeom prst="rect">
            <a:avLst/>
          </a:prstGeom>
          <a:noFill/>
          <a:ln>
            <a:noFill/>
          </a:ln>
        </p:spPr>
        <p:txBody>
          <a:bodyPr spcFirstLastPara="1" wrap="square" lIns="91425" tIns="45700" rIns="91425" bIns="45700" anchor="t" anchorCtr="0">
            <a:noAutofit/>
          </a:bodyPr>
          <a:lstStyle/>
          <a:p>
            <a:pPr algn="ctr" fontAlgn="auto">
              <a:spcBef>
                <a:spcPts val="0"/>
              </a:spcBef>
              <a:spcAft>
                <a:spcPts val="0"/>
              </a:spcAft>
              <a:buClr>
                <a:srgbClr val="000000"/>
              </a:buClr>
              <a:buSzPts val="2800"/>
            </a:pP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غلاطية ١ : ٥-٨</a:t>
            </a:r>
          </a:p>
          <a:p>
            <a:pPr algn="ctr" fontAlgn="auto">
              <a:spcBef>
                <a:spcPts val="0"/>
              </a:spcBef>
              <a:spcAft>
                <a:spcPts val="0"/>
              </a:spcAft>
              <a:buClr>
                <a:srgbClr val="000000"/>
              </a:buClr>
              <a:buSzPts val="2800"/>
            </a:pPr>
            <a:endParaRPr lang="en-US" sz="3600" b="1" kern="0" dirty="0">
              <a:solidFill>
                <a:srgbClr val="FFFFFF"/>
              </a:solidFill>
              <a:effectLst>
                <a:glow rad="127000">
                  <a:srgbClr val="000000"/>
                </a:glow>
              </a:effectLst>
              <a:latin typeface="Arial" panose="020B0604020202020204" pitchFamily="34" charset="0"/>
              <a:cs typeface="Arial" panose="020B0604020202020204" pitchFamily="34" charset="0"/>
            </a:endParaRPr>
          </a:p>
          <a:p>
            <a:pPr algn="ctr" fontAlgn="auto">
              <a:spcBef>
                <a:spcPts val="0"/>
              </a:spcBef>
              <a:spcAft>
                <a:spcPts val="0"/>
              </a:spcAft>
              <a:buClr>
                <a:srgbClr val="000000"/>
              </a:buClr>
              <a:buSzPts val="2800"/>
            </a:pP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الذي له المجد إلى أبد الآبدين آمين 6 إني أتعجب أنكم تنتقلون هكذا سريعاً عن الذي دعاكم بنعمة المسيح إلى إنجيل آخر 7 ليس هو آخر غير أنه يوجد قوم يزعجونكم ويريدون أن يحولوا إنجيل المسيح 8 ولكن إن بشرناكم نحن أو ملاك من السماء بغير ما بشرناكم فليكن أناثيما</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9001960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algn="ctr" fontAlgn="auto">
              <a:spcBef>
                <a:spcPts val="0"/>
              </a:spcBef>
              <a:spcAft>
                <a:spcPts val="0"/>
              </a:spcAft>
              <a:buClr>
                <a:srgbClr val="000000"/>
              </a:buClr>
              <a:buSzPts val="2800"/>
            </a:pP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غلاطية ١ : ٩</a:t>
            </a:r>
          </a:p>
          <a:p>
            <a:pPr algn="ctr" fontAlgn="auto">
              <a:spcBef>
                <a:spcPts val="0"/>
              </a:spcBef>
              <a:spcAft>
                <a:spcPts val="0"/>
              </a:spcAft>
              <a:buClr>
                <a:srgbClr val="000000"/>
              </a:buClr>
              <a:buSzPts val="2800"/>
            </a:pPr>
            <a:endParaRPr lang="en-US" sz="3600" b="1" kern="0" dirty="0">
              <a:solidFill>
                <a:srgbClr val="FFFFFF"/>
              </a:solidFill>
              <a:effectLst>
                <a:glow rad="127000">
                  <a:srgbClr val="000000"/>
                </a:glow>
              </a:effectLst>
              <a:latin typeface="Arial" panose="020B0604020202020204" pitchFamily="34" charset="0"/>
              <a:cs typeface="Arial" panose="020B0604020202020204" pitchFamily="34" charset="0"/>
            </a:endParaRPr>
          </a:p>
          <a:p>
            <a:pPr algn="ctr" fontAlgn="auto">
              <a:spcBef>
                <a:spcPts val="0"/>
              </a:spcBef>
              <a:spcAft>
                <a:spcPts val="0"/>
              </a:spcAft>
              <a:buClr>
                <a:srgbClr val="000000"/>
              </a:buClr>
              <a:buSzPts val="2800"/>
            </a:pP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كما سبقنا فقلنا أقول الآن أيضاً إن كان أحد يبشركم بغير ما قبلتم فليكن أناثيما</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9252767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52600" y="609600"/>
            <a:ext cx="6400800" cy="70167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4000" b="1" dirty="0">
                <a:solidFill>
                  <a:srgbClr val="542A00"/>
                </a:solidFill>
                <a:latin typeface="Arial" charset="0"/>
                <a:cs typeface="Times New Roman" charset="0"/>
              </a:rPr>
              <a:t>المشكلة في غلاطية</a:t>
            </a:r>
            <a:endParaRPr lang="en-GB" sz="4000" b="1" dirty="0">
              <a:solidFill>
                <a:srgbClr val="542A00"/>
              </a:solidFill>
              <a:latin typeface="Arial" charset="0"/>
              <a:cs typeface="Times New Roman" charset="0"/>
            </a:endParaRPr>
          </a:p>
        </p:txBody>
      </p:sp>
      <p:sp>
        <p:nvSpPr>
          <p:cNvPr id="14340" name="Rectangle 4"/>
          <p:cNvSpPr>
            <a:spLocks noChangeArrowheads="1"/>
          </p:cNvSpPr>
          <p:nvPr/>
        </p:nvSpPr>
        <p:spPr bwMode="auto">
          <a:xfrm>
            <a:off x="990600" y="17526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rtl="1">
              <a:spcBef>
                <a:spcPct val="20000"/>
              </a:spcBef>
              <a:buFontTx/>
              <a:buBlip>
                <a:blip r:embed="rId2"/>
              </a:buBlip>
            </a:pPr>
            <a:r>
              <a:rPr lang="ar-JO" altLang="ja-JP" sz="2800" b="1" dirty="0">
                <a:solidFill>
                  <a:srgbClr val="000000"/>
                </a:solidFill>
                <a:latin typeface="Arial" charset="0"/>
                <a:cs typeface="Times New Roman" charset="0"/>
              </a:rPr>
              <a:t>الحرية والوحدة في المسيح موضوعان مركزيان في رسالة بولس إلى غلاطية</a:t>
            </a:r>
            <a:endParaRPr lang="en-US" altLang="ja-JP" sz="2800" b="1" dirty="0">
              <a:solidFill>
                <a:srgbClr val="000000"/>
              </a:solidFill>
              <a:latin typeface="Arial" charset="0"/>
              <a:cs typeface="Times New Roman" charset="0"/>
            </a:endParaRPr>
          </a:p>
          <a:p>
            <a:pPr marL="342900" indent="-342900" algn="r" rtl="1">
              <a:spcBef>
                <a:spcPct val="20000"/>
              </a:spcBef>
              <a:buFontTx/>
              <a:buBlip>
                <a:blip r:embed="rId2"/>
              </a:buBlip>
            </a:pPr>
            <a:r>
              <a:rPr lang="ar-JO" sz="2800" b="1" dirty="0">
                <a:solidFill>
                  <a:srgbClr val="000000"/>
                </a:solidFill>
                <a:latin typeface="Arial" charset="0"/>
                <a:cs typeface="Times New Roman" charset="0"/>
              </a:rPr>
              <a:t>تعالج رسالته موضوع المؤمنين الذين كان انشغالهم في حفظ الناموس سبب انقسام كنائسهم إلى جانب الفصل العنصري الذي قسم اليهود عن الأمم </a:t>
            </a:r>
            <a:endParaRPr lang="en-US" sz="2800" b="1" dirty="0">
              <a:solidFill>
                <a:srgbClr val="000000"/>
              </a:solidFill>
              <a:latin typeface="Arial" charset="0"/>
              <a:cs typeface="Times New Roman" charset="0"/>
            </a:endParaRPr>
          </a:p>
          <a:p>
            <a:pPr marL="342900" indent="-342900" algn="r" rtl="1">
              <a:spcBef>
                <a:spcPct val="20000"/>
              </a:spcBef>
              <a:buFontTx/>
              <a:buBlip>
                <a:blip r:embed="rId2"/>
              </a:buBlip>
            </a:pPr>
            <a:r>
              <a:rPr lang="ar-JO" sz="2800" b="1" dirty="0">
                <a:solidFill>
                  <a:srgbClr val="000000"/>
                </a:solidFill>
                <a:latin typeface="Arial" charset="0"/>
                <a:cs typeface="Times New Roman" charset="0"/>
              </a:rPr>
              <a:t>كان المعلمون الكذبة يعلمون أن الإيمان وحدة لا يستطيع أن يخلص لكنك تحتاج إلى أعمال الناموس أيضاً</a:t>
            </a:r>
            <a:endParaRPr lang="en-US" sz="2800" b="1" dirty="0">
              <a:solidFill>
                <a:srgbClr val="000000"/>
              </a:solidFill>
              <a:latin typeface="Arial" charset="0"/>
              <a:cs typeface="Times New Roman" charset="0"/>
            </a:endParaRPr>
          </a:p>
        </p:txBody>
      </p:sp>
      <p:sp>
        <p:nvSpPr>
          <p:cNvPr id="327683" name="Text Box 18"/>
          <p:cNvSpPr txBox="1">
            <a:spLocks noChangeArrowheads="1"/>
          </p:cNvSpPr>
          <p:nvPr/>
        </p:nvSpPr>
        <p:spPr bwMode="auto">
          <a:xfrm>
            <a:off x="838200" y="6488113"/>
            <a:ext cx="8229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sz="1800" b="1" i="1" dirty="0">
                <a:solidFill>
                  <a:srgbClr val="000000"/>
                </a:solidFill>
                <a:latin typeface="Arial" charset="0"/>
                <a:cs typeface="Times New Roman" charset="0"/>
              </a:rPr>
              <a:t>جيريمي تشو، مدرسة شرق آسيا اللاهوتية، سنغافورة</a:t>
            </a:r>
            <a:endParaRPr lang="en-GB" sz="1800" b="1" i="1" dirty="0">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المملكة</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8"/>
            <a:ext cx="9144000" cy="42261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خدع المعلمون الكذبة بصيغة الإيمان بالإضافة إلى الأعمال  للدخول إلى الملكوت بإضافة أعمال الناموس لتحقيق الإهتداء - وخاصة الختان (٥: ٦) - ولكن المهم هو أن تكون خليقة جديدة بالإيمان   (٦: ١٤-١٥)</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4DFA2CD7-3ECF-B14E-B8C1-24D4CEE63C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SA" sz="4800" b="1" dirty="0">
                <a:solidFill>
                  <a:srgbClr val="FFFFFF"/>
                </a:solidFill>
                <a:latin typeface="Arial" panose="020B0604020202020204" pitchFamily="34" charset="0"/>
                <a:ea typeface="ＭＳ Ｐゴシック" charset="0"/>
                <a:cs typeface="Arial" panose="020B0604020202020204" pitchFamily="34" charset="0"/>
              </a:rPr>
              <a:t>غلاطية</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2056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85"/>
          <p:cNvSpPr>
            <a:spLocks noChangeArrowheads="1"/>
          </p:cNvSpPr>
          <p:nvPr/>
        </p:nvSpPr>
        <p:spPr bwMode="auto">
          <a:xfrm>
            <a:off x="121920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4690" name="Text Box 186"/>
          <p:cNvSpPr txBox="1">
            <a:spLocks noChangeArrowheads="1"/>
          </p:cNvSpPr>
          <p:nvPr/>
        </p:nvSpPr>
        <p:spPr bwMode="auto">
          <a:xfrm>
            <a:off x="4793704" y="829072"/>
            <a:ext cx="2514600" cy="1447800"/>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كل البشرية</a:t>
            </a:r>
            <a:endPar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(كل المستطيل)</a:t>
            </a:r>
            <a:endPar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endParaRPr>
          </a:p>
        </p:txBody>
      </p:sp>
      <p:sp>
        <p:nvSpPr>
          <p:cNvPr id="414723" name="Rectangle 187"/>
          <p:cNvSpPr>
            <a:spLocks noChangeArrowheads="1"/>
          </p:cNvSpPr>
          <p:nvPr/>
        </p:nvSpPr>
        <p:spPr bwMode="auto">
          <a:xfrm>
            <a:off x="459105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24" name="Text Box 188"/>
          <p:cNvSpPr txBox="1">
            <a:spLocks noChangeArrowheads="1"/>
          </p:cNvSpPr>
          <p:nvPr/>
        </p:nvSpPr>
        <p:spPr bwMode="auto">
          <a:xfrm>
            <a:off x="1676400" y="2655888"/>
            <a:ext cx="2041525" cy="14589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latin typeface="Arial" charset="0"/>
                <a:cs typeface="Arial" charset="0"/>
              </a:rPr>
              <a:t>اليهود</a:t>
            </a:r>
            <a:endPar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(هذا المربع مع     غير المؤمنين     خارج الدائرة)</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4725" name="Text Box 189"/>
          <p:cNvSpPr txBox="1">
            <a:spLocks noChangeArrowheads="1"/>
          </p:cNvSpPr>
          <p:nvPr/>
        </p:nvSpPr>
        <p:spPr bwMode="auto">
          <a:xfrm>
            <a:off x="5257800" y="2655888"/>
            <a:ext cx="2109788" cy="13827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الأمم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(هذا المربع مع      غير المؤمنين      خارج الدائرة)</a:t>
            </a:r>
          </a:p>
        </p:txBody>
      </p:sp>
      <p:grpSp>
        <p:nvGrpSpPr>
          <p:cNvPr id="2" name="Group 1"/>
          <p:cNvGrpSpPr>
            <a:grpSpLocks/>
          </p:cNvGrpSpPr>
          <p:nvPr/>
        </p:nvGrpSpPr>
        <p:grpSpPr bwMode="auto">
          <a:xfrm>
            <a:off x="3321050" y="3886200"/>
            <a:ext cx="2540000" cy="2514600"/>
            <a:chOff x="3321050" y="3886200"/>
            <a:chExt cx="2540000" cy="2514600"/>
          </a:xfrm>
        </p:grpSpPr>
        <p:sp>
          <p:nvSpPr>
            <p:cNvPr id="414733" name="Oval 190"/>
            <p:cNvSpPr>
              <a:spLocks noChangeArrowheads="1"/>
            </p:cNvSpPr>
            <p:nvPr/>
          </p:nvSpPr>
          <p:spPr bwMode="auto">
            <a:xfrm>
              <a:off x="3321050" y="3886200"/>
              <a:ext cx="2540000" cy="2514600"/>
            </a:xfrm>
            <a:prstGeom prst="ellipse">
              <a:avLst/>
            </a:prstGeom>
            <a:solidFill>
              <a:srgbClr val="FF99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34" name="AutoShape 191"/>
            <p:cNvSpPr>
              <a:spLocks/>
            </p:cNvSpPr>
            <p:nvPr/>
          </p:nvSpPr>
          <p:spPr bwMode="auto">
            <a:xfrm>
              <a:off x="3836988" y="4246563"/>
              <a:ext cx="1585912" cy="1527175"/>
            </a:xfrm>
            <a:prstGeom prst="borderCallout1">
              <a:avLst>
                <a:gd name="adj1" fmla="val 13634"/>
                <a:gd name="adj2" fmla="val 108333"/>
                <a:gd name="adj3" fmla="val 19699"/>
                <a:gd name="adj4" fmla="val 138889"/>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charset="0"/>
                  <a:cs typeface="Arial" charset="0"/>
                </a:rPr>
                <a:t>جسد المسيح الحقيقي (اليهود والأمم في الدائرة)</a:t>
              </a:r>
              <a:endParaRPr kumimoji="0" lang="en-US"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4" name="Group 3"/>
          <p:cNvGrpSpPr>
            <a:grpSpLocks/>
          </p:cNvGrpSpPr>
          <p:nvPr/>
        </p:nvGrpSpPr>
        <p:grpSpPr bwMode="auto">
          <a:xfrm>
            <a:off x="1417638" y="4530725"/>
            <a:ext cx="1903412" cy="1017588"/>
            <a:chOff x="1417638" y="4530725"/>
            <a:chExt cx="1903412" cy="1017588"/>
          </a:xfrm>
        </p:grpSpPr>
        <p:sp>
          <p:nvSpPr>
            <p:cNvPr id="414731" name="Text Box 192"/>
            <p:cNvSpPr txBox="1">
              <a:spLocks noChangeArrowheads="1"/>
            </p:cNvSpPr>
            <p:nvPr/>
          </p:nvSpPr>
          <p:spPr bwMode="auto">
            <a:xfrm>
              <a:off x="1524000" y="4808538"/>
              <a:ext cx="1676400"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المهودون</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4732" name="Oval 193"/>
            <p:cNvSpPr>
              <a:spLocks noChangeArrowheads="1"/>
            </p:cNvSpPr>
            <p:nvPr/>
          </p:nvSpPr>
          <p:spPr bwMode="auto">
            <a:xfrm>
              <a:off x="1417638" y="4530725"/>
              <a:ext cx="1903412" cy="101758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414728" name="Text Box 2"/>
          <p:cNvSpPr txBox="1">
            <a:spLocks noChangeArrowheads="1"/>
          </p:cNvSpPr>
          <p:nvPr/>
        </p:nvSpPr>
        <p:spPr bwMode="auto">
          <a:xfrm>
            <a:off x="8297863" y="57150"/>
            <a:ext cx="7841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173ب</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4729" name="Text Box 3"/>
          <p:cNvSpPr txBox="1">
            <a:spLocks noChangeArrowheads="1"/>
          </p:cNvSpPr>
          <p:nvPr/>
        </p:nvSpPr>
        <p:spPr bwMode="auto">
          <a:xfrm>
            <a:off x="1905000" y="228600"/>
            <a:ext cx="5334000" cy="519113"/>
          </a:xfrm>
          <a:prstGeom prst="rect">
            <a:avLst/>
          </a:prstGeom>
          <a:gradFill rotWithShape="1">
            <a:gsLst>
              <a:gs pos="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من هم المهودون؟</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4730" name="Down Arrow 2"/>
          <p:cNvSpPr>
            <a:spLocks noChangeArrowheads="1"/>
          </p:cNvSpPr>
          <p:nvPr/>
        </p:nvSpPr>
        <p:spPr bwMode="auto">
          <a:xfrm rot="1935726">
            <a:off x="4537075" y="1927225"/>
            <a:ext cx="638175" cy="1133475"/>
          </a:xfrm>
          <a:prstGeom prst="downArrow">
            <a:avLst>
              <a:gd name="adj1" fmla="val 50000"/>
              <a:gd name="adj2" fmla="val 50118"/>
            </a:avLst>
          </a:prstGeom>
          <a:solidFill>
            <a:schemeClr val="accent1"/>
          </a:solidFill>
          <a:ln w="57150">
            <a:solidFill>
              <a:srgbClr val="000000"/>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6534502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165100"/>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مشكلة التمييز</a:t>
            </a:r>
            <a:endParaRPr kumimoji="0" lang="en-GB"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1" name="Text Box 3" descr="EXPTEXTB"/>
          <p:cNvSpPr txBox="1">
            <a:spLocks noChangeArrowheads="1"/>
          </p:cNvSpPr>
          <p:nvPr/>
        </p:nvSpPr>
        <p:spPr bwMode="auto">
          <a:xfrm>
            <a:off x="1900238" y="1135063"/>
            <a:ext cx="7205662"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التعريف:</a:t>
            </a:r>
            <a:endPar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lang="ar-JO" altLang="ja-JP" b="1" dirty="0">
                <a:solidFill>
                  <a:srgbClr val="FFFFFF"/>
                </a:solidFill>
                <a:latin typeface="Arial" charset="0"/>
                <a:cs typeface="Times New Roman" charset="0"/>
              </a:rPr>
              <a:t>التمييز هي فخر امتلاك الدين الصحيح</a:t>
            </a:r>
            <a:endParaRPr kumimoji="0" lang="en-GB"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2" name="Text Box 4"/>
          <p:cNvSpPr txBox="1">
            <a:spLocks noChangeArrowheads="1"/>
          </p:cNvSpPr>
          <p:nvPr/>
        </p:nvSpPr>
        <p:spPr bwMode="auto">
          <a:xfrm>
            <a:off x="1908175" y="2459038"/>
            <a:ext cx="7235825"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في غلاطية</a:t>
            </a:r>
            <a:endPar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lang="ar-JO" b="1" dirty="0">
                <a:solidFill>
                  <a:srgbClr val="FFFFFF"/>
                </a:solidFill>
                <a:latin typeface="Arial" charset="0"/>
                <a:cs typeface="Times New Roman" charset="0"/>
              </a:rPr>
              <a:t>الفخر في متابعة ممارسات الدين الصحيح (مثل قوانين الطعام، الختان)</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3" name="Text Box 5"/>
          <p:cNvSpPr txBox="1">
            <a:spLocks noChangeArrowheads="1"/>
          </p:cNvSpPr>
          <p:nvPr/>
        </p:nvSpPr>
        <p:spPr bwMode="auto">
          <a:xfrm>
            <a:off x="1900238" y="3783013"/>
            <a:ext cx="7205662"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اليوم</a:t>
            </a:r>
            <a:endPar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lang="ar-JO" b="1" dirty="0">
                <a:solidFill>
                  <a:srgbClr val="FFFFFF"/>
                </a:solidFill>
                <a:latin typeface="Arial" charset="0"/>
                <a:cs typeface="Times New Roman" charset="0"/>
              </a:rPr>
              <a:t>الفخر بالتمسك بالعقيدة الصحيحة وأن نكون في الكنيسة الصحيحة، نمارس استراتيجيات الخدمة الصحيحة</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4" name="Text Box 6"/>
          <p:cNvSpPr txBox="1">
            <a:spLocks noChangeArrowheads="1"/>
          </p:cNvSpPr>
          <p:nvPr/>
        </p:nvSpPr>
        <p:spPr bwMode="auto">
          <a:xfrm>
            <a:off x="1908175" y="5106988"/>
            <a:ext cx="7205662"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الدرس</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lang="ar-JO" b="1" dirty="0">
                <a:solidFill>
                  <a:srgbClr val="FFFFFF"/>
                </a:solidFill>
                <a:latin typeface="Arial" charset="0"/>
                <a:cs typeface="Times New Roman" charset="0"/>
              </a:rPr>
              <a:t>نحن ما نحن عليه بنعمة الله وليس بسببنا أو بسبب ما فعلنا</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430087"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rPr>
              <a:t>Jeremy Chew, East Asia School of Theology, Singapore</a:t>
            </a:r>
            <a:endParaRPr kumimoji="0" lang="en-GB"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8" name="Title 1"/>
          <p:cNvSpPr txBox="1">
            <a:spLocks/>
          </p:cNvSpPr>
          <p:nvPr/>
        </p:nvSpPr>
        <p:spPr bwMode="auto">
          <a:xfrm>
            <a:off x="-107950" y="476250"/>
            <a:ext cx="2159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9600" b="0" i="0" u="none" strike="noStrike" kern="1200" cap="none" spc="0" normalizeH="0" baseline="0" noProof="0">
                <a:ln>
                  <a:noFill/>
                </a:ln>
                <a:solidFill>
                  <a:srgbClr val="FFFF00"/>
                </a:solidFill>
                <a:effectLst/>
                <a:uLnTx/>
                <a:uFillTx/>
                <a:latin typeface="Times New Roman" charset="0"/>
                <a:ea typeface="ＭＳ Ｐゴシック" charset="0"/>
                <a:cs typeface="Times New Roman" charset="0"/>
              </a:rPr>
              <a:t>I</a:t>
            </a:r>
            <a:endParaRPr kumimoji="0" lang="en-US" sz="16600" b="0" i="0" u="none" strike="noStrike" kern="1200" cap="none" spc="0" normalizeH="0" baseline="0" noProof="0">
              <a:ln>
                <a:noFill/>
              </a:ln>
              <a:solidFill>
                <a:srgbClr val="E3EBF1"/>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599253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across)">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heckerboard(across)">
                                      <p:cBhvr>
                                        <p:cTn id="12" dur="5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checkerboard(across)">
                                      <p:cBhvr>
                                        <p:cTn id="17" dur="500"/>
                                        <p:tgtEl>
                                          <p:spTgt spid="276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checkerboard(across)">
                                      <p:cBhvr>
                                        <p:cTn id="22" dur="500"/>
                                        <p:tgtEl>
                                          <p:spTgt spid="276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autoUpdateAnimBg="0"/>
      <p:bldP spid="27653" grpId="0" autoUpdateAnimBg="0"/>
      <p:bldP spid="27654" grpId="0" autoUpdateAnimBg="0"/>
      <p:bldP spid="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ext Box 2"/>
          <p:cNvSpPr txBox="1">
            <a:spLocks noChangeArrowheads="1"/>
          </p:cNvSpPr>
          <p:nvPr/>
        </p:nvSpPr>
        <p:spPr bwMode="auto">
          <a:xfrm>
            <a:off x="8274050" y="22860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panose="020B0604020202020204" pitchFamily="34" charset="0"/>
                <a:cs typeface="Arial" panose="020B0604020202020204" pitchFamily="34" charset="0"/>
              </a:rPr>
              <a:t>168</a:t>
            </a:r>
            <a:endParaRPr lang="en-US" dirty="0">
              <a:latin typeface="Arial" panose="020B0604020202020204" pitchFamily="34" charset="0"/>
              <a:cs typeface="Arial" panose="020B0604020202020204" pitchFamily="34" charset="0"/>
            </a:endParaRPr>
          </a:p>
        </p:txBody>
      </p:sp>
      <p:sp>
        <p:nvSpPr>
          <p:cNvPr id="16390" name="Text Box 6"/>
          <p:cNvSpPr txBox="1">
            <a:spLocks noChangeArrowheads="1"/>
          </p:cNvSpPr>
          <p:nvPr/>
        </p:nvSpPr>
        <p:spPr bwMode="auto">
          <a:xfrm>
            <a:off x="230188" y="955675"/>
            <a:ext cx="4113212" cy="5597525"/>
          </a:xfrm>
          <a:prstGeom prst="rect">
            <a:avLst/>
          </a:prstGeom>
          <a:solidFill>
            <a:srgbClr val="00009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b="1" u="sng" dirty="0">
                <a:latin typeface="Arial" panose="020B0604020202020204" pitchFamily="34" charset="0"/>
                <a:cs typeface="Arial" panose="020B0604020202020204" pitchFamily="34" charset="0"/>
              </a:rPr>
              <a:t>الدليل الخارجي</a:t>
            </a:r>
            <a:endParaRPr lang="en-US" altLang="zh-CN" b="1" dirty="0">
              <a:latin typeface="Arial" panose="020B0604020202020204" pitchFamily="34" charset="0"/>
              <a:cs typeface="Arial" panose="020B0604020202020204" pitchFamily="34" charset="0"/>
            </a:endParaRPr>
          </a:p>
          <a:p>
            <a:pPr algn="ctr" eaLnBrk="1" hangingPunct="1"/>
            <a:endParaRPr lang="en-US" altLang="zh-CN" b="1" dirty="0">
              <a:latin typeface="Arial" panose="020B0604020202020204" pitchFamily="34" charset="0"/>
              <a:cs typeface="Arial" panose="020B0604020202020204" pitchFamily="34" charset="0"/>
            </a:endParaRPr>
          </a:p>
          <a:p>
            <a:pPr algn="ctr" eaLnBrk="1" hangingPunct="1"/>
            <a:r>
              <a:rPr lang="ar-JO" altLang="zh-CN" b="1" dirty="0">
                <a:latin typeface="Arial" panose="020B0604020202020204" pitchFamily="34" charset="0"/>
                <a:cs typeface="Arial" panose="020B0604020202020204" pitchFamily="34" charset="0"/>
              </a:rPr>
              <a:t>نظرة التقليد:</a:t>
            </a:r>
            <a:endParaRPr lang="en-US" altLang="zh-CN" b="1" dirty="0">
              <a:latin typeface="Arial" panose="020B0604020202020204" pitchFamily="34" charset="0"/>
              <a:cs typeface="Arial" panose="020B0604020202020204" pitchFamily="34" charset="0"/>
            </a:endParaRPr>
          </a:p>
          <a:p>
            <a:pPr algn="ctr" eaLnBrk="1" hangingPunct="1"/>
            <a:r>
              <a:rPr lang="ar-JO" altLang="zh-CN" b="1" dirty="0">
                <a:latin typeface="Arial" panose="020B0604020202020204" pitchFamily="34" charset="0"/>
                <a:cs typeface="Arial" panose="020B0604020202020204" pitchFamily="34" charset="0"/>
              </a:rPr>
              <a:t>بولس هو كاتب غ</a:t>
            </a:r>
            <a:r>
              <a:rPr lang="ar-SA" altLang="zh-CN" b="1" dirty="0">
                <a:latin typeface="Arial" panose="020B0604020202020204" pitchFamily="34" charset="0"/>
                <a:cs typeface="Arial" panose="020B0604020202020204" pitchFamily="34" charset="0"/>
              </a:rPr>
              <a:t>لاطية</a:t>
            </a:r>
            <a:endParaRPr lang="en-US" altLang="zh-CN" b="1" dirty="0">
              <a:latin typeface="Arial" panose="020B0604020202020204" pitchFamily="34" charset="0"/>
              <a:cs typeface="Arial" panose="020B0604020202020204" pitchFamily="34" charset="0"/>
            </a:endParaRPr>
          </a:p>
          <a:p>
            <a:pPr algn="ctr" eaLnBrk="1" hangingPunct="1"/>
            <a:r>
              <a:rPr lang="en-US" altLang="zh-CN" b="1" dirty="0">
                <a:latin typeface="Arial" panose="020B0604020202020204" pitchFamily="34" charset="0"/>
                <a:cs typeface="Arial" panose="020B0604020202020204" pitchFamily="34" charset="0"/>
              </a:rPr>
              <a:t> </a:t>
            </a:r>
          </a:p>
          <a:p>
            <a:pPr algn="ctr" eaLnBrk="1" hangingPunct="1"/>
            <a:r>
              <a:rPr lang="ar-JO" altLang="zh-CN" b="1" dirty="0">
                <a:latin typeface="Arial" panose="020B0604020202020204" pitchFamily="34" charset="0"/>
                <a:cs typeface="Arial" panose="020B0604020202020204" pitchFamily="34" charset="0"/>
              </a:rPr>
              <a:t>1. الدعم المبكر من قبل بوليكاربوس، ماركيون</a:t>
            </a:r>
            <a:endParaRPr lang="en-US" altLang="zh-CN" b="1" dirty="0">
              <a:latin typeface="Arial" panose="020B0604020202020204" pitchFamily="34" charset="0"/>
              <a:cs typeface="Arial" panose="020B0604020202020204" pitchFamily="34" charset="0"/>
            </a:endParaRPr>
          </a:p>
          <a:p>
            <a:pPr algn="ctr" eaLnBrk="1" hangingPunct="1"/>
            <a:r>
              <a:rPr lang="en-US" altLang="zh-CN" b="1" dirty="0">
                <a:latin typeface="Arial" panose="020B0604020202020204" pitchFamily="34" charset="0"/>
                <a:cs typeface="Arial" panose="020B0604020202020204" pitchFamily="34" charset="0"/>
              </a:rPr>
              <a:t> </a:t>
            </a:r>
          </a:p>
          <a:p>
            <a:pPr marL="0" indent="0" algn="ctr" eaLnBrk="1" hangingPunct="1"/>
            <a:r>
              <a:rPr lang="ar-JO" altLang="zh-CN" b="1" dirty="0">
                <a:latin typeface="Arial" panose="020B0604020202020204" pitchFamily="34" charset="0"/>
                <a:cs typeface="Arial" panose="020B0604020202020204" pitchFamily="34" charset="0"/>
              </a:rPr>
              <a:t>2. قبل النقاد حتى القرن التاسع عشر التأليف البولسي</a:t>
            </a:r>
            <a:r>
              <a:rPr lang="en-US" altLang="zh-CN"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16391" name="Text Box 7"/>
          <p:cNvSpPr txBox="1">
            <a:spLocks noChangeArrowheads="1"/>
          </p:cNvSpPr>
          <p:nvPr/>
        </p:nvSpPr>
        <p:spPr bwMode="auto">
          <a:xfrm>
            <a:off x="4724400" y="955675"/>
            <a:ext cx="4113213" cy="5629275"/>
          </a:xfrm>
          <a:prstGeom prst="rect">
            <a:avLst/>
          </a:prstGeom>
          <a:solidFill>
            <a:srgbClr val="00009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200" b="1" u="sng" dirty="0">
                <a:latin typeface="Arial" panose="020B0604020202020204" pitchFamily="34" charset="0"/>
                <a:cs typeface="Arial" panose="020B0604020202020204" pitchFamily="34" charset="0"/>
              </a:rPr>
              <a:t>الدليل الداخلي</a:t>
            </a:r>
            <a:endParaRPr lang="en-US" altLang="zh-CN" sz="2200" b="1" u="sng" dirty="0">
              <a:latin typeface="Arial" panose="020B0604020202020204" pitchFamily="34" charset="0"/>
              <a:cs typeface="Arial" panose="020B0604020202020204" pitchFamily="34" charset="0"/>
            </a:endParaRPr>
          </a:p>
          <a:p>
            <a:pPr algn="ctr" eaLnBrk="1" hangingPunct="1"/>
            <a:endParaRPr lang="en-US" altLang="zh-CN" sz="2200" b="1" u="sng" dirty="0">
              <a:latin typeface="Arial" panose="020B0604020202020204" pitchFamily="34" charset="0"/>
              <a:cs typeface="Arial" panose="020B0604020202020204" pitchFamily="34" charset="0"/>
            </a:endParaRPr>
          </a:p>
          <a:p>
            <a:pPr marL="0" indent="0" algn="ctr" eaLnBrk="1" hangingPunct="1"/>
            <a:r>
              <a:rPr lang="ar-JO" altLang="zh-CN" sz="2200" b="1" dirty="0">
                <a:latin typeface="Arial" panose="020B0604020202020204" pitchFamily="34" charset="0"/>
                <a:cs typeface="Arial" panose="020B0604020202020204" pitchFamily="34" charset="0"/>
              </a:rPr>
              <a:t>1. تذكر رسالة غلاطية بولس باعتباره كاتبها (1: 1، 5: 2)</a:t>
            </a:r>
            <a:endParaRPr lang="en-US" altLang="zh-CN" sz="2200" b="1" dirty="0">
              <a:latin typeface="Arial" panose="020B0604020202020204" pitchFamily="34" charset="0"/>
              <a:cs typeface="Arial" panose="020B0604020202020204" pitchFamily="34" charset="0"/>
            </a:endParaRPr>
          </a:p>
          <a:p>
            <a:pPr algn="ctr" eaLnBrk="1" hangingPunct="1">
              <a:buFontTx/>
              <a:buAutoNum type="arabicPeriod"/>
            </a:pPr>
            <a:endParaRPr lang="en-US" altLang="zh-CN" sz="2200" b="1" dirty="0">
              <a:latin typeface="Arial" panose="020B0604020202020204" pitchFamily="34" charset="0"/>
              <a:cs typeface="Arial" panose="020B0604020202020204" pitchFamily="34" charset="0"/>
            </a:endParaRPr>
          </a:p>
          <a:p>
            <a:pPr marL="0" indent="0" algn="ctr" eaLnBrk="1" hangingPunct="1"/>
            <a:r>
              <a:rPr lang="ar-JO" altLang="zh-CN" sz="2200" b="1" dirty="0">
                <a:latin typeface="Arial" panose="020B0604020202020204" pitchFamily="34" charset="0"/>
                <a:cs typeface="Arial" panose="020B0604020202020204" pitchFamily="34" charset="0"/>
              </a:rPr>
              <a:t>2. ربما خرج بولس عن ممارسته المعتادة المتمثلة في إملاء رسائله على مساعده عن طريق كتابة الرسالة بنفسه (6: 11).</a:t>
            </a:r>
          </a:p>
          <a:p>
            <a:pPr marL="0" indent="0" algn="ctr" eaLnBrk="1" hangingPunct="1"/>
            <a:endParaRPr lang="en-US" altLang="zh-CN" sz="2200" b="1" dirty="0">
              <a:latin typeface="Arial" panose="020B0604020202020204" pitchFamily="34" charset="0"/>
              <a:cs typeface="Arial" panose="020B0604020202020204" pitchFamily="34" charset="0"/>
            </a:endParaRPr>
          </a:p>
          <a:p>
            <a:pPr marL="0" indent="0" algn="ctr" eaLnBrk="1" hangingPunct="1"/>
            <a:r>
              <a:rPr lang="ar-JO" altLang="zh-CN" sz="2200" b="1" dirty="0">
                <a:latin typeface="Arial" panose="020B0604020202020204" pitchFamily="34" charset="0"/>
                <a:cs typeface="Arial" panose="020B0604020202020204" pitchFamily="34" charset="0"/>
              </a:rPr>
              <a:t>3. الإصحاحات 1و2 عبارة عن </a:t>
            </a:r>
            <a:r>
              <a:rPr lang="ar-JO" altLang="zh-CN" sz="2200" b="1" dirty="0">
                <a:solidFill>
                  <a:srgbClr val="FFFF00"/>
                </a:solidFill>
                <a:latin typeface="Arial" panose="020B0604020202020204" pitchFamily="34" charset="0"/>
                <a:cs typeface="Arial" panose="020B0604020202020204" pitchFamily="34" charset="0"/>
              </a:rPr>
              <a:t>سيرة ذاتية </a:t>
            </a:r>
            <a:r>
              <a:rPr lang="ar-JO" altLang="zh-CN" sz="2200" b="1" dirty="0">
                <a:latin typeface="Arial" panose="020B0604020202020204" pitchFamily="34" charset="0"/>
                <a:cs typeface="Arial" panose="020B0604020202020204" pitchFamily="34" charset="0"/>
              </a:rPr>
              <a:t>مع عدة مواضيع بولسية              (النعمة، الناموس)</a:t>
            </a:r>
            <a:r>
              <a:rPr lang="en-US" altLang="zh-CN"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16392" name="Text Box 8"/>
          <p:cNvSpPr txBox="1">
            <a:spLocks noChangeArrowheads="1"/>
          </p:cNvSpPr>
          <p:nvPr/>
        </p:nvSpPr>
        <p:spPr bwMode="auto">
          <a:xfrm rot="-1200000">
            <a:off x="1753638" y="3271000"/>
            <a:ext cx="6305889" cy="1077218"/>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latin typeface="Arial" panose="020B0604020202020204" pitchFamily="34" charset="0"/>
                <a:cs typeface="Arial" panose="020B0604020202020204" pitchFamily="34" charset="0"/>
              </a:rPr>
              <a:t>يشير كل من الدليل الخارجي والداخلي إلى التأليف البولسي</a:t>
            </a:r>
            <a:endParaRPr lang="en-US" sz="3200" b="1" dirty="0">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2708275" y="152400"/>
            <a:ext cx="3387725" cy="523875"/>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lgn="ctr">
              <a:defRPr/>
            </a:pPr>
            <a:r>
              <a:rPr lang="ar-JO" sz="2800" b="1" dirty="0">
                <a:solidFill>
                  <a:schemeClr val="tx1"/>
                </a:solidFill>
                <a:latin typeface="Arial" panose="020B0604020202020204" pitchFamily="34" charset="0"/>
                <a:ea typeface="ＭＳ Ｐゴシック" charset="0"/>
                <a:cs typeface="Arial" panose="020B0604020202020204" pitchFamily="34" charset="0"/>
              </a:rPr>
              <a:t>المؤلف</a:t>
            </a:r>
            <a:endParaRPr lang="en-US" sz="2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1+#ppt_w/2"/>
                                          </p:val>
                                        </p:tav>
                                        <p:tav tm="100000">
                                          <p:val>
                                            <p:strVal val="#ppt_x"/>
                                          </p:val>
                                        </p:tav>
                                      </p:tavLst>
                                    </p:anim>
                                    <p:anim calcmode="lin" valueType="num">
                                      <p:cBhvr additive="base">
                                        <p:cTn id="14"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392"/>
                                        </p:tgtEl>
                                        <p:attrNameLst>
                                          <p:attrName>style.visibility</p:attrName>
                                        </p:attrNameLst>
                                      </p:cBhvr>
                                      <p:to>
                                        <p:strVal val="visible"/>
                                      </p:to>
                                    </p:set>
                                    <p:anim calcmode="lin" valueType="num">
                                      <p:cBhvr>
                                        <p:cTn id="19" dur="500" fill="hold"/>
                                        <p:tgtEl>
                                          <p:spTgt spid="16392"/>
                                        </p:tgtEl>
                                        <p:attrNameLst>
                                          <p:attrName>ppt_w</p:attrName>
                                        </p:attrNameLst>
                                      </p:cBhvr>
                                      <p:tavLst>
                                        <p:tav tm="0">
                                          <p:val>
                                            <p:fltVal val="0"/>
                                          </p:val>
                                        </p:tav>
                                        <p:tav tm="100000">
                                          <p:val>
                                            <p:strVal val="#ppt_w"/>
                                          </p:val>
                                        </p:tav>
                                      </p:tavLst>
                                    </p:anim>
                                    <p:anim calcmode="lin" valueType="num">
                                      <p:cBhvr>
                                        <p:cTn id="20" dur="500" fill="hold"/>
                                        <p:tgtEl>
                                          <p:spTgt spid="163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autoUpdateAnimBg="0"/>
      <p:bldP spid="16391" grpId="0" animBg="1" autoUpdateAnimBg="0"/>
      <p:bldP spid="16392"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ext Box 2"/>
          <p:cNvSpPr txBox="1">
            <a:spLocks noChangeArrowheads="1"/>
          </p:cNvSpPr>
          <p:nvPr/>
        </p:nvSpPr>
        <p:spPr bwMode="auto">
          <a:xfrm>
            <a:off x="8426450" y="76200"/>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charset="0"/>
                <a:cs typeface="Arial" charset="0"/>
              </a:rPr>
              <a:t>170</a:t>
            </a:r>
            <a:endParaRPr lang="en-US" dirty="0">
              <a:latin typeface="Arial" charset="0"/>
              <a:cs typeface="Arial" charset="0"/>
            </a:endParaRPr>
          </a:p>
        </p:txBody>
      </p:sp>
      <p:sp>
        <p:nvSpPr>
          <p:cNvPr id="19467" name="Text Box 11"/>
          <p:cNvSpPr txBox="1">
            <a:spLocks noChangeArrowheads="1"/>
          </p:cNvSpPr>
          <p:nvPr/>
        </p:nvSpPr>
        <p:spPr bwMode="auto">
          <a:xfrm>
            <a:off x="533400" y="990600"/>
            <a:ext cx="8077200" cy="3108543"/>
          </a:xfrm>
          <a:prstGeom prst="rect">
            <a:avLst/>
          </a:prstGeom>
          <a:solidFill>
            <a:srgbClr val="CCFF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536575" indent="-5365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Arial" charset="0"/>
              <a:buChar char="•"/>
            </a:pPr>
            <a:r>
              <a:rPr lang="ar-JO" altLang="zh-CN" sz="2800" b="1" dirty="0">
                <a:solidFill>
                  <a:srgbClr val="000000"/>
                </a:solidFill>
                <a:latin typeface="Arial" charset="0"/>
                <a:cs typeface="Arial" charset="0"/>
              </a:rPr>
              <a:t>البداية الحماسية للإنجيل في غلاطية انتهت بسبب المقاومة من المعلمين الكذبة اليهود (المهودون)</a:t>
            </a:r>
            <a:endParaRPr lang="en-US" altLang="zh-CN" sz="2800" b="1" dirty="0">
              <a:solidFill>
                <a:srgbClr val="000000"/>
              </a:solidFill>
              <a:latin typeface="Arial" charset="0"/>
              <a:cs typeface="Arial" charset="0"/>
            </a:endParaRPr>
          </a:p>
          <a:p>
            <a:pPr algn="r" rtl="1" eaLnBrk="1" hangingPunct="1">
              <a:buFont typeface="Arial" charset="0"/>
              <a:buChar char="•"/>
            </a:pPr>
            <a:r>
              <a:rPr lang="ar-JO" altLang="zh-CN" sz="2800" b="1" dirty="0">
                <a:solidFill>
                  <a:srgbClr val="000000"/>
                </a:solidFill>
                <a:latin typeface="Arial" charset="0"/>
                <a:cs typeface="Arial" charset="0"/>
              </a:rPr>
              <a:t>نادى المهودون بإنجيل آخر مرتبط بالتوراة اليهودية والختان</a:t>
            </a:r>
            <a:r>
              <a:rPr lang="en-US" altLang="zh-CN" sz="2800" b="1" dirty="0">
                <a:solidFill>
                  <a:srgbClr val="000000"/>
                </a:solidFill>
                <a:latin typeface="Arial" charset="0"/>
                <a:cs typeface="Arial" charset="0"/>
              </a:rPr>
              <a:t>  </a:t>
            </a:r>
          </a:p>
          <a:p>
            <a:pPr algn="r" rtl="1" eaLnBrk="1" hangingPunct="1">
              <a:buFont typeface="Arial" charset="0"/>
              <a:buChar char="•"/>
            </a:pPr>
            <a:r>
              <a:rPr lang="ar-JO" sz="2800" b="1" dirty="0">
                <a:solidFill>
                  <a:srgbClr val="000000"/>
                </a:solidFill>
                <a:latin typeface="Arial" charset="0"/>
                <a:cs typeface="Arial" charset="0"/>
              </a:rPr>
              <a:t>كتب بولس للكنائس على الفور لمحاربة هذا التعليم الكاذب بالدفاع عن </a:t>
            </a:r>
            <a:r>
              <a:rPr lang="ar-JO" sz="2800" b="1" u="sng" dirty="0">
                <a:solidFill>
                  <a:srgbClr val="000000"/>
                </a:solidFill>
                <a:latin typeface="Arial" charset="0"/>
                <a:cs typeface="Arial" charset="0"/>
              </a:rPr>
              <a:t>رسوليته</a:t>
            </a:r>
            <a:r>
              <a:rPr lang="ar-JO" sz="2800" b="1" dirty="0">
                <a:solidFill>
                  <a:srgbClr val="000000"/>
                </a:solidFill>
                <a:latin typeface="Arial" charset="0"/>
                <a:cs typeface="Arial" charset="0"/>
              </a:rPr>
              <a:t> (الإصحاحات 1-2) والإنجيل الحقيقي عن </a:t>
            </a:r>
            <a:r>
              <a:rPr lang="ar-JO" sz="2800" b="1" u="sng" dirty="0">
                <a:solidFill>
                  <a:srgbClr val="000000"/>
                </a:solidFill>
                <a:latin typeface="Arial" charset="0"/>
                <a:cs typeface="Arial" charset="0"/>
              </a:rPr>
              <a:t>التبرير بالإيمان </a:t>
            </a:r>
            <a:r>
              <a:rPr lang="ar-JO" sz="2800" b="1" dirty="0">
                <a:solidFill>
                  <a:srgbClr val="000000"/>
                </a:solidFill>
                <a:latin typeface="Arial" charset="0"/>
                <a:cs typeface="Arial" charset="0"/>
              </a:rPr>
              <a:t>وحده (الإصحاحات 3-4) مما ينتج </a:t>
            </a:r>
            <a:r>
              <a:rPr lang="ar-JO" sz="2800" b="1" u="sng" dirty="0">
                <a:solidFill>
                  <a:srgbClr val="000000"/>
                </a:solidFill>
                <a:latin typeface="Arial" charset="0"/>
                <a:cs typeface="Arial" charset="0"/>
              </a:rPr>
              <a:t>أسلوب حياة بالنعمة</a:t>
            </a:r>
            <a:r>
              <a:rPr lang="ar-JO" sz="2800" b="1" dirty="0">
                <a:solidFill>
                  <a:srgbClr val="000000"/>
                </a:solidFill>
                <a:latin typeface="Arial" charset="0"/>
                <a:cs typeface="Arial" charset="0"/>
              </a:rPr>
              <a:t> مبني على الحرية في المسيح (الفصول 5-6).</a:t>
            </a:r>
            <a:endParaRPr lang="en-US" sz="2800" b="1" dirty="0">
              <a:solidFill>
                <a:srgbClr val="000000"/>
              </a:solidFill>
              <a:latin typeface="Arial" charset="0"/>
              <a:cs typeface="Arial" charset="0"/>
            </a:endParaRPr>
          </a:p>
        </p:txBody>
      </p:sp>
      <p:sp>
        <p:nvSpPr>
          <p:cNvPr id="19468" name="Text Box 12"/>
          <p:cNvSpPr txBox="1">
            <a:spLocks noChangeArrowheads="1"/>
          </p:cNvSpPr>
          <p:nvPr/>
        </p:nvSpPr>
        <p:spPr bwMode="auto">
          <a:xfrm>
            <a:off x="3255963" y="152400"/>
            <a:ext cx="263207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ar-JO" sz="2800" b="1" dirty="0">
                <a:latin typeface="Arial"/>
                <a:ea typeface="+mn-ea"/>
                <a:cs typeface="Arial"/>
              </a:rPr>
              <a:t>المناسبة</a:t>
            </a:r>
            <a:endParaRPr lang="en-US" sz="2800" b="1" dirty="0">
              <a:latin typeface="Arial"/>
              <a:ea typeface="+mn-ea"/>
              <a:cs typeface="Aria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checkerboard(across)">
                                      <p:cBhvr>
                                        <p:cTn id="7"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ext Box 2"/>
          <p:cNvSpPr txBox="1">
            <a:spLocks noChangeArrowheads="1"/>
          </p:cNvSpPr>
          <p:nvPr/>
        </p:nvSpPr>
        <p:spPr bwMode="auto">
          <a:xfrm>
            <a:off x="7848600" y="228600"/>
            <a:ext cx="12586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latin typeface="Arial" charset="0"/>
                <a:cs typeface="Arial" charset="0"/>
              </a:rPr>
              <a:t>170-171</a:t>
            </a:r>
            <a:endParaRPr lang="en-US" dirty="0">
              <a:latin typeface="Arial" charset="0"/>
              <a:cs typeface="Arial" charset="0"/>
            </a:endParaRPr>
          </a:p>
        </p:txBody>
      </p:sp>
      <p:sp>
        <p:nvSpPr>
          <p:cNvPr id="20483" name="Text Box 3"/>
          <p:cNvSpPr txBox="1">
            <a:spLocks noChangeArrowheads="1"/>
          </p:cNvSpPr>
          <p:nvPr/>
        </p:nvSpPr>
        <p:spPr bwMode="auto">
          <a:xfrm>
            <a:off x="2940528" y="152400"/>
            <a:ext cx="3315331" cy="52322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2800" b="1" dirty="0">
                <a:latin typeface="Arial"/>
                <a:ea typeface="SimSun" charset="0"/>
                <a:cs typeface="Arial"/>
              </a:rPr>
              <a:t>زيارة أورشليم (2: 1-10)</a:t>
            </a:r>
            <a:endParaRPr lang="en-US" sz="2800" b="1" dirty="0">
              <a:latin typeface="Arial"/>
              <a:ea typeface="SimSun" charset="0"/>
              <a:cs typeface="Arial"/>
            </a:endParaRPr>
          </a:p>
        </p:txBody>
      </p:sp>
      <p:sp>
        <p:nvSpPr>
          <p:cNvPr id="20485" name="Text Box 5"/>
          <p:cNvSpPr txBox="1">
            <a:spLocks noChangeArrowheads="1"/>
          </p:cNvSpPr>
          <p:nvPr/>
        </p:nvSpPr>
        <p:spPr bwMode="auto">
          <a:xfrm>
            <a:off x="1387792" y="1830388"/>
            <a:ext cx="6303329" cy="523220"/>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latin typeface="Arial" charset="0"/>
                <a:cs typeface="Arial" charset="0"/>
              </a:rPr>
              <a:t>نظرية غلاطية الجنوبية – وجهة نظر إغاثة المجاعة</a:t>
            </a:r>
            <a:endParaRPr lang="en-US" sz="2800" b="1" dirty="0">
              <a:latin typeface="Arial" charset="0"/>
              <a:cs typeface="Arial" charset="0"/>
            </a:endParaRPr>
          </a:p>
        </p:txBody>
      </p:sp>
      <p:sp>
        <p:nvSpPr>
          <p:cNvPr id="20486" name="Text Box 6"/>
          <p:cNvSpPr txBox="1">
            <a:spLocks noChangeArrowheads="1"/>
          </p:cNvSpPr>
          <p:nvPr/>
        </p:nvSpPr>
        <p:spPr bwMode="auto">
          <a:xfrm>
            <a:off x="1435127" y="4192588"/>
            <a:ext cx="6199133" cy="523220"/>
          </a:xfrm>
          <a:prstGeom prst="rect">
            <a:avLst/>
          </a:prstGeom>
          <a:solidFill>
            <a:schemeClr val="bg2"/>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latin typeface="Arial" charset="0"/>
                <a:cs typeface="Arial" charset="0"/>
              </a:rPr>
              <a:t>نظرية غلاطية الشمالية – وجهة نظر مجمع أورشليم</a:t>
            </a:r>
            <a:endParaRPr lang="en-US" sz="2800" b="1" dirty="0">
              <a:latin typeface="Arial" charset="0"/>
              <a:cs typeface="Arial" charset="0"/>
            </a:endParaRPr>
          </a:p>
        </p:txBody>
      </p:sp>
      <p:sp>
        <p:nvSpPr>
          <p:cNvPr id="20487" name="Text Box 7"/>
          <p:cNvSpPr txBox="1">
            <a:spLocks noChangeArrowheads="1"/>
          </p:cNvSpPr>
          <p:nvPr/>
        </p:nvSpPr>
        <p:spPr bwMode="auto">
          <a:xfrm rot="-1200000">
            <a:off x="371146" y="3175495"/>
            <a:ext cx="8384249" cy="1200329"/>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600" b="1" dirty="0">
                <a:latin typeface="Arial" charset="0"/>
                <a:cs typeface="Arial" charset="0"/>
              </a:rPr>
              <a:t>الدليل الأفضل لنظرية غلاطية الجنوبية </a:t>
            </a:r>
          </a:p>
          <a:p>
            <a:pPr algn="ctr" eaLnBrk="1" hangingPunct="1"/>
            <a:r>
              <a:rPr lang="ar-JO" altLang="zh-CN" sz="3600" b="1" dirty="0">
                <a:latin typeface="Arial" charset="0"/>
                <a:cs typeface="Arial" charset="0"/>
              </a:rPr>
              <a:t>يدعم وجهة نظر إغاثة المجاعة</a:t>
            </a:r>
            <a:endParaRPr lang="en-US" altLang="zh-CN" sz="3600" b="1" dirty="0">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6"/>
                                        </p:tgtEl>
                                        <p:attrNameLst>
                                          <p:attrName>style.visibility</p:attrName>
                                        </p:attrNameLst>
                                      </p:cBhvr>
                                      <p:to>
                                        <p:strVal val="visible"/>
                                      </p:to>
                                    </p:set>
                                    <p:anim calcmode="lin" valueType="num">
                                      <p:cBhvr additive="base">
                                        <p:cTn id="13" dur="500" fill="hold"/>
                                        <p:tgtEl>
                                          <p:spTgt spid="20486"/>
                                        </p:tgtEl>
                                        <p:attrNameLst>
                                          <p:attrName>ppt_x</p:attrName>
                                        </p:attrNameLst>
                                      </p:cBhvr>
                                      <p:tavLst>
                                        <p:tav tm="0">
                                          <p:val>
                                            <p:strVal val="1+#ppt_w/2"/>
                                          </p:val>
                                        </p:tav>
                                        <p:tav tm="100000">
                                          <p:val>
                                            <p:strVal val="#ppt_x"/>
                                          </p:val>
                                        </p:tav>
                                      </p:tavLst>
                                    </p:anim>
                                    <p:anim calcmode="lin" valueType="num">
                                      <p:cBhvr additive="base">
                                        <p:cTn id="14"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box(in)">
                                      <p:cBhvr>
                                        <p:cTn id="19"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autoUpdateAnimBg="0"/>
      <p:bldP spid="20486" grpId="0" animBg="1" autoUpdateAnimBg="0"/>
      <p:bldP spid="20487"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 Box 2"/>
          <p:cNvSpPr txBox="1">
            <a:spLocks noChangeArrowheads="1"/>
          </p:cNvSpPr>
          <p:nvPr/>
        </p:nvSpPr>
        <p:spPr bwMode="auto">
          <a:xfrm>
            <a:off x="7772400" y="762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170-171</a:t>
            </a:r>
            <a:endParaRPr lang="en-US" b="1" dirty="0">
              <a:latin typeface="Arial" charset="0"/>
              <a:cs typeface="Arial" charset="0"/>
            </a:endParaRPr>
          </a:p>
        </p:txBody>
      </p:sp>
      <p:sp>
        <p:nvSpPr>
          <p:cNvPr id="21507" name="Text Box 3"/>
          <p:cNvSpPr txBox="1">
            <a:spLocks noChangeArrowheads="1"/>
          </p:cNvSpPr>
          <p:nvPr/>
        </p:nvSpPr>
        <p:spPr bwMode="auto">
          <a:xfrm>
            <a:off x="4155667" y="152400"/>
            <a:ext cx="872355" cy="52322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latin typeface="Arial" charset="0"/>
                <a:cs typeface="Arial" charset="0"/>
              </a:rPr>
              <a:t>الحجة</a:t>
            </a:r>
            <a:endParaRPr lang="en-US" sz="2800" b="1" dirty="0">
              <a:latin typeface="Arial" charset="0"/>
              <a:cs typeface="Arial" charset="0"/>
            </a:endParaRPr>
          </a:p>
        </p:txBody>
      </p:sp>
      <p:sp>
        <p:nvSpPr>
          <p:cNvPr id="21511" name="Text Box 7"/>
          <p:cNvSpPr txBox="1">
            <a:spLocks noChangeArrowheads="1"/>
          </p:cNvSpPr>
          <p:nvPr/>
        </p:nvSpPr>
        <p:spPr bwMode="auto">
          <a:xfrm>
            <a:off x="1295400" y="1147763"/>
            <a:ext cx="6629400" cy="3046988"/>
          </a:xfrm>
          <a:prstGeom prst="rect">
            <a:avLst/>
          </a:prstGeom>
          <a:solidFill>
            <a:schemeClr val="hlink"/>
          </a:solidFill>
          <a:ln w="12700">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070000"/>
                </a:solidFill>
                <a:latin typeface="Arial" charset="0"/>
                <a:cs typeface="Arial" charset="0"/>
              </a:rPr>
              <a:t>قصد بولس في الكتابة هو إقناع الغلاطيين أنه كونهم قد نالوا الخلاص بالنعمة فهم أحرار من الناموس. ونتيجة لذلك لا يجب أن يُقادوا بعيداً عن مرساتهم في المسيح من قبل المهودين الذين سعوا إلى فرض نظام ناموسي عليهم مبني على الناموس.  </a:t>
            </a:r>
            <a:endParaRPr lang="en-US" sz="3200" b="1" dirty="0">
              <a:solidFill>
                <a:srgbClr val="070000"/>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linds(horizontal)">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ext Box 2"/>
          <p:cNvSpPr txBox="1">
            <a:spLocks noChangeArrowheads="1"/>
          </p:cNvSpPr>
          <p:nvPr/>
        </p:nvSpPr>
        <p:spPr bwMode="auto">
          <a:xfrm>
            <a:off x="82931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172</a:t>
            </a:r>
            <a:endParaRPr lang="en-US" b="1" dirty="0">
              <a:latin typeface="Arial" charset="0"/>
              <a:cs typeface="Arial" charset="0"/>
            </a:endParaRPr>
          </a:p>
        </p:txBody>
      </p:sp>
      <p:sp>
        <p:nvSpPr>
          <p:cNvPr id="22531" name="Text Box 3"/>
          <p:cNvSpPr txBox="1">
            <a:spLocks noChangeArrowheads="1"/>
          </p:cNvSpPr>
          <p:nvPr/>
        </p:nvSpPr>
        <p:spPr bwMode="auto">
          <a:xfrm>
            <a:off x="4018619" y="152400"/>
            <a:ext cx="1144865" cy="52322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2800" b="1" dirty="0">
                <a:latin typeface="Arial" charset="0"/>
                <a:cs typeface="Arial" charset="0"/>
              </a:rPr>
              <a:t>الفرضية</a:t>
            </a:r>
            <a:endParaRPr lang="en-US" sz="2800" b="1" dirty="0">
              <a:latin typeface="Arial" charset="0"/>
              <a:cs typeface="Arial" charset="0"/>
            </a:endParaRPr>
          </a:p>
        </p:txBody>
      </p:sp>
      <p:sp>
        <p:nvSpPr>
          <p:cNvPr id="22533" name="Text Box 5"/>
          <p:cNvSpPr txBox="1">
            <a:spLocks noChangeArrowheads="1"/>
          </p:cNvSpPr>
          <p:nvPr/>
        </p:nvSpPr>
        <p:spPr bwMode="auto">
          <a:xfrm>
            <a:off x="2212026" y="1068388"/>
            <a:ext cx="4759636" cy="523220"/>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latin typeface="Arial" charset="0"/>
                <a:cs typeface="Arial" charset="0"/>
              </a:rPr>
              <a:t>1-2   سيرة ذاتية: الدفاع عن الرسولية</a:t>
            </a:r>
            <a:endParaRPr lang="en-US" sz="2800" b="1" dirty="0">
              <a:latin typeface="Arial" charset="0"/>
              <a:cs typeface="Arial" charset="0"/>
            </a:endParaRPr>
          </a:p>
        </p:txBody>
      </p:sp>
      <p:sp>
        <p:nvSpPr>
          <p:cNvPr id="22534" name="Text Box 6"/>
          <p:cNvSpPr txBox="1">
            <a:spLocks noChangeArrowheads="1"/>
          </p:cNvSpPr>
          <p:nvPr/>
        </p:nvSpPr>
        <p:spPr bwMode="auto">
          <a:xfrm>
            <a:off x="2051880" y="3429000"/>
            <a:ext cx="5048177" cy="523220"/>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latin typeface="Arial" charset="0"/>
                <a:cs typeface="Arial" charset="0"/>
              </a:rPr>
              <a:t>3-4   لاهوتي: الدفاع عن التبرير بالإيمان</a:t>
            </a:r>
            <a:endParaRPr lang="en-US" altLang="zh-CN" sz="2800" b="1" dirty="0">
              <a:latin typeface="Arial" charset="0"/>
              <a:cs typeface="Arial" charset="0"/>
            </a:endParaRPr>
          </a:p>
        </p:txBody>
      </p:sp>
      <p:sp>
        <p:nvSpPr>
          <p:cNvPr id="22535" name="Text Box 7"/>
          <p:cNvSpPr txBox="1">
            <a:spLocks noChangeArrowheads="1"/>
          </p:cNvSpPr>
          <p:nvPr/>
        </p:nvSpPr>
        <p:spPr bwMode="auto">
          <a:xfrm>
            <a:off x="2249109" y="5791200"/>
            <a:ext cx="4477508" cy="523220"/>
          </a:xfrm>
          <a:prstGeom prst="rect">
            <a:avLst/>
          </a:prstGeom>
          <a:solidFill>
            <a:srgbClr val="660066"/>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2800" b="1" dirty="0">
                <a:latin typeface="Arial" charset="0"/>
                <a:cs typeface="Arial" charset="0"/>
              </a:rPr>
              <a:t>5-6   عملي: الدفاع عن المسؤوليات</a:t>
            </a:r>
            <a:endParaRPr lang="en-US" altLang="zh-CN" sz="2800" b="1" dirty="0">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0-#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0-#ppt_w/2"/>
                                          </p:val>
                                        </p:tav>
                                        <p:tav tm="100000">
                                          <p:val>
                                            <p:strVal val="#ppt_x"/>
                                          </p:val>
                                        </p:tav>
                                      </p:tavLst>
                                    </p:anim>
                                    <p:anim calcmode="lin" valueType="num">
                                      <p:cBhvr additive="base">
                                        <p:cTn id="14"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nimBg="1" autoUpdateAnimBg="0"/>
      <p:bldP spid="22535"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47" r="3824"/>
          <a:stretch/>
        </p:blipFill>
        <p:spPr bwMode="auto">
          <a:xfrm>
            <a:off x="-35496" y="7910"/>
            <a:ext cx="9179496" cy="53987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496" y="3645023"/>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غلاطية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ar-JO" sz="11500" b="1" dirty="0">
                <a:effectLst>
                  <a:glow rad="127000">
                    <a:schemeClr val="tx1"/>
                  </a:glow>
                </a:effectLst>
                <a:latin typeface="Arial" panose="020B0604020202020204" pitchFamily="34" charset="0"/>
                <a:ea typeface="ＭＳ Ｐゴシック" charset="0"/>
                <a:cs typeface="Arial" panose="020B0604020202020204" pitchFamily="34" charset="0"/>
              </a:rPr>
              <a:t>كن حراً</a:t>
            </a:r>
            <a:endParaRPr lang="en-US" sz="115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23813" y="5949280"/>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28407041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sla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46931" y="12080"/>
            <a:ext cx="7885113"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 name="Rectangle 2"/>
          <p:cNvSpPr>
            <a:spLocks noGrp="1" noChangeArrowheads="1"/>
          </p:cNvSpPr>
          <p:nvPr>
            <p:ph type="title"/>
          </p:nvPr>
        </p:nvSpPr>
        <p:spPr>
          <a:xfrm>
            <a:off x="1186730" y="20836"/>
            <a:ext cx="3097213" cy="792163"/>
          </a:xfrm>
          <a:solidFill>
            <a:schemeClr val="tx2">
              <a:lumMod val="50000"/>
            </a:schemeClr>
          </a:solidFill>
        </p:spPr>
        <p:txBody>
          <a:bodyPr/>
          <a:lstStyle/>
          <a:p>
            <a:pPr eaLnBrk="1" hangingPunct="1">
              <a:defRPr/>
            </a:pPr>
            <a:r>
              <a:rPr lang="ar-JO" b="1" dirty="0">
                <a:solidFill>
                  <a:srgbClr val="FFFFFF"/>
                </a:solidFill>
                <a:latin typeface="Arial" panose="020B0604020202020204" pitchFamily="34" charset="0"/>
                <a:ea typeface="ＭＳ Ｐゴシック" charset="0"/>
                <a:cs typeface="Arial" panose="020B0604020202020204" pitchFamily="34" charset="0"/>
              </a:rPr>
              <a:t>العبودية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3795" name="Text Box 5"/>
          <p:cNvSpPr txBox="1">
            <a:spLocks noChangeArrowheads="1"/>
          </p:cNvSpPr>
          <p:nvPr/>
        </p:nvSpPr>
        <p:spPr bwMode="auto">
          <a:xfrm>
            <a:off x="1246931" y="4722193"/>
            <a:ext cx="78970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العبد أداة حية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والأداة عبارة عن عبد هامد</a:t>
            </a:r>
            <a:endParaRPr kumimoji="0" lang="en-US" altLang="en-US" sz="2400" b="1"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
        <p:nvSpPr>
          <p:cNvPr id="5" name="Text Box 5">
            <a:extLst>
              <a:ext uri="{FF2B5EF4-FFF2-40B4-BE49-F238E27FC236}">
                <a16:creationId xmlns:a16="http://schemas.microsoft.com/office/drawing/2014/main" id="{4AE2A7B5-9F39-824C-925A-A4A4BC4E0F87}"/>
              </a:ext>
            </a:extLst>
          </p:cNvPr>
          <p:cNvSpPr txBox="1">
            <a:spLocks noChangeArrowheads="1"/>
          </p:cNvSpPr>
          <p:nvPr/>
        </p:nvSpPr>
        <p:spPr bwMode="auto">
          <a:xfrm>
            <a:off x="1246932" y="5776293"/>
            <a:ext cx="78970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itchFamily="34" charset="0"/>
                <a:cs typeface="Arial" pitchFamily="34" charset="0"/>
              </a:rPr>
              <a:t>—</a:t>
            </a:r>
            <a:r>
              <a:rPr kumimoji="0" lang="ar-JO" altLang="en-US" sz="2800" b="1" i="0" u="none" strike="noStrike" kern="1200" cap="none" spc="0" normalizeH="0" baseline="0" noProof="0" dirty="0">
                <a:ln>
                  <a:noFill/>
                </a:ln>
                <a:solidFill>
                  <a:srgbClr val="000000"/>
                </a:solidFill>
                <a:effectLst/>
                <a:uLnTx/>
                <a:uFillTx/>
                <a:latin typeface="Arial" pitchFamily="34" charset="0"/>
                <a:cs typeface="Arial" pitchFamily="34" charset="0"/>
              </a:rPr>
              <a:t>أرسطو</a:t>
            </a:r>
            <a:r>
              <a:rPr kumimoji="0" lang="en-US" altLang="en-US" sz="2800" b="1" i="0" u="none" strike="noStrike" kern="1200" cap="none" spc="0" normalizeH="0" baseline="0" noProof="0" dirty="0">
                <a:ln>
                  <a:noFill/>
                </a:ln>
                <a:solidFill>
                  <a:srgbClr val="000000"/>
                </a:solidFill>
                <a:effectLst/>
                <a:uLnTx/>
                <a:uFillTx/>
                <a:latin typeface="Arial" pitchFamily="34" charset="0"/>
                <a:cs typeface="Arial" pitchFamily="34" charset="0"/>
              </a:rPr>
              <a:t>—</a:t>
            </a:r>
            <a:endParaRPr kumimoji="0" lang="en-US" altLang="en-US" sz="2400" b="0" i="0" u="none" strike="noStrike" kern="1200" cap="none" spc="0" normalizeH="0" baseline="0" noProof="0" dirty="0">
              <a:ln>
                <a:noFill/>
              </a:ln>
              <a:solidFill>
                <a:srgbClr val="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023713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25"/>
          <a:stretch/>
        </p:blipFill>
        <p:spPr bwMode="auto">
          <a:xfrm>
            <a:off x="0" y="0"/>
            <a:ext cx="4139952" cy="42814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1868" y="232009"/>
            <a:ext cx="5572132" cy="4205103"/>
          </a:xfrm>
          <a:effectLst>
            <a:outerShdw blurRad="63500" dist="35921" dir="2700000" algn="ctr" rotWithShape="0">
              <a:schemeClr val="tx2">
                <a:alpha val="74998"/>
              </a:schemeClr>
            </a:outerShdw>
          </a:effectLst>
        </p:spPr>
        <p:txBody>
          <a:bodyPr/>
          <a:lstStyle/>
          <a:p>
            <a:pPr>
              <a:defRPr/>
            </a:pPr>
            <a:br>
              <a:rPr lang="en-US"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عبودية التعاليم الخاطئة هي العبودية الأسوأ</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591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خدم العهد الموسوي بشكل جيد ليعلن الخطية لإسرائيل (3: 23-25)، لكنه لم يخلصهم كما لم يخلص مؤمني العهد الجديد اليوم (4: 21-31)، كون الخلاص بالإيمان حتى خلال 430 سنة بين وعد يعقوب وإعطاء الناموس (3: 15-29)</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7" name="Rectangle 2">
            <a:extLst>
              <a:ext uri="{FF2B5EF4-FFF2-40B4-BE49-F238E27FC236}">
                <a16:creationId xmlns:a16="http://schemas.microsoft.com/office/drawing/2014/main" id="{7FC780C3-798F-E44C-93DC-0AA058E1C88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غلاطية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67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أنت عبد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775991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ext Box 12"/>
          <p:cNvSpPr txBox="1">
            <a:spLocks noChangeArrowheads="1"/>
          </p:cNvSpPr>
          <p:nvPr/>
        </p:nvSpPr>
        <p:spPr bwMode="auto">
          <a:xfrm>
            <a:off x="8197850" y="71438"/>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173ت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661" name="Text Box 13"/>
          <p:cNvSpPr txBox="1">
            <a:spLocks noChangeArrowheads="1"/>
          </p:cNvSpPr>
          <p:nvPr/>
        </p:nvSpPr>
        <p:spPr bwMode="auto">
          <a:xfrm>
            <a:off x="6858000" y="914400"/>
            <a:ext cx="2209800" cy="1384995"/>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rPr>
              <a:t>الطقسية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rPr>
              <a:t>مقابل الدين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rPr>
              <a:t>الحقيقي</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endParaRPr>
          </a:p>
        </p:txBody>
      </p:sp>
      <p:sp>
        <p:nvSpPr>
          <p:cNvPr id="416771"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72"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73"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74"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endParaRPr kumimoji="0" lang="en-US" altLang="zh-CN"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75"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16776" name="Group 56"/>
          <p:cNvGrpSpPr>
            <a:grpSpLocks noChangeAspect="1"/>
          </p:cNvGrpSpPr>
          <p:nvPr/>
        </p:nvGrpSpPr>
        <p:grpSpPr bwMode="auto">
          <a:xfrm>
            <a:off x="152400" y="16768"/>
            <a:ext cx="3124200" cy="3124200"/>
            <a:chOff x="0" y="1968"/>
            <a:chExt cx="1536" cy="1488"/>
          </a:xfrm>
        </p:grpSpPr>
        <p:sp>
          <p:nvSpPr>
            <p:cNvPr id="416789"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16790" name="Group 48"/>
            <p:cNvGrpSpPr>
              <a:grpSpLocks/>
            </p:cNvGrpSpPr>
            <p:nvPr/>
          </p:nvGrpSpPr>
          <p:grpSpPr bwMode="auto">
            <a:xfrm>
              <a:off x="45" y="2112"/>
              <a:ext cx="1395" cy="1344"/>
              <a:chOff x="45" y="2112"/>
              <a:chExt cx="1395" cy="1344"/>
            </a:xfrm>
          </p:grpSpPr>
          <p:sp>
            <p:nvSpPr>
              <p:cNvPr id="416791"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92"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93"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94" name="Text Box 45"/>
              <p:cNvSpPr txBox="1">
                <a:spLocks noChangeArrowheads="1"/>
              </p:cNvSpPr>
              <p:nvPr/>
            </p:nvSpPr>
            <p:spPr bwMode="auto">
              <a:xfrm>
                <a:off x="384" y="2112"/>
                <a:ext cx="768"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الأشياء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الرمزية</a:t>
                </a:r>
                <a:endParaRPr kumimoji="0" lang="zh-CN" altLang="en-GB" sz="20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16795" name="Text Box 46"/>
              <p:cNvSpPr txBox="1">
                <a:spLocks noChangeArrowheads="1"/>
              </p:cNvSpPr>
              <p:nvPr/>
            </p:nvSpPr>
            <p:spPr bwMode="auto">
              <a:xfrm>
                <a:off x="864" y="2736"/>
                <a:ext cx="480"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الطقوس</a:t>
                </a:r>
                <a:endParaRPr kumimoji="0" lang="zh-CN" altLang="en-GB" sz="20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16796" name="Text Box 47"/>
              <p:cNvSpPr txBox="1">
                <a:spLocks noChangeArrowheads="1"/>
              </p:cNvSpPr>
              <p:nvPr/>
            </p:nvSpPr>
            <p:spPr bwMode="auto">
              <a:xfrm>
                <a:off x="144" y="2688"/>
                <a:ext cx="624"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الجهود البشرية</a:t>
                </a:r>
                <a:endParaRPr kumimoji="0" lang="zh-CN" altLang="en-GB" sz="20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grpSp>
      <p:grpSp>
        <p:nvGrpSpPr>
          <p:cNvPr id="416777" name="Group 57"/>
          <p:cNvGrpSpPr>
            <a:grpSpLocks noChangeAspect="1"/>
          </p:cNvGrpSpPr>
          <p:nvPr/>
        </p:nvGrpSpPr>
        <p:grpSpPr bwMode="auto">
          <a:xfrm>
            <a:off x="3695700" y="16768"/>
            <a:ext cx="3124200" cy="3124200"/>
            <a:chOff x="0" y="1968"/>
            <a:chExt cx="1536" cy="1488"/>
          </a:xfrm>
        </p:grpSpPr>
        <p:sp>
          <p:nvSpPr>
            <p:cNvPr id="416781"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16782" name="Group 59"/>
            <p:cNvGrpSpPr>
              <a:grpSpLocks/>
            </p:cNvGrpSpPr>
            <p:nvPr/>
          </p:nvGrpSpPr>
          <p:grpSpPr bwMode="auto">
            <a:xfrm>
              <a:off x="45" y="2041"/>
              <a:ext cx="1416" cy="1415"/>
              <a:chOff x="45" y="2041"/>
              <a:chExt cx="1416" cy="1415"/>
            </a:xfrm>
          </p:grpSpPr>
          <p:sp>
            <p:nvSpPr>
              <p:cNvPr id="416783"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84"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85"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6786" name="Text Box 63"/>
              <p:cNvSpPr txBox="1">
                <a:spLocks noChangeArrowheads="1"/>
              </p:cNvSpPr>
              <p:nvPr/>
            </p:nvSpPr>
            <p:spPr bwMode="auto">
              <a:xfrm>
                <a:off x="347" y="2041"/>
                <a:ext cx="852" cy="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معرفة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الله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الشخصية</a:t>
                </a:r>
                <a:endParaRPr kumimoji="0" lang="zh-CN" altLang="en-GB" sz="20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16787" name="Text Box 64"/>
              <p:cNvSpPr txBox="1">
                <a:spLocks noChangeArrowheads="1"/>
              </p:cNvSpPr>
              <p:nvPr/>
            </p:nvSpPr>
            <p:spPr bwMode="auto">
              <a:xfrm>
                <a:off x="787" y="2658"/>
                <a:ext cx="674"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العبادة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بالروح</a:t>
                </a:r>
                <a:endParaRPr kumimoji="0" lang="zh-CN" altLang="en-GB" sz="20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16788" name="Text Box 65"/>
              <p:cNvSpPr txBox="1">
                <a:spLocks noChangeArrowheads="1"/>
              </p:cNvSpPr>
              <p:nvPr/>
            </p:nvSpPr>
            <p:spPr bwMode="auto">
              <a:xfrm>
                <a:off x="73" y="2658"/>
                <a:ext cx="789" cy="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إعلان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وعمل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الله</a:t>
                </a:r>
                <a:endParaRPr kumimoji="0" lang="zh-CN" altLang="en-GB" sz="20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grpSp>
      <p:sp>
        <p:nvSpPr>
          <p:cNvPr id="416778" name="Text Box 13"/>
          <p:cNvSpPr txBox="1">
            <a:spLocks noChangeArrowheads="1"/>
          </p:cNvSpPr>
          <p:nvPr/>
        </p:nvSpPr>
        <p:spPr bwMode="auto">
          <a:xfrm>
            <a:off x="6934200" y="4495800"/>
            <a:ext cx="2209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بول أ. بومرفيل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ورومية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(بروكسل، 1976)، 96، 98</a:t>
            </a:r>
            <a:endParaRPr kumimoji="0" lang="en-US" altLang="zh-CN"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6779" name="Text Box 13"/>
          <p:cNvSpPr txBox="1">
            <a:spLocks noChangeArrowheads="1"/>
          </p:cNvSpPr>
          <p:nvPr/>
        </p:nvSpPr>
        <p:spPr bwMode="auto">
          <a:xfrm>
            <a:off x="35496" y="3124200"/>
            <a:ext cx="3429000" cy="347787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الديانة الطقسية</a:t>
            </a:r>
            <a:endParaRPr kumimoji="0" lang="en-US" altLang="zh-CN" sz="1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كان المسيحيون غير اليهود في غلاطية يتبعون هذا النوع من الدين قبل اهتدائهم. كانت عبادتهم جهدًا مستمرًا لإرضاء الآلهة من أجل الهروب من عقابهم. كانوا يعبدون الأشياء الملموسة - الأصنام. كان لديهم العديد من الطقوس والأشكال المقدسة التي يجب مراعاتها. لقد وثقوا في الأبراج وعلامات أخرى لإرشادهم. كانت لهم أيامهم المقدسة وفصولهم وسنواتهم.</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3"/>
          <p:cNvSpPr txBox="1">
            <a:spLocks noChangeArrowheads="1"/>
          </p:cNvSpPr>
          <p:nvPr/>
        </p:nvSpPr>
        <p:spPr bwMode="auto">
          <a:xfrm>
            <a:off x="3484340" y="3124200"/>
            <a:ext cx="3373659" cy="3046988"/>
          </a:xfrm>
          <a:prstGeom prst="rect">
            <a:avLst/>
          </a:prstGeom>
          <a:gradFill flip="none" rotWithShape="1">
            <a:gsLst>
              <a:gs pos="0">
                <a:schemeClr val="bg1">
                  <a:lumMod val="50000"/>
                </a:schemeClr>
              </a:gs>
              <a:gs pos="100000">
                <a:srgbClr val="000000"/>
              </a:gs>
            </a:gsLst>
            <a:path path="rect">
              <a:fillToRect l="50000" t="50000" r="50000" b="50000"/>
            </a:path>
            <a:tileRect/>
          </a:gradFill>
          <a:ln w="12700">
            <a:noFill/>
            <a:miter lim="800000"/>
            <a:headEnd type="none" w="sm" len="sm"/>
            <a:tailEnd type="none" w="sm" len="sm"/>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00"/>
                </a:solidFill>
                <a:effectLst/>
                <a:uLnTx/>
                <a:uFillTx/>
                <a:latin typeface="Arial" panose="020B0604020202020204" pitchFamily="34" charset="0"/>
                <a:ea typeface="SimSun" pitchFamily="2" charset="-122"/>
                <a:cs typeface="Arial" panose="020B0604020202020204" pitchFamily="34" charset="0"/>
              </a:rPr>
              <a:t>ديانة الإختبار الشخصي</a:t>
            </a:r>
            <a:endParaRPr kumimoji="0" lang="en-US" altLang="zh-CN" sz="1600" b="1" i="0" u="none" strike="noStrike" kern="1200" cap="none" spc="0" normalizeH="0" baseline="0" noProof="0" dirty="0">
              <a:ln>
                <a:noFill/>
              </a:ln>
              <a:solidFill>
                <a:srgbClr val="FFFF00"/>
              </a:solidFill>
              <a:effectLst/>
              <a:uLnTx/>
              <a:uFillTx/>
              <a:latin typeface="Arial" panose="020B0604020202020204" pitchFamily="34" charset="0"/>
              <a:ea typeface="SimSun" pitchFamily="2"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تذكر أن الدين الطقسي يؤكد على الأشياء الجسدية في العبادة بينما يؤكد الإنجيل على العبادة بالروح.        يمكنك أن ترى التضارب بين هذين النوعين من الأديان في محادثة يسوع مع المرأة السامرية عند بئر يعقوب  (يو 4).</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descr="Qimr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MMT</a:t>
            </a:r>
          </a:p>
        </p:txBody>
      </p:sp>
      <p:sp>
        <p:nvSpPr>
          <p:cNvPr id="150531" name="Rectangle 3"/>
          <p:cNvSpPr>
            <a:spLocks noGrp="1" noChangeArrowheads="1"/>
          </p:cNvSpPr>
          <p:nvPr>
            <p:ph type="body" idx="1"/>
          </p:nvPr>
        </p:nvSpPr>
        <p:spPr>
          <a:xfrm>
            <a:off x="7086600" y="1447800"/>
            <a:ext cx="2057400" cy="1752600"/>
          </a:xfrm>
        </p:spPr>
        <p:txBody>
          <a:bodyPr/>
          <a:lstStyle/>
          <a:p>
            <a:pPr algn="r" rtl="1" eaLnBrk="1" hangingPunct="1">
              <a:defRPr/>
            </a:pPr>
            <a:r>
              <a:rPr lang="ar-JO" sz="2800" b="1" dirty="0">
                <a:latin typeface="Arial" panose="020B0604020202020204" pitchFamily="34" charset="0"/>
                <a:ea typeface="ＭＳ Ｐゴシック" charset="0"/>
                <a:cs typeface="Arial" panose="020B0604020202020204" pitchFamily="34" charset="0"/>
              </a:rPr>
              <a:t>الرسالة الوحيدة في قمران</a:t>
            </a:r>
            <a:endParaRPr lang="en-US" sz="2800" b="1" dirty="0">
              <a:latin typeface="Arial" panose="020B0604020202020204" pitchFamily="34" charset="0"/>
              <a:ea typeface="ＭＳ Ｐゴシック" charset="0"/>
              <a:cs typeface="Arial" panose="020B0604020202020204" pitchFamily="34" charset="0"/>
            </a:endParaRPr>
          </a:p>
        </p:txBody>
      </p:sp>
      <p:sp>
        <p:nvSpPr>
          <p:cNvPr id="150536" name="Rectangle 8"/>
          <p:cNvSpPr>
            <a:spLocks noChangeArrowheads="1"/>
          </p:cNvSpPr>
          <p:nvPr/>
        </p:nvSpPr>
        <p:spPr bwMode="auto">
          <a:xfrm>
            <a:off x="2438400" y="3276600"/>
            <a:ext cx="6705600" cy="3581400"/>
          </a:xfrm>
          <a:prstGeom prst="rect">
            <a:avLst/>
          </a:prstGeom>
          <a:solidFill>
            <a:schemeClr val="bg2"/>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0534" name="Text Box 6"/>
          <p:cNvSpPr txBox="1">
            <a:spLocks noChangeArrowheads="1"/>
          </p:cNvSpPr>
          <p:nvPr/>
        </p:nvSpPr>
        <p:spPr bwMode="auto">
          <a:xfrm>
            <a:off x="2438400" y="3975100"/>
            <a:ext cx="6644870" cy="2246769"/>
          </a:xfrm>
          <a:prstGeom prst="rect">
            <a:avLst/>
          </a:prstGeom>
          <a:solidFill>
            <a:schemeClr val="bg2"/>
          </a:solidFill>
          <a:ln w="9525">
            <a:noFill/>
            <a:miter lim="800000"/>
            <a:headEnd/>
            <a:tailEnd/>
          </a:ln>
          <a:effectLst/>
        </p:spPr>
        <p:txBody>
          <a:bodyPr wrap="square">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293688" marR="0" lvl="0" indent="-293688" algn="r" defTabSz="914400" rtl="1" eaLnBrk="1" fontAlgn="base" latinLnBrk="0" hangingPunct="1">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بعض تعاليم التوراة (قمران)</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293688" marR="0" lvl="0" indent="-293688" algn="r" defTabSz="914400" rtl="1" eaLnBrk="1" fontAlgn="base" latinLnBrk="0" hangingPunct="1">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بعض الأحكام الشرعية في التوراة</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293688" marR="0" lvl="0" indent="-293688" algn="r" defTabSz="914400" rtl="1" eaLnBrk="1" fontAlgn="base" latinLnBrk="0" hangingPunct="1">
              <a:lnSpc>
                <a:spcPct val="100000"/>
              </a:lnSpc>
              <a:spcBef>
                <a:spcPct val="0"/>
              </a:spcBef>
              <a:spcAft>
                <a:spcPct val="0"/>
              </a:spcAft>
              <a:buClrTx/>
              <a:buSzTx/>
              <a:buFontTx/>
              <a:buChar char="•"/>
              <a:tabLst/>
              <a:defRPr/>
            </a:pPr>
            <a:r>
              <a:rPr kumimoji="0" lang="ar-JO" sz="2800" b="1" i="0"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rPr>
              <a:t>أعمال الناموس (تُظهر ترجمة أبيج أن هذا دليل على الإيمان الحاخامي بالخلاص بالأعمال وهو ما يجادله بولس في رسالة غلاطية)</a:t>
            </a:r>
            <a:endPar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0535" name="Text Box 7"/>
          <p:cNvSpPr txBox="1">
            <a:spLocks noChangeArrowheads="1"/>
          </p:cNvSpPr>
          <p:nvPr/>
        </p:nvSpPr>
        <p:spPr bwMode="auto">
          <a:xfrm>
            <a:off x="357512" y="6400800"/>
            <a:ext cx="1705916" cy="523220"/>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أليشع قمرون</a:t>
            </a:r>
            <a:endPar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0533" name="Text Box 5"/>
          <p:cNvSpPr txBox="1">
            <a:spLocks noChangeArrowheads="1"/>
          </p:cNvSpPr>
          <p:nvPr/>
        </p:nvSpPr>
        <p:spPr bwMode="auto">
          <a:xfrm>
            <a:off x="2874963" y="3333750"/>
            <a:ext cx="5730875" cy="584200"/>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MIQSAT MA</a:t>
            </a:r>
            <a:r>
              <a:rPr kumimoji="0" lang="fr-FR" altLang="ja-JP"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ASE HA-TORAH</a:t>
            </a:r>
          </a:p>
        </p:txBody>
      </p:sp>
      <p:sp>
        <p:nvSpPr>
          <p:cNvPr id="150537" name="Text Box 9"/>
          <p:cNvSpPr txBox="1">
            <a:spLocks noChangeArrowheads="1"/>
          </p:cNvSpPr>
          <p:nvPr/>
        </p:nvSpPr>
        <p:spPr bwMode="auto">
          <a:xfrm>
            <a:off x="8379231" y="0"/>
            <a:ext cx="704039"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175</a:t>
            </a:r>
            <a:endParaRPr kumimoji="0" lang="en-US"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880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053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05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a:cs typeface="Arial" panose="020B0604020202020204" pitchFamily="34" charset="0"/>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بولس مقابل الناموسيين</a:t>
            </a:r>
            <a:endParaRPr lang="en-US" b="1" dirty="0">
              <a:solidFill>
                <a:schemeClr val="bg1"/>
              </a:solidFill>
              <a:latin typeface="Arial" panose="020B0604020202020204" pitchFamily="34" charset="0"/>
              <a:cs typeface="Arial" panose="020B0604020202020204" pitchFamily="34" charset="0"/>
            </a:endParaRP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0"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الناموسيون</a:t>
            </a:r>
            <a:endParaRPr kumimoji="0" lang="en-US" sz="2400" b="0"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Paul</a:t>
            </a:r>
            <a:endParaRPr kumimoji="0" lang="en-US" sz="2400" b="0" i="1" u="sng"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1367" name="Text Box 7"/>
          <p:cNvSpPr txBox="1">
            <a:spLocks noChangeArrowheads="1"/>
          </p:cNvSpPr>
          <p:nvPr/>
        </p:nvSpPr>
        <p:spPr bwMode="auto">
          <a:xfrm>
            <a:off x="34925" y="1674813"/>
            <a:ext cx="4321175" cy="384720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الرجل الذي يصنع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البر يخزن حياة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لنفسه مع الرب</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مزامير سليمان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(حوالي 50 ق.م)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المعجزات سوف تظهر في وقتها لهؤلاء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المخلصين بأعمالهم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باروخ</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(حوالي 100 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71368" name="Text Box 8"/>
          <p:cNvSpPr txBox="1">
            <a:spLocks noChangeArrowheads="1"/>
          </p:cNvSpPr>
          <p:nvPr/>
        </p:nvSpPr>
        <p:spPr bwMode="auto">
          <a:xfrm>
            <a:off x="4876800" y="1676400"/>
            <a:ext cx="4267200" cy="212365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أريد أن أتعلم منكم هذا فقط </a:t>
            </a:r>
            <a:r>
              <a:rPr kumimoji="0" lang="ar-JO" altLang="ja-JP" sz="32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أبأعمال الناموس </a:t>
            </a:r>
            <a:r>
              <a:rPr kumimoji="0" lang="ar-JO" altLang="ja-JP"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أخذتم الروح أم بخبر الإيمان</a:t>
            </a:r>
            <a:endParaRPr kumimoji="0" lang="en-US" altLang="ja-JP"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غل 3: 2</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30760" name="Text Box 4"/>
          <p:cNvSpPr txBox="1">
            <a:spLocks noChangeArrowheads="1"/>
          </p:cNvSpPr>
          <p:nvPr/>
        </p:nvSpPr>
        <p:spPr bwMode="auto">
          <a:xfrm>
            <a:off x="8268754" y="95250"/>
            <a:ext cx="867843"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154ك</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E5E5FF"/>
              </a:solidFill>
              <a:effectLst>
                <a:outerShdw blurRad="38100" dist="38100" dir="2700000" algn="tl">
                  <a:srgbClr val="000000"/>
                </a:outerShdw>
              </a:effectLst>
              <a:uLnTx/>
              <a:uFillTx/>
              <a:latin typeface="Arial"/>
              <a:ea typeface="ＭＳ Ｐゴシック" charset="0"/>
              <a:cs typeface="Arial"/>
            </a:endParaRPr>
          </a:p>
        </p:txBody>
      </p:sp>
      <p:sp>
        <p:nvSpPr>
          <p:cNvPr id="181254" name="Text Box 6"/>
          <p:cNvSpPr txBox="1">
            <a:spLocks noChangeArrowheads="1"/>
          </p:cNvSpPr>
          <p:nvPr/>
        </p:nvSpPr>
        <p:spPr bwMode="auto">
          <a:xfrm>
            <a:off x="2514600" y="4965700"/>
            <a:ext cx="6629400" cy="830997"/>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293688" marR="0" lvl="0" indent="-293688" algn="r" defTabSz="914400" rtl="1" eaLnBrk="1" fontAlgn="base" latinLnBrk="0" hangingPunct="1">
              <a:lnSpc>
                <a:spcPct val="100000"/>
              </a:lnSpc>
              <a:spcBef>
                <a:spcPct val="0"/>
              </a:spcBef>
              <a:spcAft>
                <a:spcPct val="0"/>
              </a:spcAft>
              <a:buClrTx/>
              <a:buSzTx/>
              <a:buFontTx/>
              <a:buChar char="•"/>
              <a:tabLst/>
              <a:defRPr/>
            </a:pPr>
            <a:r>
              <a:rPr kumimoji="0" lang="ar-JO"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أعمال الناموس ( ترجمة أبيج تعطي دليلاً على الإيمان الر</a:t>
            </a:r>
            <a:r>
              <a:rPr lang="ar-JO" sz="2400" dirty="0">
                <a:solidFill>
                  <a:srgbClr val="E5E5FF"/>
                </a:solidFill>
                <a:effectLst>
                  <a:outerShdw blurRad="38100" dist="38100" dir="2700000" algn="tl">
                    <a:srgbClr val="000000"/>
                  </a:outerShdw>
                </a:effectLst>
                <a:latin typeface="Arial" charset="0"/>
                <a:cs typeface="Arial" charset="0"/>
              </a:rPr>
              <a:t>ا</a:t>
            </a:r>
            <a:r>
              <a:rPr kumimoji="0" lang="ar-JO"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باني عن الخلاص بالأعمال الذي يجادل بولس ضده في غلاطية )</a:t>
            </a:r>
            <a:endParaRPr kumimoji="0" lang="en-US"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MIQSAT MA</a:t>
            </a:r>
            <a:r>
              <a:rPr kumimoji="0" lang="fr-FR" altLang="ja-JP"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ASE HA-TORAH</a:t>
            </a:r>
          </a:p>
        </p:txBody>
      </p:sp>
      <p:sp>
        <p:nvSpPr>
          <p:cNvPr id="181258" name="Rectangle 10"/>
          <p:cNvSpPr>
            <a:spLocks noChangeArrowheads="1"/>
          </p:cNvSpPr>
          <p:nvPr/>
        </p:nvSpPr>
        <p:spPr bwMode="auto">
          <a:xfrm>
            <a:off x="304800" y="838200"/>
            <a:ext cx="8839200" cy="10668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MMT</a:t>
            </a:r>
          </a:p>
          <a:p>
            <a:pPr marL="342900" marR="0" lvl="0" indent="-34290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تظهر أن مقاومي بولس الذين علموا عن الخلاص بالناموس كانوا أشخاصاً حقيقيين</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ar-JO" sz="3600" dirty="0">
                <a:latin typeface="Arial" charset="0"/>
                <a:ea typeface="ＭＳ Ｐゴシック" charset="0"/>
              </a:rPr>
              <a:t>أهمية مخطوطات البحر الميت</a:t>
            </a:r>
            <a:endParaRPr lang="en-US" sz="3600" dirty="0">
              <a:latin typeface="Arial" charset="0"/>
              <a:ea typeface="ＭＳ Ｐゴシック" charset="0"/>
            </a:endParaRPr>
          </a:p>
        </p:txBody>
      </p:sp>
      <p:sp>
        <p:nvSpPr>
          <p:cNvPr id="9" name="Text Box 5"/>
          <p:cNvSpPr txBox="1">
            <a:spLocks noChangeArrowheads="1"/>
          </p:cNvSpPr>
          <p:nvPr/>
        </p:nvSpPr>
        <p:spPr bwMode="auto">
          <a:xfrm>
            <a:off x="7695229" y="0"/>
            <a:ext cx="1481496"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خ ع ج 183</a:t>
            </a:r>
            <a:endParaRPr kumimoji="0" lang="en-US"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أن تكون حراً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716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يكون الخلاص بالإيمان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وحده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83878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panose="020B0604020202020204" pitchFamily="34" charset="0"/>
                <a:ea typeface="ＭＳ Ｐゴシック" charset="0"/>
                <a:cs typeface="Arial" panose="020B0604020202020204" pitchFamily="34" charset="0"/>
              </a:rPr>
              <a:t>دعونا ندرس </a:t>
            </a:r>
            <a:br>
              <a:rPr lang="ar-JO" sz="5400" b="1" dirty="0">
                <a:solidFill>
                  <a:schemeClr val="tx1"/>
                </a:solidFill>
                <a:effectLst/>
                <a:latin typeface="Arial" panose="020B0604020202020204" pitchFamily="34" charset="0"/>
                <a:ea typeface="ＭＳ Ｐゴシック" charset="0"/>
                <a:cs typeface="Arial" panose="020B0604020202020204" pitchFamily="34" charset="0"/>
              </a:rPr>
            </a:br>
            <a:r>
              <a:rPr lang="ar-JO" sz="5400" b="1" dirty="0">
                <a:solidFill>
                  <a:schemeClr val="tx1"/>
                </a:solidFill>
                <a:effectLst/>
                <a:latin typeface="Arial" panose="020B0604020202020204" pitchFamily="34" charset="0"/>
                <a:ea typeface="ＭＳ Ｐゴシック" charset="0"/>
                <a:cs typeface="Arial" panose="020B0604020202020204" pitchFamily="34" charset="0"/>
              </a:rPr>
              <a:t>النص الكتابي</a:t>
            </a:r>
            <a:endParaRPr lang="en-US" sz="54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58911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الخلفية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9952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ln>
              <a:noFill/>
            </a:ln>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ln>
                <a:noFill/>
              </a:ln>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4448" y="2042845"/>
            <a:ext cx="9055101" cy="830997"/>
          </a:xfrm>
          <a:noFill/>
        </p:spPr>
        <p:txBody>
          <a:bodyPr wrap="square" lIns="91440" tIns="45720" rIns="91440" bIns="45720">
            <a:spAutoFit/>
          </a:bodyPr>
          <a:lstStyle/>
          <a:p>
            <a:r>
              <a:rPr lang="ar-JO" sz="4800" b="1" kern="1200" dirty="0">
                <a:solidFill>
                  <a:schemeClr val="tx1"/>
                </a:solidFill>
                <a:latin typeface="Arial" panose="020B0604020202020204" pitchFamily="34" charset="0"/>
                <a:ea typeface="ＭＳ Ｐゴシック" charset="0"/>
                <a:cs typeface="Arial" panose="020B0604020202020204" pitchFamily="34" charset="0"/>
              </a:rPr>
              <a:t>ولا ترتبكوا أيضاً بنير عبودية</a:t>
            </a:r>
            <a:endParaRPr lang="en-US" sz="4800" b="1" kern="120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3183233" y="5105715"/>
            <a:ext cx="2872994" cy="707886"/>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ko-KR"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r>
              <a:rPr kumimoji="0" lang="en-US" altLang="ko-KR"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altLang="ko-KR"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1</a:t>
            </a:r>
            <a:r>
              <a:rPr kumimoji="0" lang="en-US" altLang="ko-KR"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4" name="Rectangle 3"/>
          <p:cNvSpPr/>
          <p:nvPr/>
        </p:nvSpPr>
        <p:spPr>
          <a:xfrm>
            <a:off x="44450" y="90498"/>
            <a:ext cx="9099550" cy="1754326"/>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ko-KR" sz="5400" b="1" i="0" u="none" strike="noStrike" kern="1200" cap="none" spc="0" normalizeH="0" baseline="0" noProof="0" dirty="0">
                <a:ln w="12700">
                  <a:solidFill>
                    <a:srgbClr val="000000">
                      <a:satMod val="155000"/>
                    </a:srgbClr>
                  </a:solidFill>
                  <a:prstDash val="solid"/>
                </a:ln>
                <a:solidFill>
                  <a:srgbClr val="000000"/>
                </a:solidFill>
                <a:uLnTx/>
                <a:uFillTx/>
                <a:latin typeface="Arial" panose="020B0604020202020204" pitchFamily="34" charset="0"/>
                <a:cs typeface="Arial" panose="020B0604020202020204" pitchFamily="34" charset="0"/>
              </a:rPr>
              <a:t>فاثبتوا إذاً في الحرية التي قد حررنا المسيح بها</a:t>
            </a:r>
            <a:endParaRPr kumimoji="0" lang="en-US" altLang="ko-KR" sz="13800" b="1" i="0" u="none" strike="noStrike" kern="1200" cap="none" spc="0" normalizeH="0" baseline="0" noProof="0" dirty="0">
              <a:ln w="12700">
                <a:solidFill>
                  <a:srgbClr val="000000">
                    <a:satMod val="155000"/>
                  </a:srgbClr>
                </a:solidFill>
                <a:prstDash val="solid"/>
              </a:ln>
              <a:solidFill>
                <a:srgbClr val="7A0701"/>
              </a:solidFill>
              <a:uLnTx/>
              <a:uFillTx/>
              <a:latin typeface="Arial" panose="020B0604020202020204" pitchFamily="34" charset="0"/>
              <a:cs typeface="Arial" panose="020B0604020202020204" pitchFamily="34" charset="0"/>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092057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الخلاص</a:t>
            </a:r>
            <a:endParaRPr lang="en-US"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كان الخلاص دائماً بالإيمان - حتى في العهد القديم</a:t>
            </a:r>
          </a:p>
          <a:p>
            <a:r>
              <a:rPr lang="ar-JO" dirty="0">
                <a:latin typeface="Arial" panose="020B0604020202020204" pitchFamily="34" charset="0"/>
                <a:cs typeface="Arial" panose="020B0604020202020204" pitchFamily="34" charset="0"/>
              </a:rPr>
              <a:t> (٢ :١٦ ؛ ٣: ٦-٩) لأن الناموس لا يخلص الكنيسة ولا ينطبق على الكنيسة اليوم، لذا فإن المسيحيين اليهود الذين يعتنقون هذا الآن هم حقاً إسرائيل الله (٦:١٦).</a:t>
            </a:r>
            <a:endParaRPr lang="en-US" dirty="0">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430E49C9-7EE3-144A-8D04-C05DA702256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غلاطية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80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1140" name="Text Box 2"/>
          <p:cNvSpPr txBox="1">
            <a:spLocks noChangeArrowheads="1"/>
          </p:cNvSpPr>
          <p:nvPr/>
        </p:nvSpPr>
        <p:spPr bwMode="auto">
          <a:xfrm>
            <a:off x="761292" y="6562910"/>
            <a:ext cx="875988" cy="21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 </a:t>
            </a: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2006</a:t>
            </a: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 TBBMI</a:t>
            </a:r>
          </a:p>
        </p:txBody>
      </p:sp>
      <p:sp>
        <p:nvSpPr>
          <p:cNvPr id="91141" name="Rectangle 3"/>
          <p:cNvSpPr>
            <a:spLocks noChangeArrowheads="1"/>
          </p:cNvSpPr>
          <p:nvPr/>
        </p:nvSpPr>
        <p:spPr bwMode="auto">
          <a:xfrm>
            <a:off x="7952307" y="6542610"/>
            <a:ext cx="579432" cy="21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1144" name="Text Box 6"/>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المتوسط</a:t>
            </a:r>
            <a:endPar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ATLANTIC OCEAN</a:t>
            </a:r>
          </a:p>
        </p:txBody>
      </p:sp>
      <p:sp>
        <p:nvSpPr>
          <p:cNvPr id="91146" name="Text Box 9"/>
          <p:cNvSpPr txBox="1">
            <a:spLocks noChangeArrowheads="1"/>
          </p:cNvSpPr>
          <p:nvPr/>
        </p:nvSpPr>
        <p:spPr bwMode="auto">
          <a:xfrm>
            <a:off x="8722996" y="99248"/>
            <a:ext cx="254636" cy="378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cs typeface="Arial" panose="020B0604020202020204" pitchFamily="34" charset="0"/>
              </a:rPr>
              <a:t>روما</a:t>
            </a:r>
            <a:endPar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cs typeface="Arial" panose="020B0604020202020204" pitchFamily="34" charset="0"/>
            </a:endParaRPr>
          </a:p>
        </p:txBody>
      </p:sp>
      <p:sp>
        <p:nvSpPr>
          <p:cNvPr id="45067" name="Text Box 11"/>
          <p:cNvSpPr txBox="1">
            <a:spLocks noChangeArrowheads="1"/>
          </p:cNvSpPr>
          <p:nvPr/>
        </p:nvSpPr>
        <p:spPr bwMode="auto">
          <a:xfrm>
            <a:off x="6524625" y="4055146"/>
            <a:ext cx="1995920" cy="367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أنطاكية سوريا</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68" name="Text Box 12"/>
          <p:cNvSpPr txBox="1">
            <a:spLocks noChangeArrowheads="1"/>
          </p:cNvSpPr>
          <p:nvPr/>
        </p:nvSpPr>
        <p:spPr bwMode="auto">
          <a:xfrm>
            <a:off x="5500694" y="3623710"/>
            <a:ext cx="3103556" cy="367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أنطاكية بيسيدية</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69" name="Text Box 13"/>
          <p:cNvSpPr txBox="1">
            <a:spLocks noChangeArrowheads="1"/>
          </p:cNvSpPr>
          <p:nvPr/>
        </p:nvSpPr>
        <p:spPr bwMode="auto">
          <a:xfrm>
            <a:off x="5186796" y="3836627"/>
            <a:ext cx="1812636"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أفسس</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أثينا</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Arial" panose="020B0604020202020204" pitchFamily="34" charset="0"/>
                <a:ea typeface="MS Gothic" charset="0"/>
                <a:cs typeface="Arial" panose="020B0604020202020204" pitchFamily="34" charset="0"/>
              </a:rPr>
              <a:t>•</a:t>
            </a:r>
          </a:p>
        </p:txBody>
      </p:sp>
      <p:sp>
        <p:nvSpPr>
          <p:cNvPr id="45072" name="Text Box 16"/>
          <p:cNvSpPr txBox="1">
            <a:spLocks noChangeArrowheads="1"/>
          </p:cNvSpPr>
          <p:nvPr/>
        </p:nvSpPr>
        <p:spPr bwMode="auto">
          <a:xfrm>
            <a:off x="2105631" y="937094"/>
            <a:ext cx="5957455" cy="1529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900" b="1" i="0" u="none" strike="noStrike" kern="1200" cap="none" spc="0" normalizeH="0" baseline="0" noProof="0" dirty="0">
                <a:ln>
                  <a:noFill/>
                </a:ln>
                <a:solidFill>
                  <a:srgbClr val="000000"/>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رحلات بولس</a:t>
            </a:r>
          </a:p>
          <a:p>
            <a:pPr marL="0" marR="0" lvl="0" indent="0" algn="ct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900" b="1" i="0" u="none" strike="noStrike" kern="1200" cap="none" spc="0" normalizeH="0" baseline="0" noProof="0" dirty="0">
                <a:ln>
                  <a:noFill/>
                </a:ln>
                <a:solidFill>
                  <a:srgbClr val="000000"/>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في لمحة</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مكدونية</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grpSp>
        <p:nvGrpSpPr>
          <p:cNvPr id="91155" name="Group 18"/>
          <p:cNvGrpSpPr>
            <a:grpSpLocks/>
          </p:cNvGrpSpPr>
          <p:nvPr/>
        </p:nvGrpSpPr>
        <p:grpSpPr bwMode="auto">
          <a:xfrm>
            <a:off x="971264" y="2143116"/>
            <a:ext cx="7386950" cy="3841790"/>
            <a:chOff x="673" y="1600"/>
            <a:chExt cx="5086" cy="2673"/>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أفريقيا</a:t>
              </a:r>
              <a:endParaRPr kumimoji="0" lang="en-GB" sz="36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91177" name="Text Box 20"/>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3600" b="1" dirty="0">
                  <a:solidFill>
                    <a:srgbClr val="0033CC"/>
                  </a:solidFill>
                  <a:latin typeface="Arial" panose="020B0604020202020204" pitchFamily="34" charset="0"/>
                  <a:ea typeface="MS Gothic" charset="0"/>
                  <a:cs typeface="Arial" panose="020B0604020202020204" pitchFamily="34" charset="0"/>
                </a:rPr>
                <a:t>آسيا</a:t>
              </a:r>
              <a:endParaRPr kumimoji="0" lang="en-GB" sz="36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2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أوروبا</a:t>
              </a:r>
              <a:endParaRPr kumimoji="0" lang="en-GB" sz="32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sp>
          <p:nvSpPr>
            <p:cNvPr id="91179" name="Text Box 22"/>
            <p:cNvSpPr txBox="1">
              <a:spLocks noChangeArrowheads="1"/>
            </p:cNvSpPr>
            <p:nvPr/>
          </p:nvSpPr>
          <p:spPr bwMode="auto">
            <a:xfrm>
              <a:off x="4677" y="3922"/>
              <a:ext cx="1082"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rPr>
                <a:t>العربية</a:t>
              </a:r>
              <a:endParaRPr kumimoji="0" lang="en-GB" sz="2800" b="1" i="0" u="none" strike="noStrike" kern="1200" cap="none" spc="0" normalizeH="0" baseline="0" noProof="0" dirty="0">
                <a:ln>
                  <a:noFill/>
                </a:ln>
                <a:solidFill>
                  <a:srgbClr val="0033CC"/>
                </a:solidFill>
                <a:effectLst/>
                <a:uLnTx/>
                <a:uFillTx/>
                <a:latin typeface="Arial" panose="020B0604020202020204" pitchFamily="34" charset="0"/>
                <a:ea typeface="MS Gothic" charset="0"/>
                <a:cs typeface="Arial" panose="020B0604020202020204" pitchFamily="34" charset="0"/>
              </a:endParaRP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rPr>
              <a:t>أورشليم</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Arial" panose="020B0604020202020204" pitchFamily="34" charset="0"/>
              <a:ea typeface="MS Gothic" charset="0"/>
              <a:cs typeface="Arial" panose="020B0604020202020204" pitchFamily="34" charset="0"/>
            </a:endParaRP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1158" name="Text Box 26"/>
          <p:cNvSpPr txBox="1">
            <a:spLocks noChangeArrowheads="1"/>
          </p:cNvSpPr>
          <p:nvPr/>
        </p:nvSpPr>
        <p:spPr bwMode="auto">
          <a:xfrm>
            <a:off x="8365733" y="6540498"/>
            <a:ext cx="290891" cy="21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42</a:t>
            </a:r>
          </a:p>
        </p:txBody>
      </p:sp>
      <p:sp>
        <p:nvSpPr>
          <p:cNvPr id="91159" name="Text Box 27"/>
          <p:cNvSpPr txBox="1">
            <a:spLocks noChangeArrowheads="1"/>
          </p:cNvSpPr>
          <p:nvPr/>
        </p:nvSpPr>
        <p:spPr bwMode="auto">
          <a:xfrm>
            <a:off x="8662300" y="6504864"/>
            <a:ext cx="348599" cy="27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5087" name="Text Box 31"/>
          <p:cNvSpPr txBox="1">
            <a:spLocks noChangeArrowheads="1"/>
          </p:cNvSpPr>
          <p:nvPr/>
        </p:nvSpPr>
        <p:spPr bwMode="auto">
          <a:xfrm>
            <a:off x="724480" y="4028518"/>
            <a:ext cx="1418628"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 13-14</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b="1" dirty="0">
                <a:solidFill>
                  <a:srgbClr val="FFFF00"/>
                </a:solidFill>
                <a:latin typeface="Arial" panose="020B0604020202020204" pitchFamily="34" charset="0"/>
                <a:ea typeface="MS Gothic" charset="0"/>
                <a:cs typeface="Arial" panose="020B0604020202020204" pitchFamily="34" charset="0"/>
              </a:rPr>
              <a:t>المساعد الدراسي رقم 24</a:t>
            </a:r>
            <a:endParaRPr kumimoji="0" lang="en-GB" sz="25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grpSp>
        <p:nvGrpSpPr>
          <p:cNvPr id="4" name="Group 34"/>
          <p:cNvGrpSpPr>
            <a:grpSpLocks/>
          </p:cNvGrpSpPr>
          <p:nvPr/>
        </p:nvGrpSpPr>
        <p:grpSpPr bwMode="auto">
          <a:xfrm>
            <a:off x="750455" y="5287773"/>
            <a:ext cx="6750503" cy="1196227"/>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1175" name="Rectangle 36"/>
            <p:cNvSpPr>
              <a:spLocks noChangeArrowheads="1"/>
            </p:cNvSpPr>
            <p:nvPr/>
          </p:nvSpPr>
          <p:spPr bwMode="auto">
            <a:xfrm>
              <a:off x="623" y="3807"/>
              <a:ext cx="4690" cy="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r"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ar-JO" sz="22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rPr>
                <a:t>الأهمية : عُبد </a:t>
              </a:r>
              <a:r>
                <a:rPr kumimoji="0" lang="ar-JO" sz="2200" b="1" i="0" u="none" strike="noStrike" kern="1200" cap="none" spc="0" normalizeH="0" baseline="0" noProof="0" dirty="0">
                  <a:ln>
                    <a:noFill/>
                  </a:ln>
                  <a:solidFill>
                    <a:srgbClr val="FF0000"/>
                  </a:solidFill>
                  <a:effectLst/>
                  <a:uLnTx/>
                  <a:uFillTx/>
                  <a:latin typeface="Arial" pitchFamily="34" charset="0"/>
                  <a:ea typeface="MS Gothic" charset="0"/>
                  <a:cs typeface="Arial" pitchFamily="34" charset="0"/>
                </a:rPr>
                <a:t>كالآلهة</a:t>
              </a:r>
              <a:r>
                <a:rPr kumimoji="0" lang="ar-JO" sz="22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rPr>
                <a:t>، صنع المعجزات، </a:t>
              </a:r>
              <a:r>
                <a:rPr kumimoji="0" lang="ar-JO" sz="2200" b="1" i="0" u="none" strike="noStrike" kern="1200" cap="none" spc="0" normalizeH="0" baseline="0" noProof="0" dirty="0">
                  <a:ln>
                    <a:noFill/>
                  </a:ln>
                  <a:solidFill>
                    <a:srgbClr val="FF0000"/>
                  </a:solidFill>
                  <a:effectLst/>
                  <a:uLnTx/>
                  <a:uFillTx/>
                  <a:latin typeface="Arial" pitchFamily="34" charset="0"/>
                  <a:ea typeface="MS Gothic" charset="0"/>
                  <a:cs typeface="Arial" pitchFamily="34" charset="0"/>
                </a:rPr>
                <a:t>رجم</a:t>
              </a:r>
              <a:r>
                <a:rPr kumimoji="0" lang="ar-JO" sz="22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rPr>
                <a:t> بولس، عمل صعب، زراعة كنائس، العودة بنفس المسار</a:t>
              </a:r>
              <a:endParaRPr kumimoji="0" lang="en-GB" sz="2200" b="1" i="0" u="none" strike="noStrike" kern="1200" cap="none" spc="0" normalizeH="0" baseline="0" noProof="0" dirty="0">
                <a:ln>
                  <a:noFill/>
                </a:ln>
                <a:solidFill>
                  <a:srgbClr val="000000"/>
                </a:solidFill>
                <a:effectLst/>
                <a:uLnTx/>
                <a:uFillTx/>
                <a:latin typeface="Arial" pitchFamily="34" charset="0"/>
                <a:ea typeface="MS Gothic" charset="0"/>
                <a:cs typeface="Arial" pitchFamily="34" charset="0"/>
              </a:endParaRPr>
            </a:p>
          </p:txBody>
        </p:sp>
      </p:grpSp>
      <p:grpSp>
        <p:nvGrpSpPr>
          <p:cNvPr id="5" name="Group 37"/>
          <p:cNvGrpSpPr>
            <a:grpSpLocks/>
          </p:cNvGrpSpPr>
          <p:nvPr/>
        </p:nvGrpSpPr>
        <p:grpSpPr bwMode="auto">
          <a:xfrm>
            <a:off x="642912" y="1402136"/>
            <a:ext cx="2571662" cy="2385452"/>
            <a:chOff x="386" y="999"/>
            <a:chExt cx="5252" cy="1703"/>
          </a:xfrm>
        </p:grpSpPr>
        <p:sp>
          <p:nvSpPr>
            <p:cNvPr id="91172" name="AutoShape 38"/>
            <p:cNvSpPr>
              <a:spLocks noChangeArrowheads="1"/>
            </p:cNvSpPr>
            <p:nvPr/>
          </p:nvSpPr>
          <p:spPr bwMode="auto">
            <a:xfrm flipH="1">
              <a:off x="622" y="999"/>
              <a:ext cx="5016"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1173" name="Text Box 39"/>
            <p:cNvSpPr txBox="1">
              <a:spLocks noChangeArrowheads="1"/>
            </p:cNvSpPr>
            <p:nvPr/>
          </p:nvSpPr>
          <p:spPr bwMode="auto">
            <a:xfrm>
              <a:off x="386" y="1171"/>
              <a:ext cx="4960" cy="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0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48-49 </a:t>
              </a:r>
              <a:r>
                <a:rPr lang="ar-JO" sz="4000" b="1" dirty="0">
                  <a:solidFill>
                    <a:srgbClr val="FFEA18"/>
                  </a:solidFill>
                  <a:latin typeface="Arial" panose="020B0604020202020204" pitchFamily="34" charset="0"/>
                  <a:ea typeface="MS Gothic" charset="0"/>
                  <a:cs typeface="Arial" panose="020B0604020202020204" pitchFamily="34" charset="0"/>
                </a:rPr>
                <a:t>ميلادي</a:t>
              </a:r>
              <a:endParaRPr kumimoji="0" lang="ar-JO" sz="40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grpSp>
        <p:nvGrpSpPr>
          <p:cNvPr id="6" name="Group 40"/>
          <p:cNvGrpSpPr>
            <a:grpSpLocks/>
          </p:cNvGrpSpPr>
          <p:nvPr/>
        </p:nvGrpSpPr>
        <p:grpSpPr bwMode="auto">
          <a:xfrm>
            <a:off x="6102633" y="262659"/>
            <a:ext cx="2764824" cy="2888994"/>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الشاطئ في قبرص</a:t>
              </a:r>
              <a:endParaRPr kumimoji="0" lang="en-GB" sz="25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5100" name="AutoShape 44"/>
          <p:cNvSpPr>
            <a:spLocks noChangeArrowheads="1"/>
          </p:cNvSpPr>
          <p:nvPr/>
        </p:nvSpPr>
        <p:spPr bwMode="auto">
          <a:xfrm>
            <a:off x="6286512" y="3197879"/>
            <a:ext cx="369447" cy="302559"/>
          </a:xfrm>
          <a:prstGeom prst="curvedLeftArrow">
            <a:avLst>
              <a:gd name="adj1" fmla="val 34040"/>
              <a:gd name="adj2" fmla="val 69702"/>
              <a:gd name="adj3" fmla="val 52081"/>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ar-JO" altLang="ja-JP" sz="2500" b="1" dirty="0">
                <a:latin typeface="Arial" pitchFamily="34" charset="0"/>
                <a:cs typeface="Arial" pitchFamily="34" charset="0"/>
              </a:rPr>
              <a:t>رقم 1 : ال</a:t>
            </a:r>
            <a:r>
              <a:rPr lang="ar-JO" altLang="ja-JP" sz="2500" b="1" dirty="0">
                <a:solidFill>
                  <a:srgbClr val="FF0000"/>
                </a:solidFill>
                <a:latin typeface="Arial" pitchFamily="34" charset="0"/>
                <a:cs typeface="Arial" pitchFamily="34" charset="0"/>
              </a:rPr>
              <a:t>خطاف</a:t>
            </a:r>
            <a:r>
              <a:rPr lang="ar-JO" altLang="ja-JP" sz="2500" b="1" dirty="0">
                <a:latin typeface="Arial" pitchFamily="34" charset="0"/>
                <a:cs typeface="Arial" pitchFamily="34" charset="0"/>
              </a:rPr>
              <a:t> : ال</a:t>
            </a:r>
            <a:r>
              <a:rPr lang="ar-JO" altLang="ja-JP" sz="2500" b="1" dirty="0">
                <a:solidFill>
                  <a:srgbClr val="FF0000"/>
                </a:solidFill>
                <a:latin typeface="Arial" pitchFamily="34" charset="0"/>
                <a:cs typeface="Arial" pitchFamily="34" charset="0"/>
              </a:rPr>
              <a:t>مختبر</a:t>
            </a:r>
            <a:endParaRPr lang="en-US"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962139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3187" name="Text Box 2"/>
          <p:cNvSpPr txBox="1">
            <a:spLocks noChangeArrowheads="1"/>
          </p:cNvSpPr>
          <p:nvPr/>
        </p:nvSpPr>
        <p:spPr bwMode="auto">
          <a:xfrm>
            <a:off x="761292" y="6562910"/>
            <a:ext cx="875988" cy="21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 </a:t>
            </a: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2006</a:t>
            </a: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 TBBMI</a:t>
            </a:r>
          </a:p>
        </p:txBody>
      </p:sp>
      <p:sp>
        <p:nvSpPr>
          <p:cNvPr id="93188" name="Rectangle 3"/>
          <p:cNvSpPr>
            <a:spLocks noChangeArrowheads="1"/>
          </p:cNvSpPr>
          <p:nvPr/>
        </p:nvSpPr>
        <p:spPr bwMode="auto">
          <a:xfrm>
            <a:off x="7952307" y="6542610"/>
            <a:ext cx="579432" cy="21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3190" name="Text Box 5"/>
          <p:cNvSpPr txBox="1">
            <a:spLocks noChangeArrowheads="1"/>
          </p:cNvSpPr>
          <p:nvPr/>
        </p:nvSpPr>
        <p:spPr bwMode="auto">
          <a:xfrm rot="1320000">
            <a:off x="3338081" y="4427022"/>
            <a:ext cx="2108488" cy="29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البحر المتوسط</a:t>
            </a:r>
            <a:endPar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 xmlns:a14="http://schemas.microsoft.com/office/drawing/2010/main">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194" name="Text Box 9"/>
          <p:cNvSpPr txBox="1">
            <a:spLocks noChangeArrowheads="1"/>
          </p:cNvSpPr>
          <p:nvPr/>
        </p:nvSpPr>
        <p:spPr bwMode="auto">
          <a:xfrm>
            <a:off x="8722996" y="99248"/>
            <a:ext cx="254636" cy="378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Arial" panose="020B0604020202020204" pitchFamily="34" charset="0"/>
                <a:ea typeface="MS Gothic" charset="0"/>
                <a:cs typeface="Arial" panose="020B0604020202020204" pitchFamily="34"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rPr>
              <a:t>روما</a:t>
            </a:r>
            <a:endParaRPr kumimoji="0" lang="en-GB" sz="25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endParaRP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أنطاكية سوريا</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أنطاكية بيسيدية</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أفسس</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rPr>
              <a:t>أثينا</a:t>
            </a:r>
            <a:endParaRPr kumimoji="0" lang="en-GB" sz="25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MS Gothic" charset="0"/>
              <a:cs typeface="Arial" panose="020B0604020202020204" pitchFamily="34" charset="0"/>
            </a:endParaRP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•Macedonia</a:t>
            </a: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83184" y="2094103"/>
            <a:ext cx="2694421" cy="154921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357686" y="2236975"/>
            <a:ext cx="2218894" cy="1698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i="0"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rPr>
              <a:t>النعمة</a:t>
            </a:r>
          </a:p>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4400" b="1" i="0"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rPr>
              <a:t>فقط</a:t>
            </a:r>
            <a:endParaRPr kumimoji="0" lang="en-GB" sz="4400" b="1" i="0" u="none" strike="noStrike" kern="1200" cap="none" spc="0" normalizeH="0" baseline="0" noProof="0" dirty="0">
              <a:ln>
                <a:noFill/>
              </a:ln>
              <a:solidFill>
                <a:srgbClr val="FFEA18"/>
              </a:solidFill>
              <a:effectLst>
                <a:glow rad="127000">
                  <a:srgbClr val="000000"/>
                </a:glow>
              </a:effectLst>
              <a:uLnTx/>
              <a:uFillTx/>
              <a:latin typeface="Arial" panose="020B0604020202020204" pitchFamily="34" charset="0"/>
              <a:ea typeface="MS Gothic" charset="0"/>
              <a:cs typeface="Arial" panose="020B0604020202020204" pitchFamily="34" charset="0"/>
            </a:endParaRP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grpSp>
        <p:nvGrpSpPr>
          <p:cNvPr id="93204" name="Group 20"/>
          <p:cNvGrpSpPr>
            <a:grpSpLocks/>
          </p:cNvGrpSpPr>
          <p:nvPr/>
        </p:nvGrpSpPr>
        <p:grpSpPr bwMode="auto">
          <a:xfrm>
            <a:off x="971264" y="2241179"/>
            <a:ext cx="7886989" cy="3756772"/>
            <a:chOff x="673" y="1600"/>
            <a:chExt cx="5465" cy="2682"/>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i="0"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أفريقيا</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98" name="Text Box 22"/>
            <p:cNvSpPr txBox="1">
              <a:spLocks noChangeArrowheads="1"/>
            </p:cNvSpPr>
            <p:nvPr/>
          </p:nvSpPr>
          <p:spPr bwMode="auto">
            <a:xfrm>
              <a:off x="4656" y="1957"/>
              <a:ext cx="1029"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3600" b="1" i="0"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آسيا</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EUROPE</a:t>
              </a:r>
            </a:p>
          </p:txBody>
        </p:sp>
        <p:sp>
          <p:nvSpPr>
            <p:cNvPr id="100400" name="Text Box 24"/>
            <p:cNvSpPr txBox="1">
              <a:spLocks noChangeArrowheads="1"/>
            </p:cNvSpPr>
            <p:nvPr/>
          </p:nvSpPr>
          <p:spPr bwMode="auto">
            <a:xfrm>
              <a:off x="4599" y="3922"/>
              <a:ext cx="1539" cy="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800" b="1" i="0"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العربية</a:t>
              </a:r>
              <a:endParaRPr kumimoji="0" lang="en-GB" sz="2800" b="1" i="0" u="none" strike="noStrike" kern="1200" cap="none" spc="0" normalizeH="0" baseline="0" noProof="0" dirty="0">
                <a:ln>
                  <a:noFill/>
                </a:ln>
                <a:solidFill>
                  <a:srgbClr val="0033CC"/>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grpSp>
      <p:grpSp>
        <p:nvGrpSpPr>
          <p:cNvPr id="3" name="Group 25"/>
          <p:cNvGrpSpPr>
            <a:grpSpLocks/>
          </p:cNvGrpSpPr>
          <p:nvPr/>
        </p:nvGrpSpPr>
        <p:grpSpPr bwMode="auto">
          <a:xfrm>
            <a:off x="756241" y="5388630"/>
            <a:ext cx="5397500" cy="1196228"/>
            <a:chOff x="524" y="3847"/>
            <a:chExt cx="3740"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27" name="Text Box 27"/>
            <p:cNvSpPr txBox="1">
              <a:spLocks noChangeArrowheads="1"/>
            </p:cNvSpPr>
            <p:nvPr/>
          </p:nvSpPr>
          <p:spPr bwMode="auto">
            <a:xfrm>
              <a:off x="667" y="3951"/>
              <a:ext cx="3590" cy="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9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itchFamily="34" charset="0"/>
                </a:rPr>
                <a:t>تم تسوية المشكلة بشكل دائم : </a:t>
              </a:r>
            </a:p>
            <a:p>
              <a:pPr marL="0" marR="0" lvl="0" indent="0" algn="ctr"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900" b="1" i="0"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itchFamily="34" charset="0"/>
                </a:rPr>
                <a:t>النعمة</a:t>
              </a:r>
              <a:r>
                <a:rPr kumimoji="0" lang="ar-JO" sz="29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itchFamily="34" charset="0"/>
                </a:rPr>
                <a:t> وليس </a:t>
              </a:r>
              <a:r>
                <a:rPr kumimoji="0" lang="ar-JO" sz="2900" b="1" i="0"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itchFamily="34" charset="0"/>
                </a:rPr>
                <a:t>الناموس</a:t>
              </a:r>
              <a:endParaRPr kumimoji="0" lang="en-GB" sz="2900" b="1" i="0" u="none" strike="noStrike" kern="1200" cap="none" spc="0" normalizeH="0" baseline="0" noProof="0" dirty="0">
                <a:ln>
                  <a:noFill/>
                </a:ln>
                <a:solidFill>
                  <a:srgbClr val="FF0000"/>
                </a:solidFill>
                <a:effectLst/>
                <a:uLnTx/>
                <a:uFillTx/>
                <a:latin typeface="Arial" panose="020B0604020202020204" pitchFamily="34" charset="0"/>
                <a:ea typeface="MS Gothic" charset="0"/>
                <a:cs typeface="Arial" pitchFamily="34" charset="0"/>
              </a:endParaRPr>
            </a:p>
          </p:txBody>
        </p:sp>
      </p:grpSp>
      <p:sp>
        <p:nvSpPr>
          <p:cNvPr id="46108" name="Text Box 28"/>
          <p:cNvSpPr txBox="1">
            <a:spLocks noChangeArrowheads="1"/>
          </p:cNvSpPr>
          <p:nvPr/>
        </p:nvSpPr>
        <p:spPr bwMode="auto">
          <a:xfrm>
            <a:off x="718707" y="3993500"/>
            <a:ext cx="1853029" cy="32135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rPr>
              <a:t>أعمال 15</a:t>
            </a:r>
            <a:endParaRPr kumimoji="0" lang="en-GB" sz="16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anose="020B0604020202020204" pitchFamily="34" charset="0"/>
            </a:endParaRP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2500" b="1" i="0"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rPr>
              <a:t>أورشليم</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Arial" panose="020B0604020202020204" pitchFamily="34" charset="0"/>
              <a:ea typeface="MS Gothic" charset="0"/>
              <a:cs typeface="Arial" panose="020B0604020202020204" pitchFamily="34" charset="0"/>
            </a:endParaRPr>
          </a:p>
        </p:txBody>
      </p:sp>
      <p:grpSp>
        <p:nvGrpSpPr>
          <p:cNvPr id="4" name="Group 30"/>
          <p:cNvGrpSpPr>
            <a:grpSpLocks/>
          </p:cNvGrpSpPr>
          <p:nvPr/>
        </p:nvGrpSpPr>
        <p:grpSpPr bwMode="auto">
          <a:xfrm>
            <a:off x="749013" y="4541197"/>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25" name="Rectangle 32"/>
            <p:cNvSpPr>
              <a:spLocks noChangeArrowheads="1"/>
            </p:cNvSpPr>
            <p:nvPr/>
          </p:nvSpPr>
          <p:spPr bwMode="auto">
            <a:xfrm>
              <a:off x="567" y="3290"/>
              <a:ext cx="3460" cy="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ar-JO" sz="22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itchFamily="34" charset="0"/>
                </a:rPr>
                <a:t>1(--)2 مجمع أورشليم</a:t>
              </a:r>
              <a:endParaRPr kumimoji="0" lang="en-GB" sz="2200" b="1" i="0" u="none" strike="noStrike" kern="1200" cap="none" spc="0" normalizeH="0" baseline="0" noProof="0" dirty="0">
                <a:ln>
                  <a:noFill/>
                </a:ln>
                <a:solidFill>
                  <a:srgbClr val="000000"/>
                </a:solidFill>
                <a:effectLst/>
                <a:uLnTx/>
                <a:uFillTx/>
                <a:latin typeface="Arial" panose="020B0604020202020204" pitchFamily="34" charset="0"/>
                <a:ea typeface="MS Gothic" charset="0"/>
                <a:cs typeface="Arial" pitchFamily="34"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23" name="Text Box 35"/>
            <p:cNvSpPr txBox="1">
              <a:spLocks noChangeArrowheads="1"/>
            </p:cNvSpPr>
            <p:nvPr/>
          </p:nvSpPr>
          <p:spPr bwMode="auto">
            <a:xfrm>
              <a:off x="551" y="828"/>
              <a:ext cx="1483" cy="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ar-JO" sz="1600" b="1" dirty="0">
                  <a:solidFill>
                    <a:srgbClr val="FFFFFF"/>
                  </a:solidFill>
                  <a:latin typeface="Arial" panose="020B0604020202020204" pitchFamily="34" charset="0"/>
                  <a:ea typeface="MS Gothic" charset="0"/>
                  <a:cs typeface="Arial" panose="020B0604020202020204" pitchFamily="34" charset="0"/>
                </a:rPr>
                <a:t>أ</a:t>
              </a: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عمال ١٥: ١ — هل يجب على الأممي أن يصبح يهودياً ويقبل شرائعه وطقوسه، قبل أن يتمكن من أن يصبح مسيحياً؟</a:t>
              </a:r>
              <a:endPar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212" name="Text Box 38"/>
          <p:cNvSpPr txBox="1">
            <a:spLocks noChangeArrowheads="1"/>
          </p:cNvSpPr>
          <p:nvPr/>
        </p:nvSpPr>
        <p:spPr bwMode="auto">
          <a:xfrm>
            <a:off x="8442943" y="6539799"/>
            <a:ext cx="290891" cy="21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43</a:t>
            </a:r>
          </a:p>
        </p:txBody>
      </p:sp>
      <p:sp>
        <p:nvSpPr>
          <p:cNvPr id="93213" name="Text Box 39"/>
          <p:cNvSpPr txBox="1">
            <a:spLocks noChangeArrowheads="1"/>
          </p:cNvSpPr>
          <p:nvPr/>
        </p:nvSpPr>
        <p:spPr bwMode="auto">
          <a:xfrm>
            <a:off x="8709913" y="6488619"/>
            <a:ext cx="262037" cy="284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ar-JO" sz="59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rPr>
                <a:t>49 م</a:t>
              </a:r>
              <a:endParaRPr kumimoji="0" lang="en-GB" sz="5900" b="1" i="0" u="none" strike="noStrike" kern="1200" cap="none" spc="0" normalizeH="0" baseline="0" noProof="0" dirty="0">
                <a:ln>
                  <a:noFill/>
                </a:ln>
                <a:solidFill>
                  <a:srgbClr val="FFEA18"/>
                </a:solidFill>
                <a:effectLst/>
                <a:uLnTx/>
                <a:uFillTx/>
                <a:latin typeface="Arial" panose="020B0604020202020204" pitchFamily="34" charset="0"/>
                <a:ea typeface="MS Gothic" charset="0"/>
                <a:cs typeface="Arial" panose="020B0604020202020204" pitchFamily="34" charset="0"/>
              </a:endParaRPr>
            </a:p>
          </p:txBody>
        </p:sp>
      </p:grpSp>
      <p:sp>
        <p:nvSpPr>
          <p:cNvPr id="46123" name="AutoShape 43"/>
          <p:cNvSpPr>
            <a:spLocks noChangeArrowheads="1"/>
          </p:cNvSpPr>
          <p:nvPr/>
        </p:nvSpPr>
        <p:spPr bwMode="auto">
          <a:xfrm>
            <a:off x="1524000" y="4445934"/>
            <a:ext cx="495012" cy="626140"/>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Arial" panose="020B0604020202020204" pitchFamily="34" charset="0"/>
              <a:ea typeface="MS Gothic"/>
              <a:cs typeface="Arial" panose="020B0604020202020204" pitchFamily="34" charset="0"/>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197" tIns="45600" rIns="91197" bIns="45600"/>
          <a:lstStyle/>
          <a:p>
            <a:r>
              <a:rPr lang="en-GB" sz="2500" b="1">
                <a:latin typeface="Arial" panose="020B0604020202020204" pitchFamily="34" charset="0"/>
                <a:cs typeface="Arial" panose="020B0604020202020204" pitchFamily="34" charset="0"/>
              </a:rPr>
              <a:t>1(--)2</a:t>
            </a:r>
            <a:r>
              <a:rPr lang="ru-RU" altLang="ja-JP" sz="2500" b="1">
                <a:latin typeface="Arial" panose="020B0604020202020204" pitchFamily="34" charset="0"/>
                <a:cs typeface="Arial" panose="020B0604020202020204" pitchFamily="34" charset="0"/>
              </a:rPr>
              <a:t>"</a:t>
            </a:r>
            <a:r>
              <a:rPr lang="en-GB" altLang="ja-JP" sz="2500" b="1">
                <a:latin typeface="Arial" panose="020B0604020202020204" pitchFamily="34" charset="0"/>
                <a:cs typeface="Arial" panose="020B0604020202020204" pitchFamily="34" charset="0"/>
              </a:rPr>
              <a:t>The Jerusalem Council</a:t>
            </a:r>
            <a:r>
              <a:rPr lang="ru-RU" altLang="ja-JP" sz="2500" b="1">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4418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90" y="0"/>
            <a:ext cx="9214792" cy="2043658"/>
          </a:xfrm>
          <a:solidFill>
            <a:schemeClr val="tx1"/>
          </a:solidFill>
        </p:spPr>
        <p:txBody>
          <a:bodyPr/>
          <a:lstStyle/>
          <a:p>
            <a:r>
              <a:rPr lang="ar-JO" sz="6000" b="1" dirty="0">
                <a:solidFill>
                  <a:srgbClr val="008000"/>
                </a:solidFill>
                <a:latin typeface="Arial" panose="020B0604020202020204" pitchFamily="34" charset="0"/>
                <a:cs typeface="Arial" panose="020B0604020202020204" pitchFamily="34" charset="0"/>
              </a:rPr>
              <a:t>كيف تزرع كنيسة</a:t>
            </a:r>
            <a:br>
              <a:rPr lang="ar-JO" sz="6000" b="1" dirty="0">
                <a:solidFill>
                  <a:srgbClr val="008000"/>
                </a:solidFill>
                <a:latin typeface="Arial" panose="020B0604020202020204" pitchFamily="34" charset="0"/>
                <a:cs typeface="Arial" panose="020B0604020202020204" pitchFamily="34" charset="0"/>
              </a:rPr>
            </a:br>
            <a:r>
              <a:rPr lang="en-US" dirty="0">
                <a:solidFill>
                  <a:srgbClr val="008000"/>
                </a:solidFill>
                <a:latin typeface="Arial" panose="020B0604020202020204" pitchFamily="34" charset="0"/>
                <a:cs typeface="Arial" panose="020B0604020202020204" pitchFamily="34" charset="0"/>
              </a:rPr>
              <a:t>(</a:t>
            </a:r>
            <a:r>
              <a:rPr lang="ar-JO" dirty="0">
                <a:solidFill>
                  <a:srgbClr val="008000"/>
                </a:solidFill>
                <a:latin typeface="Arial" panose="020B0604020202020204" pitchFamily="34" charset="0"/>
                <a:cs typeface="Arial" panose="020B0604020202020204" pitchFamily="34" charset="0"/>
              </a:rPr>
              <a:t>الإنجيل بحسب بولس</a:t>
            </a:r>
            <a:r>
              <a:rPr lang="en-US" dirty="0">
                <a:solidFill>
                  <a:srgbClr val="008000"/>
                </a:solidFill>
                <a:latin typeface="Arial" panose="020B0604020202020204" pitchFamily="34" charset="0"/>
                <a:cs typeface="Arial" panose="020B0604020202020204" pitchFamily="34" charset="0"/>
              </a:rPr>
              <a:t>)</a:t>
            </a:r>
          </a:p>
        </p:txBody>
      </p:sp>
      <p:sp>
        <p:nvSpPr>
          <p:cNvPr id="3" name="Subtitle 2"/>
          <p:cNvSpPr>
            <a:spLocks noGrp="1"/>
          </p:cNvSpPr>
          <p:nvPr>
            <p:ph type="subTitle" idx="1"/>
          </p:nvPr>
        </p:nvSpPr>
        <p:spPr>
          <a:xfrm>
            <a:off x="539552" y="2564904"/>
            <a:ext cx="7992888" cy="3456384"/>
          </a:xfrm>
        </p:spPr>
        <p:txBody>
          <a:bodyPr/>
          <a:lstStyle/>
          <a:p>
            <a:pPr algn="r"/>
            <a:r>
              <a:rPr lang="ar-JO" sz="4000" b="1" dirty="0">
                <a:solidFill>
                  <a:srgbClr val="00B0F0"/>
                </a:solidFill>
                <a:latin typeface="Arial" panose="020B0604020202020204" pitchFamily="34" charset="0"/>
                <a:cs typeface="Arial" panose="020B0604020202020204" pitchFamily="34" charset="0"/>
              </a:rPr>
              <a:t>1. </a:t>
            </a:r>
            <a:r>
              <a:rPr lang="ar-JO" sz="4000" b="1" dirty="0">
                <a:latin typeface="Arial" panose="020B0604020202020204" pitchFamily="34" charset="0"/>
                <a:cs typeface="Arial" panose="020B0604020202020204" pitchFamily="34" charset="0"/>
              </a:rPr>
              <a:t>علّم في مجمع</a:t>
            </a:r>
          </a:p>
          <a:p>
            <a:pPr algn="r"/>
            <a:r>
              <a:rPr lang="ar-JO" sz="4000" b="1" dirty="0">
                <a:solidFill>
                  <a:srgbClr val="00B0F0"/>
                </a:solidFill>
                <a:latin typeface="Arial" panose="020B0604020202020204" pitchFamily="34" charset="0"/>
                <a:cs typeface="Arial" panose="020B0604020202020204" pitchFamily="34" charset="0"/>
              </a:rPr>
              <a:t>2. </a:t>
            </a:r>
            <a:r>
              <a:rPr lang="ar-JO" sz="4000" b="1" dirty="0">
                <a:latin typeface="Arial" panose="020B0604020202020204" pitchFamily="34" charset="0"/>
                <a:cs typeface="Arial" panose="020B0604020202020204" pitchFamily="34" charset="0"/>
              </a:rPr>
              <a:t>ثم يتم طردك</a:t>
            </a:r>
          </a:p>
          <a:p>
            <a:pPr algn="r"/>
            <a:r>
              <a:rPr lang="ar-JO" sz="4000" b="1" dirty="0">
                <a:solidFill>
                  <a:srgbClr val="00B0F0"/>
                </a:solidFill>
                <a:latin typeface="Arial" panose="020B0604020202020204" pitchFamily="34" charset="0"/>
                <a:cs typeface="Arial" panose="020B0604020202020204" pitchFamily="34" charset="0"/>
              </a:rPr>
              <a:t>3. </a:t>
            </a:r>
            <a:r>
              <a:rPr lang="ar-JO" sz="4000" b="1" dirty="0">
                <a:latin typeface="Arial" panose="020B0604020202020204" pitchFamily="34" charset="0"/>
                <a:cs typeface="Arial" panose="020B0604020202020204" pitchFamily="34" charset="0"/>
              </a:rPr>
              <a:t>اذهب وجد بعض الأمميين</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650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ar-JO" dirty="0">
                <a:solidFill>
                  <a:srgbClr val="FFFFFF"/>
                </a:solidFill>
                <a:effectLst/>
                <a:latin typeface="Arial" panose="020B0604020202020204" pitchFamily="34" charset="0"/>
                <a:ea typeface="ＭＳ Ｐゴシック" charset="0"/>
                <a:cs typeface="Arial" panose="020B0604020202020204" pitchFamily="34" charset="0"/>
              </a:rPr>
              <a:t>نقص أو لا نقص ؟</a:t>
            </a:r>
            <a:endParaRPr lang="en-US"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99333" name="Text Box 1029"/>
          <p:cNvSpPr txBox="1">
            <a:spLocks noChangeArrowheads="1"/>
          </p:cNvSpPr>
          <p:nvPr/>
        </p:nvSpPr>
        <p:spPr bwMode="auto">
          <a:xfrm>
            <a:off x="0" y="5983288"/>
            <a:ext cx="9144000" cy="461665"/>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19: 27 ( لا تقصروا رؤوسكم مستديراً ولا تفسد عارضيك )</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550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ar-JO" b="1" dirty="0">
                <a:solidFill>
                  <a:srgbClr val="FFFFFF"/>
                </a:solidFill>
                <a:latin typeface="Arial" charset="0"/>
                <a:ea typeface="ＭＳ Ｐゴシック" charset="0"/>
              </a:rPr>
              <a:t>لاويين 19: 28</a:t>
            </a:r>
            <a:br>
              <a:rPr lang="en-US" b="1" dirty="0">
                <a:solidFill>
                  <a:srgbClr val="FFFFFF"/>
                </a:solidFill>
                <a:latin typeface="Arial" charset="0"/>
                <a:ea typeface="ＭＳ Ｐゴシック" charset="0"/>
              </a:rPr>
            </a:br>
            <a:r>
              <a:rPr lang="ar-JO" sz="2800" b="1" dirty="0">
                <a:solidFill>
                  <a:srgbClr val="FFFFFF"/>
                </a:solidFill>
                <a:latin typeface="Arial" charset="0"/>
                <a:ea typeface="ＭＳ Ｐゴシック" charset="0"/>
              </a:rPr>
              <a:t>ولا تجرحوا أجسادكم لميت وكتابة وسم لا تجعلوا فيكم أنا الرب</a:t>
            </a:r>
            <a:endParaRPr lang="en-US" sz="2800" b="1" dirty="0">
              <a:solidFill>
                <a:srgbClr val="FFFFFF"/>
              </a:solidFill>
              <a:latin typeface="Arial" charset="0"/>
              <a:ea typeface="ＭＳ Ｐゴシック" charset="0"/>
            </a:endParaRPr>
          </a:p>
        </p:txBody>
      </p:sp>
    </p:spTree>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343150"/>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i="0" u="none" strike="noStrike" kern="10" cap="none" spc="0" normalizeH="0" baseline="0" noProof="0" dirty="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rPr>
              <a:t>الناموس</a:t>
            </a:r>
            <a:endParaRPr kumimoji="0" lang="en-US" sz="7200" b="1" i="0" u="none" strike="noStrike" kern="10" cap="none" spc="0" normalizeH="0" baseline="0" noProof="0" dirty="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endParaRPr>
          </a:p>
        </p:txBody>
      </p:sp>
      <p:sp>
        <p:nvSpPr>
          <p:cNvPr id="101379" name="Text Box 3"/>
          <p:cNvSpPr txBox="1">
            <a:spLocks noChangeArrowheads="1"/>
          </p:cNvSpPr>
          <p:nvPr/>
        </p:nvSpPr>
        <p:spPr bwMode="auto">
          <a:xfrm>
            <a:off x="381000" y="304800"/>
            <a:ext cx="1905000" cy="954107"/>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نعيش تحت الناموس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0" name="Text Box 4"/>
          <p:cNvSpPr txBox="1">
            <a:spLocks noChangeArrowheads="1"/>
          </p:cNvSpPr>
          <p:nvPr/>
        </p:nvSpPr>
        <p:spPr bwMode="auto">
          <a:xfrm>
            <a:off x="3657600" y="304800"/>
            <a:ext cx="1905000" cy="954107"/>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يمكنني أكل الخنزير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1" name="Text Box 5"/>
          <p:cNvSpPr txBox="1">
            <a:spLocks noChangeArrowheads="1"/>
          </p:cNvSpPr>
          <p:nvPr/>
        </p:nvSpPr>
        <p:spPr bwMode="auto">
          <a:xfrm>
            <a:off x="6324600" y="304800"/>
            <a:ext cx="2362200" cy="954107"/>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هل يجب أن أطيع السبت ؟</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1382" name="Text Box 6"/>
          <p:cNvSpPr txBox="1">
            <a:spLocks noChangeArrowheads="1"/>
          </p:cNvSpPr>
          <p:nvPr/>
        </p:nvSpPr>
        <p:spPr bwMode="auto">
          <a:xfrm>
            <a:off x="381000" y="3792538"/>
            <a:ext cx="2590800" cy="954107"/>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يرتبط الناموس بنا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3" name="Text Box 7"/>
          <p:cNvSpPr txBox="1">
            <a:spLocks noChangeArrowheads="1"/>
          </p:cNvSpPr>
          <p:nvPr/>
        </p:nvSpPr>
        <p:spPr bwMode="auto">
          <a:xfrm>
            <a:off x="6553200" y="3124200"/>
            <a:ext cx="2286000" cy="1815882"/>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هل يمكن للمسيحيين تناول الدم (مثل يونغ تاو فو، سجق الدم) ؟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954107"/>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يطلب الله العشور مني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1385" name="Rectangle 9"/>
          <p:cNvSpPr>
            <a:spLocks noGrp="1" noChangeArrowheads="1"/>
          </p:cNvSpPr>
          <p:nvPr>
            <p:ph type="title"/>
          </p:nvPr>
        </p:nvSpPr>
        <p:spPr>
          <a:xfrm>
            <a:off x="533400" y="2133600"/>
            <a:ext cx="7772400" cy="1143000"/>
          </a:xfrm>
        </p:spPr>
        <p:txBody>
          <a:bodyPr/>
          <a:lstStyle/>
          <a:p>
            <a:pPr eaLnBrk="1" hangingPunct="1">
              <a:defRPr/>
            </a:pPr>
            <a:r>
              <a:rPr lang="ar-JO"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ماذا تعتقد ؟</a:t>
            </a:r>
            <a:endParaRPr lang="en-US"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9270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769938"/>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66"/>
                  </a:outerShdw>
                </a:effectLst>
                <a:uLnTx/>
                <a:uFillTx/>
                <a:latin typeface="Arial" panose="020B0604020202020204" pitchFamily="34" charset="0"/>
                <a:cs typeface="Arial" panose="020B0604020202020204" pitchFamily="34" charset="0"/>
              </a:rPr>
              <a:t>إصحاحات غلاطية</a:t>
            </a:r>
            <a:endParaRPr kumimoji="0" lang="en-GB" sz="6000" b="1" i="0" u="none" strike="noStrike" kern="1200" cap="none" spc="0" normalizeH="0" baseline="0" noProof="0" dirty="0">
              <a:ln>
                <a:noFill/>
              </a:ln>
              <a:solidFill>
                <a:srgbClr val="FFFFFF"/>
              </a:solidFill>
              <a:effectLst>
                <a:outerShdw blurRad="38100" dist="38100" dir="2700000" algn="tl">
                  <a:srgbClr val="000066"/>
                </a:outerShdw>
              </a:effectLst>
              <a:uLnTx/>
              <a:uFillTx/>
              <a:latin typeface="Arial" panose="020B0604020202020204" pitchFamily="34" charset="0"/>
              <a:cs typeface="Arial" panose="020B0604020202020204" pitchFamily="34" charset="0"/>
            </a:endParaRPr>
          </a:p>
        </p:txBody>
      </p:sp>
      <p:sp>
        <p:nvSpPr>
          <p:cNvPr id="1030" name="Text Box 6"/>
          <p:cNvSpPr txBox="1">
            <a:spLocks noChangeArrowheads="1"/>
          </p:cNvSpPr>
          <p:nvPr/>
        </p:nvSpPr>
        <p:spPr bwMode="auto">
          <a:xfrm>
            <a:off x="3886200" y="1447800"/>
            <a:ext cx="5257800" cy="3600986"/>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التحول عن الإنجيل الحقيقي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مراءاة بطرس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مثال من إيمان إبراهيم</a:t>
            </a:r>
            <a:endParaRPr kumimoji="0" lang="en-US"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الناموس مقابل الحرية الحقيقية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مواقف مقادة بالروح</a:t>
            </a:r>
            <a:endParaRPr kumimoji="0" lang="en-US"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 استرداد المؤمنين المخطئين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9556" name="TextBox 4"/>
          <p:cNvSpPr txBox="1">
            <a:spLocks noChangeArrowheads="1"/>
          </p:cNvSpPr>
          <p:nvPr/>
        </p:nvSpPr>
        <p:spPr bwMode="auto">
          <a:xfrm>
            <a:off x="5955878" y="6477000"/>
            <a:ext cx="30075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1400" b="1" i="1" dirty="0">
                <a:solidFill>
                  <a:srgbClr val="FFFFFF"/>
                </a:solidFill>
                <a:latin typeface="Arial" panose="020B0604020202020204" pitchFamily="34" charset="0"/>
                <a:cs typeface="Arial" panose="020B0604020202020204" pitchFamily="34" charset="0"/>
              </a:rPr>
              <a:t>باري هدلستون، الكتاب المقدس الأبجدي الملخص</a:t>
            </a:r>
            <a:endParaRPr kumimoji="0" lang="en-US" sz="14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6" name="Group 5"/>
          <p:cNvGrpSpPr/>
          <p:nvPr/>
        </p:nvGrpSpPr>
        <p:grpSpPr>
          <a:xfrm>
            <a:off x="228600" y="1483568"/>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8" name="Title 5"/>
            <p:cNvSpPr txBox="1">
              <a:spLocks/>
            </p:cNvSpPr>
            <p:nvPr/>
          </p:nvSpPr>
          <p:spPr bwMode="auto">
            <a:xfrm rot="20662300">
              <a:off x="582721" y="3361881"/>
              <a:ext cx="1441856" cy="71086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الناموس</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4" end="4"/>
                                            </p:txEl>
                                          </p:spTgt>
                                        </p:tgtEl>
                                        <p:attrNameLst>
                                          <p:attrName>style.visibility</p:attrName>
                                        </p:attrNameLst>
                                      </p:cBhvr>
                                      <p:to>
                                        <p:strVal val="visible"/>
                                      </p:to>
                                    </p:set>
                                    <p:anim calcmode="lin" valueType="num">
                                      <p:cBhvr additive="base">
                                        <p:cTn id="25"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5" end="5"/>
                                            </p:txEl>
                                          </p:spTgt>
                                        </p:tgtEl>
                                        <p:attrNameLst>
                                          <p:attrName>style.visibility</p:attrName>
                                        </p:attrNameLst>
                                      </p:cBhvr>
                                      <p:to>
                                        <p:strVal val="visible"/>
                                      </p:to>
                                    </p:set>
                                    <p:anim calcmode="lin" valueType="num">
                                      <p:cBhvr additive="base">
                                        <p:cTn id="31"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6" end="6"/>
                                            </p:txEl>
                                          </p:spTgt>
                                        </p:tgtEl>
                                        <p:attrNameLst>
                                          <p:attrName>style.visibility</p:attrName>
                                        </p:attrNameLst>
                                      </p:cBhvr>
                                      <p:to>
                                        <p:strVal val="visible"/>
                                      </p:to>
                                    </p:set>
                                    <p:anim calcmode="lin" valueType="num">
                                      <p:cBhvr additive="base">
                                        <p:cTn id="37" dur="500" fill="hold"/>
                                        <p:tgtEl>
                                          <p:spTgt spid="103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أقصى الأرض        (أع 1: 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485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485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485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4854" name="Text Box 20"/>
          <p:cNvSpPr txBox="1">
            <a:spLocks noChangeArrowheads="1"/>
          </p:cNvSpPr>
          <p:nvPr/>
        </p:nvSpPr>
        <p:spPr bwMode="auto">
          <a:xfrm>
            <a:off x="8296275"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الكنيسة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4855" name="Text Box 21"/>
          <p:cNvSpPr txBox="1">
            <a:spLocks noChangeArrowheads="1"/>
          </p:cNvSpPr>
          <p:nvPr/>
        </p:nvSpPr>
        <p:spPr bwMode="auto">
          <a:xfrm>
            <a:off x="0" y="3409950"/>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485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4857" name="Text Box 8"/>
          <p:cNvSpPr txBox="1">
            <a:spLocks noChangeArrowheads="1"/>
          </p:cNvSpPr>
          <p:nvPr/>
        </p:nvSpPr>
        <p:spPr bwMode="auto">
          <a:xfrm>
            <a:off x="2667000" y="1981200"/>
            <a:ext cx="990600" cy="110799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4858"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53-</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أيار 57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آسيا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آذار 62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4861"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143</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4862"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62-</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7297" name="Text Box 22"/>
          <p:cNvSpPr txBox="1">
            <a:spLocks noChangeArrowheads="1"/>
          </p:cNvSpPr>
          <p:nvPr/>
        </p:nvSpPr>
        <p:spPr bwMode="auto">
          <a:xfrm>
            <a:off x="914400" y="3810000"/>
            <a:ext cx="990600" cy="868363"/>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أنطاكية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49</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4000" b="1" dirty="0">
                <a:solidFill>
                  <a:srgbClr val="FFFFFF"/>
                </a:solidFill>
                <a:effectLst>
                  <a:outerShdw blurRad="38100" dist="38100" dir="2700000" algn="tl">
                    <a:srgbClr val="DDDDDD"/>
                  </a:outerShdw>
                </a:effectLst>
                <a:latin typeface="Arial" panose="020B0604020202020204" pitchFamily="34" charset="0"/>
                <a:cs typeface="Arial" panose="020B0604020202020204" pitchFamily="34" charset="0"/>
              </a:rPr>
              <a:t>بولس ورسائله</a:t>
            </a:r>
            <a:endParaRPr lang="en-US" sz="4000" b="1" dirty="0">
              <a:solidFill>
                <a:srgbClr val="FFFFFF"/>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34867" name="Text Box 17"/>
          <p:cNvSpPr txBox="1">
            <a:spLocks noChangeArrowheads="1"/>
          </p:cNvSpPr>
          <p:nvPr/>
        </p:nvSpPr>
        <p:spPr bwMode="auto">
          <a:xfrm>
            <a:off x="-76200" y="2133600"/>
            <a:ext cx="9906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35-37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 Box 2"/>
          <p:cNvSpPr txBox="1">
            <a:spLocks noChangeArrowheads="1"/>
          </p:cNvSpPr>
          <p:nvPr/>
        </p:nvSpPr>
        <p:spPr bwMode="auto">
          <a:xfrm>
            <a:off x="8274050" y="2286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405" name="Text Box 69"/>
          <p:cNvSpPr txBox="1">
            <a:spLocks noChangeArrowheads="1"/>
          </p:cNvSpPr>
          <p:nvPr/>
        </p:nvSpPr>
        <p:spPr bwMode="auto">
          <a:xfrm>
            <a:off x="2807185" y="1566863"/>
            <a:ext cx="3478837" cy="584775"/>
          </a:xfrm>
          <a:prstGeom prst="rect">
            <a:avLst/>
          </a:prstGeom>
          <a:solidFill>
            <a:srgbClr val="000000"/>
          </a:solidFill>
          <a:ln w="12700">
            <a:solidFill>
              <a:srgbClr val="000000"/>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الكلمة المفتاحية : التبرير</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406" name="Text Box 70"/>
          <p:cNvSpPr txBox="1">
            <a:spLocks noChangeArrowheads="1"/>
          </p:cNvSpPr>
          <p:nvPr/>
        </p:nvSpPr>
        <p:spPr bwMode="auto">
          <a:xfrm>
            <a:off x="0" y="2438400"/>
            <a:ext cx="9144000" cy="2246769"/>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الآية المفتاحية</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إذ نعلم أن الإنسان لا يتبرر بأعمال الناموس بل بإيمان يسوع المسيح آمنا نحن أيضاً بيسوع المسيح لنتبرر بإيمان يسوع لا بأعمال الناموس لأنه بأعمال الناموس لا يتبرر جسد ما</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2: 16</a:t>
            </a: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407" name="Text Box 71"/>
          <p:cNvSpPr txBox="1">
            <a:spLocks noChangeArrowheads="1"/>
          </p:cNvSpPr>
          <p:nvPr/>
        </p:nvSpPr>
        <p:spPr bwMode="auto">
          <a:xfrm>
            <a:off x="4141286" y="152400"/>
            <a:ext cx="891591"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itle 5"/>
          <p:cNvSpPr>
            <a:spLocks noGrp="1"/>
          </p:cNvSpPr>
          <p:nvPr>
            <p:ph type="title" idx="4294967295"/>
          </p:nvPr>
        </p:nvSpPr>
        <p:spPr>
          <a:xfrm>
            <a:off x="0" y="0"/>
            <a:ext cx="3657600" cy="457200"/>
          </a:xfrm>
        </p:spPr>
        <p:txBody>
          <a:bodyPr/>
          <a:lstStyle/>
          <a:p>
            <a:pPr>
              <a:defRPr/>
            </a:pPr>
            <a:r>
              <a:rPr lang="ar-JO" sz="2000" dirty="0">
                <a:latin typeface="Arial" panose="020B0604020202020204" pitchFamily="34" charset="0"/>
                <a:ea typeface="ＭＳ Ｐゴシック" charset="0"/>
                <a:cs typeface="Arial" panose="020B0604020202020204" pitchFamily="34" charset="0"/>
              </a:rPr>
              <a:t>الكلمة والآية المفتاحية</a:t>
            </a:r>
            <a:endParaRPr lang="en-US" sz="2000" dirty="0">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3028447407"/>
              </p:ext>
            </p:extLst>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الترجمة العربية المبسطة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الترجمة المشتركة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رومية 4: 25</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وهو قد سلم للموت وأقيم من الموت من أجل غفران خطايانا ومن أجل تبريرنا</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وكان أسلمه إلى الموت للتكفير عن زلاتنا وأقامه</a:t>
                      </a:r>
                      <a:r>
                        <a:rPr lang="ar-JO" sz="1800" b="1" kern="1200" baseline="0" dirty="0">
                          <a:solidFill>
                            <a:schemeClr val="tx1"/>
                          </a:solidFill>
                          <a:effectLst/>
                          <a:latin typeface="Arial" panose="020B0604020202020204" pitchFamily="34" charset="0"/>
                          <a:ea typeface="+mn-ea"/>
                          <a:cs typeface="Arial" panose="020B0604020202020204" pitchFamily="34" charset="0"/>
                        </a:rPr>
                        <a:t> من أجل تبريرنا</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رومية 5: 16</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فنتيجة عطية الله ليست كنتيجة خطية ذلك الإنسان الواحد فقد جاء الحكم المؤدي إلى الدينونة بعد خطية واحدة أما العطية المؤدية إلى البر فجاءت بعد خطايا كثيرة</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وهناك فرق في النتيجة بين هبة الله وبين خطيئة إنسان واحد فخطيئة</a:t>
                      </a:r>
                      <a:r>
                        <a:rPr lang="ar-JO" sz="1800" b="1" kern="1200" baseline="0" dirty="0">
                          <a:solidFill>
                            <a:schemeClr val="tx1"/>
                          </a:solidFill>
                          <a:effectLst/>
                          <a:latin typeface="Arial" panose="020B0604020202020204" pitchFamily="34" charset="0"/>
                          <a:ea typeface="+mn-ea"/>
                          <a:cs typeface="Arial" panose="020B0604020202020204" pitchFamily="34" charset="0"/>
                        </a:rPr>
                        <a:t> إنسان واحد قادت البشر إلى الهلاك وأما هبة الله بعد كثير من الخطايا فقادت البشر إلى البر</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16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رومية 5: 18</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JO" sz="1800" b="1" kern="1200" dirty="0">
                          <a:solidFill>
                            <a:schemeClr val="tx1"/>
                          </a:solidFill>
                          <a:effectLst/>
                          <a:latin typeface="Arial" panose="020B0604020202020204" pitchFamily="34" charset="0"/>
                          <a:ea typeface="+mn-ea"/>
                          <a:cs typeface="Arial" panose="020B0604020202020204" pitchFamily="34" charset="0"/>
                        </a:rPr>
                        <a:t>لقد جاءت الدينونة على جميع الناس بمعصية واحدة وكذلك جاء البر المؤدي إلى الحياة الأبدية لجميع الناس بعمل بار واحد</a:t>
                      </a:r>
                      <a:r>
                        <a:rPr lang="en-SG" sz="1800" b="1" kern="1200" dirty="0">
                          <a:solidFill>
                            <a:schemeClr val="tx1"/>
                          </a:solidFill>
                          <a:effectLst/>
                          <a:latin typeface="Arial" panose="020B0604020202020204" pitchFamily="34" charset="0"/>
                          <a:ea typeface="+mn-ea"/>
                          <a:cs typeface="Arial" panose="020B0604020202020204" pitchFamily="34" charset="0"/>
                        </a:rPr>
                        <a:t> </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pPr algn="ctr"/>
                      <a:r>
                        <a:rPr lang="ar-JO" sz="1800" b="1" kern="1200" dirty="0">
                          <a:solidFill>
                            <a:schemeClr val="tx1"/>
                          </a:solidFill>
                          <a:effectLst/>
                          <a:latin typeface="Arial" panose="020B0604020202020204" pitchFamily="34" charset="0"/>
                          <a:ea typeface="+mn-ea"/>
                          <a:cs typeface="Arial" panose="020B0604020202020204" pitchFamily="34" charset="0"/>
                        </a:rPr>
                        <a:t>فكما أن خطيئة إنسان واحد قادت البشر جميعاً إلى الهلاك فكذلك بر إنسان واحد يبرر البشر جميعاً فينالون الحياة </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Osaka"/>
                <a:cs typeface="Arial"/>
              </a:rPr>
              <a:t>174</a:t>
            </a:r>
            <a:endParaRPr kumimoji="0" lang="en-US" sz="2400" b="1" i="0" u="none" strike="noStrike" kern="1200" cap="none" spc="0" normalizeH="0" baseline="0" noProof="0" dirty="0">
              <a:ln>
                <a:noFill/>
              </a:ln>
              <a:solidFill>
                <a:srgbClr val="000000"/>
              </a:solidFill>
              <a:effectLst/>
              <a:uLnTx/>
              <a:uFillTx/>
              <a:latin typeface="Arial"/>
              <a:ea typeface="Osaka"/>
              <a:cs typeface="Arial"/>
            </a:endParaRP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a:ea typeface="SimSun" pitchFamily="2" charset="-122"/>
                <a:cs typeface="Arial"/>
              </a:rPr>
              <a:t>آيات عن        التبرير</a:t>
            </a:r>
            <a:endParaRPr kumimoji="0" lang="en-US" altLang="zh-CN" sz="2000" b="1" i="0" u="none" strike="noStrike" kern="1200" cap="none" spc="0" normalizeH="0" baseline="0" noProof="0" dirty="0">
              <a:ln>
                <a:noFill/>
              </a:ln>
              <a:solidFill>
                <a:srgbClr val="FFFFFF"/>
              </a:solidFill>
              <a:effectLst/>
              <a:uLnTx/>
              <a:uFillTx/>
              <a:latin typeface="Arial"/>
              <a:ea typeface="SimSun" pitchFamily="2" charset="-122"/>
              <a:cs typeface="Arial"/>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Osak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Osaka"/>
              <a:cs typeface="+mn-cs"/>
            </a:endParaRPr>
          </a:p>
        </p:txBody>
      </p:sp>
    </p:spTree>
    <p:extLst>
      <p:ext uri="{BB962C8B-B14F-4D97-AF65-F5344CB8AC3E}">
        <p14:creationId xmlns:p14="http://schemas.microsoft.com/office/powerpoint/2010/main" val="4220222694"/>
      </p:ext>
    </p:extLst>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نبوة</a:t>
            </a:r>
            <a:br>
              <a:rPr lang="ar-SA"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br>
            <a:r>
              <a:rPr lang="ar-SA"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رب ، </a:t>
            </a:r>
            <a:r>
              <a:rPr lang="ar-JO"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ال</a:t>
            </a:r>
            <a:r>
              <a:rPr lang="ar-SA"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إله)</a:t>
            </a:r>
            <a:endParaRPr lang="en-US" sz="36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457200" eaLnBrk="0" latinLnBrk="0" hangingPunct="0">
              <a:lnSpc>
                <a:spcPct val="100000"/>
              </a:lnSpc>
              <a:buClrTx/>
              <a:buSzTx/>
              <a:buFontTx/>
              <a:buNone/>
              <a:tabLst/>
              <a:defRPr kumimoji="0" sz="3200" b="1" i="0" u="none" strike="noStrike" cap="none" spc="0" normalizeH="0" baseline="0">
                <a:ln>
                  <a:noFill/>
                </a:ln>
                <a:solidFill>
                  <a:srgbClr val="FFFFFF"/>
                </a:solidFill>
                <a:effectLst>
                  <a:glow rad="127000">
                    <a:srgbClr val="000000"/>
                  </a:glow>
                </a:effectLst>
                <a:uLnTx/>
                <a:uFillTx/>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latin typeface="Arial" panose="020B0604020202020204" pitchFamily="34" charset="0"/>
                <a:cs typeface="Arial" panose="020B0604020202020204" pitchFamily="34" charset="0"/>
              </a:rPr>
              <a:t>يفسر بولس بشكل مجازي بركة الله لإسحق (العهد الإبراهيمي) بدلاً من إسماعيل (العهد الموسوي) ليكشف أن قرائه كانوا يعملون تحت سليل إبراهيم الخاطئ باتباع الشريعة</a:t>
            </a:r>
          </a:p>
          <a:p>
            <a:r>
              <a:rPr lang="ar-JO" dirty="0">
                <a:latin typeface="Arial" panose="020B0604020202020204" pitchFamily="34" charset="0"/>
                <a:cs typeface="Arial" panose="020B0604020202020204" pitchFamily="34" charset="0"/>
              </a:rPr>
              <a:t> (٤: ٢١-٣١ ؛ راجع ص ١٧٤ أ)، والتي كانت مؤقتة فقط         (٣ :١٩).</a:t>
            </a:r>
            <a:endParaRPr lang="en-US" dirty="0">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48A5981E-2AF8-164F-9CB4-0DA7273697C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غلاطية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0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274050" y="2286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167</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366" name="Text Box 6"/>
          <p:cNvSpPr txBox="1">
            <a:spLocks noChangeArrowheads="1"/>
          </p:cNvSpPr>
          <p:nvPr/>
        </p:nvSpPr>
        <p:spPr bwMode="auto">
          <a:xfrm>
            <a:off x="304800" y="1628775"/>
            <a:ext cx="8534400" cy="1200329"/>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يدافع بولس عن رسوليته وعن التبرير بالإيمان حتى لا يسعى الغلاطيون إلى الخلاص من خلال التمسك بالناموس</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367" name="Text Box 7"/>
          <p:cNvSpPr txBox="1">
            <a:spLocks noChangeArrowheads="1"/>
          </p:cNvSpPr>
          <p:nvPr/>
        </p:nvSpPr>
        <p:spPr bwMode="auto">
          <a:xfrm>
            <a:off x="304800" y="4383088"/>
            <a:ext cx="8610600" cy="1569660"/>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070000"/>
                </a:solidFill>
                <a:effectLst/>
                <a:uLnTx/>
                <a:uFillTx/>
                <a:latin typeface="Arial" charset="0"/>
                <a:ea typeface="ＭＳ Ｐゴシック" charset="0"/>
                <a:cs typeface="Arial" charset="0"/>
              </a:rPr>
              <a:t>التطبيق</a:t>
            </a:r>
            <a:endParaRPr kumimoji="0" lang="en-US" altLang="zh-CN"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هل تقوم بإضافة أية متطلبات أخرى للخلاص غير الإيمان بالمسيح كالمعمودية، التكلم بألسنة، الأعمال الصالحة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النتيجة المنطقية للتبرير بالإيمان هي التقوى</a:t>
            </a: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15368" name="Text Box 8"/>
          <p:cNvSpPr txBox="1">
            <a:spLocks noChangeArrowheads="1"/>
          </p:cNvSpPr>
          <p:nvPr/>
        </p:nvSpPr>
        <p:spPr bwMode="auto">
          <a:xfrm>
            <a:off x="4111124" y="304800"/>
            <a:ext cx="891591"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غلاطية</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ar-JO" altLang="zh-CN" sz="2400" b="1" u="sng" dirty="0">
                <a:solidFill>
                  <a:schemeClr val="tx1"/>
                </a:solidFill>
                <a:effectLst/>
                <a:latin typeface="Arial" charset="0"/>
                <a:ea typeface="ＭＳ Ｐゴシック" charset="0"/>
                <a:cs typeface="Arial" charset="0"/>
              </a:rPr>
              <a:t>البيان الموجز</a:t>
            </a:r>
            <a:endParaRPr lang="en-US" sz="4000" b="1" dirty="0">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12526"/>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1111" name="Rectangle 9"/>
            <p:cNvSpPr>
              <a:spLocks noChangeArrowheads="1"/>
            </p:cNvSpPr>
            <p:nvPr/>
          </p:nvSpPr>
          <p:spPr bwMode="auto">
            <a:xfrm>
              <a:off x="1938338" y="-952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1112" name="Rectangle 11"/>
            <p:cNvSpPr>
              <a:spLocks noChangeArrowheads="1"/>
            </p:cNvSpPr>
            <p:nvPr/>
          </p:nvSpPr>
          <p:spPr bwMode="auto">
            <a:xfrm>
              <a:off x="1933575" y="12192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1113" name="Rectangle 14"/>
            <p:cNvSpPr>
              <a:spLocks noChangeArrowheads="1"/>
            </p:cNvSpPr>
            <p:nvPr/>
          </p:nvSpPr>
          <p:spPr bwMode="auto">
            <a:xfrm>
              <a:off x="1933575" y="1528763"/>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معمودية الماء</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الكاثوليكية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1136" name="Text Box 2"/>
          <p:cNvSpPr txBox="1">
            <a:spLocks noChangeArrowheads="1"/>
          </p:cNvSpPr>
          <p:nvPr/>
        </p:nvSpPr>
        <p:spPr bwMode="auto">
          <a:xfrm>
            <a:off x="8274050" y="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5"/>
          <p:cNvSpPr txBox="1">
            <a:spLocks noChangeArrowheads="1"/>
          </p:cNvSpPr>
          <p:nvPr/>
        </p:nvSpPr>
        <p:spPr bwMode="auto">
          <a:xfrm>
            <a:off x="611560" y="2060848"/>
            <a:ext cx="2520280" cy="246221"/>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ليس بار ليس ولا واحد (رو 3: 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23528" y="2454025"/>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البر الذاتي</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7"/>
          <p:cNvSpPr txBox="1">
            <a:spLocks noChangeArrowheads="1"/>
          </p:cNvSpPr>
          <p:nvPr/>
        </p:nvSpPr>
        <p:spPr bwMode="auto">
          <a:xfrm>
            <a:off x="359023" y="2782669"/>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لا بأعمال في بر عملناها نحن بل بمقتضى رحمته خلصنا (تيطس 3: 5)</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743399" y="1916832"/>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 على هذا الخط أو فوقه يرسلك مباشرة إلى الجنة.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7"/>
          <p:cNvSpPr txBox="1">
            <a:spLocks noChangeArrowheads="1"/>
          </p:cNvSpPr>
          <p:nvPr/>
        </p:nvSpPr>
        <p:spPr bwMode="auto">
          <a:xfrm>
            <a:off x="503039" y="5373216"/>
            <a:ext cx="2484785"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مقدر للجحيم خال من النعمة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خطايا مميتة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7" name="Text Box 17"/>
          <p:cNvSpPr txBox="1">
            <a:spLocks noChangeArrowheads="1"/>
          </p:cNvSpPr>
          <p:nvPr/>
        </p:nvSpPr>
        <p:spPr bwMode="auto">
          <a:xfrm>
            <a:off x="7164288" y="5733256"/>
            <a:ext cx="1440160"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على هذا الخط يرسلك مباشرة إلى الجحيم</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الخطايا العرضية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0" name="Text Box 17"/>
          <p:cNvSpPr txBox="1">
            <a:spLocks noChangeArrowheads="1"/>
          </p:cNvSpPr>
          <p:nvPr/>
        </p:nvSpPr>
        <p:spPr bwMode="auto">
          <a:xfrm>
            <a:off x="7380312" y="3645024"/>
            <a:ext cx="1296144" cy="95410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هنا يرسلك إلى المطهر</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1" name="Text Box 17"/>
          <p:cNvSpPr txBox="1">
            <a:spLocks noChangeArrowheads="1"/>
          </p:cNvSpPr>
          <p:nvPr/>
        </p:nvSpPr>
        <p:spPr bwMode="auto">
          <a:xfrm>
            <a:off x="4427984" y="764704"/>
            <a:ext cx="4392488" cy="1077218"/>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أولئك الذين يموتون بجدارة أكثر مما هو ضروري للسماء لديهم مزاياهم الإضافية تُنسب إلى خزينة الفاتيكان. ثم يتم تقديم هذه الميزة الإضافية من خلال الغفران والجماهير لأولئك الذين يعانون في المطهر.</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2" name="Text Box 16"/>
          <p:cNvSpPr txBox="1">
            <a:spLocks noChangeArrowheads="1"/>
          </p:cNvSpPr>
          <p:nvPr/>
        </p:nvSpPr>
        <p:spPr bwMode="auto">
          <a:xfrm>
            <a:off x="323528" y="645333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عرض بياني للتبرير في الكنيسة الرومانية الكاثوليكية</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9" name="Text Box 17"/>
          <p:cNvSpPr txBox="1">
            <a:spLocks noChangeArrowheads="1"/>
          </p:cNvSpPr>
          <p:nvPr/>
        </p:nvSpPr>
        <p:spPr bwMode="auto">
          <a:xfrm>
            <a:off x="5220072" y="3204264"/>
            <a:ext cx="1872208"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الأعمال الصالحة والأسرار المقدسة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996420876"/>
      </p:ext>
    </p:extLst>
  </p:cSld>
  <p:clrMapOvr>
    <a:overrideClrMapping bg1="dk2" tx1="lt1" bg2="dk1"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3" name="Text Box 2"/>
          <p:cNvSpPr txBox="1">
            <a:spLocks noChangeArrowheads="1"/>
          </p:cNvSpPr>
          <p:nvPr/>
        </p:nvSpPr>
        <p:spPr bwMode="auto">
          <a:xfrm>
            <a:off x="8274050" y="0"/>
            <a:ext cx="9044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الكتابية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4" name="Text Box 17"/>
          <p:cNvSpPr txBox="1">
            <a:spLocks noChangeArrowheads="1"/>
          </p:cNvSpPr>
          <p:nvPr/>
        </p:nvSpPr>
        <p:spPr bwMode="auto">
          <a:xfrm>
            <a:off x="503039" y="4941168"/>
            <a:ext cx="2484785" cy="70788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مقرر للجحيم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ميت روحياً</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95536" y="609329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عرض بياني للتبرير حسب الكتاب المقدس</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فيلبي 3: 9</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رومية 5: 17</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2 كورنثوس 5: 21</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8" name="Text Box 17"/>
          <p:cNvSpPr txBox="1">
            <a:spLocks noChangeArrowheads="1"/>
          </p:cNvSpPr>
          <p:nvPr/>
        </p:nvSpPr>
        <p:spPr bwMode="auto">
          <a:xfrm>
            <a:off x="6804248" y="5301208"/>
            <a:ext cx="2088232" cy="83099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 دون أن تثق في المسيح يرسلك إلى الجحيم          (يوحنا ١٢: ٤٨)</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9" name="Text Box 17"/>
          <p:cNvSpPr txBox="1">
            <a:spLocks noChangeArrowheads="1"/>
          </p:cNvSpPr>
          <p:nvPr/>
        </p:nvSpPr>
        <p:spPr bwMode="auto">
          <a:xfrm>
            <a:off x="7236296"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التمجيد</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0" name="Text Box 17"/>
          <p:cNvSpPr txBox="1">
            <a:spLocks noChangeArrowheads="1"/>
          </p:cNvSpPr>
          <p:nvPr/>
        </p:nvSpPr>
        <p:spPr bwMode="auto">
          <a:xfrm>
            <a:off x="5220072" y="836712"/>
            <a:ext cx="2304256"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الموت ببر الله يؤهلك للسماء (يوحنا 5: 24)</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2" name="Text Box 16"/>
          <p:cNvSpPr txBox="1">
            <a:spLocks noChangeArrowheads="1"/>
          </p:cNvSpPr>
          <p:nvPr/>
        </p:nvSpPr>
        <p:spPr bwMode="auto">
          <a:xfrm>
            <a:off x="3131840" y="218809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مبرر</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3" name="Text Box 16"/>
          <p:cNvSpPr txBox="1">
            <a:spLocks noChangeArrowheads="1"/>
          </p:cNvSpPr>
          <p:nvPr/>
        </p:nvSpPr>
        <p:spPr bwMode="auto">
          <a:xfrm>
            <a:off x="3131840" y="182805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التقديس</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203848" y="2564904"/>
            <a:ext cx="5544616" cy="1815882"/>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 هو حكم دائم من الله يعلن أن الخاطئ بار بسبب إيمانه بالمسيح. إنه يُمكِّن الله من الاستمرار في رؤية الخاطئ كما لو كان بارًا حتى لو استمر في الخطيئة. أساس التبرير هو بر المسيح ، وبالتالي فإن الخطيئة أو الأعمال الصالحة لا تؤثر عليه. الإنسان إما أن يكون له بر الله ومقدر له أن يذهب إلى الجنة ، أو أنه محكوم ومقدر له أن يذهب إلى الجحيم. يُمنح بر الله كهدية لأولئك الذين يثقون في تدبير الله الوحيد لخطيتهم: أن يسوع دفع العقوبة الكاملة والكاملة بموته بدلاً عنهم. انظر رومية 3: 21- 26 ؛ 4: 2-9 وأفسس 2: 1-10.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الإيمان بالمسيح</a:t>
            </a:r>
            <a:endParaRPr kumimoji="0" lang="zh-CN" altLang="en-GB"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6"/>
          <p:cNvSpPr txBox="1">
            <a:spLocks noChangeArrowheads="1"/>
          </p:cNvSpPr>
          <p:nvPr/>
        </p:nvSpPr>
        <p:spPr bwMode="auto">
          <a:xfrm>
            <a:off x="-108520" y="1972072"/>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بر الله</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pic>
        <p:nvPicPr>
          <p:cNvPr id="4" name="Picture 3" descr="Screen Shot 2018-04-16 at 6.27.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1129568327"/>
      </p:ext>
    </p:extLst>
  </p:cSld>
  <p:clrMapOvr>
    <a:overrideClrMapping bg1="dk2" tx1="lt1" bg2="dk1"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يكون الخلاص بالإيمان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وحده</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يقدم بولس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1533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2554781" y="206375"/>
            <a:ext cx="3805850" cy="707886"/>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بولس مقابل المهودين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20712" name="Group 232"/>
          <p:cNvGraphicFramePr>
            <a:graphicFrameLocks noGrp="1"/>
          </p:cNvGraphicFramePr>
          <p:nvPr>
            <p:extLst>
              <p:ext uri="{D42A27DB-BD31-4B8C-83A1-F6EECF244321}">
                <p14:modId xmlns:p14="http://schemas.microsoft.com/office/powerpoint/2010/main" val="101661331"/>
              </p:ext>
            </p:extLst>
          </p:nvPr>
        </p:nvGraphicFramePr>
        <p:xfrm>
          <a:off x="152400" y="968375"/>
          <a:ext cx="8686800" cy="482282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Times New Roman" charset="0"/>
                        </a:rPr>
                        <a:t>هجوم المهودين</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Times New Roman" charset="0"/>
                        </a:rPr>
                        <a:t>دفاع بولس</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tx1"/>
                          </a:solidFill>
                          <a:effectLst/>
                          <a:latin typeface="Arial" charset="0"/>
                          <a:ea typeface="ＭＳ Ｐゴシック" charset="0"/>
                          <a:cs typeface="Times New Roman" charset="0"/>
                        </a:rPr>
                        <a:t>الموضوع</a:t>
                      </a:r>
                      <a:endParaRPr kumimoji="0" lang="en-GB" sz="24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2568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الفصول 1-2</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SimSun" charset="0"/>
                          <a:cs typeface="Times New Roman" charset="0"/>
                        </a:rPr>
                        <a:t>يعلم بولس هذه العقيدة بسلطته الخاصة</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SimSun" charset="0"/>
                          <a:cs typeface="Times New Roman" charset="0"/>
                        </a:rPr>
                        <a:t>الله دعاني والرسل الإثني عشر أكدوا ذلك</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السيرة الذاتية</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الفصول 3-4</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charset="0"/>
                          <a:ea typeface="SimSun" charset="0"/>
                          <a:cs typeface="SimSun" charset="0"/>
                        </a:rPr>
                        <a:t>هذا تعليم جديد مخالف للعهد القديم</a:t>
                      </a:r>
                      <a:endParaRPr kumimoji="0" lang="en-GB" sz="2400" b="1" i="0" u="none" strike="noStrike" cap="none" normalizeH="0" baseline="0" dirty="0">
                        <a:ln>
                          <a:noFill/>
                        </a:ln>
                        <a:solidFill>
                          <a:srgbClr val="000000"/>
                        </a:solidFill>
                        <a:effectLst/>
                        <a:latin typeface="Arial" charset="0"/>
                        <a:ea typeface="SimSun" charset="0"/>
                        <a:cs typeface="SimSu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charset="0"/>
                          <a:ea typeface="SimSun" charset="0"/>
                          <a:cs typeface="SimSun" charset="0"/>
                        </a:rPr>
                        <a:t>كان الخلاص دائماً بالإيمان حتى في العهد القديم</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لاهوتي</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الفصول 5-6</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SimSun" charset="0"/>
                          <a:cs typeface="Times New Roman" charset="0"/>
                        </a:rPr>
                        <a:t>التعليم عن الإيمان وحده سوف يشجع على نمط حياة خاطئ</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charset="0"/>
                          <a:ea typeface="SimSun" charset="0"/>
                          <a:cs typeface="Times New Roman" charset="0"/>
                        </a:rPr>
                        <a:t>لا التبرير بالإيمان سوف يقود بشكل طبيعي إلى حياة تقية</a:t>
                      </a:r>
                      <a:endParaRPr kumimoji="0" lang="en-GB" sz="24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rgbClr val="000000"/>
                          </a:solidFill>
                          <a:effectLst/>
                          <a:latin typeface="Arial" charset="0"/>
                          <a:ea typeface="ＭＳ Ｐゴシック" charset="0"/>
                          <a:cs typeface="Times New Roman" charset="0"/>
                        </a:rPr>
                        <a:t>تطبيقي</a:t>
                      </a:r>
                      <a:endParaRPr kumimoji="0" lang="en-GB"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714500" y="5927725"/>
            <a:ext cx="5486400" cy="701675"/>
          </a:xfrm>
          <a:prstGeom prst="rect">
            <a:avLst/>
          </a:prstGeom>
          <a:noFill/>
          <a:ln w="9525">
            <a:noFill/>
            <a:miter lim="800000"/>
            <a:headEnd/>
            <a:tailEnd/>
          </a:ln>
          <a:effectLst>
            <a:outerShdw blurRad="63500" dist="17961" dir="2700000" algn="ctr" rotWithShape="0">
              <a:srgbClr val="FF33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التبرير بالإيمان</a:t>
            </a:r>
            <a:endParaRPr kumimoji="0" lang="en-GB"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3070" name="Text Box 42"/>
          <p:cNvSpPr txBox="1">
            <a:spLocks noChangeArrowheads="1"/>
          </p:cNvSpPr>
          <p:nvPr/>
        </p:nvSpPr>
        <p:spPr bwMode="auto">
          <a:xfrm>
            <a:off x="8369300" y="71438"/>
            <a:ext cx="67037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167</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دعا يسوع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بولس</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ليعلم الخلاص بالإيمان (غل 1-2)</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3171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غلاطية 1</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6139746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ar-JO" sz="6000" b="1" dirty="0">
                <a:latin typeface="Arial" panose="020B0604020202020204" pitchFamily="34" charset="0"/>
                <a:ea typeface="ＭＳ Ｐゴシック" charset="0"/>
                <a:cs typeface="Arial" panose="020B0604020202020204" pitchFamily="34" charset="0"/>
              </a:rPr>
              <a:t>حجة سيرة </a:t>
            </a:r>
            <a:br>
              <a:rPr lang="ar-JO" sz="6000" b="1" dirty="0">
                <a:latin typeface="Arial" panose="020B0604020202020204" pitchFamily="34" charset="0"/>
                <a:ea typeface="ＭＳ Ｐゴシック" charset="0"/>
                <a:cs typeface="Arial" panose="020B0604020202020204" pitchFamily="34" charset="0"/>
              </a:rPr>
            </a:br>
            <a:r>
              <a:rPr lang="ar-JO" sz="6000" b="1" dirty="0">
                <a:latin typeface="Arial" panose="020B0604020202020204" pitchFamily="34" charset="0"/>
                <a:ea typeface="ＭＳ Ｐゴシック" charset="0"/>
                <a:cs typeface="Arial" panose="020B0604020202020204" pitchFamily="34" charset="0"/>
              </a:rPr>
              <a:t>بولس الذاتية</a:t>
            </a:r>
            <a:br>
              <a:rPr lang="en-US" sz="6000" b="1" dirty="0">
                <a:latin typeface="Arial" panose="020B0604020202020204" pitchFamily="34" charset="0"/>
                <a:ea typeface="ＭＳ Ｐゴシック" charset="0"/>
                <a:cs typeface="Arial" panose="020B0604020202020204" pitchFamily="34" charset="0"/>
              </a:rPr>
            </a:br>
            <a:r>
              <a:rPr lang="en-US" sz="6000" b="1" dirty="0">
                <a:latin typeface="Arial" panose="020B0604020202020204" pitchFamily="34" charset="0"/>
                <a:ea typeface="ＭＳ Ｐゴシック" charset="0"/>
                <a:cs typeface="Arial" panose="020B0604020202020204" pitchFamily="34" charset="0"/>
              </a:rPr>
              <a:t>(</a:t>
            </a:r>
            <a:r>
              <a:rPr lang="ar-JO" sz="6000" b="1" dirty="0">
                <a:latin typeface="Arial" panose="020B0604020202020204" pitchFamily="34" charset="0"/>
                <a:ea typeface="ＭＳ Ｐゴシック" charset="0"/>
                <a:cs typeface="Arial" panose="020B0604020202020204" pitchFamily="34" charset="0"/>
              </a:rPr>
              <a:t>غل 1-2</a:t>
            </a:r>
            <a:r>
              <a:rPr lang="en-US" sz="6000" b="1" dirty="0">
                <a:latin typeface="Arial" panose="020B0604020202020204" pitchFamily="34" charset="0"/>
                <a:ea typeface="ＭＳ Ｐゴシック" charset="0"/>
                <a:cs typeface="Arial" panose="020B0604020202020204" pitchFamily="34" charset="0"/>
              </a:rPr>
              <a:t>)</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E3EBF1"/>
                </a:solidFill>
                <a:effectLst>
                  <a:glow rad="279400">
                    <a:srgbClr val="000000"/>
                  </a:glow>
                </a:effectLst>
                <a:uLnTx/>
                <a:uFillTx/>
                <a:latin typeface="Arial" panose="020B0604020202020204" pitchFamily="34" charset="0"/>
                <a:ea typeface="ＭＳ Ｐゴシック" charset="0"/>
                <a:cs typeface="Arial" panose="020B0604020202020204" pitchFamily="34" charset="0"/>
              </a:rPr>
              <a:t>يدافع بولس         عن رسوليته</a:t>
            </a:r>
            <a:endParaRPr kumimoji="0" lang="en-US" sz="3600" b="1" i="0" u="none" strike="noStrike" kern="1200" cap="none" spc="0" normalizeH="0" baseline="0" noProof="0" dirty="0">
              <a:ln>
                <a:noFill/>
              </a:ln>
              <a:solidFill>
                <a:srgbClr val="E3EBF1"/>
              </a:solidFill>
              <a:effectLst>
                <a:glow rad="2794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a:xfrm>
            <a:off x="539750" y="620713"/>
            <a:ext cx="4283075" cy="3455987"/>
          </a:xfrm>
        </p:spPr>
        <p:txBody>
          <a:bodyPr/>
          <a:lstStyle/>
          <a:p>
            <a:r>
              <a:rPr lang="ar-JO" b="1" dirty="0">
                <a:latin typeface="Arial" charset="0"/>
                <a:ea typeface="ＭＳ Ｐゴシック" charset="0"/>
                <a:cs typeface="Arial" charset="0"/>
              </a:rPr>
              <a:t>نوع مختلف</a:t>
            </a:r>
            <a:br>
              <a:rPr lang="ar-JO" b="1" dirty="0">
                <a:latin typeface="Arial" charset="0"/>
                <a:ea typeface="ＭＳ Ｐゴシック" charset="0"/>
                <a:cs typeface="Arial" charset="0"/>
              </a:rPr>
            </a:br>
            <a:r>
              <a:rPr lang="ar-JO" b="1" dirty="0">
                <a:latin typeface="Arial" charset="0"/>
                <a:ea typeface="ＭＳ Ｐゴシック" charset="0"/>
                <a:cs typeface="Arial" charset="0"/>
              </a:rPr>
              <a:t>من التحية </a:t>
            </a:r>
            <a:br>
              <a:rPr lang="ar-JO" b="1" dirty="0">
                <a:latin typeface="Arial" charset="0"/>
                <a:ea typeface="ＭＳ Ｐゴシック" charset="0"/>
                <a:cs typeface="Arial" charset="0"/>
              </a:rPr>
            </a:br>
            <a:r>
              <a:rPr lang="ar-JO" b="1" dirty="0">
                <a:latin typeface="Arial" charset="0"/>
                <a:ea typeface="ＭＳ Ｐゴシック" charset="0"/>
                <a:cs typeface="Arial" charset="0"/>
              </a:rPr>
              <a:t>(1: 1)</a:t>
            </a:r>
            <a:endParaRPr lang="en-US" b="1" dirty="0">
              <a:latin typeface="Arial" charset="0"/>
              <a:ea typeface="ＭＳ Ｐゴシック" charset="0"/>
              <a:cs typeface="Arial"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بولس رسول لا من الناس ولا بإنسان بل بيسوع المسيح والله الآب الذي أقامه من الأموات</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pic>
        <p:nvPicPr>
          <p:cNvPr id="335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New Roman" charset="0"/>
              <a:ea typeface="ＭＳ Ｐゴシック" charset="0"/>
              <a:cs typeface="+mn-cs"/>
            </a:endParaRPr>
          </a:p>
        </p:txBody>
      </p:sp>
      <p:graphicFrame>
        <p:nvGraphicFramePr>
          <p:cNvPr id="62" name="Table 61"/>
          <p:cNvGraphicFramePr>
            <a:graphicFrameLocks noGrp="1"/>
          </p:cNvGraphicFramePr>
          <p:nvPr/>
        </p:nvGraphicFramePr>
        <p:xfrm>
          <a:off x="29307" y="0"/>
          <a:ext cx="9114693" cy="6857999"/>
        </p:xfrm>
        <a:graphic>
          <a:graphicData uri="http://schemas.openxmlformats.org/drawingml/2006/table">
            <a:tbl>
              <a:tblPr/>
              <a:tblGrid>
                <a:gridCol w="1302099">
                  <a:extLst>
                    <a:ext uri="{9D8B030D-6E8A-4147-A177-3AD203B41FA5}">
                      <a16:colId xmlns:a16="http://schemas.microsoft.com/office/drawing/2014/main" val="20000"/>
                    </a:ext>
                  </a:extLst>
                </a:gridCol>
                <a:gridCol w="1455287">
                  <a:extLst>
                    <a:ext uri="{9D8B030D-6E8A-4147-A177-3AD203B41FA5}">
                      <a16:colId xmlns:a16="http://schemas.microsoft.com/office/drawing/2014/main" val="20001"/>
                    </a:ext>
                  </a:extLst>
                </a:gridCol>
                <a:gridCol w="1302099">
                  <a:extLst>
                    <a:ext uri="{9D8B030D-6E8A-4147-A177-3AD203B41FA5}">
                      <a16:colId xmlns:a16="http://schemas.microsoft.com/office/drawing/2014/main" val="20002"/>
                    </a:ext>
                  </a:extLst>
                </a:gridCol>
                <a:gridCol w="1455287">
                  <a:extLst>
                    <a:ext uri="{9D8B030D-6E8A-4147-A177-3AD203B41FA5}">
                      <a16:colId xmlns:a16="http://schemas.microsoft.com/office/drawing/2014/main" val="20003"/>
                    </a:ext>
                  </a:extLst>
                </a:gridCol>
                <a:gridCol w="1128167">
                  <a:extLst>
                    <a:ext uri="{9D8B030D-6E8A-4147-A177-3AD203B41FA5}">
                      <a16:colId xmlns:a16="http://schemas.microsoft.com/office/drawing/2014/main" val="20004"/>
                    </a:ext>
                  </a:extLst>
                </a:gridCol>
                <a:gridCol w="1169655">
                  <a:extLst>
                    <a:ext uri="{9D8B030D-6E8A-4147-A177-3AD203B41FA5}">
                      <a16:colId xmlns:a16="http://schemas.microsoft.com/office/drawing/2014/main" val="20005"/>
                    </a:ext>
                  </a:extLst>
                </a:gridCol>
                <a:gridCol w="1302099">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2800" b="1" i="0" u="none" strike="noStrike" cap="none" normalizeH="0" baseline="0" dirty="0">
                          <a:ln>
                            <a:noFill/>
                          </a:ln>
                          <a:solidFill>
                            <a:srgbClr val="000033"/>
                          </a:solidFill>
                          <a:effectLst/>
                          <a:latin typeface="Arial" charset="0"/>
                          <a:ea typeface="ＭＳ Ｐゴシック" charset="0"/>
                          <a:cs typeface="Arial" charset="0"/>
                        </a:rPr>
                        <a:t>التبرير بالإيمان</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1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يعلم بولس هذه العقيدة بسلطته الخاصة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هذا تعليم جديد مخالف للعهد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هجوم المهودين رقم 3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التعليم عن التبرير بالإيمان وحده سوف يشجع على نمط حياة خاطئ</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الله دعاني و الرسل الإثني عشر أكدوا ذلك</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كان الخلاص دائماً بالإيمان حتى في العهد القديم</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دفاع بولس</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ＭＳ Ｐゴシック" charset="0"/>
                          <a:cs typeface="Arial" charset="0"/>
                        </a:rPr>
                        <a:t>لا فالتبرير بالإيمان سوف يقود بشكل طبيعي إلى حياة تقية</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سيرة ذاتية</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لاهوتي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تطبيقي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charset="0"/>
                          <a:ea typeface="ＭＳ Ｐゴシック" charset="0"/>
                          <a:cs typeface="Arial" charset="0"/>
                        </a:rPr>
                        <a:t>الإصحاحات 1-2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3-4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 5-6</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الرسولية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 </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التبرير بالإيمان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تأييد</a:t>
                      </a:r>
                    </a:p>
                    <a:p>
                      <a:pPr marL="0" marR="0" lvl="0" indent="0" algn="ctr" defTabSz="457200" rtl="0" eaLnBrk="0" fontAlgn="base" latinLnBrk="0" hangingPunct="0">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المسؤوليات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توبيخ</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علاقات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تأكيد</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توضيح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توازن</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خدمة</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تحذيرات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10-2: 21</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4</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5</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1-10</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6: 11-18</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أنطاكية - سوريا</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خريف 49م (بعد الرحلة التبشيرية الأولى)</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33"/>
                </a:solidFill>
                <a:effectLst/>
                <a:uLnTx/>
                <a:uFillTx/>
                <a:latin typeface="Arial" charset="0"/>
                <a:ea typeface="ＭＳ Ｐゴシック" charset="0"/>
                <a:cs typeface="Arial" charset="0"/>
              </a:rPr>
              <a:t>167</a:t>
            </a:r>
            <a:endParaRPr kumimoji="0" lang="en-US" sz="2400" b="1" i="0" u="none" strike="noStrike" kern="1200" cap="none" spc="0" normalizeH="0" baseline="0" noProof="0" dirty="0">
              <a:ln>
                <a:noFill/>
              </a:ln>
              <a:solidFill>
                <a:srgbClr val="000033"/>
              </a:solidFill>
              <a:effectLst/>
              <a:uLnTx/>
              <a:uFillTx/>
              <a:latin typeface="Arial" charset="0"/>
              <a:ea typeface="ＭＳ Ｐゴシック" charset="0"/>
              <a:cs typeface="Arial" charset="0"/>
            </a:endParaRPr>
          </a:p>
        </p:txBody>
      </p:sp>
      <p:sp>
        <p:nvSpPr>
          <p:cNvPr id="65" name="Title 64"/>
          <p:cNvSpPr>
            <a:spLocks noGrp="1"/>
          </p:cNvSpPr>
          <p:nvPr>
            <p:ph type="title" idx="4294967295"/>
          </p:nvPr>
        </p:nvSpPr>
        <p:spPr>
          <a:xfrm>
            <a:off x="304800" y="-685800"/>
            <a:ext cx="7772400" cy="762000"/>
          </a:xfrm>
        </p:spPr>
        <p:txBody>
          <a:bodyPr/>
          <a:lstStyle/>
          <a:p>
            <a:pPr>
              <a:defRPr/>
            </a:pPr>
            <a:r>
              <a:rPr lang="ar-JO" dirty="0">
                <a:latin typeface="Tahoma" charset="0"/>
                <a:ea typeface="ＭＳ Ｐゴシック" charset="0"/>
                <a:cs typeface="ＭＳ Ｐゴシック" charset="0"/>
              </a:rPr>
              <a:t>جدول السفر</a:t>
            </a:r>
            <a:endParaRPr lang="en-US" dirty="0">
              <a:latin typeface="Tahoma"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E5C844B-3915-4747-B09E-882F2477F9FA}"/>
              </a:ext>
            </a:extLst>
          </p:cNvPr>
          <p:cNvSpPr/>
          <p:nvPr/>
        </p:nvSpPr>
        <p:spPr bwMode="auto">
          <a:xfrm>
            <a:off x="29307" y="533399"/>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7" name="Rectangle 6">
            <a:extLst>
              <a:ext uri="{FF2B5EF4-FFF2-40B4-BE49-F238E27FC236}">
                <a16:creationId xmlns:a16="http://schemas.microsoft.com/office/drawing/2014/main" id="{D75E6C0F-8C4A-4647-A1BB-779D9750F0D6}"/>
              </a:ext>
            </a:extLst>
          </p:cNvPr>
          <p:cNvSpPr/>
          <p:nvPr/>
        </p:nvSpPr>
        <p:spPr bwMode="auto">
          <a:xfrm>
            <a:off x="29307" y="1846384"/>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theme/_rels/theme31.xml.rels><?xml version="1.0" encoding="UTF-8" standalone="yes"?>
<Relationships xmlns="http://schemas.openxmlformats.org/package/2006/relationships"><Relationship Id="rId1" Type="http://schemas.openxmlformats.org/officeDocument/2006/relationships/image" Target="../media/image13.png"/></Relationships>
</file>

<file path=ppt/theme/_rels/theme35.xml.rels><?xml version="1.0" encoding="UTF-8" standalone="yes"?>
<Relationships xmlns="http://schemas.openxmlformats.org/package/2006/relationships"><Relationship Id="rId1" Type="http://schemas.openxmlformats.org/officeDocument/2006/relationships/image" Target="../media/image13.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3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4_Blank Presentation">
  <a:themeElements>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3.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0.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9.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23471</TotalTime>
  <Words>17458</Words>
  <Application>Microsoft Macintosh PowerPoint</Application>
  <PresentationFormat>On-screen Show (4:3)</PresentationFormat>
  <Paragraphs>2792</Paragraphs>
  <Slides>223</Slides>
  <Notes>182</Notes>
  <HiddenSlides>0</HiddenSlides>
  <MMClips>0</MMClips>
  <ScaleCrop>false</ScaleCrop>
  <HeadingPairs>
    <vt:vector size="6" baseType="variant">
      <vt:variant>
        <vt:lpstr>Fonts Used</vt:lpstr>
      </vt:variant>
      <vt:variant>
        <vt:i4>21</vt:i4>
      </vt:variant>
      <vt:variant>
        <vt:lpstr>Theme</vt:lpstr>
      </vt:variant>
      <vt:variant>
        <vt:i4>65</vt:i4>
      </vt:variant>
      <vt:variant>
        <vt:lpstr>Slide Titles</vt:lpstr>
      </vt:variant>
      <vt:variant>
        <vt:i4>223</vt:i4>
      </vt:variant>
    </vt:vector>
  </HeadingPairs>
  <TitlesOfParts>
    <vt:vector size="309" baseType="lpstr">
      <vt:lpstr>ＭＳ Ｐゴシック</vt:lpstr>
      <vt:lpstr>Osaka</vt:lpstr>
      <vt:lpstr>宋体</vt:lpstr>
      <vt:lpstr>Times</vt:lpstr>
      <vt:lpstr>Arial</vt:lpstr>
      <vt:lpstr>Arial Black</vt:lpstr>
      <vt:lpstr>Arial Narrow</vt:lpstr>
      <vt:lpstr>Calibri</vt:lpstr>
      <vt:lpstr>Comic Sans MS</vt:lpstr>
      <vt:lpstr>Garamond</vt:lpstr>
      <vt:lpstr>Gill Sans</vt:lpstr>
      <vt:lpstr>Helvetica</vt:lpstr>
      <vt:lpstr>Impact</vt:lpstr>
      <vt:lpstr>Monotype Sorts</vt:lpstr>
      <vt:lpstr>News Gothic MT</vt:lpstr>
      <vt:lpstr>Salaam</vt:lpstr>
      <vt:lpstr>Tahoma</vt:lpstr>
      <vt:lpstr>Times New Roman</vt:lpstr>
      <vt:lpstr>Traditional Arabic</vt:lpstr>
      <vt:lpstr>Verdana</vt:lpstr>
      <vt:lpstr>Wingdings</vt:lpstr>
      <vt:lpstr>Whirlpool</vt:lpstr>
      <vt:lpstr>Fireball</vt:lpstr>
      <vt:lpstr>Default Design</vt:lpstr>
      <vt:lpstr>1_Expedition</vt:lpstr>
      <vt:lpstr>1_Default Design</vt:lpstr>
      <vt:lpstr>3_Expedition</vt:lpstr>
      <vt:lpstr>Expedition</vt:lpstr>
      <vt:lpstr>1_Whirlpool</vt:lpstr>
      <vt:lpstr>14 Literary 2 - Dead Sea Scrolls</vt:lpstr>
      <vt:lpstr>Orbit</vt:lpstr>
      <vt:lpstr>Compass</vt:lpstr>
      <vt:lpstr>Balance</vt:lpstr>
      <vt:lpstr>2_Blank Presentation</vt:lpstr>
      <vt:lpstr>8_Blank Presentation</vt:lpstr>
      <vt:lpstr>1_Strategic</vt:lpstr>
      <vt:lpstr>Office Theme</vt:lpstr>
      <vt:lpstr>Bar Code</vt:lpstr>
      <vt:lpstr>2_Default Design</vt:lpstr>
      <vt:lpstr>1_Contemporary</vt:lpstr>
      <vt:lpstr>1_14 Literary 2 - Dead Sea Scrolls</vt:lpstr>
      <vt:lpstr>3_Default Design</vt:lpstr>
      <vt:lpstr>Full Moon</vt:lpstr>
      <vt:lpstr>Blank Presentation</vt:lpstr>
      <vt:lpstr>4_Office Theme</vt:lpstr>
      <vt:lpstr>23_Blank Presentation</vt:lpstr>
      <vt:lpstr>1_Blank Presentation</vt:lpstr>
      <vt:lpstr>3_Blank Presentation</vt:lpstr>
      <vt:lpstr>5_Blank Presentation</vt:lpstr>
      <vt:lpstr>49_Blank Presentation</vt:lpstr>
      <vt:lpstr>3_Notebook</vt:lpstr>
      <vt:lpstr>Title &amp; Subtitle</vt:lpstr>
      <vt:lpstr>50_Blank Presentation</vt:lpstr>
      <vt:lpstr>51_Blank Presentation</vt:lpstr>
      <vt:lpstr>10_Blank Presentation</vt:lpstr>
      <vt:lpstr>1_Title &amp; Subtitle</vt:lpstr>
      <vt:lpstr>1_Balance</vt:lpstr>
      <vt:lpstr>1_Azure</vt:lpstr>
      <vt:lpstr>2_Azure</vt:lpstr>
      <vt:lpstr>1_Office Theme</vt:lpstr>
      <vt:lpstr>4_Blank Presentation</vt:lpstr>
      <vt:lpstr>1_Topo</vt:lpstr>
      <vt:lpstr>5_MEADOW</vt:lpstr>
      <vt:lpstr>1_untitled 1</vt:lpstr>
      <vt:lpstr>2_Topo</vt:lpstr>
      <vt:lpstr>2_Orbit</vt:lpstr>
      <vt:lpstr>2_blstripc.ppt - Blue Stripes</vt:lpstr>
      <vt:lpstr>24_Blank Presentation</vt:lpstr>
      <vt:lpstr>2_Contemporary</vt:lpstr>
      <vt:lpstr>1_Bar Code</vt:lpstr>
      <vt:lpstr>1_Circuit</vt:lpstr>
      <vt:lpstr>3_Strategic</vt:lpstr>
      <vt:lpstr>2_Whirlpool</vt:lpstr>
      <vt:lpstr>3_Cascade</vt:lpstr>
      <vt:lpstr>8_untitled 3</vt:lpstr>
      <vt:lpstr>2_Balance</vt:lpstr>
      <vt:lpstr>2_Strategic</vt:lpstr>
      <vt:lpstr>2_14 Literary 2 - Dead Sea Scrolls</vt:lpstr>
      <vt:lpstr>Beam</vt:lpstr>
      <vt:lpstr>untitled 3</vt:lpstr>
      <vt:lpstr>6_Blank Presentation</vt:lpstr>
      <vt:lpstr>3_Whirlpool</vt:lpstr>
      <vt:lpstr>3_MEADOW</vt:lpstr>
      <vt:lpstr>1_MEADOW</vt:lpstr>
      <vt:lpstr>9_Blank Presentation</vt:lpstr>
      <vt:lpstr>11_Blank Presentation</vt:lpstr>
      <vt:lpstr>غلاطية</vt:lpstr>
      <vt:lpstr>الكلمة المفتاحية</vt:lpstr>
      <vt:lpstr>الموضوع الرئيسي</vt:lpstr>
      <vt:lpstr>الآية المفتاحية</vt:lpstr>
      <vt:lpstr>البيان الموجز</vt:lpstr>
      <vt:lpstr>بيان المملكة</vt:lpstr>
      <vt:lpstr>العهد</vt:lpstr>
      <vt:lpstr>الخلاص</vt:lpstr>
      <vt:lpstr>النبوة (الرب ، الإله)</vt:lpstr>
      <vt:lpstr>جدول السفر</vt:lpstr>
      <vt:lpstr>PowerPoint Presentation</vt:lpstr>
      <vt:lpstr>كن حراً</vt:lpstr>
      <vt:lpstr> عبودية التعاليم الخاطئة هي العبودية الأسوأ</vt:lpstr>
      <vt:lpstr>لماذا يجب أن يكون الخلاص      بالإيمان وحده ؟</vt:lpstr>
      <vt:lpstr>١. دعا يسوع بولس ليعلم الخلاص بالإيمان (غل ١-٢)</vt:lpstr>
      <vt:lpstr>٢. الخلاص كان دائماً بالإيمان (غل ٣-٤)</vt:lpstr>
      <vt:lpstr>3. الخلاص بالإيمان وحده يغيرنا داخلياً    (غل ٥-٦)</vt:lpstr>
      <vt:lpstr>الفكرة الرئيسية في غلاطية</vt:lpstr>
      <vt:lpstr>تطبيق غلاطية</vt:lpstr>
      <vt:lpstr>Black</vt:lpstr>
      <vt:lpstr>بولس ورسائله</vt:lpstr>
      <vt:lpstr>تباين يعقوب وغلاطية</vt:lpstr>
      <vt:lpstr>تباين يعقوب وغلاطية</vt:lpstr>
      <vt:lpstr>تباين يعقوب وغلاطية</vt:lpstr>
      <vt:lpstr>أحياناً يسيء المسيحيون معاملة الآخرين من مجموعات عرقية مختلفة</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الصليب يجعل العرق غير ذي صلة</vt:lpstr>
      <vt:lpstr>Applying the Law</vt:lpstr>
      <vt:lpstr>صح أم خطأ؟</vt:lpstr>
      <vt:lpstr>نقصّ أو لا نقصّ ؟</vt:lpstr>
      <vt:lpstr>ماذا تعتقد ؟</vt:lpstr>
      <vt:lpstr>المشي بحذر</vt:lpstr>
      <vt:lpstr>انظر بتمعن</vt:lpstr>
      <vt:lpstr>أنظر ثانية</vt:lpstr>
      <vt:lpstr>النقطة؟</vt:lpstr>
      <vt:lpstr>PowerPoint Presentation</vt:lpstr>
      <vt:lpstr>أين تقع غلاطية؟</vt:lpstr>
      <vt:lpstr>PowerPoint Presentation</vt:lpstr>
      <vt:lpstr>التاريخ</vt:lpstr>
      <vt:lpstr>الأصل / المستلمين</vt:lpstr>
      <vt:lpstr>أي هذه الإجابات هي الأكثر دقَّة؟</vt:lpstr>
      <vt:lpstr>الخلاص والتقديس</vt:lpstr>
      <vt:lpstr>الخلاص في كلِّ العصور:</vt:lpstr>
      <vt:lpstr>الخلاص في العهد القديم</vt:lpstr>
      <vt:lpstr>لاوِيّين</vt:lpstr>
      <vt:lpstr>بكلمات أخرى</vt:lpstr>
      <vt:lpstr>غلاطية مقابل رومية</vt:lpstr>
      <vt:lpstr>غلاطية مقابل رومية</vt:lpstr>
      <vt:lpstr>PowerPoint Presentation</vt:lpstr>
      <vt:lpstr>PowerPoint Presentation</vt:lpstr>
      <vt:lpstr>PowerPoint Presentation</vt:lpstr>
      <vt:lpstr>PowerPoint Presentation</vt:lpstr>
      <vt:lpstr>PowerPoint Presentation</vt:lpstr>
      <vt:lpstr>PowerPoint Presentation</vt:lpstr>
      <vt:lpstr>المؤلف</vt:lpstr>
      <vt:lpstr>PowerPoint Presentation</vt:lpstr>
      <vt:lpstr>PowerPoint Presentation</vt:lpstr>
      <vt:lpstr>PowerPoint Presentation</vt:lpstr>
      <vt:lpstr>PowerPoint Presentation</vt:lpstr>
      <vt:lpstr>كن حراً</vt:lpstr>
      <vt:lpstr>العبودية</vt:lpstr>
      <vt:lpstr> عبودية التعاليم الخاطئة هي العبودية الأسوأ</vt:lpstr>
      <vt:lpstr>هل أنت عبد ؟</vt:lpstr>
      <vt:lpstr>PowerPoint Presentation</vt:lpstr>
      <vt:lpstr>MMT</vt:lpstr>
      <vt:lpstr>بولس مقابل الناموسيين</vt:lpstr>
      <vt:lpstr>أهمية مخطوطات البحر الميت</vt:lpstr>
      <vt:lpstr>كيف يمكنك أن تكون حراً ؟</vt:lpstr>
      <vt:lpstr>لماذا يجب أن يكون الخلاص بالإيمان وحده ؟</vt:lpstr>
      <vt:lpstr>دعونا ندرس  النص الكتابي</vt:lpstr>
      <vt:lpstr>الخلفية</vt:lpstr>
      <vt:lpstr>ولا ترتبكوا أيضاً بنير عبودية</vt:lpstr>
      <vt:lpstr>رقم 1 : الخطاف : المختبر</vt:lpstr>
      <vt:lpstr>1(--)2"The Jerusalem Council"</vt:lpstr>
      <vt:lpstr>كيف تزرع كنيسة (الإنجيل بحسب بولس)</vt:lpstr>
      <vt:lpstr>نقص أو لا نقص ؟</vt:lpstr>
      <vt:lpstr>لاويين 19: 28 ولا تجرحوا أجسادكم لميت وكتابة وسم لا تجعلوا فيكم أنا الرب</vt:lpstr>
      <vt:lpstr>ماذا تعتقد ؟</vt:lpstr>
      <vt:lpstr>PowerPoint Presentation</vt:lpstr>
      <vt:lpstr>بولس ورسائله</vt:lpstr>
      <vt:lpstr>الكلمة والآية المفتاحية</vt:lpstr>
      <vt:lpstr>PowerPoint Presentation</vt:lpstr>
      <vt:lpstr>البيان الموجز</vt:lpstr>
      <vt:lpstr>PowerPoint Presentation</vt:lpstr>
      <vt:lpstr>PowerPoint Presentation</vt:lpstr>
      <vt:lpstr>لماذا يجب أن يكون الخلاص بالإيمان وحده؟</vt:lpstr>
      <vt:lpstr>PowerPoint Presentation</vt:lpstr>
      <vt:lpstr>1. دعا يسوع بولس ليعلم الخلاص بالإيمان (غل 1-2)</vt:lpstr>
      <vt:lpstr>غلاطية 1</vt:lpstr>
      <vt:lpstr>حجة سيرة  بولس الذاتية (غل 1-2)</vt:lpstr>
      <vt:lpstr>نوع مختلف من التحية  (1: 1)</vt:lpstr>
      <vt:lpstr>جدول السفر</vt:lpstr>
      <vt:lpstr>الرجوع (غل 1: 6-7)</vt:lpstr>
      <vt:lpstr>الرجوع (غل 1: 8-9)</vt:lpstr>
      <vt:lpstr>مصدر تعليم بولس (1: 12)</vt:lpstr>
      <vt:lpstr>مصدر تعليم بولس (أع 9: 5ب)</vt:lpstr>
      <vt:lpstr>مصدر تعليم بولس  (1: 15-16)</vt:lpstr>
      <vt:lpstr>مصدر تعليم بولس (1: 17)</vt:lpstr>
      <vt:lpstr>غلاطية 2 </vt:lpstr>
      <vt:lpstr>شركاء لا معلمين (2: 9)</vt:lpstr>
      <vt:lpstr> هل كان بطرس فوق  التوبيخ ؟  هل يمكن أن يخطئ عمود الكنيسة هذا علانية ؟</vt:lpstr>
      <vt:lpstr>بولس يوبخ بطرس (2: 11-12)</vt:lpstr>
      <vt:lpstr>الآية المفتاحية</vt:lpstr>
      <vt:lpstr>لماذا يجب أن يكون الخلاص بالإيمان وحده؟</vt:lpstr>
      <vt:lpstr>1. دعا يسوع بولس ليعلم عن الخلاص بالإيمان (غل 1-2)</vt:lpstr>
      <vt:lpstr>جدول السفر</vt:lpstr>
      <vt:lpstr>غلاطية 3 </vt:lpstr>
      <vt:lpstr>الوصايا العشر</vt:lpstr>
      <vt:lpstr>هل يجب علينا كيهود أن نطلب من الأمم أن يختتنوا ويتبعوا ناموس موسى؟</vt:lpstr>
      <vt:lpstr>بولس مقابل الناموسيين</vt:lpstr>
      <vt:lpstr>2. الخلاص كان دائماً بالإيمان (غل 3-4)</vt:lpstr>
      <vt:lpstr>لماذا أعطى الله ناموس   العهد القديم ؟</vt:lpstr>
      <vt:lpstr>حجة بولس اللاهوتية (غل 3-4)</vt:lpstr>
      <vt:lpstr>أي منهم الأكثر دقّة؟</vt:lpstr>
      <vt:lpstr>بكلمات أخرى</vt:lpstr>
      <vt:lpstr>إبراهيم</vt:lpstr>
      <vt:lpstr>تكوين 15: 5-6</vt:lpstr>
      <vt:lpstr>المصادقة على تكوين 15 </vt:lpstr>
      <vt:lpstr>يقاوم أهل غلاطية المعلمين الكذبة</vt:lpstr>
      <vt:lpstr>ث. مقاصد الناموس</vt:lpstr>
      <vt:lpstr>ث. مقاصد الناموس</vt:lpstr>
      <vt:lpstr>ث. مقاصد الناموس</vt:lpstr>
      <vt:lpstr>تفسير ووعظ الأدب القانوني</vt:lpstr>
      <vt:lpstr>استراتيجية مقترحة لشرح شريعة العهد القديم</vt:lpstr>
      <vt:lpstr>استراتيجية مقترحة لتفسير        ناموس العهد القديم</vt:lpstr>
      <vt:lpstr>استراتيجية مقترحة لتفسير        ناموس العهد القديم</vt:lpstr>
      <vt:lpstr>استراتيجية مقترحة لتفسير        ناموس العهد القديم</vt:lpstr>
      <vt:lpstr>استراتيجية مقترحة لتفسير        ناموس العهد القديم</vt:lpstr>
      <vt:lpstr>إن جوهر العهد الموسوي هو الوصايا العشرة</vt:lpstr>
      <vt:lpstr>PowerPoint Presentation</vt:lpstr>
      <vt:lpstr>القانون الأخلاقي يعني أحكام الله التي  تنطبق على ...</vt:lpstr>
      <vt:lpstr>هل ينطبق ناموس موسى عليّ؟ (خمسة آراء)</vt:lpstr>
      <vt:lpstr>هل ينطبق ناموس موسى عليّ؟ (خمسة آراء)</vt:lpstr>
      <vt:lpstr>هل ينطبق ناموس موسى عليّ؟ (خمسة آراء)</vt:lpstr>
      <vt:lpstr>هل ينطبق ناموس موسى عليّ؟ (خمسة آراء)</vt:lpstr>
      <vt:lpstr>هل ينطبق ناموس موسى عليّ؟ (خمسة آراء)</vt:lpstr>
      <vt:lpstr>هل ينطبق ناموس موسى عليّ؟ (خمسة آراء)</vt:lpstr>
      <vt:lpstr>هل ينطبق ناموس موسى عليّ؟ (خمسة آراء)</vt:lpstr>
      <vt:lpstr>استبدل القديم بالجديد </vt:lpstr>
      <vt:lpstr>غلاطية ٣ : ١٣-١٤</vt:lpstr>
      <vt:lpstr>الجدول الزمنيُّ للملكوت والعهود</vt:lpstr>
      <vt:lpstr>غلاطية 3: 26-27</vt:lpstr>
      <vt:lpstr>غلاطية ٣ : ٢٨</vt:lpstr>
      <vt:lpstr>غلاطية ٣ : ٢٩</vt:lpstr>
      <vt:lpstr>التباين بين عهدين رئيسيين</vt:lpstr>
      <vt:lpstr>التباين بين عهدين رئيسيين</vt:lpstr>
      <vt:lpstr>التباين بين عهدين رئيسيين</vt:lpstr>
      <vt:lpstr>غلاطية 4 </vt:lpstr>
      <vt:lpstr>غلاطية ٤ : ١ وإنما أقول: ما دام الوراث قاصراً لا يفرق شيئاً عن العبد مع كونه صاحب الجميع </vt:lpstr>
      <vt:lpstr>غلاطية ٤ : ٢-٣ بل هو تحت أوصياء ووكلاء إلى الوقت المؤجل من أبيه   3 هكذا نحن أيضاً لما كنا قاصرين كنا مستعبدين تحت أركان العالم </vt:lpstr>
      <vt:lpstr>كنا مستعبدين تحت أركان العالم  (غل 4: 3ب)</vt:lpstr>
      <vt:lpstr>غلاطية ٤ : ٤  ولكن لما جاء ملء الزمان أرسل الله ابنه مولوداً من امرأة مولوداً تحت الناموس</vt:lpstr>
      <vt:lpstr>أرسله الله ليشتري لنا نحن عبيد الناموس الحرية                   حتى يتخذنا أولادًا له (غل 4: 5) </vt:lpstr>
      <vt:lpstr>فترة ما بين العهدين (425 ق.م – 5 ق.م)</vt:lpstr>
      <vt:lpstr>The Intertestamental Era (3 slides)</vt:lpstr>
      <vt:lpstr>The Intertestamental Era</vt:lpstr>
      <vt:lpstr>تعيين مرحلة الملكوت</vt:lpstr>
      <vt:lpstr>لسنا بعد عبيداً</vt:lpstr>
      <vt:lpstr>PowerPoint Presentation</vt:lpstr>
      <vt:lpstr>PowerPoint Presentation</vt:lpstr>
      <vt:lpstr>لماذا يجب أن يكون الخلاص بالإيمان وحده ؟</vt:lpstr>
      <vt:lpstr>1. دعا يسوع بولس ليعلم عن الخلاص بالإيمان (غل 1-2)</vt:lpstr>
      <vt:lpstr>2. الخلاص كان دائماً بالإيمان (غل 3-4)</vt:lpstr>
      <vt:lpstr>الحرية للذهاب في الطريق الخاطئ</vt:lpstr>
      <vt:lpstr>جدول السفر</vt:lpstr>
      <vt:lpstr>3. الخلاص بالإيمان وحده يغيرنا داخلياً  (غل 5-6)</vt:lpstr>
      <vt:lpstr>غلاطية 5 </vt:lpstr>
      <vt:lpstr>ولا ترتبكوا أيضا بنير عبودية</vt:lpstr>
      <vt:lpstr>النعمة</vt:lpstr>
      <vt:lpstr>فاثبتوا إذاً في الحرية التي قد حررنا المسيح بها ولا ترتبكوا أيضاً بنير عبودية (غل 5: 1)</vt:lpstr>
      <vt:lpstr>حجة بولس العملية (غل 5-6)</vt:lpstr>
      <vt:lpstr>إن المسيح قد حررنا وأطلقنا في سبيل الحرية فاثبتوا إذن ولا تعودوا إلى الإرتباك بنير العبودية  (غل 5: 1).</vt:lpstr>
      <vt:lpstr>فاثبتوا أيضاً في الحرية التي قد حررنا المسيح بها ولا ترتبكوا أيضاً بنير عبودية (5: 1)</vt:lpstr>
      <vt:lpstr>الختان وفيتامين سي والبروثرومبين</vt:lpstr>
      <vt:lpstr>السلوك بالروح</vt:lpstr>
      <vt:lpstr>كيف يقودنا الروح القدس؟</vt:lpstr>
      <vt:lpstr>خطوة جورج مولر الأولى             لإيجاد مشيئة الله</vt:lpstr>
      <vt:lpstr>كيف يقودنا الروح القدس؟</vt:lpstr>
      <vt:lpstr>مواهب الروح مقابل ثمر الروح</vt:lpstr>
      <vt:lpstr>مواهب الروح مقابل ثمر الروح</vt:lpstr>
      <vt:lpstr>ثمر الروح</vt:lpstr>
      <vt:lpstr>ثَمَرُ الرُّوح</vt:lpstr>
      <vt:lpstr>ثمر الروح</vt:lpstr>
      <vt:lpstr>ثمر الروح</vt:lpstr>
      <vt:lpstr>هل أنت مستسلم للمسيح ؟</vt:lpstr>
      <vt:lpstr>غلاطية 6 </vt:lpstr>
      <vt:lpstr>Restore People in Sin</vt:lpstr>
      <vt:lpstr>كلمة أصلحوا في غلاطية 6: 1 تشير في سياقات أخرى إلى إصلاح الصيادين للشباك</vt:lpstr>
      <vt:lpstr>لا تجعل من إصلاح الشباك أولويتك</vt:lpstr>
      <vt:lpstr>حياة</vt:lpstr>
      <vt:lpstr>غلاطية 6: 8</vt:lpstr>
      <vt:lpstr>غلاطية 6: 11</vt:lpstr>
      <vt:lpstr>من هم إسرائيل الله (غل 6: 16)؟</vt:lpstr>
      <vt:lpstr>على إسرائيل الله (غل 6: 16) (kai) و</vt:lpstr>
      <vt:lpstr>PowerPoint Presentation</vt:lpstr>
      <vt:lpstr>لماذا يجب أن يكون الخلاص بالإيمان وحده؟</vt:lpstr>
      <vt:lpstr>1. دعا يسوع بولس ليعلم عن الخلاص بالإيمان (غل 1-2)</vt:lpstr>
      <vt:lpstr>2. الخلاص كان دائماً بالإيمان (غل 3-4)</vt:lpstr>
      <vt:lpstr>3. الخلاص بالإيمان وحده يغيرنا داخلياً    (غل 5-6)</vt:lpstr>
      <vt:lpstr>الفكرة الرئيسية في غلاطية</vt:lpstr>
      <vt:lpstr>PowerPoint Presentation</vt:lpstr>
      <vt:lpstr>الناموسيون المسيحيون</vt:lpstr>
      <vt:lpstr>تمت دعوتهم للكنيسة</vt:lpstr>
      <vt:lpstr>Boy with long hair</vt:lpstr>
      <vt:lpstr>كنيسة يسوع الحقيقي، طريق آدم</vt:lpstr>
      <vt:lpstr>بماذا تؤمن كنيسة يسوع الحقيقي ؟</vt:lpstr>
      <vt:lpstr>لماذا يحب الناس الناموسية ؟</vt:lpstr>
      <vt:lpstr>لماذا يحب الناس الناموسية ؟</vt:lpstr>
      <vt:lpstr>لماذا يحب الناس الناموسية ؟</vt:lpstr>
      <vt:lpstr>تطبيق غلاطية</vt:lpstr>
      <vt:lpstr>Black</vt:lpstr>
      <vt:lpstr>وعظ العهد الجديد • BibleStudyDownloads.org</vt:lpstr>
      <vt:lpstr>بولس مقابل الناموسيين</vt:lpstr>
      <vt:lpstr>PowerPoint Presentation</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528</cp:revision>
  <dcterms:created xsi:type="dcterms:W3CDTF">2003-01-27T17:08:32Z</dcterms:created>
  <dcterms:modified xsi:type="dcterms:W3CDTF">2024-01-17T18:34:18Z</dcterms:modified>
</cp:coreProperties>
</file>