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7" r:id="rId3"/>
    <p:sldMasterId id="2147483671" r:id="rId4"/>
    <p:sldMasterId id="2147483651" r:id="rId5"/>
    <p:sldMasterId id="2147483655" r:id="rId6"/>
    <p:sldMasterId id="2147483667" r:id="rId7"/>
    <p:sldMasterId id="2147485760" r:id="rId8"/>
    <p:sldMasterId id="2147503429" r:id="rId9"/>
    <p:sldMasterId id="2147503754" r:id="rId10"/>
    <p:sldMasterId id="2147503766" r:id="rId11"/>
    <p:sldMasterId id="2147503790" r:id="rId12"/>
    <p:sldMasterId id="2147503804" r:id="rId13"/>
    <p:sldMasterId id="2147503816" r:id="rId14"/>
    <p:sldMasterId id="2147503828" r:id="rId15"/>
    <p:sldMasterId id="2147503841" r:id="rId16"/>
    <p:sldMasterId id="2147503853" r:id="rId17"/>
    <p:sldMasterId id="2147503865" r:id="rId18"/>
    <p:sldMasterId id="2147503868" r:id="rId19"/>
    <p:sldMasterId id="2147503879" r:id="rId20"/>
    <p:sldMasterId id="2147503891" r:id="rId21"/>
    <p:sldMasterId id="2147503902" r:id="rId22"/>
    <p:sldMasterId id="2147503905" r:id="rId23"/>
    <p:sldMasterId id="2147503917" r:id="rId24"/>
    <p:sldMasterId id="2147503929" r:id="rId25"/>
    <p:sldMasterId id="2147503941" r:id="rId26"/>
    <p:sldMasterId id="2147503958" r:id="rId27"/>
    <p:sldMasterId id="2147503972" r:id="rId28"/>
    <p:sldMasterId id="2147503983" r:id="rId29"/>
    <p:sldMasterId id="2147503996" r:id="rId30"/>
    <p:sldMasterId id="2147504000" r:id="rId31"/>
  </p:sldMasterIdLst>
  <p:notesMasterIdLst>
    <p:notesMasterId r:id="rId133"/>
  </p:notesMasterIdLst>
  <p:sldIdLst>
    <p:sldId id="257" r:id="rId32"/>
    <p:sldId id="978" r:id="rId33"/>
    <p:sldId id="2516" r:id="rId34"/>
    <p:sldId id="454" r:id="rId35"/>
    <p:sldId id="4961" r:id="rId36"/>
    <p:sldId id="4962" r:id="rId37"/>
    <p:sldId id="5323" r:id="rId38"/>
    <p:sldId id="480" r:id="rId39"/>
    <p:sldId id="481" r:id="rId40"/>
    <p:sldId id="482" r:id="rId41"/>
    <p:sldId id="483" r:id="rId42"/>
    <p:sldId id="484" r:id="rId43"/>
    <p:sldId id="485" r:id="rId44"/>
    <p:sldId id="486" r:id="rId45"/>
    <p:sldId id="488" r:id="rId46"/>
    <p:sldId id="489" r:id="rId47"/>
    <p:sldId id="490" r:id="rId48"/>
    <p:sldId id="491" r:id="rId49"/>
    <p:sldId id="492" r:id="rId50"/>
    <p:sldId id="494" r:id="rId51"/>
    <p:sldId id="495" r:id="rId52"/>
    <p:sldId id="496" r:id="rId53"/>
    <p:sldId id="497" r:id="rId54"/>
    <p:sldId id="498" r:id="rId55"/>
    <p:sldId id="500" r:id="rId56"/>
    <p:sldId id="501" r:id="rId57"/>
    <p:sldId id="502" r:id="rId58"/>
    <p:sldId id="503" r:id="rId59"/>
    <p:sldId id="504" r:id="rId60"/>
    <p:sldId id="506" r:id="rId61"/>
    <p:sldId id="507" r:id="rId62"/>
    <p:sldId id="508" r:id="rId63"/>
    <p:sldId id="509" r:id="rId64"/>
    <p:sldId id="510" r:id="rId65"/>
    <p:sldId id="511" r:id="rId66"/>
    <p:sldId id="513" r:id="rId67"/>
    <p:sldId id="514" r:id="rId68"/>
    <p:sldId id="515" r:id="rId69"/>
    <p:sldId id="516" r:id="rId70"/>
    <p:sldId id="517" r:id="rId71"/>
    <p:sldId id="519" r:id="rId72"/>
    <p:sldId id="520" r:id="rId73"/>
    <p:sldId id="521" r:id="rId74"/>
    <p:sldId id="522" r:id="rId75"/>
    <p:sldId id="523" r:id="rId76"/>
    <p:sldId id="524" r:id="rId77"/>
    <p:sldId id="525" r:id="rId78"/>
    <p:sldId id="5322" r:id="rId79"/>
    <p:sldId id="959" r:id="rId80"/>
    <p:sldId id="676" r:id="rId81"/>
    <p:sldId id="4068" r:id="rId82"/>
    <p:sldId id="1028" r:id="rId83"/>
    <p:sldId id="4067" r:id="rId84"/>
    <p:sldId id="1141" r:id="rId85"/>
    <p:sldId id="3827" r:id="rId86"/>
    <p:sldId id="3829" r:id="rId87"/>
    <p:sldId id="4974" r:id="rId88"/>
    <p:sldId id="536" r:id="rId89"/>
    <p:sldId id="537" r:id="rId90"/>
    <p:sldId id="451" r:id="rId91"/>
    <p:sldId id="5324" r:id="rId92"/>
    <p:sldId id="5325" r:id="rId93"/>
    <p:sldId id="5326" r:id="rId94"/>
    <p:sldId id="391" r:id="rId95"/>
    <p:sldId id="444" r:id="rId96"/>
    <p:sldId id="277" r:id="rId97"/>
    <p:sldId id="278" r:id="rId98"/>
    <p:sldId id="2518" r:id="rId99"/>
    <p:sldId id="2520" r:id="rId100"/>
    <p:sldId id="2522" r:id="rId101"/>
    <p:sldId id="2521" r:id="rId102"/>
    <p:sldId id="294" r:id="rId103"/>
    <p:sldId id="4070" r:id="rId104"/>
    <p:sldId id="4071" r:id="rId105"/>
    <p:sldId id="499" r:id="rId106"/>
    <p:sldId id="389" r:id="rId107"/>
    <p:sldId id="4975" r:id="rId108"/>
    <p:sldId id="1020" r:id="rId109"/>
    <p:sldId id="5537" r:id="rId110"/>
    <p:sldId id="5541" r:id="rId111"/>
    <p:sldId id="5542" r:id="rId112"/>
    <p:sldId id="5543" r:id="rId113"/>
    <p:sldId id="4976" r:id="rId114"/>
    <p:sldId id="640" r:id="rId115"/>
    <p:sldId id="319" r:id="rId116"/>
    <p:sldId id="979" r:id="rId117"/>
    <p:sldId id="4072" r:id="rId118"/>
    <p:sldId id="4073" r:id="rId119"/>
    <p:sldId id="469" r:id="rId120"/>
    <p:sldId id="4959" r:id="rId121"/>
    <p:sldId id="4958" r:id="rId122"/>
    <p:sldId id="4960" r:id="rId123"/>
    <p:sldId id="318" r:id="rId124"/>
    <p:sldId id="4973" r:id="rId125"/>
    <p:sldId id="701" r:id="rId126"/>
    <p:sldId id="5494" r:id="rId127"/>
    <p:sldId id="2517" r:id="rId128"/>
    <p:sldId id="896" r:id="rId129"/>
    <p:sldId id="346" r:id="rId130"/>
    <p:sldId id="4045" r:id="rId131"/>
    <p:sldId id="866"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466"/>
    <a:srgbClr val="000000"/>
    <a:srgbClr val="A3A3A3"/>
    <a:srgbClr val="A7A7A7"/>
    <a:srgbClr val="9D94FF"/>
    <a:srgbClr val="000054"/>
    <a:srgbClr val="000055"/>
    <a:srgbClr val="FFE889"/>
    <a:srgbClr val="F4DE83"/>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51" autoAdjust="0"/>
    <p:restoredTop sz="95077" autoAdjust="0"/>
  </p:normalViewPr>
  <p:slideViewPr>
    <p:cSldViewPr>
      <p:cViewPr varScale="1">
        <p:scale>
          <a:sx n="74" d="100"/>
          <a:sy n="74" d="100"/>
        </p:scale>
        <p:origin x="192" y="1880"/>
      </p:cViewPr>
      <p:guideLst>
        <p:guide orient="horz" pos="2205"/>
        <p:guide orient="horz" pos="2208"/>
        <p:guide pos="2832"/>
      </p:guideLst>
    </p:cSldViewPr>
  </p:slideViewPr>
  <p:outlineViewPr>
    <p:cViewPr>
      <p:scale>
        <a:sx n="33" d="100"/>
        <a:sy n="33" d="100"/>
      </p:scale>
      <p:origin x="0" y="56536"/>
    </p:cViewPr>
  </p:outlineViewPr>
  <p:notesTextViewPr>
    <p:cViewPr>
      <p:scale>
        <a:sx n="100" d="100"/>
        <a:sy n="100" d="100"/>
      </p:scale>
      <p:origin x="0" y="0"/>
    </p:cViewPr>
  </p:notesTextViewPr>
  <p:sorterViewPr>
    <p:cViewPr varScale="1">
      <p:scale>
        <a:sx n="50" d="100"/>
        <a:sy n="50" d="100"/>
      </p:scale>
      <p:origin x="0" y="-6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presProps" Target="presProp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theme" Target="theme/theme1.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ES-06-Justification-2</a:t>
            </a:r>
          </a:p>
          <a:p>
            <a:r>
              <a:rPr lang="en-US" dirty="0">
                <a:cs typeface="ＭＳ Ｐゴシック" charset="0"/>
              </a:rPr>
              <a:t>NS-06-Rom3-4—slide 54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ES-06-Justification-3</a:t>
            </a:r>
          </a:p>
          <a:p>
            <a:r>
              <a:rPr lang="en-US" dirty="0">
                <a:cs typeface="ＭＳ Ｐゴシック" charset="0"/>
              </a:rPr>
              <a:t>NS-06-Rom3-4—slide 55</a:t>
            </a:r>
          </a:p>
        </p:txBody>
      </p:sp>
    </p:spTree>
    <p:extLst>
      <p:ext uri="{BB962C8B-B14F-4D97-AF65-F5344CB8AC3E}">
        <p14:creationId xmlns:p14="http://schemas.microsoft.com/office/powerpoint/2010/main" val="410195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ES-06-Justification-4</a:t>
            </a:r>
          </a:p>
          <a:p>
            <a:r>
              <a:rPr lang="en-US" dirty="0">
                <a:cs typeface="ＭＳ Ｐゴシック" charset="0"/>
              </a:rPr>
              <a:t>NS-06-Rom3-4—slide 56</a:t>
            </a:r>
          </a:p>
        </p:txBody>
      </p:sp>
    </p:spTree>
    <p:extLst>
      <p:ext uri="{BB962C8B-B14F-4D97-AF65-F5344CB8AC3E}">
        <p14:creationId xmlns:p14="http://schemas.microsoft.com/office/powerpoint/2010/main" val="401576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10A31-A7B9-C049-BACB-82E0FD75B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MacArthur</a:t>
            </a:r>
            <a:r>
              <a:rPr lang="en-US" baseline="0" dirty="0">
                <a:latin typeface="Times New Roman" charset="0"/>
                <a:ea typeface="ＭＳ Ｐゴシック" charset="-128"/>
                <a:cs typeface="ＭＳ Ｐゴシック" charset="-128"/>
              </a:rPr>
              <a:t> labels these the "Roman" and "Protestant" views, but not all Protestants agree that works </a:t>
            </a:r>
            <a:r>
              <a:rPr lang="en-US" i="1" u="sng" baseline="0" dirty="0">
                <a:latin typeface="Times New Roman" charset="0"/>
                <a:ea typeface="ＭＳ Ｐゴシック" charset="-128"/>
                <a:cs typeface="ＭＳ Ｐゴシック" charset="-128"/>
              </a:rPr>
              <a:t>must</a:t>
            </a:r>
            <a:r>
              <a:rPr lang="en-US" i="0" u="none" baseline="0" dirty="0">
                <a:latin typeface="Times New Roman" charset="0"/>
                <a:ea typeface="ＭＳ Ｐゴシック" charset="-128"/>
                <a:cs typeface="ＭＳ Ｐゴシック" charset="-128"/>
              </a:rPr>
              <a:t> follow faith.</a:t>
            </a:r>
          </a:p>
          <a:p>
            <a:pPr eaLnBrk="1" hangingPunct="1"/>
            <a:r>
              <a:rPr lang="en-US" i="0" u="none" baseline="0" dirty="0">
                <a:latin typeface="Times New Roman" charset="0"/>
                <a:ea typeface="ＭＳ Ｐゴシック" charset="-128"/>
                <a:cs typeface="ＭＳ Ｐゴシック" charset="-128"/>
              </a:rPr>
              <a:t>__________</a:t>
            </a:r>
          </a:p>
          <a:p>
            <a:pPr eaLnBrk="1" hangingPunct="1"/>
            <a:r>
              <a:rPr lang="en-US" baseline="0" dirty="0">
                <a:latin typeface="Times New Roman" charset="0"/>
                <a:ea typeface="ＭＳ Ｐゴシック" charset="0"/>
                <a:cs typeface="ＭＳ Ｐゴシック" charset="0"/>
              </a:rPr>
              <a:t>ES-02-Death-slide 32</a:t>
            </a:r>
          </a:p>
          <a:p>
            <a:pPr eaLnBrk="1" hangingPunct="1"/>
            <a:r>
              <a:rPr lang="en-US" baseline="0" dirty="0">
                <a:latin typeface="Times New Roman" charset="0"/>
                <a:ea typeface="ＭＳ Ｐゴシック" charset="0"/>
                <a:cs typeface="ＭＳ Ｐゴシック" charset="0"/>
              </a:rPr>
              <a:t>NS-06-Rom3-4—slide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SA-06-Justification-8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Image Placeholder 1"/>
          <p:cNvSpPr>
            <a:spLocks noGrp="1" noRot="1" noChangeAspect="1"/>
          </p:cNvSpPr>
          <p:nvPr>
            <p:ph type="sldImg"/>
          </p:nvPr>
        </p:nvSpPr>
        <p:spPr>
          <a:ln/>
        </p:spPr>
      </p:sp>
      <p:sp>
        <p:nvSpPr>
          <p:cNvPr id="668675"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668676" name="Slide Number Placeholder 3"/>
          <p:cNvSpPr>
            <a:spLocks noGrp="1"/>
          </p:cNvSpPr>
          <p:nvPr>
            <p:ph type="sldNum" sz="quarter" idx="5"/>
          </p:nvPr>
        </p:nvSpPr>
        <p:spPr>
          <a:noFill/>
        </p:spPr>
        <p:txBody>
          <a:bodyPr/>
          <a:lstStyle/>
          <a:p>
            <a:fld id="{4E77FEF8-AFAE-684F-8557-0C4CBEE61B30}"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 </a:t>
            </a:r>
          </a:p>
          <a:p>
            <a:r>
              <a:rPr lang="en-US" dirty="0"/>
              <a:t>G—God's</a:t>
            </a:r>
          </a:p>
          <a:p>
            <a:r>
              <a:rPr lang="en-US" dirty="0"/>
              <a:t>R—Riches</a:t>
            </a:r>
          </a:p>
          <a:p>
            <a:r>
              <a:rPr lang="en-US" dirty="0"/>
              <a:t>A—At</a:t>
            </a:r>
          </a:p>
          <a:p>
            <a:r>
              <a:rPr lang="en-US" dirty="0"/>
              <a:t>C—Christ's</a:t>
            </a:r>
          </a:p>
          <a:p>
            <a:r>
              <a:rPr lang="en-US" dirty="0"/>
              <a:t>E—Expense</a:t>
            </a:r>
          </a:p>
          <a:p>
            <a:r>
              <a:rPr lang="en-US" dirty="0"/>
              <a:t>_______________</a:t>
            </a:r>
          </a:p>
          <a:p>
            <a:r>
              <a:rPr lang="en-US" dirty="0"/>
              <a:t>NS-06-Romans3-4—slide 68</a:t>
            </a:r>
          </a:p>
          <a:p>
            <a:r>
              <a:rPr lang="en-US" dirty="0"/>
              <a:t>NS-23-1John—177</a:t>
            </a:r>
          </a:p>
          <a:p>
            <a:r>
              <a:rPr lang="en-US" dirty="0"/>
              <a:t>SA-14-Eternal Security—33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18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BED6F-C2F7-3542-A450-2F160D2DCD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2163" name="Rectangle 2"/>
          <p:cNvSpPr>
            <a:spLocks noGrp="1" noRot="1" noChangeAspect="1" noChangeArrowheads="1"/>
          </p:cNvSpPr>
          <p:nvPr>
            <p:ph type="sldImg"/>
          </p:nvPr>
        </p:nvSpPr>
        <p:spPr>
          <a:solidFill>
            <a:srgbClr val="FFFFFF"/>
          </a:solidFill>
          <a:ln/>
        </p:spPr>
      </p:sp>
      <p:sp>
        <p:nvSpPr>
          <p:cNvPr id="7321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62585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B5A607BD-D0F5-D242-97BB-BA13B9334DE7}" type="slidenum">
              <a:rPr lang="en-US">
                <a:solidFill>
                  <a:srgbClr val="000000"/>
                </a:solidFill>
              </a:rPr>
              <a:pPr/>
              <a:t>84</a:t>
            </a:fld>
            <a:endParaRPr lang="en-US">
              <a:solidFill>
                <a:srgbClr val="000000"/>
              </a:solidFill>
            </a:endParaRPr>
          </a:p>
        </p:txBody>
      </p:sp>
      <p:sp>
        <p:nvSpPr>
          <p:cNvPr id="734211" name="Rectangle 2"/>
          <p:cNvSpPr>
            <a:spLocks noGrp="1" noRot="1" noChangeAspect="1" noChangeArrowheads="1"/>
          </p:cNvSpPr>
          <p:nvPr>
            <p:ph type="sldImg"/>
          </p:nvPr>
        </p:nvSpPr>
        <p:spPr>
          <a:solidFill>
            <a:srgbClr val="FFFFFF"/>
          </a:solidFill>
          <a:ln/>
        </p:spPr>
      </p:sp>
      <p:sp>
        <p:nvSpPr>
          <p:cNvPr id="73421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BE-45-Rom-21</a:t>
            </a:r>
          </a:p>
          <a:p>
            <a:pPr eaLnBrk="1" hangingPunct="1"/>
            <a:r>
              <a:rPr lang="en-US" dirty="0">
                <a:latin typeface="Times New Roman" charset="0"/>
                <a:ea typeface="ＭＳ Ｐゴシック" charset="-128"/>
                <a:cs typeface="ＭＳ Ｐゴシック" charset="-128"/>
              </a:rPr>
              <a:t>NS-06-Rom1-2-slide 189</a:t>
            </a:r>
          </a:p>
          <a:p>
            <a:pPr eaLnBrk="1" hangingPunct="1"/>
            <a:r>
              <a:rPr lang="en-US" dirty="0">
                <a:latin typeface="Times New Roman" charset="0"/>
                <a:ea typeface="ＭＳ Ｐゴシック" charset="-128"/>
                <a:cs typeface="ＭＳ Ｐゴシック" charset="-128"/>
              </a:rPr>
              <a:t>NS-06-Rom3-4-slide 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1" u="none" strike="noStrike" kern="1200" cap="none" spc="0" normalizeH="0" baseline="0" noProof="0">
                <a:ln>
                  <a:noFill/>
                </a:ln>
                <a:solidFill>
                  <a:srgbClr val="1F497D"/>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87</a:t>
            </a:fld>
            <a:endParaRPr lang="en-US"/>
          </a:p>
        </p:txBody>
      </p:sp>
    </p:spTree>
    <p:extLst>
      <p:ext uri="{BB962C8B-B14F-4D97-AF65-F5344CB8AC3E}">
        <p14:creationId xmlns:p14="http://schemas.microsoft.com/office/powerpoint/2010/main" val="46181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1"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1"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C9BEA-6276-7A42-87E8-A945692E2F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NLT: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So the promise is received by faith. It is given as a free gift. And we are all certain to receive it, whether or not we live according to the law of Moses, if we have faith like Abraham’s. For Abraham is the father of all who believe. </a:t>
            </a:r>
            <a:r>
              <a:rPr kumimoji="0" lang="en-US" sz="1200" b="1"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17 </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That is what the Scriptures mean when God told him, “I have made you the father of many nations.” This happened because Abraham believed in the God who brings the dead back to life and who creates new things out of nothing.</a:t>
            </a:r>
          </a:p>
          <a:p>
            <a:endParaRPr lang="en-US" b="0" dirty="0">
              <a:cs typeface="ＭＳ Ｐゴシック" charset="0"/>
            </a:endParaRPr>
          </a:p>
          <a:p>
            <a:r>
              <a:rPr lang="en-US" b="0" dirty="0">
                <a:cs typeface="ＭＳ Ｐゴシック" charset="0"/>
              </a:rPr>
              <a:t>ESV:</a:t>
            </a:r>
          </a:p>
          <a:p>
            <a:r>
              <a:rPr lang="en-US" b="0" dirty="0">
                <a:solidFill>
                  <a:srgbClr val="000000"/>
                </a:solidFill>
                <a:effectLst/>
                <a:latin typeface="Calibri" panose="020F0502020204030204" pitchFamily="34" charset="0"/>
              </a:rPr>
              <a:t>16 That is why it depends on faith, in order that the promise may rest on</a:t>
            </a:r>
          </a:p>
          <a:p>
            <a:r>
              <a:rPr lang="en-US" b="0" dirty="0">
                <a:solidFill>
                  <a:srgbClr val="000000"/>
                </a:solidFill>
                <a:effectLst/>
                <a:latin typeface="Calibri" panose="020F0502020204030204" pitchFamily="34" charset="0"/>
              </a:rPr>
              <a:t>grace and be guaranteed to all his offspring—not only to the adherent of</a:t>
            </a:r>
          </a:p>
          <a:p>
            <a:r>
              <a:rPr lang="en-US" b="0" dirty="0">
                <a:solidFill>
                  <a:srgbClr val="000000"/>
                </a:solidFill>
                <a:effectLst/>
                <a:latin typeface="Calibri" panose="020F0502020204030204" pitchFamily="34" charset="0"/>
              </a:rPr>
              <a:t>the law but also to the one who shares the faith of Abraham, who is the</a:t>
            </a:r>
          </a:p>
          <a:p>
            <a:r>
              <a:rPr lang="en-US" b="0" dirty="0">
                <a:solidFill>
                  <a:srgbClr val="000000"/>
                </a:solidFill>
                <a:effectLst/>
                <a:latin typeface="Calibri" panose="020F0502020204030204" pitchFamily="34" charset="0"/>
              </a:rPr>
              <a:t>father of us all,</a:t>
            </a:r>
          </a:p>
          <a:p>
            <a:r>
              <a:rPr lang="en-US" b="0" dirty="0">
                <a:solidFill>
                  <a:srgbClr val="000000"/>
                </a:solidFill>
                <a:effectLst/>
                <a:latin typeface="Calibri" panose="020F0502020204030204" pitchFamily="34" charset="0"/>
              </a:rPr>
              <a:t>17 as it is written, “I have made you the father of many</a:t>
            </a:r>
          </a:p>
          <a:p>
            <a:r>
              <a:rPr lang="en-US" b="0" dirty="0">
                <a:solidFill>
                  <a:srgbClr val="000000"/>
                </a:solidFill>
                <a:effectLst/>
                <a:latin typeface="Calibri" panose="020F0502020204030204" pitchFamily="34" charset="0"/>
              </a:rPr>
              <a:t>nations”—in the presence of the God in whom he believed, who gives life</a:t>
            </a:r>
          </a:p>
          <a:p>
            <a:r>
              <a:rPr lang="en-US" b="0" dirty="0">
                <a:solidFill>
                  <a:srgbClr val="000000"/>
                </a:solidFill>
                <a:effectLst/>
                <a:latin typeface="Calibri" panose="020F0502020204030204" pitchFamily="34" charset="0"/>
              </a:rPr>
              <a:t>to the dead and calls into existence the things that do not exist.</a:t>
            </a:r>
          </a:p>
          <a:p>
            <a:endParaRPr lang="en-US" b="0" dirty="0">
              <a:cs typeface="ＭＳ Ｐゴシック" charset="0"/>
            </a:endParaRPr>
          </a:p>
        </p:txBody>
      </p:sp>
    </p:spTree>
    <p:extLst>
      <p:ext uri="{BB962C8B-B14F-4D97-AF65-F5344CB8AC3E}">
        <p14:creationId xmlns:p14="http://schemas.microsoft.com/office/powerpoint/2010/main" val="401917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xfrm>
            <a:off x="3884614" y="8685213"/>
            <a:ext cx="2971800" cy="457200"/>
          </a:xfrm>
          <a:prstGeom prst="rect">
            <a:avLst/>
          </a:prstGeom>
          <a:noFill/>
        </p:spPr>
        <p:txBody>
          <a:bodyPr/>
          <a:lstStyle/>
          <a:p>
            <a:fld id="{8CC9F3B6-B322-024E-A77B-560FA5FF8AEE}" type="slidenum">
              <a:rPr lang="en-US">
                <a:solidFill>
                  <a:prstClr val="black"/>
                </a:solidFill>
              </a:rPr>
              <a:pPr/>
              <a:t>98</a:t>
            </a:fld>
            <a:endParaRPr lang="en-US">
              <a:solidFill>
                <a:prstClr val="black"/>
              </a:solidFill>
            </a:endParaRPr>
          </a:p>
        </p:txBody>
      </p:sp>
      <p:sp>
        <p:nvSpPr>
          <p:cNvPr id="747523" name="Rectangle 2"/>
          <p:cNvSpPr>
            <a:spLocks noGrp="1" noRot="1" noChangeAspect="1" noChangeArrowheads="1"/>
          </p:cNvSpPr>
          <p:nvPr>
            <p:ph type="sldImg"/>
          </p:nvPr>
        </p:nvSpPr>
        <p:spPr>
          <a:solidFill>
            <a:srgbClr val="FFFFFF"/>
          </a:solidFill>
          <a:ln/>
        </p:spPr>
      </p:sp>
      <p:sp>
        <p:nvSpPr>
          <p:cNvPr id="74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64449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CA4B6A09-EF11-A647-909D-7A8270E8F725}" type="slidenum">
              <a:rPr lang="en-US"/>
              <a:pPr/>
              <a:t>99</a:t>
            </a:fld>
            <a:endParaRPr lang="en-US"/>
          </a:p>
        </p:txBody>
      </p:sp>
      <p:sp>
        <p:nvSpPr>
          <p:cNvPr id="749571" name="Rectangle 2"/>
          <p:cNvSpPr>
            <a:spLocks noGrp="1" noRot="1" noChangeAspect="1" noChangeArrowheads="1"/>
          </p:cNvSpPr>
          <p:nvPr>
            <p:ph type="sldImg"/>
          </p:nvPr>
        </p:nvSpPr>
        <p:spPr>
          <a:solidFill>
            <a:srgbClr val="FFFFFF"/>
          </a:solidFill>
          <a:ln/>
        </p:spPr>
      </p:sp>
      <p:sp>
        <p:nvSpPr>
          <p:cNvPr id="74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 provided righteousness equally in the </a:t>
            </a:r>
            <a:r>
              <a:rPr lang="en-SG" b="1" u="sng" dirty="0">
                <a:latin typeface="Arial" panose="020B0604020202020204" pitchFamily="34" charset="0"/>
                <a:cs typeface="Arial" panose="020B0604020202020204" pitchFamily="34" charset="0"/>
              </a:rPr>
              <a:t>justification</a:t>
            </a:r>
            <a:r>
              <a:rPr lang="en-SG" b="1"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important questions that anyone can consider—if not THE most vital issue in life.</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23</a:t>
            </a:r>
          </a:p>
          <a:p>
            <a:r>
              <a:rPr lang="en-US" sz="1200" b="1" kern="1200" dirty="0">
                <a:solidFill>
                  <a:schemeClr val="tx1"/>
                </a:solidFill>
                <a:effectLst/>
                <a:latin typeface="Arial" panose="020B0604020202020204" pitchFamily="34" charset="0"/>
                <a:cs typeface="Arial" panose="020B0604020202020204" pitchFamily="34" charset="0"/>
              </a:rPr>
              <a:t>NS-05-Romans3-4—slide 54</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4278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25</a:t>
            </a:r>
          </a:p>
          <a:p>
            <a:r>
              <a:rPr lang="en-US" sz="1200" b="1"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376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8648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0851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4353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0194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7151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205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71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2809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994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8856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80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03453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5197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3387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60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60752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78499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7133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6769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3289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16278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80500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58687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5893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53902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547161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668472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76603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6700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408004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44770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89744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314678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0203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99689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254393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3779725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7077988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91535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33159787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948551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27104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817856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136872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70441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0017247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62843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0650721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917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3050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3088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76574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25683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29376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38933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8614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13722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7636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013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87073499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62952457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9877753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6626787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7153973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59983722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1488615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52327106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29091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5545599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119046601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4139825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2683353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39213202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9797805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39886123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4012332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8146637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9240705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154147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7797504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32338892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90543628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2C23BA1-646A-534F-BF09-CA3B18795DF5}" type="slidenum">
              <a:rPr lang="en-US" smtClean="0"/>
              <a:pPr>
                <a:defRPr/>
              </a:pPr>
              <a:t>‹#›</a:t>
            </a:fld>
            <a:endParaRPr lang="en-US" dirty="0"/>
          </a:p>
        </p:txBody>
      </p:sp>
    </p:spTree>
    <p:extLst>
      <p:ext uri="{BB962C8B-B14F-4D97-AF65-F5344CB8AC3E}">
        <p14:creationId xmlns:p14="http://schemas.microsoft.com/office/powerpoint/2010/main" val="109402262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400195313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706790601"/>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47557515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349519532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392864049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415262761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81502860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67220209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75284904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429407619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0509827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3398222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98797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12726139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882157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1773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10903483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15197159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421698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322190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1064620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887277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22643100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0803062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731589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428392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69798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2756952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605668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17762279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30070492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64F39A18-0A4C-0A40-8CFA-388B135A6118}" type="slidenum">
              <a:rPr lang="en-US" smtClean="0"/>
              <a:pPr>
                <a:defRPr/>
              </a:pPr>
              <a:t>‹#›</a:t>
            </a:fld>
            <a:endParaRPr lang="en-US" dirty="0"/>
          </a:p>
        </p:txBody>
      </p:sp>
    </p:spTree>
    <p:extLst>
      <p:ext uri="{BB962C8B-B14F-4D97-AF65-F5344CB8AC3E}">
        <p14:creationId xmlns:p14="http://schemas.microsoft.com/office/powerpoint/2010/main" val="4315426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0D2BDA02-9AF8-4246-BEA8-A2C580B7B4C8}" type="slidenum">
              <a:rPr lang="en-US" smtClean="0"/>
              <a:pPr>
                <a:defRPr/>
              </a:pPr>
              <a:t>‹#›</a:t>
            </a:fld>
            <a:endParaRPr lang="en-US" dirty="0"/>
          </a:p>
        </p:txBody>
      </p:sp>
    </p:spTree>
    <p:extLst>
      <p:ext uri="{BB962C8B-B14F-4D97-AF65-F5344CB8AC3E}">
        <p14:creationId xmlns:p14="http://schemas.microsoft.com/office/powerpoint/2010/main" val="21425573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36822252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234891116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4483983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65797576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97624220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44110356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47603216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06239364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400252843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242993364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38356069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00417839"/>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4746414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6618572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1832467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4534787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3558966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7009350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234470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0001512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9882881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9576078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02368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59632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225877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76979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41132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65191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6283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741423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093750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80813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5508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3971194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1392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4798433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573020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0296866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8674255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140319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61923126"/>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0534648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391498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595235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1363375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97145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11559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7962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21531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114480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0210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514159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18470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328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114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15062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356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3739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742426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28579631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4498908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887922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23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2158578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224372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919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184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12638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27306694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4084695113"/>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70428756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258684949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367330178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20512093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156955533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207685893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428563929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50083772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316653103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83362463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6127739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7125181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327641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255710281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30964213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155277610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568094711"/>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48544552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112792573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359312084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42951607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2432117650"/>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37589181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pPr>
                <a:defRPr/>
              </a:pPr>
              <a:t>‹#›</a:t>
            </a:fld>
            <a:endParaRPr lang="en-US"/>
          </a:p>
        </p:txBody>
      </p:sp>
    </p:spTree>
    <p:extLst>
      <p:ext uri="{BB962C8B-B14F-4D97-AF65-F5344CB8AC3E}">
        <p14:creationId xmlns:p14="http://schemas.microsoft.com/office/powerpoint/2010/main" val="30713849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pPr>
                <a:defRPr/>
              </a:pPr>
              <a:t>‹#›</a:t>
            </a:fld>
            <a:endParaRPr lang="en-US" dirty="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pPr>
                <a:defRPr/>
              </a:pPr>
              <a:t>‹#›</a:t>
            </a:fld>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pPr>
                <a:defRPr/>
              </a:pPr>
              <a:t>‹#›</a:t>
            </a:fld>
            <a:endParaRPr lang="en-US" dirty="0"/>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795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796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0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753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1447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0225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0859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425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19.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theme" Target="../theme/theme21.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6.xml"/><Relationship Id="rId1"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6.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theme" Target="../theme/theme28.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6276461"/>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6223539"/>
      </p:ext>
    </p:extLst>
  </p:cSld>
  <p:clrMap bg1="lt1" tx1="dk1" bg2="lt2" tx2="dk2" accent1="accent1" accent2="accent2" accent3="accent3" accent4="accent4" accent5="accent5" accent6="accent6" hlink="hlink" folHlink="folHlink"/>
  <p:sldLayoutIdLst>
    <p:sldLayoutId id="2147503767" r:id="rId1"/>
    <p:sldLayoutId id="2147503768" r:id="rId2"/>
    <p:sldLayoutId id="2147503769" r:id="rId3"/>
    <p:sldLayoutId id="2147503770" r:id="rId4"/>
    <p:sldLayoutId id="2147503771" r:id="rId5"/>
    <p:sldLayoutId id="2147503772" r:id="rId6"/>
    <p:sldLayoutId id="2147503773" r:id="rId7"/>
    <p:sldLayoutId id="2147503774" r:id="rId8"/>
    <p:sldLayoutId id="2147503775" r:id="rId9"/>
    <p:sldLayoutId id="2147503776" r:id="rId10"/>
    <p:sldLayoutId id="21475037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95000661"/>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 id="2147503802" r:id="rId12"/>
    <p:sldLayoutId id="214750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4048190"/>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907053999"/>
      </p:ext>
    </p:extLst>
  </p:cSld>
  <p:clrMap bg1="lt1" tx1="dk1" bg2="lt2" tx2="dk2" accent1="accent1" accent2="accent2" accent3="accent3" accent4="accent4" accent5="accent5" accent6="accent6" hlink="hlink" folHlink="folHlink"/>
  <p:sldLayoutIdLst>
    <p:sldLayoutId id="2147503817" r:id="rId1"/>
    <p:sldLayoutId id="2147503818" r:id="rId2"/>
    <p:sldLayoutId id="2147503819" r:id="rId3"/>
    <p:sldLayoutId id="2147503820" r:id="rId4"/>
    <p:sldLayoutId id="2147503821" r:id="rId5"/>
    <p:sldLayoutId id="2147503822" r:id="rId6"/>
    <p:sldLayoutId id="2147503823" r:id="rId7"/>
    <p:sldLayoutId id="2147503824" r:id="rId8"/>
    <p:sldLayoutId id="2147503825" r:id="rId9"/>
    <p:sldLayoutId id="2147503826" r:id="rId10"/>
    <p:sldLayoutId id="2147503827"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640019397"/>
      </p:ext>
    </p:extLst>
  </p:cSld>
  <p:clrMap bg1="dk2" tx1="lt1" bg2="dk1" tx2="lt2" accent1="accent1" accent2="accent2" accent3="accent3" accent4="accent4" accent5="accent5" accent6="accent6" hlink="hlink" folHlink="folHlink"/>
  <p:sldLayoutIdLst>
    <p:sldLayoutId id="2147503829" r:id="rId1"/>
    <p:sldLayoutId id="2147503830" r:id="rId2"/>
    <p:sldLayoutId id="2147503831" r:id="rId3"/>
    <p:sldLayoutId id="2147503832" r:id="rId4"/>
    <p:sldLayoutId id="2147503833" r:id="rId5"/>
    <p:sldLayoutId id="2147503834" r:id="rId6"/>
    <p:sldLayoutId id="2147503835" r:id="rId7"/>
    <p:sldLayoutId id="2147503836" r:id="rId8"/>
    <p:sldLayoutId id="2147503837" r:id="rId9"/>
    <p:sldLayoutId id="2147503838" r:id="rId10"/>
    <p:sldLayoutId id="2147503839" r:id="rId11"/>
    <p:sldLayoutId id="2147503840"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933581969"/>
      </p:ext>
    </p:extLst>
  </p:cSld>
  <p:clrMap bg1="dk2" tx1="lt1" bg2="dk1" tx2="lt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1884432383"/>
      </p:ext>
    </p:extLst>
  </p:cSld>
  <p:clrMap bg1="dk2" tx1="lt1" bg2="dk1" tx2="lt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fld id="{C92B6443-EEA3-FA4F-8288-1C29E3802DD7}" type="slidenum">
              <a:rPr lang="en-US" smtClean="0"/>
              <a:pPr>
                <a:defRPr/>
              </a:pPr>
              <a:t>‹#›</a:t>
            </a:fld>
            <a:endParaRPr lang="en-US" dirty="0"/>
          </a:p>
        </p:txBody>
      </p:sp>
    </p:spTree>
    <p:extLst>
      <p:ext uri="{BB962C8B-B14F-4D97-AF65-F5344CB8AC3E}">
        <p14:creationId xmlns:p14="http://schemas.microsoft.com/office/powerpoint/2010/main" val="3724443974"/>
      </p:ext>
    </p:extLst>
  </p:cSld>
  <p:clrMap bg1="lt1" tx1="dk1" bg2="lt2" tx2="dk2" accent1="accent1" accent2="accent2" accent3="accent3" accent4="accent4" accent5="accent5" accent6="accent6" hlink="hlink" folHlink="folHlink"/>
  <p:sldLayoutIdLst>
    <p:sldLayoutId id="2147503866" r:id="rId1"/>
    <p:sldLayoutId id="2147503867"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extLst>
      <p:ext uri="{BB962C8B-B14F-4D97-AF65-F5344CB8AC3E}">
        <p14:creationId xmlns:p14="http://schemas.microsoft.com/office/powerpoint/2010/main" val="925084571"/>
      </p:ext>
    </p:extLst>
  </p:cSld>
  <p:clrMap bg1="dk2" tx1="lt1" bg2="dk1" tx2="lt2" accent1="accent1" accent2="accent2" accent3="accent3" accent4="accent4" accent5="accent5" accent6="accent6" hlink="hlink" folHlink="folHlink"/>
  <p:sldLayoutIdLst>
    <p:sldLayoutId id="2147503869" r:id="rId1"/>
    <p:sldLayoutId id="2147503870" r:id="rId2"/>
    <p:sldLayoutId id="2147503871" r:id="rId3"/>
    <p:sldLayoutId id="2147503872" r:id="rId4"/>
    <p:sldLayoutId id="2147503873" r:id="rId5"/>
    <p:sldLayoutId id="2147503874" r:id="rId6"/>
    <p:sldLayoutId id="2147503875" r:id="rId7"/>
    <p:sldLayoutId id="2147503876" r:id="rId8"/>
    <p:sldLayoutId id="2147503877" r:id="rId9"/>
    <p:sldLayoutId id="214750387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 id="214750296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165588309"/>
      </p:ext>
    </p:extLst>
  </p:cSld>
  <p:clrMap bg1="lt1" tx1="dk1" bg2="lt2" tx2="dk2" accent1="accent1" accent2="accent2" accent3="accent3" accent4="accent4" accent5="accent5" accent6="accent6" hlink="hlink" folHlink="folHlink"/>
  <p:sldLayoutIdLst>
    <p:sldLayoutId id="2147503880" r:id="rId1"/>
    <p:sldLayoutId id="2147503881" r:id="rId2"/>
    <p:sldLayoutId id="2147503882" r:id="rId3"/>
    <p:sldLayoutId id="2147503883" r:id="rId4"/>
    <p:sldLayoutId id="2147503884" r:id="rId5"/>
    <p:sldLayoutId id="2147503885" r:id="rId6"/>
    <p:sldLayoutId id="2147503886" r:id="rId7"/>
    <p:sldLayoutId id="2147503887" r:id="rId8"/>
    <p:sldLayoutId id="2147503888" r:id="rId9"/>
    <p:sldLayoutId id="2147503889" r:id="rId10"/>
    <p:sldLayoutId id="2147503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1370630244"/>
      </p:ext>
    </p:extLst>
  </p:cSld>
  <p:clrMap bg1="dk2" tx1="lt1" bg2="dk1" tx2="lt2" accent1="accent1" accent2="accent2" accent3="accent3" accent4="accent4" accent5="accent5" accent6="accent6" hlink="hlink" folHlink="folHlink"/>
  <p:sldLayoutIdLst>
    <p:sldLayoutId id="2147503892" r:id="rId1"/>
    <p:sldLayoutId id="2147503893" r:id="rId2"/>
    <p:sldLayoutId id="2147503894" r:id="rId3"/>
    <p:sldLayoutId id="2147503895" r:id="rId4"/>
    <p:sldLayoutId id="2147503896" r:id="rId5"/>
    <p:sldLayoutId id="2147503897" r:id="rId6"/>
    <p:sldLayoutId id="2147503898" r:id="rId7"/>
    <p:sldLayoutId id="2147503899" r:id="rId8"/>
    <p:sldLayoutId id="2147503900" r:id="rId9"/>
    <p:sldLayoutId id="214750390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515666410"/>
      </p:ext>
    </p:extLst>
  </p:cSld>
  <p:clrMap bg1="dk2" tx1="lt1" bg2="dk1" tx2="lt2" accent1="accent1" accent2="accent2" accent3="accent3" accent4="accent4" accent5="accent5" accent6="accent6" hlink="hlink" folHlink="folHlink"/>
  <p:sldLayoutIdLst>
    <p:sldLayoutId id="2147503903" r:id="rId1"/>
    <p:sldLayoutId id="2147503904"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95668152"/>
      </p:ext>
    </p:extLst>
  </p:cSld>
  <p:clrMap bg1="dk2" tx1="lt1" bg2="dk1" tx2="lt2" accent1="accent1" accent2="accent2" accent3="accent3" accent4="accent4" accent5="accent5" accent6="accent6" hlink="hlink" folHlink="folHlink"/>
  <p:sldLayoutIdLst>
    <p:sldLayoutId id="2147503906" r:id="rId1"/>
    <p:sldLayoutId id="2147503907" r:id="rId2"/>
    <p:sldLayoutId id="2147503908" r:id="rId3"/>
    <p:sldLayoutId id="2147503909" r:id="rId4"/>
    <p:sldLayoutId id="2147503910" r:id="rId5"/>
    <p:sldLayoutId id="2147503911" r:id="rId6"/>
    <p:sldLayoutId id="2147503912" r:id="rId7"/>
    <p:sldLayoutId id="2147503913" r:id="rId8"/>
    <p:sldLayoutId id="2147503914" r:id="rId9"/>
    <p:sldLayoutId id="2147503915" r:id="rId10"/>
    <p:sldLayoutId id="21475039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7022820"/>
      </p:ext>
    </p:extLst>
  </p:cSld>
  <p:clrMap bg1="dk2" tx1="lt1" bg2="dk1" tx2="lt2" accent1="accent1" accent2="accent2" accent3="accent3" accent4="accent4" accent5="accent5" accent6="accent6" hlink="hlink" folHlink="folHlink"/>
  <p:sldLayoutIdLst>
    <p:sldLayoutId id="2147503918" r:id="rId1"/>
    <p:sldLayoutId id="2147503919" r:id="rId2"/>
    <p:sldLayoutId id="2147503920" r:id="rId3"/>
    <p:sldLayoutId id="2147503921" r:id="rId4"/>
    <p:sldLayoutId id="2147503922" r:id="rId5"/>
    <p:sldLayoutId id="2147503923" r:id="rId6"/>
    <p:sldLayoutId id="2147503924" r:id="rId7"/>
    <p:sldLayoutId id="2147503925" r:id="rId8"/>
    <p:sldLayoutId id="2147503926" r:id="rId9"/>
    <p:sldLayoutId id="2147503927" r:id="rId10"/>
    <p:sldLayoutId id="2147503928" r:id="rId11"/>
  </p:sldLayoutIdLst>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27211327"/>
      </p:ext>
    </p:extLst>
  </p:cSld>
  <p:clrMap bg1="dk2" tx1="lt1" bg2="dk1" tx2="lt2" accent1="accent1" accent2="accent2" accent3="accent3" accent4="accent4" accent5="accent5" accent6="accent6" hlink="hlink" folHlink="folHlink"/>
  <p:sldLayoutIdLst>
    <p:sldLayoutId id="2147503930" r:id="rId1"/>
    <p:sldLayoutId id="2147503931" r:id="rId2"/>
    <p:sldLayoutId id="2147503932" r:id="rId3"/>
    <p:sldLayoutId id="2147503933" r:id="rId4"/>
    <p:sldLayoutId id="2147503934" r:id="rId5"/>
    <p:sldLayoutId id="2147503935" r:id="rId6"/>
    <p:sldLayoutId id="2147503936" r:id="rId7"/>
    <p:sldLayoutId id="2147503937" r:id="rId8"/>
    <p:sldLayoutId id="2147503938" r:id="rId9"/>
    <p:sldLayoutId id="2147503939" r:id="rId10"/>
    <p:sldLayoutId id="21475039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035834505"/>
      </p:ext>
    </p:extLst>
  </p:cSld>
  <p:clrMap bg1="dk2" tx1="lt1" bg2="dk1" tx2="lt2" accent1="accent1" accent2="accent2" accent3="accent3" accent4="accent4" accent5="accent5" accent6="accent6" hlink="hlink" folHlink="folHlink"/>
  <p:sldLayoutIdLst>
    <p:sldLayoutId id="2147503942" r:id="rId1"/>
    <p:sldLayoutId id="2147503943" r:id="rId2"/>
    <p:sldLayoutId id="2147503944" r:id="rId3"/>
    <p:sldLayoutId id="2147503945" r:id="rId4"/>
    <p:sldLayoutId id="2147503946" r:id="rId5"/>
    <p:sldLayoutId id="2147503947" r:id="rId6"/>
    <p:sldLayoutId id="2147503948" r:id="rId7"/>
    <p:sldLayoutId id="2147503949" r:id="rId8"/>
    <p:sldLayoutId id="2147503950" r:id="rId9"/>
    <p:sldLayoutId id="2147503951" r:id="rId10"/>
    <p:sldLayoutId id="2147503952" r:id="rId11"/>
    <p:sldLayoutId id="2147503953"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1525626"/>
      </p:ext>
    </p:extLst>
  </p:cSld>
  <p:clrMap bg1="lt1" tx1="dk1" bg2="lt2" tx2="dk2" accent1="accent1" accent2="accent2" accent3="accent3" accent4="accent4" accent5="accent5" accent6="accent6" hlink="hlink" folHlink="folHlink"/>
  <p:sldLayoutIdLst>
    <p:sldLayoutId id="2147503959" r:id="rId1"/>
    <p:sldLayoutId id="2147503960" r:id="rId2"/>
    <p:sldLayoutId id="2147503961" r:id="rId3"/>
    <p:sldLayoutId id="2147503962" r:id="rId4"/>
    <p:sldLayoutId id="2147503963" r:id="rId5"/>
    <p:sldLayoutId id="2147503964" r:id="rId6"/>
    <p:sldLayoutId id="2147503965" r:id="rId7"/>
    <p:sldLayoutId id="2147503966" r:id="rId8"/>
    <p:sldLayoutId id="2147503967" r:id="rId9"/>
    <p:sldLayoutId id="2147503968" r:id="rId10"/>
    <p:sldLayoutId id="2147503969" r:id="rId11"/>
    <p:sldLayoutId id="2147503970" r:id="rId12"/>
    <p:sldLayoutId id="21475039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743184"/>
      </p:ext>
    </p:extLst>
  </p:cSld>
  <p:clrMap bg1="lt1" tx1="dk1" bg2="lt2" tx2="dk2" accent1="accent1" accent2="accent2" accent3="accent3" accent4="accent4" accent5="accent5" accent6="accent6" hlink="hlink" folHlink="folHlink"/>
  <p:sldLayoutIdLst>
    <p:sldLayoutId id="2147503973" r:id="rId1"/>
    <p:sldLayoutId id="2147503974" r:id="rId2"/>
    <p:sldLayoutId id="2147503975" r:id="rId3"/>
    <p:sldLayoutId id="2147503976" r:id="rId4"/>
    <p:sldLayoutId id="2147503977" r:id="rId5"/>
    <p:sldLayoutId id="2147503978" r:id="rId6"/>
    <p:sldLayoutId id="2147503979" r:id="rId7"/>
    <p:sldLayoutId id="2147503980" r:id="rId8"/>
    <p:sldLayoutId id="2147503981" r:id="rId9"/>
    <p:sldLayoutId id="21475039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644150"/>
      </p:ext>
    </p:extLst>
  </p:cSld>
  <p:clrMap bg1="dk2" tx1="lt1" bg2="dk1" tx2="lt2" accent1="accent1" accent2="accent2" accent3="accent3" accent4="accent4" accent5="accent5" accent6="accent6" hlink="hlink" folHlink="folHlink"/>
  <p:sldLayoutIdLst>
    <p:sldLayoutId id="2147503984" r:id="rId1"/>
    <p:sldLayoutId id="2147503985" r:id="rId2"/>
    <p:sldLayoutId id="2147503986" r:id="rId3"/>
    <p:sldLayoutId id="2147503987" r:id="rId4"/>
    <p:sldLayoutId id="2147503988" r:id="rId5"/>
    <p:sldLayoutId id="2147503989" r:id="rId6"/>
    <p:sldLayoutId id="2147503990" r:id="rId7"/>
    <p:sldLayoutId id="2147503991" r:id="rId8"/>
    <p:sldLayoutId id="2147503992" r:id="rId9"/>
    <p:sldLayoutId id="2147503993" r:id="rId10"/>
    <p:sldLayoutId id="2147503994" r:id="rId11"/>
    <p:sldLayoutId id="2147503995"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pPr>
                <a:defRPr/>
              </a:pPr>
              <a:t>‹#›</a:t>
            </a:fld>
            <a:endParaRPr lang="en-US" dirty="0"/>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962" r:id="rId1"/>
    <p:sldLayoutId id="2147502963" r:id="rId2"/>
    <p:sldLayoutId id="2147502964" r:id="rId3"/>
    <p:sldLayoutId id="2147502965" r:id="rId4"/>
    <p:sldLayoutId id="2147502966" r:id="rId5"/>
    <p:sldLayoutId id="2147502967" r:id="rId6"/>
    <p:sldLayoutId id="2147502968" r:id="rId7"/>
    <p:sldLayoutId id="2147502969" r:id="rId8"/>
    <p:sldLayoutId id="2147502970" r:id="rId9"/>
    <p:sldLayoutId id="2147502971" r:id="rId10"/>
    <p:sldLayoutId id="2147502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39791714"/>
      </p:ext>
    </p:extLst>
  </p:cSld>
  <p:clrMap bg1="lt1" tx1="dk1" bg2="lt2" tx2="dk2" accent1="accent1" accent2="accent2" accent3="accent3" accent4="accent4" accent5="accent5" accent6="accent6" hlink="hlink" folHlink="folHlink"/>
  <p:sldLayoutIdLst>
    <p:sldLayoutId id="2147503997" r:id="rId1"/>
    <p:sldLayoutId id="2147503998" r:id="rId2"/>
    <p:sldLayoutId id="214750399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2962923668"/>
      </p:ext>
    </p:extLst>
  </p:cSld>
  <p:clrMap bg1="dk2" tx1="lt1" bg2="dk1" tx2="lt2" accent1="accent1" accent2="accent2" accent3="accent3" accent4="accent4" accent5="accent5" accent6="accent6" hlink="hlink" folHlink="folHlink"/>
  <p:sldLayoutIdLst>
    <p:sldLayoutId id="2147504001" r:id="rId1"/>
    <p:sldLayoutId id="2147504002" r:id="rId2"/>
    <p:sldLayoutId id="2147504003" r:id="rId3"/>
    <p:sldLayoutId id="2147504004" r:id="rId4"/>
    <p:sldLayoutId id="2147504005" r:id="rId5"/>
    <p:sldLayoutId id="2147504006" r:id="rId6"/>
    <p:sldLayoutId id="2147504007" r:id="rId7"/>
    <p:sldLayoutId id="2147504008" r:id="rId8"/>
    <p:sldLayoutId id="2147504009" r:id="rId9"/>
    <p:sldLayoutId id="2147504010" r:id="rId10"/>
    <p:sldLayoutId id="21475040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34"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70.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4.bin"/><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5.bin"/><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6.bin"/><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7.bin"/><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8.bin"/><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9.bin"/><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0.bin"/><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1.bin"/><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2.bin"/><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3.bin"/><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4.bin"/><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5.bin"/><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6.bin"/><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7.bin"/><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8.bin"/><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9.bin"/><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20.bin"/><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21.bin"/><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2.bin"/><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3.bin"/><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24.bin"/><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25.bin"/><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6.bin"/><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27.bin"/><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8.bin"/><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29.bin"/><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30.bin"/><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1.bin"/><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32.bin"/><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3.bin"/><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34.bin"/><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5.bin"/><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36.bin"/><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7.bin"/><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8.bin"/><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39.bin"/><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40.bin"/><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2.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8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8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54.xml"/><Relationship Id="rId4" Type="http://schemas.openxmlformats.org/officeDocument/2006/relationships/image" Target="../media/image62.emf"/></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05.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3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7.xml"/><Relationship Id="rId1" Type="http://schemas.openxmlformats.org/officeDocument/2006/relationships/themeOverride" Target="../theme/themeOverride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7.xml"/><Relationship Id="rId1" Type="http://schemas.openxmlformats.org/officeDocument/2006/relationships/themeOverride" Target="../theme/themeOverride3.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18.xml"/></Relationships>
</file>

<file path=ppt/slides/_rels/slide7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00.xml"/><Relationship Id="rId6" Type="http://schemas.openxmlformats.org/officeDocument/2006/relationships/image" Target="../media/image74.png"/><Relationship Id="rId5" Type="http://schemas.openxmlformats.org/officeDocument/2006/relationships/hyperlink" Target="http://www.abc.ca.gov/images/chainedbean.gif" TargetMode="Externa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7.xml"/></Relationships>
</file>

<file path=ppt/slides/_rels/slide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8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2.bin"/><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84.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15.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15.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04.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a:xfrm>
            <a:off x="144462" y="-1132234"/>
            <a:ext cx="8999538" cy="1143000"/>
          </a:xfrm>
        </p:spPr>
        <p:txBody>
          <a:bodyPr/>
          <a:lstStyle/>
          <a:p>
            <a:pPr eaLnBrk="1" hangingPunct="1"/>
            <a:r>
              <a:rPr lang="en-US" dirty="0">
                <a:latin typeface="Times New Roman" charset="0"/>
                <a:ea typeface="ＭＳ Ｐゴシック" charset="-128"/>
                <a:cs typeface="ＭＳ Ｐゴシック" charset="-128"/>
              </a:rPr>
              <a:t>The Book of </a:t>
            </a:r>
            <a:r>
              <a:rPr lang="ar-SA" dirty="0">
                <a:latin typeface="Times New Roman" charset="0"/>
                <a:ea typeface="ＭＳ Ｐゴシック" charset="-128"/>
                <a:cs typeface="ＭＳ Ｐゴシック" charset="-128"/>
              </a:rPr>
              <a:t>رومية</a:t>
            </a:r>
            <a:endParaRPr lang="en-US" dirty="0">
              <a:latin typeface="Times New Roman" charset="0"/>
              <a:ea typeface="ＭＳ Ｐゴシック" charset="-128"/>
              <a:cs typeface="ＭＳ Ｐゴシック" charset="-128"/>
            </a:endParaRPr>
          </a:p>
        </p:txBody>
      </p:sp>
      <p:sp>
        <p:nvSpPr>
          <p:cNvPr id="6148" name="WordArt 4"/>
          <p:cNvSpPr>
            <a:spLocks noChangeArrowheads="1" noChangeShapeType="1" noTextEdit="1"/>
          </p:cNvSpPr>
          <p:nvPr/>
        </p:nvSpPr>
        <p:spPr bwMode="ltGray">
          <a:xfrm>
            <a:off x="1562286" y="218594"/>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 ٣-٤</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إعلان بر الله</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1" name="Rectangle 10">
            <a:extLst>
              <a:ext uri="{FF2B5EF4-FFF2-40B4-BE49-F238E27FC236}">
                <a16:creationId xmlns:a16="http://schemas.microsoft.com/office/drawing/2014/main" id="{681B9DE5-DCF8-D24A-A7F6-310987AAA34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pic>
        <p:nvPicPr>
          <p:cNvPr id="10" name="Picture 9" descr="cross path Pan Diario Abril 18, 2010.jpg">
            <a:extLst>
              <a:ext uri="{FF2B5EF4-FFF2-40B4-BE49-F238E27FC236}">
                <a16:creationId xmlns:a16="http://schemas.microsoft.com/office/drawing/2014/main" id="{EB46A947-732A-C549-AEA3-746AAD74569C}"/>
              </a:ext>
            </a:extLst>
          </p:cNvPr>
          <p:cNvPicPr>
            <a:picLocks noChangeAspect="1"/>
          </p:cNvPicPr>
          <p:nvPr/>
        </p:nvPicPr>
        <p:blipFill>
          <a:blip r:embed="rId3"/>
          <a:stretch>
            <a:fillRect/>
          </a:stretch>
        </p:blipFill>
        <p:spPr>
          <a:xfrm>
            <a:off x="0" y="1828800"/>
            <a:ext cx="9105420" cy="44958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rtl="1"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3 </a:t>
            </a:r>
          </a:p>
        </p:txBody>
      </p:sp>
    </p:spTree>
    <p:extLst>
      <p:ext uri="{BB962C8B-B14F-4D97-AF65-F5344CB8AC3E}">
        <p14:creationId xmlns:p14="http://schemas.microsoft.com/office/powerpoint/2010/main" val="239454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ea typeface="ＭＳ Ｐゴシック" charset="-128"/>
              <a:cs typeface="ＭＳ Ｐゴシック"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r>
              <a:rPr lang="en-US" dirty="0">
                <a:latin typeface="Times New Roman" charset="0"/>
                <a:ea typeface="ＭＳ Ｐゴシック" charset="-128"/>
                <a:cs typeface="ＭＳ Ｐゴシック" charset="-128"/>
              </a:rPr>
              <a:t>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rtl="1" eaLnBrk="1" hangingPunct="1"/>
            <a:r>
              <a:rPr lang="ar-JO" dirty="0">
                <a:solidFill>
                  <a:schemeClr val="bg1"/>
                </a:solidFill>
              </a:rPr>
              <a:t>رومية 3: </a:t>
            </a:r>
            <a:r>
              <a:rPr lang="en-US" dirty="0">
                <a:solidFill>
                  <a:schemeClr val="bg1"/>
                </a:solidFill>
              </a:rPr>
              <a:t>20-9</a:t>
            </a:r>
            <a:endParaRPr lang="en-US" dirty="0"/>
          </a:p>
        </p:txBody>
      </p:sp>
      <p:sp>
        <p:nvSpPr>
          <p:cNvPr id="3" name="Subtitle 2">
            <a:extLst>
              <a:ext uri="{FF2B5EF4-FFF2-40B4-BE49-F238E27FC236}">
                <a16:creationId xmlns:a16="http://schemas.microsoft.com/office/drawing/2014/main" id="{914FE9F1-FB9C-2043-A206-8E026FFED488}"/>
              </a:ext>
            </a:extLst>
          </p:cNvPr>
          <p:cNvSpPr>
            <a:spLocks noGrp="1"/>
          </p:cNvSpPr>
          <p:nvPr>
            <p:ph type="subTitle" idx="1"/>
          </p:nvPr>
        </p:nvSpPr>
        <p:spPr>
          <a:xfrm>
            <a:off x="899592" y="3886200"/>
            <a:ext cx="7416824" cy="1752600"/>
          </a:xfrm>
        </p:spPr>
        <p:txBody>
          <a:bodyPr/>
          <a:lstStyle/>
          <a:p>
            <a:r>
              <a:rPr lang="ar-SA" dirty="0">
                <a:solidFill>
                  <a:schemeClr val="bg1"/>
                </a:solidFill>
              </a:rPr>
              <a:t>كل الناس مدانون وبالتالي يحتاجون إلى التبرير بالإيمان</a:t>
            </a:r>
            <a:endParaRPr lang="en-US" dirty="0"/>
          </a:p>
        </p:txBody>
      </p:sp>
    </p:spTree>
    <p:extLst>
      <p:ext uri="{BB962C8B-B14F-4D97-AF65-F5344CB8AC3E}">
        <p14:creationId xmlns:p14="http://schemas.microsoft.com/office/powerpoint/2010/main" val="40275713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1" descr="problems.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44450"/>
            <a:ext cx="9144000" cy="6723063"/>
          </a:xfrm>
          <a:prstGeom prst="rect">
            <a:avLst/>
          </a:prstGeom>
          <a:noFill/>
          <a:ln w="9525">
            <a:noFill/>
            <a:miter lim="800000"/>
            <a:headEnd/>
            <a:tailEnd/>
          </a:ln>
        </p:spPr>
      </p:pic>
      <p:sp>
        <p:nvSpPr>
          <p:cNvPr id="667651" name="Rectangle 2"/>
          <p:cNvSpPr>
            <a:spLocks noGrp="1" noChangeArrowheads="1"/>
          </p:cNvSpPr>
          <p:nvPr>
            <p:ph type="title"/>
          </p:nvPr>
        </p:nvSpPr>
        <p:spPr>
          <a:xfrm>
            <a:off x="685800" y="333375"/>
            <a:ext cx="7772400" cy="1143000"/>
          </a:xfrm>
          <a:solidFill>
            <a:srgbClr val="000000"/>
          </a:solidFill>
        </p:spPr>
        <p:txBody>
          <a:bodyPr/>
          <a:lstStyle/>
          <a:p>
            <a:pPr eaLnBrk="1" hangingPunct="1"/>
            <a:r>
              <a:rPr lang="ar-SA" dirty="0">
                <a:ea typeface="ＭＳ Ｐゴシック" charset="-128"/>
              </a:rPr>
              <a:t>استكشاف المشكلة</a:t>
            </a:r>
            <a:endParaRPr lang="en-US" dirty="0">
              <a:ea typeface="ＭＳ Ｐゴシック" charset="-128"/>
            </a:endParaRPr>
          </a:p>
        </p:txBody>
      </p:sp>
      <p:sp>
        <p:nvSpPr>
          <p:cNvPr id="882692" name="Text Box 3"/>
          <p:cNvSpPr txBox="1">
            <a:spLocks noChangeArrowheads="1"/>
          </p:cNvSpPr>
          <p:nvPr/>
        </p:nvSpPr>
        <p:spPr bwMode="auto">
          <a:xfrm>
            <a:off x="1259632" y="1844675"/>
            <a:ext cx="7522840" cy="4247317"/>
          </a:xfrm>
          <a:prstGeom prst="rect">
            <a:avLst/>
          </a:prstGeom>
          <a:noFill/>
          <a:ln>
            <a:noFill/>
          </a:ln>
        </p:spPr>
        <p:txBody>
          <a:bodyPr wrap="square">
            <a:prstTxWarp prst="textNoShape">
              <a:avLst/>
            </a:prstTxWarp>
            <a:spAutoFit/>
          </a:bodyPr>
          <a:lstStyle/>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احصل على شريك </a:t>
            </a:r>
          </a:p>
          <a:p>
            <a:pPr marL="719138" indent="-719138" algn="r" rtl="1">
              <a:buFont typeface="Arial" charset="0"/>
              <a:buAutoNum type="arabicPeriod"/>
              <a:defRPr/>
            </a:pPr>
            <a:endParaRPr lang="en-US"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endParaRPr>
          </a:p>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يشارك كل واحد منكم ما يعتبره والديك أكبر مشكلة في العالم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74960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ar-JO" dirty="0">
                <a:ea typeface="ＭＳ Ｐゴシック" charset="-128"/>
              </a:rPr>
              <a:t>الجميع تحت الخطية</a:t>
            </a:r>
            <a:endParaRPr lang="en-US" dirty="0">
              <a:ea typeface="ＭＳ Ｐゴシック" charset="-128"/>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algn="r"/>
            <a:r>
              <a:rPr lang="ar-JO"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10ب أنه ليس بار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11 ليس من يفهم ليس من يطلب الله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12 الجميع زاغوا و فسدوا معاً ليس من يعمل صلاحاً ليس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13 حنجرتهم قبر مفتوح بألسنتهم قد مكروا سم الأصلال تحت شفاههم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14 و فمهم مملوء لعنة و مرارة</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15 أرجلهم سريعة إلى سفك الدم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16 في طرقهم اغتصاب و سحق</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17 و طريق السلام لم يعرفوه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18 ليس خوف الله قدام عيونهم</a:t>
            </a:r>
            <a:endParaRPr lang="en-US" altLang="ja-JP" sz="4000"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a:p>
            <a:pPr lvl="1" algn="r"/>
            <a:r>
              <a:rPr lang="ar-JO"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(رو 3: 10ب-18)</a:t>
            </a:r>
            <a:endParaRPr lang="en-US"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155ي</a:t>
            </a:r>
            <a:endParaRPr lang="en-US"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39929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933044984"/>
              </p:ext>
            </p:extLst>
          </p:nvPr>
        </p:nvGraphicFramePr>
        <p:xfrm>
          <a:off x="0" y="1"/>
          <a:ext cx="9144000" cy="6874261"/>
        </p:xfrm>
        <a:graphic>
          <a:graphicData uri="http://schemas.openxmlformats.org/drawingml/2006/table">
            <a:tbl>
              <a:tblPr firstRow="1" bandRow="1">
                <a:tableStyleId>{1FECB4D8-DB02-4DC6-A0A2-4F2EBAE1DC90}</a:tableStyleId>
              </a:tblPr>
              <a:tblGrid>
                <a:gridCol w="1763688">
                  <a:extLst>
                    <a:ext uri="{9D8B030D-6E8A-4147-A177-3AD203B41FA5}">
                      <a16:colId xmlns:a16="http://schemas.microsoft.com/office/drawing/2014/main" val="3561875551"/>
                    </a:ext>
                  </a:extLst>
                </a:gridCol>
                <a:gridCol w="2385738">
                  <a:extLst>
                    <a:ext uri="{9D8B030D-6E8A-4147-A177-3AD203B41FA5}">
                      <a16:colId xmlns:a16="http://schemas.microsoft.com/office/drawing/2014/main" val="735184917"/>
                    </a:ext>
                  </a:extLst>
                </a:gridCol>
                <a:gridCol w="2391768">
                  <a:extLst>
                    <a:ext uri="{9D8B030D-6E8A-4147-A177-3AD203B41FA5}">
                      <a16:colId xmlns:a16="http://schemas.microsoft.com/office/drawing/2014/main" val="3041532485"/>
                    </a:ext>
                  </a:extLst>
                </a:gridCol>
                <a:gridCol w="2602806">
                  <a:extLst>
                    <a:ext uri="{9D8B030D-6E8A-4147-A177-3AD203B41FA5}">
                      <a16:colId xmlns:a16="http://schemas.microsoft.com/office/drawing/2014/main" val="830296659"/>
                    </a:ext>
                  </a:extLst>
                </a:gridCol>
              </a:tblGrid>
              <a:tr h="1081788">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درجة </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الحُكْم</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سبب</a:t>
                      </a:r>
                      <a:endParaRPr lang="en-US" sz="1800" b="1">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الإدانة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المزايا التي</a:t>
                      </a:r>
                      <a:b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تَلَقَّتْها المجموعة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المجموعة الـمُدانَة</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(المحكوم عليها)</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445192">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عظيم</a:t>
                      </a:r>
                      <a:b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20ب)</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 النور الذي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كان لديهم  (1: 21-22)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الأمم (الوثنيُّون)</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18-32)</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512589">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رفْضُهم أن يطيعوا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  (2: 1)</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14-15)</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أصحاب البرِّ الذاتيِّ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1-16)</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304255">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err="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المراءاة</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21-24)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الناموس</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17-20؛ 3: 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اليهود</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 – 3: 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512589">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عدم الفهم والانحراف بعيدًا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(الزيغان) (3: 11-18)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 و/أو الضمير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و/أو الناموس</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الإنسانيَّة جميعها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(3: 9-20)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3">
            <a:extLst>
              <a:ext uri="{FF2B5EF4-FFF2-40B4-BE49-F238E27FC236}">
                <a16:creationId xmlns:a16="http://schemas.microsoft.com/office/drawing/2014/main" id="{8142280A-0A8E-B742-B785-2E0EC734A3CE}"/>
              </a:ext>
            </a:extLst>
          </p:cNvPr>
          <p:cNvSpPr>
            <a:spLocks noGrp="1" noChangeArrowheads="1"/>
          </p:cNvSpPr>
          <p:nvPr>
            <p:ph type="ctrTitle"/>
          </p:nvPr>
        </p:nvSpPr>
        <p:spPr>
          <a:xfrm rot="1768718">
            <a:off x="513680" y="2979931"/>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ar-JO" dirty="0">
                <a:solidFill>
                  <a:schemeClr val="bg1"/>
                </a:solidFill>
                <a:ea typeface="ＭＳ Ｐゴシック" charset="-128"/>
                <a:cs typeface="Arial" panose="020B0604020202020204" pitchFamily="34" charset="0"/>
              </a:rPr>
              <a:t>الجميع مذنبين أمام الله</a:t>
            </a:r>
            <a:endParaRPr lang="en-US" sz="5400" dirty="0">
              <a:solidFill>
                <a:schemeClr val="bg1"/>
              </a:solidFill>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ar-SA" baseline="30000" dirty="0">
                <a:solidFill>
                  <a:srgbClr val="EAEAEA"/>
                </a:solidFill>
                <a:effectLst>
                  <a:glow rad="228600">
                    <a:schemeClr val="bg2">
                      <a:alpha val="92000"/>
                    </a:schemeClr>
                  </a:glow>
                </a:effectLst>
              </a:rPr>
              <a:t>لأَنَّهُ بِأَعْمَالِ النَّامُوسِ كُلُّ ذِي جَسَدٍ لاَ يَتَبَرَّرُ أَمَامَهُ</a:t>
            </a:r>
            <a:endParaRPr lang="en-US" dirty="0">
              <a:ea typeface="ＭＳ Ｐゴシック" charset="-128"/>
            </a:endParaRPr>
          </a:p>
        </p:txBody>
      </p:sp>
      <p:sp>
        <p:nvSpPr>
          <p:cNvPr id="716804" name="Rectangle 2"/>
          <p:cNvSpPr>
            <a:spLocks noChangeArrowheads="1"/>
          </p:cNvSpPr>
          <p:nvPr/>
        </p:nvSpPr>
        <p:spPr bwMode="auto">
          <a:xfrm>
            <a:off x="1116013" y="327040"/>
            <a:ext cx="8027987" cy="2144177"/>
          </a:xfrm>
          <a:prstGeom prst="rect">
            <a:avLst/>
          </a:prstGeom>
          <a:noFill/>
          <a:ln w="9525">
            <a:noFill/>
            <a:miter lim="800000"/>
            <a:headEnd/>
            <a:tailEnd/>
          </a:ln>
        </p:spPr>
        <p:txBody>
          <a:bodyPr wrap="square">
            <a:prstTxWarp prst="textNoShape">
              <a:avLst/>
            </a:prstTxWarp>
            <a:spAutoFit/>
          </a:bodyPr>
          <a:lstStyle/>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رومية ٣ : ١٩-٢٠</a:t>
            </a:r>
          </a:p>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١٩ وَنَحْنُ نَعْلَمُ أَنَّ كُلَّ مَا يَقُولُهُ النَّامُوسُ فَهُوَ يُكَلِّمُ بِهِ الَّذِينَ فِي النَّامُوسِ لِكَيْ يَسْتَدَّ كُلُّ فَمٍ وَيَصِيرَ كُلُّ الْعَالَمِ تَحْتَ قِصَاصٍ مِنَ اللهِ.</a:t>
            </a:r>
            <a:br>
              <a:rPr lang="en-US"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b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٢٠ لأَنَّهُ بِأَعْمَالِ النَّامُوسِ كُلُّ ذِي جَسَدٍ لاَ يَتَبَرَّرُ أَمَامَهُ. لأَنَّ بِالنَّامُوسِ مَعْرِفَةَ الْخَطِيَّةِ.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ar-JO" dirty="0">
                <a:solidFill>
                  <a:schemeClr val="bg1"/>
                </a:solidFill>
              </a:rPr>
              <a:t>رومية 3: 21-31</a:t>
            </a:r>
            <a:endParaRPr lang="en-US" dirty="0"/>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ar-JO" dirty="0">
                <a:solidFill>
                  <a:schemeClr val="bg1"/>
                </a:solidFill>
              </a:rPr>
              <a:t>بر الله متاح </a:t>
            </a:r>
          </a:p>
          <a:p>
            <a:pPr eaLnBrk="1" hangingPunct="1"/>
            <a:r>
              <a:rPr lang="ar-JO" dirty="0">
                <a:solidFill>
                  <a:schemeClr val="bg1"/>
                </a:solidFill>
              </a:rPr>
              <a:t>من خلال التبرير بالإيمان</a:t>
            </a:r>
            <a:endParaRPr lang="en-US" dirty="0">
              <a:solidFill>
                <a:schemeClr val="bg1"/>
              </a:solidFill>
            </a:endParaRPr>
          </a:p>
        </p:txBody>
      </p:sp>
    </p:spTree>
    <p:extLst>
      <p:ext uri="{BB962C8B-B14F-4D97-AF65-F5344CB8AC3E}">
        <p14:creationId xmlns:p14="http://schemas.microsoft.com/office/powerpoint/2010/main" val="24227638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          </a:t>
            </a: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تقديم</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2" name="TextBox 1">
            <a:extLst>
              <a:ext uri="{FF2B5EF4-FFF2-40B4-BE49-F238E27FC236}">
                <a16:creationId xmlns:a16="http://schemas.microsoft.com/office/drawing/2014/main" id="{719C7180-EA2D-7740-BB11-AC0D1FB39AD9}"/>
              </a:ext>
            </a:extLst>
          </p:cNvPr>
          <p:cNvSpPr txBox="1"/>
          <p:nvPr/>
        </p:nvSpPr>
        <p:spPr>
          <a:xfrm>
            <a:off x="-1130710" y="268420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7393">
                                            <p:txEl>
                                              <p:pRg st="1" end="1"/>
                                            </p:txEl>
                                          </p:spTgt>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997392"/>
                                        </p:tgtEl>
                                        <p:attrNameLst>
                                          <p:attrName>style.visibility</p:attrName>
                                        </p:attrNameLst>
                                      </p:cBhvr>
                                      <p:to>
                                        <p:strVal val="visible"/>
                                      </p:to>
                                    </p:set>
                                    <p:animEffect transition="in" filter="wipe(left)">
                                      <p:cBhvr>
                                        <p:cTn id="11" dur="500"/>
                                        <p:tgtEl>
                                          <p:spTgt spid="99739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97403">
                                            <p:txEl>
                                              <p:pRg st="0" end="0"/>
                                            </p:txEl>
                                          </p:spTgt>
                                        </p:tgtEl>
                                        <p:attrNameLst>
                                          <p:attrName>style.visibility</p:attrName>
                                        </p:attrNameLst>
                                      </p:cBhvr>
                                      <p:to>
                                        <p:strVal val="visible"/>
                                      </p:to>
                                    </p:set>
                                    <p:animEffect transition="in" filter="dissolve">
                                      <p:cBhvr>
                                        <p:cTn id="16"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uiExpand="1" build="p" autoUpdateAnimBg="0"/>
      <p:bldP spid="99740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179248537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سؤال 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نتبرر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أمام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التدين</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الأعمال الصالحة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الأخلاق</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الفلسفة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dirty="0"/>
              <a:t>جهودنا</a:t>
            </a:r>
            <a:endParaRPr lang="en-US" dirty="0"/>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en-US" sz="7200" dirty="0">
                <a:effectLst>
                  <a:glow rad="127000">
                    <a:schemeClr val="tx1"/>
                  </a:glow>
                </a:effectLst>
                <a:ea typeface="ＭＳ Ｐゴシック" charset="0"/>
              </a:rPr>
            </a:br>
            <a:r>
              <a:rPr lang="ar-JO" sz="7200" dirty="0">
                <a:effectLst>
                  <a:glow rad="127000">
                    <a:schemeClr val="tx1"/>
                  </a:glow>
                </a:effectLst>
                <a:ea typeface="ＭＳ Ｐゴシック" charset="0"/>
              </a:rPr>
              <a:t>ما هو؟</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أخبر الشخص الذي يجلس بجانبك</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C8948557-816E-A54B-B012-22D46FC37453}"/>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هو ...</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إعلان الله أننا غير مذنبون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6ADAE187-1A42-BB4C-8753-848EB47E2CE9}"/>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47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1596792"/>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95210" y="2465798"/>
            <a:ext cx="8794679" cy="35920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الإجراء القانوني الفوري الذي يتخذه الله عندما يعلن أن الخاطئ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مذنب" </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بسبب تطبيق بر المسيح على هذا الشخص، مما يجعله بارًا في نظر الله</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FB4A1341-ED9A-6A47-8B52-BE141A0A070E}"/>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24644496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37996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Tahoma" charset="0"/>
                <a:ea typeface="ＭＳ Ｐゴシック" charset="0"/>
                <a:cs typeface="ＭＳ Ｐゴシック" charset="0"/>
              </a:rPr>
              <a:t>(</a:t>
            </a: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20000"/>
                </a:solidFill>
                <a:effectLst/>
                <a:uLnTx/>
                <a:uFillTx/>
                <a:latin typeface="Times New Roman" charset="0"/>
                <a:ea typeface="ＭＳ Ｐゴシック" charset="0"/>
                <a:cs typeface="+mn-cs"/>
              </a:rPr>
              <a:t>280a</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
            <a:ext cx="9180512" cy="6858000"/>
          </a:xfrm>
          <a:prstGeom prst="rect">
            <a:avLst/>
          </a:prstGeom>
        </p:spPr>
      </p:pic>
      <p:sp>
        <p:nvSpPr>
          <p:cNvPr id="257027" name="Rectangle 3"/>
          <p:cNvSpPr>
            <a:spLocks noGrp="1" noChangeArrowheads="1"/>
          </p:cNvSpPr>
          <p:nvPr>
            <p:ph type="title"/>
          </p:nvPr>
        </p:nvSpPr>
        <p:spPr>
          <a:xfrm>
            <a:off x="0" y="195653"/>
            <a:ext cx="9144000" cy="769441"/>
          </a:xfrm>
          <a:noFill/>
        </p:spPr>
        <p:txBody>
          <a:bodyPr wrap="square" rtlCol="0">
            <a:spAutoFit/>
          </a:bodyPr>
          <a:lstStyle/>
          <a:p>
            <a:pPr marL="3311525" indent="-3311525"/>
            <a:r>
              <a:rPr lang="ar-JO"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rPr>
              <a:t>كيف نخلص من الخطية؟</a:t>
            </a:r>
            <a:endParaRPr lang="en-US"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 name="TextBox 1"/>
          <p:cNvSpPr txBox="1"/>
          <p:nvPr/>
        </p:nvSpPr>
        <p:spPr>
          <a:xfrm>
            <a:off x="-15963" y="1700808"/>
            <a:ext cx="9180511" cy="523220"/>
          </a:xfrm>
          <a:prstGeom prst="rect">
            <a:avLst/>
          </a:prstGeom>
          <a:noFill/>
        </p:spPr>
        <p:txBody>
          <a:bodyPr wrap="square" rtlCol="0">
            <a:spAutoFit/>
          </a:body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الكاثوليكية:          الإيمان + الأعمال = التبرير</a:t>
            </a:r>
            <a:endParaRPr kumimoji="0" lang="en-US"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3" name="Rectangle 2"/>
          <p:cNvSpPr/>
          <p:nvPr/>
        </p:nvSpPr>
        <p:spPr>
          <a:xfrm>
            <a:off x="0" y="6372036"/>
            <a:ext cx="91440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مقتبس من جون ماك آرثر، الإنجيل بحسب الرسل، 68</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TextBox 6"/>
          <p:cNvSpPr txBox="1"/>
          <p:nvPr/>
        </p:nvSpPr>
        <p:spPr>
          <a:xfrm>
            <a:off x="179781" y="26009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نظرة ماك آرثر:          الإيمان = التبرير يؤدي إلى الأعمال </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179781" y="35010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الكتابية:          الإيمان يؤدي إلى التبرير</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05776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1" name="Rectangle 9"/>
            <p:cNvSpPr>
              <a:spLocks noChangeArrowheads="1"/>
            </p:cNvSpPr>
            <p:nvPr/>
          </p:nvSpPr>
          <p:spPr bwMode="auto">
            <a:xfrm>
              <a:off x="1938338" y="-952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2" name="Rectangle 11"/>
            <p:cNvSpPr>
              <a:spLocks noChangeArrowheads="1"/>
            </p:cNvSpPr>
            <p:nvPr/>
          </p:nvSpPr>
          <p:spPr bwMode="auto">
            <a:xfrm>
              <a:off x="1933575" y="1219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3" name="Rectangle 14"/>
            <p:cNvSpPr>
              <a:spLocks noChangeArrowheads="1"/>
            </p:cNvSpPr>
            <p:nvPr/>
          </p:nvSpPr>
          <p:spPr bwMode="auto">
            <a:xfrm>
              <a:off x="1933575" y="152876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معمودية الماء</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الكاثوليكية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ليس بار ليس و لا واحد (رو 3: 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البر الذاتي</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لا بأعمال في بر عملناها نحن بل بمقتضى رحمته خلصنا (تيطس 3: 5)</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على هذا الخط أو فوقه يرسلك مباشرة إلى الجنة.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مقدر للجحيم خال من النعمة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خطايا مميتة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على هذا الخط يرسلك مباشرة إلى الجحيم</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الخطايا العرضية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في الكنيسة الرومانية الكاثوليكية</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الأعمال الصالحة و الأسرار المقدسة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الكتابية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ميت روحياً</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حسب الكتاب المقدس</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فيلبي 3: 9</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رومية 5: 17</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 كورنثوس 5: 21</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دون أن تثق في المسيح يرسلك إلى الجحيم          (يوحنا ١٢: ٤٨)</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التمجيد</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الموت ببر الله يؤهلك للسماء (يوحنا 5: 24)</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مبرر</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التقديس</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الإيمان بالمسيح</a:t>
            </a:r>
            <a:endParaRPr kumimoji="0" lang="zh-CN" altLang="en-GB"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بر الله</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ar-SA" dirty="0"/>
              <a:t>رومية ٣ : ٢١-٢٣</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07504" y="1268760"/>
            <a:ext cx="4246243"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But now apart from the Law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has been manifested, being witnessed by the Law and the Prophets,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22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even the righteousness of God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Christ for all those who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believe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for there is no distinction;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23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all have sinned and fall short of the glory of God (NAU)</a:t>
            </a:r>
          </a:p>
        </p:txBody>
      </p:sp>
      <p:sp>
        <p:nvSpPr>
          <p:cNvPr id="4" name="Title 1">
            <a:extLst>
              <a:ext uri="{FF2B5EF4-FFF2-40B4-BE49-F238E27FC236}">
                <a16:creationId xmlns:a16="http://schemas.microsoft.com/office/drawing/2014/main" id="{3FE3DFF9-5E20-BF2D-9530-EDFDD42AAA22}"/>
              </a:ext>
            </a:extLst>
          </p:cNvPr>
          <p:cNvSpPr txBox="1">
            <a:spLocks/>
          </p:cNvSpPr>
          <p:nvPr/>
        </p:nvSpPr>
        <p:spPr bwMode="auto">
          <a:xfrm>
            <a:off x="4497763" y="1268760"/>
            <a:ext cx="45720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٢١ وَأَمَّا الآنَ فَقَدْ ظَهَرَ بِرُّ اللهِ بِدُونِ النَّامُوسِ مَشْهُوداً لَهُ مِنَ النَّامُوسِ وَالأَنْبِيَاءِ ٢٢ بِرُّ اللهِ بِالإِيمَانِ بِيَسُوعَ الْمَسِيحِ إِلَى كُلِّ وَعَلَى كُلِّ الَّذِينَ يُؤْمِنُونَ. لأَنَّهُ لاَ فَرْقَ. ٢٣ إِذِ الْجَمِيعُ أَخْطَأُوا وَأَعْوَزَهُمْ مَجْدُ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9903552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a:t>رومية ٣ : ٢٤-٢٥</a:t>
            </a:r>
            <a:endParaRPr lang="ar-SA" b="1"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81741" y="1268760"/>
            <a:ext cx="3958211"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being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as a gift by His grace through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redemption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which is in Christ Jesus; 25 whom God displayed publicly as a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propitiation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His blood through faith. This was to demonstrate His righteousness, because in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forbearance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He passed over the sins previously committed (NAU)</a:t>
            </a:r>
          </a:p>
        </p:txBody>
      </p:sp>
      <p:sp>
        <p:nvSpPr>
          <p:cNvPr id="4" name="Title 1">
            <a:extLst>
              <a:ext uri="{FF2B5EF4-FFF2-40B4-BE49-F238E27FC236}">
                <a16:creationId xmlns:a16="http://schemas.microsoft.com/office/drawing/2014/main" id="{47EF2419-BEF9-DEEF-671F-957DC18664CB}"/>
              </a:ext>
            </a:extLst>
          </p:cNvPr>
          <p:cNvSpPr txBox="1">
            <a:spLocks/>
          </p:cNvSpPr>
          <p:nvPr/>
        </p:nvSpPr>
        <p:spPr bwMode="auto">
          <a:xfrm>
            <a:off x="4283968" y="1268760"/>
            <a:ext cx="4752528"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4000" dirty="0"/>
              <a:t>٢٤ </a:t>
            </a:r>
            <a:r>
              <a:rPr lang="ar-SA" sz="4000" dirty="0" err="1"/>
              <a:t>مُتَبَرِّرِينَ</a:t>
            </a:r>
            <a:r>
              <a:rPr lang="ar-SA" sz="4000" dirty="0"/>
              <a:t> مَجَّاناً بِنِعْمَتِهِ بِالْفِدَاءِ الَّذِي بِيَسُوعَ الْمَسِيحِ ٢٥ الَّذِي قَدَّمَهُ اللهُ كَفَّارَةً بِالإِيمَانِ بِدَمِهِ لإِظْهَارِ بِرِّهِ مِنْ أَجْلِ الصَّفْحِ عَنِ الْخَطَايَا السَّالِفَةِ بِإِمْهَالِ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5456035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٢٦-٢٨</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160427" y="1080120"/>
            <a:ext cx="4911342"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٢٦ لإِظْهَارِ بِرِّهِ فِي الزَّمَانِ الْحَاضِرِ لِيَكُونَ بَارّاً وَيُبَرِّرَ مَنْ هُوَ مِنَ الإِيمَانِ بِيَسُوعَ. ٢٧ فَأَيْنَ الافْتِخَارُ؟ قَدِ انْتَفَى! بِأَيِّ نَامُوسٍ؟ </a:t>
            </a:r>
            <a:r>
              <a:rPr lang="ar-SA" sz="3600" dirty="0" err="1"/>
              <a:t>أَبِنَامُوسِ</a:t>
            </a:r>
            <a:r>
              <a:rPr lang="ar-SA" sz="3600" dirty="0"/>
              <a:t> الأَعْمَالِ؟ كَلاَّ! بَلْ بِنَامُوسِ الإِيمَانِ. ٢٨ إِذاً نَحْسِبُ أَنَّ الإِنْسَانَ يَتَبَرَّرُ بِالإِيمَانِ بِدُونِ أَعْمَالِ النَّامُوسِ.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088195"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the demonstration, I say, of His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at the present time, so that He would be just and the justifier of the one who has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27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Where then is boasting? It is excluded. By what kind of law? Of works? No, but by a law of faith.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28</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we maintain that a man 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by faith apart from works of the Law (NAU). </a:t>
            </a:r>
          </a:p>
        </p:txBody>
      </p:sp>
    </p:spTree>
    <p:extLst>
      <p:ext uri="{BB962C8B-B14F-4D97-AF65-F5344CB8AC3E}">
        <p14:creationId xmlns:p14="http://schemas.microsoft.com/office/powerpoint/2010/main" val="38275771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٢٩-٣١</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571999"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٢٩ أَمِ اللهُ لِلْيَهُودِ فَقَطْ؟ أَلَيْسَ لِلأُمَمِ أَيْضاً؟ بَلَى لِلأُمَمِ أَيْضاً؟ ٣٠ لأَنَّ اللهَ وَاحِدٌ هُوَ الَّذِي سَيُبَرِّرُ الْخِتَانَ بِالإِيمَانِ وَالْغُرْلَةَ بِالإِيمَانِ. ٣١ </a:t>
            </a:r>
            <a:r>
              <a:rPr lang="ar-SA" sz="3600" dirty="0" err="1"/>
              <a:t>أَفَنُبْطِلُ</a:t>
            </a:r>
            <a:r>
              <a:rPr lang="ar-SA" sz="3600" dirty="0"/>
              <a:t> النَّامُوسَ بِالإِيمَانِ؟ حَاشَا! بَلْ نُثَبِّتُ النَّامُوسَ.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Or is God the God of Jews only? Is He not the God of Gentiles also? Yes, of Gentiles also,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30</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since indeed God who will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justify</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the circumcised by faith and the uncircumcised through faith is one.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31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Do we then nullify the Law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May it never be! On the contrary, we establish the Law (NAU).</a:t>
            </a:r>
          </a:p>
        </p:txBody>
      </p:sp>
    </p:spTree>
    <p:extLst>
      <p:ext uri="{BB962C8B-B14F-4D97-AF65-F5344CB8AC3E}">
        <p14:creationId xmlns:p14="http://schemas.microsoft.com/office/powerpoint/2010/main" val="39114006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90922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2948" name="Rectangle 66"/>
          <p:cNvSpPr>
            <a:spLocks noGrp="1" noChangeArrowheads="1"/>
          </p:cNvSpPr>
          <p:nvPr>
            <p:ph type="title"/>
          </p:nvPr>
        </p:nvSpPr>
        <p:spPr>
          <a:xfrm>
            <a:off x="1822450" y="381000"/>
            <a:ext cx="7010400" cy="1295400"/>
          </a:xfrm>
        </p:spPr>
        <p:txBody>
          <a:bodyPr/>
          <a:lstStyle/>
          <a:p>
            <a:pPr algn="ctr" eaLnBrk="1" hangingPunct="1"/>
            <a:r>
              <a:rPr lang="ar-JO" sz="4000" dirty="0">
                <a:solidFill>
                  <a:schemeClr val="bg2"/>
                </a:solidFill>
                <a:ea typeface="ＭＳ Ｐゴシック" charset="-128"/>
                <a:cs typeface="Arial" panose="020B0604020202020204" pitchFamily="34" charset="0"/>
              </a:rPr>
              <a:t>الآن مع </a:t>
            </a:r>
            <a:br>
              <a:rPr lang="ar-JO" sz="4000" dirty="0">
                <a:solidFill>
                  <a:schemeClr val="bg2"/>
                </a:solidFill>
                <a:ea typeface="ＭＳ Ｐゴシック" charset="-128"/>
                <a:cs typeface="Arial" panose="020B0604020202020204" pitchFamily="34" charset="0"/>
              </a:rPr>
            </a:br>
            <a:r>
              <a:rPr lang="ar-JO" sz="4000" dirty="0">
                <a:solidFill>
                  <a:schemeClr val="bg2"/>
                </a:solidFill>
                <a:ea typeface="ＭＳ Ｐゴシック" charset="-128"/>
                <a:cs typeface="Arial" panose="020B0604020202020204" pitchFamily="34" charset="0"/>
              </a:rPr>
              <a:t>بعض الكلمات اللاهوتية في رومية</a:t>
            </a:r>
            <a:endParaRPr lang="en-US" sz="4000" dirty="0">
              <a:solidFill>
                <a:schemeClr val="bg1"/>
              </a:solidFill>
              <a:ea typeface="ＭＳ Ｐゴシック" charset="-128"/>
              <a:cs typeface="Arial" panose="020B0604020202020204" pitchFamily="34" charset="0"/>
            </a:endParaRPr>
          </a:p>
        </p:txBody>
      </p:sp>
      <p:sp>
        <p:nvSpPr>
          <p:cNvPr id="116808" name="Text Box 72"/>
          <p:cNvSpPr txBox="1">
            <a:spLocks noChangeArrowheads="1"/>
          </p:cNvSpPr>
          <p:nvPr/>
        </p:nvSpPr>
        <p:spPr bwMode="auto">
          <a:xfrm>
            <a:off x="2576513" y="4010288"/>
            <a:ext cx="5502275" cy="1938992"/>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القداسة أو الكمال المتأصل في الله ومع ذلك يُنسب إلينا (ينطبق) علينا في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6809" name="Text Box 73"/>
          <p:cNvSpPr txBox="1">
            <a:spLocks noChangeArrowheads="1"/>
          </p:cNvSpPr>
          <p:nvPr/>
        </p:nvSpPr>
        <p:spPr bwMode="auto">
          <a:xfrm>
            <a:off x="3194050" y="1981200"/>
            <a:ext cx="4267200" cy="156966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a:t>
            </a:r>
            <a:b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 21</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ar-JO"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rPr>
              <a:t>الإيمان (3: 22)</a:t>
            </a:r>
            <a:endParaRPr lang="en-US"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endParaRPr>
          </a:p>
        </p:txBody>
      </p:sp>
      <p:sp>
        <p:nvSpPr>
          <p:cNvPr id="723972" name="Text Box 5"/>
          <p:cNvSpPr txBox="1">
            <a:spLocks noChangeArrowheads="1"/>
          </p:cNvSpPr>
          <p:nvPr/>
        </p:nvSpPr>
        <p:spPr bwMode="auto">
          <a:xfrm>
            <a:off x="8244408" y="0"/>
            <a:ext cx="909223"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الثقة أو الاعتماد على كفارة المسيح على الصليب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كبديل بلا خطية لدفع عقوبة الخاطئ المستحقة لله</a:t>
            </a:r>
            <a:endParaRPr kumimoji="0" lang="en-US" sz="3200" b="1" u="none" strike="noStrike" kern="1200" cap="none" spc="0" normalizeH="0" baseline="0" noProof="0" dirty="0">
              <a:ln>
                <a:noFill/>
              </a:ln>
              <a:solidFill>
                <a:srgbClr val="720000"/>
              </a:solidFill>
              <a:effectLst>
                <a:outerShdw blurRad="38100" dist="38100" dir="2700000" algn="tl">
                  <a:srgbClr val="FFFFFF"/>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263174">
                                            <p:txEl>
                                              <p:pRg st="1" end="1"/>
                                            </p:txEl>
                                          </p:spTgt>
                                        </p:tgtEl>
                                        <p:attrNameLst>
                                          <p:attrName>style.visibility</p:attrName>
                                        </p:attrNameLst>
                                      </p:cBhvr>
                                      <p:to>
                                        <p:strVal val="visible"/>
                                      </p:to>
                                    </p:set>
                                    <p:animEffect transition="in" filter="fade">
                                      <p:cBhvr>
                                        <p:cTn id="15" dur="500"/>
                                        <p:tgtEl>
                                          <p:spTgt spid="263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ar-JO" cap="none" dirty="0">
                <a:latin typeface="Arial" panose="020B0604020202020204" pitchFamily="34" charset="0"/>
                <a:ea typeface="ＭＳ Ｐゴシック" charset="-128"/>
                <a:cs typeface="Arial" panose="020B0604020202020204" pitchFamily="34" charset="0"/>
              </a:rPr>
              <a:t>النعمة هي:</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rPr>
              <a:t>رومية 3: 2</a:t>
            </a:r>
            <a:r>
              <a:rPr kumimoji="0" lang="ar-JO"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Arial MT" charset="0"/>
                <a:cs typeface="Arial" panose="020B0604020202020204" pitchFamily="34" charset="0"/>
              </a:rPr>
              <a:t>4</a:t>
            </a:r>
            <a:endPar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endParaRP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78916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ar-JO" sz="4000" dirty="0">
                <a:solidFill>
                  <a:schemeClr val="bg1"/>
                </a:solidFill>
                <a:ea typeface="ＭＳ Ｐゴシック" charset="0"/>
              </a:rPr>
              <a:t>الفداء: "أن تدفع فدية"</a:t>
            </a:r>
            <a:br>
              <a:rPr lang="ar-JO" sz="4000" dirty="0">
                <a:solidFill>
                  <a:schemeClr val="bg1"/>
                </a:solidFill>
                <a:ea typeface="ＭＳ Ｐゴシック" charset="0"/>
              </a:rPr>
            </a:br>
            <a:r>
              <a:rPr lang="ar-JO" altLang="ja-JP" sz="4000" dirty="0">
                <a:solidFill>
                  <a:schemeClr val="bg1"/>
                </a:solidFill>
                <a:ea typeface="ＭＳ Ｐゴシック" charset="0"/>
              </a:rPr>
              <a:t>(باللغة اليونانية)</a:t>
            </a:r>
            <a:endParaRPr lang="en-US" sz="4000" dirty="0">
              <a:solidFill>
                <a:schemeClr val="bg1"/>
              </a:solidFill>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2438" name="Text Box 6"/>
          <p:cNvSpPr txBox="1">
            <a:spLocks noChangeArrowheads="1"/>
          </p:cNvSpPr>
          <p:nvPr/>
        </p:nvSpPr>
        <p:spPr bwMode="auto">
          <a:xfrm>
            <a:off x="457200" y="4427538"/>
            <a:ext cx="2286000" cy="2308324"/>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عبيد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الخطية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دم المسيح دفع فدية عنّا</a:t>
            </a:r>
            <a:b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بطرس 1: 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X</a:t>
            </a:r>
            <a:endParaRPr kumimoji="0" lang="en-US" sz="9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bloo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6275" name="Rectangle 3"/>
          <p:cNvSpPr>
            <a:spLocks noGrp="1" noChangeArrowheads="1"/>
          </p:cNvSpPr>
          <p:nvPr>
            <p:ph type="ctrTitle"/>
          </p:nvPr>
        </p:nvSpPr>
        <p:spPr>
          <a:xfrm>
            <a:off x="35496" y="1752600"/>
            <a:ext cx="9108504" cy="1676400"/>
          </a:xfrm>
          <a:effectLst>
            <a:outerShdw blurRad="63500" dist="35921" dir="2700000" algn="ctr" rotWithShape="0">
              <a:srgbClr val="000000">
                <a:alpha val="74998"/>
              </a:srgbClr>
            </a:outerShdw>
          </a:effectLst>
        </p:spPr>
        <p:txBody>
          <a:bodyPr/>
          <a:lstStyle/>
          <a:p>
            <a:pPr>
              <a:defRPr/>
            </a:pPr>
            <a:r>
              <a:rPr kumimoji="0" lang="ar-JO" sz="5400" dirty="0">
                <a:ea typeface="ＭＳ Ｐゴシック" charset="-128"/>
              </a:rPr>
              <a:t>الكفارة (3: 25)</a:t>
            </a:r>
            <a:br>
              <a:rPr kumimoji="0" lang="en-US" sz="5400" dirty="0">
                <a:ea typeface="ＭＳ Ｐゴシック" charset="-128"/>
              </a:rPr>
            </a:br>
            <a:r>
              <a:rPr kumimoji="0" lang="en-US" altLang="ja-JP" sz="5400" dirty="0">
                <a:ea typeface="ＭＳ Ｐゴシック" charset="-128"/>
              </a:rPr>
              <a:t>"</a:t>
            </a:r>
            <a:r>
              <a:rPr kumimoji="0" lang="ar-JO" altLang="ja-JP" sz="5400" dirty="0">
                <a:ea typeface="ＭＳ Ｐゴシック" charset="-128"/>
              </a:rPr>
              <a:t>ذبيحة الخطية</a:t>
            </a:r>
            <a:r>
              <a:rPr kumimoji="0" lang="en-US" altLang="ja-JP" sz="5400" dirty="0">
                <a:ea typeface="ＭＳ Ｐゴシック" charset="-128"/>
              </a:rPr>
              <a:t>"</a:t>
            </a:r>
            <a:endParaRPr kumimoji="0" lang="en-US" sz="4000" dirty="0">
              <a:ea typeface="ＭＳ Ｐゴシック" charset="-128"/>
            </a:endParaRPr>
          </a:p>
        </p:txBody>
      </p:sp>
      <p:sp>
        <p:nvSpPr>
          <p:cNvPr id="566276" name="Rectangle 4"/>
          <p:cNvSpPr>
            <a:spLocks noGrp="1" noChangeArrowheads="1"/>
          </p:cNvSpPr>
          <p:nvPr>
            <p:ph type="subTitle" idx="1"/>
          </p:nvPr>
        </p:nvSpPr>
        <p:spPr>
          <a:xfrm>
            <a:off x="1371600" y="4114800"/>
            <a:ext cx="6400800" cy="1752600"/>
          </a:xfrm>
          <a:effectLst>
            <a:outerShdw blurRad="63500" dist="35921" dir="2700000" algn="ctr" rotWithShape="0">
              <a:srgbClr val="000000">
                <a:alpha val="74998"/>
              </a:srgbClr>
            </a:outerShdw>
          </a:effectLst>
        </p:spPr>
        <p:txBody>
          <a:bodyPr/>
          <a:lstStyle/>
          <a:p>
            <a:pPr>
              <a:defRPr/>
            </a:pPr>
            <a:r>
              <a:rPr kumimoji="0" lang="ar-JO" sz="4000" dirty="0">
                <a:ea typeface="ＭＳ Ｐゴシック" charset="0"/>
              </a:rPr>
              <a:t>إرضاء غضب </a:t>
            </a:r>
          </a:p>
          <a:p>
            <a:pPr>
              <a:defRPr/>
            </a:pPr>
            <a:r>
              <a:rPr kumimoji="0" lang="ar-JO" sz="4000" dirty="0">
                <a:ea typeface="ＭＳ Ｐゴシック" charset="0"/>
              </a:rPr>
              <a:t>الله البار </a:t>
            </a:r>
          </a:p>
          <a:p>
            <a:pPr>
              <a:defRPr/>
            </a:pPr>
            <a:r>
              <a:rPr kumimoji="0" lang="ar-JO" sz="4000" dirty="0">
                <a:ea typeface="ＭＳ Ｐゴシック" charset="0"/>
              </a:rPr>
              <a:t>من خلال سفك الدم</a:t>
            </a:r>
            <a:endParaRPr kumimoji="0" lang="en-US" sz="4000" dirty="0">
              <a:ea typeface="ＭＳ Ｐゴシック" charset="0"/>
            </a:endParaRPr>
          </a:p>
        </p:txBody>
      </p:sp>
      <p:sp>
        <p:nvSpPr>
          <p:cNvPr id="566277" name="Text Box 5"/>
          <p:cNvSpPr txBox="1">
            <a:spLocks noChangeArrowheads="1"/>
          </p:cNvSpPr>
          <p:nvPr/>
        </p:nvSpPr>
        <p:spPr bwMode="auto">
          <a:xfrm>
            <a:off x="8510583"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2400919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205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دمج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8053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7808"/>
            <a:ext cx="8458200" cy="1143000"/>
          </a:xfrm>
        </p:spPr>
        <p:txBody>
          <a:bodyPr/>
          <a:lstStyle/>
          <a:p>
            <a:r>
              <a:rPr lang="ar-JO" dirty="0">
                <a:solidFill>
                  <a:schemeClr val="tx1"/>
                </a:solidFill>
              </a:rPr>
              <a:t>يسد المسيح الهوّة</a:t>
            </a:r>
            <a:endParaRPr lang="en-US" dirty="0">
              <a:solidFill>
                <a:schemeClr val="tx1"/>
              </a:solidFill>
            </a:endParaRPr>
          </a:p>
        </p:txBody>
      </p:sp>
      <p:pic>
        <p:nvPicPr>
          <p:cNvPr id="4" name="Picture 3" descr="cross path Pan Diario Abril 18, 2010.jpg"/>
          <p:cNvPicPr>
            <a:picLocks noChangeAspect="1"/>
          </p:cNvPicPr>
          <p:nvPr/>
        </p:nvPicPr>
        <p:blipFill>
          <a:blip r:embed="rId2"/>
          <a:stretch>
            <a:fillRect/>
          </a:stretch>
        </p:blipFill>
        <p:spPr>
          <a:xfrm>
            <a:off x="0" y="1828800"/>
            <a:ext cx="9105420" cy="4495800"/>
          </a:xfrm>
          <a:prstGeom prst="rect">
            <a:avLst/>
          </a:prstGeom>
        </p:spPr>
      </p:pic>
    </p:spTree>
    <p:extLst>
      <p:ext uri="{BB962C8B-B14F-4D97-AF65-F5344CB8AC3E}">
        <p14:creationId xmlns:p14="http://schemas.microsoft.com/office/powerpoint/2010/main" val="20383715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685800" y="169863"/>
            <a:ext cx="7772400" cy="685800"/>
          </a:xfrm>
        </p:spPr>
        <p:txBody>
          <a:bodyPr/>
          <a:lstStyle/>
          <a:p>
            <a:pPr rtl="1" eaLnBrk="1" hangingPunct="1"/>
            <a:r>
              <a:rPr lang="ar-SA" sz="3600" dirty="0">
                <a:solidFill>
                  <a:schemeClr val="bg1"/>
                </a:solidFill>
                <a:cs typeface="Arial" panose="020B0604020202020204" pitchFamily="34" charset="0"/>
              </a:rPr>
              <a:t>"المنظور الجديد" لبولس</a:t>
            </a:r>
            <a:endParaRPr lang="en-US" sz="3600" dirty="0">
              <a:solidFill>
                <a:schemeClr val="bg1"/>
              </a:solidFill>
              <a:cs typeface="Arial" panose="020B0604020202020204" pitchFamily="34" charset="0"/>
            </a:endParaRPr>
          </a:p>
        </p:txBody>
      </p:sp>
      <p:sp>
        <p:nvSpPr>
          <p:cNvPr id="733187" name="Text Box 4"/>
          <p:cNvSpPr txBox="1">
            <a:spLocks noChangeArrowheads="1"/>
          </p:cNvSpPr>
          <p:nvPr/>
        </p:nvSpPr>
        <p:spPr bwMode="auto">
          <a:xfrm>
            <a:off x="8261350" y="95250"/>
            <a:ext cx="882650"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dirty="0">
                <a:solidFill>
                  <a:srgbClr val="FFFFFF"/>
                </a:solidFill>
                <a:latin typeface="Arial" panose="020B0604020202020204" pitchFamily="34" charset="0"/>
                <a:ea typeface="Arial" charset="0"/>
                <a:cs typeface="Arial" panose="020B0604020202020204" pitchFamily="34" charset="0"/>
              </a:rPr>
              <a:t>154h</a:t>
            </a:r>
            <a:endParaRPr lang="en-US" b="1" dirty="0">
              <a:solidFill>
                <a:srgbClr val="000000"/>
              </a:solidFill>
              <a:latin typeface="Arial" panose="020B0604020202020204" pitchFamily="34" charset="0"/>
              <a:ea typeface="Arial"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84001908"/>
              </p:ext>
            </p:extLst>
          </p:nvPr>
        </p:nvGraphicFramePr>
        <p:xfrm>
          <a:off x="0" y="1039078"/>
          <a:ext cx="9144000" cy="5262489"/>
        </p:xfrm>
        <a:graphic>
          <a:graphicData uri="http://schemas.openxmlformats.org/drawingml/2006/table">
            <a:tbl>
              <a:tblPr/>
              <a:tblGrid>
                <a:gridCol w="2555776">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419872">
                  <a:extLst>
                    <a:ext uri="{9D8B030D-6E8A-4147-A177-3AD203B41FA5}">
                      <a16:colId xmlns:a16="http://schemas.microsoft.com/office/drawing/2014/main" val="20002"/>
                    </a:ext>
                  </a:extLst>
                </a:gridCol>
              </a:tblGrid>
              <a:tr h="669925">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مسألة</a:t>
                      </a:r>
                    </a:p>
                    <a:p>
                      <a:pPr marL="0" marR="0" lvl="0" indent="0" algn="r" defTabSz="457200" rtl="1" eaLnBrk="1" fontAlgn="base" latinLnBrk="0" hangingPunct="1">
                        <a:lnSpc>
                          <a:spcPct val="100000"/>
                        </a:lnSpc>
                        <a:spcBef>
                          <a:spcPct val="0"/>
                        </a:spcBef>
                        <a:spcAft>
                          <a:spcPct val="0"/>
                        </a:spcAft>
                        <a:buClrTx/>
                        <a:buSzTx/>
                        <a:buFontTx/>
                        <a:buNone/>
                        <a:tabLst>
                          <a:tab pos="228600" algn="l"/>
                        </a:tabLst>
                      </a:pP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الاصلاح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منظور جديد</a:t>
                      </a:r>
                      <a:endParaRPr kumimoji="0" lang="en-US"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 بالإيمان</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العقيدة الشاملة للجميع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خاصة بالسياق اليهودي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2844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الناموس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بر الإنسان لكسب الفضل عند الله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أركان الشريعة اليهودية (السبت، الختان، الطعام)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2"/>
                  </a:ext>
                </a:extLst>
              </a:tr>
              <a:tr h="655231">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طبيعة هذه الأعمال</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البر الذاتي القانوني بشكل عام </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شارات تعريف لليهود على وجه التحديد</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ما علمته اليهودية</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بالأعمال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بالنعمة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4"/>
                  </a:ext>
                </a:extLst>
              </a:tr>
              <a:tr h="67058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الإيمان</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ثق في رحمة الله وحدها - وليس الاستحقاق البشري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شارة يمكن ارتداؤها بالإيمان- يهودي وأممي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97374">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تحذير بولس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أي نوع من الجدارة الإنسانية، اليهودية أو غير ذلك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البر القومي اليهودي الحصري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6"/>
                  </a:ext>
                </a:extLst>
              </a:tr>
              <a:tr h="64807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 على الأمم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يحتاج الأمم إلى أن يثقوا بالمسيح وحده، وليس بأي أعمال أخرى</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يحتاج الأمم إلى أن يصبحوا يهودا عندما يثقون في المسيح</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492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أتباع</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ثيودور بيزا، مارتن لوثر، جون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كالفين</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a:t>
                      </a: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جيمس د. ج. دن، ن. ت.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رايت</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إ. ب.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ساندرز</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extLst>
                  <a:ext uri="{0D108BD9-81ED-4DB2-BD59-A6C34878D82A}">
                    <a16:rowId xmlns:a16="http://schemas.microsoft.com/office/drawing/2014/main" val="10008"/>
                  </a:ext>
                </a:extLst>
              </a:tr>
            </a:tbl>
          </a:graphicData>
        </a:graphic>
      </p:graphicFrame>
      <p:sp>
        <p:nvSpPr>
          <p:cNvPr id="733219" name="TextBox 5"/>
          <p:cNvSpPr txBox="1">
            <a:spLocks noChangeArrowheads="1"/>
          </p:cNvSpPr>
          <p:nvPr/>
        </p:nvSpPr>
        <p:spPr bwMode="auto">
          <a:xfrm>
            <a:off x="0" y="6453336"/>
            <a:ext cx="9144000" cy="369332"/>
          </a:xfrm>
          <a:prstGeom prst="rect">
            <a:avLst/>
          </a:prstGeom>
          <a:noFill/>
          <a:ln w="9525">
            <a:noFill/>
            <a:miter lim="800000"/>
            <a:headEnd/>
            <a:tailEnd/>
          </a:ln>
        </p:spPr>
        <p:txBody>
          <a:bodyPr>
            <a:prstTxWarp prst="textNoShape">
              <a:avLst/>
            </a:prstTxWarp>
            <a:spAutoFit/>
          </a:bodyPr>
          <a:lstStyle/>
          <a:p>
            <a:pPr algn="ctr" rtl="1"/>
            <a:r>
              <a:rPr lang="ar-SA" sz="1800" b="1" dirty="0">
                <a:solidFill>
                  <a:srgbClr val="FFFFFF"/>
                </a:solidFill>
                <a:latin typeface="Arial" panose="020B0604020202020204" pitchFamily="34" charset="0"/>
                <a:cs typeface="Arial" panose="020B0604020202020204" pitchFamily="34" charset="0"/>
              </a:rPr>
              <a:t>ملخص من سيمون </a:t>
            </a:r>
            <a:r>
              <a:rPr lang="ar-SA" sz="1800" b="1" dirty="0" err="1">
                <a:solidFill>
                  <a:srgbClr val="FFFFFF"/>
                </a:solidFill>
                <a:latin typeface="Arial" panose="020B0604020202020204" pitchFamily="34" charset="0"/>
                <a:cs typeface="Arial" panose="020B0604020202020204" pitchFamily="34" charset="0"/>
              </a:rPr>
              <a:t>أثيركول</a:t>
            </a:r>
            <a:r>
              <a:rPr lang="ar-SA" sz="1800" b="1" dirty="0">
                <a:solidFill>
                  <a:srgbClr val="FFFFFF"/>
                </a:solidFill>
                <a:latin typeface="Arial" panose="020B0604020202020204" pitchFamily="34" charset="0"/>
                <a:cs typeface="Arial" panose="020B0604020202020204" pitchFamily="34" charset="0"/>
              </a:rPr>
              <a:t>، "ماذا قصد بولس حقا؟" </a:t>
            </a:r>
            <a:r>
              <a:rPr lang="en-US" sz="1800" b="1" dirty="0">
                <a:solidFill>
                  <a:srgbClr val="FFFFFF"/>
                </a:solidFill>
                <a:latin typeface="Arial" panose="020B0604020202020204" pitchFamily="34" charset="0"/>
                <a:cs typeface="Arial" panose="020B0604020202020204" pitchFamily="34" charset="0"/>
              </a:rPr>
              <a:t>CT (</a:t>
            </a:r>
            <a:r>
              <a:rPr lang="ar-SA" sz="1800" b="1" dirty="0">
                <a:solidFill>
                  <a:srgbClr val="FFFFFF"/>
                </a:solidFill>
                <a:latin typeface="Arial" panose="020B0604020202020204" pitchFamily="34" charset="0"/>
                <a:cs typeface="Arial" panose="020B0604020202020204" pitchFamily="34" charset="0"/>
              </a:rPr>
              <a:t>أغسطس 2007): 22-28</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Arial" panose="020B0604020202020204" pitchFamily="34" charset="0"/>
              </a:rPr>
              <a:t>بولس مقابل الناموسيين</a:t>
            </a:r>
            <a:endParaRPr lang="en-US" dirty="0">
              <a:solidFill>
                <a:schemeClr val="bg1"/>
              </a:solidFill>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الناموسيون</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SA"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بولس</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الرجل الذي يصنع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البر يخزن حياة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لنفسه مع الرب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مزامير سليمان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50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المعجزات سوف تظهر في وقتها لهؤلاء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المخلصين بأعمالهم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باروخ</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100 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8" name="Text Box 8"/>
          <p:cNvSpPr txBox="1">
            <a:spLocks noChangeArrowheads="1"/>
          </p:cNvSpPr>
          <p:nvPr/>
        </p:nvSpPr>
        <p:spPr bwMode="auto">
          <a:xfrm>
            <a:off x="4876800" y="1676400"/>
            <a:ext cx="4267200" cy="4031873"/>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rtl="1"/>
            <a:r>
              <a:rPr lang="ar-SA" sz="3200" b="1" dirty="0">
                <a:solidFill>
                  <a:schemeClr val="bg1"/>
                </a:solidFill>
                <a:latin typeface="Arial" panose="020B0604020202020204" pitchFamily="34" charset="0"/>
                <a:cs typeface="Arial" panose="020B0604020202020204" pitchFamily="34" charset="0"/>
              </a:rPr>
              <a:t>رومية ٣ : ٢١-٢٢</a:t>
            </a:r>
          </a:p>
          <a:p>
            <a:pPr algn="r" rtl="1"/>
            <a:endParaRPr lang="en-US" sz="3200" b="1" dirty="0">
              <a:solidFill>
                <a:schemeClr val="bg1"/>
              </a:solidFill>
              <a:latin typeface="Arial" panose="020B0604020202020204" pitchFamily="34" charset="0"/>
              <a:cs typeface="Arial" panose="020B0604020202020204" pitchFamily="34" charset="0"/>
            </a:endParaRPr>
          </a:p>
          <a:p>
            <a:pPr algn="r" rtl="1"/>
            <a:r>
              <a:rPr lang="ar-SA" sz="3200" b="1" dirty="0">
                <a:solidFill>
                  <a:schemeClr val="bg1"/>
                </a:solidFill>
                <a:latin typeface="Arial" panose="020B0604020202020204" pitchFamily="34" charset="0"/>
                <a:cs typeface="Arial" panose="020B0604020202020204" pitchFamily="34" charset="0"/>
              </a:rPr>
              <a:t> وَأَمَّا الآنَ فَقَدْ ظَهَرَ بِرُّ اللهِ </a:t>
            </a:r>
            <a:r>
              <a:rPr lang="ar-SA" sz="3200" b="1" dirty="0">
                <a:solidFill>
                  <a:srgbClr val="FFFF00"/>
                </a:solidFill>
                <a:latin typeface="Arial" panose="020B0604020202020204" pitchFamily="34" charset="0"/>
                <a:cs typeface="Arial" panose="020B0604020202020204" pitchFamily="34" charset="0"/>
              </a:rPr>
              <a:t>بِدُونِ النَّامُوسِ </a:t>
            </a:r>
            <a:r>
              <a:rPr lang="ar-SA" sz="3200" b="1" dirty="0">
                <a:solidFill>
                  <a:schemeClr val="bg1"/>
                </a:solidFill>
                <a:latin typeface="Arial" panose="020B0604020202020204" pitchFamily="34" charset="0"/>
                <a:cs typeface="Arial" panose="020B0604020202020204" pitchFamily="34" charset="0"/>
              </a:rPr>
              <a:t>مَشْهُوداً لَهُ مِنَ النَّامُوسِ وَالأَنْبِيَاءِ ٢٢ بِرُّ اللهِ بِالإِيمَانِ بِيَسُوعَ الْمَسِيحِ إِلَى كُلِّ وَعَلَى كُلِّ الَّذِينَ يُؤْمِنُونَ. لأَنَّهُ لاَ فَرْقَ. </a:t>
            </a: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4 </a:t>
            </a:r>
          </a:p>
        </p:txBody>
      </p:sp>
    </p:spTree>
    <p:extLst>
      <p:ext uri="{BB962C8B-B14F-4D97-AF65-F5344CB8AC3E}">
        <p14:creationId xmlns:p14="http://schemas.microsoft.com/office/powerpoint/2010/main" val="1832240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4</a:t>
            </a:r>
            <a:endParaRPr lang="en-US" dirty="0">
              <a:cs typeface="Arial" panose="020B0604020202020204" pitchFamily="34" charset="0"/>
            </a:endParaRPr>
          </a:p>
        </p:txBody>
      </p:sp>
      <p:sp>
        <p:nvSpPr>
          <p:cNvPr id="737283" name="Rectangle 3"/>
          <p:cNvSpPr>
            <a:spLocks noGrp="1" noChangeArrowheads="1"/>
          </p:cNvSpPr>
          <p:nvPr>
            <p:ph type="subTitle" idx="1"/>
          </p:nvPr>
        </p:nvSpPr>
        <p:spPr/>
        <p:txBody>
          <a:bodyPr/>
          <a:lstStyle/>
          <a:p>
            <a:pPr eaLnBrk="1" hangingPunct="1"/>
            <a:r>
              <a:rPr lang="ar-JO" dirty="0">
                <a:solidFill>
                  <a:schemeClr val="bg1"/>
                </a:solidFill>
                <a:cs typeface="Arial" panose="020B0604020202020204" pitchFamily="34" charset="0"/>
              </a:rPr>
              <a:t>التبرير بالإيمان (موضح)</a:t>
            </a:r>
            <a:endParaRPr lang="en-US" dirty="0">
              <a:solidFill>
                <a:schemeClr val="bg1"/>
              </a:solidFill>
              <a:cs typeface="Arial" panose="020B0604020202020204" pitchFamily="34" charset="0"/>
            </a:endParaRPr>
          </a:p>
        </p:txBody>
      </p:sp>
      <p:sp>
        <p:nvSpPr>
          <p:cNvPr id="737284"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738295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7561096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7339561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ea typeface="ＭＳ Ｐゴシック" charset="0"/>
              </a:rPr>
              <a:t>أي منهم الأكثر دقّة؟</a:t>
            </a:r>
            <a:endParaRPr kumimoji="0" lang="en-US" dirty="0">
              <a:ea typeface="ＭＳ Ｐゴシック"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ق</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cf. OTS 119e</a:t>
            </a:r>
            <a:endParaRPr kumimoji="0" lang="en-US" sz="1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ما هي الآيات الكتابيّة التي تدعم إجابتك؟             </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ar-JO"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بكلمات أخرى</a:t>
            </a:r>
            <a:endParaRPr lang="en-US"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ar-JO"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الإيمان كان دائماً               </a:t>
            </a:r>
            <a:r>
              <a:rPr lang="ar-JO"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من خلال الإيمان وحده</a:t>
            </a:r>
            <a:endParaRPr lang="en-US"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741381"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461665"/>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Creation</a:t>
            </a:r>
          </a:p>
        </p:txBody>
      </p:sp>
      <p:sp>
        <p:nvSpPr>
          <p:cNvPr id="278534" name="Text Box 6"/>
          <p:cNvSpPr txBox="1">
            <a:spLocks noChangeArrowheads="1"/>
          </p:cNvSpPr>
          <p:nvPr/>
        </p:nvSpPr>
        <p:spPr bwMode="auto">
          <a:xfrm>
            <a:off x="76200" y="1066800"/>
            <a:ext cx="8991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أخرجه إلى خارج و قال أنظر إلى السماء و عد النجوم إن استطعت أن تعدها و قال له هكذا يكون نسلك</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b="1" dirty="0">
                <a:latin typeface="Arial" panose="020B0604020202020204" pitchFamily="34" charset="0"/>
                <a:ea typeface="ＭＳ Ｐゴシック" charset="-128"/>
                <a:cs typeface="Arial" panose="020B0604020202020204" pitchFamily="34" charset="0"/>
              </a:rPr>
              <a:t>تكوين 15: 5-6</a:t>
            </a:r>
            <a:endParaRPr lang="en-US" sz="3200" b="1" dirty="0">
              <a:latin typeface="Arial" panose="020B0604020202020204" pitchFamily="34" charset="0"/>
              <a:ea typeface="ＭＳ Ｐゴシック" charset="-128"/>
              <a:cs typeface="Arial" panose="020B0604020202020204" pitchFamily="34" charset="0"/>
            </a:endParaRPr>
          </a:p>
        </p:txBody>
      </p:sp>
      <p:sp>
        <p:nvSpPr>
          <p:cNvPr id="278536" name="Text Box 8"/>
          <p:cNvSpPr txBox="1">
            <a:spLocks noChangeArrowheads="1"/>
          </p:cNvSpPr>
          <p:nvPr/>
        </p:nvSpPr>
        <p:spPr bwMode="auto">
          <a:xfrm>
            <a:off x="76200" y="4743450"/>
            <a:ext cx="89916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فآمن بالرب فحسبه له براً</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42407"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ar-JO" sz="2800" b="1" dirty="0">
                <a:latin typeface="Arial" panose="020B0604020202020204" pitchFamily="34" charset="0"/>
                <a:cs typeface="Arial" panose="020B0604020202020204" pitchFamily="34" charset="0"/>
              </a:rPr>
              <a:t>هذه اللوحة تصور أبرام بشكل غير دقيق وهو يمشي بين القطع</a:t>
            </a:r>
            <a:endParaRPr lang="en-US" sz="2800" b="1" dirty="0">
              <a:latin typeface="Arial" panose="020B0604020202020204" pitchFamily="34" charset="0"/>
              <a:ea typeface="Arial" charset="0"/>
              <a:cs typeface="Arial" panose="020B0604020202020204" pitchFamily="34" charset="0"/>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منحة الأرض الملكية من العهد الأبراهيمي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sz="3600" dirty="0">
                <a:ea typeface="Arial" charset="0"/>
                <a:cs typeface="Arial" panose="020B0604020202020204" pitchFamily="34" charset="0"/>
              </a:rPr>
              <a:t>المصادقة على تكوين 15 </a:t>
            </a:r>
            <a:endParaRPr lang="en-US" sz="3600" dirty="0">
              <a:ea typeface="Arial" charset="0"/>
              <a:cs typeface="Arial" panose="020B0604020202020204" pitchFamily="34" charset="0"/>
            </a:endParaRPr>
          </a:p>
        </p:txBody>
      </p:sp>
      <p:sp>
        <p:nvSpPr>
          <p:cNvPr id="658439" name="Text Box 8"/>
          <p:cNvSpPr txBox="1">
            <a:spLocks noChangeArrowheads="1"/>
          </p:cNvSpPr>
          <p:nvPr/>
        </p:nvSpPr>
        <p:spPr bwMode="auto">
          <a:xfrm>
            <a:off x="8382000" y="76200"/>
            <a:ext cx="704039"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panose="020B0604020202020204" pitchFamily="34" charset="0"/>
                <a:ea typeface="ＭＳ Ｐゴシック" charset="0"/>
                <a:cs typeface="Arial" panose="020B0604020202020204" pitchFamily="34" charset="0"/>
              </a:rPr>
              <a:t>فاثبتوا أيضاً في الحرية التي قد حررنا المسيح بها و لا ترتبكوا أيضاً بنير عبودية</a:t>
            </a:r>
            <a:br>
              <a:rPr lang="ar-JO"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(5: 1)</a:t>
            </a:r>
            <a:endParaRPr lang="en-US" sz="2800"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9122" name="Title 1"/>
          <p:cNvSpPr>
            <a:spLocks noGrp="1"/>
          </p:cNvSpPr>
          <p:nvPr>
            <p:ph type="title"/>
          </p:nvPr>
        </p:nvSpPr>
        <p:spPr>
          <a:xfrm>
            <a:off x="0" y="44450"/>
            <a:ext cx="9144000" cy="793750"/>
          </a:xfrm>
        </p:spPr>
        <p:txBody>
          <a:bodyPr/>
          <a:lstStyle/>
          <a:p>
            <a:r>
              <a:rPr lang="ar-JO" sz="3200" b="1" dirty="0">
                <a:latin typeface="Arial" panose="020B0604020202020204" pitchFamily="34" charset="0"/>
                <a:cs typeface="Arial" panose="020B0604020202020204" pitchFamily="34" charset="0"/>
              </a:rPr>
              <a:t>الختان وفيتامين ك والبروثرومبين</a:t>
            </a:r>
            <a:endParaRPr lang="en-US" sz="3200" b="1" dirty="0">
              <a:latin typeface="Arial" panose="020B0604020202020204" pitchFamily="34" charset="0"/>
              <a:ea typeface="ＭＳ Ｐゴシック" charset="0"/>
              <a:cs typeface="Arial" panose="020B0604020202020204" pitchFamily="34"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 من الطبيعي)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الأيام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المتوفر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تركيز البروثرومبين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2949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B647-64EA-EDBD-2985-0CF0C5FFB281}"/>
              </a:ext>
            </a:extLst>
          </p:cNvPr>
          <p:cNvSpPr>
            <a:spLocks noGrp="1"/>
          </p:cNvSpPr>
          <p:nvPr>
            <p:ph type="title"/>
          </p:nvPr>
        </p:nvSpPr>
        <p:spPr/>
        <p: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54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التبرير بالإيمان</a:t>
            </a:r>
          </a:p>
        </p:txBody>
      </p:sp>
      <p:sp>
        <p:nvSpPr>
          <p:cNvPr id="3" name="Title 1">
            <a:extLst>
              <a:ext uri="{FF2B5EF4-FFF2-40B4-BE49-F238E27FC236}">
                <a16:creationId xmlns:a16="http://schemas.microsoft.com/office/drawing/2014/main" id="{9C16413F-75EB-5BAA-4DE3-A10A3B42FDEF}"/>
              </a:ext>
            </a:extLst>
          </p:cNvPr>
          <p:cNvSpPr txBox="1">
            <a:spLocks/>
          </p:cNvSpPr>
          <p:nvPr/>
        </p:nvSpPr>
        <p:spPr bwMode="auto">
          <a:xfrm>
            <a:off x="282096" y="1738021"/>
            <a:ext cx="4111857" cy="45712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marL="0" marR="0" lvl="0" indent="0" algn="r" defTabSz="457200" rtl="1" eaLnBrk="1" latinLnBrk="0" hangingPunct="1">
              <a:lnSpc>
                <a:spcPct val="100000"/>
              </a:lnSpc>
              <a:buClrTx/>
              <a:buSzTx/>
              <a:buFontTx/>
              <a:buNone/>
              <a:tabLst/>
              <a:defRPr kumimoji="0" sz="5400" b="1" i="0" u="none" strike="noStrike" cap="none" normalizeH="0" baseline="0">
                <a:ln>
                  <a:noFill/>
                </a:ln>
                <a:effectLst/>
                <a:latin typeface="Arial" panose="020B0604020202020204" pitchFamily="34" charset="0"/>
                <a:cs typeface="Arial" panose="020B0604020202020204" pitchFamily="34" charset="0"/>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SA" sz="3200" dirty="0"/>
              <a:t>٦ كَمَا يَقُولُ دَاوُدُ أَيْضاً فِي تَطْوِيبِ الإِنْسَانِ الَّذِي يَحْسِبُ لَهُ اللهُ بِرّاً بِدُونِ أَعْمَالٍ: ٧ «طُوبَى لِلَّذِينَ غُفِرَتْ آثَامُهُمْ وَسُتِرَتْ خَطَايَاهُمْ. ٨ طُوبَى لِلرَّجُلِ الَّذِي لاَ يَحْسِبُ لَهُ الرَّبُّ خَطِيَّةً».</a:t>
            </a:r>
            <a:endParaRPr lang="en-US" sz="3200" dirty="0"/>
          </a:p>
          <a:p>
            <a:endParaRPr lang="en-US" sz="3200" dirty="0"/>
          </a:p>
          <a:p>
            <a:r>
              <a:rPr lang="ar-SA" sz="3200" dirty="0"/>
              <a:t>رومية ٤ : ٦-٨ </a:t>
            </a:r>
          </a:p>
        </p:txBody>
      </p:sp>
      <p:pic>
        <p:nvPicPr>
          <p:cNvPr id="1026" name="Picture 2">
            <a:extLst>
              <a:ext uri="{FF2B5EF4-FFF2-40B4-BE49-F238E27FC236}">
                <a16:creationId xmlns:a16="http://schemas.microsoft.com/office/drawing/2014/main" id="{295925C3-A548-3864-BAD7-D5387ECBD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896" y="1738021"/>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0978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08F752-48E2-C729-C41F-1D7B70463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4" r="11612"/>
          <a:stretch/>
        </p:blipFill>
        <p:spPr bwMode="auto">
          <a:xfrm>
            <a:off x="1"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1415"/>
            <a:ext cx="9133905" cy="601482"/>
          </a:xfrm>
          <a:effectLst>
            <a:outerShdw blurRad="63500" dist="35921" dir="2700000" algn="ctr" rotWithShape="0">
              <a:schemeClr val="tx2">
                <a:alpha val="74998"/>
              </a:schemeClr>
            </a:outerShdw>
          </a:effectLst>
        </p:spPr>
        <p:txBody>
          <a:bodyPr/>
          <a:lstStyle/>
          <a:p>
            <a:pPr lvl="0">
              <a:defRPr/>
            </a:pPr>
            <a:r>
              <a:rPr lang="ar-SA" sz="3600" kern="0" dirty="0">
                <a:solidFill>
                  <a:srgbClr val="FFFFFF"/>
                </a:solidFill>
                <a:effectLst>
                  <a:glow rad="127000">
                    <a:srgbClr val="000000"/>
                  </a:glow>
                </a:effectLst>
                <a:ea typeface="ＭＳ Ｐゴシック" charset="0"/>
              </a:rPr>
              <a:t>رومية ٤ : ١٦-١٧</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0095" y="672796"/>
            <a:ext cx="4057849" cy="61653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١٦ لِهَذَا هُوَ مِنَ الإِيمَانِ كَيْ يَكُونَ عَلَى سَبِيلِ النِّعْمَةِ لِيَكُونَ الْوَعْدُ وَطِيداً لِجَمِيعِ النَّسْلِ. لَيْسَ لِمَنْ هُوَ مِنَ النَّامُوسِ فَقَطْ بَلْ أَيْضاً لِمَنْ هُوَ مِنْ إِيمَانِ إِبْرَاهِيمَ الَّذِي هُوَ أَبٌ لِجَمِيعِنَا. ١٧ كَمَا هُوَ مَكْتُوبٌ: «إِنِّي قَدْ جَعَلْتُكَ أَباً لِأُمَمٍ كَثِيرَةٍ». أَمَامَ اللهِ الَّذِي آمَنَ بِهِ الَّذِي يُحْيِي الْمَوْتَى وَيَدْعُو الأَشْيَاءَ غَيْرَ الْمَوْجُودَةِ كَأَنَّهَا مَوْجُودَةٌ. </a:t>
            </a:r>
          </a:p>
        </p:txBody>
      </p:sp>
    </p:spTree>
    <p:extLst>
      <p:ext uri="{BB962C8B-B14F-4D97-AF65-F5344CB8AC3E}">
        <p14:creationId xmlns:p14="http://schemas.microsoft.com/office/powerpoint/2010/main" val="31825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w="9525">
            <a:noFill/>
            <a:miter lim="800000"/>
            <a:headEnd/>
            <a:tailEnd/>
          </a:ln>
        </p:spPr>
      </p:pic>
      <p:sp>
        <p:nvSpPr>
          <p:cNvPr id="231427" name="Rectangle 3"/>
          <p:cNvSpPr>
            <a:spLocks noGrp="1" noChangeArrowheads="1"/>
          </p:cNvSpPr>
          <p:nvPr>
            <p:ph type="title"/>
          </p:nvPr>
        </p:nvSpPr>
        <p:spPr>
          <a:xfrm>
            <a:off x="25024" y="5589240"/>
            <a:ext cx="9144000" cy="76889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altLang="ja-JP" sz="3600" dirty="0">
                <a:solidFill>
                  <a:schemeClr val="bg1"/>
                </a:solidFill>
                <a:effectLst>
                  <a:glow rad="127000">
                    <a:schemeClr val="tx1"/>
                  </a:glow>
                </a:effectLst>
                <a:ea typeface="ＭＳ Ｐゴシック" charset="0"/>
                <a:cs typeface="Arial" panose="020B0604020202020204" pitchFamily="34" charset="0"/>
              </a:rPr>
              <a:t>رومية ٤ : ٢٤-٢٥</a:t>
            </a:r>
          </a:p>
        </p:txBody>
      </p:sp>
      <p:sp>
        <p:nvSpPr>
          <p:cNvPr id="4" name="Rectangle 3">
            <a:extLst>
              <a:ext uri="{FF2B5EF4-FFF2-40B4-BE49-F238E27FC236}">
                <a16:creationId xmlns:a16="http://schemas.microsoft.com/office/drawing/2014/main" id="{D146B8E2-F080-D84C-8B96-5B0C30EAC36B}"/>
              </a:ext>
            </a:extLst>
          </p:cNvPr>
          <p:cNvSpPr txBox="1">
            <a:spLocks noChangeArrowheads="1"/>
          </p:cNvSpPr>
          <p:nvPr/>
        </p:nvSpPr>
        <p:spPr bwMode="auto">
          <a:xfrm>
            <a:off x="-36512" y="188640"/>
            <a:ext cx="4752528" cy="4464496"/>
          </a:xfrm>
          <a:prstGeom prst="rect">
            <a:avLst/>
          </a:prstGeo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rtl="1"/>
            <a:r>
              <a:rPr lang="ar-SA" altLang="ja-JP" sz="3600" b="1" kern="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بَلْ مِنْ أَجْلِنَا نَحْنُ أَيْضاً الَّذِينَ سَيُحْسَبُ لَنَا الَّذِينَ نُؤْمِنُ بِمَنْ أَقَامَ يَسُوعَ رَبَّنَا مِنَ الأَمْوَاتِ. ٢٥ الَّذِي أُسْلِمَ مِنْ أَجْلِ خَطَايَانَا وَأُقِيمَ لأَجْلِ تَبْرِيرِنَا. </a:t>
            </a:r>
          </a:p>
        </p:txBody>
      </p:sp>
    </p:spTree>
    <p:extLst>
      <p:ext uri="{BB962C8B-B14F-4D97-AF65-F5344CB8AC3E}">
        <p14:creationId xmlns:p14="http://schemas.microsoft.com/office/powerpoint/2010/main" val="409539718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w="9525">
            <a:noFill/>
            <a:miter lim="800000"/>
            <a:headEnd/>
            <a:tailEnd/>
          </a:ln>
        </p:spPr>
      </p:pic>
      <p:sp>
        <p:nvSpPr>
          <p:cNvPr id="233475" name="Rectangle 3"/>
          <p:cNvSpPr>
            <a:spLocks noGrp="1" noChangeArrowheads="1"/>
          </p:cNvSpPr>
          <p:nvPr>
            <p:ph type="title"/>
          </p:nvPr>
        </p:nvSpPr>
        <p:spPr>
          <a:xfrm>
            <a:off x="342900" y="4221088"/>
            <a:ext cx="8458200" cy="1100411"/>
          </a:xfrm>
          <a:effectLst>
            <a:outerShdw blurRad="63500" dist="74053" dir="19742175" algn="ctr" rotWithShape="0">
              <a:srgbClr val="000000">
                <a:alpha val="74998"/>
              </a:srgbClr>
            </a:outerShdw>
          </a:effectLst>
        </p:spPr>
        <p:txBody>
          <a:bodyPr/>
          <a:lstStyle/>
          <a:p>
            <a:pPr algn="r" eaLnBrk="1" hangingPunct="1">
              <a:defRPr/>
            </a:pPr>
            <a:r>
              <a:rPr lang="ar-SA" altLang="ja-JP"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وَأُقِيمَ لأَجْلِ تَبْرِيرِنَا</a:t>
            </a:r>
            <a:endParaRPr lang="en-US" sz="8000" b="1" dirty="0">
              <a:solidFill>
                <a:schemeClr val="tx1"/>
              </a:solidFill>
              <a:latin typeface="Arial" panose="020B0604020202020204" pitchFamily="34" charset="0"/>
              <a:ea typeface="SimSun" pitchFamily="2" charset="-122"/>
              <a:cs typeface="Arial" panose="020B0604020202020204" pitchFamily="34" charset="0"/>
            </a:endParaRPr>
          </a:p>
        </p:txBody>
      </p:sp>
      <p:sp>
        <p:nvSpPr>
          <p:cNvPr id="6" name="Rectangle 3">
            <a:extLst>
              <a:ext uri="{FF2B5EF4-FFF2-40B4-BE49-F238E27FC236}">
                <a16:creationId xmlns:a16="http://schemas.microsoft.com/office/drawing/2014/main" id="{5A823D59-D742-B745-993F-2ADDA8E9C972}"/>
              </a:ext>
            </a:extLst>
          </p:cNvPr>
          <p:cNvSpPr txBox="1">
            <a:spLocks noChangeArrowheads="1"/>
          </p:cNvSpPr>
          <p:nvPr/>
        </p:nvSpPr>
        <p:spPr bwMode="auto">
          <a:xfrm>
            <a:off x="25024" y="5517232"/>
            <a:ext cx="8776076" cy="768896"/>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٤ : ٢٥</a:t>
            </a:r>
          </a:p>
        </p:txBody>
      </p:sp>
    </p:spTree>
  </p:cSld>
  <p:clrMapOvr>
    <a:masterClrMapping/>
  </p:clrMapOvr>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38829</TotalTime>
  <Words>4245</Words>
  <Application>Microsoft Macintosh PowerPoint</Application>
  <PresentationFormat>On-screen Show (4:3)</PresentationFormat>
  <Paragraphs>757</Paragraphs>
  <Slides>101</Slides>
  <Notes>41</Notes>
  <HiddenSlides>0</HiddenSlides>
  <MMClips>0</MMClips>
  <ScaleCrop>false</ScaleCrop>
  <HeadingPairs>
    <vt:vector size="8" baseType="variant">
      <vt:variant>
        <vt:lpstr>Fonts Used</vt:lpstr>
      </vt:variant>
      <vt:variant>
        <vt:i4>15</vt:i4>
      </vt:variant>
      <vt:variant>
        <vt:lpstr>Theme</vt:lpstr>
      </vt:variant>
      <vt:variant>
        <vt:i4>31</vt:i4>
      </vt:variant>
      <vt:variant>
        <vt:lpstr>Embedded OLE Servers</vt:lpstr>
      </vt:variant>
      <vt:variant>
        <vt:i4>1</vt:i4>
      </vt:variant>
      <vt:variant>
        <vt:lpstr>Slide Titles</vt:lpstr>
      </vt:variant>
      <vt:variant>
        <vt:i4>101</vt:i4>
      </vt:variant>
    </vt:vector>
  </HeadingPairs>
  <TitlesOfParts>
    <vt:vector size="148" baseType="lpstr">
      <vt:lpstr>Arial MT</vt:lpstr>
      <vt:lpstr>ＭＳ Ｐゴシック</vt:lpstr>
      <vt:lpstr>Osaka</vt:lpstr>
      <vt:lpstr>Times</vt:lpstr>
      <vt:lpstr>ヒラギノ角ゴ Pro W3</vt:lpstr>
      <vt:lpstr>Arial</vt:lpstr>
      <vt:lpstr>Arial Black</vt:lpstr>
      <vt:lpstr>Arial Narrow</vt:lpstr>
      <vt:lpstr>Calibri</vt:lpstr>
      <vt:lpstr>Comic Sans MS</vt:lpstr>
      <vt:lpstr>Georgia</vt:lpstr>
      <vt:lpstr>Tahoma</vt:lpstr>
      <vt:lpstr>Times New Roman</vt:lpstr>
      <vt:lpstr>Traditional Arabic</vt:lpstr>
      <vt:lpstr>Wingdings</vt:lpstr>
      <vt:lpstr>Radar</vt:lpstr>
      <vt:lpstr>Orbit</vt:lpstr>
      <vt:lpstr>Compass</vt:lpstr>
      <vt:lpstr>Default Design</vt:lpstr>
      <vt:lpstr>Cascade</vt:lpstr>
      <vt:lpstr>Slit</vt:lpstr>
      <vt:lpstr>Blank Presentation</vt:lpstr>
      <vt:lpstr>2_Blank Presentation</vt:lpstr>
      <vt:lpstr>1_Orbit</vt:lpstr>
      <vt:lpstr>15_Blank Presentation</vt:lpstr>
      <vt:lpstr>16_Blank Presentation</vt:lpstr>
      <vt:lpstr>49_Blank Presentation</vt:lpstr>
      <vt:lpstr>1_Default Design</vt:lpstr>
      <vt:lpstr>11_Blank Presentation</vt:lpstr>
      <vt:lpstr>3_Contemporary</vt:lpstr>
      <vt:lpstr>2_Orbit</vt:lpstr>
      <vt:lpstr>1_Whirlpool</vt:lpstr>
      <vt:lpstr>3_Blank Presentation</vt:lpstr>
      <vt:lpstr>1_Balance</vt:lpstr>
      <vt:lpstr>2_Default Design</vt:lpstr>
      <vt:lpstr>1_Slit</vt:lpstr>
      <vt:lpstr>8_Blank Presentation</vt:lpstr>
      <vt:lpstr>2_Slit</vt:lpstr>
      <vt:lpstr>1_Contemporary</vt:lpstr>
      <vt:lpstr>3_Slit</vt:lpstr>
      <vt:lpstr>1_Cascade</vt:lpstr>
      <vt:lpstr>50_Blank Presentation</vt:lpstr>
      <vt:lpstr>4_Custom Design</vt:lpstr>
      <vt:lpstr>1_Radar</vt:lpstr>
      <vt:lpstr>4_Default Design</vt:lpstr>
      <vt:lpstr>3_Orbit</vt:lpstr>
      <vt:lpstr>Photo Editor Photo</vt:lpstr>
      <vt:lpstr>The Book of رومية</vt:lpstr>
      <vt:lpstr>Slides on  رومية 3 </vt:lpstr>
      <vt:lpstr>رومية 3: 20-9</vt:lpstr>
      <vt:lpstr>استكشاف المشكلة</vt:lpstr>
      <vt:lpstr>الجميع مذنبين أمام الله</vt:lpstr>
      <vt:lpstr>البر في رومية</vt:lpstr>
      <vt:lpstr>هل كل الأشخاص التاليين  مُدانون حقًا بدون المسيح؟</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 </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هل كل الأشخاص التاليين  مُدانون حقًا بدون المسيح؟</vt:lpstr>
      <vt:lpstr>الجميع تحت الخطية</vt:lpstr>
      <vt:lpstr>لأَنَّهُ بِأَعْمَالِ النَّامُوسِ كُلُّ ذِي جَسَدٍ لاَ يَتَبَرَّرُ أَمَامَهُ</vt:lpstr>
      <vt:lpstr>رومية 3: 21-31</vt:lpstr>
      <vt:lpstr>لماذا نقبل بعضنا البعض؟</vt:lpstr>
      <vt:lpstr>البر في رومية</vt:lpstr>
      <vt:lpstr>سؤال رئيسي</vt:lpstr>
      <vt:lpstr>مشكلتنا:</vt:lpstr>
      <vt:lpstr>جهودنا</vt:lpstr>
      <vt:lpstr>التبرير: ما هو؟</vt:lpstr>
      <vt:lpstr>التبرير هو ...</vt:lpstr>
      <vt:lpstr>التبرير</vt:lpstr>
      <vt:lpstr>الطريق الروماني</vt:lpstr>
      <vt:lpstr>الطريق الروماني</vt:lpstr>
      <vt:lpstr>الطريق الروماني</vt:lpstr>
      <vt:lpstr>الطريق الروماني</vt:lpstr>
      <vt:lpstr>موت يسوع دفع ثمن خطايانا (يوحنا 19: 16 ب – 42)</vt:lpstr>
      <vt:lpstr>كيف نخلص من الخطية؟</vt:lpstr>
      <vt:lpstr>PowerPoint Presentation</vt:lpstr>
      <vt:lpstr>PowerPoint Presentation</vt:lpstr>
      <vt:lpstr>رومية ٣ : ٢١-٢٣</vt:lpstr>
      <vt:lpstr>رومية ٣ : ٢٤-٢٥</vt:lpstr>
      <vt:lpstr>رومية ٣ : ٢٦-٢٨</vt:lpstr>
      <vt:lpstr>رومية ٣ : ٢٩-٣١</vt:lpstr>
      <vt:lpstr>الآن مع  بعض الكلمات اللاهوتية في رومية</vt:lpstr>
      <vt:lpstr>الإيمان (3: 22)</vt:lpstr>
      <vt:lpstr>قد أكمل</vt:lpstr>
      <vt:lpstr>النعمة هي:</vt:lpstr>
      <vt:lpstr>الفداء: "أن تدفع فدية" (باللغة اليونانية)</vt:lpstr>
      <vt:lpstr>الكفارة (3: 25) "ذبيحة الخطية"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يسد المسيح الهوّة</vt:lpstr>
      <vt:lpstr>"المنظور الجديد" لبولس</vt:lpstr>
      <vt:lpstr>بولس مقابل الناموسيين</vt:lpstr>
      <vt:lpstr>Slides on  رومية  4 </vt:lpstr>
      <vt:lpstr>رومية 4</vt:lpstr>
      <vt:lpstr>البر في رومية</vt:lpstr>
      <vt:lpstr>أي منهم الأكثر دقّة؟</vt:lpstr>
      <vt:lpstr>بكلمات أخرى</vt:lpstr>
      <vt:lpstr>إبراهيم</vt:lpstr>
      <vt:lpstr>تكوين 15: 5-6</vt:lpstr>
      <vt:lpstr>المصادقة على تكوين 15 </vt:lpstr>
      <vt:lpstr>فاثبتوا أيضاً في الحرية التي قد حررنا المسيح بها و لا ترتبكوا أيضاً بنير عبودية (5: 1)</vt:lpstr>
      <vt:lpstr>الختان وفيتامين ك والبروثرومبين</vt:lpstr>
      <vt:lpstr>التبرير بالإيمان</vt:lpstr>
      <vt:lpstr>رومية ٤ : ١٦-١٧</vt:lpstr>
      <vt:lpstr>رومية ٤ : ٢٤-٢٥</vt:lpstr>
      <vt:lpstr>وَأُقِيمَ لأَجْلِ تَبْرِيرِنَا</vt:lpstr>
      <vt:lpstr>مسح العهد الجديد •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880</cp:revision>
  <dcterms:created xsi:type="dcterms:W3CDTF">2011-07-08T01:10:26Z</dcterms:created>
  <dcterms:modified xsi:type="dcterms:W3CDTF">2024-03-04T08:18:07Z</dcterms:modified>
</cp:coreProperties>
</file>