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v" ContentType="video/unknown"/>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7.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0.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4.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5.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6.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7.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8.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9.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0.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1.xml" ContentType="application/vnd.openxmlformats-officedocument.theme+xml"/>
  <Override PartName="/ppt/slideLayouts/slideLayout427.xml" ContentType="application/vnd.openxmlformats-officedocument.presentationml.slideLayout+xml"/>
  <Override PartName="/ppt/theme/theme4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3.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4.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theme/theme47.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8.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9.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0.xml" ContentType="application/vnd.openxmlformats-officedocument.theme+xml"/>
  <Override PartName="/ppt/slideLayouts/slideLayout506.xml" ContentType="application/vnd.openxmlformats-officedocument.presentationml.slideLayout+xml"/>
  <Override PartName="/ppt/theme/theme51.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2.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3.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4.xml" ContentType="application/vnd.openxmlformats-officedocument.theme+xml"/>
  <Override PartName="/ppt/slideLayouts/slideLayout632.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4.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3" r:id="rId2"/>
    <p:sldMasterId id="2147484462" r:id="rId3"/>
    <p:sldMasterId id="2147487855" r:id="rId4"/>
    <p:sldMasterId id="2147487904" r:id="rId5"/>
    <p:sldMasterId id="2147487916" r:id="rId6"/>
    <p:sldMasterId id="2147487965" r:id="rId7"/>
    <p:sldMasterId id="2147488197" r:id="rId8"/>
    <p:sldMasterId id="2147488363" r:id="rId9"/>
    <p:sldMasterId id="2147488415" r:id="rId10"/>
    <p:sldMasterId id="2147488430" r:id="rId11"/>
    <p:sldMasterId id="2147488679" r:id="rId12"/>
    <p:sldMasterId id="2147488694" r:id="rId13"/>
    <p:sldMasterId id="2147488775" r:id="rId14"/>
    <p:sldMasterId id="2147488778" r:id="rId15"/>
    <p:sldMasterId id="2147488794" r:id="rId16"/>
    <p:sldMasterId id="2147488805" r:id="rId17"/>
    <p:sldMasterId id="2147488819" r:id="rId18"/>
    <p:sldMasterId id="2147488833" r:id="rId19"/>
    <p:sldMasterId id="2147488845" r:id="rId20"/>
    <p:sldMasterId id="2147488881" r:id="rId21"/>
    <p:sldMasterId id="2147488893" r:id="rId22"/>
    <p:sldMasterId id="2147488905" r:id="rId23"/>
    <p:sldMasterId id="2147488917" r:id="rId24"/>
    <p:sldMasterId id="2147488926" r:id="rId25"/>
    <p:sldMasterId id="2147488936" r:id="rId26"/>
    <p:sldMasterId id="2147488947" r:id="rId27"/>
    <p:sldMasterId id="2147488949" r:id="rId28"/>
    <p:sldMasterId id="2147488962" r:id="rId29"/>
    <p:sldMasterId id="2147488980" r:id="rId30"/>
    <p:sldMasterId id="2147488992" r:id="rId31"/>
    <p:sldMasterId id="2147489010" r:id="rId32"/>
    <p:sldMasterId id="2147489023" r:id="rId33"/>
    <p:sldMasterId id="2147489036" r:id="rId34"/>
    <p:sldMasterId id="2147489050" r:id="rId35"/>
    <p:sldMasterId id="2147489062" r:id="rId36"/>
    <p:sldMasterId id="2147489074" r:id="rId37"/>
    <p:sldMasterId id="2147489086" r:id="rId38"/>
    <p:sldMasterId id="2147489098" r:id="rId39"/>
    <p:sldMasterId id="2147489110" r:id="rId40"/>
    <p:sldMasterId id="2147489122" r:id="rId41"/>
    <p:sldMasterId id="2147489134" r:id="rId42"/>
    <p:sldMasterId id="2147489136" r:id="rId43"/>
    <p:sldMasterId id="2147489148" r:id="rId44"/>
    <p:sldMasterId id="2147489161" r:id="rId45"/>
    <p:sldMasterId id="2147489173" r:id="rId46"/>
    <p:sldMasterId id="2147489185" r:id="rId47"/>
    <p:sldMasterId id="2147489187" r:id="rId48"/>
    <p:sldMasterId id="2147489199" r:id="rId49"/>
    <p:sldMasterId id="2147489211" r:id="rId50"/>
    <p:sldMasterId id="2147489224" r:id="rId51"/>
    <p:sldMasterId id="2147489226" r:id="rId52"/>
    <p:sldMasterId id="2147489240" r:id="rId53"/>
    <p:sldMasterId id="2147489255" r:id="rId54"/>
    <p:sldMasterId id="2147489354" r:id="rId55"/>
  </p:sldMasterIdLst>
  <p:notesMasterIdLst>
    <p:notesMasterId r:id="rId337"/>
  </p:notesMasterIdLst>
  <p:sldIdLst>
    <p:sldId id="396" r:id="rId56"/>
    <p:sldId id="5308" r:id="rId57"/>
    <p:sldId id="5309" r:id="rId58"/>
    <p:sldId id="5310" r:id="rId59"/>
    <p:sldId id="399" r:id="rId60"/>
    <p:sldId id="400" r:id="rId61"/>
    <p:sldId id="401" r:id="rId62"/>
    <p:sldId id="402" r:id="rId63"/>
    <p:sldId id="5350" r:id="rId64"/>
    <p:sldId id="404" r:id="rId65"/>
    <p:sldId id="405" r:id="rId66"/>
    <p:sldId id="3671" r:id="rId67"/>
    <p:sldId id="3669" r:id="rId68"/>
    <p:sldId id="4516" r:id="rId69"/>
    <p:sldId id="3657" r:id="rId70"/>
    <p:sldId id="3658" r:id="rId71"/>
    <p:sldId id="430" r:id="rId72"/>
    <p:sldId id="3729" r:id="rId73"/>
    <p:sldId id="3667" r:id="rId74"/>
    <p:sldId id="3650" r:id="rId75"/>
    <p:sldId id="578" r:id="rId76"/>
    <p:sldId id="435" r:id="rId77"/>
    <p:sldId id="3767" r:id="rId78"/>
    <p:sldId id="433" r:id="rId79"/>
    <p:sldId id="3885" r:id="rId80"/>
    <p:sldId id="4493" r:id="rId81"/>
    <p:sldId id="336" r:id="rId82"/>
    <p:sldId id="434" r:id="rId83"/>
    <p:sldId id="5324" r:id="rId84"/>
    <p:sldId id="3852" r:id="rId85"/>
    <p:sldId id="3853" r:id="rId86"/>
    <p:sldId id="3854" r:id="rId87"/>
    <p:sldId id="3855" r:id="rId88"/>
    <p:sldId id="5326" r:id="rId89"/>
    <p:sldId id="364" r:id="rId90"/>
    <p:sldId id="5313" r:id="rId91"/>
    <p:sldId id="3768" r:id="rId92"/>
    <p:sldId id="5327" r:id="rId93"/>
    <p:sldId id="3867" r:id="rId94"/>
    <p:sldId id="4491" r:id="rId95"/>
    <p:sldId id="4488" r:id="rId96"/>
    <p:sldId id="4489" r:id="rId97"/>
    <p:sldId id="4494" r:id="rId98"/>
    <p:sldId id="4487" r:id="rId99"/>
    <p:sldId id="3600" r:id="rId100"/>
    <p:sldId id="5347" r:id="rId101"/>
    <p:sldId id="1148" r:id="rId102"/>
    <p:sldId id="4495" r:id="rId103"/>
    <p:sldId id="3766" r:id="rId104"/>
    <p:sldId id="5346" r:id="rId105"/>
    <p:sldId id="5298" r:id="rId106"/>
    <p:sldId id="285" r:id="rId107"/>
    <p:sldId id="4499" r:id="rId108"/>
    <p:sldId id="5191" r:id="rId109"/>
    <p:sldId id="5161" r:id="rId110"/>
    <p:sldId id="5162" r:id="rId111"/>
    <p:sldId id="5163" r:id="rId112"/>
    <p:sldId id="5328" r:id="rId113"/>
    <p:sldId id="5329" r:id="rId114"/>
    <p:sldId id="5330" r:id="rId115"/>
    <p:sldId id="5167" r:id="rId116"/>
    <p:sldId id="5331" r:id="rId117"/>
    <p:sldId id="5332" r:id="rId118"/>
    <p:sldId id="5333" r:id="rId119"/>
    <p:sldId id="5334" r:id="rId120"/>
    <p:sldId id="5335" r:id="rId121"/>
    <p:sldId id="5336" r:id="rId122"/>
    <p:sldId id="5173" r:id="rId123"/>
    <p:sldId id="5337" r:id="rId124"/>
    <p:sldId id="5175" r:id="rId125"/>
    <p:sldId id="5176" r:id="rId126"/>
    <p:sldId id="5156" r:id="rId127"/>
    <p:sldId id="5177" r:id="rId128"/>
    <p:sldId id="5178" r:id="rId129"/>
    <p:sldId id="5179" r:id="rId130"/>
    <p:sldId id="5180" r:id="rId131"/>
    <p:sldId id="5181" r:id="rId132"/>
    <p:sldId id="5182" r:id="rId133"/>
    <p:sldId id="5186" r:id="rId134"/>
    <p:sldId id="5348" r:id="rId135"/>
    <p:sldId id="5184" r:id="rId136"/>
    <p:sldId id="5185" r:id="rId137"/>
    <p:sldId id="431" r:id="rId138"/>
    <p:sldId id="5187" r:id="rId139"/>
    <p:sldId id="3645" r:id="rId140"/>
    <p:sldId id="5188" r:id="rId141"/>
    <p:sldId id="3639" r:id="rId142"/>
    <p:sldId id="5190" r:id="rId143"/>
    <p:sldId id="4506" r:id="rId144"/>
    <p:sldId id="4542" r:id="rId145"/>
    <p:sldId id="4544" r:id="rId146"/>
    <p:sldId id="4543" r:id="rId147"/>
    <p:sldId id="4312" r:id="rId148"/>
    <p:sldId id="260" r:id="rId149"/>
    <p:sldId id="256" r:id="rId150"/>
    <p:sldId id="5338" r:id="rId151"/>
    <p:sldId id="261" r:id="rId152"/>
    <p:sldId id="259" r:id="rId153"/>
    <p:sldId id="4586" r:id="rId154"/>
    <p:sldId id="4585" r:id="rId155"/>
    <p:sldId id="263" r:id="rId156"/>
    <p:sldId id="264" r:id="rId157"/>
    <p:sldId id="265" r:id="rId158"/>
    <p:sldId id="266" r:id="rId159"/>
    <p:sldId id="5195" r:id="rId160"/>
    <p:sldId id="5196" r:id="rId161"/>
    <p:sldId id="269" r:id="rId162"/>
    <p:sldId id="579" r:id="rId163"/>
    <p:sldId id="4587" r:id="rId164"/>
    <p:sldId id="4589" r:id="rId165"/>
    <p:sldId id="4590" r:id="rId166"/>
    <p:sldId id="4591" r:id="rId167"/>
    <p:sldId id="4592" r:id="rId168"/>
    <p:sldId id="4588" r:id="rId169"/>
    <p:sldId id="272" r:id="rId170"/>
    <p:sldId id="4594" r:id="rId171"/>
    <p:sldId id="580" r:id="rId172"/>
    <p:sldId id="5198" r:id="rId173"/>
    <p:sldId id="4593" r:id="rId174"/>
    <p:sldId id="278" r:id="rId175"/>
    <p:sldId id="275" r:id="rId176"/>
    <p:sldId id="276" r:id="rId177"/>
    <p:sldId id="277" r:id="rId178"/>
    <p:sldId id="1185" r:id="rId179"/>
    <p:sldId id="1190" r:id="rId180"/>
    <p:sldId id="1191" r:id="rId181"/>
    <p:sldId id="1192" r:id="rId182"/>
    <p:sldId id="1198" r:id="rId183"/>
    <p:sldId id="1193" r:id="rId184"/>
    <p:sldId id="1197" r:id="rId185"/>
    <p:sldId id="581" r:id="rId186"/>
    <p:sldId id="5314" r:id="rId187"/>
    <p:sldId id="5339" r:id="rId188"/>
    <p:sldId id="1194" r:id="rId189"/>
    <p:sldId id="1195" r:id="rId190"/>
    <p:sldId id="582" r:id="rId191"/>
    <p:sldId id="5315" r:id="rId192"/>
    <p:sldId id="5246" r:id="rId193"/>
    <p:sldId id="5197" r:id="rId194"/>
    <p:sldId id="5340" r:id="rId195"/>
    <p:sldId id="5248" r:id="rId196"/>
    <p:sldId id="5249" r:id="rId197"/>
    <p:sldId id="5341" r:id="rId198"/>
    <p:sldId id="5240" r:id="rId199"/>
    <p:sldId id="5201" r:id="rId200"/>
    <p:sldId id="5241" r:id="rId201"/>
    <p:sldId id="5202" r:id="rId202"/>
    <p:sldId id="5203" r:id="rId203"/>
    <p:sldId id="5204" r:id="rId204"/>
    <p:sldId id="5205" r:id="rId205"/>
    <p:sldId id="5206" r:id="rId206"/>
    <p:sldId id="5208" r:id="rId207"/>
    <p:sldId id="5209" r:id="rId208"/>
    <p:sldId id="5210" r:id="rId209"/>
    <p:sldId id="5211" r:id="rId210"/>
    <p:sldId id="5212" r:id="rId211"/>
    <p:sldId id="5215" r:id="rId212"/>
    <p:sldId id="5216" r:id="rId213"/>
    <p:sldId id="5242" r:id="rId214"/>
    <p:sldId id="5218" r:id="rId215"/>
    <p:sldId id="5243" r:id="rId216"/>
    <p:sldId id="5219" r:id="rId217"/>
    <p:sldId id="5217" r:id="rId218"/>
    <p:sldId id="5342" r:id="rId219"/>
    <p:sldId id="5244" r:id="rId220"/>
    <p:sldId id="583" r:id="rId221"/>
    <p:sldId id="5316" r:id="rId222"/>
    <p:sldId id="5323" r:id="rId223"/>
    <p:sldId id="5222" r:id="rId224"/>
    <p:sldId id="5224" r:id="rId225"/>
    <p:sldId id="5225" r:id="rId226"/>
    <p:sldId id="5226" r:id="rId227"/>
    <p:sldId id="5227" r:id="rId228"/>
    <p:sldId id="5228" r:id="rId229"/>
    <p:sldId id="5229" r:id="rId230"/>
    <p:sldId id="5231" r:id="rId231"/>
    <p:sldId id="5349" r:id="rId232"/>
    <p:sldId id="5230" r:id="rId233"/>
    <p:sldId id="5232" r:id="rId234"/>
    <p:sldId id="5234" r:id="rId235"/>
    <p:sldId id="5245" r:id="rId236"/>
    <p:sldId id="5235" r:id="rId237"/>
    <p:sldId id="584" r:id="rId238"/>
    <p:sldId id="284" r:id="rId239"/>
    <p:sldId id="677" r:id="rId240"/>
    <p:sldId id="678" r:id="rId241"/>
    <p:sldId id="679" r:id="rId242"/>
    <p:sldId id="680" r:id="rId243"/>
    <p:sldId id="681" r:id="rId244"/>
    <p:sldId id="682" r:id="rId245"/>
    <p:sldId id="290" r:id="rId246"/>
    <p:sldId id="5283" r:id="rId247"/>
    <p:sldId id="4451" r:id="rId248"/>
    <p:sldId id="5285" r:id="rId249"/>
    <p:sldId id="5286" r:id="rId250"/>
    <p:sldId id="274" r:id="rId251"/>
    <p:sldId id="5287" r:id="rId252"/>
    <p:sldId id="5288" r:id="rId253"/>
    <p:sldId id="5289" r:id="rId254"/>
    <p:sldId id="5290" r:id="rId255"/>
    <p:sldId id="5291" r:id="rId256"/>
    <p:sldId id="279" r:id="rId257"/>
    <p:sldId id="4595" r:id="rId258"/>
    <p:sldId id="5292" r:id="rId259"/>
    <p:sldId id="5293" r:id="rId260"/>
    <p:sldId id="282" r:id="rId261"/>
    <p:sldId id="585" r:id="rId262"/>
    <p:sldId id="283" r:id="rId263"/>
    <p:sldId id="5294" r:id="rId264"/>
    <p:sldId id="5295" r:id="rId265"/>
    <p:sldId id="288" r:id="rId266"/>
    <p:sldId id="286" r:id="rId267"/>
    <p:sldId id="5296" r:id="rId268"/>
    <p:sldId id="5297" r:id="rId269"/>
    <p:sldId id="5282" r:id="rId270"/>
    <p:sldId id="5252" r:id="rId271"/>
    <p:sldId id="5253" r:id="rId272"/>
    <p:sldId id="5325" r:id="rId273"/>
    <p:sldId id="5312" r:id="rId274"/>
    <p:sldId id="5322" r:id="rId275"/>
    <p:sldId id="5256" r:id="rId276"/>
    <p:sldId id="5318" r:id="rId277"/>
    <p:sldId id="5344" r:id="rId278"/>
    <p:sldId id="5317" r:id="rId279"/>
    <p:sldId id="3626" r:id="rId280"/>
    <p:sldId id="4958" r:id="rId281"/>
    <p:sldId id="5200" r:id="rId282"/>
    <p:sldId id="5261" r:id="rId283"/>
    <p:sldId id="5262" r:id="rId284"/>
    <p:sldId id="5345" r:id="rId285"/>
    <p:sldId id="5264" r:id="rId286"/>
    <p:sldId id="5265" r:id="rId287"/>
    <p:sldId id="5236" r:id="rId288"/>
    <p:sldId id="5237" r:id="rId289"/>
    <p:sldId id="419" r:id="rId290"/>
    <p:sldId id="5238" r:id="rId291"/>
    <p:sldId id="5239" r:id="rId292"/>
    <p:sldId id="5266" r:id="rId293"/>
    <p:sldId id="5267" r:id="rId294"/>
    <p:sldId id="5268" r:id="rId295"/>
    <p:sldId id="5269" r:id="rId296"/>
    <p:sldId id="5270" r:id="rId297"/>
    <p:sldId id="4655" r:id="rId298"/>
    <p:sldId id="257" r:id="rId299"/>
    <p:sldId id="5271" r:id="rId300"/>
    <p:sldId id="5272" r:id="rId301"/>
    <p:sldId id="5273" r:id="rId302"/>
    <p:sldId id="5274" r:id="rId303"/>
    <p:sldId id="5275" r:id="rId304"/>
    <p:sldId id="5276" r:id="rId305"/>
    <p:sldId id="5277" r:id="rId306"/>
    <p:sldId id="5278" r:id="rId307"/>
    <p:sldId id="5279" r:id="rId308"/>
    <p:sldId id="5321" r:id="rId309"/>
    <p:sldId id="4297" r:id="rId310"/>
    <p:sldId id="365" r:id="rId311"/>
    <p:sldId id="5320" r:id="rId312"/>
    <p:sldId id="5306" r:id="rId313"/>
    <p:sldId id="268" r:id="rId314"/>
    <p:sldId id="287" r:id="rId315"/>
    <p:sldId id="521" r:id="rId316"/>
    <p:sldId id="4925" r:id="rId317"/>
    <p:sldId id="5311" r:id="rId318"/>
    <p:sldId id="5307" r:id="rId319"/>
    <p:sldId id="5299" r:id="rId320"/>
    <p:sldId id="5300" r:id="rId321"/>
    <p:sldId id="5301" r:id="rId322"/>
    <p:sldId id="5302" r:id="rId323"/>
    <p:sldId id="5303" r:id="rId324"/>
    <p:sldId id="5304" r:id="rId325"/>
    <p:sldId id="4954" r:id="rId326"/>
    <p:sldId id="5319" r:id="rId327"/>
    <p:sldId id="415" r:id="rId328"/>
    <p:sldId id="416" r:id="rId329"/>
    <p:sldId id="417" r:id="rId330"/>
    <p:sldId id="418" r:id="rId331"/>
    <p:sldId id="3609" r:id="rId332"/>
    <p:sldId id="3610" r:id="rId333"/>
    <p:sldId id="4046" r:id="rId334"/>
    <p:sldId id="478" r:id="rId335"/>
    <p:sldId id="4045" r:id="rId336"/>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396"/>
            <p14:sldId id="5308"/>
            <p14:sldId id="5309"/>
            <p14:sldId id="5310"/>
            <p14:sldId id="399"/>
            <p14:sldId id="400"/>
            <p14:sldId id="401"/>
            <p14:sldId id="402"/>
            <p14:sldId id="5350"/>
            <p14:sldId id="404"/>
            <p14:sldId id="405"/>
            <p14:sldId id="3671"/>
            <p14:sldId id="3669"/>
            <p14:sldId id="4516"/>
            <p14:sldId id="3657"/>
            <p14:sldId id="3658"/>
            <p14:sldId id="430"/>
            <p14:sldId id="3729"/>
            <p14:sldId id="3667"/>
            <p14:sldId id="3650"/>
          </p14:sldIdLst>
        </p14:section>
        <p14:section name="Chapters" id="{6C2D4EA3-5DC6-D740-9272-FC075B91E2D7}">
          <p14:sldIdLst>
            <p14:sldId id="578"/>
            <p14:sldId id="435"/>
            <p14:sldId id="3767"/>
            <p14:sldId id="433"/>
            <p14:sldId id="3885"/>
            <p14:sldId id="4493"/>
            <p14:sldId id="336"/>
            <p14:sldId id="434"/>
            <p14:sldId id="5324"/>
            <p14:sldId id="3852"/>
            <p14:sldId id="3853"/>
            <p14:sldId id="3854"/>
            <p14:sldId id="3855"/>
            <p14:sldId id="5326"/>
            <p14:sldId id="364"/>
            <p14:sldId id="5313"/>
            <p14:sldId id="3768"/>
            <p14:sldId id="5327"/>
            <p14:sldId id="3867"/>
            <p14:sldId id="4491"/>
            <p14:sldId id="4488"/>
            <p14:sldId id="4489"/>
            <p14:sldId id="4494"/>
            <p14:sldId id="4487"/>
            <p14:sldId id="3600"/>
            <p14:sldId id="5347"/>
            <p14:sldId id="1148"/>
            <p14:sldId id="4495"/>
            <p14:sldId id="3766"/>
            <p14:sldId id="5346"/>
            <p14:sldId id="5298"/>
            <p14:sldId id="285"/>
            <p14:sldId id="4499"/>
            <p14:sldId id="5191"/>
            <p14:sldId id="5161"/>
            <p14:sldId id="5162"/>
            <p14:sldId id="5163"/>
            <p14:sldId id="5328"/>
            <p14:sldId id="5329"/>
            <p14:sldId id="5330"/>
            <p14:sldId id="5167"/>
            <p14:sldId id="5331"/>
            <p14:sldId id="5332"/>
            <p14:sldId id="5333"/>
            <p14:sldId id="5334"/>
            <p14:sldId id="5335"/>
            <p14:sldId id="5336"/>
            <p14:sldId id="5173"/>
            <p14:sldId id="5337"/>
            <p14:sldId id="5175"/>
            <p14:sldId id="5176"/>
            <p14:sldId id="5156"/>
            <p14:sldId id="5177"/>
            <p14:sldId id="5178"/>
            <p14:sldId id="5179"/>
            <p14:sldId id="5180"/>
            <p14:sldId id="5181"/>
            <p14:sldId id="5182"/>
            <p14:sldId id="5186"/>
            <p14:sldId id="5348"/>
            <p14:sldId id="5184"/>
            <p14:sldId id="5185"/>
            <p14:sldId id="431"/>
            <p14:sldId id="5187"/>
            <p14:sldId id="3645"/>
            <p14:sldId id="5188"/>
            <p14:sldId id="3639"/>
            <p14:sldId id="5190"/>
            <p14:sldId id="4506"/>
            <p14:sldId id="4542"/>
            <p14:sldId id="4544"/>
            <p14:sldId id="4543"/>
            <p14:sldId id="4312"/>
            <p14:sldId id="260"/>
            <p14:sldId id="256"/>
            <p14:sldId id="5338"/>
            <p14:sldId id="261"/>
            <p14:sldId id="259"/>
            <p14:sldId id="4586"/>
            <p14:sldId id="4585"/>
            <p14:sldId id="263"/>
            <p14:sldId id="264"/>
            <p14:sldId id="265"/>
            <p14:sldId id="266"/>
            <p14:sldId id="5195"/>
            <p14:sldId id="5196"/>
            <p14:sldId id="269"/>
            <p14:sldId id="579"/>
            <p14:sldId id="4587"/>
            <p14:sldId id="4589"/>
            <p14:sldId id="4590"/>
            <p14:sldId id="4591"/>
            <p14:sldId id="4592"/>
            <p14:sldId id="4588"/>
            <p14:sldId id="272"/>
            <p14:sldId id="4594"/>
            <p14:sldId id="580"/>
            <p14:sldId id="5198"/>
            <p14:sldId id="4593"/>
            <p14:sldId id="278"/>
            <p14:sldId id="275"/>
            <p14:sldId id="276"/>
            <p14:sldId id="277"/>
            <p14:sldId id="1185"/>
            <p14:sldId id="1190"/>
            <p14:sldId id="1191"/>
            <p14:sldId id="1192"/>
            <p14:sldId id="1198"/>
            <p14:sldId id="1193"/>
            <p14:sldId id="1197"/>
            <p14:sldId id="581"/>
            <p14:sldId id="5314"/>
            <p14:sldId id="5339"/>
            <p14:sldId id="1194"/>
            <p14:sldId id="1195"/>
            <p14:sldId id="582"/>
            <p14:sldId id="5315"/>
            <p14:sldId id="5246"/>
            <p14:sldId id="5197"/>
            <p14:sldId id="5340"/>
            <p14:sldId id="5248"/>
            <p14:sldId id="5249"/>
            <p14:sldId id="5341"/>
            <p14:sldId id="5240"/>
            <p14:sldId id="5201"/>
            <p14:sldId id="5241"/>
            <p14:sldId id="5202"/>
            <p14:sldId id="5203"/>
            <p14:sldId id="5204"/>
            <p14:sldId id="5205"/>
            <p14:sldId id="5206"/>
            <p14:sldId id="5208"/>
            <p14:sldId id="5209"/>
            <p14:sldId id="5210"/>
            <p14:sldId id="5211"/>
            <p14:sldId id="5212"/>
            <p14:sldId id="5215"/>
            <p14:sldId id="5216"/>
            <p14:sldId id="5242"/>
            <p14:sldId id="5218"/>
            <p14:sldId id="5243"/>
            <p14:sldId id="5219"/>
            <p14:sldId id="5217"/>
            <p14:sldId id="5342"/>
            <p14:sldId id="5244"/>
            <p14:sldId id="583"/>
            <p14:sldId id="5316"/>
            <p14:sldId id="5323"/>
            <p14:sldId id="5222"/>
            <p14:sldId id="5224"/>
            <p14:sldId id="5225"/>
            <p14:sldId id="5226"/>
            <p14:sldId id="5227"/>
            <p14:sldId id="5228"/>
            <p14:sldId id="5229"/>
            <p14:sldId id="5231"/>
            <p14:sldId id="5349"/>
            <p14:sldId id="5230"/>
            <p14:sldId id="5232"/>
            <p14:sldId id="5234"/>
            <p14:sldId id="5245"/>
            <p14:sldId id="5235"/>
            <p14:sldId id="584"/>
            <p14:sldId id="284"/>
            <p14:sldId id="677"/>
            <p14:sldId id="678"/>
            <p14:sldId id="679"/>
            <p14:sldId id="680"/>
            <p14:sldId id="681"/>
            <p14:sldId id="682"/>
            <p14:sldId id="290"/>
            <p14:sldId id="5283"/>
            <p14:sldId id="4451"/>
            <p14:sldId id="5285"/>
            <p14:sldId id="5286"/>
            <p14:sldId id="274"/>
            <p14:sldId id="5287"/>
            <p14:sldId id="5288"/>
            <p14:sldId id="5289"/>
            <p14:sldId id="5290"/>
            <p14:sldId id="5291"/>
            <p14:sldId id="279"/>
            <p14:sldId id="4595"/>
            <p14:sldId id="5292"/>
            <p14:sldId id="5293"/>
            <p14:sldId id="282"/>
            <p14:sldId id="585"/>
            <p14:sldId id="283"/>
            <p14:sldId id="5294"/>
            <p14:sldId id="5295"/>
            <p14:sldId id="288"/>
            <p14:sldId id="286"/>
            <p14:sldId id="5296"/>
            <p14:sldId id="5297"/>
            <p14:sldId id="5282"/>
            <p14:sldId id="5252"/>
            <p14:sldId id="5253"/>
            <p14:sldId id="5325"/>
            <p14:sldId id="5312"/>
            <p14:sldId id="5322"/>
            <p14:sldId id="5256"/>
            <p14:sldId id="5318"/>
            <p14:sldId id="5344"/>
            <p14:sldId id="5317"/>
            <p14:sldId id="3626"/>
            <p14:sldId id="4958"/>
            <p14:sldId id="5200"/>
            <p14:sldId id="5261"/>
            <p14:sldId id="5262"/>
            <p14:sldId id="5345"/>
            <p14:sldId id="5264"/>
            <p14:sldId id="5265"/>
            <p14:sldId id="5236"/>
            <p14:sldId id="5237"/>
            <p14:sldId id="419"/>
            <p14:sldId id="5238"/>
            <p14:sldId id="5239"/>
            <p14:sldId id="5266"/>
            <p14:sldId id="5267"/>
            <p14:sldId id="5268"/>
            <p14:sldId id="5269"/>
            <p14:sldId id="5270"/>
            <p14:sldId id="4655"/>
            <p14:sldId id="257"/>
            <p14:sldId id="5271"/>
            <p14:sldId id="5272"/>
            <p14:sldId id="5273"/>
            <p14:sldId id="5274"/>
            <p14:sldId id="5275"/>
            <p14:sldId id="5276"/>
            <p14:sldId id="5277"/>
            <p14:sldId id="5278"/>
            <p14:sldId id="5279"/>
            <p14:sldId id="5321"/>
            <p14:sldId id="4297"/>
            <p14:sldId id="365"/>
            <p14:sldId id="5320"/>
            <p14:sldId id="5306"/>
            <p14:sldId id="268"/>
            <p14:sldId id="287"/>
            <p14:sldId id="521"/>
            <p14:sldId id="4925"/>
            <p14:sldId id="5311"/>
            <p14:sldId id="5307"/>
          </p14:sldIdLst>
        </p14:section>
        <p14:section name="Conclusion" id="{4B33317A-9106-3845-9754-470F9DE77A0E}">
          <p14:sldIdLst>
            <p14:sldId id="5299"/>
            <p14:sldId id="5300"/>
            <p14:sldId id="5301"/>
            <p14:sldId id="5302"/>
            <p14:sldId id="5303"/>
            <p14:sldId id="5304"/>
            <p14:sldId id="4954"/>
            <p14:sldId id="5319"/>
            <p14:sldId id="415"/>
            <p14:sldId id="416"/>
            <p14:sldId id="417"/>
            <p14:sldId id="418"/>
            <p14:sldId id="3609"/>
            <p14:sldId id="3610"/>
            <p14:sldId id="4046"/>
          </p14:sldIdLst>
        </p14:section>
        <p14:section name="Supplements" id="{5D25BF95-96B9-1B4A-B42C-7D09C0191F04}">
          <p14:sldIdLst>
            <p14:sldId id="47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313133"/>
    <a:srgbClr val="000099"/>
    <a:srgbClr val="CDF4FF"/>
    <a:srgbClr val="FFFFFF"/>
    <a:srgbClr val="990033"/>
    <a:srgbClr val="FFFF00"/>
    <a:srgbClr val="006600"/>
    <a:srgbClr val="00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14" autoAdjust="0"/>
    <p:restoredTop sz="62242" autoAdjust="0"/>
  </p:normalViewPr>
  <p:slideViewPr>
    <p:cSldViewPr>
      <p:cViewPr varScale="1">
        <p:scale>
          <a:sx n="84" d="100"/>
          <a:sy n="84" d="100"/>
        </p:scale>
        <p:origin x="336" y="488"/>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99" Type="http://schemas.openxmlformats.org/officeDocument/2006/relationships/slide" Target="slides/slide244.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324" Type="http://schemas.openxmlformats.org/officeDocument/2006/relationships/slide" Target="slides/slide269.xml"/><Relationship Id="rId170" Type="http://schemas.openxmlformats.org/officeDocument/2006/relationships/slide" Target="slides/slide115.xml"/><Relationship Id="rId226" Type="http://schemas.openxmlformats.org/officeDocument/2006/relationships/slide" Target="slides/slide171.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335" Type="http://schemas.openxmlformats.org/officeDocument/2006/relationships/slide" Target="slides/slide280.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279" Type="http://schemas.openxmlformats.org/officeDocument/2006/relationships/slide" Target="slides/slide224.xml"/><Relationship Id="rId43" Type="http://schemas.openxmlformats.org/officeDocument/2006/relationships/slideMaster" Target="slideMasters/slideMaster43.xml"/><Relationship Id="rId139" Type="http://schemas.openxmlformats.org/officeDocument/2006/relationships/slide" Target="slides/slide84.xml"/><Relationship Id="rId290" Type="http://schemas.openxmlformats.org/officeDocument/2006/relationships/slide" Target="slides/slide235.xml"/><Relationship Id="rId304" Type="http://schemas.openxmlformats.org/officeDocument/2006/relationships/slide" Target="slides/slide249.xml"/><Relationship Id="rId85" Type="http://schemas.openxmlformats.org/officeDocument/2006/relationships/slide" Target="slides/slide30.xml"/><Relationship Id="rId150" Type="http://schemas.openxmlformats.org/officeDocument/2006/relationships/slide" Target="slides/slide95.xml"/><Relationship Id="rId192" Type="http://schemas.openxmlformats.org/officeDocument/2006/relationships/slide" Target="slides/slide137.xml"/><Relationship Id="rId206" Type="http://schemas.openxmlformats.org/officeDocument/2006/relationships/slide" Target="slides/slide151.xml"/><Relationship Id="rId248" Type="http://schemas.openxmlformats.org/officeDocument/2006/relationships/slide" Target="slides/slide193.xml"/><Relationship Id="rId12" Type="http://schemas.openxmlformats.org/officeDocument/2006/relationships/slideMaster" Target="slideMasters/slideMaster12.xml"/><Relationship Id="rId108" Type="http://schemas.openxmlformats.org/officeDocument/2006/relationships/slide" Target="slides/slide53.xml"/><Relationship Id="rId315" Type="http://schemas.openxmlformats.org/officeDocument/2006/relationships/slide" Target="slides/slide260.xml"/><Relationship Id="rId54" Type="http://schemas.openxmlformats.org/officeDocument/2006/relationships/slideMaster" Target="slideMasters/slideMaster54.xml"/><Relationship Id="rId96" Type="http://schemas.openxmlformats.org/officeDocument/2006/relationships/slide" Target="slides/slide41.xml"/><Relationship Id="rId161" Type="http://schemas.openxmlformats.org/officeDocument/2006/relationships/slide" Target="slides/slide106.xml"/><Relationship Id="rId217" Type="http://schemas.openxmlformats.org/officeDocument/2006/relationships/slide" Target="slides/slide162.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326" Type="http://schemas.openxmlformats.org/officeDocument/2006/relationships/slide" Target="slides/slide271.xml"/><Relationship Id="rId65" Type="http://schemas.openxmlformats.org/officeDocument/2006/relationships/slide" Target="slides/slide10.xml"/><Relationship Id="rId130" Type="http://schemas.openxmlformats.org/officeDocument/2006/relationships/slide" Target="slides/slide75.xml"/><Relationship Id="rId172" Type="http://schemas.openxmlformats.org/officeDocument/2006/relationships/slide" Target="slides/slide117.xml"/><Relationship Id="rId228" Type="http://schemas.openxmlformats.org/officeDocument/2006/relationships/slide" Target="slides/slide173.xml"/><Relationship Id="rId281" Type="http://schemas.openxmlformats.org/officeDocument/2006/relationships/slide" Target="slides/slide226.xml"/><Relationship Id="rId337" Type="http://schemas.openxmlformats.org/officeDocument/2006/relationships/notesMaster" Target="notesMasters/notesMaster1.xml"/><Relationship Id="rId34" Type="http://schemas.openxmlformats.org/officeDocument/2006/relationships/slideMaster" Target="slideMasters/slideMaster34.xml"/><Relationship Id="rId76" Type="http://schemas.openxmlformats.org/officeDocument/2006/relationships/slide" Target="slides/slide21.xml"/><Relationship Id="rId141" Type="http://schemas.openxmlformats.org/officeDocument/2006/relationships/slide" Target="slides/slide86.xml"/><Relationship Id="rId7" Type="http://schemas.openxmlformats.org/officeDocument/2006/relationships/slideMaster" Target="slideMasters/slideMaster7.xml"/><Relationship Id="rId183" Type="http://schemas.openxmlformats.org/officeDocument/2006/relationships/slide" Target="slides/slide128.xml"/><Relationship Id="rId239" Type="http://schemas.openxmlformats.org/officeDocument/2006/relationships/slide" Target="slides/slide184.xml"/><Relationship Id="rId250" Type="http://schemas.openxmlformats.org/officeDocument/2006/relationships/slide" Target="slides/slide195.xml"/><Relationship Id="rId292" Type="http://schemas.openxmlformats.org/officeDocument/2006/relationships/slide" Target="slides/slide237.xml"/><Relationship Id="rId306" Type="http://schemas.openxmlformats.org/officeDocument/2006/relationships/slide" Target="slides/slide251.xml"/><Relationship Id="rId45" Type="http://schemas.openxmlformats.org/officeDocument/2006/relationships/slideMaster" Target="slideMasters/slideMaster45.xml"/><Relationship Id="rId87" Type="http://schemas.openxmlformats.org/officeDocument/2006/relationships/slide" Target="slides/slide32.xml"/><Relationship Id="rId110" Type="http://schemas.openxmlformats.org/officeDocument/2006/relationships/slide" Target="slides/slide55.xml"/><Relationship Id="rId152" Type="http://schemas.openxmlformats.org/officeDocument/2006/relationships/slide" Target="slides/slide97.xml"/><Relationship Id="rId194" Type="http://schemas.openxmlformats.org/officeDocument/2006/relationships/slide" Target="slides/slide139.xml"/><Relationship Id="rId208" Type="http://schemas.openxmlformats.org/officeDocument/2006/relationships/slide" Target="slides/slide153.xml"/><Relationship Id="rId240" Type="http://schemas.openxmlformats.org/officeDocument/2006/relationships/slide" Target="slides/slide185.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slide" Target="slides/slide227.xml"/><Relationship Id="rId317" Type="http://schemas.openxmlformats.org/officeDocument/2006/relationships/slide" Target="slides/slide262.xml"/><Relationship Id="rId338" Type="http://schemas.openxmlformats.org/officeDocument/2006/relationships/presProps" Target="presProps.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293" Type="http://schemas.openxmlformats.org/officeDocument/2006/relationships/slide" Target="slides/slide238.xml"/><Relationship Id="rId307" Type="http://schemas.openxmlformats.org/officeDocument/2006/relationships/slide" Target="slides/slide252.xml"/><Relationship Id="rId328" Type="http://schemas.openxmlformats.org/officeDocument/2006/relationships/slide" Target="slides/slide273.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283" Type="http://schemas.openxmlformats.org/officeDocument/2006/relationships/slide" Target="slides/slide228.xml"/><Relationship Id="rId318" Type="http://schemas.openxmlformats.org/officeDocument/2006/relationships/slide" Target="slides/slide263.xml"/><Relationship Id="rId339" Type="http://schemas.openxmlformats.org/officeDocument/2006/relationships/viewProps" Target="viewProps.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294" Type="http://schemas.openxmlformats.org/officeDocument/2006/relationships/slide" Target="slides/slide239.xml"/><Relationship Id="rId308" Type="http://schemas.openxmlformats.org/officeDocument/2006/relationships/slide" Target="slides/slide253.xml"/><Relationship Id="rId329" Type="http://schemas.openxmlformats.org/officeDocument/2006/relationships/slide" Target="slides/slide274.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340" Type="http://schemas.openxmlformats.org/officeDocument/2006/relationships/theme" Target="theme/theme1.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284" Type="http://schemas.openxmlformats.org/officeDocument/2006/relationships/slide" Target="slides/slide229.xml"/><Relationship Id="rId319" Type="http://schemas.openxmlformats.org/officeDocument/2006/relationships/slide" Target="slides/slide264.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330" Type="http://schemas.openxmlformats.org/officeDocument/2006/relationships/slide" Target="slides/slide275.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slide" Target="slides/slide219.xml"/><Relationship Id="rId295" Type="http://schemas.openxmlformats.org/officeDocument/2006/relationships/slide" Target="slides/slide240.xml"/><Relationship Id="rId309" Type="http://schemas.openxmlformats.org/officeDocument/2006/relationships/slide" Target="slides/slide25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320" Type="http://schemas.openxmlformats.org/officeDocument/2006/relationships/slide" Target="slides/slide265.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341" Type="http://schemas.openxmlformats.org/officeDocument/2006/relationships/tableStyles" Target="tableStyles.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285" Type="http://schemas.openxmlformats.org/officeDocument/2006/relationships/slide" Target="slides/slide23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310" Type="http://schemas.openxmlformats.org/officeDocument/2006/relationships/slide" Target="slides/slide255.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331" Type="http://schemas.openxmlformats.org/officeDocument/2006/relationships/slide" Target="slides/slide276.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slide" Target="slides/slide220.xml"/><Relationship Id="rId296" Type="http://schemas.openxmlformats.org/officeDocument/2006/relationships/slide" Target="slides/slide241.xml"/><Relationship Id="rId300" Type="http://schemas.openxmlformats.org/officeDocument/2006/relationships/slide" Target="slides/slide245.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321" Type="http://schemas.openxmlformats.org/officeDocument/2006/relationships/slide" Target="slides/slide266.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286" Type="http://schemas.openxmlformats.org/officeDocument/2006/relationships/slide" Target="slides/slide231.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311" Type="http://schemas.openxmlformats.org/officeDocument/2006/relationships/slide" Target="slides/slide256.xml"/><Relationship Id="rId332" Type="http://schemas.openxmlformats.org/officeDocument/2006/relationships/slide" Target="slides/slide277.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slide" Target="slides/slide221.xml"/><Relationship Id="rId297" Type="http://schemas.openxmlformats.org/officeDocument/2006/relationships/slide" Target="slides/slide242.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301" Type="http://schemas.openxmlformats.org/officeDocument/2006/relationships/slide" Target="slides/slide246.xml"/><Relationship Id="rId322" Type="http://schemas.openxmlformats.org/officeDocument/2006/relationships/slide" Target="slides/slide267.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287" Type="http://schemas.openxmlformats.org/officeDocument/2006/relationships/slide" Target="slides/slide232.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312" Type="http://schemas.openxmlformats.org/officeDocument/2006/relationships/slide" Target="slides/slide257.xml"/><Relationship Id="rId333" Type="http://schemas.openxmlformats.org/officeDocument/2006/relationships/slide" Target="slides/slide27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slide" Target="slides/slide222.xml"/><Relationship Id="rId298" Type="http://schemas.openxmlformats.org/officeDocument/2006/relationships/slide" Target="slides/slide243.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302" Type="http://schemas.openxmlformats.org/officeDocument/2006/relationships/slide" Target="slides/slide247.xml"/><Relationship Id="rId323" Type="http://schemas.openxmlformats.org/officeDocument/2006/relationships/slide" Target="slides/slide26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288" Type="http://schemas.openxmlformats.org/officeDocument/2006/relationships/slide" Target="slides/slide233.xml"/><Relationship Id="rId106" Type="http://schemas.openxmlformats.org/officeDocument/2006/relationships/slide" Target="slides/slide51.xml"/><Relationship Id="rId127" Type="http://schemas.openxmlformats.org/officeDocument/2006/relationships/slide" Target="slides/slide72.xml"/><Relationship Id="rId313" Type="http://schemas.openxmlformats.org/officeDocument/2006/relationships/slide" Target="slides/slide2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334" Type="http://schemas.openxmlformats.org/officeDocument/2006/relationships/slide" Target="slides/slide279.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slide" Target="slides/slide223.xml"/><Relationship Id="rId303" Type="http://schemas.openxmlformats.org/officeDocument/2006/relationships/slide" Target="slides/slide248.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107" Type="http://schemas.openxmlformats.org/officeDocument/2006/relationships/slide" Target="slides/slide52.xml"/><Relationship Id="rId289" Type="http://schemas.openxmlformats.org/officeDocument/2006/relationships/slide" Target="slides/slide23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314" Type="http://schemas.openxmlformats.org/officeDocument/2006/relationships/slide" Target="slides/slide259.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 Id="rId258" Type="http://schemas.openxmlformats.org/officeDocument/2006/relationships/slide" Target="slides/slide203.xml"/><Relationship Id="rId22" Type="http://schemas.openxmlformats.org/officeDocument/2006/relationships/slideMaster" Target="slideMasters/slideMaster22.xml"/><Relationship Id="rId64" Type="http://schemas.openxmlformats.org/officeDocument/2006/relationships/slide" Target="slides/slide9.xml"/><Relationship Id="rId118" Type="http://schemas.openxmlformats.org/officeDocument/2006/relationships/slide" Target="slides/slide63.xml"/><Relationship Id="rId325" Type="http://schemas.openxmlformats.org/officeDocument/2006/relationships/slide" Target="slides/slide270.xml"/><Relationship Id="rId171" Type="http://schemas.openxmlformats.org/officeDocument/2006/relationships/slide" Target="slides/slide116.xml"/><Relationship Id="rId227" Type="http://schemas.openxmlformats.org/officeDocument/2006/relationships/slide" Target="slides/slide172.xml"/><Relationship Id="rId269" Type="http://schemas.openxmlformats.org/officeDocument/2006/relationships/slide" Target="slides/slide214.xml"/><Relationship Id="rId33" Type="http://schemas.openxmlformats.org/officeDocument/2006/relationships/slideMaster" Target="slideMasters/slideMaster33.xml"/><Relationship Id="rId129" Type="http://schemas.openxmlformats.org/officeDocument/2006/relationships/slide" Target="slides/slide74.xml"/><Relationship Id="rId280" Type="http://schemas.openxmlformats.org/officeDocument/2006/relationships/slide" Target="slides/slide225.xml"/><Relationship Id="rId336" Type="http://schemas.openxmlformats.org/officeDocument/2006/relationships/slide" Target="slides/slide281.xml"/><Relationship Id="rId75" Type="http://schemas.openxmlformats.org/officeDocument/2006/relationships/slide" Target="slides/slide20.xml"/><Relationship Id="rId140" Type="http://schemas.openxmlformats.org/officeDocument/2006/relationships/slide" Target="slides/slide85.xml"/><Relationship Id="rId182" Type="http://schemas.openxmlformats.org/officeDocument/2006/relationships/slide" Target="slides/slide127.xml"/><Relationship Id="rId6" Type="http://schemas.openxmlformats.org/officeDocument/2006/relationships/slideMaster" Target="slideMasters/slideMaster6.xml"/><Relationship Id="rId238" Type="http://schemas.openxmlformats.org/officeDocument/2006/relationships/slide" Target="slides/slide183.xml"/><Relationship Id="rId291" Type="http://schemas.openxmlformats.org/officeDocument/2006/relationships/slide" Target="slides/slide236.xml"/><Relationship Id="rId305" Type="http://schemas.openxmlformats.org/officeDocument/2006/relationships/slide" Target="slides/slide250.xml"/><Relationship Id="rId44" Type="http://schemas.openxmlformats.org/officeDocument/2006/relationships/slideMaster" Target="slideMasters/slideMaster44.xml"/><Relationship Id="rId86" Type="http://schemas.openxmlformats.org/officeDocument/2006/relationships/slide" Target="slides/slide31.xml"/><Relationship Id="rId151" Type="http://schemas.openxmlformats.org/officeDocument/2006/relationships/slide" Target="slides/slide96.xml"/><Relationship Id="rId193" Type="http://schemas.openxmlformats.org/officeDocument/2006/relationships/slide" Target="slides/slide138.xml"/><Relationship Id="rId207" Type="http://schemas.openxmlformats.org/officeDocument/2006/relationships/slide" Target="slides/slide152.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316" Type="http://schemas.openxmlformats.org/officeDocument/2006/relationships/slide" Target="slides/slide261.xml"/><Relationship Id="rId55" Type="http://schemas.openxmlformats.org/officeDocument/2006/relationships/slideMaster" Target="slideMasters/slideMaster55.xml"/><Relationship Id="rId97" Type="http://schemas.openxmlformats.org/officeDocument/2006/relationships/slide" Target="slides/slide42.xml"/><Relationship Id="rId120" Type="http://schemas.openxmlformats.org/officeDocument/2006/relationships/slide" Target="slides/slide65.xml"/><Relationship Id="rId162" Type="http://schemas.openxmlformats.org/officeDocument/2006/relationships/slide" Target="slides/slide107.xml"/><Relationship Id="rId218" Type="http://schemas.openxmlformats.org/officeDocument/2006/relationships/slide" Target="slides/slide163.xml"/><Relationship Id="rId271" Type="http://schemas.openxmlformats.org/officeDocument/2006/relationships/slide" Target="slides/slide216.xml"/><Relationship Id="rId24" Type="http://schemas.openxmlformats.org/officeDocument/2006/relationships/slideMaster" Target="slideMasters/slideMaster24.xml"/><Relationship Id="rId66" Type="http://schemas.openxmlformats.org/officeDocument/2006/relationships/slide" Target="slides/slide11.xml"/><Relationship Id="rId131" Type="http://schemas.openxmlformats.org/officeDocument/2006/relationships/slide" Target="slides/slide76.xml"/><Relationship Id="rId327" Type="http://schemas.openxmlformats.org/officeDocument/2006/relationships/slide" Target="slides/slide272.xml"/><Relationship Id="rId173" Type="http://schemas.openxmlformats.org/officeDocument/2006/relationships/slide" Target="slides/slide118.xml"/><Relationship Id="rId229"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0A4D0-9644-8A48-9D5C-1045139696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8787CB4-7877-6F4A-8726-CA0CBC529C51}">
      <dgm:prSet phldrT="[Text]" custT="1"/>
      <dgm:spPr>
        <a:solidFill>
          <a:schemeClr val="accent2"/>
        </a:solidFill>
      </dgm:spPr>
      <dgm:t>
        <a:bodyPr/>
        <a:lstStyle/>
        <a:p>
          <a:r>
            <a:rPr lang="ar-JO" sz="2000" b="1" i="0" dirty="0">
              <a:solidFill>
                <a:srgbClr val="FFFF00"/>
              </a:solidFill>
              <a:latin typeface="Arial" panose="020B0604020202020204" pitchFamily="34" charset="0"/>
              <a:cs typeface="Arial" panose="020B0604020202020204" pitchFamily="34" charset="0"/>
            </a:rPr>
            <a:t>الحضور</a:t>
          </a:r>
          <a:br>
            <a:rPr lang="en-US" sz="1800" b="1" i="0" dirty="0">
              <a:latin typeface="Arial" panose="020B0604020202020204" pitchFamily="34" charset="0"/>
              <a:cs typeface="Arial" panose="020B0604020202020204" pitchFamily="34" charset="0"/>
            </a:rPr>
          </a:br>
          <a:r>
            <a:rPr lang="ar-JO" sz="1800" b="1" i="0" dirty="0">
              <a:latin typeface="Arial" panose="020B0604020202020204" pitchFamily="34" charset="0"/>
              <a:cs typeface="Arial" panose="020B0604020202020204" pitchFamily="34" charset="0"/>
            </a:rPr>
            <a:t>ــــ أين</a:t>
          </a:r>
        </a:p>
        <a:p>
          <a:r>
            <a:rPr lang="ar-JO" sz="1800" b="1" i="0" dirty="0">
              <a:solidFill>
                <a:srgbClr val="FFFF00"/>
              </a:solidFill>
              <a:latin typeface="Arial" panose="020B0604020202020204" pitchFamily="34" charset="0"/>
              <a:cs typeface="Arial" panose="020B0604020202020204" pitchFamily="34" charset="0"/>
            </a:rPr>
            <a:t>كان</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a:t>
          </a:r>
          <a:r>
            <a:rPr lang="ar-JO" sz="1800" b="1" i="0" dirty="0">
              <a:latin typeface="Arial" panose="020B0604020202020204" pitchFamily="34" charset="0"/>
              <a:cs typeface="Arial" panose="020B0604020202020204" pitchFamily="34" charset="0"/>
            </a:rPr>
            <a:t>18ب</a:t>
          </a:r>
          <a:r>
            <a:rPr lang="en-US" sz="1800" b="1" i="0" dirty="0">
              <a:latin typeface="Arial" panose="020B0604020202020204" pitchFamily="34" charset="0"/>
              <a:cs typeface="Arial" panose="020B0604020202020204" pitchFamily="34" charset="0"/>
            </a:rPr>
            <a:t>)</a:t>
          </a:r>
        </a:p>
      </dgm:t>
    </dgm:pt>
    <dgm:pt modelId="{10AFAF36-F6BE-C14C-AA13-16A35D023BFD}" type="parTrans" cxnId="{9C79023F-4DD6-1542-B0A5-C925E346E830}">
      <dgm:prSet/>
      <dgm:spPr/>
      <dgm:t>
        <a:bodyPr/>
        <a:lstStyle/>
        <a:p>
          <a:endParaRPr lang="en-US"/>
        </a:p>
      </dgm:t>
    </dgm:pt>
    <dgm:pt modelId="{5771087A-46E0-D443-9398-DEDFAD9D19B9}" type="sibTrans" cxnId="{9C79023F-4DD6-1542-B0A5-C925E346E830}">
      <dgm:prSet/>
      <dgm:spPr/>
      <dgm:t>
        <a:bodyPr/>
        <a:lstStyle/>
        <a:p>
          <a:pPr rtl="0"/>
          <a:endParaRPr lang="en-US"/>
        </a:p>
      </dgm:t>
    </dgm:pt>
    <dgm:pt modelId="{8332943A-5E44-0748-B872-2EE035C5B60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ar-JO" sz="2000" b="1" i="0" kern="1200" dirty="0">
              <a:solidFill>
                <a:srgbClr val="FFFF00"/>
              </a:solidFill>
              <a:latin typeface="Arial" panose="020B0604020202020204" pitchFamily="34" charset="0"/>
              <a:ea typeface="+mn-ea"/>
              <a:cs typeface="Arial" panose="020B0604020202020204" pitchFamily="34" charset="0"/>
            </a:rPr>
            <a:t>الحماس</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ماذا</a:t>
          </a:r>
          <a:r>
            <a:rPr lang="en-US" sz="1800" b="1" i="0" kern="1200" dirty="0">
              <a:solidFill>
                <a:srgbClr val="FFFFFF"/>
              </a:solidFill>
              <a:latin typeface="Arial" panose="020B0604020202020204" pitchFamily="34" charset="0"/>
              <a:ea typeface="+mn-ea"/>
              <a:cs typeface="Arial" panose="020B0604020202020204" pitchFamily="34" charset="0"/>
            </a:rPr>
            <a:t>—</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00"/>
              </a:solidFill>
              <a:latin typeface="Arial" panose="020B0604020202020204" pitchFamily="34" charset="0"/>
              <a:ea typeface="+mn-ea"/>
              <a:cs typeface="Arial" panose="020B0604020202020204" pitchFamily="34" charset="0"/>
            </a:rPr>
            <a:t>شعر</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19</a:t>
          </a:r>
          <a:r>
            <a:rPr lang="en-US" sz="1800" b="1" i="0" kern="1200" dirty="0">
              <a:solidFill>
                <a:srgbClr val="FFFFFF"/>
              </a:solidFill>
              <a:latin typeface="Arial" panose="020B0604020202020204" pitchFamily="34" charset="0"/>
              <a:ea typeface="+mn-ea"/>
              <a:cs typeface="Arial" panose="020B0604020202020204" pitchFamily="34" charset="0"/>
            </a:rPr>
            <a:t>)</a:t>
          </a:r>
        </a:p>
      </dgm:t>
    </dgm:pt>
    <dgm:pt modelId="{91E4189A-EC3C-B847-8251-56E8CF53EBAE}" type="parTrans" cxnId="{928F3DA9-78D8-394C-B163-74B25BDE7E9B}">
      <dgm:prSet/>
      <dgm:spPr/>
      <dgm:t>
        <a:bodyPr/>
        <a:lstStyle/>
        <a:p>
          <a:endParaRPr lang="en-US"/>
        </a:p>
      </dgm:t>
    </dgm:pt>
    <dgm:pt modelId="{3A9E1473-3F88-BC49-9042-AA66B4F95658}" type="sibTrans" cxnId="{928F3DA9-78D8-394C-B163-74B25BDE7E9B}">
      <dgm:prSet/>
      <dgm:spPr/>
      <dgm:t>
        <a:bodyPr/>
        <a:lstStyle/>
        <a:p>
          <a:endParaRPr lang="en-US"/>
        </a:p>
      </dgm:t>
    </dgm:pt>
    <dgm:pt modelId="{B9093EAB-5F7F-C24F-809F-95484A5F5FD1}">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ar-JO" sz="2000" b="1" i="0" dirty="0">
              <a:solidFill>
                <a:srgbClr val="FFFF00"/>
              </a:solidFill>
              <a:latin typeface="Arial" panose="020B0604020202020204" pitchFamily="34" charset="0"/>
              <a:cs typeface="Arial" panose="020B0604020202020204" pitchFamily="34" charset="0"/>
            </a:rPr>
            <a:t>المناداة</a:t>
          </a:r>
          <a:br>
            <a:rPr lang="en-US" sz="1800" b="1" i="0" dirty="0">
              <a:latin typeface="Arial" panose="020B0604020202020204" pitchFamily="34" charset="0"/>
              <a:cs typeface="Arial" panose="020B0604020202020204" pitchFamily="34" charset="0"/>
            </a:rPr>
          </a:br>
          <a:r>
            <a:rPr lang="ar-JO" sz="1800" b="1" i="0" dirty="0">
              <a:latin typeface="Arial" panose="020B0604020202020204" pitchFamily="34" charset="0"/>
              <a:cs typeface="Arial" panose="020B0604020202020204" pitchFamily="34" charset="0"/>
            </a:rPr>
            <a:t> ماذا</a:t>
          </a:r>
          <a:r>
            <a:rPr lang="en-US" sz="1800" b="1" i="0" dirty="0">
              <a:latin typeface="Arial" panose="020B0604020202020204" pitchFamily="34" charset="0"/>
              <a:cs typeface="Arial" panose="020B0604020202020204" pitchFamily="34" charset="0"/>
            </a:rPr>
            <a:t>—</a:t>
          </a:r>
        </a:p>
        <a:p>
          <a:r>
            <a:rPr lang="ar-JO" sz="1800" b="1" i="0" dirty="0">
              <a:solidFill>
                <a:srgbClr val="FFFF00"/>
              </a:solidFill>
              <a:latin typeface="Arial" panose="020B0604020202020204" pitchFamily="34" charset="0"/>
              <a:cs typeface="Arial" panose="020B0604020202020204" pitchFamily="34" charset="0"/>
            </a:rPr>
            <a:t>وعظ</a:t>
          </a:r>
          <a:r>
            <a:rPr lang="en-US" sz="1800" b="1" i="0" dirty="0">
              <a:latin typeface="Arial" panose="020B0604020202020204" pitchFamily="34" charset="0"/>
              <a:cs typeface="Arial" panose="020B0604020202020204" pitchFamily="34" charset="0"/>
            </a:rPr>
            <a:t> </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a:t>
          </a:r>
          <a:r>
            <a:rPr lang="ar-JO" sz="1800" b="1" i="0" dirty="0">
              <a:latin typeface="Arial" panose="020B0604020202020204" pitchFamily="34" charset="0"/>
              <a:cs typeface="Arial" panose="020B0604020202020204" pitchFamily="34" charset="0"/>
            </a:rPr>
            <a:t>20-21</a:t>
          </a:r>
          <a:r>
            <a:rPr lang="en-US" sz="1800" b="1" i="0" dirty="0">
              <a:latin typeface="Arial" panose="020B0604020202020204" pitchFamily="34" charset="0"/>
              <a:cs typeface="Arial" panose="020B0604020202020204" pitchFamily="34" charset="0"/>
            </a:rPr>
            <a:t>)</a:t>
          </a:r>
        </a:p>
      </dgm:t>
    </dgm:pt>
    <dgm:pt modelId="{2D5ED19A-4D45-7F4E-9EA1-B689DA32B88C}" type="parTrans" cxnId="{323CC5C6-B61A-834D-B815-C98C07D81E9F}">
      <dgm:prSet/>
      <dgm:spPr/>
      <dgm:t>
        <a:bodyPr/>
        <a:lstStyle/>
        <a:p>
          <a:endParaRPr lang="en-US"/>
        </a:p>
      </dgm:t>
    </dgm:pt>
    <dgm:pt modelId="{97D0D067-A1E4-F44D-BEEF-3D8C05CC6309}" type="sibTrans" cxnId="{323CC5C6-B61A-834D-B815-C98C07D81E9F}">
      <dgm:prSet/>
      <dgm:spPr/>
      <dgm:t>
        <a:bodyPr/>
        <a:lstStyle/>
        <a:p>
          <a:endParaRPr lang="en-US"/>
        </a:p>
      </dgm:t>
    </dgm:pt>
    <dgm:pt modelId="{453CAC5A-54BE-2349-9144-ADA7C5B301A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ar-JO" sz="2000" b="1" i="0" kern="1200" dirty="0">
              <a:solidFill>
                <a:srgbClr val="FFFF00"/>
              </a:solidFill>
              <a:latin typeface="Arial" panose="020B0604020202020204" pitchFamily="34" charset="0"/>
              <a:cs typeface="Arial" panose="020B0604020202020204" pitchFamily="34" charset="0"/>
            </a:rPr>
            <a:t>الإضطهاد</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 </a:t>
          </a:r>
          <a:r>
            <a:rPr lang="ar-JO" sz="1800" b="1" i="0" kern="1200" dirty="0">
              <a:latin typeface="Arial" panose="020B0604020202020204" pitchFamily="34" charset="0"/>
              <a:cs typeface="Arial" panose="020B0604020202020204" pitchFamily="34" charset="0"/>
            </a:rPr>
            <a:t> أين</a:t>
          </a:r>
          <a:r>
            <a:rPr lang="en-US" sz="1800" b="1" i="0" kern="1200" dirty="0">
              <a:latin typeface="Arial" panose="020B0604020202020204" pitchFamily="34" charset="0"/>
              <a:cs typeface="Arial" panose="020B0604020202020204" pitchFamily="34" charset="0"/>
            </a:rPr>
            <a:t>—</a:t>
          </a:r>
        </a:p>
        <a:p>
          <a:r>
            <a:rPr lang="ar-JO" sz="1800" b="1" i="0" kern="1200" dirty="0">
              <a:solidFill>
                <a:srgbClr val="FFFF00"/>
              </a:solidFill>
              <a:latin typeface="Arial" panose="020B0604020202020204" pitchFamily="34" charset="0"/>
              <a:cs typeface="Arial" panose="020B0604020202020204" pitchFamily="34" charset="0"/>
            </a:rPr>
            <a:t>سيذهب</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22-23</a:t>
          </a:r>
          <a:r>
            <a:rPr lang="en-US" sz="1800" b="1" i="0" kern="1200" dirty="0">
              <a:latin typeface="Arial" panose="020B0604020202020204" pitchFamily="34" charset="0"/>
              <a:cs typeface="Arial" panose="020B0604020202020204" pitchFamily="34" charset="0"/>
            </a:rPr>
            <a:t>)</a:t>
          </a:r>
        </a:p>
      </dgm:t>
    </dgm:pt>
    <dgm:pt modelId="{4AF5AB6E-F0DE-F247-98FC-DFA0061CC62B}" type="parTrans" cxnId="{2F047AC9-D037-4E4B-849E-793CA2057B86}">
      <dgm:prSet/>
      <dgm:spPr/>
      <dgm:t>
        <a:bodyPr/>
        <a:lstStyle/>
        <a:p>
          <a:endParaRPr lang="en-US"/>
        </a:p>
      </dgm:t>
    </dgm:pt>
    <dgm:pt modelId="{8BA3F9D0-20A7-A74F-B8E5-1AB91DDB122E}" type="sibTrans" cxnId="{2F047AC9-D037-4E4B-849E-793CA2057B86}">
      <dgm:prSet/>
      <dgm:spPr/>
      <dgm:t>
        <a:bodyPr/>
        <a:lstStyle/>
        <a:p>
          <a:endParaRPr lang="en-US"/>
        </a:p>
      </dgm:t>
    </dgm:pt>
    <dgm:pt modelId="{398F3C25-7611-7C40-83F9-0ADF55630542}">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7938" lvl="0" indent="0" algn="ctr" defTabSz="666750">
            <a:lnSpc>
              <a:spcPct val="90000"/>
            </a:lnSpc>
            <a:spcBef>
              <a:spcPct val="0"/>
            </a:spcBef>
            <a:spcAft>
              <a:spcPct val="35000"/>
            </a:spcAft>
            <a:buNone/>
            <a:tabLst/>
          </a:pPr>
          <a:r>
            <a:rPr lang="ar-JO" sz="2000" b="1" i="0" kern="1200" dirty="0">
              <a:solidFill>
                <a:srgbClr val="FFFF00"/>
              </a:solidFill>
              <a:latin typeface="Arial" panose="020B0604020202020204" pitchFamily="34" charset="0"/>
              <a:ea typeface="+mn-ea"/>
              <a:cs typeface="Arial" panose="020B0604020202020204" pitchFamily="34" charset="0"/>
            </a:rPr>
            <a:t>الأولويات</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a:t>
          </a:r>
          <a:r>
            <a:rPr lang="en-US" sz="1800" b="1" i="0" kern="1200" dirty="0">
              <a:solidFill>
                <a:srgbClr val="FFFFFF"/>
              </a:solidFill>
              <a:latin typeface="Arial" panose="020B0604020202020204" pitchFamily="34" charset="0"/>
              <a:ea typeface="+mn-ea"/>
              <a:cs typeface="Arial" panose="020B0604020202020204" pitchFamily="34" charset="0"/>
            </a:rPr>
            <a:t>—</a:t>
          </a:r>
        </a:p>
        <a:p>
          <a:pPr marL="7938" lvl="0" indent="0" algn="ctr" defTabSz="666750">
            <a:lnSpc>
              <a:spcPct val="90000"/>
            </a:lnSpc>
            <a:spcBef>
              <a:spcPct val="0"/>
            </a:spcBef>
            <a:spcAft>
              <a:spcPct val="35000"/>
            </a:spcAft>
            <a:buNone/>
            <a:tabLst/>
          </a:pPr>
          <a:r>
            <a:rPr lang="ar-JO" sz="1800" b="1" i="0" kern="1200" dirty="0">
              <a:solidFill>
                <a:srgbClr val="FFFF00"/>
              </a:solidFill>
              <a:latin typeface="Arial" panose="020B0604020202020204" pitchFamily="34" charset="0"/>
              <a:ea typeface="+mn-ea"/>
              <a:cs typeface="Arial" panose="020B0604020202020204" pitchFamily="34" charset="0"/>
            </a:rPr>
            <a:t>يقدره</a:t>
          </a:r>
          <a:r>
            <a:rPr lang="en-US" sz="1800" b="1" i="0" kern="1200" dirty="0">
              <a:solidFill>
                <a:srgbClr val="FFFFFF"/>
              </a:solidFill>
              <a:latin typeface="Arial" panose="020B0604020202020204" pitchFamily="34" charset="0"/>
              <a:ea typeface="+mn-ea"/>
              <a:cs typeface="Arial" panose="020B0604020202020204" pitchFamily="34" charset="0"/>
            </a:rPr>
            <a:t> </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24-27</a:t>
          </a:r>
          <a:r>
            <a:rPr lang="en-US" sz="1800" b="1" i="0" kern="1200" dirty="0">
              <a:solidFill>
                <a:srgbClr val="FFFFFF"/>
              </a:solidFill>
              <a:latin typeface="Arial" panose="020B0604020202020204" pitchFamily="34" charset="0"/>
              <a:ea typeface="+mn-ea"/>
              <a:cs typeface="Arial" panose="020B0604020202020204" pitchFamily="34" charset="0"/>
            </a:rPr>
            <a:t>)</a:t>
          </a:r>
        </a:p>
      </dgm:t>
    </dgm:pt>
    <dgm:pt modelId="{0DAE9F58-28CB-CA4B-8879-37E1199F5F70}" type="parTrans" cxnId="{5445AF6D-3CBA-0949-8131-1D4F42022C3A}">
      <dgm:prSet/>
      <dgm:spPr/>
      <dgm:t>
        <a:bodyPr/>
        <a:lstStyle/>
        <a:p>
          <a:endParaRPr lang="en-US"/>
        </a:p>
      </dgm:t>
    </dgm:pt>
    <dgm:pt modelId="{DEB9C704-501B-9D4D-A5FB-F9DF0F79BC8D}" type="sibTrans" cxnId="{5445AF6D-3CBA-0949-8131-1D4F42022C3A}">
      <dgm:prSet/>
      <dgm:spPr/>
      <dgm:t>
        <a:bodyPr/>
        <a:lstStyle/>
        <a:p>
          <a:pPr rtl="0"/>
          <a:endParaRPr lang="en-US"/>
        </a:p>
      </dgm:t>
    </dgm:pt>
    <dgm:pt modelId="{CBDCC33C-8881-F84A-9019-5FB7BE137254}" type="pres">
      <dgm:prSet presAssocID="{90E0A4D0-9644-8A48-9D5C-10451396966B}" presName="cycle" presStyleCnt="0">
        <dgm:presLayoutVars>
          <dgm:dir/>
          <dgm:resizeHandles val="exact"/>
        </dgm:presLayoutVars>
      </dgm:prSet>
      <dgm:spPr/>
    </dgm:pt>
    <dgm:pt modelId="{BA9B48A0-FED0-ED47-ADB5-2087FB9E19CE}" type="pres">
      <dgm:prSet presAssocID="{48787CB4-7877-6F4A-8726-CA0CBC529C51}" presName="node" presStyleLbl="node1" presStyleIdx="0" presStyleCnt="5" custScaleX="136507" custScaleY="126216" custRadScaleRad="100547" custRadScaleInc="882">
        <dgm:presLayoutVars>
          <dgm:bulletEnabled val="1"/>
        </dgm:presLayoutVars>
      </dgm:prSet>
      <dgm:spPr/>
    </dgm:pt>
    <dgm:pt modelId="{A15C9042-A106-A745-B796-9A3D1F32E04B}" type="pres">
      <dgm:prSet presAssocID="{5771087A-46E0-D443-9398-DEDFAD9D19B9}" presName="sibTrans" presStyleLbl="sibTrans2D1" presStyleIdx="0" presStyleCnt="5"/>
      <dgm:spPr/>
    </dgm:pt>
    <dgm:pt modelId="{E5A31DE8-7F80-AA44-ADD7-8BD2F73BA78C}" type="pres">
      <dgm:prSet presAssocID="{5771087A-46E0-D443-9398-DEDFAD9D19B9}" presName="connectorText" presStyleLbl="sibTrans2D1" presStyleIdx="0" presStyleCnt="5"/>
      <dgm:spPr/>
    </dgm:pt>
    <dgm:pt modelId="{49310660-EB9F-6644-A07D-C055B23D29AC}" type="pres">
      <dgm:prSet presAssocID="{8332943A-5E44-0748-B872-2EE035C5B609}" presName="node" presStyleLbl="node1" presStyleIdx="1" presStyleCnt="5" custScaleX="136507" custScaleY="126216">
        <dgm:presLayoutVars>
          <dgm:bulletEnabled val="1"/>
        </dgm:presLayoutVars>
      </dgm:prSet>
      <dgm:spPr>
        <a:xfrm>
          <a:off x="5396334" y="1492088"/>
          <a:ext cx="1688793" cy="1688793"/>
        </a:xfrm>
        <a:prstGeom prst="ellipse">
          <a:avLst/>
        </a:prstGeom>
      </dgm:spPr>
    </dgm:pt>
    <dgm:pt modelId="{59F94E6A-FE6C-284A-BA4E-C8CBB3BFFCDE}" type="pres">
      <dgm:prSet presAssocID="{3A9E1473-3F88-BC49-9042-AA66B4F95658}" presName="sibTrans" presStyleLbl="sibTrans2D1" presStyleIdx="1" presStyleCnt="5"/>
      <dgm:spPr/>
    </dgm:pt>
    <dgm:pt modelId="{3F6D6A1E-C299-6C4E-9B82-0FFACF3278C7}" type="pres">
      <dgm:prSet presAssocID="{3A9E1473-3F88-BC49-9042-AA66B4F95658}" presName="connectorText" presStyleLbl="sibTrans2D1" presStyleIdx="1" presStyleCnt="5"/>
      <dgm:spPr/>
    </dgm:pt>
    <dgm:pt modelId="{8C2ABD50-EA92-D247-8BD4-DC58D0E22650}" type="pres">
      <dgm:prSet presAssocID="{B9093EAB-5F7F-C24F-809F-95484A5F5FD1}" presName="node" presStyleLbl="node1" presStyleIdx="2" presStyleCnt="5" custScaleX="136507" custScaleY="126216">
        <dgm:presLayoutVars>
          <dgm:bulletEnabled val="1"/>
        </dgm:presLayoutVars>
      </dgm:prSet>
      <dgm:spPr>
        <a:xfrm>
          <a:off x="4611965" y="3906127"/>
          <a:ext cx="1688793" cy="1688793"/>
        </a:xfrm>
        <a:prstGeom prst="ellipse">
          <a:avLst/>
        </a:prstGeom>
      </dgm:spPr>
    </dgm:pt>
    <dgm:pt modelId="{E66E8700-485C-F045-B778-5A74733C12F1}" type="pres">
      <dgm:prSet presAssocID="{97D0D067-A1E4-F44D-BEEF-3D8C05CC6309}" presName="sibTrans" presStyleLbl="sibTrans2D1" presStyleIdx="2" presStyleCnt="5"/>
      <dgm:spPr/>
    </dgm:pt>
    <dgm:pt modelId="{E0421EFA-6F9A-874C-9AF9-CE290E177534}" type="pres">
      <dgm:prSet presAssocID="{97D0D067-A1E4-F44D-BEEF-3D8C05CC6309}" presName="connectorText" presStyleLbl="sibTrans2D1" presStyleIdx="2" presStyleCnt="5"/>
      <dgm:spPr/>
    </dgm:pt>
    <dgm:pt modelId="{7AE597E4-49E9-734A-8DEE-484D52D652AD}" type="pres">
      <dgm:prSet presAssocID="{453CAC5A-54BE-2349-9144-ADA7C5B301A9}" presName="node" presStyleLbl="node1" presStyleIdx="3" presStyleCnt="5" custScaleX="136507" custScaleY="126216">
        <dgm:presLayoutVars>
          <dgm:bulletEnabled val="1"/>
        </dgm:presLayoutVars>
      </dgm:prSet>
      <dgm:spPr>
        <a:xfrm>
          <a:off x="2073694" y="3906127"/>
          <a:ext cx="1688793" cy="1688793"/>
        </a:xfrm>
        <a:prstGeom prst="ellipse">
          <a:avLst/>
        </a:prstGeom>
      </dgm:spPr>
    </dgm:pt>
    <dgm:pt modelId="{49DAABC1-3592-1A40-9CE1-C6F858072332}" type="pres">
      <dgm:prSet presAssocID="{8BA3F9D0-20A7-A74F-B8E5-1AB91DDB122E}" presName="sibTrans" presStyleLbl="sibTrans2D1" presStyleIdx="3" presStyleCnt="5"/>
      <dgm:spPr/>
    </dgm:pt>
    <dgm:pt modelId="{1F6787C7-5816-DB4F-A66C-4CE24571B033}" type="pres">
      <dgm:prSet presAssocID="{8BA3F9D0-20A7-A74F-B8E5-1AB91DDB122E}" presName="connectorText" presStyleLbl="sibTrans2D1" presStyleIdx="3" presStyleCnt="5"/>
      <dgm:spPr/>
    </dgm:pt>
    <dgm:pt modelId="{A6826341-1B9E-4B45-9A29-A38D7A60155E}" type="pres">
      <dgm:prSet presAssocID="{398F3C25-7611-7C40-83F9-0ADF55630542}" presName="node" presStyleLbl="node1" presStyleIdx="4" presStyleCnt="5" custScaleX="136507" custScaleY="126216">
        <dgm:presLayoutVars>
          <dgm:bulletEnabled val="1"/>
        </dgm:presLayoutVars>
      </dgm:prSet>
      <dgm:spPr>
        <a:xfrm>
          <a:off x="1289325" y="1492088"/>
          <a:ext cx="1688793" cy="1688793"/>
        </a:xfrm>
        <a:prstGeom prst="ellipse">
          <a:avLst/>
        </a:prstGeom>
      </dgm:spPr>
    </dgm:pt>
    <dgm:pt modelId="{078124FF-14E5-504F-93B0-60DCC39DAC19}" type="pres">
      <dgm:prSet presAssocID="{DEB9C704-501B-9D4D-A5FB-F9DF0F79BC8D}" presName="sibTrans" presStyleLbl="sibTrans2D1" presStyleIdx="4" presStyleCnt="5"/>
      <dgm:spPr/>
    </dgm:pt>
    <dgm:pt modelId="{0B907EBC-D51B-6F46-ADF1-ADCE115EEE32}" type="pres">
      <dgm:prSet presAssocID="{DEB9C704-501B-9D4D-A5FB-F9DF0F79BC8D}" presName="connectorText" presStyleLbl="sibTrans2D1" presStyleIdx="4" presStyleCnt="5"/>
      <dgm:spPr/>
    </dgm:pt>
  </dgm:ptLst>
  <dgm:cxnLst>
    <dgm:cxn modelId="{B36FB90B-BD70-1541-82B2-A2E3B8CD111F}" type="presOf" srcId="{48787CB4-7877-6F4A-8726-CA0CBC529C51}" destId="{BA9B48A0-FED0-ED47-ADB5-2087FB9E19CE}" srcOrd="0" destOrd="0" presId="urn:microsoft.com/office/officeart/2005/8/layout/cycle2"/>
    <dgm:cxn modelId="{01BA670E-EA37-6046-8E98-425E73978D6F}" type="presOf" srcId="{90E0A4D0-9644-8A48-9D5C-10451396966B}" destId="{CBDCC33C-8881-F84A-9019-5FB7BE137254}" srcOrd="0" destOrd="0" presId="urn:microsoft.com/office/officeart/2005/8/layout/cycle2"/>
    <dgm:cxn modelId="{92E1C80E-3577-2748-A2FC-CAB27DA6020F}" type="presOf" srcId="{5771087A-46E0-D443-9398-DEDFAD9D19B9}" destId="{E5A31DE8-7F80-AA44-ADD7-8BD2F73BA78C}" srcOrd="1" destOrd="0" presId="urn:microsoft.com/office/officeart/2005/8/layout/cycle2"/>
    <dgm:cxn modelId="{8D1CBB1E-2A64-F648-BD8A-C12610406CBB}" type="presOf" srcId="{B9093EAB-5F7F-C24F-809F-95484A5F5FD1}" destId="{8C2ABD50-EA92-D247-8BD4-DC58D0E22650}" srcOrd="0" destOrd="0" presId="urn:microsoft.com/office/officeart/2005/8/layout/cycle2"/>
    <dgm:cxn modelId="{2646C923-3085-2741-9FC2-626BDFB93CD4}" type="presOf" srcId="{97D0D067-A1E4-F44D-BEEF-3D8C05CC6309}" destId="{E66E8700-485C-F045-B778-5A74733C12F1}" srcOrd="0" destOrd="0" presId="urn:microsoft.com/office/officeart/2005/8/layout/cycle2"/>
    <dgm:cxn modelId="{BC1CA928-AD43-964C-A9A5-B4D20D8251F8}" type="presOf" srcId="{8BA3F9D0-20A7-A74F-B8E5-1AB91DDB122E}" destId="{49DAABC1-3592-1A40-9CE1-C6F858072332}" srcOrd="0" destOrd="0" presId="urn:microsoft.com/office/officeart/2005/8/layout/cycle2"/>
    <dgm:cxn modelId="{9C79023F-4DD6-1542-B0A5-C925E346E830}" srcId="{90E0A4D0-9644-8A48-9D5C-10451396966B}" destId="{48787CB4-7877-6F4A-8726-CA0CBC529C51}" srcOrd="0" destOrd="0" parTransId="{10AFAF36-F6BE-C14C-AA13-16A35D023BFD}" sibTransId="{5771087A-46E0-D443-9398-DEDFAD9D19B9}"/>
    <dgm:cxn modelId="{FB6BBA3F-BFA6-924D-A554-6FC7C65A4FCC}" type="presOf" srcId="{DEB9C704-501B-9D4D-A5FB-F9DF0F79BC8D}" destId="{0B907EBC-D51B-6F46-ADF1-ADCE115EEE32}" srcOrd="1" destOrd="0" presId="urn:microsoft.com/office/officeart/2005/8/layout/cycle2"/>
    <dgm:cxn modelId="{5445AF6D-3CBA-0949-8131-1D4F42022C3A}" srcId="{90E0A4D0-9644-8A48-9D5C-10451396966B}" destId="{398F3C25-7611-7C40-83F9-0ADF55630542}" srcOrd="4" destOrd="0" parTransId="{0DAE9F58-28CB-CA4B-8879-37E1199F5F70}" sibTransId="{DEB9C704-501B-9D4D-A5FB-F9DF0F79BC8D}"/>
    <dgm:cxn modelId="{A8F5BA7A-A393-2744-871A-ED99582C5C62}" type="presOf" srcId="{398F3C25-7611-7C40-83F9-0ADF55630542}" destId="{A6826341-1B9E-4B45-9A29-A38D7A60155E}" srcOrd="0" destOrd="0" presId="urn:microsoft.com/office/officeart/2005/8/layout/cycle2"/>
    <dgm:cxn modelId="{25100083-ADAB-A842-A427-305B8E39D6D8}" type="presOf" srcId="{3A9E1473-3F88-BC49-9042-AA66B4F95658}" destId="{3F6D6A1E-C299-6C4E-9B82-0FFACF3278C7}" srcOrd="1" destOrd="0" presId="urn:microsoft.com/office/officeart/2005/8/layout/cycle2"/>
    <dgm:cxn modelId="{A1AB3E8E-116D-D04A-9ADE-7C63A835D0FC}" type="presOf" srcId="{3A9E1473-3F88-BC49-9042-AA66B4F95658}" destId="{59F94E6A-FE6C-284A-BA4E-C8CBB3BFFCDE}" srcOrd="0" destOrd="0" presId="urn:microsoft.com/office/officeart/2005/8/layout/cycle2"/>
    <dgm:cxn modelId="{63817A9F-97C5-6C43-8A29-D9E1CF714F73}" type="presOf" srcId="{8BA3F9D0-20A7-A74F-B8E5-1AB91DDB122E}" destId="{1F6787C7-5816-DB4F-A66C-4CE24571B033}" srcOrd="1" destOrd="0" presId="urn:microsoft.com/office/officeart/2005/8/layout/cycle2"/>
    <dgm:cxn modelId="{928F3DA9-78D8-394C-B163-74B25BDE7E9B}" srcId="{90E0A4D0-9644-8A48-9D5C-10451396966B}" destId="{8332943A-5E44-0748-B872-2EE035C5B609}" srcOrd="1" destOrd="0" parTransId="{91E4189A-EC3C-B847-8251-56E8CF53EBAE}" sibTransId="{3A9E1473-3F88-BC49-9042-AA66B4F95658}"/>
    <dgm:cxn modelId="{DB9849B3-8DBB-9549-8C5F-C8B81D1C9C19}" type="presOf" srcId="{5771087A-46E0-D443-9398-DEDFAD9D19B9}" destId="{A15C9042-A106-A745-B796-9A3D1F32E04B}" srcOrd="0" destOrd="0" presId="urn:microsoft.com/office/officeart/2005/8/layout/cycle2"/>
    <dgm:cxn modelId="{4BC339B9-6D88-1145-9714-A2EB471B64A3}" type="presOf" srcId="{DEB9C704-501B-9D4D-A5FB-F9DF0F79BC8D}" destId="{078124FF-14E5-504F-93B0-60DCC39DAC19}" srcOrd="0" destOrd="0" presId="urn:microsoft.com/office/officeart/2005/8/layout/cycle2"/>
    <dgm:cxn modelId="{E88E58B9-86AC-3047-9F4B-DBF2954EB36A}" type="presOf" srcId="{8332943A-5E44-0748-B872-2EE035C5B609}" destId="{49310660-EB9F-6644-A07D-C055B23D29AC}" srcOrd="0" destOrd="0" presId="urn:microsoft.com/office/officeart/2005/8/layout/cycle2"/>
    <dgm:cxn modelId="{323CC5C6-B61A-834D-B815-C98C07D81E9F}" srcId="{90E0A4D0-9644-8A48-9D5C-10451396966B}" destId="{B9093EAB-5F7F-C24F-809F-95484A5F5FD1}" srcOrd="2" destOrd="0" parTransId="{2D5ED19A-4D45-7F4E-9EA1-B689DA32B88C}" sibTransId="{97D0D067-A1E4-F44D-BEEF-3D8C05CC6309}"/>
    <dgm:cxn modelId="{2F047AC9-D037-4E4B-849E-793CA2057B86}" srcId="{90E0A4D0-9644-8A48-9D5C-10451396966B}" destId="{453CAC5A-54BE-2349-9144-ADA7C5B301A9}" srcOrd="3" destOrd="0" parTransId="{4AF5AB6E-F0DE-F247-98FC-DFA0061CC62B}" sibTransId="{8BA3F9D0-20A7-A74F-B8E5-1AB91DDB122E}"/>
    <dgm:cxn modelId="{FB96C3E9-0276-2044-86B7-D6FB7612A1AF}" type="presOf" srcId="{453CAC5A-54BE-2349-9144-ADA7C5B301A9}" destId="{7AE597E4-49E9-734A-8DEE-484D52D652AD}" srcOrd="0" destOrd="0" presId="urn:microsoft.com/office/officeart/2005/8/layout/cycle2"/>
    <dgm:cxn modelId="{B9E817EE-C4FB-A44F-812B-4182C67FFE45}" type="presOf" srcId="{97D0D067-A1E4-F44D-BEEF-3D8C05CC6309}" destId="{E0421EFA-6F9A-874C-9AF9-CE290E177534}" srcOrd="1" destOrd="0" presId="urn:microsoft.com/office/officeart/2005/8/layout/cycle2"/>
    <dgm:cxn modelId="{99653678-32ED-C14F-8B07-6581B2497D24}" type="presParOf" srcId="{CBDCC33C-8881-F84A-9019-5FB7BE137254}" destId="{BA9B48A0-FED0-ED47-ADB5-2087FB9E19CE}" srcOrd="0" destOrd="0" presId="urn:microsoft.com/office/officeart/2005/8/layout/cycle2"/>
    <dgm:cxn modelId="{E369A8EE-2D78-B942-9E15-52DC2FDACA15}" type="presParOf" srcId="{CBDCC33C-8881-F84A-9019-5FB7BE137254}" destId="{A15C9042-A106-A745-B796-9A3D1F32E04B}" srcOrd="1" destOrd="0" presId="urn:microsoft.com/office/officeart/2005/8/layout/cycle2"/>
    <dgm:cxn modelId="{BEF11A00-D2C6-4345-900D-2863C1C94906}" type="presParOf" srcId="{A15C9042-A106-A745-B796-9A3D1F32E04B}" destId="{E5A31DE8-7F80-AA44-ADD7-8BD2F73BA78C}" srcOrd="0" destOrd="0" presId="urn:microsoft.com/office/officeart/2005/8/layout/cycle2"/>
    <dgm:cxn modelId="{70AD9A62-9933-A643-BFCA-80B8B8CADC79}" type="presParOf" srcId="{CBDCC33C-8881-F84A-9019-5FB7BE137254}" destId="{49310660-EB9F-6644-A07D-C055B23D29AC}" srcOrd="2" destOrd="0" presId="urn:microsoft.com/office/officeart/2005/8/layout/cycle2"/>
    <dgm:cxn modelId="{3E5B93DD-F721-C34E-97A8-78C890378EEA}" type="presParOf" srcId="{CBDCC33C-8881-F84A-9019-5FB7BE137254}" destId="{59F94E6A-FE6C-284A-BA4E-C8CBB3BFFCDE}" srcOrd="3" destOrd="0" presId="urn:microsoft.com/office/officeart/2005/8/layout/cycle2"/>
    <dgm:cxn modelId="{CD8B953A-36BA-6B4C-AC17-4A2F0CE8DDC0}" type="presParOf" srcId="{59F94E6A-FE6C-284A-BA4E-C8CBB3BFFCDE}" destId="{3F6D6A1E-C299-6C4E-9B82-0FFACF3278C7}" srcOrd="0" destOrd="0" presId="urn:microsoft.com/office/officeart/2005/8/layout/cycle2"/>
    <dgm:cxn modelId="{A7896CB3-0012-5447-9EB9-B038976835D3}" type="presParOf" srcId="{CBDCC33C-8881-F84A-9019-5FB7BE137254}" destId="{8C2ABD50-EA92-D247-8BD4-DC58D0E22650}" srcOrd="4" destOrd="0" presId="urn:microsoft.com/office/officeart/2005/8/layout/cycle2"/>
    <dgm:cxn modelId="{93A93B40-880F-C049-9911-861F68BE5C78}" type="presParOf" srcId="{CBDCC33C-8881-F84A-9019-5FB7BE137254}" destId="{E66E8700-485C-F045-B778-5A74733C12F1}" srcOrd="5" destOrd="0" presId="urn:microsoft.com/office/officeart/2005/8/layout/cycle2"/>
    <dgm:cxn modelId="{04B1F67A-52CB-6041-9B39-4EADA1C268D4}" type="presParOf" srcId="{E66E8700-485C-F045-B778-5A74733C12F1}" destId="{E0421EFA-6F9A-874C-9AF9-CE290E177534}" srcOrd="0" destOrd="0" presId="urn:microsoft.com/office/officeart/2005/8/layout/cycle2"/>
    <dgm:cxn modelId="{8D0BA2AB-43E2-DC41-9ABE-6F7A3713A3A5}" type="presParOf" srcId="{CBDCC33C-8881-F84A-9019-5FB7BE137254}" destId="{7AE597E4-49E9-734A-8DEE-484D52D652AD}" srcOrd="6" destOrd="0" presId="urn:microsoft.com/office/officeart/2005/8/layout/cycle2"/>
    <dgm:cxn modelId="{767D3321-9A49-2942-98EF-A5059CD780BB}" type="presParOf" srcId="{CBDCC33C-8881-F84A-9019-5FB7BE137254}" destId="{49DAABC1-3592-1A40-9CE1-C6F858072332}" srcOrd="7" destOrd="0" presId="urn:microsoft.com/office/officeart/2005/8/layout/cycle2"/>
    <dgm:cxn modelId="{8B37873F-C957-AE49-8255-A697AB6285A9}" type="presParOf" srcId="{49DAABC1-3592-1A40-9CE1-C6F858072332}" destId="{1F6787C7-5816-DB4F-A66C-4CE24571B033}" srcOrd="0" destOrd="0" presId="urn:microsoft.com/office/officeart/2005/8/layout/cycle2"/>
    <dgm:cxn modelId="{B157CF1A-F29B-0C4A-B708-7512C8EDA283}" type="presParOf" srcId="{CBDCC33C-8881-F84A-9019-5FB7BE137254}" destId="{A6826341-1B9E-4B45-9A29-A38D7A60155E}" srcOrd="8" destOrd="0" presId="urn:microsoft.com/office/officeart/2005/8/layout/cycle2"/>
    <dgm:cxn modelId="{A4AD77AE-1108-5047-A462-BC05F1CD9EAC}" type="presParOf" srcId="{CBDCC33C-8881-F84A-9019-5FB7BE137254}" destId="{078124FF-14E5-504F-93B0-60DCC39DAC19}" srcOrd="9" destOrd="0" presId="urn:microsoft.com/office/officeart/2005/8/layout/cycle2"/>
    <dgm:cxn modelId="{3C5C0D70-A5ED-5948-9F8E-75388133D97F}" type="presParOf" srcId="{078124FF-14E5-504F-93B0-60DCC39DAC19}" destId="{0B907EBC-D51B-6F46-ADF1-ADCE115EEE3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E0A4D0-9644-8A48-9D5C-1045139696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8787CB4-7877-6F4A-8726-CA0CBC529C51}">
      <dgm:prSet phldrT="[Text]" custT="1"/>
      <dgm:spPr>
        <a:solidFill>
          <a:schemeClr val="accent2"/>
        </a:solidFill>
      </dgm:spPr>
      <dgm:t>
        <a:bodyPr/>
        <a:lstStyle/>
        <a:p>
          <a:r>
            <a:rPr lang="ar-JO" sz="2000" b="1" i="0" dirty="0">
              <a:solidFill>
                <a:srgbClr val="FFFF00"/>
              </a:solidFill>
              <a:latin typeface="Arial" panose="020B0604020202020204" pitchFamily="34" charset="0"/>
              <a:cs typeface="Arial" panose="020B0604020202020204" pitchFamily="34" charset="0"/>
            </a:rPr>
            <a:t>الحضور</a:t>
          </a:r>
          <a:br>
            <a:rPr lang="en-US" sz="1800" b="1" i="0" dirty="0">
              <a:latin typeface="Arial" panose="020B0604020202020204" pitchFamily="34" charset="0"/>
              <a:cs typeface="Arial" panose="020B0604020202020204" pitchFamily="34" charset="0"/>
            </a:rPr>
          </a:br>
          <a:r>
            <a:rPr lang="ar-JO" sz="1800" b="1" i="0" dirty="0">
              <a:latin typeface="Arial" panose="020B0604020202020204" pitchFamily="34" charset="0"/>
              <a:cs typeface="Arial" panose="020B0604020202020204" pitchFamily="34" charset="0"/>
            </a:rPr>
            <a:t>ــــ أين</a:t>
          </a:r>
        </a:p>
        <a:p>
          <a:r>
            <a:rPr lang="ar-JO" sz="1800" b="1" i="0" dirty="0">
              <a:solidFill>
                <a:srgbClr val="FFFF00"/>
              </a:solidFill>
              <a:latin typeface="Arial" panose="020B0604020202020204" pitchFamily="34" charset="0"/>
              <a:cs typeface="Arial" panose="020B0604020202020204" pitchFamily="34" charset="0"/>
            </a:rPr>
            <a:t>كان</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a:t>
          </a:r>
          <a:r>
            <a:rPr lang="ar-JO" sz="1800" b="1" i="0" dirty="0">
              <a:latin typeface="Arial" panose="020B0604020202020204" pitchFamily="34" charset="0"/>
              <a:cs typeface="Arial" panose="020B0604020202020204" pitchFamily="34" charset="0"/>
            </a:rPr>
            <a:t>18ب</a:t>
          </a:r>
          <a:r>
            <a:rPr lang="en-US" sz="1800" b="1" i="0" dirty="0">
              <a:latin typeface="Arial" panose="020B0604020202020204" pitchFamily="34" charset="0"/>
              <a:cs typeface="Arial" panose="020B0604020202020204" pitchFamily="34" charset="0"/>
            </a:rPr>
            <a:t>)</a:t>
          </a:r>
        </a:p>
      </dgm:t>
    </dgm:pt>
    <dgm:pt modelId="{10AFAF36-F6BE-C14C-AA13-16A35D023BFD}" type="parTrans" cxnId="{9C79023F-4DD6-1542-B0A5-C925E346E830}">
      <dgm:prSet/>
      <dgm:spPr/>
      <dgm:t>
        <a:bodyPr/>
        <a:lstStyle/>
        <a:p>
          <a:endParaRPr lang="en-US"/>
        </a:p>
      </dgm:t>
    </dgm:pt>
    <dgm:pt modelId="{5771087A-46E0-D443-9398-DEDFAD9D19B9}" type="sibTrans" cxnId="{9C79023F-4DD6-1542-B0A5-C925E346E830}">
      <dgm:prSet/>
      <dgm:spPr/>
      <dgm:t>
        <a:bodyPr/>
        <a:lstStyle/>
        <a:p>
          <a:pPr rtl="0"/>
          <a:endParaRPr lang="en-US"/>
        </a:p>
      </dgm:t>
    </dgm:pt>
    <dgm:pt modelId="{8332943A-5E44-0748-B872-2EE035C5B60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ar-JO" sz="2000" b="1" i="0" kern="1200" dirty="0">
              <a:solidFill>
                <a:srgbClr val="FFFF00"/>
              </a:solidFill>
              <a:latin typeface="Arial" panose="020B0604020202020204" pitchFamily="34" charset="0"/>
              <a:ea typeface="+mn-ea"/>
              <a:cs typeface="Arial" panose="020B0604020202020204" pitchFamily="34" charset="0"/>
            </a:rPr>
            <a:t>الحماس</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ماذا</a:t>
          </a:r>
          <a:r>
            <a:rPr lang="en-US" sz="1800" b="1" i="0" kern="1200" dirty="0">
              <a:solidFill>
                <a:srgbClr val="FFFFFF"/>
              </a:solidFill>
              <a:latin typeface="Arial" panose="020B0604020202020204" pitchFamily="34" charset="0"/>
              <a:ea typeface="+mn-ea"/>
              <a:cs typeface="Arial" panose="020B0604020202020204" pitchFamily="34" charset="0"/>
            </a:rPr>
            <a:t>—</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00"/>
              </a:solidFill>
              <a:latin typeface="Arial" panose="020B0604020202020204" pitchFamily="34" charset="0"/>
              <a:ea typeface="+mn-ea"/>
              <a:cs typeface="Arial" panose="020B0604020202020204" pitchFamily="34" charset="0"/>
            </a:rPr>
            <a:t>شعر</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19</a:t>
          </a:r>
          <a:r>
            <a:rPr lang="en-US" sz="1800" b="1" i="0" kern="1200" dirty="0">
              <a:solidFill>
                <a:srgbClr val="FFFFFF"/>
              </a:solidFill>
              <a:latin typeface="Arial" panose="020B0604020202020204" pitchFamily="34" charset="0"/>
              <a:ea typeface="+mn-ea"/>
              <a:cs typeface="Arial" panose="020B0604020202020204" pitchFamily="34" charset="0"/>
            </a:rPr>
            <a:t>)</a:t>
          </a:r>
        </a:p>
      </dgm:t>
    </dgm:pt>
    <dgm:pt modelId="{91E4189A-EC3C-B847-8251-56E8CF53EBAE}" type="parTrans" cxnId="{928F3DA9-78D8-394C-B163-74B25BDE7E9B}">
      <dgm:prSet/>
      <dgm:spPr/>
      <dgm:t>
        <a:bodyPr/>
        <a:lstStyle/>
        <a:p>
          <a:endParaRPr lang="en-US"/>
        </a:p>
      </dgm:t>
    </dgm:pt>
    <dgm:pt modelId="{3A9E1473-3F88-BC49-9042-AA66B4F95658}" type="sibTrans" cxnId="{928F3DA9-78D8-394C-B163-74B25BDE7E9B}">
      <dgm:prSet/>
      <dgm:spPr/>
      <dgm:t>
        <a:bodyPr/>
        <a:lstStyle/>
        <a:p>
          <a:endParaRPr lang="en-US"/>
        </a:p>
      </dgm:t>
    </dgm:pt>
    <dgm:pt modelId="{B9093EAB-5F7F-C24F-809F-95484A5F5FD1}">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ar-JO" sz="2000" b="1" i="0" dirty="0">
              <a:solidFill>
                <a:srgbClr val="FFFF00"/>
              </a:solidFill>
              <a:latin typeface="Arial" panose="020B0604020202020204" pitchFamily="34" charset="0"/>
              <a:cs typeface="Arial" panose="020B0604020202020204" pitchFamily="34" charset="0"/>
            </a:rPr>
            <a:t>المناداة</a:t>
          </a:r>
          <a:br>
            <a:rPr lang="en-US" sz="1800" b="1" i="0" dirty="0">
              <a:latin typeface="Arial" panose="020B0604020202020204" pitchFamily="34" charset="0"/>
              <a:cs typeface="Arial" panose="020B0604020202020204" pitchFamily="34" charset="0"/>
            </a:rPr>
          </a:br>
          <a:r>
            <a:rPr lang="ar-JO" sz="1800" b="1" i="0" dirty="0">
              <a:latin typeface="Arial" panose="020B0604020202020204" pitchFamily="34" charset="0"/>
              <a:cs typeface="Arial" panose="020B0604020202020204" pitchFamily="34" charset="0"/>
            </a:rPr>
            <a:t> ماذا</a:t>
          </a:r>
          <a:r>
            <a:rPr lang="en-US" sz="1800" b="1" i="0" dirty="0">
              <a:latin typeface="Arial" panose="020B0604020202020204" pitchFamily="34" charset="0"/>
              <a:cs typeface="Arial" panose="020B0604020202020204" pitchFamily="34" charset="0"/>
            </a:rPr>
            <a:t>—</a:t>
          </a:r>
        </a:p>
        <a:p>
          <a:r>
            <a:rPr lang="ar-JO" sz="1800" b="1" i="0" dirty="0">
              <a:solidFill>
                <a:srgbClr val="FFFF00"/>
              </a:solidFill>
              <a:latin typeface="Arial" panose="020B0604020202020204" pitchFamily="34" charset="0"/>
              <a:cs typeface="Arial" panose="020B0604020202020204" pitchFamily="34" charset="0"/>
            </a:rPr>
            <a:t>وعظ</a:t>
          </a:r>
          <a:r>
            <a:rPr lang="en-US" sz="1800" b="1" i="0" dirty="0">
              <a:latin typeface="Arial" panose="020B0604020202020204" pitchFamily="34" charset="0"/>
              <a:cs typeface="Arial" panose="020B0604020202020204" pitchFamily="34" charset="0"/>
            </a:rPr>
            <a:t> </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a:t>
          </a:r>
          <a:r>
            <a:rPr lang="ar-JO" sz="1800" b="1" i="0" dirty="0">
              <a:latin typeface="Arial" panose="020B0604020202020204" pitchFamily="34" charset="0"/>
              <a:cs typeface="Arial" panose="020B0604020202020204" pitchFamily="34" charset="0"/>
            </a:rPr>
            <a:t>20-21</a:t>
          </a:r>
          <a:r>
            <a:rPr lang="en-US" sz="1800" b="1" i="0" dirty="0">
              <a:latin typeface="Arial" panose="020B0604020202020204" pitchFamily="34" charset="0"/>
              <a:cs typeface="Arial" panose="020B0604020202020204" pitchFamily="34" charset="0"/>
            </a:rPr>
            <a:t>)</a:t>
          </a:r>
        </a:p>
      </dgm:t>
    </dgm:pt>
    <dgm:pt modelId="{2D5ED19A-4D45-7F4E-9EA1-B689DA32B88C}" type="parTrans" cxnId="{323CC5C6-B61A-834D-B815-C98C07D81E9F}">
      <dgm:prSet/>
      <dgm:spPr/>
      <dgm:t>
        <a:bodyPr/>
        <a:lstStyle/>
        <a:p>
          <a:endParaRPr lang="en-US"/>
        </a:p>
      </dgm:t>
    </dgm:pt>
    <dgm:pt modelId="{97D0D067-A1E4-F44D-BEEF-3D8C05CC6309}" type="sibTrans" cxnId="{323CC5C6-B61A-834D-B815-C98C07D81E9F}">
      <dgm:prSet/>
      <dgm:spPr/>
      <dgm:t>
        <a:bodyPr/>
        <a:lstStyle/>
        <a:p>
          <a:endParaRPr lang="en-US"/>
        </a:p>
      </dgm:t>
    </dgm:pt>
    <dgm:pt modelId="{453CAC5A-54BE-2349-9144-ADA7C5B301A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ar-JO" sz="2000" b="1" i="0" kern="1200" dirty="0">
              <a:solidFill>
                <a:srgbClr val="FFFF00"/>
              </a:solidFill>
              <a:latin typeface="Arial" panose="020B0604020202020204" pitchFamily="34" charset="0"/>
              <a:cs typeface="Arial" panose="020B0604020202020204" pitchFamily="34" charset="0"/>
            </a:rPr>
            <a:t>الإضطهاد</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 </a:t>
          </a:r>
          <a:r>
            <a:rPr lang="ar-JO" sz="1800" b="1" i="0" kern="1200" dirty="0">
              <a:latin typeface="Arial" panose="020B0604020202020204" pitchFamily="34" charset="0"/>
              <a:cs typeface="Arial" panose="020B0604020202020204" pitchFamily="34" charset="0"/>
            </a:rPr>
            <a:t> أين</a:t>
          </a:r>
          <a:r>
            <a:rPr lang="en-US" sz="1800" b="1" i="0" kern="1200" dirty="0">
              <a:latin typeface="Arial" panose="020B0604020202020204" pitchFamily="34" charset="0"/>
              <a:cs typeface="Arial" panose="020B0604020202020204" pitchFamily="34" charset="0"/>
            </a:rPr>
            <a:t>—</a:t>
          </a:r>
        </a:p>
        <a:p>
          <a:r>
            <a:rPr lang="ar-JO" sz="1800" b="1" i="0" kern="1200" dirty="0">
              <a:solidFill>
                <a:srgbClr val="FFFF00"/>
              </a:solidFill>
              <a:latin typeface="Arial" panose="020B0604020202020204" pitchFamily="34" charset="0"/>
              <a:cs typeface="Arial" panose="020B0604020202020204" pitchFamily="34" charset="0"/>
            </a:rPr>
            <a:t>سيذهب</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22-23</a:t>
          </a:r>
          <a:r>
            <a:rPr lang="en-US" sz="1800" b="1" i="0" kern="1200" dirty="0">
              <a:latin typeface="Arial" panose="020B0604020202020204" pitchFamily="34" charset="0"/>
              <a:cs typeface="Arial" panose="020B0604020202020204" pitchFamily="34" charset="0"/>
            </a:rPr>
            <a:t>)</a:t>
          </a:r>
        </a:p>
      </dgm:t>
    </dgm:pt>
    <dgm:pt modelId="{4AF5AB6E-F0DE-F247-98FC-DFA0061CC62B}" type="parTrans" cxnId="{2F047AC9-D037-4E4B-849E-793CA2057B86}">
      <dgm:prSet/>
      <dgm:spPr/>
      <dgm:t>
        <a:bodyPr/>
        <a:lstStyle/>
        <a:p>
          <a:endParaRPr lang="en-US"/>
        </a:p>
      </dgm:t>
    </dgm:pt>
    <dgm:pt modelId="{8BA3F9D0-20A7-A74F-B8E5-1AB91DDB122E}" type="sibTrans" cxnId="{2F047AC9-D037-4E4B-849E-793CA2057B86}">
      <dgm:prSet/>
      <dgm:spPr/>
      <dgm:t>
        <a:bodyPr/>
        <a:lstStyle/>
        <a:p>
          <a:endParaRPr lang="en-US"/>
        </a:p>
      </dgm:t>
    </dgm:pt>
    <dgm:pt modelId="{398F3C25-7611-7C40-83F9-0ADF55630542}">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7938" lvl="0" indent="0" algn="ctr" defTabSz="666750">
            <a:lnSpc>
              <a:spcPct val="90000"/>
            </a:lnSpc>
            <a:spcBef>
              <a:spcPct val="0"/>
            </a:spcBef>
            <a:spcAft>
              <a:spcPct val="35000"/>
            </a:spcAft>
            <a:buNone/>
            <a:tabLst/>
          </a:pPr>
          <a:r>
            <a:rPr lang="ar-JO" sz="2000" b="1" i="0" kern="1200" dirty="0">
              <a:solidFill>
                <a:srgbClr val="FFFF00"/>
              </a:solidFill>
              <a:latin typeface="Arial" panose="020B0604020202020204" pitchFamily="34" charset="0"/>
              <a:ea typeface="+mn-ea"/>
              <a:cs typeface="Arial" panose="020B0604020202020204" pitchFamily="34" charset="0"/>
            </a:rPr>
            <a:t>الأولويات</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a:t>
          </a:r>
          <a:r>
            <a:rPr lang="en-US" sz="1800" b="1" i="0" kern="1200" dirty="0">
              <a:solidFill>
                <a:srgbClr val="FFFFFF"/>
              </a:solidFill>
              <a:latin typeface="Arial" panose="020B0604020202020204" pitchFamily="34" charset="0"/>
              <a:ea typeface="+mn-ea"/>
              <a:cs typeface="Arial" panose="020B0604020202020204" pitchFamily="34" charset="0"/>
            </a:rPr>
            <a:t>—</a:t>
          </a:r>
        </a:p>
        <a:p>
          <a:pPr marL="7938" lvl="0" indent="0" algn="ctr" defTabSz="666750">
            <a:lnSpc>
              <a:spcPct val="90000"/>
            </a:lnSpc>
            <a:spcBef>
              <a:spcPct val="0"/>
            </a:spcBef>
            <a:spcAft>
              <a:spcPct val="35000"/>
            </a:spcAft>
            <a:buNone/>
            <a:tabLst/>
          </a:pPr>
          <a:r>
            <a:rPr lang="ar-JO" sz="1800" b="1" i="0" kern="1200" dirty="0">
              <a:solidFill>
                <a:srgbClr val="FFFF00"/>
              </a:solidFill>
              <a:latin typeface="Arial" panose="020B0604020202020204" pitchFamily="34" charset="0"/>
              <a:ea typeface="+mn-ea"/>
              <a:cs typeface="Arial" panose="020B0604020202020204" pitchFamily="34" charset="0"/>
            </a:rPr>
            <a:t>يقدره</a:t>
          </a:r>
          <a:r>
            <a:rPr lang="en-US" sz="1800" b="1" i="0" kern="1200" dirty="0">
              <a:solidFill>
                <a:srgbClr val="FFFFFF"/>
              </a:solidFill>
              <a:latin typeface="Arial" panose="020B0604020202020204" pitchFamily="34" charset="0"/>
              <a:ea typeface="+mn-ea"/>
              <a:cs typeface="Arial" panose="020B0604020202020204" pitchFamily="34" charset="0"/>
            </a:rPr>
            <a:t> </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24-27</a:t>
          </a:r>
          <a:r>
            <a:rPr lang="en-US" sz="1800" b="1" i="0" kern="1200" dirty="0">
              <a:solidFill>
                <a:srgbClr val="FFFFFF"/>
              </a:solidFill>
              <a:latin typeface="Arial" panose="020B0604020202020204" pitchFamily="34" charset="0"/>
              <a:ea typeface="+mn-ea"/>
              <a:cs typeface="Arial" panose="020B0604020202020204" pitchFamily="34" charset="0"/>
            </a:rPr>
            <a:t>)</a:t>
          </a:r>
        </a:p>
      </dgm:t>
    </dgm:pt>
    <dgm:pt modelId="{0DAE9F58-28CB-CA4B-8879-37E1199F5F70}" type="parTrans" cxnId="{5445AF6D-3CBA-0949-8131-1D4F42022C3A}">
      <dgm:prSet/>
      <dgm:spPr/>
      <dgm:t>
        <a:bodyPr/>
        <a:lstStyle/>
        <a:p>
          <a:endParaRPr lang="en-US"/>
        </a:p>
      </dgm:t>
    </dgm:pt>
    <dgm:pt modelId="{DEB9C704-501B-9D4D-A5FB-F9DF0F79BC8D}" type="sibTrans" cxnId="{5445AF6D-3CBA-0949-8131-1D4F42022C3A}">
      <dgm:prSet/>
      <dgm:spPr/>
      <dgm:t>
        <a:bodyPr/>
        <a:lstStyle/>
        <a:p>
          <a:pPr rtl="0"/>
          <a:endParaRPr lang="en-US"/>
        </a:p>
      </dgm:t>
    </dgm:pt>
    <dgm:pt modelId="{CBDCC33C-8881-F84A-9019-5FB7BE137254}" type="pres">
      <dgm:prSet presAssocID="{90E0A4D0-9644-8A48-9D5C-10451396966B}" presName="cycle" presStyleCnt="0">
        <dgm:presLayoutVars>
          <dgm:dir/>
          <dgm:resizeHandles val="exact"/>
        </dgm:presLayoutVars>
      </dgm:prSet>
      <dgm:spPr/>
    </dgm:pt>
    <dgm:pt modelId="{BA9B48A0-FED0-ED47-ADB5-2087FB9E19CE}" type="pres">
      <dgm:prSet presAssocID="{48787CB4-7877-6F4A-8726-CA0CBC529C51}" presName="node" presStyleLbl="node1" presStyleIdx="0" presStyleCnt="5" custScaleX="136507" custScaleY="126216" custRadScaleRad="100547" custRadScaleInc="882">
        <dgm:presLayoutVars>
          <dgm:bulletEnabled val="1"/>
        </dgm:presLayoutVars>
      </dgm:prSet>
      <dgm:spPr/>
    </dgm:pt>
    <dgm:pt modelId="{A15C9042-A106-A745-B796-9A3D1F32E04B}" type="pres">
      <dgm:prSet presAssocID="{5771087A-46E0-D443-9398-DEDFAD9D19B9}" presName="sibTrans" presStyleLbl="sibTrans2D1" presStyleIdx="0" presStyleCnt="5"/>
      <dgm:spPr/>
    </dgm:pt>
    <dgm:pt modelId="{E5A31DE8-7F80-AA44-ADD7-8BD2F73BA78C}" type="pres">
      <dgm:prSet presAssocID="{5771087A-46E0-D443-9398-DEDFAD9D19B9}" presName="connectorText" presStyleLbl="sibTrans2D1" presStyleIdx="0" presStyleCnt="5"/>
      <dgm:spPr/>
    </dgm:pt>
    <dgm:pt modelId="{49310660-EB9F-6644-A07D-C055B23D29AC}" type="pres">
      <dgm:prSet presAssocID="{8332943A-5E44-0748-B872-2EE035C5B609}" presName="node" presStyleLbl="node1" presStyleIdx="1" presStyleCnt="5" custScaleX="136507" custScaleY="126216">
        <dgm:presLayoutVars>
          <dgm:bulletEnabled val="1"/>
        </dgm:presLayoutVars>
      </dgm:prSet>
      <dgm:spPr>
        <a:xfrm>
          <a:off x="5396334" y="1492088"/>
          <a:ext cx="1688793" cy="1688793"/>
        </a:xfrm>
        <a:prstGeom prst="ellipse">
          <a:avLst/>
        </a:prstGeom>
      </dgm:spPr>
    </dgm:pt>
    <dgm:pt modelId="{59F94E6A-FE6C-284A-BA4E-C8CBB3BFFCDE}" type="pres">
      <dgm:prSet presAssocID="{3A9E1473-3F88-BC49-9042-AA66B4F95658}" presName="sibTrans" presStyleLbl="sibTrans2D1" presStyleIdx="1" presStyleCnt="5"/>
      <dgm:spPr/>
    </dgm:pt>
    <dgm:pt modelId="{3F6D6A1E-C299-6C4E-9B82-0FFACF3278C7}" type="pres">
      <dgm:prSet presAssocID="{3A9E1473-3F88-BC49-9042-AA66B4F95658}" presName="connectorText" presStyleLbl="sibTrans2D1" presStyleIdx="1" presStyleCnt="5"/>
      <dgm:spPr/>
    </dgm:pt>
    <dgm:pt modelId="{8C2ABD50-EA92-D247-8BD4-DC58D0E22650}" type="pres">
      <dgm:prSet presAssocID="{B9093EAB-5F7F-C24F-809F-95484A5F5FD1}" presName="node" presStyleLbl="node1" presStyleIdx="2" presStyleCnt="5" custScaleX="136507" custScaleY="126216">
        <dgm:presLayoutVars>
          <dgm:bulletEnabled val="1"/>
        </dgm:presLayoutVars>
      </dgm:prSet>
      <dgm:spPr>
        <a:xfrm>
          <a:off x="4611965" y="3906127"/>
          <a:ext cx="1688793" cy="1688793"/>
        </a:xfrm>
        <a:prstGeom prst="ellipse">
          <a:avLst/>
        </a:prstGeom>
      </dgm:spPr>
    </dgm:pt>
    <dgm:pt modelId="{E66E8700-485C-F045-B778-5A74733C12F1}" type="pres">
      <dgm:prSet presAssocID="{97D0D067-A1E4-F44D-BEEF-3D8C05CC6309}" presName="sibTrans" presStyleLbl="sibTrans2D1" presStyleIdx="2" presStyleCnt="5"/>
      <dgm:spPr/>
    </dgm:pt>
    <dgm:pt modelId="{E0421EFA-6F9A-874C-9AF9-CE290E177534}" type="pres">
      <dgm:prSet presAssocID="{97D0D067-A1E4-F44D-BEEF-3D8C05CC6309}" presName="connectorText" presStyleLbl="sibTrans2D1" presStyleIdx="2" presStyleCnt="5"/>
      <dgm:spPr/>
    </dgm:pt>
    <dgm:pt modelId="{7AE597E4-49E9-734A-8DEE-484D52D652AD}" type="pres">
      <dgm:prSet presAssocID="{453CAC5A-54BE-2349-9144-ADA7C5B301A9}" presName="node" presStyleLbl="node1" presStyleIdx="3" presStyleCnt="5" custScaleX="136507" custScaleY="126216">
        <dgm:presLayoutVars>
          <dgm:bulletEnabled val="1"/>
        </dgm:presLayoutVars>
      </dgm:prSet>
      <dgm:spPr>
        <a:xfrm>
          <a:off x="2073694" y="3906127"/>
          <a:ext cx="1688793" cy="1688793"/>
        </a:xfrm>
        <a:prstGeom prst="ellipse">
          <a:avLst/>
        </a:prstGeom>
      </dgm:spPr>
    </dgm:pt>
    <dgm:pt modelId="{49DAABC1-3592-1A40-9CE1-C6F858072332}" type="pres">
      <dgm:prSet presAssocID="{8BA3F9D0-20A7-A74F-B8E5-1AB91DDB122E}" presName="sibTrans" presStyleLbl="sibTrans2D1" presStyleIdx="3" presStyleCnt="5"/>
      <dgm:spPr/>
    </dgm:pt>
    <dgm:pt modelId="{1F6787C7-5816-DB4F-A66C-4CE24571B033}" type="pres">
      <dgm:prSet presAssocID="{8BA3F9D0-20A7-A74F-B8E5-1AB91DDB122E}" presName="connectorText" presStyleLbl="sibTrans2D1" presStyleIdx="3" presStyleCnt="5"/>
      <dgm:spPr/>
    </dgm:pt>
    <dgm:pt modelId="{A6826341-1B9E-4B45-9A29-A38D7A60155E}" type="pres">
      <dgm:prSet presAssocID="{398F3C25-7611-7C40-83F9-0ADF55630542}" presName="node" presStyleLbl="node1" presStyleIdx="4" presStyleCnt="5" custScaleX="136507" custScaleY="126216">
        <dgm:presLayoutVars>
          <dgm:bulletEnabled val="1"/>
        </dgm:presLayoutVars>
      </dgm:prSet>
      <dgm:spPr>
        <a:xfrm>
          <a:off x="1289325" y="1492088"/>
          <a:ext cx="1688793" cy="1688793"/>
        </a:xfrm>
        <a:prstGeom prst="ellipse">
          <a:avLst/>
        </a:prstGeom>
      </dgm:spPr>
    </dgm:pt>
    <dgm:pt modelId="{078124FF-14E5-504F-93B0-60DCC39DAC19}" type="pres">
      <dgm:prSet presAssocID="{DEB9C704-501B-9D4D-A5FB-F9DF0F79BC8D}" presName="sibTrans" presStyleLbl="sibTrans2D1" presStyleIdx="4" presStyleCnt="5"/>
      <dgm:spPr/>
    </dgm:pt>
    <dgm:pt modelId="{0B907EBC-D51B-6F46-ADF1-ADCE115EEE32}" type="pres">
      <dgm:prSet presAssocID="{DEB9C704-501B-9D4D-A5FB-F9DF0F79BC8D}" presName="connectorText" presStyleLbl="sibTrans2D1" presStyleIdx="4" presStyleCnt="5"/>
      <dgm:spPr/>
    </dgm:pt>
  </dgm:ptLst>
  <dgm:cxnLst>
    <dgm:cxn modelId="{B36FB90B-BD70-1541-82B2-A2E3B8CD111F}" type="presOf" srcId="{48787CB4-7877-6F4A-8726-CA0CBC529C51}" destId="{BA9B48A0-FED0-ED47-ADB5-2087FB9E19CE}" srcOrd="0" destOrd="0" presId="urn:microsoft.com/office/officeart/2005/8/layout/cycle2"/>
    <dgm:cxn modelId="{01BA670E-EA37-6046-8E98-425E73978D6F}" type="presOf" srcId="{90E0A4D0-9644-8A48-9D5C-10451396966B}" destId="{CBDCC33C-8881-F84A-9019-5FB7BE137254}" srcOrd="0" destOrd="0" presId="urn:microsoft.com/office/officeart/2005/8/layout/cycle2"/>
    <dgm:cxn modelId="{92E1C80E-3577-2748-A2FC-CAB27DA6020F}" type="presOf" srcId="{5771087A-46E0-D443-9398-DEDFAD9D19B9}" destId="{E5A31DE8-7F80-AA44-ADD7-8BD2F73BA78C}" srcOrd="1" destOrd="0" presId="urn:microsoft.com/office/officeart/2005/8/layout/cycle2"/>
    <dgm:cxn modelId="{8D1CBB1E-2A64-F648-BD8A-C12610406CBB}" type="presOf" srcId="{B9093EAB-5F7F-C24F-809F-95484A5F5FD1}" destId="{8C2ABD50-EA92-D247-8BD4-DC58D0E22650}" srcOrd="0" destOrd="0" presId="urn:microsoft.com/office/officeart/2005/8/layout/cycle2"/>
    <dgm:cxn modelId="{2646C923-3085-2741-9FC2-626BDFB93CD4}" type="presOf" srcId="{97D0D067-A1E4-F44D-BEEF-3D8C05CC6309}" destId="{E66E8700-485C-F045-B778-5A74733C12F1}" srcOrd="0" destOrd="0" presId="urn:microsoft.com/office/officeart/2005/8/layout/cycle2"/>
    <dgm:cxn modelId="{BC1CA928-AD43-964C-A9A5-B4D20D8251F8}" type="presOf" srcId="{8BA3F9D0-20A7-A74F-B8E5-1AB91DDB122E}" destId="{49DAABC1-3592-1A40-9CE1-C6F858072332}" srcOrd="0" destOrd="0" presId="urn:microsoft.com/office/officeart/2005/8/layout/cycle2"/>
    <dgm:cxn modelId="{9C79023F-4DD6-1542-B0A5-C925E346E830}" srcId="{90E0A4D0-9644-8A48-9D5C-10451396966B}" destId="{48787CB4-7877-6F4A-8726-CA0CBC529C51}" srcOrd="0" destOrd="0" parTransId="{10AFAF36-F6BE-C14C-AA13-16A35D023BFD}" sibTransId="{5771087A-46E0-D443-9398-DEDFAD9D19B9}"/>
    <dgm:cxn modelId="{FB6BBA3F-BFA6-924D-A554-6FC7C65A4FCC}" type="presOf" srcId="{DEB9C704-501B-9D4D-A5FB-F9DF0F79BC8D}" destId="{0B907EBC-D51B-6F46-ADF1-ADCE115EEE32}" srcOrd="1" destOrd="0" presId="urn:microsoft.com/office/officeart/2005/8/layout/cycle2"/>
    <dgm:cxn modelId="{5445AF6D-3CBA-0949-8131-1D4F42022C3A}" srcId="{90E0A4D0-9644-8A48-9D5C-10451396966B}" destId="{398F3C25-7611-7C40-83F9-0ADF55630542}" srcOrd="4" destOrd="0" parTransId="{0DAE9F58-28CB-CA4B-8879-37E1199F5F70}" sibTransId="{DEB9C704-501B-9D4D-A5FB-F9DF0F79BC8D}"/>
    <dgm:cxn modelId="{A8F5BA7A-A393-2744-871A-ED99582C5C62}" type="presOf" srcId="{398F3C25-7611-7C40-83F9-0ADF55630542}" destId="{A6826341-1B9E-4B45-9A29-A38D7A60155E}" srcOrd="0" destOrd="0" presId="urn:microsoft.com/office/officeart/2005/8/layout/cycle2"/>
    <dgm:cxn modelId="{25100083-ADAB-A842-A427-305B8E39D6D8}" type="presOf" srcId="{3A9E1473-3F88-BC49-9042-AA66B4F95658}" destId="{3F6D6A1E-C299-6C4E-9B82-0FFACF3278C7}" srcOrd="1" destOrd="0" presId="urn:microsoft.com/office/officeart/2005/8/layout/cycle2"/>
    <dgm:cxn modelId="{A1AB3E8E-116D-D04A-9ADE-7C63A835D0FC}" type="presOf" srcId="{3A9E1473-3F88-BC49-9042-AA66B4F95658}" destId="{59F94E6A-FE6C-284A-BA4E-C8CBB3BFFCDE}" srcOrd="0" destOrd="0" presId="urn:microsoft.com/office/officeart/2005/8/layout/cycle2"/>
    <dgm:cxn modelId="{63817A9F-97C5-6C43-8A29-D9E1CF714F73}" type="presOf" srcId="{8BA3F9D0-20A7-A74F-B8E5-1AB91DDB122E}" destId="{1F6787C7-5816-DB4F-A66C-4CE24571B033}" srcOrd="1" destOrd="0" presId="urn:microsoft.com/office/officeart/2005/8/layout/cycle2"/>
    <dgm:cxn modelId="{928F3DA9-78D8-394C-B163-74B25BDE7E9B}" srcId="{90E0A4D0-9644-8A48-9D5C-10451396966B}" destId="{8332943A-5E44-0748-B872-2EE035C5B609}" srcOrd="1" destOrd="0" parTransId="{91E4189A-EC3C-B847-8251-56E8CF53EBAE}" sibTransId="{3A9E1473-3F88-BC49-9042-AA66B4F95658}"/>
    <dgm:cxn modelId="{DB9849B3-8DBB-9549-8C5F-C8B81D1C9C19}" type="presOf" srcId="{5771087A-46E0-D443-9398-DEDFAD9D19B9}" destId="{A15C9042-A106-A745-B796-9A3D1F32E04B}" srcOrd="0" destOrd="0" presId="urn:microsoft.com/office/officeart/2005/8/layout/cycle2"/>
    <dgm:cxn modelId="{4BC339B9-6D88-1145-9714-A2EB471B64A3}" type="presOf" srcId="{DEB9C704-501B-9D4D-A5FB-F9DF0F79BC8D}" destId="{078124FF-14E5-504F-93B0-60DCC39DAC19}" srcOrd="0" destOrd="0" presId="urn:microsoft.com/office/officeart/2005/8/layout/cycle2"/>
    <dgm:cxn modelId="{E88E58B9-86AC-3047-9F4B-DBF2954EB36A}" type="presOf" srcId="{8332943A-5E44-0748-B872-2EE035C5B609}" destId="{49310660-EB9F-6644-A07D-C055B23D29AC}" srcOrd="0" destOrd="0" presId="urn:microsoft.com/office/officeart/2005/8/layout/cycle2"/>
    <dgm:cxn modelId="{323CC5C6-B61A-834D-B815-C98C07D81E9F}" srcId="{90E0A4D0-9644-8A48-9D5C-10451396966B}" destId="{B9093EAB-5F7F-C24F-809F-95484A5F5FD1}" srcOrd="2" destOrd="0" parTransId="{2D5ED19A-4D45-7F4E-9EA1-B689DA32B88C}" sibTransId="{97D0D067-A1E4-F44D-BEEF-3D8C05CC6309}"/>
    <dgm:cxn modelId="{2F047AC9-D037-4E4B-849E-793CA2057B86}" srcId="{90E0A4D0-9644-8A48-9D5C-10451396966B}" destId="{453CAC5A-54BE-2349-9144-ADA7C5B301A9}" srcOrd="3" destOrd="0" parTransId="{4AF5AB6E-F0DE-F247-98FC-DFA0061CC62B}" sibTransId="{8BA3F9D0-20A7-A74F-B8E5-1AB91DDB122E}"/>
    <dgm:cxn modelId="{FB96C3E9-0276-2044-86B7-D6FB7612A1AF}" type="presOf" srcId="{453CAC5A-54BE-2349-9144-ADA7C5B301A9}" destId="{7AE597E4-49E9-734A-8DEE-484D52D652AD}" srcOrd="0" destOrd="0" presId="urn:microsoft.com/office/officeart/2005/8/layout/cycle2"/>
    <dgm:cxn modelId="{B9E817EE-C4FB-A44F-812B-4182C67FFE45}" type="presOf" srcId="{97D0D067-A1E4-F44D-BEEF-3D8C05CC6309}" destId="{E0421EFA-6F9A-874C-9AF9-CE290E177534}" srcOrd="1" destOrd="0" presId="urn:microsoft.com/office/officeart/2005/8/layout/cycle2"/>
    <dgm:cxn modelId="{99653678-32ED-C14F-8B07-6581B2497D24}" type="presParOf" srcId="{CBDCC33C-8881-F84A-9019-5FB7BE137254}" destId="{BA9B48A0-FED0-ED47-ADB5-2087FB9E19CE}" srcOrd="0" destOrd="0" presId="urn:microsoft.com/office/officeart/2005/8/layout/cycle2"/>
    <dgm:cxn modelId="{E369A8EE-2D78-B942-9E15-52DC2FDACA15}" type="presParOf" srcId="{CBDCC33C-8881-F84A-9019-5FB7BE137254}" destId="{A15C9042-A106-A745-B796-9A3D1F32E04B}" srcOrd="1" destOrd="0" presId="urn:microsoft.com/office/officeart/2005/8/layout/cycle2"/>
    <dgm:cxn modelId="{BEF11A00-D2C6-4345-900D-2863C1C94906}" type="presParOf" srcId="{A15C9042-A106-A745-B796-9A3D1F32E04B}" destId="{E5A31DE8-7F80-AA44-ADD7-8BD2F73BA78C}" srcOrd="0" destOrd="0" presId="urn:microsoft.com/office/officeart/2005/8/layout/cycle2"/>
    <dgm:cxn modelId="{70AD9A62-9933-A643-BFCA-80B8B8CADC79}" type="presParOf" srcId="{CBDCC33C-8881-F84A-9019-5FB7BE137254}" destId="{49310660-EB9F-6644-A07D-C055B23D29AC}" srcOrd="2" destOrd="0" presId="urn:microsoft.com/office/officeart/2005/8/layout/cycle2"/>
    <dgm:cxn modelId="{3E5B93DD-F721-C34E-97A8-78C890378EEA}" type="presParOf" srcId="{CBDCC33C-8881-F84A-9019-5FB7BE137254}" destId="{59F94E6A-FE6C-284A-BA4E-C8CBB3BFFCDE}" srcOrd="3" destOrd="0" presId="urn:microsoft.com/office/officeart/2005/8/layout/cycle2"/>
    <dgm:cxn modelId="{CD8B953A-36BA-6B4C-AC17-4A2F0CE8DDC0}" type="presParOf" srcId="{59F94E6A-FE6C-284A-BA4E-C8CBB3BFFCDE}" destId="{3F6D6A1E-C299-6C4E-9B82-0FFACF3278C7}" srcOrd="0" destOrd="0" presId="urn:microsoft.com/office/officeart/2005/8/layout/cycle2"/>
    <dgm:cxn modelId="{A7896CB3-0012-5447-9EB9-B038976835D3}" type="presParOf" srcId="{CBDCC33C-8881-F84A-9019-5FB7BE137254}" destId="{8C2ABD50-EA92-D247-8BD4-DC58D0E22650}" srcOrd="4" destOrd="0" presId="urn:microsoft.com/office/officeart/2005/8/layout/cycle2"/>
    <dgm:cxn modelId="{93A93B40-880F-C049-9911-861F68BE5C78}" type="presParOf" srcId="{CBDCC33C-8881-F84A-9019-5FB7BE137254}" destId="{E66E8700-485C-F045-B778-5A74733C12F1}" srcOrd="5" destOrd="0" presId="urn:microsoft.com/office/officeart/2005/8/layout/cycle2"/>
    <dgm:cxn modelId="{04B1F67A-52CB-6041-9B39-4EADA1C268D4}" type="presParOf" srcId="{E66E8700-485C-F045-B778-5A74733C12F1}" destId="{E0421EFA-6F9A-874C-9AF9-CE290E177534}" srcOrd="0" destOrd="0" presId="urn:microsoft.com/office/officeart/2005/8/layout/cycle2"/>
    <dgm:cxn modelId="{8D0BA2AB-43E2-DC41-9ABE-6F7A3713A3A5}" type="presParOf" srcId="{CBDCC33C-8881-F84A-9019-5FB7BE137254}" destId="{7AE597E4-49E9-734A-8DEE-484D52D652AD}" srcOrd="6" destOrd="0" presId="urn:microsoft.com/office/officeart/2005/8/layout/cycle2"/>
    <dgm:cxn modelId="{767D3321-9A49-2942-98EF-A5059CD780BB}" type="presParOf" srcId="{CBDCC33C-8881-F84A-9019-5FB7BE137254}" destId="{49DAABC1-3592-1A40-9CE1-C6F858072332}" srcOrd="7" destOrd="0" presId="urn:microsoft.com/office/officeart/2005/8/layout/cycle2"/>
    <dgm:cxn modelId="{8B37873F-C957-AE49-8255-A697AB6285A9}" type="presParOf" srcId="{49DAABC1-3592-1A40-9CE1-C6F858072332}" destId="{1F6787C7-5816-DB4F-A66C-4CE24571B033}" srcOrd="0" destOrd="0" presId="urn:microsoft.com/office/officeart/2005/8/layout/cycle2"/>
    <dgm:cxn modelId="{B157CF1A-F29B-0C4A-B708-7512C8EDA283}" type="presParOf" srcId="{CBDCC33C-8881-F84A-9019-5FB7BE137254}" destId="{A6826341-1B9E-4B45-9A29-A38D7A60155E}" srcOrd="8" destOrd="0" presId="urn:microsoft.com/office/officeart/2005/8/layout/cycle2"/>
    <dgm:cxn modelId="{A4AD77AE-1108-5047-A462-BC05F1CD9EAC}" type="presParOf" srcId="{CBDCC33C-8881-F84A-9019-5FB7BE137254}" destId="{078124FF-14E5-504F-93B0-60DCC39DAC19}" srcOrd="9" destOrd="0" presId="urn:microsoft.com/office/officeart/2005/8/layout/cycle2"/>
    <dgm:cxn modelId="{3C5C0D70-A5ED-5948-9F8E-75388133D97F}" type="presParOf" srcId="{078124FF-14E5-504F-93B0-60DCC39DAC19}" destId="{0B907EBC-D51B-6F46-ADF1-ADCE115EEE3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B48A0-FED0-ED47-ADB5-2087FB9E19CE}">
      <dsp:nvSpPr>
        <dsp:cNvPr id="0" name=""/>
        <dsp:cNvSpPr/>
      </dsp:nvSpPr>
      <dsp:spPr>
        <a:xfrm>
          <a:off x="2966486" y="-235602"/>
          <a:ext cx="2467196" cy="22811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الحضور</a:t>
          </a:r>
          <a:br>
            <a:rPr lang="en-US" sz="1800" b="1" i="0" kern="1200" dirty="0">
              <a:latin typeface="Arial" panose="020B0604020202020204" pitchFamily="34" charset="0"/>
              <a:cs typeface="Arial" panose="020B0604020202020204" pitchFamily="34" charset="0"/>
            </a:rPr>
          </a:br>
          <a:r>
            <a:rPr lang="ar-JO" sz="1800" b="1" i="0" kern="1200" dirty="0">
              <a:latin typeface="Arial" panose="020B0604020202020204" pitchFamily="34" charset="0"/>
              <a:cs typeface="Arial" panose="020B0604020202020204" pitchFamily="34" charset="0"/>
            </a:rPr>
            <a:t>ــــ أين</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كان</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18ب</a:t>
          </a:r>
          <a:r>
            <a:rPr lang="en-US" sz="1800" b="1" i="0" kern="1200" dirty="0">
              <a:latin typeface="Arial" panose="020B0604020202020204" pitchFamily="34" charset="0"/>
              <a:cs typeface="Arial" panose="020B0604020202020204" pitchFamily="34" charset="0"/>
            </a:rPr>
            <a:t>)</a:t>
          </a:r>
        </a:p>
      </dsp:txBody>
      <dsp:txXfrm>
        <a:off x="3327798" y="98472"/>
        <a:ext cx="1744572" cy="1613051"/>
      </dsp:txXfrm>
    </dsp:sp>
    <dsp:sp modelId="{A15C9042-A106-A745-B796-9A3D1F32E04B}">
      <dsp:nvSpPr>
        <dsp:cNvPr id="0" name=""/>
        <dsp:cNvSpPr/>
      </dsp:nvSpPr>
      <dsp:spPr>
        <a:xfrm rot="2169614">
          <a:off x="5206463" y="1394534"/>
          <a:ext cx="161588"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5211132" y="1502230"/>
        <a:ext cx="113112" cy="365993"/>
      </dsp:txXfrm>
    </dsp:sp>
    <dsp:sp modelId="{49310660-EB9F-6644-A07D-C055B23D29AC}">
      <dsp:nvSpPr>
        <dsp:cNvPr id="0" name=""/>
        <dsp:cNvSpPr/>
      </dsp:nvSpPr>
      <dsp:spPr>
        <a:xfrm>
          <a:off x="5148217"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2000" b="1" i="0" kern="1200" dirty="0">
              <a:solidFill>
                <a:srgbClr val="FFFF00"/>
              </a:solidFill>
              <a:latin typeface="Arial" panose="020B0604020202020204" pitchFamily="34" charset="0"/>
              <a:ea typeface="+mn-ea"/>
              <a:cs typeface="Arial" panose="020B0604020202020204" pitchFamily="34" charset="0"/>
            </a:rPr>
            <a:t>الحماس</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ماذا</a:t>
          </a:r>
          <a:r>
            <a:rPr lang="en-US" sz="1800" b="1" i="0" kern="1200" dirty="0">
              <a:solidFill>
                <a:srgbClr val="FFFFFF"/>
              </a:solidFill>
              <a:latin typeface="Arial" panose="020B0604020202020204" pitchFamily="34" charset="0"/>
              <a:ea typeface="+mn-ea"/>
              <a:cs typeface="Arial" panose="020B0604020202020204" pitchFamily="34" charset="0"/>
            </a:rPr>
            <a:t>—</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00"/>
              </a:solidFill>
              <a:latin typeface="Arial" panose="020B0604020202020204" pitchFamily="34" charset="0"/>
              <a:ea typeface="+mn-ea"/>
              <a:cs typeface="Arial" panose="020B0604020202020204" pitchFamily="34" charset="0"/>
            </a:rPr>
            <a:t>شعر</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19</a:t>
          </a:r>
          <a:r>
            <a:rPr lang="en-US" sz="1800" b="1" i="0" kern="1200" dirty="0">
              <a:solidFill>
                <a:srgbClr val="FFFFFF"/>
              </a:solidFill>
              <a:latin typeface="Arial" panose="020B0604020202020204" pitchFamily="34" charset="0"/>
              <a:ea typeface="+mn-ea"/>
              <a:cs typeface="Arial" panose="020B0604020202020204" pitchFamily="34" charset="0"/>
            </a:rPr>
            <a:t>)</a:t>
          </a:r>
        </a:p>
      </dsp:txBody>
      <dsp:txXfrm>
        <a:off x="5509529" y="1692933"/>
        <a:ext cx="1744572" cy="1613051"/>
      </dsp:txXfrm>
    </dsp:sp>
    <dsp:sp modelId="{59F94E6A-FE6C-284A-BA4E-C8CBB3BFFCDE}">
      <dsp:nvSpPr>
        <dsp:cNvPr id="0" name=""/>
        <dsp:cNvSpPr/>
      </dsp:nvSpPr>
      <dsp:spPr>
        <a:xfrm rot="6480000">
          <a:off x="5854506" y="3478483"/>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5897745" y="3569066"/>
        <a:ext cx="154147" cy="365993"/>
      </dsp:txXfrm>
    </dsp:sp>
    <dsp:sp modelId="{8C2ABD50-EA92-D247-8BD4-DC58D0E22650}">
      <dsp:nvSpPr>
        <dsp:cNvPr id="0" name=""/>
        <dsp:cNvSpPr/>
      </dsp:nvSpPr>
      <dsp:spPr>
        <a:xfrm>
          <a:off x="430995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المناداة</a:t>
          </a:r>
          <a:br>
            <a:rPr lang="en-US" sz="1800" b="1" i="0" kern="1200" dirty="0">
              <a:latin typeface="Arial" panose="020B0604020202020204" pitchFamily="34" charset="0"/>
              <a:cs typeface="Arial" panose="020B0604020202020204" pitchFamily="34" charset="0"/>
            </a:rPr>
          </a:br>
          <a:r>
            <a:rPr lang="ar-JO" sz="1800" b="1" i="0" kern="1200" dirty="0">
              <a:latin typeface="Arial" panose="020B0604020202020204" pitchFamily="34" charset="0"/>
              <a:cs typeface="Arial" panose="020B0604020202020204" pitchFamily="34" charset="0"/>
            </a:rPr>
            <a:t> ماذا</a:t>
          </a:r>
          <a:r>
            <a:rPr lang="en-US" sz="1800" b="1" i="0"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وعظ</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20-21</a:t>
          </a:r>
          <a:r>
            <a:rPr lang="en-US" sz="1800" b="1" i="0" kern="1200" dirty="0">
              <a:latin typeface="Arial" panose="020B0604020202020204" pitchFamily="34" charset="0"/>
              <a:cs typeface="Arial" panose="020B0604020202020204" pitchFamily="34" charset="0"/>
            </a:rPr>
            <a:t>)</a:t>
          </a:r>
        </a:p>
      </dsp:txBody>
      <dsp:txXfrm>
        <a:off x="4671270" y="4272826"/>
        <a:ext cx="1744572" cy="1613051"/>
      </dsp:txXfrm>
    </dsp:sp>
    <dsp:sp modelId="{E66E8700-485C-F045-B778-5A74733C12F1}">
      <dsp:nvSpPr>
        <dsp:cNvPr id="0" name=""/>
        <dsp:cNvSpPr/>
      </dsp:nvSpPr>
      <dsp:spPr>
        <a:xfrm rot="10800000">
          <a:off x="4125861" y="4774357"/>
          <a:ext cx="130095"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4164889" y="4896355"/>
        <a:ext cx="91067" cy="365993"/>
      </dsp:txXfrm>
    </dsp:sp>
    <dsp:sp modelId="{7AE597E4-49E9-734A-8DEE-484D52D652AD}">
      <dsp:nvSpPr>
        <dsp:cNvPr id="0" name=""/>
        <dsp:cNvSpPr/>
      </dsp:nvSpPr>
      <dsp:spPr>
        <a:xfrm>
          <a:off x="159729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الإضطهاد</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 </a:t>
          </a:r>
          <a:r>
            <a:rPr lang="ar-JO" sz="1800" b="1" i="0" kern="1200" dirty="0">
              <a:latin typeface="Arial" panose="020B0604020202020204" pitchFamily="34" charset="0"/>
              <a:cs typeface="Arial" panose="020B0604020202020204" pitchFamily="34" charset="0"/>
            </a:rPr>
            <a:t> أين</a:t>
          </a:r>
          <a:r>
            <a:rPr lang="en-US" sz="1800" b="1" i="0"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سيذهب</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22-23</a:t>
          </a:r>
          <a:r>
            <a:rPr lang="en-US" sz="1800" b="1" i="0" kern="1200" dirty="0">
              <a:latin typeface="Arial" panose="020B0604020202020204" pitchFamily="34" charset="0"/>
              <a:cs typeface="Arial" panose="020B0604020202020204" pitchFamily="34" charset="0"/>
            </a:rPr>
            <a:t>)</a:t>
          </a:r>
        </a:p>
      </dsp:txBody>
      <dsp:txXfrm>
        <a:off x="1958610" y="4272826"/>
        <a:ext cx="1744572" cy="1613051"/>
      </dsp:txXfrm>
    </dsp:sp>
    <dsp:sp modelId="{49DAABC1-3592-1A40-9CE1-C6F858072332}">
      <dsp:nvSpPr>
        <dsp:cNvPr id="0" name=""/>
        <dsp:cNvSpPr/>
      </dsp:nvSpPr>
      <dsp:spPr>
        <a:xfrm rot="15120000">
          <a:off x="2303588" y="3490338"/>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2346827" y="3643751"/>
        <a:ext cx="154147" cy="365993"/>
      </dsp:txXfrm>
    </dsp:sp>
    <dsp:sp modelId="{A6826341-1B9E-4B45-9A29-A38D7A60155E}">
      <dsp:nvSpPr>
        <dsp:cNvPr id="0" name=""/>
        <dsp:cNvSpPr/>
      </dsp:nvSpPr>
      <dsp:spPr>
        <a:xfrm>
          <a:off x="759040"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7938" lvl="0" indent="0" algn="ctr" defTabSz="666750">
            <a:lnSpc>
              <a:spcPct val="90000"/>
            </a:lnSpc>
            <a:spcBef>
              <a:spcPct val="0"/>
            </a:spcBef>
            <a:spcAft>
              <a:spcPct val="35000"/>
            </a:spcAft>
            <a:buNone/>
            <a:tabLst/>
          </a:pPr>
          <a:r>
            <a:rPr lang="ar-JO" sz="2000" b="1" i="0" kern="1200" dirty="0">
              <a:solidFill>
                <a:srgbClr val="FFFF00"/>
              </a:solidFill>
              <a:latin typeface="Arial" panose="020B0604020202020204" pitchFamily="34" charset="0"/>
              <a:ea typeface="+mn-ea"/>
              <a:cs typeface="Arial" panose="020B0604020202020204" pitchFamily="34" charset="0"/>
            </a:rPr>
            <a:t>الأولويات</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a:t>
          </a:r>
          <a:r>
            <a:rPr lang="en-US" sz="1800" b="1" i="0" kern="1200" dirty="0">
              <a:solidFill>
                <a:srgbClr val="FFFFFF"/>
              </a:solidFill>
              <a:latin typeface="Arial" panose="020B0604020202020204" pitchFamily="34" charset="0"/>
              <a:ea typeface="+mn-ea"/>
              <a:cs typeface="Arial" panose="020B0604020202020204" pitchFamily="34" charset="0"/>
            </a:rPr>
            <a:t>—</a:t>
          </a:r>
        </a:p>
        <a:p>
          <a:pPr marL="7938" lvl="0" indent="0" algn="ctr" defTabSz="666750">
            <a:lnSpc>
              <a:spcPct val="90000"/>
            </a:lnSpc>
            <a:spcBef>
              <a:spcPct val="0"/>
            </a:spcBef>
            <a:spcAft>
              <a:spcPct val="35000"/>
            </a:spcAft>
            <a:buNone/>
            <a:tabLst/>
          </a:pPr>
          <a:r>
            <a:rPr lang="ar-JO" sz="1800" b="1" i="0" kern="1200" dirty="0">
              <a:solidFill>
                <a:srgbClr val="FFFF00"/>
              </a:solidFill>
              <a:latin typeface="Arial" panose="020B0604020202020204" pitchFamily="34" charset="0"/>
              <a:ea typeface="+mn-ea"/>
              <a:cs typeface="Arial" panose="020B0604020202020204" pitchFamily="34" charset="0"/>
            </a:rPr>
            <a:t>يقدره</a:t>
          </a:r>
          <a:r>
            <a:rPr lang="en-US" sz="1800" b="1" i="0" kern="1200" dirty="0">
              <a:solidFill>
                <a:srgbClr val="FFFFFF"/>
              </a:solidFill>
              <a:latin typeface="Arial" panose="020B0604020202020204" pitchFamily="34" charset="0"/>
              <a:ea typeface="+mn-ea"/>
              <a:cs typeface="Arial" panose="020B0604020202020204" pitchFamily="34" charset="0"/>
            </a:rPr>
            <a:t> </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24-27</a:t>
          </a:r>
          <a:r>
            <a:rPr lang="en-US" sz="1800" b="1" i="0" kern="1200" dirty="0">
              <a:solidFill>
                <a:srgbClr val="FFFFFF"/>
              </a:solidFill>
              <a:latin typeface="Arial" panose="020B0604020202020204" pitchFamily="34" charset="0"/>
              <a:ea typeface="+mn-ea"/>
              <a:cs typeface="Arial" panose="020B0604020202020204" pitchFamily="34" charset="0"/>
            </a:rPr>
            <a:t>)</a:t>
          </a:r>
        </a:p>
      </dsp:txBody>
      <dsp:txXfrm>
        <a:off x="1120352" y="1692933"/>
        <a:ext cx="1744572" cy="1613051"/>
      </dsp:txXfrm>
    </dsp:sp>
    <dsp:sp modelId="{078124FF-14E5-504F-93B0-60DCC39DAC19}">
      <dsp:nvSpPr>
        <dsp:cNvPr id="0" name=""/>
        <dsp:cNvSpPr/>
      </dsp:nvSpPr>
      <dsp:spPr>
        <a:xfrm rot="19449541">
          <a:off x="3006376" y="1400085"/>
          <a:ext cx="17207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11263" y="1537196"/>
        <a:ext cx="120452" cy="365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B48A0-FED0-ED47-ADB5-2087FB9E19CE}">
      <dsp:nvSpPr>
        <dsp:cNvPr id="0" name=""/>
        <dsp:cNvSpPr/>
      </dsp:nvSpPr>
      <dsp:spPr>
        <a:xfrm>
          <a:off x="2966486" y="-235602"/>
          <a:ext cx="2467196" cy="22811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الحضور</a:t>
          </a:r>
          <a:br>
            <a:rPr lang="en-US" sz="1800" b="1" i="0" kern="1200" dirty="0">
              <a:latin typeface="Arial" panose="020B0604020202020204" pitchFamily="34" charset="0"/>
              <a:cs typeface="Arial" panose="020B0604020202020204" pitchFamily="34" charset="0"/>
            </a:rPr>
          </a:br>
          <a:r>
            <a:rPr lang="ar-JO" sz="1800" b="1" i="0" kern="1200" dirty="0">
              <a:latin typeface="Arial" panose="020B0604020202020204" pitchFamily="34" charset="0"/>
              <a:cs typeface="Arial" panose="020B0604020202020204" pitchFamily="34" charset="0"/>
            </a:rPr>
            <a:t>ــــ أين</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كان</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18ب</a:t>
          </a:r>
          <a:r>
            <a:rPr lang="en-US" sz="1800" b="1" i="0" kern="1200" dirty="0">
              <a:latin typeface="Arial" panose="020B0604020202020204" pitchFamily="34" charset="0"/>
              <a:cs typeface="Arial" panose="020B0604020202020204" pitchFamily="34" charset="0"/>
            </a:rPr>
            <a:t>)</a:t>
          </a:r>
        </a:p>
      </dsp:txBody>
      <dsp:txXfrm>
        <a:off x="3327798" y="98472"/>
        <a:ext cx="1744572" cy="1613051"/>
      </dsp:txXfrm>
    </dsp:sp>
    <dsp:sp modelId="{A15C9042-A106-A745-B796-9A3D1F32E04B}">
      <dsp:nvSpPr>
        <dsp:cNvPr id="0" name=""/>
        <dsp:cNvSpPr/>
      </dsp:nvSpPr>
      <dsp:spPr>
        <a:xfrm rot="2169614">
          <a:off x="5206463" y="1394534"/>
          <a:ext cx="161588"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5211132" y="1502230"/>
        <a:ext cx="113112" cy="365993"/>
      </dsp:txXfrm>
    </dsp:sp>
    <dsp:sp modelId="{49310660-EB9F-6644-A07D-C055B23D29AC}">
      <dsp:nvSpPr>
        <dsp:cNvPr id="0" name=""/>
        <dsp:cNvSpPr/>
      </dsp:nvSpPr>
      <dsp:spPr>
        <a:xfrm>
          <a:off x="5148217"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2000" b="1" i="0" kern="1200" dirty="0">
              <a:solidFill>
                <a:srgbClr val="FFFF00"/>
              </a:solidFill>
              <a:latin typeface="Arial" panose="020B0604020202020204" pitchFamily="34" charset="0"/>
              <a:ea typeface="+mn-ea"/>
              <a:cs typeface="Arial" panose="020B0604020202020204" pitchFamily="34" charset="0"/>
            </a:rPr>
            <a:t>الحماس</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ماذا</a:t>
          </a:r>
          <a:r>
            <a:rPr lang="en-US" sz="1800" b="1" i="0" kern="1200" dirty="0">
              <a:solidFill>
                <a:srgbClr val="FFFFFF"/>
              </a:solidFill>
              <a:latin typeface="Arial" panose="020B0604020202020204" pitchFamily="34" charset="0"/>
              <a:ea typeface="+mn-ea"/>
              <a:cs typeface="Arial" panose="020B0604020202020204" pitchFamily="34" charset="0"/>
            </a:rPr>
            <a:t>—</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00"/>
              </a:solidFill>
              <a:latin typeface="Arial" panose="020B0604020202020204" pitchFamily="34" charset="0"/>
              <a:ea typeface="+mn-ea"/>
              <a:cs typeface="Arial" panose="020B0604020202020204" pitchFamily="34" charset="0"/>
            </a:rPr>
            <a:t>شعر</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19</a:t>
          </a:r>
          <a:r>
            <a:rPr lang="en-US" sz="1800" b="1" i="0" kern="1200" dirty="0">
              <a:solidFill>
                <a:srgbClr val="FFFFFF"/>
              </a:solidFill>
              <a:latin typeface="Arial" panose="020B0604020202020204" pitchFamily="34" charset="0"/>
              <a:ea typeface="+mn-ea"/>
              <a:cs typeface="Arial" panose="020B0604020202020204" pitchFamily="34" charset="0"/>
            </a:rPr>
            <a:t>)</a:t>
          </a:r>
        </a:p>
      </dsp:txBody>
      <dsp:txXfrm>
        <a:off x="5509529" y="1692933"/>
        <a:ext cx="1744572" cy="1613051"/>
      </dsp:txXfrm>
    </dsp:sp>
    <dsp:sp modelId="{59F94E6A-FE6C-284A-BA4E-C8CBB3BFFCDE}">
      <dsp:nvSpPr>
        <dsp:cNvPr id="0" name=""/>
        <dsp:cNvSpPr/>
      </dsp:nvSpPr>
      <dsp:spPr>
        <a:xfrm rot="6480000">
          <a:off x="5854506" y="3478483"/>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5897745" y="3569066"/>
        <a:ext cx="154147" cy="365993"/>
      </dsp:txXfrm>
    </dsp:sp>
    <dsp:sp modelId="{8C2ABD50-EA92-D247-8BD4-DC58D0E22650}">
      <dsp:nvSpPr>
        <dsp:cNvPr id="0" name=""/>
        <dsp:cNvSpPr/>
      </dsp:nvSpPr>
      <dsp:spPr>
        <a:xfrm>
          <a:off x="430995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المناداة</a:t>
          </a:r>
          <a:br>
            <a:rPr lang="en-US" sz="1800" b="1" i="0" kern="1200" dirty="0">
              <a:latin typeface="Arial" panose="020B0604020202020204" pitchFamily="34" charset="0"/>
              <a:cs typeface="Arial" panose="020B0604020202020204" pitchFamily="34" charset="0"/>
            </a:rPr>
          </a:br>
          <a:r>
            <a:rPr lang="ar-JO" sz="1800" b="1" i="0" kern="1200" dirty="0">
              <a:latin typeface="Arial" panose="020B0604020202020204" pitchFamily="34" charset="0"/>
              <a:cs typeface="Arial" panose="020B0604020202020204" pitchFamily="34" charset="0"/>
            </a:rPr>
            <a:t> ماذا</a:t>
          </a:r>
          <a:r>
            <a:rPr lang="en-US" sz="1800" b="1" i="0"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وعظ</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20-21</a:t>
          </a:r>
          <a:r>
            <a:rPr lang="en-US" sz="1800" b="1" i="0" kern="1200" dirty="0">
              <a:latin typeface="Arial" panose="020B0604020202020204" pitchFamily="34" charset="0"/>
              <a:cs typeface="Arial" panose="020B0604020202020204" pitchFamily="34" charset="0"/>
            </a:rPr>
            <a:t>)</a:t>
          </a:r>
        </a:p>
      </dsp:txBody>
      <dsp:txXfrm>
        <a:off x="4671270" y="4272826"/>
        <a:ext cx="1744572" cy="1613051"/>
      </dsp:txXfrm>
    </dsp:sp>
    <dsp:sp modelId="{E66E8700-485C-F045-B778-5A74733C12F1}">
      <dsp:nvSpPr>
        <dsp:cNvPr id="0" name=""/>
        <dsp:cNvSpPr/>
      </dsp:nvSpPr>
      <dsp:spPr>
        <a:xfrm rot="10800000">
          <a:off x="4125861" y="4774357"/>
          <a:ext cx="130095"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4164889" y="4896355"/>
        <a:ext cx="91067" cy="365993"/>
      </dsp:txXfrm>
    </dsp:sp>
    <dsp:sp modelId="{7AE597E4-49E9-734A-8DEE-484D52D652AD}">
      <dsp:nvSpPr>
        <dsp:cNvPr id="0" name=""/>
        <dsp:cNvSpPr/>
      </dsp:nvSpPr>
      <dsp:spPr>
        <a:xfrm>
          <a:off x="159729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ar-JO" sz="2000" b="1" i="0" kern="1200" dirty="0">
              <a:solidFill>
                <a:srgbClr val="FFFF00"/>
              </a:solidFill>
              <a:latin typeface="Arial" panose="020B0604020202020204" pitchFamily="34" charset="0"/>
              <a:cs typeface="Arial" panose="020B0604020202020204" pitchFamily="34" charset="0"/>
            </a:rPr>
            <a:t>الإضطهاد</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 </a:t>
          </a:r>
          <a:r>
            <a:rPr lang="ar-JO" sz="1800" b="1" i="0" kern="1200" dirty="0">
              <a:latin typeface="Arial" panose="020B0604020202020204" pitchFamily="34" charset="0"/>
              <a:cs typeface="Arial" panose="020B0604020202020204" pitchFamily="34" charset="0"/>
            </a:rPr>
            <a:t> أين</a:t>
          </a:r>
          <a:r>
            <a:rPr lang="en-US" sz="1800" b="1" i="0"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None/>
          </a:pPr>
          <a:r>
            <a:rPr lang="ar-JO" sz="1800" b="1" i="0" kern="1200" dirty="0">
              <a:solidFill>
                <a:srgbClr val="FFFF00"/>
              </a:solidFill>
              <a:latin typeface="Arial" panose="020B0604020202020204" pitchFamily="34" charset="0"/>
              <a:cs typeface="Arial" panose="020B0604020202020204" pitchFamily="34" charset="0"/>
            </a:rPr>
            <a:t>سيذهب</a:t>
          </a:r>
          <a:r>
            <a:rPr lang="en-US" sz="1800" b="1" i="0" kern="1200" dirty="0">
              <a:latin typeface="Arial" panose="020B0604020202020204" pitchFamily="34" charset="0"/>
              <a:cs typeface="Arial" panose="020B0604020202020204" pitchFamily="34" charset="0"/>
            </a:rPr>
            <a:t> </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a:t>
          </a:r>
          <a:r>
            <a:rPr lang="ar-JO" sz="1800" b="1" i="0" kern="1200" dirty="0">
              <a:latin typeface="Arial" panose="020B0604020202020204" pitchFamily="34" charset="0"/>
              <a:cs typeface="Arial" panose="020B0604020202020204" pitchFamily="34" charset="0"/>
            </a:rPr>
            <a:t>22-23</a:t>
          </a:r>
          <a:r>
            <a:rPr lang="en-US" sz="1800" b="1" i="0" kern="1200" dirty="0">
              <a:latin typeface="Arial" panose="020B0604020202020204" pitchFamily="34" charset="0"/>
              <a:cs typeface="Arial" panose="020B0604020202020204" pitchFamily="34" charset="0"/>
            </a:rPr>
            <a:t>)</a:t>
          </a:r>
        </a:p>
      </dsp:txBody>
      <dsp:txXfrm>
        <a:off x="1958610" y="4272826"/>
        <a:ext cx="1744572" cy="1613051"/>
      </dsp:txXfrm>
    </dsp:sp>
    <dsp:sp modelId="{49DAABC1-3592-1A40-9CE1-C6F858072332}">
      <dsp:nvSpPr>
        <dsp:cNvPr id="0" name=""/>
        <dsp:cNvSpPr/>
      </dsp:nvSpPr>
      <dsp:spPr>
        <a:xfrm rot="15120000">
          <a:off x="2303588" y="3490338"/>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2346827" y="3643751"/>
        <a:ext cx="154147" cy="365993"/>
      </dsp:txXfrm>
    </dsp:sp>
    <dsp:sp modelId="{A6826341-1B9E-4B45-9A29-A38D7A60155E}">
      <dsp:nvSpPr>
        <dsp:cNvPr id="0" name=""/>
        <dsp:cNvSpPr/>
      </dsp:nvSpPr>
      <dsp:spPr>
        <a:xfrm>
          <a:off x="759040"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7938" lvl="0" indent="0" algn="ctr" defTabSz="666750">
            <a:lnSpc>
              <a:spcPct val="90000"/>
            </a:lnSpc>
            <a:spcBef>
              <a:spcPct val="0"/>
            </a:spcBef>
            <a:spcAft>
              <a:spcPct val="35000"/>
            </a:spcAft>
            <a:buNone/>
            <a:tabLst/>
          </a:pPr>
          <a:r>
            <a:rPr lang="ar-JO" sz="2000" b="1" i="0" kern="1200" dirty="0">
              <a:solidFill>
                <a:srgbClr val="FFFF00"/>
              </a:solidFill>
              <a:latin typeface="Arial" panose="020B0604020202020204" pitchFamily="34" charset="0"/>
              <a:ea typeface="+mn-ea"/>
              <a:cs typeface="Arial" panose="020B0604020202020204" pitchFamily="34" charset="0"/>
            </a:rPr>
            <a:t>الأولويات</a:t>
          </a:r>
          <a:br>
            <a:rPr lang="en-US" sz="1800" b="1" i="0" kern="1200" dirty="0">
              <a:solidFill>
                <a:srgbClr val="FFFFFF"/>
              </a:solidFill>
              <a:latin typeface="Arial" panose="020B0604020202020204" pitchFamily="34" charset="0"/>
              <a:ea typeface="+mn-ea"/>
              <a:cs typeface="Arial" panose="020B0604020202020204" pitchFamily="34" charset="0"/>
            </a:rPr>
          </a:br>
          <a:r>
            <a:rPr lang="ar-JO" sz="1800" b="1" i="0" kern="1200" dirty="0">
              <a:solidFill>
                <a:srgbClr val="FFFFFF"/>
              </a:solidFill>
              <a:latin typeface="Arial" panose="020B0604020202020204" pitchFamily="34" charset="0"/>
              <a:ea typeface="+mn-ea"/>
              <a:cs typeface="Arial" panose="020B0604020202020204" pitchFamily="34" charset="0"/>
            </a:rPr>
            <a:t> ما</a:t>
          </a:r>
          <a:r>
            <a:rPr lang="en-US" sz="1800" b="1" i="0" kern="1200" dirty="0">
              <a:solidFill>
                <a:srgbClr val="FFFFFF"/>
              </a:solidFill>
              <a:latin typeface="Arial" panose="020B0604020202020204" pitchFamily="34" charset="0"/>
              <a:ea typeface="+mn-ea"/>
              <a:cs typeface="Arial" panose="020B0604020202020204" pitchFamily="34" charset="0"/>
            </a:rPr>
            <a:t>—</a:t>
          </a:r>
        </a:p>
        <a:p>
          <a:pPr marL="7938" lvl="0" indent="0" algn="ctr" defTabSz="666750">
            <a:lnSpc>
              <a:spcPct val="90000"/>
            </a:lnSpc>
            <a:spcBef>
              <a:spcPct val="0"/>
            </a:spcBef>
            <a:spcAft>
              <a:spcPct val="35000"/>
            </a:spcAft>
            <a:buNone/>
            <a:tabLst/>
          </a:pPr>
          <a:r>
            <a:rPr lang="ar-JO" sz="1800" b="1" i="0" kern="1200" dirty="0">
              <a:solidFill>
                <a:srgbClr val="FFFF00"/>
              </a:solidFill>
              <a:latin typeface="Arial" panose="020B0604020202020204" pitchFamily="34" charset="0"/>
              <a:ea typeface="+mn-ea"/>
              <a:cs typeface="Arial" panose="020B0604020202020204" pitchFamily="34" charset="0"/>
            </a:rPr>
            <a:t>يقدره</a:t>
          </a:r>
          <a:r>
            <a:rPr lang="en-US" sz="1800" b="1" i="0" kern="1200" dirty="0">
              <a:solidFill>
                <a:srgbClr val="FFFFFF"/>
              </a:solidFill>
              <a:latin typeface="Arial" panose="020B0604020202020204" pitchFamily="34" charset="0"/>
              <a:ea typeface="+mn-ea"/>
              <a:cs typeface="Arial" panose="020B0604020202020204" pitchFamily="34" charset="0"/>
            </a:rPr>
            <a:t> </a:t>
          </a:r>
          <a:br>
            <a:rPr lang="en-US" sz="1800" b="1" i="0" kern="1200" dirty="0">
              <a:solidFill>
                <a:srgbClr val="FFFFFF"/>
              </a:solidFill>
              <a:latin typeface="Arial" panose="020B0604020202020204" pitchFamily="34" charset="0"/>
              <a:ea typeface="+mn-ea"/>
              <a:cs typeface="Arial" panose="020B0604020202020204" pitchFamily="34" charset="0"/>
            </a:rPr>
          </a:br>
          <a:r>
            <a:rPr lang="en-US" sz="1800" b="1" i="0" kern="1200" dirty="0">
              <a:solidFill>
                <a:srgbClr val="FFFFFF"/>
              </a:solidFill>
              <a:latin typeface="Arial" panose="020B0604020202020204" pitchFamily="34" charset="0"/>
              <a:ea typeface="+mn-ea"/>
              <a:cs typeface="Arial" panose="020B0604020202020204" pitchFamily="34" charset="0"/>
            </a:rPr>
            <a:t>(</a:t>
          </a:r>
          <a:r>
            <a:rPr lang="ar-JO" sz="1800" b="1" i="0" kern="1200" dirty="0">
              <a:solidFill>
                <a:srgbClr val="FFFFFF"/>
              </a:solidFill>
              <a:latin typeface="Arial" panose="020B0604020202020204" pitchFamily="34" charset="0"/>
              <a:ea typeface="+mn-ea"/>
              <a:cs typeface="Arial" panose="020B0604020202020204" pitchFamily="34" charset="0"/>
            </a:rPr>
            <a:t>24-27</a:t>
          </a:r>
          <a:r>
            <a:rPr lang="en-US" sz="1800" b="1" i="0" kern="1200" dirty="0">
              <a:solidFill>
                <a:srgbClr val="FFFFFF"/>
              </a:solidFill>
              <a:latin typeface="Arial" panose="020B0604020202020204" pitchFamily="34" charset="0"/>
              <a:ea typeface="+mn-ea"/>
              <a:cs typeface="Arial" panose="020B0604020202020204" pitchFamily="34" charset="0"/>
            </a:rPr>
            <a:t>)</a:t>
          </a:r>
        </a:p>
      </dsp:txBody>
      <dsp:txXfrm>
        <a:off x="1120352" y="1692933"/>
        <a:ext cx="1744572" cy="1613051"/>
      </dsp:txXfrm>
    </dsp:sp>
    <dsp:sp modelId="{078124FF-14E5-504F-93B0-60DCC39DAC19}">
      <dsp:nvSpPr>
        <dsp:cNvPr id="0" name=""/>
        <dsp:cNvSpPr/>
      </dsp:nvSpPr>
      <dsp:spPr>
        <a:xfrm rot="19449541">
          <a:off x="3006376" y="1400085"/>
          <a:ext cx="17207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11263" y="1537196"/>
        <a:ext cx="120452" cy="3659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1726" y="3"/>
        <a:ext cx="4426765" cy="9267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أنتيباس</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biblestudydownloads.org/files/eng/pr/02-How%20to%20Share%20Your%20Testimony-pp16-19_eng_pr_v4.docx" TargetMode="External"/><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ref.ly/logosres/hlmnbblat?ref=Page.p+251&amp;off=525&amp;ctx=2%E2%80%9335).+Traveling+by+~way+of+Antipatris%2c+P"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ref.ly/logosres/hlmnbblat?ref=Page.p+251&amp;off=525&amp;ctx=2%E2%80%9335).+Traveling+by+~way+of+Antipatris%2c+P"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So once again, Paul is on trial. Continuing with vs. 6:  “About eight or ten days later Festus returned to Caesarea, and on the following day he took his seat in court and ordered that Paul be brought in. </a:t>
            </a:r>
            <a:r>
              <a:rPr lang="en-US" baseline="30000" dirty="0"/>
              <a:t>7</a:t>
            </a:r>
            <a:r>
              <a:rPr lang="en-US" dirty="0"/>
              <a:t> When Paul arrived, the Jewish leaders from Jerusalem gathered around and made many serious accusations they couldn’t prove” (</a:t>
            </a:r>
            <a:r>
              <a:rPr lang="ar-SA" dirty="0"/>
              <a:t>اعمال</a:t>
            </a:r>
            <a:r>
              <a:rPr lang="en-US" dirty="0"/>
              <a:t> 25:6-7 NLT).</a:t>
            </a:r>
          </a:p>
          <a:p>
            <a:pPr>
              <a:spcBef>
                <a:spcPts val="0"/>
              </a:spcBef>
            </a:pPr>
            <a:endParaRPr lang="en-US" dirty="0"/>
          </a:p>
          <a:p>
            <a:pPr>
              <a:spcBef>
                <a:spcPts val="0"/>
              </a:spcBef>
            </a:pPr>
            <a:r>
              <a:rPr lang="en-US" dirty="0"/>
              <a:t>Of course, they couldn’t prove the charges.  The charges were baseless, to begin with.  And now 2 years have passed.</a:t>
            </a:r>
          </a:p>
          <a:p>
            <a:pPr>
              <a:spcBef>
                <a:spcPts val="0"/>
              </a:spcBef>
            </a:pPr>
            <a:endParaRPr lang="en-US" dirty="0"/>
          </a:p>
          <a:p>
            <a:pPr>
              <a:spcBef>
                <a:spcPts val="0"/>
              </a:spcBef>
            </a:pPr>
            <a:r>
              <a:rPr lang="en-US" dirty="0"/>
              <a:t>Continuing in vs 8:  </a:t>
            </a:r>
            <a:r>
              <a:rPr lang="en-US" baseline="30000" dirty="0"/>
              <a:t>8</a:t>
            </a:r>
            <a:r>
              <a:rPr lang="en-US" dirty="0"/>
              <a:t> Paul denied the charges. “I am </a:t>
            </a:r>
            <a:r>
              <a:rPr lang="en-US" sz="1800" b="1" u="sng" dirty="0"/>
              <a:t>NOT GUILTY </a:t>
            </a:r>
            <a:r>
              <a:rPr lang="en-US" dirty="0"/>
              <a:t>of any crime against the Jewish laws or the Temple or the Roman government,” he said.</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a:p>
            <a:pPr>
              <a:spcBef>
                <a:spcPts val="0"/>
              </a:spcBef>
            </a:pPr>
            <a:endParaRPr lang="en-US" dirty="0"/>
          </a:p>
        </p:txBody>
      </p:sp>
    </p:spTree>
    <p:extLst>
      <p:ext uri="{BB962C8B-B14F-4D97-AF65-F5344CB8AC3E}">
        <p14:creationId xmlns:p14="http://schemas.microsoft.com/office/powerpoint/2010/main" val="6265450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Luke doesn’t bother to record the charges in this trial before Festus.  But if you go back to chapter 24, the Jewish Lawyer Tertullus charged Paul with being:</a:t>
            </a:r>
          </a:p>
          <a:p>
            <a:pPr marL="285750" indent="-285750">
              <a:spcBef>
                <a:spcPts val="0"/>
              </a:spcBef>
              <a:buFont typeface="Arial" panose="020B0604020202020204" pitchFamily="34" charset="0"/>
              <a:buChar char="•"/>
            </a:pPr>
            <a:r>
              <a:rPr lang="en-US" dirty="0"/>
              <a:t>“a troublemaker who is constantly stirring up riots among the Jews all over the world</a:t>
            </a:r>
          </a:p>
          <a:p>
            <a:pPr marL="285750" indent="-285750">
              <a:spcBef>
                <a:spcPts val="0"/>
              </a:spcBef>
              <a:buFont typeface="Arial" panose="020B0604020202020204" pitchFamily="34" charset="0"/>
              <a:buChar char="•"/>
            </a:pPr>
            <a:r>
              <a:rPr lang="en-US" dirty="0"/>
              <a:t>. . . a ringleader of the cult known as the Nazarenes</a:t>
            </a:r>
          </a:p>
          <a:p>
            <a:pPr marL="285750" indent="-285750">
              <a:spcBef>
                <a:spcPts val="0"/>
              </a:spcBef>
              <a:buFont typeface="Arial" panose="020B0604020202020204" pitchFamily="34" charset="0"/>
              <a:buChar char="•"/>
            </a:pPr>
            <a:r>
              <a:rPr lang="en-US" dirty="0"/>
              <a:t>. . .  (and) trying to desecrate the Temple” (</a:t>
            </a:r>
            <a:r>
              <a:rPr lang="ar-SA" dirty="0"/>
              <a:t>اعمال</a:t>
            </a:r>
            <a:r>
              <a:rPr lang="en-US" dirty="0"/>
              <a:t> 24:5-6 NLT).  </a:t>
            </a:r>
          </a:p>
          <a:p>
            <a:pPr>
              <a:spcBef>
                <a:spcPts val="0"/>
              </a:spcBef>
            </a:pPr>
            <a:endParaRPr lang="en-US" dirty="0"/>
          </a:p>
          <a:p>
            <a:pPr>
              <a:spcBef>
                <a:spcPts val="0"/>
              </a:spcBef>
            </a:pPr>
            <a:r>
              <a:rPr lang="en-US" dirty="0"/>
              <a:t>These are the charges Paul addresses when he states is not guilty of crimes against Jewish Law, the Temple or the Roman Government.</a:t>
            </a:r>
          </a:p>
          <a:p>
            <a:pPr>
              <a:spcBef>
                <a:spcPts val="0"/>
              </a:spcBef>
            </a:pPr>
            <a:endParaRPr lang="en-US" dirty="0"/>
          </a:p>
          <a:p>
            <a:pPr marL="285750" indent="-285750">
              <a:spcBef>
                <a:spcPts val="0"/>
              </a:spcBef>
              <a:buFont typeface="Arial" panose="020B0604020202020204" pitchFamily="34" charset="0"/>
              <a:buChar char="•"/>
            </a:pPr>
            <a:r>
              <a:rPr lang="en-US" dirty="0"/>
              <a:t>The Jewish teachers think Paul’s teachings were contrary to Jewish law, which caused riots. In reality, Paul’s teachings were the culmination of Jewish law, as many Jews who became Christian would attest to.</a:t>
            </a:r>
          </a:p>
          <a:p>
            <a:pPr marL="285750" indent="-285750">
              <a:spcBef>
                <a:spcPts val="0"/>
              </a:spcBef>
              <a:buFont typeface="Arial" panose="020B0604020202020204" pitchFamily="34" charset="0"/>
              <a:buChar char="•"/>
            </a:pPr>
            <a:r>
              <a:rPr lang="en-US" dirty="0"/>
              <a:t>Regarding the temple, Paul was participating in a purification ritual, when the Jews caused the riot. If anyone was desecrating the temple it was the Jews. </a:t>
            </a:r>
          </a:p>
          <a:p>
            <a:pPr marL="285750" indent="-285750">
              <a:spcBef>
                <a:spcPts val="0"/>
              </a:spcBef>
              <a:buFont typeface="Arial" panose="020B0604020202020204" pitchFamily="34" charset="0"/>
              <a:buChar char="•"/>
            </a:pPr>
            <a:r>
              <a:rPr lang="en-US" dirty="0"/>
              <a:t>And finally, the leader of the Nazarenes was Jesus, not Paul. Paul was merely a follower. And being a follower of Jesus was not contrary to the Roman Government.</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p:txBody>
      </p:sp>
    </p:spTree>
    <p:extLst>
      <p:ext uri="{BB962C8B-B14F-4D97-AF65-F5344CB8AC3E}">
        <p14:creationId xmlns:p14="http://schemas.microsoft.com/office/powerpoint/2010/main" val="28714266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So now what?  </a:t>
            </a:r>
          </a:p>
          <a:p>
            <a:pPr>
              <a:spcBef>
                <a:spcPts val="0"/>
              </a:spcBef>
            </a:pPr>
            <a:r>
              <a:rPr lang="en-US" dirty="0"/>
              <a:t>• The charges are baseless. </a:t>
            </a:r>
          </a:p>
          <a:p>
            <a:pPr>
              <a:spcBef>
                <a:spcPts val="0"/>
              </a:spcBef>
            </a:pPr>
            <a:r>
              <a:rPr lang="en-US" dirty="0"/>
              <a:t>• They cannot be proven. </a:t>
            </a:r>
          </a:p>
          <a:p>
            <a:pPr>
              <a:spcBef>
                <a:spcPts val="0"/>
              </a:spcBef>
            </a:pPr>
            <a:r>
              <a:rPr lang="en-US" dirty="0"/>
              <a:t>• They are 2 years old.  </a:t>
            </a:r>
          </a:p>
          <a:p>
            <a:pPr>
              <a:spcBef>
                <a:spcPts val="0"/>
              </a:spcBef>
            </a:pPr>
            <a:endParaRPr lang="en-US" dirty="0"/>
          </a:p>
          <a:p>
            <a:pPr>
              <a:spcBef>
                <a:spcPts val="0"/>
              </a:spcBef>
            </a:pPr>
            <a:r>
              <a:rPr lang="en-US" dirty="0"/>
              <a:t>How does the new governor respond?  “</a:t>
            </a:r>
            <a:r>
              <a:rPr lang="en-US" baseline="30000" dirty="0"/>
              <a:t>9</a:t>
            </a:r>
            <a:r>
              <a:rPr lang="en-US" dirty="0"/>
              <a:t> Then Festus, wanting to please the Jews, asked him, ‘Are you willing to go to Jerusalem and stand trial before me there?’”</a:t>
            </a:r>
          </a:p>
          <a:p>
            <a:pPr>
              <a:spcBef>
                <a:spcPts val="0"/>
              </a:spcBef>
            </a:pPr>
            <a:endParaRPr lang="en-US" dirty="0"/>
          </a:p>
          <a:p>
            <a:pPr>
              <a:spcBef>
                <a:spcPts val="0"/>
              </a:spcBef>
            </a:pPr>
            <a:r>
              <a:rPr lang="en-US" dirty="0"/>
              <a:t>Governor Festus, you were doing so good. You were trying to do what is right. But now you are just trying to gain political favor with the Jews. That’s just sad.  Festus was doing so well but has thrown away doing the right thing because he wanted to be liked by the Jews. </a:t>
            </a:r>
          </a:p>
          <a:p>
            <a:pPr>
              <a:spcBef>
                <a:spcPts val="0"/>
              </a:spcBef>
            </a:pPr>
            <a:endParaRPr lang="en-US" dirty="0"/>
          </a:p>
          <a:p>
            <a:pPr>
              <a:spcBef>
                <a:spcPts val="0"/>
              </a:spcBef>
            </a:pPr>
            <a:r>
              <a:rPr lang="en-US" dirty="0"/>
              <a:t>Paul recognized this.  So he replied in vs 10:  “No! This is the official Roman court, so I ought to be tried right here. You know very well I am not guilty of harming the Jews. </a:t>
            </a:r>
            <a:r>
              <a:rPr lang="en-US" baseline="30000" dirty="0"/>
              <a:t>11</a:t>
            </a:r>
            <a:r>
              <a:rPr lang="en-US" dirty="0"/>
              <a:t> If I have done something worthy of death, I don’t refuse to die. But if I am innocent, no one has a right to turn me over to these men to kill me. I appeal to Caesar!”</a:t>
            </a:r>
          </a:p>
          <a:p>
            <a:pPr>
              <a:spcBef>
                <a:spcPts val="0"/>
              </a:spcBef>
            </a:pPr>
            <a:endParaRPr lang="en-US" dirty="0"/>
          </a:p>
          <a:p>
            <a:pPr>
              <a:spcBef>
                <a:spcPts val="0"/>
              </a:spcBef>
            </a:pPr>
            <a:r>
              <a:rPr lang="en-US" sz="1100" dirty="0"/>
              <a:t>Photo by Toa </a:t>
            </a:r>
            <a:r>
              <a:rPr lang="en-US" sz="1100" dirty="0" err="1"/>
              <a:t>Heftiba</a:t>
            </a:r>
            <a:r>
              <a:rPr lang="en-US" sz="1100" dirty="0"/>
              <a:t> on </a:t>
            </a:r>
            <a:r>
              <a:rPr lang="en-US" sz="1100" dirty="0" err="1"/>
              <a:t>Unsplash</a:t>
            </a:r>
            <a:r>
              <a:rPr lang="en-US" sz="1100" dirty="0"/>
              <a:t> </a:t>
            </a:r>
          </a:p>
          <a:p>
            <a:pPr>
              <a:spcBef>
                <a:spcPts val="0"/>
              </a:spcBef>
            </a:pPr>
            <a:r>
              <a:rPr lang="en-US" sz="1100" dirty="0"/>
              <a:t>https://unsplash.com/photos/PxM8hw4j3ZY</a:t>
            </a:r>
          </a:p>
        </p:txBody>
      </p:sp>
    </p:spTree>
    <p:extLst>
      <p:ext uri="{BB962C8B-B14F-4D97-AF65-F5344CB8AC3E}">
        <p14:creationId xmlns:p14="http://schemas.microsoft.com/office/powerpoint/2010/main" val="21250966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Being a Roman Citizen was very beneficial.  So is being Singaporean. The Singaporean passport will grant you access to 192 countries, ranking second in the world, only behind Japan, which has access to 193 countries.</a:t>
            </a:r>
          </a:p>
          <a:p>
            <a:endParaRPr lang="en-US" dirty="0"/>
          </a:p>
          <a:p>
            <a:r>
              <a:rPr lang="en-US" dirty="0"/>
              <a:t>Although Paul doesn’t have a powerful passport, he has the right not to be beaten before a trial, which he already used.  And he had the right to have his trial heard in Rome.  Pretty powerful stuff. </a:t>
            </a:r>
          </a:p>
          <a:p>
            <a:endParaRPr lang="en-US" dirty="0"/>
          </a:p>
          <a:p>
            <a:r>
              <a:rPr lang="en-US" dirty="0"/>
              <a:t>Not much Festus could do, so in vs </a:t>
            </a:r>
            <a:r>
              <a:rPr lang="en-US" baseline="30000" dirty="0"/>
              <a:t>12</a:t>
            </a:r>
            <a:r>
              <a:rPr lang="en-US" dirty="0"/>
              <a:t>: “Festus conferred with his advisers and then replied, ‘Very well! You have appealed to Caesar, and to Caesar you will go!’”</a:t>
            </a:r>
          </a:p>
          <a:p>
            <a:endParaRPr lang="en-US" sz="1100" dirty="0"/>
          </a:p>
          <a:p>
            <a:r>
              <a:rPr lang="en-US" sz="1100" dirty="0"/>
              <a:t>Image by Sweet Publishing at https://</a:t>
            </a:r>
            <a:r>
              <a:rPr lang="en-US" sz="1100" dirty="0" err="1"/>
              <a:t>www.freebibleimages.org</a:t>
            </a:r>
            <a:r>
              <a:rPr lang="en-US" sz="1100" dirty="0"/>
              <a:t>/illustrations/paul-</a:t>
            </a:r>
            <a:r>
              <a:rPr lang="en-US" sz="1100" dirty="0" err="1"/>
              <a:t>festus</a:t>
            </a:r>
            <a:r>
              <a:rPr lang="en-US" sz="1100" dirty="0"/>
              <a:t>-</a:t>
            </a:r>
            <a:r>
              <a:rPr lang="en-US" sz="1100" dirty="0" err="1"/>
              <a:t>agrippa</a:t>
            </a:r>
            <a:r>
              <a:rPr lang="en-US" sz="1100" dirty="0"/>
              <a:t>/ (CC BY-SA 3.0)</a:t>
            </a:r>
          </a:p>
          <a:p>
            <a:endParaRPr lang="en-US" dirty="0"/>
          </a:p>
        </p:txBody>
      </p:sp>
    </p:spTree>
    <p:extLst>
      <p:ext uri="{BB962C8B-B14F-4D97-AF65-F5344CB8AC3E}">
        <p14:creationId xmlns:p14="http://schemas.microsoft.com/office/powerpoint/2010/main" val="14689804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There is a lot of waiting in the Bible</a:t>
            </a:r>
          </a:p>
          <a:p>
            <a:r>
              <a:rPr lang="en-US" dirty="0"/>
              <a:t>•  Abraham had to wait 25 years after he received the promise of a son before Isaac was born.</a:t>
            </a:r>
          </a:p>
          <a:p>
            <a:r>
              <a:rPr lang="en-US" dirty="0"/>
              <a:t>•  The nation of Israel had to wait 40 years wandering the desert before entering the promised land (of course, that was their fault).</a:t>
            </a:r>
          </a:p>
          <a:p>
            <a:r>
              <a:rPr lang="en-US" dirty="0"/>
              <a:t>•  Nehemiah waited for 3 to 4 months after receiving the distressing news about Jerusalem before God planted it on the Persian King’s heart to let Nehemiah go back to rebuild the city walls.</a:t>
            </a:r>
          </a:p>
          <a:p>
            <a:r>
              <a:rPr lang="en-US" dirty="0"/>
              <a:t>•  Paul had been waiting for 2 years for Governor Felix to decide his case. Knowing that in Acts 23:11, the Lord appeared to Paul, encouraged him, letting him know he must preach the Good News in Rome. Finally, we can see how this will happen.</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0" i="0" u="none" dirty="0">
                <a:solidFill>
                  <a:schemeClr val="tx1"/>
                </a:solidFill>
                <a:effectLst/>
                <a:latin typeface="Arial" panose="020B0604020202020204" pitchFamily="34" charset="0"/>
                <a:cs typeface="Arial" panose="020B0604020202020204" pitchFamily="34" charset="0"/>
              </a:rPr>
              <a:t>Photo by Zhu Liang on </a:t>
            </a:r>
            <a:r>
              <a:rPr lang="en-US" sz="1050" b="0" i="0" u="none" dirty="0" err="1">
                <a:solidFill>
                  <a:schemeClr val="tx1"/>
                </a:solidFill>
                <a:effectLst/>
                <a:latin typeface="Arial" panose="020B0604020202020204" pitchFamily="34" charset="0"/>
                <a:cs typeface="Arial" panose="020B0604020202020204" pitchFamily="34" charset="0"/>
              </a:rPr>
              <a:t>Unsplash</a:t>
            </a:r>
            <a:endParaRPr lang="en-US" sz="1050" b="0" i="0"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dirty="0">
                <a:solidFill>
                  <a:schemeClr val="tx1"/>
                </a:solidFill>
                <a:latin typeface="Arial" panose="020B0604020202020204" pitchFamily="34" charset="0"/>
                <a:cs typeface="Arial" panose="020B0604020202020204" pitchFamily="34" charset="0"/>
              </a:rPr>
              <a:t>https://</a:t>
            </a:r>
            <a:r>
              <a:rPr lang="en-US" sz="1050" dirty="0" err="1">
                <a:solidFill>
                  <a:schemeClr val="tx1"/>
                </a:solidFill>
                <a:latin typeface="Arial" panose="020B0604020202020204" pitchFamily="34" charset="0"/>
                <a:cs typeface="Arial" panose="020B0604020202020204" pitchFamily="34" charset="0"/>
              </a:rPr>
              <a:t>unsplash.com</a:t>
            </a:r>
            <a:r>
              <a:rPr lang="en-US" sz="1050" dirty="0">
                <a:solidFill>
                  <a:schemeClr val="tx1"/>
                </a:solidFill>
                <a:latin typeface="Arial" panose="020B0604020202020204" pitchFamily="34" charset="0"/>
                <a:cs typeface="Arial" panose="020B0604020202020204" pitchFamily="34" charset="0"/>
              </a:rPr>
              <a:t>/photos/eoy0fuzH5ss</a:t>
            </a:r>
          </a:p>
          <a:p>
            <a:endParaRPr lang="en-US" dirty="0"/>
          </a:p>
        </p:txBody>
      </p:sp>
    </p:spTree>
    <p:extLst>
      <p:ext uri="{BB962C8B-B14F-4D97-AF65-F5344CB8AC3E}">
        <p14:creationId xmlns:p14="http://schemas.microsoft.com/office/powerpoint/2010/main" val="15728225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We can learn a lesson about following God’s will from Paul. We may know what the result should look like, but we don’t how to get there. Paul probably did not know how he was going to get to Rome. But he didn’t mope and complain. Instead, he waited patiently and used every opportunity to tell the previous governor (Felix) about faith in Christ Jesus.</a:t>
            </a:r>
          </a:p>
          <a:p>
            <a:pPr>
              <a:spcBef>
                <a:spcPts val="0"/>
              </a:spcBef>
            </a:pPr>
            <a:endParaRPr lang="en-US" dirty="0"/>
          </a:p>
          <a:p>
            <a:pPr>
              <a:spcBef>
                <a:spcPts val="0"/>
              </a:spcBef>
            </a:pPr>
            <a:r>
              <a:rPr lang="en-US" dirty="0"/>
              <a:t>I’ve known for probably the past 9 or 10 years, I would be a missionary at some point in my life. But it wasn’t until last year I felt the calling to step forward and quit my job and attend seminary. So, my changing of the guard was not a new Roman governor. Instead, it was my children moving out of the house. </a:t>
            </a:r>
          </a:p>
          <a:p>
            <a:pPr>
              <a:spcBef>
                <a:spcPts val="0"/>
              </a:spcBef>
            </a:pPr>
            <a:endParaRPr lang="en-US" dirty="0"/>
          </a:p>
          <a:p>
            <a:pPr>
              <a:spcBef>
                <a:spcPts val="0"/>
              </a:spcBef>
            </a:pPr>
            <a:r>
              <a:rPr lang="en-US" dirty="0"/>
              <a:t>We all have changes going on all the time.  </a:t>
            </a:r>
          </a:p>
          <a:p>
            <a:pPr>
              <a:spcBef>
                <a:spcPts val="0"/>
              </a:spcBef>
            </a:pPr>
            <a:r>
              <a:rPr lang="en-US" dirty="0"/>
              <a:t>We are also all called by God for something. </a:t>
            </a:r>
          </a:p>
          <a:p>
            <a:pPr>
              <a:spcBef>
                <a:spcPts val="0"/>
              </a:spcBef>
            </a:pPr>
            <a:r>
              <a:rPr lang="en-US" dirty="0"/>
              <a:t>So, take each changing of the guard in your life to examine:</a:t>
            </a:r>
          </a:p>
          <a:p>
            <a:pPr>
              <a:spcBef>
                <a:spcPts val="0"/>
              </a:spcBef>
            </a:pPr>
            <a:r>
              <a:rPr lang="en-US" dirty="0"/>
              <a:t>• where your life is now</a:t>
            </a:r>
          </a:p>
          <a:p>
            <a:pPr>
              <a:spcBef>
                <a:spcPts val="0"/>
              </a:spcBef>
            </a:pPr>
            <a:r>
              <a:rPr lang="en-US" dirty="0"/>
              <a:t>• where God is calling you to be</a:t>
            </a:r>
          </a:p>
          <a:p>
            <a:pPr>
              <a:spcBef>
                <a:spcPts val="0"/>
              </a:spcBef>
            </a:pPr>
            <a:r>
              <a:rPr lang="en-US" dirty="0"/>
              <a:t>• and then how to get there.</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b="0" i="0" u="none" dirty="0">
                <a:solidFill>
                  <a:schemeClr val="tx1"/>
                </a:solidFill>
                <a:effectLst/>
                <a:latin typeface="Arial" panose="020B0604020202020204" pitchFamily="34" charset="0"/>
                <a:cs typeface="Arial" panose="020B0604020202020204" pitchFamily="34" charset="0"/>
              </a:rPr>
              <a:t>Photo by Zhu Liang on </a:t>
            </a:r>
            <a:r>
              <a:rPr lang="en-US" sz="1100" b="0" i="0" u="none" dirty="0" err="1">
                <a:solidFill>
                  <a:schemeClr val="tx1"/>
                </a:solidFill>
                <a:effectLst/>
                <a:latin typeface="Arial" panose="020B0604020202020204" pitchFamily="34" charset="0"/>
                <a:cs typeface="Arial" panose="020B0604020202020204" pitchFamily="34" charset="0"/>
              </a:rPr>
              <a:t>Unsplash</a:t>
            </a:r>
            <a:endParaRPr lang="en-US" sz="1100" b="0" i="0"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solidFill>
                  <a:schemeClr val="tx1"/>
                </a:solidFill>
                <a:latin typeface="Arial" panose="020B0604020202020204" pitchFamily="34" charset="0"/>
                <a:cs typeface="Arial" panose="020B0604020202020204" pitchFamily="34" charset="0"/>
              </a:rPr>
              <a:t>https://</a:t>
            </a:r>
            <a:r>
              <a:rPr lang="en-US" sz="1100" dirty="0" err="1">
                <a:solidFill>
                  <a:schemeClr val="tx1"/>
                </a:solidFill>
                <a:latin typeface="Arial" panose="020B0604020202020204" pitchFamily="34" charset="0"/>
                <a:cs typeface="Arial" panose="020B0604020202020204" pitchFamily="34" charset="0"/>
              </a:rPr>
              <a:t>unsplash.com</a:t>
            </a:r>
            <a:r>
              <a:rPr lang="en-US" sz="1100" dirty="0">
                <a:solidFill>
                  <a:schemeClr val="tx1"/>
                </a:solidFill>
                <a:latin typeface="Arial" panose="020B0604020202020204" pitchFamily="34" charset="0"/>
                <a:cs typeface="Arial" panose="020B0604020202020204" pitchFamily="34" charset="0"/>
              </a:rPr>
              <a:t>/photos/eoy0fuzH5ss</a:t>
            </a:r>
          </a:p>
          <a:p>
            <a:endParaRPr lang="en-US" dirty="0"/>
          </a:p>
        </p:txBody>
      </p:sp>
    </p:spTree>
    <p:extLst>
      <p:ext uri="{BB962C8B-B14F-4D97-AF65-F5344CB8AC3E}">
        <p14:creationId xmlns:p14="http://schemas.microsoft.com/office/powerpoint/2010/main" val="5589640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Once you figure out where you are going, the journey is not easy.</a:t>
            </a:r>
          </a:p>
          <a:p>
            <a:endParaRPr lang="en-US" dirty="0"/>
          </a:p>
          <a:p>
            <a:r>
              <a:rPr lang="en-US" dirty="0"/>
              <a:t>When you choose to follow God’s calling in your life, some people will not understand. </a:t>
            </a:r>
          </a:p>
          <a:p>
            <a:endParaRPr lang="en-US" dirty="0"/>
          </a:p>
          <a:p>
            <a:r>
              <a:rPr lang="en-US" dirty="0"/>
              <a:t>In the next section, Felix, the new Governor, does not understand Paul’s actions.  So he confers with King Agrippa. </a:t>
            </a:r>
          </a:p>
          <a:p>
            <a:endParaRPr lang="en-US" dirty="0"/>
          </a:p>
          <a:p>
            <a:r>
              <a:rPr lang="en-US" dirty="0"/>
              <a:t>Starting in vs. 13, we see that “</a:t>
            </a:r>
            <a:r>
              <a:rPr lang="en-US" baseline="30000" dirty="0"/>
              <a:t>13</a:t>
            </a:r>
            <a:r>
              <a:rPr lang="en-US" dirty="0"/>
              <a:t> A few days later </a:t>
            </a:r>
            <a:r>
              <a:rPr lang="en-US" sz="1800" b="1" u="sng" dirty="0"/>
              <a:t>KING AGRIPPA</a:t>
            </a:r>
            <a:r>
              <a:rPr lang="en-US" dirty="0"/>
              <a:t> arrived with his sister, Bernice, to pay their respects to Festus. </a:t>
            </a:r>
          </a:p>
          <a:p>
            <a:endParaRPr lang="en-US" dirty="0"/>
          </a:p>
          <a:p>
            <a:r>
              <a:rPr lang="en-US" dirty="0"/>
              <a:t>There are a lot of repeated names in the Bible when it comes to the various Kings.  This King Agrippa is actually King Herod Agrippa the second.</a:t>
            </a:r>
          </a:p>
          <a:p>
            <a:endParaRPr lang="en-US" dirty="0"/>
          </a:p>
        </p:txBody>
      </p:sp>
    </p:spTree>
    <p:extLst>
      <p:ext uri="{BB962C8B-B14F-4D97-AF65-F5344CB8AC3E}">
        <p14:creationId xmlns:p14="http://schemas.microsoft.com/office/powerpoint/2010/main" val="11081410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p:txBody>
      </p:sp>
    </p:spTree>
    <p:extLst>
      <p:ext uri="{BB962C8B-B14F-4D97-AF65-F5344CB8AC3E}">
        <p14:creationId xmlns:p14="http://schemas.microsoft.com/office/powerpoint/2010/main" val="24002170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t>
            </a:r>
            <a:r>
              <a:rPr lang="ar-SA" dirty="0"/>
              <a:t>اعمال</a:t>
            </a:r>
            <a:r>
              <a:rPr lang="en-US" dirty="0"/>
              <a:t>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a:p>
            <a:endParaRPr lang="en-US" dirty="0"/>
          </a:p>
          <a:p>
            <a:endParaRPr lang="en-US" dirty="0"/>
          </a:p>
        </p:txBody>
      </p:sp>
    </p:spTree>
    <p:extLst>
      <p:ext uri="{BB962C8B-B14F-4D97-AF65-F5344CB8AC3E}">
        <p14:creationId xmlns:p14="http://schemas.microsoft.com/office/powerpoint/2010/main" val="1916896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b="0" i="0" u="none" strike="noStrike" baseline="0" dirty="0"/>
              <a:t>Although Agrippa II was the firstborn son, he was too young for Rome to give him any territory after his father’s death. </a:t>
            </a:r>
          </a:p>
          <a:p>
            <a:pPr>
              <a:spcBef>
                <a:spcPts val="0"/>
              </a:spcBef>
            </a:pPr>
            <a:endParaRPr lang="en-US" b="0" i="0" u="none" strike="noStrike" baseline="0" dirty="0"/>
          </a:p>
          <a:p>
            <a:pPr>
              <a:spcBef>
                <a:spcPts val="0"/>
              </a:spcBef>
            </a:pPr>
            <a:r>
              <a:rPr lang="en-US" b="0" i="0" u="none" strike="noStrike" baseline="0" dirty="0"/>
              <a:t>Eventually Rome gave him a small kingdom, and because he did well, ended up giving him more and more land. However, the largest portion of Herod the Great’s previous territory remained under control of the Roman Governors. </a:t>
            </a:r>
          </a:p>
          <a:p>
            <a:pPr>
              <a:spcBef>
                <a:spcPts val="0"/>
              </a:spcBef>
            </a:pPr>
            <a:endParaRPr lang="en-US" b="0" i="0" u="none" strike="noStrike" baseline="0" dirty="0"/>
          </a:p>
          <a:p>
            <a:pPr>
              <a:spcBef>
                <a:spcPts val="0"/>
              </a:spcBef>
            </a:pPr>
            <a:r>
              <a:rPr lang="en-US" b="0" i="0" u="none" strike="noStrike" baseline="0" dirty="0"/>
              <a:t>This is the King Agrippa in whom Governor Festus confided in.</a:t>
            </a:r>
          </a:p>
          <a:p>
            <a:pPr>
              <a:spcBef>
                <a:spcPts val="0"/>
              </a:spcBef>
            </a:pPr>
            <a:endParaRPr lang="en-US" b="0" i="0" u="none" strike="noStrike" baseline="0" dirty="0"/>
          </a:p>
          <a:p>
            <a:pPr>
              <a:spcBef>
                <a:spcPts val="0"/>
              </a:spcBef>
            </a:pPr>
            <a:endParaRPr lang="en-US" b="0" i="0" u="none" strike="noStrike" baseline="0" dirty="0"/>
          </a:p>
          <a:p>
            <a:pPr>
              <a:spcBef>
                <a:spcPts val="0"/>
              </a:spcBef>
            </a:pPr>
            <a:r>
              <a:rPr lang="en-US" sz="1100" b="0" i="0" u="none" strike="noStrike" baseline="0" dirty="0" err="1"/>
              <a:t>Brisco</a:t>
            </a:r>
            <a:r>
              <a:rPr lang="en-US" sz="1100" b="0" i="0" u="none" strike="noStrike" baseline="0" dirty="0"/>
              <a:t>, T. V. (1998). </a:t>
            </a:r>
            <a:r>
              <a:rPr lang="en-US" sz="1100" i="1" u="sng" dirty="0"/>
              <a:t>Holman Bible atlas</a:t>
            </a:r>
            <a:r>
              <a:rPr lang="en-US" sz="1100" dirty="0"/>
              <a:t> (p. 239). Nashville, TN: Broadman &amp; Holman Publishers.</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a:p>
            <a:pPr>
              <a:spcBef>
                <a:spcPts val="0"/>
              </a:spcBef>
            </a:pPr>
            <a:endParaRPr lang="en-US" dirty="0"/>
          </a:p>
        </p:txBody>
      </p:sp>
    </p:spTree>
    <p:extLst>
      <p:ext uri="{BB962C8B-B14F-4D97-AF65-F5344CB8AC3E}">
        <p14:creationId xmlns:p14="http://schemas.microsoft.com/office/powerpoint/2010/main" val="7373702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In the next section we will see that Governor Festus does not understand the arguments being made against Paul.  But he also does not understand Paul’s response.</a:t>
            </a:r>
          </a:p>
          <a:p>
            <a:endParaRPr lang="en-US" dirty="0"/>
          </a:p>
          <a:p>
            <a:r>
              <a:rPr lang="en-US" dirty="0"/>
              <a:t>Continuing in vs. 14:  “During their stay of several days, Festus discussed Paul’s case with the king. ‘There is a prisoner here,’ he told him, ‘whose case was left for me by Felix. </a:t>
            </a:r>
            <a:r>
              <a:rPr lang="en-US" baseline="30000" dirty="0"/>
              <a:t>15</a:t>
            </a:r>
            <a:r>
              <a:rPr lang="en-US" dirty="0"/>
              <a:t> When I was in Jerusalem, the leading priests and Jewish elders pressed charges against him and asked me to condemn him. </a:t>
            </a:r>
            <a:r>
              <a:rPr lang="en-US" baseline="30000" dirty="0"/>
              <a:t>16</a:t>
            </a:r>
            <a:r>
              <a:rPr lang="en-US" dirty="0"/>
              <a:t> I pointed out to them that Roman law does not convict people without a trial. They must be given an opportunity to confront their accusers and defend themselves.</a:t>
            </a:r>
          </a:p>
          <a:p>
            <a:endParaRPr lang="en-US" dirty="0"/>
          </a:p>
          <a:p>
            <a:r>
              <a:rPr lang="en-US" baseline="30000" dirty="0"/>
              <a:t>17</a:t>
            </a:r>
            <a:r>
              <a:rPr lang="en-US" dirty="0"/>
              <a:t> “When his accusers came here for the trial, I didn’t delay. I called the case the very next day and ordered Paul brought in. </a:t>
            </a:r>
            <a:r>
              <a:rPr lang="en-US" baseline="30000" dirty="0"/>
              <a:t>18</a:t>
            </a:r>
            <a:r>
              <a:rPr lang="en-US" dirty="0"/>
              <a:t> But the accusations made against him weren’t any of the crimes I expected. </a:t>
            </a:r>
            <a:r>
              <a:rPr lang="en-US" baseline="30000" dirty="0"/>
              <a:t>19</a:t>
            </a:r>
            <a:r>
              <a:rPr lang="en-US" dirty="0"/>
              <a:t> Instead, it was something about their religion and . . .</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30562407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161</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 . . a dead man named Jesus, who Paul insists is alive. </a:t>
            </a:r>
          </a:p>
          <a:p>
            <a:pPr>
              <a:spcBef>
                <a:spcPts val="0"/>
              </a:spcBef>
            </a:pPr>
            <a:endParaRPr lang="en-US" dirty="0">
              <a:solidFill>
                <a:schemeClr val="tx1"/>
              </a:solidFill>
            </a:endParaRPr>
          </a:p>
          <a:p>
            <a:pPr>
              <a:spcBef>
                <a:spcPts val="0"/>
              </a:spcBef>
            </a:pPr>
            <a:r>
              <a:rPr lang="en-US" dirty="0">
                <a:solidFill>
                  <a:schemeClr val="tx1"/>
                </a:solidFill>
              </a:rPr>
              <a:t>A dead man named Jesus, who Paul insists is alive. Governor  Festus, who is a pagan Roman governor, new to the area, just captured the heart of Christianity. A Deadman named Jesus who IS alive. </a:t>
            </a:r>
          </a:p>
          <a:p>
            <a:pPr>
              <a:spcBef>
                <a:spcPts val="0"/>
              </a:spcBef>
            </a:pPr>
            <a:endParaRPr lang="en-US" dirty="0">
              <a:solidFill>
                <a:schemeClr val="tx1"/>
              </a:solidFill>
            </a:endParaRPr>
          </a:p>
          <a:p>
            <a:pPr>
              <a:spcBef>
                <a:spcPts val="0"/>
              </a:spcBef>
            </a:pPr>
            <a:r>
              <a:rPr lang="en-US" dirty="0">
                <a:solidFill>
                  <a:schemeClr val="tx1"/>
                </a:solidFill>
              </a:rPr>
              <a:t>And Paul is not the only one who insists Jesus is alive.</a:t>
            </a:r>
          </a:p>
          <a:p>
            <a:pPr>
              <a:spcBef>
                <a:spcPts val="0"/>
              </a:spcBef>
            </a:pPr>
            <a:endParaRPr lang="en-US" dirty="0">
              <a:solidFill>
                <a:schemeClr val="tx1"/>
              </a:solidFill>
            </a:endParaRPr>
          </a:p>
          <a:p>
            <a:pPr>
              <a:spcBef>
                <a:spcPts val="0"/>
              </a:spcBef>
            </a:pPr>
            <a:r>
              <a:rPr lang="en-US" dirty="0">
                <a:solidFill>
                  <a:schemeClr val="tx1"/>
                </a:solidFill>
              </a:rPr>
              <a:t>When Thomas saw Jesus, he said, “My Lord and My God.”</a:t>
            </a:r>
          </a:p>
          <a:p>
            <a:pPr>
              <a:spcBef>
                <a:spcPts val="0"/>
              </a:spcBef>
            </a:pPr>
            <a:endParaRPr lang="en-US" dirty="0">
              <a:solidFill>
                <a:schemeClr val="tx1"/>
              </a:solidFill>
            </a:endParaRPr>
          </a:p>
        </p:txBody>
      </p:sp>
    </p:spTree>
    <p:extLst>
      <p:ext uri="{BB962C8B-B14F-4D97-AF65-F5344CB8AC3E}">
        <p14:creationId xmlns:p14="http://schemas.microsoft.com/office/powerpoint/2010/main" val="10177332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162</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r>
              <a:rPr lang="en-US" dirty="0"/>
              <a:t>Paul writes:</a:t>
            </a:r>
          </a:p>
          <a:p>
            <a:pPr>
              <a:spcBef>
                <a:spcPts val="0"/>
              </a:spcBef>
            </a:pPr>
            <a:r>
              <a:rPr lang="en-US" baseline="30000" dirty="0"/>
              <a:t>5</a:t>
            </a:r>
            <a:r>
              <a:rPr lang="en-US" dirty="0"/>
              <a:t> He was seen by Peter and then by the Twelve. </a:t>
            </a:r>
            <a:r>
              <a:rPr lang="en-US" baseline="30000" dirty="0"/>
              <a:t>6</a:t>
            </a:r>
            <a:r>
              <a:rPr lang="en-US" dirty="0"/>
              <a:t> After that, he was seen by more than 500 of his followers at one time, most of whom are still alive, though some have died. </a:t>
            </a:r>
            <a:r>
              <a:rPr lang="en-US" baseline="30000" dirty="0"/>
              <a:t>7</a:t>
            </a:r>
            <a:r>
              <a:rPr lang="en-US" dirty="0"/>
              <a:t> Then he was seen by James and later by all the apostles.</a:t>
            </a:r>
          </a:p>
          <a:p>
            <a:pPr>
              <a:spcBef>
                <a:spcPts val="0"/>
              </a:spcBef>
            </a:pPr>
            <a:endParaRPr lang="en-US" dirty="0"/>
          </a:p>
          <a:p>
            <a:pPr>
              <a:spcBef>
                <a:spcPts val="0"/>
              </a:spcBef>
            </a:pPr>
            <a:r>
              <a:rPr lang="en-US" dirty="0"/>
              <a:t>Jesus rose from the dead.  Our God is alive.</a:t>
            </a:r>
          </a:p>
          <a:p>
            <a:pPr>
              <a:spcBef>
                <a:spcPts val="0"/>
              </a:spcBef>
            </a:pPr>
            <a:endParaRPr lang="en-US" dirty="0"/>
          </a:p>
        </p:txBody>
      </p:sp>
    </p:spTree>
    <p:extLst>
      <p:ext uri="{BB962C8B-B14F-4D97-AF65-F5344CB8AC3E}">
        <p14:creationId xmlns:p14="http://schemas.microsoft.com/office/powerpoint/2010/main" val="38094305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Even though Governor Festus’ statement captured the heart of Christianity, he really does not know what is going on.  Continuing in vs. 20, he states:  “</a:t>
            </a:r>
            <a:r>
              <a:rPr lang="en-US" baseline="30000" dirty="0"/>
              <a:t>20</a:t>
            </a:r>
            <a:r>
              <a:rPr lang="en-US" dirty="0"/>
              <a:t> I was at a loss to know how to investigate these things, so I asked him whether he would be willing to stand trial on these charges in Jerusalem. </a:t>
            </a:r>
            <a:r>
              <a:rPr lang="en-US" baseline="30000" dirty="0"/>
              <a:t>21</a:t>
            </a:r>
            <a:r>
              <a:rPr lang="en-US" dirty="0"/>
              <a:t> But Paul appealed to have his case decided by the emperor. So I ordered that he be held in custody until I could arrange to send him to Caesar.”</a:t>
            </a:r>
          </a:p>
          <a:p>
            <a:endParaRPr lang="en-US" dirty="0"/>
          </a:p>
          <a:p>
            <a:r>
              <a:rPr lang="en-US" dirty="0"/>
              <a:t>Festus has a problem.  Paul is going to Rome.  Festus has to give a reason why. All he has are baseless charges that can’t be proved.  Paul should have been declared innocent and set free.  But that was not God’s plan. </a:t>
            </a:r>
          </a:p>
          <a:p>
            <a:endParaRPr lang="en-US" dirty="0"/>
          </a:p>
          <a:p>
            <a:r>
              <a:rPr lang="en-US" dirty="0"/>
              <a:t>This intrigued Agrippa, who responded </a:t>
            </a:r>
            <a:r>
              <a:rPr lang="en-US" baseline="30000" dirty="0"/>
              <a:t>22</a:t>
            </a:r>
            <a:r>
              <a:rPr lang="en-US" dirty="0"/>
              <a:t> “I’d like to hear the man myself,” Agrippa said.  And Festus replied, “You will—tomorrow!”</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37137301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451A-9A01-006B-B440-A8C3CF54A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C1C31-3744-9774-E60A-567303063258}"/>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A8720984-2D34-551E-1203-753383B1AD43}"/>
              </a:ext>
            </a:extLst>
          </p:cNvPr>
          <p:cNvSpPr>
            <a:spLocks noGrp="1"/>
          </p:cNvSpPr>
          <p:nvPr>
            <p:ph type="body" idx="1"/>
          </p:nvPr>
        </p:nvSpPr>
        <p:spPr/>
        <p:txBody>
          <a:bodyPr/>
          <a:lstStyle/>
          <a:p>
            <a:pPr>
              <a:spcBef>
                <a:spcPts val="0"/>
              </a:spcBef>
            </a:pPr>
            <a:r>
              <a:rPr lang="en-US" dirty="0"/>
              <a:t>Once Paul reached Caesarea, a trial was held, and he had a chance to defend himself before Governor Felix.  </a:t>
            </a:r>
          </a:p>
          <a:p>
            <a:pPr>
              <a:spcBef>
                <a:spcPts val="0"/>
              </a:spcBef>
            </a:pPr>
            <a:endParaRPr lang="en-US" dirty="0"/>
          </a:p>
          <a:p>
            <a:pPr>
              <a:spcBef>
                <a:spcPts val="0"/>
              </a:spcBef>
            </a:pPr>
            <a:r>
              <a:rPr lang="en-US" dirty="0"/>
              <a:t>Governor Felix, however, stopped the trial. Felix would occasionally call for Paul but would become frightened when Paul talked about righteousness and the coming day of Judgment. It was also noted that Governor Felix hoped Paul would give him a bribe.</a:t>
            </a:r>
          </a:p>
          <a:p>
            <a:pPr>
              <a:spcBef>
                <a:spcPts val="0"/>
              </a:spcBef>
            </a:pPr>
            <a:endParaRPr lang="en-US" dirty="0"/>
          </a:p>
          <a:p>
            <a:pPr>
              <a:spcBef>
                <a:spcPts val="0"/>
              </a:spcBef>
            </a:pPr>
            <a:r>
              <a:rPr lang="en-US" sz="1800" b="1" u="sng" dirty="0"/>
              <a:t>THE LAST VERSE </a:t>
            </a:r>
            <a:r>
              <a:rPr lang="en-US" dirty="0"/>
              <a:t>of </a:t>
            </a:r>
            <a:r>
              <a:rPr lang="ar-SA" dirty="0"/>
              <a:t>اعمال</a:t>
            </a:r>
            <a:r>
              <a:rPr lang="en-US" dirty="0"/>
              <a:t> 24 tells us that “After two years went by in this way, Felix was succeeded by Porcius Festus. And because Felix wanted to gain favor with the Jewish people, he left Paul in prison” (</a:t>
            </a:r>
            <a:r>
              <a:rPr lang="ar-SA" dirty="0"/>
              <a:t>اعمال</a:t>
            </a:r>
            <a:r>
              <a:rPr lang="en-US" dirty="0"/>
              <a:t> 24:27 NLT).</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p:txBody>
      </p:sp>
    </p:spTree>
    <p:extLst>
      <p:ext uri="{BB962C8B-B14F-4D97-AF65-F5344CB8AC3E}">
        <p14:creationId xmlns:p14="http://schemas.microsoft.com/office/powerpoint/2010/main" val="38330883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How foolish is the world.  Have you heard of Salvatore </a:t>
            </a:r>
            <a:r>
              <a:rPr lang="en-US" dirty="0" err="1"/>
              <a:t>Garau</a:t>
            </a:r>
            <a:r>
              <a:rPr lang="en-US" dirty="0"/>
              <a:t>.  I don’t think he is not foolish.</a:t>
            </a:r>
          </a:p>
          <a:p>
            <a:pPr>
              <a:spcBef>
                <a:spcPts val="0"/>
              </a:spcBef>
            </a:pPr>
            <a:endParaRPr lang="en-US" dirty="0"/>
          </a:p>
          <a:p>
            <a:pPr>
              <a:spcBef>
                <a:spcPts val="0"/>
              </a:spcBef>
            </a:pPr>
            <a:r>
              <a:rPr lang="en-US" dirty="0"/>
              <a:t>Back in May, he sold an “immaterial sculpture”—which is to say that it doesn’t exist, or its invisible for </a:t>
            </a:r>
            <a:r>
              <a:rPr lang="en-US" sz="1800" b="1" u="sng" dirty="0"/>
              <a:t>SGD 24,000</a:t>
            </a:r>
            <a:r>
              <a:rPr lang="en-US" dirty="0"/>
              <a:t>.</a:t>
            </a:r>
          </a:p>
          <a:p>
            <a:pPr>
              <a:spcBef>
                <a:spcPts val="0"/>
              </a:spcBef>
            </a:pPr>
            <a:endParaRPr lang="en-US" dirty="0"/>
          </a:p>
          <a:p>
            <a:pPr>
              <a:spcBef>
                <a:spcPts val="0"/>
              </a:spcBef>
            </a:pPr>
            <a:r>
              <a:rPr lang="en-US" dirty="0"/>
              <a:t>Someone paid SGD 24,000 for an invisible sculpture?  That tells me the world is foolish.</a:t>
            </a:r>
          </a:p>
          <a:p>
            <a:pPr>
              <a:spcBef>
                <a:spcPts val="0"/>
              </a:spcBef>
            </a:pPr>
            <a:endParaRPr lang="en-US" dirty="0"/>
          </a:p>
          <a:p>
            <a:pPr>
              <a:spcBef>
                <a:spcPts val="0"/>
              </a:spcBef>
            </a:pPr>
            <a:r>
              <a:rPr lang="en-US" dirty="0"/>
              <a:t>But Paul is not foolish. Neither are Christians . . .  </a:t>
            </a:r>
          </a:p>
          <a:p>
            <a:pPr>
              <a:spcBef>
                <a:spcPts val="0"/>
              </a:spcBef>
            </a:pPr>
            <a:r>
              <a:rPr lang="en-US" dirty="0"/>
              <a:t>whose hope is built on nothing less than Jesus’ blood and righteousness.</a:t>
            </a:r>
          </a:p>
          <a:p>
            <a:pPr>
              <a:spcBef>
                <a:spcPts val="0"/>
              </a:spcBef>
            </a:pPr>
            <a:r>
              <a:rPr lang="en-US" dirty="0"/>
              <a:t>Christians who dare not trust the sweetest frame (or invisible painting) </a:t>
            </a:r>
          </a:p>
          <a:p>
            <a:pPr>
              <a:spcBef>
                <a:spcPts val="0"/>
              </a:spcBef>
            </a:pPr>
            <a:r>
              <a:rPr lang="en-US" dirty="0"/>
              <a:t>But wholly lean on Jesus’ name.</a:t>
            </a:r>
          </a:p>
          <a:p>
            <a:pPr>
              <a:spcBef>
                <a:spcPts val="0"/>
              </a:spcBef>
            </a:pPr>
            <a:endParaRPr lang="en-US" dirty="0"/>
          </a:p>
          <a:p>
            <a:pPr>
              <a:spcBef>
                <a:spcPts val="0"/>
              </a:spcBef>
            </a:pPr>
            <a:r>
              <a:rPr lang="en-US" dirty="0"/>
              <a:t>On Christ the Solid Rock I stand, all other ground is sinking sand, or an invisible sculpture, </a:t>
            </a:r>
          </a:p>
          <a:p>
            <a:pPr>
              <a:spcBef>
                <a:spcPts val="0"/>
              </a:spcBef>
            </a:pPr>
            <a:endParaRPr lang="en-US" dirty="0"/>
          </a:p>
          <a:p>
            <a:pPr>
              <a:spcBef>
                <a:spcPts val="0"/>
              </a:spcBef>
            </a:pPr>
            <a:r>
              <a:rPr lang="en-US" dirty="0"/>
              <a:t>The world is foolish because they put their faith in “gods that are not God at all” as the prophet Jeremiah would say. </a:t>
            </a:r>
          </a:p>
          <a:p>
            <a:pPr>
              <a:spcBef>
                <a:spcPts val="0"/>
              </a:spcBef>
            </a:pPr>
            <a:endParaRPr lang="en-US" dirty="0"/>
          </a:p>
          <a:p>
            <a:pPr>
              <a:spcBef>
                <a:spcPts val="0"/>
              </a:spcBef>
            </a:pPr>
            <a:r>
              <a:rPr lang="en-US" dirty="0"/>
              <a:t>The world is foolish because they put their faith in invisible sculptures.</a:t>
            </a:r>
          </a:p>
          <a:p>
            <a:pPr>
              <a:spcBef>
                <a:spcPts val="0"/>
              </a:spcBef>
            </a:pPr>
            <a:endParaRPr lang="en-US" dirty="0"/>
          </a:p>
          <a:p>
            <a:pPr>
              <a:spcBef>
                <a:spcPts val="0"/>
              </a:spcBef>
            </a:pPr>
            <a:r>
              <a:rPr lang="en-US" sz="1100" dirty="0"/>
              <a:t>https://news.artnet.com/art-world/italian-artist-auctioned-off-invisible-sculpture-18300-literally-made-nothing-1976181</a:t>
            </a:r>
          </a:p>
        </p:txBody>
      </p:sp>
    </p:spTree>
    <p:extLst>
      <p:ext uri="{BB962C8B-B14F-4D97-AF65-F5344CB8AC3E}">
        <p14:creationId xmlns:p14="http://schemas.microsoft.com/office/powerpoint/2010/main" val="100687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38FFD3-9A24-DA4A-8EF9-649AF0FC53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8034" name="Rectangle 2"/>
          <p:cNvSpPr>
            <a:spLocks noGrp="1" noRot="1" noChangeAspect="1" noChangeArrowheads="1"/>
          </p:cNvSpPr>
          <p:nvPr>
            <p:ph type="sldImg"/>
          </p:nvPr>
        </p:nvSpPr>
        <p:spPr>
          <a:xfrm>
            <a:off x="1143000" y="685800"/>
            <a:ext cx="4572000" cy="3429000"/>
          </a:xfrm>
          <a:solidFill>
            <a:srgbClr val="FFFFFF"/>
          </a:solidFill>
          <a:ln/>
        </p:spPr>
      </p:sp>
      <p:sp>
        <p:nvSpPr>
          <p:cNvPr id="4280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118C39-9A75-2C48-8C44-FE97D25771FF}" type="slidenum">
              <a:rPr lang="en-US"/>
              <a:pPr>
                <a:defRPr/>
              </a:pPr>
              <a:t>168</a:t>
            </a:fld>
            <a:endParaRPr lang="en-US"/>
          </a:p>
        </p:txBody>
      </p:sp>
      <p:sp>
        <p:nvSpPr>
          <p:cNvPr id="16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p:txBody>
          <a:bodyPr/>
          <a:lstStyle/>
          <a:p>
            <a:pPr eaLnBrk="1" hangingPunct="1">
              <a:defRPr/>
            </a:pPr>
            <a:r>
              <a:rPr lang="en-US">
                <a:cs typeface="+mn-cs"/>
              </a:rPr>
              <a:t>After Jesus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Moving on to </a:t>
            </a:r>
            <a:r>
              <a:rPr lang="en-US" dirty="0" err="1"/>
              <a:t>ch</a:t>
            </a:r>
            <a:r>
              <a:rPr lang="en-US" dirty="0"/>
              <a:t> 26, we finally get to hear Paul’s testimony in its entirety. </a:t>
            </a:r>
          </a:p>
          <a:p>
            <a:pPr marL="285750" indent="-285750">
              <a:buFont typeface="Arial" panose="020B0604020202020204" pitchFamily="34" charset="0"/>
              <a:buChar char="•"/>
            </a:pPr>
            <a:r>
              <a:rPr lang="en-US" dirty="0"/>
              <a:t>When Paul spoke to the crowd, he was interrupted when he said his mission was to the gentiles. </a:t>
            </a:r>
          </a:p>
          <a:p>
            <a:pPr marL="285750" indent="-285750">
              <a:buFont typeface="Arial" panose="020B0604020202020204" pitchFamily="34" charset="0"/>
              <a:buChar char="•"/>
            </a:pPr>
            <a:r>
              <a:rPr lang="en-US" dirty="0"/>
              <a:t>When he spoke to the high council, he was interrupted when he said his hope was in the resurrection.</a:t>
            </a:r>
          </a:p>
          <a:p>
            <a:pPr marL="285750" indent="-285750">
              <a:buFont typeface="Arial" panose="020B0604020202020204" pitchFamily="34" charset="0"/>
              <a:buChar char="•"/>
            </a:pPr>
            <a:r>
              <a:rPr lang="en-US" dirty="0"/>
              <a:t>When he spoke to Governor Felix, he was interrupted again after saying he was on trial for hope in the resurrection.</a:t>
            </a:r>
          </a:p>
          <a:p>
            <a:pPr marL="285750" indent="-285750">
              <a:buFont typeface="Arial" panose="020B0604020202020204" pitchFamily="34" charset="0"/>
              <a:buChar char="•"/>
            </a:pPr>
            <a:r>
              <a:rPr lang="en-US" dirty="0"/>
              <a:t>In his last trial with Governor Festus, he gave a simple summary not guilty against Jewish Law, the Temple, or the Roman government.</a:t>
            </a:r>
          </a:p>
          <a:p>
            <a:endParaRPr lang="en-US" dirty="0"/>
          </a:p>
          <a:p>
            <a:r>
              <a:rPr lang="en-US" dirty="0"/>
              <a:t>This is not just testimony in a criminal trial. This is Paul’s </a:t>
            </a:r>
            <a:r>
              <a:rPr lang="en-US" sz="1800" b="1" u="sng" dirty="0"/>
              <a:t>PERSONAL TESTIMONY </a:t>
            </a:r>
            <a:r>
              <a:rPr lang="en-US" dirty="0"/>
              <a:t>on how he became a Christian. </a:t>
            </a:r>
          </a:p>
          <a:p>
            <a:endParaRPr lang="en-US" dirty="0"/>
          </a:p>
          <a:p>
            <a:r>
              <a:rPr lang="en-US" dirty="0"/>
              <a:t>All Christians have a personal testimony. We just don’t spend much time sharing it. A personal testimony is good because people can argue with your theology, but they can’t deny your experience.  And almost everyone loves a story. A good personal testimony shares how Christianity is first a relationship (knowing Christ) and secondly a theology.</a:t>
            </a:r>
          </a:p>
          <a:p>
            <a:endParaRPr lang="en-US" dirty="0"/>
          </a:p>
          <a:p>
            <a:r>
              <a:rPr lang="en-US" dirty="0"/>
              <a:t>At Singapore Bible College, they taught us how to develop a simple 5 step testimony.  I’ve included it on the notes page. You can even use it to grade Paul’s testimony here in </a:t>
            </a:r>
            <a:r>
              <a:rPr lang="en-US" dirty="0" err="1"/>
              <a:t>ch</a:t>
            </a:r>
            <a:r>
              <a:rPr lang="en-US" dirty="0"/>
              <a:t> 26.</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40336359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 SBC Grade sheet shows that a personal testimony starts with an introduction where you get the audience’s attention, you raise curiosity or a need. </a:t>
            </a:r>
          </a:p>
          <a:p>
            <a:endParaRPr lang="en-US" dirty="0"/>
          </a:p>
          <a:p>
            <a:r>
              <a:rPr lang="en-US" dirty="0"/>
              <a:t>Paul starts his testimony by mentioning that King Agrippa, unlike the new governor Festus, knows about Jewish customs and controversies.</a:t>
            </a:r>
          </a:p>
          <a:p>
            <a:endParaRPr lang="en-US" dirty="0"/>
          </a:p>
          <a:p>
            <a:r>
              <a:rPr lang="en-US" dirty="0"/>
              <a:t>In vs. 4 to 5, Paul mentions his background as a Pharisee. </a:t>
            </a:r>
          </a:p>
          <a:p>
            <a:r>
              <a:rPr lang="en-US" dirty="0"/>
              <a:t>In vs. 6 to 8, Paul presents the central question for his debate. </a:t>
            </a:r>
          </a:p>
          <a:p>
            <a:endParaRPr lang="en-US" dirty="0"/>
          </a:p>
          <a:p>
            <a:r>
              <a:rPr lang="en-US" baseline="30000" dirty="0"/>
              <a:t>6</a:t>
            </a:r>
            <a:r>
              <a:rPr lang="en-US" dirty="0"/>
              <a:t> Now I am on trial because of my hope in the fulfillment of God’s promise made to our ancestors. </a:t>
            </a:r>
            <a:r>
              <a:rPr lang="en-US" baseline="30000" dirty="0"/>
              <a:t>7</a:t>
            </a:r>
            <a:r>
              <a:rPr lang="en-US" dirty="0"/>
              <a:t> In fact, that is why the twelve tribes of Israel zealously worship God night and day, and they share the same hope I have. Yet, Your Majesty, they accuse me for having this hope! </a:t>
            </a:r>
            <a:r>
              <a:rPr lang="en-US" baseline="30000" dirty="0"/>
              <a:t>8</a:t>
            </a:r>
            <a:r>
              <a:rPr lang="en-US" dirty="0"/>
              <a:t> Why does it seem incredible to any of you that God can raise the dead?</a:t>
            </a:r>
          </a:p>
          <a:p>
            <a:endParaRPr lang="en-US" dirty="0"/>
          </a:p>
          <a:p>
            <a:r>
              <a:rPr lang="en-US" dirty="0"/>
              <a:t>Paul is saying I am a Jew. I am an expert in Jewish Laws and customs. I have the same hope as all Jews. Why is that hope in resurrection?  Paul now continues and will eventually answer that question.</a:t>
            </a:r>
          </a:p>
          <a:p>
            <a:endParaRPr lang="en-US" dirty="0"/>
          </a:p>
          <a:p>
            <a:r>
              <a:rPr lang="en-US" dirty="0"/>
              <a:t>I would call that an effective introduction. </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19225268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next part of a personal testimony tells of your pre-conversion life. You are to explain your struggles. They need to be realistic and specific. </a:t>
            </a:r>
          </a:p>
          <a:p>
            <a:endParaRPr lang="en-US" sz="1300" b="0" u="none" dirty="0"/>
          </a:p>
          <a:p>
            <a:r>
              <a:rPr lang="en-US" sz="1300" b="0" u="none" dirty="0"/>
              <a:t>Paul’s struggles dealt with a bunch of religious heretics who claimed that a certain “Jesus” was, in fact, the Messiah, the fulfillment of all Jewish scriptures.  He was given the task to hunt down these people who would later be called Christians.</a:t>
            </a:r>
          </a:p>
          <a:p>
            <a:endParaRPr lang="en-US" sz="1300" b="0" u="none"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8356359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In fact, it was while Paul was chasing Christians down in foreign cities, he came to know Jesus. </a:t>
            </a:r>
            <a:r>
              <a:rPr lang="en-US" sz="1300" dirty="0"/>
              <a:t> Paul states:</a:t>
            </a:r>
            <a:endParaRPr lang="en-US" sz="1300" b="0" u="none" dirty="0"/>
          </a:p>
          <a:p>
            <a:endParaRPr lang="en-US" sz="1300" b="0" u="none" dirty="0"/>
          </a:p>
          <a:p>
            <a:r>
              <a:rPr lang="en-US" sz="1300" baseline="30000" dirty="0"/>
              <a:t>12</a:t>
            </a:r>
            <a:r>
              <a:rPr lang="en-US" sz="1300" dirty="0"/>
              <a:t> “One day I was on such a mission to Damascus, armed with the authority and commission of the leading priests. </a:t>
            </a:r>
            <a:r>
              <a:rPr lang="en-US" sz="1300" baseline="30000" dirty="0"/>
              <a:t>13</a:t>
            </a:r>
            <a:r>
              <a:rPr lang="en-US" sz="1300" dirty="0"/>
              <a:t> About noon, Your Majesty, as I was on the road, a light from heaven brighter than the sun shone down on me and my companions. </a:t>
            </a:r>
            <a:r>
              <a:rPr lang="en-US" sz="1300" baseline="30000" dirty="0"/>
              <a:t>14</a:t>
            </a:r>
            <a:r>
              <a:rPr lang="en-US" sz="1300" dirty="0"/>
              <a:t> We all fell down, and I heard a voice saying to me in Aramaic, ‘Saul, Saul, why are you persecuting me? It is useless for you to fight against my will.’</a:t>
            </a:r>
          </a:p>
          <a:p>
            <a:endParaRPr lang="en-US" sz="1300" dirty="0"/>
          </a:p>
          <a:p>
            <a:r>
              <a:rPr lang="en-US" sz="1300" baseline="30000" dirty="0"/>
              <a:t>15</a:t>
            </a:r>
            <a:r>
              <a:rPr lang="en-US" sz="1300" dirty="0"/>
              <a:t> “‘Who are you, lord?’ I asked.</a:t>
            </a:r>
          </a:p>
          <a:p>
            <a:endParaRPr lang="en-US" sz="1300" dirty="0"/>
          </a:p>
          <a:p>
            <a:r>
              <a:rPr lang="en-US" sz="1300" dirty="0"/>
              <a:t>“And the Lord replied, ‘I am Jesus, the one you are persecuting. </a:t>
            </a:r>
            <a:r>
              <a:rPr lang="en-US" sz="1300" baseline="30000" dirty="0"/>
              <a:t>16</a:t>
            </a:r>
            <a:r>
              <a:rPr lang="en-US" sz="1300" dirty="0"/>
              <a:t> Now get to your feet! For I have appeared to you to appoint you as my servant and witness. Tell people that you have seen me, and tell them what I will show you in the future. </a:t>
            </a:r>
            <a:r>
              <a:rPr lang="en-US" sz="1300" baseline="30000" dirty="0"/>
              <a:t>17</a:t>
            </a:r>
            <a:r>
              <a:rPr lang="en-US" sz="1300" dirty="0"/>
              <a:t> And I will rescue you from both your own people and the Gentiles. Yes, I am sending you to the Gentiles </a:t>
            </a:r>
            <a:r>
              <a:rPr lang="en-US" sz="1300" baseline="30000" dirty="0"/>
              <a:t>18</a:t>
            </a:r>
            <a:r>
              <a:rPr lang="en-US" sz="1300" dirty="0"/>
              <a:t> to open their eyes, so they may turn from darkness to light and from the power of Satan to God. Then they will receive forgiveness for their sins and be given a place among God’s people, who are set apart by faith in me.’</a:t>
            </a:r>
          </a:p>
          <a:p>
            <a:endParaRPr lang="en-US" sz="1300" dirty="0"/>
          </a:p>
          <a:p>
            <a:r>
              <a:rPr lang="en-US" sz="1300" dirty="0"/>
              <a:t>That is a very dramatic conversion. For your own testimony, when did you recognize that Christ was the answer? </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9445789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next part of a personal testimony shows the positive results of your conversion.  In Paul’s case, he tells King Agrippa that:  </a:t>
            </a:r>
          </a:p>
          <a:p>
            <a:endParaRPr lang="en-US" sz="1300" b="0" u="none" dirty="0"/>
          </a:p>
          <a:p>
            <a:r>
              <a:rPr lang="en-US" sz="1300" b="0" u="none" baseline="30000" dirty="0"/>
              <a:t>19</a:t>
            </a:r>
            <a:r>
              <a:rPr lang="en-US" sz="1300" b="0" u="none" dirty="0"/>
              <a:t> . . . I obeyed that vision from heaven. </a:t>
            </a:r>
            <a:r>
              <a:rPr lang="en-US" sz="1300" b="0" u="none" baseline="30000" dirty="0"/>
              <a:t>20</a:t>
            </a:r>
            <a:r>
              <a:rPr lang="en-US" sz="1300" b="0" u="none" dirty="0"/>
              <a:t> I preached first to those in Damascus, then in Jerusalem and throughout all Judea, and also to the Gentiles, that all must repent of their sins and turn to God—and prove they have changed by the good things they do. </a:t>
            </a:r>
            <a:r>
              <a:rPr lang="en-US" sz="1300" b="0" u="none" baseline="30000" dirty="0"/>
              <a:t>21</a:t>
            </a:r>
            <a:r>
              <a:rPr lang="en-US" sz="1300" b="0" u="none" dirty="0"/>
              <a:t> Some Jews arrested me in the Temple for preaching this, and they tried to kill me. </a:t>
            </a:r>
            <a:r>
              <a:rPr lang="en-US" sz="1300" b="0" u="none" baseline="30000" dirty="0"/>
              <a:t>22</a:t>
            </a:r>
            <a:r>
              <a:rPr lang="en-US" sz="1300" b="0" u="none" dirty="0"/>
              <a:t> But God has protected me right up to this present time so I can testify to everyone, from the least to the greatest. I teach nothing except what the prophets and Moses said would happen— </a:t>
            </a:r>
            <a:r>
              <a:rPr lang="en-US" sz="1300" b="0" u="none" baseline="30000" dirty="0"/>
              <a:t>23</a:t>
            </a:r>
            <a:r>
              <a:rPr lang="en-US" sz="1300" b="0" u="none" dirty="0"/>
              <a:t> that the Messiah would suffer and be the first to rise from the dead, and in this way announce God’s light to Jews and Gentiles alike.”</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160632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174</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The entire theme of </a:t>
            </a:r>
            <a:r>
              <a:rPr lang="ar-SA" dirty="0">
                <a:solidFill>
                  <a:schemeClr val="tx1"/>
                </a:solidFill>
              </a:rPr>
              <a:t>اعمال</a:t>
            </a:r>
            <a:r>
              <a:rPr lang="en-US" dirty="0">
                <a:solidFill>
                  <a:schemeClr val="tx1"/>
                </a:solidFill>
              </a:rPr>
              <a:t> is captures with </a:t>
            </a:r>
            <a:r>
              <a:rPr lang="ar-SA" dirty="0">
                <a:solidFill>
                  <a:schemeClr val="tx1"/>
                </a:solidFill>
              </a:rPr>
              <a:t>اعمال</a:t>
            </a:r>
            <a:r>
              <a:rPr lang="en-US" dirty="0">
                <a:solidFill>
                  <a:schemeClr val="tx1"/>
                </a:solidFill>
              </a:rPr>
              <a:t> 1:8 when Jesus tells the apostles “you will be my witnesses, telling people about me everywhere—in Jerusalem, throughout Judea, in Samaria, and to the ends of the earth.”</a:t>
            </a:r>
          </a:p>
          <a:p>
            <a:pPr>
              <a:spcBef>
                <a:spcPts val="0"/>
              </a:spcBef>
            </a:pPr>
            <a:endParaRPr lang="en-US" dirty="0">
              <a:solidFill>
                <a:schemeClr val="tx1"/>
              </a:solidFill>
            </a:endParaRPr>
          </a:p>
          <a:p>
            <a:pPr>
              <a:spcBef>
                <a:spcPts val="0"/>
              </a:spcBef>
            </a:pPr>
            <a:r>
              <a:rPr lang="en-US" dirty="0">
                <a:solidFill>
                  <a:schemeClr val="tx1"/>
                </a:solidFill>
              </a:rPr>
              <a:t>Luke captures that same though when he mentions that Paul preached first to those in Damascus, then in Jerusalem and throughout all Judea, and also to the Gentiles</a:t>
            </a:r>
          </a:p>
          <a:p>
            <a:pPr>
              <a:spcBef>
                <a:spcPts val="0"/>
              </a:spcBef>
            </a:pPr>
            <a:endParaRPr lang="en-US" dirty="0">
              <a:solidFill>
                <a:schemeClr val="tx1"/>
              </a:solidFill>
            </a:endParaRPr>
          </a:p>
          <a:p>
            <a:pPr>
              <a:spcBef>
                <a:spcPts val="0"/>
              </a:spcBef>
            </a:pPr>
            <a:r>
              <a:rPr lang="en-US" dirty="0">
                <a:solidFill>
                  <a:schemeClr val="tx1"/>
                </a:solidFill>
              </a:rPr>
              <a:t>The key truth I want to point out is what Paul preached. </a:t>
            </a:r>
          </a:p>
        </p:txBody>
      </p:sp>
    </p:spTree>
    <p:extLst>
      <p:ext uri="{BB962C8B-B14F-4D97-AF65-F5344CB8AC3E}">
        <p14:creationId xmlns:p14="http://schemas.microsoft.com/office/powerpoint/2010/main" val="24250755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175</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Paul preached that that all must repent of their sins and turn to God—and prove they have changed by the good things they do. </a:t>
            </a:r>
          </a:p>
          <a:p>
            <a:pPr>
              <a:spcBef>
                <a:spcPts val="0"/>
              </a:spcBef>
            </a:pPr>
            <a:endParaRPr lang="en-US" dirty="0">
              <a:solidFill>
                <a:schemeClr val="tx1"/>
              </a:solidFill>
            </a:endParaRPr>
          </a:p>
          <a:p>
            <a:pPr>
              <a:spcBef>
                <a:spcPts val="0"/>
              </a:spcBef>
            </a:pPr>
            <a:r>
              <a:rPr lang="en-US" dirty="0">
                <a:solidFill>
                  <a:schemeClr val="tx1"/>
                </a:solidFill>
              </a:rPr>
              <a:t>This message should look very familiar.  </a:t>
            </a:r>
          </a:p>
          <a:p>
            <a:pPr>
              <a:spcBef>
                <a:spcPts val="0"/>
              </a:spcBef>
            </a:pPr>
            <a:endParaRPr lang="en-US" dirty="0">
              <a:solidFill>
                <a:schemeClr val="tx1"/>
              </a:solidFill>
            </a:endParaRPr>
          </a:p>
        </p:txBody>
      </p:sp>
    </p:spTree>
    <p:extLst>
      <p:ext uri="{BB962C8B-B14F-4D97-AF65-F5344CB8AC3E}">
        <p14:creationId xmlns:p14="http://schemas.microsoft.com/office/powerpoint/2010/main" val="4126868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176</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John the Baptist preached, "Repent of your sins and turn to God, for the Kingdom of Heaven is near."</a:t>
            </a:r>
          </a:p>
          <a:p>
            <a:pPr>
              <a:spcBef>
                <a:spcPts val="0"/>
              </a:spcBef>
            </a:pPr>
            <a:endParaRPr lang="en-US" dirty="0">
              <a:solidFill>
                <a:schemeClr val="tx1"/>
              </a:solidFill>
            </a:endParaRPr>
          </a:p>
          <a:p>
            <a:pPr>
              <a:spcBef>
                <a:spcPts val="0"/>
              </a:spcBef>
            </a:pPr>
            <a:r>
              <a:rPr lang="en-US" sz="1800" b="1" u="sng" dirty="0">
                <a:solidFill>
                  <a:schemeClr val="tx1"/>
                </a:solidFill>
              </a:rPr>
              <a:t>JESUS</a:t>
            </a:r>
            <a:r>
              <a:rPr lang="en-US" dirty="0">
                <a:solidFill>
                  <a:schemeClr val="tx1"/>
                </a:solidFill>
              </a:rPr>
              <a:t> also began to preach, “Repent of your sins and turn to God, for the Kingdom of Heaven is near."</a:t>
            </a:r>
          </a:p>
          <a:p>
            <a:pPr>
              <a:spcBef>
                <a:spcPts val="0"/>
              </a:spcBef>
            </a:pPr>
            <a:endParaRPr lang="en-US" dirty="0">
              <a:solidFill>
                <a:schemeClr val="tx1"/>
              </a:solidFill>
            </a:endParaRPr>
          </a:p>
          <a:p>
            <a:pPr>
              <a:spcBef>
                <a:spcPts val="0"/>
              </a:spcBef>
            </a:pPr>
            <a:r>
              <a:rPr lang="en-US" sz="1800" b="1" u="sng" dirty="0">
                <a:solidFill>
                  <a:schemeClr val="tx1"/>
                </a:solidFill>
              </a:rPr>
              <a:t>EVEN PETER, </a:t>
            </a:r>
            <a:r>
              <a:rPr lang="en-US" dirty="0">
                <a:solidFill>
                  <a:schemeClr val="tx1"/>
                </a:solidFill>
              </a:rPr>
              <a:t>in his sermon on the day of Pentecost, when asked by the people what should we do, he answered by saying, "Each of you must repent of your sins and turn to God and be baptized in the name of Jesus Christ for the forgiveness of your sins."</a:t>
            </a:r>
          </a:p>
        </p:txBody>
      </p:sp>
    </p:spTree>
    <p:extLst>
      <p:ext uri="{BB962C8B-B14F-4D97-AF65-F5344CB8AC3E}">
        <p14:creationId xmlns:p14="http://schemas.microsoft.com/office/powerpoint/2010/main" val="123949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177</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Paul preached that that all must repent of their sins and turn to God—and prove they have changed by the good things they do. </a:t>
            </a:r>
          </a:p>
          <a:p>
            <a:pPr>
              <a:spcBef>
                <a:spcPts val="0"/>
              </a:spcBef>
            </a:pPr>
            <a:endParaRPr lang="en-US" dirty="0">
              <a:solidFill>
                <a:schemeClr val="tx1"/>
              </a:solidFill>
            </a:endParaRPr>
          </a:p>
          <a:p>
            <a:pPr>
              <a:spcBef>
                <a:spcPts val="0"/>
              </a:spcBef>
            </a:pPr>
            <a:r>
              <a:rPr lang="en-US" dirty="0">
                <a:solidFill>
                  <a:schemeClr val="tx1"/>
                </a:solidFill>
              </a:rPr>
              <a:t>This message should look very familiar.  </a:t>
            </a:r>
          </a:p>
          <a:p>
            <a:pPr>
              <a:spcBef>
                <a:spcPts val="0"/>
              </a:spcBef>
            </a:pPr>
            <a:endParaRPr lang="en-US" dirty="0">
              <a:solidFill>
                <a:schemeClr val="tx1"/>
              </a:solidFill>
            </a:endParaRPr>
          </a:p>
        </p:txBody>
      </p:sp>
    </p:spTree>
    <p:extLst>
      <p:ext uri="{BB962C8B-B14F-4D97-AF65-F5344CB8AC3E}">
        <p14:creationId xmlns:p14="http://schemas.microsoft.com/office/powerpoint/2010/main" val="224287064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final part of a personal testimony is the conclusion. It answers the so what. If looking at Paul’s speech as a personal testimony the conclusion would be his response to King Agrippa: I am telling you this so that you might believe, that you might be the same as me, except for these chains. </a:t>
            </a:r>
          </a:p>
          <a:p>
            <a:endParaRPr lang="en-US" sz="1300" b="0" u="none" dirty="0"/>
          </a:p>
          <a:p>
            <a:r>
              <a:rPr lang="en-US" sz="1300" b="0" u="none" dirty="0"/>
              <a:t>What a powerful personal testimony. I think Paul would get a good grade using the SBC grade sheet.</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440356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But this speech is not just a personal testimony. It is also a trial (well sort of).  Paul set up his defense by stating he was on trial because of his hope in the resurrection, which is the same hope all his people had. </a:t>
            </a:r>
          </a:p>
          <a:p>
            <a:endParaRPr lang="en-US" sz="1300" b="0" u="none" dirty="0"/>
          </a:p>
          <a:p>
            <a:r>
              <a:rPr lang="en-US" sz="1300" b="0" u="none" dirty="0"/>
              <a:t>Paul’s thesis is, "If I am on trial because of my hope in the resurrection, I am vindicated because my hope is found in Jesus, who is resurrected."</a:t>
            </a:r>
          </a:p>
          <a:p>
            <a:endParaRPr lang="en-US" sz="1300" b="0" u="none" dirty="0"/>
          </a:p>
          <a:p>
            <a:r>
              <a:rPr lang="en-US" sz="1300" b="0" u="none" dirty="0"/>
              <a:t>Paul is boldly proclaiming his innocence. But he is also trying to reach Agrippa, he is trying to reach Festus, with the message of the gospel. Jesus is the Messiah. We have a hope because of the resurrection. </a:t>
            </a:r>
          </a:p>
          <a:p>
            <a:endParaRPr lang="en-US" sz="1300" b="0" u="none" dirty="0"/>
          </a:p>
          <a:p>
            <a:r>
              <a:rPr lang="en-US" sz="1300" b="0" u="none" dirty="0"/>
              <a:t>Did Festus and Agrippa understand?</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a:t>
            </a:r>
            <a:r>
              <a:rPr lang="en-US" sz="1000" dirty="0" err="1"/>
              <a:t>unsplash.com</a:t>
            </a:r>
            <a:r>
              <a:rPr lang="en-US" sz="1000" dirty="0"/>
              <a:t>/photos/fg8tdcxrkrA</a:t>
            </a:r>
          </a:p>
        </p:txBody>
      </p:sp>
    </p:spTree>
    <p:extLst>
      <p:ext uri="{BB962C8B-B14F-4D97-AF65-F5344CB8AC3E}">
        <p14:creationId xmlns:p14="http://schemas.microsoft.com/office/powerpoint/2010/main" val="1689273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They understood Paul was innocent. Verse 31 tells us, “As they went out, they talked it over and agreed, ‘This man hasn’t done anything to deserve death or imprisonment.’”</a:t>
            </a:r>
          </a:p>
          <a:p>
            <a:endParaRPr lang="en-US" dirty="0"/>
          </a:p>
          <a:p>
            <a:r>
              <a:rPr lang="en-US" dirty="0"/>
              <a:t>They didn’t understand that Paul was free because he was following God’s will even though we was going to Rome in chains. That’s in vs 32, “And Agrippa said to Festus, ‘He could have been set free if he hadn’t appealed to Caesar.’”</a:t>
            </a:r>
          </a:p>
          <a:p>
            <a:endParaRPr lang="en-US" dirty="0"/>
          </a:p>
          <a:p>
            <a:r>
              <a:rPr lang="en-US" dirty="0"/>
              <a:t>Did they understand the gospel?  Did they repent of their sins and turn to God?  I don’t think so.  In verse 24, Festus shouted, “Paul, you are insane. Too much study has made you crazy!”</a:t>
            </a:r>
          </a:p>
          <a:p>
            <a:endParaRPr lang="en-US" dirty="0"/>
          </a:p>
          <a:p>
            <a:r>
              <a:rPr lang="en-US" dirty="0"/>
              <a:t>In vs 28  Agrippa interrupted him. “Do you think you can persuade me to become a Christian so quickly?”</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18498791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Do you think you can persuade me to be a Christian?  King Agrippa brings up an interesting question.  But it is the wrong question. I believe that this question is a roadblock for most Christian, it keeps us from sharing our testimony.</a:t>
            </a:r>
          </a:p>
          <a:p>
            <a:pPr>
              <a:spcBef>
                <a:spcPts val="0"/>
              </a:spcBef>
            </a:pPr>
            <a:endParaRPr lang="en-US" sz="1400" dirty="0"/>
          </a:p>
          <a:p>
            <a:pPr>
              <a:spcBef>
                <a:spcPts val="0"/>
              </a:spcBef>
            </a:pPr>
            <a:r>
              <a:rPr lang="en-US" sz="1400" dirty="0"/>
              <a:t>It is not my job to persuade you to be a Christian. I like what Peter wrote:  “If someone asks about your hope as a believer, always be ready to explain it. But do this in a gentle and respectful way” (1 Peter 3:15-16, NLT).</a:t>
            </a:r>
          </a:p>
          <a:p>
            <a:pPr>
              <a:spcBef>
                <a:spcPts val="0"/>
              </a:spcBef>
            </a:pPr>
            <a:endParaRPr lang="en-US" sz="1400" dirty="0"/>
          </a:p>
          <a:p>
            <a:pPr>
              <a:spcBef>
                <a:spcPts val="0"/>
              </a:spcBef>
            </a:pPr>
            <a:r>
              <a:rPr lang="en-US" sz="1400" dirty="0"/>
              <a:t>I don’t have to persuade anyone.  But I do want to share my hope. That is why Paul was on trial.  He was sharing his hope. </a:t>
            </a:r>
          </a:p>
          <a:p>
            <a:pPr>
              <a:spcBef>
                <a:spcPts val="0"/>
              </a:spcBef>
            </a:pPr>
            <a:endParaRPr lang="en-US" sz="1400" dirty="0"/>
          </a:p>
          <a:p>
            <a:pPr>
              <a:spcBef>
                <a:spcPts val="0"/>
              </a:spcBef>
            </a:pPr>
            <a:endParaRPr lang="en-US" sz="1400" dirty="0"/>
          </a:p>
          <a:p>
            <a:pPr>
              <a:spcBef>
                <a:spcPts val="0"/>
              </a:spcBef>
            </a:pPr>
            <a:endParaRPr lang="en-US" sz="1400" dirty="0"/>
          </a:p>
        </p:txBody>
      </p:sp>
    </p:spTree>
    <p:extLst>
      <p:ext uri="{BB962C8B-B14F-4D97-AF65-F5344CB8AC3E}">
        <p14:creationId xmlns:p14="http://schemas.microsoft.com/office/powerpoint/2010/main" val="39408937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You don’t have to persuade, but you do need to be ready to explain, this means you need to be prepared.</a:t>
            </a:r>
          </a:p>
          <a:p>
            <a:endParaRPr lang="en-US" dirty="0"/>
          </a:p>
          <a:p>
            <a:r>
              <a:rPr lang="en-US" dirty="0"/>
              <a:t>Paul was prepared. Paul was ready to explain his hope when asked or given an opportunity. We can be to. </a:t>
            </a:r>
          </a:p>
          <a:p>
            <a:endParaRPr lang="en-US" dirty="0"/>
          </a:p>
          <a:p>
            <a:r>
              <a:rPr lang="en-US" dirty="0"/>
              <a:t>If you look at the handout, there are links to a CRU Singapore webpage that gives helpful tips on writing your personal testimony. </a:t>
            </a:r>
          </a:p>
          <a:p>
            <a:endParaRPr lang="en-US" dirty="0"/>
          </a:p>
          <a:p>
            <a:r>
              <a:rPr lang="en-US" dirty="0"/>
              <a:t>If you go to Dr Rick’s website, BibleStudyDownloads.org, you can download his entire homiletics course guide which has tips, his personal testimony, and the grade sheet I was mentioning earlier. But just download </a:t>
            </a:r>
            <a:r>
              <a:rPr lang="en-US" dirty="0">
                <a:hlinkClick r:id="rId3"/>
              </a:rPr>
              <a:t>02-How to Share Your Testimony-pp16-19_eng_pr_v4.docx</a:t>
            </a:r>
            <a:r>
              <a:rPr lang="en-US" dirty="0"/>
              <a:t>. I also created an excerpt that was just 3 pages, then I added my personal testimony so now it’s 4 pages. That will be posted on our WhatsApp group shortly. </a:t>
            </a:r>
          </a:p>
          <a:p>
            <a:endParaRPr lang="en-US" dirty="0"/>
          </a:p>
          <a:p>
            <a:r>
              <a:rPr lang="en-US" dirty="0"/>
              <a:t>So prepare a personal testimony. Share it with your spouse, your family. If you want, Pastor Jim or I can take a look. </a:t>
            </a:r>
          </a:p>
          <a:p>
            <a:endParaRPr lang="en-US" dirty="0"/>
          </a:p>
          <a:p>
            <a:r>
              <a:rPr lang="en-US" dirty="0"/>
              <a:t>People are often afraid of sharing their testimony. They are bound by chains of uncertainty and doubt. But, when we know Christ, risen from the grave, and then follow his will, we will be free, even if in chains.</a:t>
            </a:r>
          </a:p>
          <a:p>
            <a:endParaRPr lang="en-US" dirty="0"/>
          </a:p>
          <a:p>
            <a:r>
              <a:rPr lang="en-US" dirty="0"/>
              <a:t>Let us pray:</a:t>
            </a:r>
          </a:p>
        </p:txBody>
      </p:sp>
    </p:spTree>
    <p:extLst>
      <p:ext uri="{BB962C8B-B14F-4D97-AF65-F5344CB8AC3E}">
        <p14:creationId xmlns:p14="http://schemas.microsoft.com/office/powerpoint/2010/main" val="18759185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5EC92A-D5B4-3646-8789-F19466F16183}" type="slidenum">
              <a:rPr lang="en-US" sz="1200"/>
              <a:pPr eaLnBrk="1" hangingPunct="1"/>
              <a:t>184</a:t>
            </a:fld>
            <a:endParaRPr lang="en-US" sz="1200"/>
          </a:p>
        </p:txBody>
      </p:sp>
      <p:sp>
        <p:nvSpPr>
          <p:cNvPr id="432130" name="Rectangle 2"/>
          <p:cNvSpPr>
            <a:spLocks noGrp="1" noRot="1" noChangeAspect="1" noChangeArrowheads="1" noTextEdit="1"/>
          </p:cNvSpPr>
          <p:nvPr>
            <p:ph type="sldImg"/>
          </p:nvPr>
        </p:nvSpPr>
        <p:spPr>
          <a:xfrm>
            <a:off x="1143000" y="685800"/>
            <a:ext cx="4572000" cy="3429000"/>
          </a:xfrm>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Today we are in Acts 28:11-31.  The final chapter of Acts.  The final lesson of our series. </a:t>
            </a:r>
          </a:p>
          <a:p>
            <a:endParaRPr lang="en-US" dirty="0"/>
          </a:p>
          <a:p>
            <a:r>
              <a:rPr lang="en-US" dirty="0"/>
              <a:t>Paul is finally going to Rome.  This is the climax of our story!  What is going to happen?  Will he get to speak to Caesar? Will he get a fair trial? Will he be executed?  </a:t>
            </a:r>
          </a:p>
          <a:p>
            <a:endParaRPr lang="en-US" dirty="0"/>
          </a:p>
          <a:p>
            <a:r>
              <a:rPr lang="en-US" dirty="0"/>
              <a:t>Go ahead and turn in your Bible or on your apps to Acts 28:11, and let's find out </a:t>
            </a:r>
            <a:r>
              <a:rPr lang="en-US" sz="1600" b="1" u="sng" dirty="0"/>
              <a:t>WHAT HAPPENS. </a:t>
            </a:r>
            <a:endParaRPr lang="en-US" b="1" u="sng" dirty="0"/>
          </a:p>
        </p:txBody>
      </p:sp>
      <p:sp>
        <p:nvSpPr>
          <p:cNvPr id="5" name="Slide Image Placeholder 4">
            <a:extLst>
              <a:ext uri="{FF2B5EF4-FFF2-40B4-BE49-F238E27FC236}">
                <a16:creationId xmlns:a16="http://schemas.microsoft.com/office/drawing/2014/main" id="{32397D67-3DAC-4F0D-9C43-EEB1318514BC}"/>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1554149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you hear good news, you want to shout it out.  Last week, the </a:t>
            </a:r>
            <a:r>
              <a:rPr lang="en-US" sz="1600" b="1" u="sng" dirty="0"/>
              <a:t>MILWAUKEE BUCKS </a:t>
            </a:r>
            <a:r>
              <a:rPr lang="en-US" dirty="0"/>
              <a:t>won their first NBA championship in 50 years.  </a:t>
            </a:r>
          </a:p>
          <a:p>
            <a:endParaRPr lang="en-US" dirty="0"/>
          </a:p>
          <a:p>
            <a:r>
              <a:rPr lang="en-US" dirty="0"/>
              <a:t>At the end of May, </a:t>
            </a:r>
            <a:r>
              <a:rPr lang="en-US" sz="1600" b="1" u="sng" dirty="0"/>
              <a:t>CHELSEA</a:t>
            </a:r>
            <a:r>
              <a:rPr lang="en-US" dirty="0"/>
              <a:t> won the Champions League final, it was only their second ever Champions League Title.</a:t>
            </a:r>
          </a:p>
          <a:p>
            <a:endParaRPr lang="en-US" dirty="0"/>
          </a:p>
          <a:p>
            <a:r>
              <a:rPr lang="en-US" dirty="0"/>
              <a:t>Who knows, maybe in a few weeks, </a:t>
            </a:r>
            <a:r>
              <a:rPr lang="en-US" sz="1600" b="1" u="sng" dirty="0"/>
              <a:t>SINGAPORE</a:t>
            </a:r>
            <a:r>
              <a:rPr lang="en-US" dirty="0"/>
              <a:t> can celebrate Joseph Schooling winning another gold medal at the Olympics. </a:t>
            </a:r>
          </a:p>
          <a:p>
            <a:endParaRPr lang="en-US" dirty="0"/>
          </a:p>
          <a:p>
            <a:r>
              <a:rPr lang="en-US" dirty="0"/>
              <a:t>When your team wins, you want everyone to know, you celebrate, you shout out the good news. </a:t>
            </a:r>
          </a:p>
          <a:p>
            <a:endParaRPr lang="en-US" dirty="0"/>
          </a:p>
          <a:p>
            <a:r>
              <a:rPr lang="en-US" dirty="0"/>
              <a:t>Of course, any list of champions must include the </a:t>
            </a:r>
            <a:r>
              <a:rPr lang="en-US" sz="1600" b="1" u="sng" dirty="0"/>
              <a:t>ALABAMA CRIMSON TIDE</a:t>
            </a:r>
            <a:r>
              <a:rPr lang="en-US" dirty="0"/>
              <a:t>, an American College football team, who won the most recent National Championship for the 2020 season. </a:t>
            </a:r>
          </a:p>
          <a:p>
            <a:endParaRPr lang="en-US" dirty="0"/>
          </a:p>
          <a:p>
            <a:r>
              <a:rPr lang="en-US" dirty="0"/>
              <a:t>In fact, looking back the past </a:t>
            </a:r>
            <a:r>
              <a:rPr lang="en-US" sz="1600" b="1" u="sng" dirty="0"/>
              <a:t>11 YEARS</a:t>
            </a:r>
            <a:r>
              <a:rPr lang="en-US" dirty="0"/>
              <a:t>, </a:t>
            </a:r>
          </a:p>
          <a:p>
            <a:endParaRPr lang="en-US" sz="1100" dirty="0"/>
          </a:p>
          <a:p>
            <a:r>
              <a:rPr lang="en-US" sz="1100" dirty="0"/>
              <a:t>Milwaukee Bucks logo:  https://</a:t>
            </a:r>
            <a:r>
              <a:rPr lang="en-US" sz="1100" dirty="0" err="1"/>
              <a:t>upload.wikimedia.org</a:t>
            </a:r>
            <a:r>
              <a:rPr lang="en-US" sz="1100" dirty="0"/>
              <a:t>/</a:t>
            </a:r>
            <a:r>
              <a:rPr lang="en-US" sz="1100" dirty="0" err="1"/>
              <a:t>wikipedia</a:t>
            </a:r>
            <a:r>
              <a:rPr lang="en-US" sz="1100" dirty="0"/>
              <a:t>/en/4/4a/</a:t>
            </a:r>
            <a:r>
              <a:rPr lang="en-US" sz="1100" dirty="0" err="1"/>
              <a:t>Milwaukee_Bucks_logo.svg</a:t>
            </a:r>
            <a:endParaRPr lang="en-US" sz="1100"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t>Chelsea logo https://</a:t>
            </a:r>
            <a:r>
              <a:rPr lang="en-US" sz="1100" dirty="0" err="1"/>
              <a:t>en.wikipedia.org</a:t>
            </a:r>
            <a:r>
              <a:rPr lang="en-US" sz="1100" dirty="0"/>
              <a:t>/w/</a:t>
            </a:r>
            <a:r>
              <a:rPr lang="en-US" sz="1100" dirty="0" err="1"/>
              <a:t>index.php?curid</a:t>
            </a:r>
            <a:r>
              <a:rPr lang="en-US" sz="1100" dirty="0"/>
              <a:t>=22765065</a:t>
            </a:r>
          </a:p>
          <a:p>
            <a:r>
              <a:rPr lang="en-US" sz="1100" dirty="0"/>
              <a:t>Alabama Crimson Tide loge:  https://</a:t>
            </a:r>
            <a:r>
              <a:rPr lang="en-US" sz="1100" dirty="0" err="1"/>
              <a:t>en.wikipedia.org</a:t>
            </a:r>
            <a:r>
              <a:rPr lang="en-US" sz="1100" dirty="0"/>
              <a:t>/wiki/</a:t>
            </a:r>
            <a:r>
              <a:rPr lang="en-US" sz="1100" dirty="0" err="1"/>
              <a:t>Alabama_Crimson_Tide_football</a:t>
            </a:r>
            <a:r>
              <a:rPr lang="en-US" sz="1100" dirty="0"/>
              <a:t>#/media/</a:t>
            </a:r>
            <a:r>
              <a:rPr lang="en-US" sz="1100" dirty="0" err="1"/>
              <a:t>File:Alabama_Crimson_Tide_logo.svg</a:t>
            </a:r>
            <a:endParaRPr lang="en-US" sz="1100" dirty="0"/>
          </a:p>
          <a:p>
            <a:r>
              <a:rPr lang="en-US" sz="1100" dirty="0"/>
              <a:t>Background Photo by Ray Hennessy on </a:t>
            </a:r>
            <a:r>
              <a:rPr lang="en-US" sz="1100" dirty="0" err="1"/>
              <a:t>Unsplash</a:t>
            </a:r>
            <a:r>
              <a:rPr lang="en-US" sz="1100" dirty="0"/>
              <a:t>  </a:t>
            </a:r>
          </a:p>
          <a:p>
            <a:r>
              <a:rPr lang="en-US" sz="1100" dirty="0"/>
              <a:t>https://</a:t>
            </a:r>
            <a:r>
              <a:rPr lang="en-US" sz="1100" dirty="0" err="1"/>
              <a:t>unsplash.com</a:t>
            </a:r>
            <a:r>
              <a:rPr lang="en-US" sz="1100" dirty="0"/>
              <a:t>/photos/gdTxVSAE5sk</a:t>
            </a:r>
          </a:p>
          <a:p>
            <a:endParaRPr lang="en-US" sz="1100" dirty="0"/>
          </a:p>
        </p:txBody>
      </p:sp>
      <p:sp>
        <p:nvSpPr>
          <p:cNvPr id="5" name="Slide Image Placeholder 4">
            <a:extLst>
              <a:ext uri="{FF2B5EF4-FFF2-40B4-BE49-F238E27FC236}">
                <a16:creationId xmlns:a16="http://schemas.microsoft.com/office/drawing/2014/main" id="{56CF6C5C-7319-45DB-AC50-04540A1462EF}"/>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80486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Tide have actually won a total of 6 national championships.   It’s almost expected for the Alabama Crimson Tide to win the National Championship, but It's still good news and Alabama fans everywhere will celebrate. </a:t>
            </a:r>
          </a:p>
          <a:p>
            <a:endParaRPr lang="en-US" dirty="0"/>
          </a:p>
          <a:p>
            <a:r>
              <a:rPr lang="en-US" dirty="0"/>
              <a:t>Do you know what else is good news?  Something you want to shout out as if your favorite team </a:t>
            </a:r>
            <a:r>
              <a:rPr lang="en-US" sz="1600" b="1" u="sng" dirty="0"/>
              <a:t>WON THE CHAMPIONSHIP?</a:t>
            </a:r>
          </a:p>
          <a:p>
            <a:endParaRPr lang="en-US" sz="1100" dirty="0"/>
          </a:p>
          <a:p>
            <a:endParaRPr lang="en-US" sz="1100" dirty="0"/>
          </a:p>
          <a:p>
            <a:r>
              <a:rPr lang="en-US" sz="1100" dirty="0"/>
              <a:t>Milwaukee Bucks logo:  https://upload.wikimedia.org/wikipedia/en/4/4a/Milwaukee_Bucks_logo.svg</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t>Chelsea logo https://en.wikipedia.org/w/index.php?curid=22765065</a:t>
            </a:r>
          </a:p>
          <a:p>
            <a:r>
              <a:rPr lang="en-US" sz="1100" dirty="0"/>
              <a:t>Alabama Crimson Tide loge:  https://en.wikipedia.org/wiki/Alabama_Crimson_Tide_football#/media/File:Alabama_Crimson_Tide_logo.svg</a:t>
            </a:r>
          </a:p>
          <a:p>
            <a:endParaRPr lang="en-US" sz="1100" dirty="0"/>
          </a:p>
          <a:p>
            <a:r>
              <a:rPr lang="en-US" sz="1100" dirty="0"/>
              <a:t>Background Photo by Ray Hennessy on Unsplash  </a:t>
            </a:r>
          </a:p>
          <a:p>
            <a:r>
              <a:rPr lang="en-US" sz="1100" dirty="0"/>
              <a:t>https://unsplash.com/photos/gdTxVSAE5sk</a:t>
            </a:r>
          </a:p>
          <a:p>
            <a:endParaRPr lang="en-US" sz="1100" dirty="0"/>
          </a:p>
        </p:txBody>
      </p:sp>
      <p:sp>
        <p:nvSpPr>
          <p:cNvPr id="5" name="Slide Image Placeholder 4">
            <a:extLst>
              <a:ext uri="{FF2B5EF4-FFF2-40B4-BE49-F238E27FC236}">
                <a16:creationId xmlns:a16="http://schemas.microsoft.com/office/drawing/2014/main" id="{56CF6C5C-7319-45DB-AC50-04540A1462EF}"/>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5959542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92427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8142050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There was external opposition in the form of the apostles being arrested and thrown in jail multiple times. </a:t>
            </a:r>
          </a:p>
          <a:p>
            <a:endParaRPr lang="en-US" dirty="0"/>
          </a:p>
          <a:p>
            <a:r>
              <a:rPr lang="en-US" dirty="0"/>
              <a:t>There was internal opposition in the form of church workers holding back, lying about what they were doing, and strife between groups of people.  </a:t>
            </a:r>
          </a:p>
          <a:p>
            <a:endParaRPr lang="en-US" dirty="0"/>
          </a:p>
          <a:p>
            <a:r>
              <a:rPr lang="en-US" dirty="0"/>
              <a:t>In all these cases, it was God working through the early church that overcame this opposition and resulted in the </a:t>
            </a:r>
            <a:r>
              <a:rPr lang="en-US" sz="1600" b="1" u="sng" dirty="0"/>
              <a:t>CHURCH GROWING</a:t>
            </a:r>
            <a:r>
              <a:rPr lang="en-US" sz="1600" dirty="0"/>
              <a:t>.</a:t>
            </a:r>
          </a:p>
          <a:p>
            <a:endParaRPr lang="en-US" dirty="0"/>
          </a:p>
        </p:txBody>
      </p:sp>
    </p:spTree>
    <p:extLst>
      <p:ext uri="{BB962C8B-B14F-4D97-AF65-F5344CB8AC3E}">
        <p14:creationId xmlns:p14="http://schemas.microsoft.com/office/powerpoint/2010/main" val="39194440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know from Acts 1:8 that God’s plan was for the Church to grow by the Apostles and other believers being witnesses.  Being witnesses </a:t>
            </a:r>
          </a:p>
          <a:p>
            <a:r>
              <a:rPr lang="en-US" dirty="0"/>
              <a:t>--in Jerusalem</a:t>
            </a:r>
          </a:p>
          <a:p>
            <a:r>
              <a:rPr lang="en-US" dirty="0"/>
              <a:t>--in Judea and Samaria, </a:t>
            </a:r>
          </a:p>
          <a:p>
            <a:r>
              <a:rPr lang="en-US" dirty="0"/>
              <a:t>--and to the ends of the earth</a:t>
            </a:r>
          </a:p>
          <a:p>
            <a:endParaRPr lang="en-US" dirty="0"/>
          </a:p>
          <a:p>
            <a:r>
              <a:rPr lang="en-US" sz="1600" b="1" u="none" dirty="0"/>
              <a:t>• </a:t>
            </a:r>
            <a:r>
              <a:rPr lang="en-US" sz="1600" b="1" u="sng" dirty="0"/>
              <a:t>But it looks like </a:t>
            </a:r>
            <a:r>
              <a:rPr lang="en-US" dirty="0"/>
              <a:t>the Church isn’t really following God’s plan. They were just witnessing in Jerusalem.</a:t>
            </a:r>
          </a:p>
          <a:p>
            <a:endParaRPr lang="en-US" dirty="0"/>
          </a:p>
          <a:p>
            <a:r>
              <a:rPr lang="en-US" sz="1400" b="0" u="none" dirty="0"/>
              <a:t>• What happened </a:t>
            </a:r>
            <a:r>
              <a:rPr lang="en-US" sz="1600" b="1" u="sng" dirty="0"/>
              <a:t>NEXT</a:t>
            </a:r>
            <a:r>
              <a:rPr lang="en-US" dirty="0"/>
              <a:t>? We read in Acts 8:1 that “A great wave of persecution began that day, sweeping over the Church in Jerusalem; and all the believers except the apostles were scattered through the regions of Judea and Samaria.”</a:t>
            </a:r>
          </a:p>
          <a:p>
            <a:endParaRPr lang="en-US" dirty="0"/>
          </a:p>
          <a:p>
            <a:r>
              <a:rPr lang="en-US" dirty="0"/>
              <a:t>When God’s plan is for the believers to witness in Judea and Samaria, God will make a way for believers to witness in </a:t>
            </a:r>
            <a:r>
              <a:rPr lang="en-US" sz="1600" b="1" u="sng" dirty="0"/>
              <a:t>JUDEA AND SAMARIA</a:t>
            </a:r>
            <a:r>
              <a:rPr lang="en-US" sz="1600" dirty="0"/>
              <a:t>.</a:t>
            </a:r>
          </a:p>
        </p:txBody>
      </p:sp>
    </p:spTree>
    <p:extLst>
      <p:ext uri="{BB962C8B-B14F-4D97-AF65-F5344CB8AC3E}">
        <p14:creationId xmlns:p14="http://schemas.microsoft.com/office/powerpoint/2010/main" val="26627313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4A609-D231-A530-5C1B-3F3884984295}"/>
            </a:ext>
          </a:extLst>
        </p:cNvPr>
        <p:cNvGrpSpPr/>
        <p:nvPr/>
      </p:nvGrpSpPr>
      <p:grpSpPr>
        <a:xfrm>
          <a:off x="0" y="0"/>
          <a:ext cx="0" cy="0"/>
          <a:chOff x="0" y="0"/>
          <a:chExt cx="0" cy="0"/>
        </a:xfrm>
      </p:grpSpPr>
      <p:sp>
        <p:nvSpPr>
          <p:cNvPr id="242689" name="Rectangle 7">
            <a:extLst>
              <a:ext uri="{FF2B5EF4-FFF2-40B4-BE49-F238E27FC236}">
                <a16:creationId xmlns:a16="http://schemas.microsoft.com/office/drawing/2014/main" id="{68480AA3-E23B-6C2F-DB29-75E9D5D910D3}"/>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a:extLst>
              <a:ext uri="{FF2B5EF4-FFF2-40B4-BE49-F238E27FC236}">
                <a16:creationId xmlns:a16="http://schemas.microsoft.com/office/drawing/2014/main" id="{4104FE18-B715-D5C7-25BB-A5F08C3C2A0F}"/>
              </a:ext>
            </a:extLst>
          </p:cNvPr>
          <p:cNvSpPr>
            <a:spLocks noGrp="1" noRot="1" noChangeAspect="1" noChangeArrowheads="1"/>
          </p:cNvSpPr>
          <p:nvPr>
            <p:ph type="sldImg"/>
          </p:nvPr>
        </p:nvSpPr>
        <p:spPr>
          <a:xfrm>
            <a:off x="1143000" y="685800"/>
            <a:ext cx="4572000" cy="3429000"/>
          </a:xfrm>
          <a:solidFill>
            <a:srgbClr val="FFFFFF"/>
          </a:solidFill>
          <a:ln/>
        </p:spPr>
      </p:sp>
      <p:sp>
        <p:nvSpPr>
          <p:cNvPr id="242691" name="Rectangle 3">
            <a:extLst>
              <a:ext uri="{FF2B5EF4-FFF2-40B4-BE49-F238E27FC236}">
                <a16:creationId xmlns:a16="http://schemas.microsoft.com/office/drawing/2014/main" id="{305029C3-0C01-B1C3-C8A8-19B59029861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this case, God is working, not through the early Church, but through Saul, who is not only an unbeliever; he is actively and viciously persecuting the church. </a:t>
            </a:r>
          </a:p>
          <a:p>
            <a:endParaRPr lang="en-US" dirty="0"/>
          </a:p>
          <a:p>
            <a:r>
              <a:rPr lang="en-US" dirty="0"/>
              <a:t>Luke writes that “Saul was one of the witnesses, and he agreed completely with the killing of Stephen.”</a:t>
            </a:r>
          </a:p>
          <a:p>
            <a:endParaRPr lang="en-US" dirty="0"/>
          </a:p>
          <a:p>
            <a:r>
              <a:rPr lang="en-US" dirty="0"/>
              <a:t>So, the result of the persecution by Saul was that the believers began to witness, not just in Jerusalem, but also in </a:t>
            </a:r>
            <a:r>
              <a:rPr lang="en-US" sz="1600" b="1" u="sng" dirty="0"/>
              <a:t>JUDEA AND SAMARIA</a:t>
            </a:r>
            <a:r>
              <a:rPr lang="en-US" dirty="0"/>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31718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solidFill>
                  <a:schemeClr val="tx1"/>
                </a:solidFill>
              </a:rPr>
              <a:t>As we continue in our review of Acts, we see Philip, witnessing in Samaria.  You can find that in Acts 8.</a:t>
            </a:r>
          </a:p>
          <a:p>
            <a:endParaRPr lang="en-US" dirty="0">
              <a:solidFill>
                <a:schemeClr val="tx1"/>
              </a:solidFill>
            </a:endParaRPr>
          </a:p>
          <a:p>
            <a:r>
              <a:rPr lang="en-US" sz="1600" b="1" u="sng" dirty="0">
                <a:solidFill>
                  <a:schemeClr val="tx1"/>
                </a:solidFill>
              </a:rPr>
              <a:t>THEN SOMETHING </a:t>
            </a:r>
            <a:r>
              <a:rPr lang="en-US" dirty="0">
                <a:solidFill>
                  <a:schemeClr val="tx1"/>
                </a:solidFill>
              </a:rPr>
              <a:t>interesting happened.  Acts 9:31 tells us, “The church then had peace throughout Judea, Galilee, and Samaria, and it became stronger as the believers lived in the fear of the Lord. And with the encouragement of the Holy Spirit, it also grew in numbers.</a:t>
            </a:r>
          </a:p>
          <a:p>
            <a:endParaRPr lang="en-US" dirty="0">
              <a:solidFill>
                <a:schemeClr val="tx1"/>
              </a:solidFill>
            </a:endParaRPr>
          </a:p>
          <a:p>
            <a:r>
              <a:rPr lang="en-US" sz="1600" b="1" u="sng" dirty="0">
                <a:solidFill>
                  <a:schemeClr val="tx1"/>
                </a:solidFill>
              </a:rPr>
              <a:t>WHAT HAPPENED </a:t>
            </a:r>
            <a:r>
              <a:rPr lang="en-US" dirty="0">
                <a:solidFill>
                  <a:schemeClr val="tx1"/>
                </a:solidFill>
              </a:rPr>
              <a:t>between Acts 8:1 (where Saul persecuting the church and had the believers scattering) and Acts 9:31 (where the believers had peace)?  Saul’s conversion, which you can read at the beginning of Acts 9.</a:t>
            </a:r>
          </a:p>
          <a:p>
            <a:endParaRPr lang="en-US" dirty="0">
              <a:solidFill>
                <a:schemeClr val="tx1"/>
              </a:solidFill>
            </a:endParaRPr>
          </a:p>
          <a:p>
            <a:r>
              <a:rPr lang="en-US" dirty="0">
                <a:solidFill>
                  <a:schemeClr val="tx1"/>
                </a:solidFill>
              </a:rPr>
              <a:t>Luke gives a few more </a:t>
            </a:r>
            <a:r>
              <a:rPr lang="en-US" sz="1600" b="1" u="sng" dirty="0">
                <a:solidFill>
                  <a:schemeClr val="tx1"/>
                </a:solidFill>
              </a:rPr>
              <a:t>PROGRESS REPORTS</a:t>
            </a:r>
            <a:r>
              <a:rPr lang="en-US" dirty="0">
                <a:solidFill>
                  <a:schemeClr val="tx1"/>
                </a:solidFill>
              </a:rPr>
              <a:t>, </a:t>
            </a:r>
          </a:p>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9501893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solidFill>
                  <a:schemeClr val="tx1"/>
                </a:solidFill>
              </a:rPr>
              <a:t>Luke writes:</a:t>
            </a:r>
          </a:p>
          <a:p>
            <a:pPr marL="285750" indent="-285750">
              <a:buFont typeface="Arial" panose="020B0604020202020204" pitchFamily="34" charset="0"/>
              <a:buChar char="•"/>
            </a:pPr>
            <a:r>
              <a:rPr lang="en-US" dirty="0">
                <a:solidFill>
                  <a:schemeClr val="tx1"/>
                </a:solidFill>
              </a:rPr>
              <a:t>In 12:24 Meanwhile, the word of God continued to spread, and there were many new believers.</a:t>
            </a:r>
          </a:p>
          <a:p>
            <a:pPr marL="285750" indent="-285750">
              <a:buFont typeface="Arial" panose="020B0604020202020204" pitchFamily="34" charset="0"/>
              <a:buChar char="•"/>
            </a:pPr>
            <a:r>
              <a:rPr lang="en-US" dirty="0">
                <a:solidFill>
                  <a:schemeClr val="tx1"/>
                </a:solidFill>
              </a:rPr>
              <a:t>In 16:5 So the churches were strengthened in their faith and grew larger every day.</a:t>
            </a:r>
          </a:p>
          <a:p>
            <a:pPr marL="285750" indent="-285750">
              <a:buFont typeface="Arial" panose="020B0604020202020204" pitchFamily="34" charset="0"/>
              <a:buChar char="•"/>
            </a:pPr>
            <a:r>
              <a:rPr lang="en-US" dirty="0">
                <a:solidFill>
                  <a:schemeClr val="tx1"/>
                </a:solidFill>
              </a:rPr>
              <a:t>And in 19:20 So the message about the Lord spread widely and had a powerful effect.</a:t>
            </a:r>
          </a:p>
          <a:p>
            <a:endParaRPr lang="en-US" dirty="0">
              <a:solidFill>
                <a:schemeClr val="tx1"/>
              </a:solidFill>
            </a:endParaRPr>
          </a:p>
          <a:p>
            <a:r>
              <a:rPr lang="en-US" dirty="0">
                <a:solidFill>
                  <a:schemeClr val="tx1"/>
                </a:solidFill>
              </a:rPr>
              <a:t>What I find interesting is that, although it was persecution that caused the believers to witness throughout Judea and Samaria, it was the Holy Spirit, working through the elders at the Church at Antioch that continued this work through the believers.</a:t>
            </a:r>
          </a:p>
          <a:p>
            <a:endParaRPr lang="en-US" dirty="0">
              <a:solidFill>
                <a:schemeClr val="tx1"/>
              </a:solidFill>
            </a:endParaRPr>
          </a:p>
          <a:p>
            <a:r>
              <a:rPr lang="en-US" dirty="0">
                <a:solidFill>
                  <a:schemeClr val="tx1"/>
                </a:solidFill>
              </a:rPr>
              <a:t>If you recall from Acts 13:2, “One day as these men were worshiping the Lord and fasting, the Holy Spirit said, “Appoint Barnabas and Saul for the special work to which I have called them.” So, after more fasting and prayer, the men laid their hands on them and </a:t>
            </a:r>
            <a:r>
              <a:rPr lang="en-US" sz="1600" b="1" u="sng" dirty="0">
                <a:solidFill>
                  <a:schemeClr val="tx1"/>
                </a:solidFill>
              </a:rPr>
              <a:t>SENT THEM </a:t>
            </a:r>
            <a:r>
              <a:rPr lang="en-US" dirty="0">
                <a:solidFill>
                  <a:schemeClr val="tx1"/>
                </a:solidFill>
              </a:rPr>
              <a:t>on their way.”  This led to 3 missionary journeys that Luke writes about in chapters 13–20.</a:t>
            </a:r>
          </a:p>
          <a:p>
            <a:endParaRPr lang="en-US" dirty="0">
              <a:solidFill>
                <a:schemeClr val="tx1"/>
              </a:solidFill>
            </a:endParaRPr>
          </a:p>
          <a:p>
            <a:r>
              <a:rPr lang="en-US" dirty="0">
                <a:solidFill>
                  <a:schemeClr val="tx1"/>
                </a:solidFill>
              </a:rPr>
              <a:t>After these 3 journeys, Paul returns to Jerusalem with plans to eventually go to </a:t>
            </a:r>
            <a:r>
              <a:rPr lang="en-US" sz="1600" b="1" u="sng" dirty="0">
                <a:solidFill>
                  <a:schemeClr val="tx1"/>
                </a:solidFill>
              </a:rPr>
              <a:t>ROME</a:t>
            </a:r>
            <a:r>
              <a:rPr lang="en-US" dirty="0">
                <a:solidFill>
                  <a:schemeClr val="tx1"/>
                </a:solidFill>
              </a:rPr>
              <a:t>.</a:t>
            </a:r>
          </a:p>
          <a:p>
            <a:endParaRPr lang="en-US" dirty="0">
              <a:solidFill>
                <a:schemeClr val="tx1"/>
              </a:solidFill>
            </a:endParaRPr>
          </a:p>
          <a:p>
            <a:endParaRPr lang="en-US" dirty="0">
              <a:solidFill>
                <a:schemeClr val="tx1"/>
              </a:solidFill>
            </a:endParaRPr>
          </a:p>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God extended the kingdom message to Roman rulers even in Rome itself (19:21–28:31).</a:t>
            </a:r>
            <a:endParaRPr lang="en-SG"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21</a:t>
            </a:fld>
            <a:endParaRPr lang="en-US"/>
          </a:p>
        </p:txBody>
      </p:sp>
    </p:spTree>
    <p:extLst>
      <p:ext uri="{BB962C8B-B14F-4D97-AF65-F5344CB8AC3E}">
        <p14:creationId xmlns:p14="http://schemas.microsoft.com/office/powerpoint/2010/main" val="28043550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Sometimes God’s plans are not our plans.  </a:t>
            </a:r>
          </a:p>
          <a:p>
            <a:endParaRPr lang="en-US" dirty="0"/>
          </a:p>
          <a:p>
            <a:r>
              <a:rPr lang="en-US" dirty="0"/>
              <a:t>You see, Paul’s plan was to go and visit the believers in Rome. </a:t>
            </a:r>
          </a:p>
          <a:p>
            <a:endParaRPr lang="en-US" dirty="0"/>
          </a:p>
          <a:p>
            <a:r>
              <a:rPr lang="en-US" dirty="0"/>
              <a:t>While in Ephesus, he wrote to the Roman believers telling them, “One of the things I always pray for is the opportunity, God willing, to come at last to see you. 11 For I long to visit you so I can bring you some spiritual gift that will help you grow strong in the Lord. 12 When we get together, I want to encourage you in your faith, but I also want to be encouraged by yours” (Romans 1:10-12)</a:t>
            </a:r>
          </a:p>
          <a:p>
            <a:endParaRPr lang="en-US" dirty="0"/>
          </a:p>
          <a:p>
            <a:r>
              <a:rPr lang="en-US" dirty="0"/>
              <a:t>But, when Paul gets to Jerusalem and is worshipping in the temple, a riot started, Paul is getting beat up, so the Romans come and </a:t>
            </a:r>
            <a:r>
              <a:rPr lang="en-US" sz="1600" b="1" u="sng" dirty="0"/>
              <a:t>ARREST PAUL</a:t>
            </a:r>
            <a:r>
              <a:rPr lang="en-US" dirty="0"/>
              <a:t>.</a:t>
            </a:r>
          </a:p>
          <a:p>
            <a:endParaRPr lang="en-US" dirty="0"/>
          </a:p>
        </p:txBody>
      </p:sp>
      <p:sp>
        <p:nvSpPr>
          <p:cNvPr id="5" name="Slide Image Placeholder 4">
            <a:extLst>
              <a:ext uri="{FF2B5EF4-FFF2-40B4-BE49-F238E27FC236}">
                <a16:creationId xmlns:a16="http://schemas.microsoft.com/office/drawing/2014/main" id="{2962342F-9993-4101-8912-71F580D8B2C6}"/>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6510752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Instead of going to Rome like he planned, Paul is thrown in jail.  He ends up being in prison for over 2 years, just waiting for a fair trial.</a:t>
            </a:r>
          </a:p>
          <a:p>
            <a:endParaRPr lang="en-US" dirty="0"/>
          </a:p>
          <a:p>
            <a:r>
              <a:rPr lang="en-US" dirty="0"/>
              <a:t>But we see God working through Paul throughout this period, which you can read about in chapters 20-26.</a:t>
            </a:r>
          </a:p>
          <a:p>
            <a:endParaRPr lang="en-US" dirty="0"/>
          </a:p>
          <a:p>
            <a:r>
              <a:rPr lang="en-US" dirty="0"/>
              <a:t>Shortly after his arrest, he has an opportunity to </a:t>
            </a:r>
          </a:p>
          <a:p>
            <a:pPr marL="285750" indent="-285750">
              <a:buFont typeface="Arial" panose="020B0604020202020204" pitchFamily="34" charset="0"/>
              <a:buChar char="•"/>
            </a:pPr>
            <a:r>
              <a:rPr lang="en-US" dirty="0"/>
              <a:t>address the crowd gathered at the temple. </a:t>
            </a:r>
          </a:p>
          <a:p>
            <a:pPr marL="285750" indent="-285750">
              <a:buFont typeface="Arial" panose="020B0604020202020204" pitchFamily="34" charset="0"/>
              <a:buChar char="•"/>
            </a:pPr>
            <a:r>
              <a:rPr lang="en-US" dirty="0"/>
              <a:t>He then addresses the Jewish High Council, and </a:t>
            </a:r>
          </a:p>
          <a:p>
            <a:pPr marL="285750" indent="-285750">
              <a:buFont typeface="Arial" panose="020B0604020202020204" pitchFamily="34" charset="0"/>
              <a:buChar char="•"/>
            </a:pPr>
            <a:r>
              <a:rPr lang="en-US" dirty="0"/>
              <a:t>later his case is heard by the Roman Governor Felix. </a:t>
            </a:r>
          </a:p>
          <a:p>
            <a:pPr marL="285750" indent="-285750">
              <a:buFont typeface="Arial" panose="020B0604020202020204" pitchFamily="34" charset="0"/>
              <a:buChar char="•"/>
            </a:pPr>
            <a:r>
              <a:rPr lang="en-US" dirty="0"/>
              <a:t>Felix sits on the case for 2 years, so when he is replaced, </a:t>
            </a:r>
          </a:p>
          <a:p>
            <a:pPr marL="285750" indent="-285750">
              <a:buFont typeface="Arial" panose="020B0604020202020204" pitchFamily="34" charset="0"/>
              <a:buChar char="•"/>
            </a:pPr>
            <a:r>
              <a:rPr lang="en-US" dirty="0"/>
              <a:t>Paul speaks to Governor Festus. It's here that Paul appeals to have his case heard by Caesar.  </a:t>
            </a:r>
          </a:p>
          <a:p>
            <a:pPr marL="285750" indent="-285750">
              <a:buFont typeface="Arial" panose="020B0604020202020204" pitchFamily="34" charset="0"/>
              <a:buChar char="•"/>
            </a:pPr>
            <a:r>
              <a:rPr lang="en-US" dirty="0"/>
              <a:t>Festus, unsure of what to charge him with before sending him to Rome, asks King Agrippa for help. </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All this is part of </a:t>
            </a:r>
            <a:r>
              <a:rPr lang="en-US" sz="1600" b="1" u="sng" dirty="0"/>
              <a:t>GOD’S PLAN</a:t>
            </a:r>
            <a:r>
              <a:rPr lang="en-US" dirty="0"/>
              <a:t>, as we saw back in </a:t>
            </a:r>
            <a:r>
              <a:rPr lang="ar-SA" dirty="0"/>
              <a:t>اعمال</a:t>
            </a:r>
            <a:r>
              <a:rPr lang="en-US" dirty="0"/>
              <a:t> 9:15 that, “the Lord said, ‘Go, for Saul is my chosen instrument to take my message to the Gentiles and to kings, as well as to the people of Israel.’”</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dirty="0"/>
              <a:t>When God’s plan is for Paul to speak to kings, God will make a way for Paul to speak </a:t>
            </a:r>
            <a:r>
              <a:rPr lang="en-US" sz="1600" b="1" u="sng" dirty="0"/>
              <a:t>TO KINGS.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5" name="Slide Image Placeholder 4">
            <a:extLst>
              <a:ext uri="{FF2B5EF4-FFF2-40B4-BE49-F238E27FC236}">
                <a16:creationId xmlns:a16="http://schemas.microsoft.com/office/drawing/2014/main" id="{2962342F-9993-4101-8912-71F580D8B2C6}"/>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9611937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Last week, Manik spoke about Paul’s journey to Rome. The title of that sermon was “Of Storms and Shipwrecks.” So, you can pretty much guess what happened.  </a:t>
            </a:r>
          </a:p>
          <a:p>
            <a:endParaRPr lang="en-US" dirty="0"/>
          </a:p>
          <a:p>
            <a:r>
              <a:rPr lang="en-US" dirty="0"/>
              <a:t>There was a big storm, and they ended up being shipwrecked on the island of Malta. </a:t>
            </a:r>
          </a:p>
          <a:p>
            <a:endParaRPr lang="en-US" dirty="0"/>
          </a:p>
          <a:p>
            <a:r>
              <a:rPr lang="en-US" dirty="0"/>
              <a:t>But there was never any doubt in Paul’s mind that he would reach Rome. Do you know why?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Because </a:t>
            </a:r>
            <a:r>
              <a:rPr lang="en-US" sz="1600" b="1" u="sng" dirty="0"/>
              <a:t>IN ACTS 23:11 </a:t>
            </a:r>
            <a:r>
              <a:rPr lang="en-US" dirty="0"/>
              <a:t>Luke records, “The Lord appeared to Paul and said, ‘Be encouraged, Paul. Just as you have been a witness to me here in Jerusalem, you must preach the Good News in Rome as well.’”</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When God’s plan is for Paul to go to Rome, God will make a way for Paul to go </a:t>
            </a:r>
            <a:r>
              <a:rPr lang="en-US" sz="1600" b="1" u="sng" dirty="0"/>
              <a:t>TO ROME.</a:t>
            </a:r>
          </a:p>
          <a:p>
            <a:endParaRPr lang="en-US" dirty="0"/>
          </a:p>
        </p:txBody>
      </p:sp>
    </p:spTree>
    <p:extLst>
      <p:ext uri="{BB962C8B-B14F-4D97-AF65-F5344CB8AC3E}">
        <p14:creationId xmlns:p14="http://schemas.microsoft.com/office/powerpoint/2010/main" val="19133496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9DFA-77A0-4619-5853-E8C8D94939B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0C0A1FEF-F8DD-0C6D-58BB-4E38C6A61FA7}"/>
              </a:ext>
            </a:extLst>
          </p:cNvPr>
          <p:cNvSpPr>
            <a:spLocks noGrp="1"/>
          </p:cNvSpPr>
          <p:nvPr>
            <p:ph type="body" idx="1"/>
          </p:nvPr>
        </p:nvSpPr>
        <p:spPr/>
        <p:txBody>
          <a:bodyPr/>
          <a:lstStyle/>
          <a:p>
            <a:r>
              <a:rPr lang="en-US" dirty="0"/>
              <a:t>And that is what we are looking at today, </a:t>
            </a:r>
            <a:r>
              <a:rPr lang="ar-SA" dirty="0"/>
              <a:t>اعمال</a:t>
            </a:r>
            <a:r>
              <a:rPr lang="en-US" dirty="0"/>
              <a:t> 28:11-31.  The final chapter of </a:t>
            </a:r>
            <a:r>
              <a:rPr lang="ar-SA" dirty="0"/>
              <a:t>اعمال</a:t>
            </a:r>
            <a:r>
              <a:rPr lang="en-US" dirty="0"/>
              <a:t>.  The final lesson of our series. </a:t>
            </a:r>
          </a:p>
          <a:p>
            <a:endParaRPr lang="en-US" dirty="0"/>
          </a:p>
          <a:p>
            <a:r>
              <a:rPr lang="en-US" dirty="0"/>
              <a:t>Paul is finally going to Rome.  This is the climax of our story!  What is going to happen?  Will he get to speak to Caesar? Will he get a fair trial? Will he be executed?  </a:t>
            </a:r>
          </a:p>
          <a:p>
            <a:endParaRPr lang="en-US" dirty="0"/>
          </a:p>
          <a:p>
            <a:r>
              <a:rPr lang="en-US" dirty="0"/>
              <a:t>Go ahead and turn in your Bible or on your apps to </a:t>
            </a:r>
            <a:r>
              <a:rPr lang="ar-SA" dirty="0"/>
              <a:t>اعمال</a:t>
            </a:r>
            <a:r>
              <a:rPr lang="en-US" dirty="0"/>
              <a:t> 28:11, and let's find out </a:t>
            </a:r>
            <a:r>
              <a:rPr lang="en-US" sz="1600" b="1" u="sng" dirty="0"/>
              <a:t>WHAT HAPPENS. </a:t>
            </a:r>
            <a:endParaRPr lang="en-US" b="1" u="sng" dirty="0"/>
          </a:p>
        </p:txBody>
      </p:sp>
      <p:sp>
        <p:nvSpPr>
          <p:cNvPr id="5" name="Slide Image Placeholder 4">
            <a:extLst>
              <a:ext uri="{FF2B5EF4-FFF2-40B4-BE49-F238E27FC236}">
                <a16:creationId xmlns:a16="http://schemas.microsoft.com/office/drawing/2014/main" id="{6E2669AD-5AFB-9CCA-4475-EE343146DCFD}"/>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43247688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Starting in </a:t>
            </a:r>
            <a:r>
              <a:rPr lang="ar-SA" dirty="0"/>
              <a:t>اعمال</a:t>
            </a:r>
            <a:r>
              <a:rPr lang="en-US" dirty="0"/>
              <a:t> 28:11, we read that “it was three months after the shipwreck that we set sail on another ship that had wintered at the island—an Alexandrian ship with the twin gods as its figurehead. 12 Our first stop was Syracuse, where we stayed three days. 13 From there we sailed across to </a:t>
            </a:r>
            <a:r>
              <a:rPr lang="en-US" dirty="0" err="1"/>
              <a:t>Rhegium</a:t>
            </a:r>
            <a:r>
              <a:rPr lang="en-US" dirty="0"/>
              <a:t>. A day later a south wind began blowing, so the following day we sailed up the coast to </a:t>
            </a:r>
            <a:r>
              <a:rPr lang="en-US" dirty="0" err="1"/>
              <a:t>Puteoli</a:t>
            </a:r>
            <a:r>
              <a:rPr lang="en-US" dirty="0"/>
              <a:t>.</a:t>
            </a:r>
          </a:p>
          <a:p>
            <a:endParaRPr lang="en-US" dirty="0"/>
          </a:p>
          <a:p>
            <a:r>
              <a:rPr lang="en-US" dirty="0"/>
              <a:t>Once again, Luke provides us with plenty of details.  He tells us where they were and how long they stayed.  On the PowerPoint slide, you can see each of these places, where they started on the island of Malta, and stopped at Syracuse, </a:t>
            </a:r>
            <a:r>
              <a:rPr lang="en-US" dirty="0" err="1"/>
              <a:t>Rhegium</a:t>
            </a:r>
            <a:r>
              <a:rPr lang="en-US" dirty="0"/>
              <a:t>, and finally ended their sea voyage at </a:t>
            </a:r>
            <a:r>
              <a:rPr lang="en-US" sz="1600" b="1" u="sng" dirty="0"/>
              <a:t>PUTEOLI</a:t>
            </a:r>
            <a:r>
              <a:rPr lang="en-US" dirty="0"/>
              <a:t>.</a:t>
            </a:r>
          </a:p>
          <a:p>
            <a:endParaRPr lang="en-US" dirty="0"/>
          </a:p>
          <a:p>
            <a:endParaRPr lang="en-US" dirty="0"/>
          </a:p>
        </p:txBody>
      </p:sp>
    </p:spTree>
    <p:extLst>
      <p:ext uri="{BB962C8B-B14F-4D97-AF65-F5344CB8AC3E}">
        <p14:creationId xmlns:p14="http://schemas.microsoft.com/office/powerpoint/2010/main" val="313638209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After being shipwrecked for 3 months, they can get passage on a large </a:t>
            </a:r>
            <a:r>
              <a:rPr lang="en-US" sz="1600" b="1" u="sng" dirty="0"/>
              <a:t>ALEXANDRIAN SHIP</a:t>
            </a:r>
            <a:r>
              <a:rPr lang="en-US" dirty="0"/>
              <a:t>, which is basically a cargo ship to carry grain. And the ship had as its figurehead these two Roman gods.  </a:t>
            </a:r>
          </a:p>
          <a:p>
            <a:endParaRPr lang="en-US" dirty="0"/>
          </a:p>
          <a:p>
            <a:r>
              <a:rPr lang="en-US" dirty="0"/>
              <a:t>I find this reference to Castor and Pollux interesting.  Castor and Pollux are found in both Greek and Roman mythology. They were worshiped as the patron gods of sailors.  </a:t>
            </a:r>
          </a:p>
          <a:p>
            <a:endParaRPr lang="en-US" dirty="0"/>
          </a:p>
          <a:p>
            <a:r>
              <a:rPr lang="en-US" dirty="0"/>
              <a:t>These sailors were putting their faith in these so-called gods to keep them safe on their travels. This is a basic truth seen throughout history. Man needs to put his faith in something! Unfortunately, all too often, </a:t>
            </a:r>
            <a:r>
              <a:rPr lang="en-US" i="1" dirty="0"/>
              <a:t>the world relies on false gods</a:t>
            </a:r>
            <a:r>
              <a:rPr lang="en-US" dirty="0"/>
              <a:t>. </a:t>
            </a:r>
          </a:p>
          <a:p>
            <a:endParaRPr lang="en-US" dirty="0"/>
          </a:p>
          <a:p>
            <a:r>
              <a:rPr lang="en-US" dirty="0"/>
              <a:t>In the past, it was mythology, gods of nature, seasons, weather. More recently, it has been science.  Science tells us that with the big bang something came from nothing.  Science tells us that with evolution the simple can become complex. Obviously science does not give us the answer.  Real science tells us something does not come from nothing.  Real science tells us that the simple does not become complex. Real science proves we shouldn’t exist.  Therefore since we do exist, there must be a God who </a:t>
            </a:r>
            <a:r>
              <a:rPr lang="en-US" sz="1600" b="1" u="sng" dirty="0"/>
              <a:t>CREATED US</a:t>
            </a:r>
            <a:r>
              <a:rPr lang="en-US" dirty="0"/>
              <a:t>.  </a:t>
            </a:r>
          </a:p>
          <a:p>
            <a:endParaRPr lang="en-US" dirty="0"/>
          </a:p>
          <a:p>
            <a:r>
              <a:rPr lang="en-US" sz="1050" dirty="0"/>
              <a:t>Egyptian grain ship, by artist Victor </a:t>
            </a:r>
            <a:r>
              <a:rPr lang="en-US" sz="1050" dirty="0" err="1"/>
              <a:t>Pulis</a:t>
            </a:r>
            <a:r>
              <a:rPr lang="en-US" sz="1050" dirty="0"/>
              <a:t>.</a:t>
            </a:r>
          </a:p>
          <a:p>
            <a:r>
              <a:rPr lang="en-US" sz="1050" dirty="0"/>
              <a:t>https://timesofmalta.com/articles/view/St-Paul-s-voyage-and-shipwreck-the-ship-and-its-wise-captain.638728</a:t>
            </a:r>
          </a:p>
          <a:p>
            <a:endParaRPr lang="en-US" dirty="0"/>
          </a:p>
        </p:txBody>
      </p:sp>
    </p:spTree>
    <p:extLst>
      <p:ext uri="{BB962C8B-B14F-4D97-AF65-F5344CB8AC3E}">
        <p14:creationId xmlns:p14="http://schemas.microsoft.com/office/powerpoint/2010/main" val="60553505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People are starting to realize that science does not give the answers. But instead of turning to God, they turn even further away from science.</a:t>
            </a:r>
          </a:p>
          <a:p>
            <a:endParaRPr lang="en-US" dirty="0"/>
          </a:p>
          <a:p>
            <a:r>
              <a:rPr lang="en-US" dirty="0"/>
              <a:t>Most people are familiar with Albert Einstein and have at least heard of the Theory of Relativity, and the famous formula E = mc^2.  </a:t>
            </a:r>
          </a:p>
          <a:p>
            <a:endParaRPr lang="en-US" dirty="0"/>
          </a:p>
          <a:p>
            <a:r>
              <a:rPr lang="en-US" dirty="0"/>
              <a:t>Just as science has proved that you need a cause to have an effect, just as science proves that something doesn’t come from nothing, and systems evolve from order to chaos, the science of relativity tells us something about space travel.   </a:t>
            </a:r>
          </a:p>
          <a:p>
            <a:endParaRPr lang="en-US" dirty="0"/>
          </a:p>
          <a:p>
            <a:r>
              <a:rPr lang="en-US" dirty="0"/>
              <a:t>Last Tuesday, Jeff Bezos, the founder of Amazon, recently travelled into space for a few minutes.  There are many science fiction books that talk about travelling to other planets. </a:t>
            </a:r>
          </a:p>
          <a:p>
            <a:endParaRPr lang="en-US" dirty="0"/>
          </a:p>
          <a:p>
            <a:r>
              <a:rPr lang="en-US" dirty="0"/>
              <a:t>But real science tells us that relativistic effects such as time dilation and increase in mass have been proven in the real world. This means there will not be travel between the different galaxies and solar systems. But what do people want </a:t>
            </a:r>
            <a:r>
              <a:rPr lang="en-US" sz="1600" b="1" u="sng" dirty="0"/>
              <a:t>TO BELIEVE? </a:t>
            </a:r>
            <a:endParaRPr lang="en-US" b="1" u="sng" dirty="0"/>
          </a:p>
        </p:txBody>
      </p:sp>
    </p:spTree>
    <p:extLst>
      <p:ext uri="{BB962C8B-B14F-4D97-AF65-F5344CB8AC3E}">
        <p14:creationId xmlns:p14="http://schemas.microsoft.com/office/powerpoint/2010/main" val="28112974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UFOs!  Last month, June 2021, the US government released a much-anticipated Pentagon UFO report.  This is actual news, not science fiction. More and more people are willing to believe in the existence of UFOs.  </a:t>
            </a:r>
          </a:p>
          <a:p>
            <a:endParaRPr lang="en-US" dirty="0"/>
          </a:p>
          <a:p>
            <a:r>
              <a:rPr lang="en-US" dirty="0"/>
              <a:t>How silly is that!  </a:t>
            </a:r>
          </a:p>
          <a:p>
            <a:endParaRPr lang="en-US" dirty="0"/>
          </a:p>
          <a:p>
            <a:r>
              <a:rPr lang="en-US" dirty="0"/>
              <a:t>Actually, It's quite sad.  People need to have faith in something.   As Christians, like Paul, we place our faith in God. We put our faith in Jesus, the son of the living God, whose life, death, and resurrection gives us victory of sin, death</a:t>
            </a:r>
            <a:r>
              <a:rPr lang="en-US" sz="1600" b="1" u="sng" dirty="0"/>
              <a:t>, AND SATAN</a:t>
            </a:r>
            <a:r>
              <a:rPr lang="en-US" dirty="0"/>
              <a:t>.</a:t>
            </a:r>
          </a:p>
          <a:p>
            <a:endParaRPr lang="en-US" dirty="0"/>
          </a:p>
          <a:p>
            <a:endParaRPr lang="en-US" dirty="0"/>
          </a:p>
          <a:p>
            <a:endParaRPr lang="en-US" dirty="0"/>
          </a:p>
          <a:p>
            <a:r>
              <a:rPr lang="en-US" sz="1050" dirty="0"/>
              <a:t>https://www.cnet.com/news/the-much-anticipated-pentagon-ufo-report-lands-today-what-to-know/</a:t>
            </a:r>
          </a:p>
        </p:txBody>
      </p:sp>
    </p:spTree>
    <p:extLst>
      <p:ext uri="{BB962C8B-B14F-4D97-AF65-F5344CB8AC3E}">
        <p14:creationId xmlns:p14="http://schemas.microsoft.com/office/powerpoint/2010/main" val="10306857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a:extLst>
              <a:ext uri="{FF2B5EF4-FFF2-40B4-BE49-F238E27FC236}">
                <a16:creationId xmlns:a16="http://schemas.microsoft.com/office/drawing/2014/main" id="{90A91CF9-74BA-A4A0-FD27-CCAE244C3E1C}"/>
              </a:ext>
            </a:extLst>
          </p:cNvPr>
          <p:cNvSpPr>
            <a:spLocks noGrp="1" noRot="1" noChangeAspect="1" noTextEdit="1"/>
          </p:cNvSpPr>
          <p:nvPr>
            <p:ph type="sldImg"/>
          </p:nvPr>
        </p:nvSpPr>
        <p:spPr>
          <a:ln/>
        </p:spPr>
      </p:sp>
      <p:sp>
        <p:nvSpPr>
          <p:cNvPr id="546819" name="Notes Placeholder 2">
            <a:extLst>
              <a:ext uri="{FF2B5EF4-FFF2-40B4-BE49-F238E27FC236}">
                <a16:creationId xmlns:a16="http://schemas.microsoft.com/office/drawing/2014/main" id="{D9738985-51D1-6672-05F7-B5E0FBD27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Paul was warmly welcomed by the believers in AD 60 when he first came to Rome…</a:t>
            </a:r>
          </a:p>
        </p:txBody>
      </p:sp>
      <p:sp>
        <p:nvSpPr>
          <p:cNvPr id="546820" name="Slide Number Placeholder 3">
            <a:extLst>
              <a:ext uri="{FF2B5EF4-FFF2-40B4-BE49-F238E27FC236}">
                <a16:creationId xmlns:a16="http://schemas.microsoft.com/office/drawing/2014/main" id="{366D8147-2027-0639-61E2-5FB48D58E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0F791A-6487-A14A-B285-3F54C72E6ED1}" type="slidenum">
              <a:rPr lang="en-US" altLang="en-US" sz="1200" b="1">
                <a:solidFill>
                  <a:srgbClr val="000000"/>
                </a:solidFill>
              </a:rPr>
              <a:pPr/>
              <a:t>235</a:t>
            </a:fld>
            <a:endParaRPr lang="en-US" altLang="en-US" sz="1200" b="1" dirty="0">
              <a:solidFill>
                <a:srgbClr val="000000"/>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On this journey, Paul is not alone in placing his faith in God.  </a:t>
            </a:r>
          </a:p>
          <a:p>
            <a:endParaRPr lang="en-US" dirty="0"/>
          </a:p>
          <a:p>
            <a:r>
              <a:rPr lang="en-US" dirty="0"/>
              <a:t>Continuing our reading in vs. 14, “There (speaking of </a:t>
            </a:r>
            <a:r>
              <a:rPr lang="en-US" dirty="0" err="1"/>
              <a:t>Puteoli</a:t>
            </a:r>
            <a:r>
              <a:rPr lang="en-US" dirty="0"/>
              <a:t>, where they finished the sea portion of their journey)  we found some believers, who invited us to spend a week with them. And so we came to Rome.</a:t>
            </a:r>
          </a:p>
          <a:p>
            <a:endParaRPr lang="en-US" dirty="0"/>
          </a:p>
          <a:p>
            <a:r>
              <a:rPr lang="en-US" dirty="0"/>
              <a:t>15 The brothers and sisters in Rome had heard we were coming, and they came to meet us at the Forum on the Appian Way. Others joined us at The Three Taverns. When Paul saw them, he was encouraged and thanked God.</a:t>
            </a:r>
          </a:p>
          <a:p>
            <a:endParaRPr lang="en-US" dirty="0"/>
          </a:p>
          <a:p>
            <a:r>
              <a:rPr lang="en-US" dirty="0"/>
              <a:t>Don’t you find that amazing?  Three different groups of believers met with Paul on his way up to Rome. They gave him encouragement.  But that is what Christians do. </a:t>
            </a:r>
            <a:r>
              <a:rPr lang="en-US" i="1" dirty="0"/>
              <a:t>Christians go out of their way to gather together</a:t>
            </a:r>
            <a:r>
              <a:rPr lang="en-US" dirty="0"/>
              <a:t>. Even with all the COVID-19 restrictions you are here today, or you are joining us online.  And when we gather together, It's </a:t>
            </a:r>
            <a:r>
              <a:rPr lang="en-US" sz="1600" b="1" u="sng" dirty="0"/>
              <a:t>VERY ENCOURAGING.</a:t>
            </a:r>
          </a:p>
          <a:p>
            <a:endParaRPr lang="en-US" dirty="0"/>
          </a:p>
          <a:p>
            <a:endParaRPr lang="en-US" dirty="0"/>
          </a:p>
        </p:txBody>
      </p:sp>
    </p:spTree>
    <p:extLst>
      <p:ext uri="{BB962C8B-B14F-4D97-AF65-F5344CB8AC3E}">
        <p14:creationId xmlns:p14="http://schemas.microsoft.com/office/powerpoint/2010/main" val="141624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think Paul needed the encouragement. Luke recorded that he thanked God.</a:t>
            </a:r>
          </a:p>
          <a:p>
            <a:r>
              <a:rPr lang="en-US" dirty="0"/>
              <a:t> </a:t>
            </a:r>
          </a:p>
          <a:p>
            <a:r>
              <a:rPr lang="en-US" dirty="0"/>
              <a:t>Who knows, maybe that’s why Paul told Thessalonians to “therefore encourage one another and build each other up, just as in fact you are doing.”  </a:t>
            </a:r>
          </a:p>
          <a:p>
            <a:endParaRPr lang="en-US" dirty="0"/>
          </a:p>
          <a:p>
            <a:r>
              <a:rPr lang="en-US" dirty="0"/>
              <a:t>Today I want to challenge you to go out of your way to encourage one another and build each other up.</a:t>
            </a:r>
          </a:p>
          <a:p>
            <a:endParaRPr lang="en-US" dirty="0"/>
          </a:p>
          <a:p>
            <a:r>
              <a:rPr lang="en-US" dirty="0"/>
              <a:t>We read Psalm 133 earlier in our service.  How wonderful and pleasant it is when brothers live together in harmony.  We are meant to gather together.</a:t>
            </a:r>
          </a:p>
          <a:p>
            <a:endParaRPr lang="en-US" dirty="0"/>
          </a:p>
          <a:p>
            <a:r>
              <a:rPr lang="en-US" dirty="0"/>
              <a:t>We sang, “we gather together to ask the Lord’s blessing.” In the US, that song is often sang around our Thanksgiving holiday, where we gather together with our families. As God’s people, we are meant to gather together. </a:t>
            </a:r>
          </a:p>
          <a:p>
            <a:endParaRPr lang="en-US" dirty="0"/>
          </a:p>
          <a:p>
            <a:r>
              <a:rPr lang="en-US" dirty="0"/>
              <a:t>So if it’s just having two people over for dinner, then invite two people over.  Or even better, you and one other person visit a family who can’t go visit others but bring dinner along. Don’t place the burden on the large family to </a:t>
            </a:r>
            <a:r>
              <a:rPr lang="en-US" sz="1600" b="1" u="sng" dirty="0"/>
              <a:t>PREPARE FOOD</a:t>
            </a:r>
            <a:r>
              <a:rPr lang="en-US" dirty="0"/>
              <a:t>. </a:t>
            </a:r>
          </a:p>
        </p:txBody>
      </p:sp>
    </p:spTree>
    <p:extLst>
      <p:ext uri="{BB962C8B-B14F-4D97-AF65-F5344CB8AC3E}">
        <p14:creationId xmlns:p14="http://schemas.microsoft.com/office/powerpoint/2010/main" val="189394466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With all the COVID 19 restrictions, it may be difficult to go out of your way to encourage one another and build each other up.</a:t>
            </a:r>
          </a:p>
          <a:p>
            <a:endParaRPr lang="en-US" dirty="0"/>
          </a:p>
          <a:p>
            <a:r>
              <a:rPr lang="en-US" dirty="0"/>
              <a:t>But when you really think about it,  even after the COVID restrictions are eased, it will still be difficult to gather together and encourage one another. Our lives are so busy today.  So many things get in the way. We may not have to walk 42 km like the believers in Paul’s day, in order to encourage one another, but we have our own difficulties to overcome.  </a:t>
            </a:r>
          </a:p>
          <a:p>
            <a:endParaRPr lang="en-US" dirty="0"/>
          </a:p>
          <a:p>
            <a:r>
              <a:rPr lang="en-US" dirty="0"/>
              <a:t>But when you accept this challenge to encourage one another, you will see joy, like in this picture. </a:t>
            </a:r>
          </a:p>
          <a:p>
            <a:endParaRPr lang="en-US" dirty="0"/>
          </a:p>
          <a:p>
            <a:r>
              <a:rPr lang="en-US" dirty="0"/>
              <a:t>These two photos are from our last church retreat, back in 2019. Who knows, maybe we can gather together sometime later this year. A church retreat would be something to </a:t>
            </a:r>
            <a:r>
              <a:rPr lang="en-US" sz="1600" b="1" u="sng" dirty="0"/>
              <a:t>LOOK FORWARD TO.</a:t>
            </a:r>
            <a:endParaRPr lang="en-US" b="1" u="sng" dirty="0"/>
          </a:p>
        </p:txBody>
      </p:sp>
    </p:spTree>
    <p:extLst>
      <p:ext uri="{BB962C8B-B14F-4D97-AF65-F5344CB8AC3E}">
        <p14:creationId xmlns:p14="http://schemas.microsoft.com/office/powerpoint/2010/main" val="106882011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Paul has been looking forward to reaching Rome.  Now he is finally there.</a:t>
            </a:r>
          </a:p>
          <a:p>
            <a:endParaRPr lang="en-US" dirty="0"/>
          </a:p>
          <a:p>
            <a:r>
              <a:rPr lang="en-US" dirty="0"/>
              <a:t>Starting with vs. 16, we read that “When we arrived in Rome, Paul was permitted to have his own private lodging, though he was guarded by a soldier.”</a:t>
            </a:r>
          </a:p>
          <a:p>
            <a:endParaRPr lang="en-US" dirty="0"/>
          </a:p>
          <a:p>
            <a:r>
              <a:rPr lang="en-US" dirty="0"/>
              <a:t>It’s not really fair that Paul had to appeal his case to Caesar.  He was innocent of all charges levied against him.  He should have been set free.  And now, he has to pay for his “house arrest.”  But Paul does not make a big deal about it. He is </a:t>
            </a:r>
            <a:r>
              <a:rPr lang="en-US" sz="1600" b="1" u="sng" dirty="0"/>
              <a:t>BEING GRACIOUS.</a:t>
            </a:r>
            <a:endParaRPr lang="en-US" b="1" u="sng"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62654508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Not only is Paul gracious with his Roman hosts, he is gracious with his own people, the Jews who are in Rome.  Even though the Jews in his home country were responsible for his current situation.</a:t>
            </a:r>
          </a:p>
          <a:p>
            <a:endParaRPr lang="en-US" dirty="0"/>
          </a:p>
          <a:p>
            <a:r>
              <a:rPr lang="en-US" dirty="0"/>
              <a:t>Starting with vs. 17, Three days after Paul’s arrival, he called together the local Jewish leaders. He said to them, “Brothers, I was arrested in Jerusalem and handed over to the Roman government, even though I had done nothing against our people or the customs of our ancestors. 18 The Romans tried me and wanted to release me, because they found no cause for the death sentence. 19 But when the Jewish leaders protested the decision, I felt it necessary to appeal to Caesar, even though I had no desire to press charges against my own people.</a:t>
            </a:r>
          </a:p>
          <a:p>
            <a:endParaRPr lang="en-US" dirty="0"/>
          </a:p>
          <a:p>
            <a:r>
              <a:rPr lang="en-US" dirty="0"/>
              <a:t>Paul doesn’t want to press charges. He doesn’t want to cause offense.  That is an important point.  We should try not to offend when giving an </a:t>
            </a:r>
            <a:r>
              <a:rPr lang="en-US" sz="1600" b="1" u="sng" dirty="0"/>
              <a:t>OFFENSIVE MESSAGE</a:t>
            </a:r>
            <a:r>
              <a:rPr lang="en-US" dirty="0"/>
              <a:t>. </a:t>
            </a:r>
          </a:p>
          <a:p>
            <a:endParaRPr lang="en-US" dirty="0"/>
          </a:p>
          <a:p>
            <a:r>
              <a:rPr lang="en-US" dirty="0"/>
              <a:t>The NIV translates “do not give offense” as “do not cause anyone to stumble.” If we come across as rude, arrogant, and sarcastic, we will not be effective witnesses to </a:t>
            </a:r>
            <a:r>
              <a:rPr lang="en-US" sz="1600" b="1" u="sng" dirty="0"/>
              <a:t>GOD’S MESSAGE</a:t>
            </a:r>
            <a:r>
              <a:rPr lang="en-US" dirty="0"/>
              <a:t>. </a:t>
            </a:r>
          </a:p>
          <a:p>
            <a:endParaRPr lang="en-US"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30843781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are not to cause offense, but we do recognize that the gospel message is inherently offensive.</a:t>
            </a:r>
          </a:p>
          <a:p>
            <a:endParaRPr lang="en-US" dirty="0"/>
          </a:p>
          <a:p>
            <a:r>
              <a:rPr lang="en-US" dirty="0"/>
              <a:t>Paul writes that “The message of the cross is foolish to those who are headed for destruction!”</a:t>
            </a:r>
          </a:p>
          <a:p>
            <a:endParaRPr lang="en-US" dirty="0"/>
          </a:p>
          <a:p>
            <a:r>
              <a:rPr lang="en-US" dirty="0"/>
              <a:t>Paul sets a great example.  He could have been offensive and demanded justice against those trying to kill him, for they were definitely violating their own law.  He could have demanded payment for his expenses. Yet, he bore those injustices for the sake of the gospel.</a:t>
            </a:r>
          </a:p>
          <a:p>
            <a:endParaRPr lang="en-US" dirty="0"/>
          </a:p>
          <a:p>
            <a:r>
              <a:rPr lang="en-US" dirty="0"/>
              <a:t>How can you be gracious like Paul today?  In Singapore, you just need to follow the Maintenance of Religious Harmony Act (MRHA), which is based on the principle that followers of different religions should exercise moderation and tolerance towards each other and their beliefs, and not instigate religious enmity or hatred.</a:t>
            </a:r>
          </a:p>
          <a:p>
            <a:endParaRPr lang="en-US" dirty="0"/>
          </a:p>
          <a:p>
            <a:r>
              <a:rPr lang="en-US" dirty="0"/>
              <a:t>I will still close my windows when someone drops a large amount of joss paper into the burn bins located around my flat.  But I’m not going to call and complain about the smoke or asked for the bins to be moved away from my window.  </a:t>
            </a:r>
          </a:p>
          <a:p>
            <a:endParaRPr lang="en-US" dirty="0"/>
          </a:p>
          <a:p>
            <a:r>
              <a:rPr lang="en-US" dirty="0"/>
              <a:t>I admit, trying to be gracious like Paul is difficult but It's </a:t>
            </a:r>
            <a:r>
              <a:rPr lang="en-US" sz="1600" b="1" u="sng" dirty="0"/>
              <a:t>WORTH DOING</a:t>
            </a:r>
            <a:r>
              <a:rPr lang="en-US" dirty="0"/>
              <a:t>.  </a:t>
            </a:r>
            <a:endParaRPr lang="en-US" sz="1600" b="1" u="sng" dirty="0"/>
          </a:p>
          <a:p>
            <a:endParaRPr lang="en-US" sz="1050" dirty="0"/>
          </a:p>
          <a:p>
            <a:r>
              <a:rPr lang="en-US" sz="1050" dirty="0"/>
              <a:t>Photo by Issy Bailey on </a:t>
            </a:r>
            <a:r>
              <a:rPr lang="en-US" sz="1050" dirty="0" err="1"/>
              <a:t>Unsplash</a:t>
            </a:r>
            <a:endParaRPr lang="en-US" sz="1050" dirty="0"/>
          </a:p>
          <a:p>
            <a:r>
              <a:rPr lang="en-US" sz="1050" dirty="0"/>
              <a:t>https://unsplash.com/photos/tEIHSmfwznM</a:t>
            </a:r>
          </a:p>
          <a:p>
            <a:endParaRPr lang="en-US"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5650768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We see the reason why we should be gracious or non-offensive when giving an offensive message in the next passage, starting at vs. 20, “I asked you to come here today so we could get acquainted and so I could explain to you that I am bound with this chain because I believe that the hope of Israel—the Messiah—has already come.”</a:t>
            </a:r>
          </a:p>
          <a:p>
            <a:endParaRPr lang="en-US" dirty="0"/>
          </a:p>
          <a:p>
            <a:r>
              <a:rPr lang="en-US" dirty="0"/>
              <a:t>Why are we gracious?  Because we believe the hope of Israel, the Messiah, has already come.</a:t>
            </a:r>
          </a:p>
          <a:p>
            <a:endParaRPr lang="en-US" dirty="0"/>
          </a:p>
          <a:p>
            <a:r>
              <a:rPr lang="en-US" dirty="0"/>
              <a:t>If you recall from the many times Paul spoke and defended himself against the baseless accusations made against him, it all boiled down to “was Jesus the promised Messiah?” Paul’s answer was simply yes, he is.  That is why Paul had hope.</a:t>
            </a:r>
          </a:p>
          <a:p>
            <a:endParaRPr lang="en-US" dirty="0"/>
          </a:p>
          <a:p>
            <a:r>
              <a:rPr lang="en-US" dirty="0"/>
              <a:t>Earlier we sang about Jesus’ death and resurrection. </a:t>
            </a:r>
          </a:p>
          <a:p>
            <a:r>
              <a:rPr lang="en-US" dirty="0"/>
              <a:t>There in the ground His body lay, Light of the world by darkness slain</a:t>
            </a:r>
          </a:p>
          <a:p>
            <a:r>
              <a:rPr lang="en-US" dirty="0"/>
              <a:t>Then bursting forth in glorious Day,  Up from the grave He rose again.</a:t>
            </a:r>
          </a:p>
          <a:p>
            <a:endParaRPr lang="en-US" dirty="0"/>
          </a:p>
          <a:p>
            <a:r>
              <a:rPr lang="en-US" dirty="0"/>
              <a:t>That is Paul’s hope. Jesus the risen Messiah.  So now Paul can say </a:t>
            </a:r>
          </a:p>
          <a:p>
            <a:r>
              <a:rPr lang="en-US" dirty="0"/>
              <a:t>And as He stands in victory, Sin's curse has lost its grip on me</a:t>
            </a:r>
          </a:p>
          <a:p>
            <a:r>
              <a:rPr lang="en-US" dirty="0"/>
              <a:t>For I am His and He is mine,  Bought with the precious blood of Christ.</a:t>
            </a:r>
          </a:p>
          <a:p>
            <a:endParaRPr lang="en-US" dirty="0"/>
          </a:p>
          <a:p>
            <a:r>
              <a:rPr lang="en-US" dirty="0"/>
              <a:t>Paul was being gracious because he believed the hope of Israel, the Messiah, had </a:t>
            </a:r>
            <a:r>
              <a:rPr lang="en-US" sz="1600" b="1" u="sng" dirty="0">
                <a:solidFill>
                  <a:schemeClr val="tx1"/>
                </a:solidFill>
              </a:rPr>
              <a:t>ALREADY COME</a:t>
            </a:r>
            <a:r>
              <a:rPr lang="en-US" dirty="0"/>
              <a:t>.</a:t>
            </a:r>
          </a:p>
          <a:p>
            <a:endParaRPr lang="en-US" dirty="0"/>
          </a:p>
          <a:p>
            <a:r>
              <a:rPr lang="en-US" sz="1050" dirty="0"/>
              <a:t>Photo by Zac Durant on </a:t>
            </a:r>
            <a:r>
              <a:rPr lang="en-US" sz="1050" dirty="0" err="1"/>
              <a:t>Unsplash</a:t>
            </a:r>
            <a:endParaRPr lang="en-US" sz="1050" dirty="0"/>
          </a:p>
          <a:p>
            <a:r>
              <a:rPr lang="en-US" sz="1050" dirty="0"/>
              <a:t>https://unsplash.com/photos/_6HzPU9Hyfg</a:t>
            </a:r>
          </a:p>
        </p:txBody>
      </p:sp>
    </p:spTree>
    <p:extLst>
      <p:ext uri="{BB962C8B-B14F-4D97-AF65-F5344CB8AC3E}">
        <p14:creationId xmlns:p14="http://schemas.microsoft.com/office/powerpoint/2010/main" val="118051949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Why do we need hope?  We know there is a God.  Science tells us there has to be one.</a:t>
            </a:r>
          </a:p>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We know from the Bible that we are a </a:t>
            </a:r>
            <a:r>
              <a:rPr lang="en-US" sz="1600" b="1" u="sng" dirty="0">
                <a:effectLst/>
                <a:latin typeface="Arial" panose="020B0604020202020204" pitchFamily="34" charset="0"/>
                <a:ea typeface="Calibri" panose="020F0502020204030204" pitchFamily="34" charset="0"/>
                <a:cs typeface="Arial" panose="020B0604020202020204" pitchFamily="34" charset="0"/>
              </a:rPr>
              <a:t>SINFUL HUMANITY</a:t>
            </a:r>
            <a:r>
              <a:rPr lang="en-US" sz="1400" b="1" dirty="0">
                <a:effectLst/>
                <a:latin typeface="Arial" panose="020B0604020202020204" pitchFamily="34" charset="0"/>
                <a:ea typeface="Calibri" panose="020F0502020204030204" pitchFamily="34" charset="0"/>
                <a:cs typeface="Arial" panose="020B0604020202020204" pitchFamily="34" charset="0"/>
              </a:rPr>
              <a:t>, but he is a </a:t>
            </a:r>
            <a:r>
              <a:rPr lang="en-US" sz="1600" b="1" u="sng" dirty="0">
                <a:effectLst/>
                <a:latin typeface="Arial" panose="020B0604020202020204" pitchFamily="34" charset="0"/>
                <a:ea typeface="Calibri" panose="020F0502020204030204" pitchFamily="34" charset="0"/>
                <a:cs typeface="Arial" panose="020B0604020202020204" pitchFamily="34" charset="0"/>
              </a:rPr>
              <a:t>HOLY GOD</a:t>
            </a:r>
            <a:r>
              <a:rPr lang="en-US" sz="1400" b="1" dirty="0">
                <a:effectLst/>
                <a:latin typeface="Arial" panose="020B0604020202020204" pitchFamily="34" charset="0"/>
                <a:ea typeface="Calibri" panose="020F0502020204030204" pitchFamily="34" charset="0"/>
                <a:cs typeface="Arial" panose="020B0604020202020204" pitchFamily="34" charset="0"/>
              </a:rPr>
              <a:t>.    That presents a problem.  Because of </a:t>
            </a:r>
            <a:r>
              <a:rPr lang="en-US" sz="1600" b="1" u="sng" dirty="0">
                <a:effectLst/>
                <a:latin typeface="Arial" panose="020B0604020202020204" pitchFamily="34" charset="0"/>
                <a:ea typeface="Calibri" panose="020F0502020204030204" pitchFamily="34" charset="0"/>
                <a:cs typeface="Arial" panose="020B0604020202020204" pitchFamily="34" charset="0"/>
              </a:rPr>
              <a:t>SIN</a:t>
            </a:r>
            <a:r>
              <a:rPr lang="en-US" sz="1400" b="1" dirty="0">
                <a:effectLst/>
                <a:latin typeface="Arial" panose="020B0604020202020204" pitchFamily="34" charset="0"/>
                <a:ea typeface="Calibri" panose="020F0502020204030204" pitchFamily="34" charset="0"/>
                <a:cs typeface="Arial" panose="020B0604020202020204" pitchFamily="34" charset="0"/>
              </a:rPr>
              <a:t>, we are separated from the Holy God.  We try many ways to overcome this separation from God.</a:t>
            </a:r>
          </a:p>
          <a:p>
            <a:pPr marL="0" marR="0">
              <a:spcBef>
                <a:spcPts val="0"/>
              </a:spcBef>
              <a:spcAft>
                <a:spcPts val="0"/>
              </a:spcAft>
            </a:pPr>
            <a:endParaRPr lang="en-US" sz="1400" b="1"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RELIGION</a:t>
            </a:r>
            <a:r>
              <a:rPr lang="en-US" sz="1400" b="1" dirty="0">
                <a:effectLst/>
                <a:latin typeface="Arial" panose="020B0604020202020204" pitchFamily="34" charset="0"/>
                <a:ea typeface="Calibri" panose="020F0502020204030204" pitchFamily="34" charset="0"/>
                <a:cs typeface="Arial" panose="020B0604020202020204" pitchFamily="34" charset="0"/>
              </a:rPr>
              <a:t> that doesn’t </a:t>
            </a:r>
            <a:r>
              <a:rPr lang="en-US" sz="1600" b="1" u="sng" dirty="0">
                <a:effectLst/>
                <a:latin typeface="Arial" panose="020B0604020202020204" pitchFamily="34" charset="0"/>
                <a:ea typeface="Calibri" panose="020F0502020204030204" pitchFamily="34" charset="0"/>
                <a:cs typeface="Arial" panose="020B0604020202020204" pitchFamily="34" charset="0"/>
              </a:rPr>
              <a:t>WORK</a:t>
            </a:r>
          </a:p>
          <a:p>
            <a:pPr marL="0" marR="0">
              <a:spcBef>
                <a:spcPts val="0"/>
              </a:spcBef>
              <a:spcAft>
                <a:spcPts val="0"/>
              </a:spcAft>
            </a:pPr>
            <a:endParaRPr lang="en-US" sz="1600" b="1"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GOOD WORKS</a:t>
            </a:r>
            <a:r>
              <a:rPr lang="en-US" sz="1600" b="1" u="none"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MORALITY</a:t>
            </a:r>
            <a:r>
              <a:rPr lang="en-US" sz="1600" b="1" u="none"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400" b="1" u="none" dirty="0">
                <a:effectLst/>
                <a:latin typeface="Arial" panose="020B0604020202020204" pitchFamily="34" charset="0"/>
                <a:ea typeface="Calibri" panose="020F0502020204030204" pitchFamily="34" charset="0"/>
                <a:cs typeface="Arial" panose="020B0604020202020204" pitchFamily="34" charset="0"/>
              </a:rPr>
              <a:t>Even</a:t>
            </a:r>
            <a:r>
              <a:rPr lang="en-US" sz="1600" b="1" u="sng" dirty="0">
                <a:effectLst/>
                <a:latin typeface="Arial" panose="020B0604020202020204" pitchFamily="34" charset="0"/>
                <a:ea typeface="Calibri" panose="020F0502020204030204" pitchFamily="34" charset="0"/>
                <a:cs typeface="Arial" panose="020B0604020202020204" pitchFamily="34" charset="0"/>
              </a:rPr>
              <a:t> PHILOSOPHY.  </a:t>
            </a:r>
          </a:p>
          <a:p>
            <a:pPr marL="0" marR="0">
              <a:spcBef>
                <a:spcPts val="0"/>
              </a:spcBef>
              <a:spcAft>
                <a:spcPts val="0"/>
              </a:spcAft>
            </a:pPr>
            <a:endParaRPr lang="en-US" sz="1400" b="1" u="none"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b="1" u="none" dirty="0">
                <a:effectLst/>
                <a:latin typeface="Arial" panose="020B0604020202020204" pitchFamily="34" charset="0"/>
                <a:ea typeface="Calibri" panose="020F0502020204030204" pitchFamily="34" charset="0"/>
                <a:cs typeface="Arial" panose="020B0604020202020204" pitchFamily="34" charset="0"/>
              </a:rPr>
              <a:t>The only thing bridges the </a:t>
            </a:r>
            <a:r>
              <a:rPr lang="en-US" sz="1600" b="1" u="sng" dirty="0">
                <a:effectLst/>
                <a:latin typeface="Arial" panose="020B0604020202020204" pitchFamily="34" charset="0"/>
                <a:ea typeface="Calibri" panose="020F0502020204030204" pitchFamily="34" charset="0"/>
                <a:cs typeface="Arial" panose="020B0604020202020204" pitchFamily="34" charset="0"/>
              </a:rPr>
              <a:t>GAP</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Slide Image Placeholder 5">
            <a:extLst>
              <a:ext uri="{FF2B5EF4-FFF2-40B4-BE49-F238E27FC236}">
                <a16:creationId xmlns:a16="http://schemas.microsoft.com/office/drawing/2014/main" id="{F17013FE-3667-4CD2-917B-D936E4BEB843}"/>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45650742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Is Christ.</a:t>
            </a:r>
          </a:p>
          <a:p>
            <a:endParaRPr lang="en-US" dirty="0"/>
          </a:p>
          <a:p>
            <a:r>
              <a:rPr lang="en-US" dirty="0"/>
              <a:t>Christ is the only thing that can bridge the gap between sinful humanity and a holy God.</a:t>
            </a:r>
          </a:p>
          <a:p>
            <a:endParaRPr lang="en-US" dirty="0"/>
          </a:p>
          <a:p>
            <a:r>
              <a:rPr lang="en-US" dirty="0"/>
              <a:t>Christians know that hope is fulfilled in Jesus.  Christ is the hope of Israel.  </a:t>
            </a:r>
          </a:p>
          <a:p>
            <a:endParaRPr lang="en-US" dirty="0"/>
          </a:p>
          <a:p>
            <a:r>
              <a:rPr lang="en-US" dirty="0"/>
              <a:t>That is the message of hope that Paul wanted to give to </a:t>
            </a:r>
            <a:r>
              <a:rPr lang="en-US" sz="1600" b="1" u="sng" dirty="0"/>
              <a:t>THE JEWS</a:t>
            </a:r>
            <a:r>
              <a:rPr lang="en-US" dirty="0"/>
              <a:t>. </a:t>
            </a:r>
          </a:p>
        </p:txBody>
      </p:sp>
      <p:sp>
        <p:nvSpPr>
          <p:cNvPr id="6" name="Slide Image Placeholder 5">
            <a:extLst>
              <a:ext uri="{FF2B5EF4-FFF2-40B4-BE49-F238E27FC236}">
                <a16:creationId xmlns:a16="http://schemas.microsoft.com/office/drawing/2014/main" id="{29AD96F6-A5A8-4F40-A2F2-05409424CBFB}"/>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64870470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Paul spent quite a bit of time sharing this message of hope with the Jews. Skipping ahead to vs 23 we see that </a:t>
            </a:r>
          </a:p>
          <a:p>
            <a:endParaRPr lang="en-US" dirty="0"/>
          </a:p>
          <a:p>
            <a:r>
              <a:rPr lang="en-US" dirty="0"/>
              <a:t>“A time was set, and on that day a large number of people came to Paul’s lodging. He explained and testified about the Kingdom of God and tried to persuade them about Jesus from the Scriptures. Using the law of Moses and the books of the prophets, he spoke to them from morning until evening.”</a:t>
            </a:r>
          </a:p>
          <a:p>
            <a:endParaRPr lang="en-US" dirty="0"/>
          </a:p>
          <a:p>
            <a:r>
              <a:rPr lang="en-US" dirty="0"/>
              <a:t>We as Christians, just like Paul, need to be ready to share our hope with non-believers over and over and over and over and over and over and over again.  I think the best way to do this is to live out the Great Commandment, found in Matthew 22:37-40,</a:t>
            </a:r>
          </a:p>
          <a:p>
            <a:endParaRPr lang="en-US" dirty="0"/>
          </a:p>
          <a:p>
            <a:r>
              <a:rPr lang="en-US" dirty="0"/>
              <a:t>“‘You must love the Lord your God with all your heart, all your soul, and all your mind.’ 38 This is the first and greatest commandment. 39 A second is equally important: ‘Love your neighbor as yourself.’ 40 The entire law and all the demands of the prophets are based on these two commandments.”</a:t>
            </a:r>
          </a:p>
          <a:p>
            <a:endParaRPr lang="en-US" dirty="0"/>
          </a:p>
          <a:p>
            <a:r>
              <a:rPr lang="en-US" dirty="0"/>
              <a:t>When your focus is on loving God and loving man, you will be an effective witness in Jerusalem, Judea and Samaria, and to the ends of </a:t>
            </a:r>
            <a:r>
              <a:rPr lang="en-US" sz="1600" b="1" u="sng" dirty="0"/>
              <a:t>THE EARTH</a:t>
            </a:r>
            <a:r>
              <a:rPr lang="en-US" dirty="0"/>
              <a:t>.</a:t>
            </a:r>
          </a:p>
        </p:txBody>
      </p:sp>
      <p:sp>
        <p:nvSpPr>
          <p:cNvPr id="5" name="Slide Image Placeholder 4">
            <a:extLst>
              <a:ext uri="{FF2B5EF4-FFF2-40B4-BE49-F238E27FC236}">
                <a16:creationId xmlns:a16="http://schemas.microsoft.com/office/drawing/2014/main" id="{545224B7-006C-4FB4-BE4B-4E0DBD7F86AA}"/>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12509664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the Jews have heard Paul’s message—his message that the hope of Israel is being fulfilled in the person of Jesus.  </a:t>
            </a:r>
          </a:p>
          <a:p>
            <a:endParaRPr lang="en-US" dirty="0"/>
          </a:p>
          <a:p>
            <a:r>
              <a:rPr lang="en-US" dirty="0"/>
              <a:t>How do they respond?  Starting at vs. 24, “Some were persuaded by the things he said, but others did not believe.” </a:t>
            </a:r>
          </a:p>
          <a:p>
            <a:endParaRPr lang="en-US" dirty="0"/>
          </a:p>
          <a:p>
            <a:r>
              <a:rPr lang="en-US" dirty="0"/>
              <a:t>This can be disheartening. When you know you have good news, such as your favorite team is the national champion you want everyone to celebrate with you. </a:t>
            </a:r>
          </a:p>
          <a:p>
            <a:endParaRPr lang="en-US" dirty="0"/>
          </a:p>
          <a:p>
            <a:r>
              <a:rPr lang="en-US" dirty="0"/>
              <a:t>But Paul is sharing something so much more important than a team winning a championship.  Paul is sharing life, eternal life. But sadly, some don’t believe. Instead, some choose the wrong path.”</a:t>
            </a:r>
          </a:p>
          <a:p>
            <a:endParaRPr lang="en-US" dirty="0"/>
          </a:p>
          <a:p>
            <a:r>
              <a:rPr lang="en-US" dirty="0"/>
              <a:t>But Paul doesn’t get discouraged. Instead, he leans on Scripture for </a:t>
            </a:r>
            <a:r>
              <a:rPr lang="en-US" sz="1600" b="1" u="sng" dirty="0"/>
              <a:t>ENCOURAGEMENT</a:t>
            </a:r>
            <a:r>
              <a:rPr lang="en-US" dirty="0"/>
              <a:t>. </a:t>
            </a:r>
          </a:p>
          <a:p>
            <a:endParaRPr lang="en-US" dirty="0"/>
          </a:p>
          <a:p>
            <a:r>
              <a:rPr lang="en-US" sz="1050" dirty="0"/>
              <a:t>Photo by Beth MacDonald on </a:t>
            </a:r>
            <a:r>
              <a:rPr lang="en-US" sz="1050" dirty="0" err="1"/>
              <a:t>Unsplash</a:t>
            </a:r>
            <a:endParaRPr lang="en-US" sz="1050" dirty="0"/>
          </a:p>
          <a:p>
            <a:r>
              <a:rPr lang="en-US" sz="1050" dirty="0"/>
              <a:t>https://unsplash.com/photos/P3rS8J1THi4</a:t>
            </a:r>
          </a:p>
        </p:txBody>
      </p:sp>
      <p:sp>
        <p:nvSpPr>
          <p:cNvPr id="5" name="Slide Image Placeholder 4">
            <a:extLst>
              <a:ext uri="{FF2B5EF4-FFF2-40B4-BE49-F238E27FC236}">
                <a16:creationId xmlns:a16="http://schemas.microsoft.com/office/drawing/2014/main" id="{DA7E3CED-EACA-4A21-8349-C9BCE4BA4563}"/>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10814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address elders. No—not the old folks who play games—</a:t>
            </a:r>
            <a:endParaRPr lang="en-US" dirty="0">
              <a:cs typeface="ＭＳ Ｐゴシック" charset="0"/>
            </a:endParaRPr>
          </a:p>
        </p:txBody>
      </p:sp>
    </p:spTree>
    <p:extLst>
      <p:ext uri="{BB962C8B-B14F-4D97-AF65-F5344CB8AC3E}">
        <p14:creationId xmlns:p14="http://schemas.microsoft.com/office/powerpoint/2010/main" val="124308465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Paul has one final message for Jewish people.  Starting at  vs. 25 “after they had argued back and forth among themselves, they left with this final word from Paul: ‘The Holy Spirit was right when he said to your ancestors through Isaiah the prophet,</a:t>
            </a:r>
          </a:p>
          <a:p>
            <a:endParaRPr lang="en-US" dirty="0"/>
          </a:p>
          <a:p>
            <a:r>
              <a:rPr lang="en-US" dirty="0"/>
              <a:t>26 “Go and say to this people: When you hear what I say,  you will not understand.</a:t>
            </a:r>
          </a:p>
          <a:p>
            <a:r>
              <a:rPr lang="en-US" dirty="0"/>
              <a:t>When you see what I do, you will not comprehend.</a:t>
            </a:r>
          </a:p>
          <a:p>
            <a:r>
              <a:rPr lang="en-US" dirty="0"/>
              <a:t>27 For the hearts of these people are hardened, and their ears cannot hear,</a:t>
            </a:r>
          </a:p>
          <a:p>
            <a:r>
              <a:rPr lang="en-US" dirty="0"/>
              <a:t>    and they have closed their eyes—</a:t>
            </a:r>
          </a:p>
          <a:p>
            <a:r>
              <a:rPr lang="en-US" dirty="0"/>
              <a:t>so their eyes cannot see, and their ears cannot hear, and their hearts cannot understand,</a:t>
            </a:r>
          </a:p>
          <a:p>
            <a:r>
              <a:rPr lang="en-US" dirty="0"/>
              <a:t>and they cannot turn to me and let me heal them.”’”</a:t>
            </a:r>
          </a:p>
          <a:p>
            <a:endParaRPr lang="en-US" dirty="0"/>
          </a:p>
          <a:p>
            <a:r>
              <a:rPr lang="en-US" dirty="0"/>
              <a:t>God’s word is truth.  Unfortunately some choose not to hear the truth. But that does not excuse us from being witnesses of the truth in Jerusalem, Judea and Samaria, or to the ends of </a:t>
            </a:r>
            <a:r>
              <a:rPr lang="en-US" sz="1600" b="1" u="sng" dirty="0"/>
              <a:t>THE EARTH</a:t>
            </a:r>
            <a:r>
              <a:rPr lang="en-US" dirty="0"/>
              <a:t>.</a:t>
            </a:r>
          </a:p>
          <a:p>
            <a:endParaRPr lang="en-US" sz="1050" dirty="0"/>
          </a:p>
          <a:p>
            <a:r>
              <a:rPr lang="en-US" sz="1050" dirty="0"/>
              <a:t>Photo by Taylor Wilcox on </a:t>
            </a:r>
            <a:r>
              <a:rPr lang="en-US" sz="1050" dirty="0" err="1"/>
              <a:t>Unsplash</a:t>
            </a:r>
            <a:endParaRPr lang="en-US" sz="1050" dirty="0"/>
          </a:p>
          <a:p>
            <a:r>
              <a:rPr lang="en-US" sz="1050" dirty="0"/>
              <a:t>https://unsplash.com/photos/ZHY7-YaGG2U</a:t>
            </a:r>
          </a:p>
        </p:txBody>
      </p:sp>
    </p:spTree>
    <p:extLst>
      <p:ext uri="{BB962C8B-B14F-4D97-AF65-F5344CB8AC3E}">
        <p14:creationId xmlns:p14="http://schemas.microsoft.com/office/powerpoint/2010/main" val="179754220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God’s truth is going to the ends of the earth and to everyone on the earth.  So after Paul chastises the Jews for being blind, deaf, and hard-hearted, he finishes by saying, “so I want you to know that this salvation from God has also been offered to the Gentiles, and they will accept it.”</a:t>
            </a:r>
          </a:p>
          <a:p>
            <a:endParaRPr lang="en-US" dirty="0"/>
          </a:p>
          <a:p>
            <a:r>
              <a:rPr lang="en-US" dirty="0"/>
              <a:t>Luke concludes by telling us that “for the next two years, Paul lived in Rome at his own expense. He welcomed all who visited him, 31 boldly proclaiming the Kingdom of God and teaching about the Lord Jesus Christ. And no one tried to stop him.”</a:t>
            </a:r>
          </a:p>
          <a:p>
            <a:endParaRPr lang="en-US" dirty="0"/>
          </a:p>
          <a:p>
            <a:r>
              <a:rPr lang="en-US" dirty="0"/>
              <a:t>So what did Paul </a:t>
            </a:r>
            <a:r>
              <a:rPr lang="en-US" sz="1600" b="1" u="sng" dirty="0"/>
              <a:t>BOLDLY PROCLAIM?</a:t>
            </a:r>
            <a:endParaRPr lang="en-US" b="1" u="sng" dirty="0"/>
          </a:p>
          <a:p>
            <a:endParaRPr lang="en-US" dirty="0"/>
          </a:p>
          <a:p>
            <a:endParaRPr lang="en-US" sz="1100" dirty="0"/>
          </a:p>
          <a:p>
            <a:r>
              <a:rPr lang="en-US" sz="1100" dirty="0"/>
              <a:t>Photo by The New York Public Library on </a:t>
            </a:r>
            <a:r>
              <a:rPr lang="en-US" sz="1100" dirty="0" err="1"/>
              <a:t>Unsplash</a:t>
            </a:r>
            <a:endParaRPr lang="en-US" sz="1100" dirty="0"/>
          </a:p>
          <a:p>
            <a:r>
              <a:rPr lang="en-US" sz="1100" dirty="0"/>
              <a:t>https://unsplash.com/photos/yEauzeZU6xo</a:t>
            </a:r>
          </a:p>
        </p:txBody>
      </p:sp>
      <p:sp>
        <p:nvSpPr>
          <p:cNvPr id="5" name="Slide Image Placeholder 4">
            <a:extLst>
              <a:ext uri="{FF2B5EF4-FFF2-40B4-BE49-F238E27FC236}">
                <a16:creationId xmlns:a16="http://schemas.microsoft.com/office/drawing/2014/main" id="{9E64A40B-88A0-40CF-A1B2-4A94B3CB0438}"/>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9168969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4963" y="11726863"/>
            <a:ext cx="3170237" cy="61753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249</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r>
              <a:rPr lang="en-US" dirty="0"/>
              <a:t>Our hope is in Jesus, the Promised Messiah, who brings victory  (over Sin and Death) for Jews and Gentiles</a:t>
            </a:r>
          </a:p>
          <a:p>
            <a:endParaRPr lang="en-US" dirty="0"/>
          </a:p>
          <a:p>
            <a:r>
              <a:rPr lang="en-US" dirty="0"/>
              <a:t>Jesus conquered death. He rose from the grave.  So we, too, can conquer sin and death.  And this victory is not just the hope of Israel, but it's also the hope of the Gentiles. </a:t>
            </a:r>
          </a:p>
          <a:p>
            <a:endParaRPr lang="en-US" dirty="0"/>
          </a:p>
          <a:p>
            <a:r>
              <a:rPr lang="en-US" dirty="0"/>
              <a:t>That is how the book of </a:t>
            </a:r>
            <a:r>
              <a:rPr lang="ar-SA" dirty="0"/>
              <a:t>اعمال</a:t>
            </a:r>
            <a:r>
              <a:rPr lang="en-US" dirty="0"/>
              <a:t> concludes.  Not with a big climactic scene, not with Paul being exonerated or executed, but by showing God continuing to work through </a:t>
            </a:r>
            <a:r>
              <a:rPr lang="en-US" sz="1600" b="1" u="sng" dirty="0"/>
              <a:t>THE CHURCH</a:t>
            </a:r>
            <a:r>
              <a:rPr lang="en-US" dirty="0"/>
              <a:t>.</a:t>
            </a:r>
          </a:p>
        </p:txBody>
      </p:sp>
      <p:sp>
        <p:nvSpPr>
          <p:cNvPr id="4" name="Slide Image Placeholder 3">
            <a:extLst>
              <a:ext uri="{FF2B5EF4-FFF2-40B4-BE49-F238E27FC236}">
                <a16:creationId xmlns:a16="http://schemas.microsoft.com/office/drawing/2014/main" id="{5A9F426A-60BF-4152-8BF2-709DF56E9AAC}"/>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0177332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Just as God was working through the church in the book of </a:t>
            </a:r>
            <a:r>
              <a:rPr lang="ar-SA" dirty="0"/>
              <a:t>اعمال</a:t>
            </a:r>
            <a:r>
              <a:rPr lang="en-US" dirty="0"/>
              <a:t>, he is working through the church today.</a:t>
            </a:r>
          </a:p>
          <a:p>
            <a:endParaRPr lang="en-US" dirty="0"/>
          </a:p>
          <a:p>
            <a:r>
              <a:rPr lang="en-US" dirty="0"/>
              <a:t>God called the early church to be witnesses in Jerusalem.  Most of the early church was from Jerusalem.  That was their home. That is where their families were located. </a:t>
            </a:r>
          </a:p>
          <a:p>
            <a:endParaRPr lang="en-US" dirty="0"/>
          </a:p>
          <a:p>
            <a:r>
              <a:rPr lang="en-US" dirty="0"/>
              <a:t>Today, we can be witnesses in </a:t>
            </a:r>
            <a:r>
              <a:rPr lang="en-US" sz="1600" b="1" u="sng" dirty="0"/>
              <a:t>OUR HOMES</a:t>
            </a:r>
            <a:r>
              <a:rPr lang="en-US" dirty="0"/>
              <a:t>, with </a:t>
            </a:r>
            <a:r>
              <a:rPr lang="en-US" sz="1400" b="0" u="none" dirty="0">
                <a:solidFill>
                  <a:schemeClr val="tx1"/>
                </a:solidFill>
              </a:rPr>
              <a:t>our family</a:t>
            </a:r>
            <a:r>
              <a:rPr lang="en-US" sz="1400" b="0" u="none" dirty="0"/>
              <a:t>.  </a:t>
            </a:r>
            <a:r>
              <a:rPr lang="en-US" dirty="0"/>
              <a:t>Our Jerusalem is our family.</a:t>
            </a:r>
          </a:p>
          <a:p>
            <a:endParaRPr lang="en-US" dirty="0"/>
          </a:p>
          <a:p>
            <a:r>
              <a:rPr lang="en-US" dirty="0"/>
              <a:t>It's tough witnessing to our own family.  You need to be gracious, not condescending. It’s less about what you say and more about what you do.  Paul stated, “All must repent of their sins and turn to God—and prove they have changed by the good things they do.” Let your family see the good things that you do.  Let your actions and your attitude be your witness.</a:t>
            </a:r>
          </a:p>
          <a:p>
            <a:endParaRPr lang="en-US" dirty="0"/>
          </a:p>
          <a:p>
            <a:r>
              <a:rPr lang="en-US" dirty="0"/>
              <a:t>If Jerusalem is our home and family, where is our </a:t>
            </a:r>
            <a:r>
              <a:rPr lang="en-US" sz="1600" b="1" u="sng" dirty="0"/>
              <a:t>JUDEA AND SAMARIA</a:t>
            </a:r>
            <a:r>
              <a:rPr lang="en-US" dirty="0"/>
              <a:t>?  </a:t>
            </a:r>
          </a:p>
          <a:p>
            <a:endParaRPr lang="en-US" dirty="0"/>
          </a:p>
          <a:p>
            <a:endParaRPr lang="en-US" dirty="0"/>
          </a:p>
        </p:txBody>
      </p:sp>
    </p:spTree>
    <p:extLst>
      <p:ext uri="{BB962C8B-B14F-4D97-AF65-F5344CB8AC3E}">
        <p14:creationId xmlns:p14="http://schemas.microsoft.com/office/powerpoint/2010/main" val="196151545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think it would be our place of work, our school, where we go when we leave our home.</a:t>
            </a:r>
          </a:p>
          <a:p>
            <a:endParaRPr lang="en-US" dirty="0"/>
          </a:p>
          <a:p>
            <a:r>
              <a:rPr lang="en-US" dirty="0"/>
              <a:t>Once you leave your home, where do you spend the most time?  At work or at school.  We are called to be witnesses at our work or at our school.  It’s easier for me since I am going to Singapore Bible College.  </a:t>
            </a:r>
          </a:p>
          <a:p>
            <a:endParaRPr lang="en-US" dirty="0"/>
          </a:p>
          <a:p>
            <a:r>
              <a:rPr lang="en-US" dirty="0"/>
              <a:t>But I remember back when I was in the Navy, someone asked me why I wasn’t like the other officers on the ship. Why I wasn’t stressing out over the next inspection.  I said my hope was in Jesus, not my job. If you are not familiar with the US Navy, you move every 2 to 3 years.  When you take over a new job, you are responsible, even if the problems are caused by your predecessor. I arrived in January and soon realized I would likely get fired. But instead of letting it bother me, I kept a good attitude and just tried my best. God did something amazing. He sent good people. We aced our inspections. And all the glory goes to God. </a:t>
            </a:r>
          </a:p>
          <a:p>
            <a:endParaRPr lang="en-US" dirty="0"/>
          </a:p>
          <a:p>
            <a:r>
              <a:rPr lang="en-US" dirty="0"/>
              <a:t>And finally, where are the </a:t>
            </a:r>
            <a:r>
              <a:rPr lang="en-US" sz="1600" b="1" u="sng" dirty="0"/>
              <a:t>ENDS OF THE EARTH</a:t>
            </a:r>
            <a:r>
              <a:rPr lang="en-US" dirty="0"/>
              <a:t>?</a:t>
            </a:r>
          </a:p>
        </p:txBody>
      </p:sp>
    </p:spTree>
    <p:extLst>
      <p:ext uri="{BB962C8B-B14F-4D97-AF65-F5344CB8AC3E}">
        <p14:creationId xmlns:p14="http://schemas.microsoft.com/office/powerpoint/2010/main" val="122896148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In Singapore, Changi, or Sembawang, or Tuas could be considered the ends of the earth, depending on </a:t>
            </a:r>
            <a:r>
              <a:rPr lang="en-US" sz="1600" b="1" u="sng" dirty="0"/>
              <a:t>WHERE YOU LIVE.  </a:t>
            </a:r>
            <a:endParaRPr lang="en-US" b="1" u="sng" dirty="0"/>
          </a:p>
        </p:txBody>
      </p:sp>
    </p:spTree>
    <p:extLst>
      <p:ext uri="{BB962C8B-B14F-4D97-AF65-F5344CB8AC3E}">
        <p14:creationId xmlns:p14="http://schemas.microsoft.com/office/powerpoint/2010/main" val="422003655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am from northwest Florida.  A direct flight from Singapore to Pensacola Florida would be 16,283 km.  </a:t>
            </a:r>
          </a:p>
          <a:p>
            <a:endParaRPr lang="en-US" dirty="0"/>
          </a:p>
          <a:p>
            <a:r>
              <a:rPr lang="en-US" sz="1600" b="1" u="sng" dirty="0"/>
              <a:t>IF YOU GO </a:t>
            </a:r>
            <a:r>
              <a:rPr lang="en-US" dirty="0"/>
              <a:t>the other direction, a direct flight to JFK in New York City is only 15,323 km. </a:t>
            </a:r>
          </a:p>
          <a:p>
            <a:endParaRPr lang="en-US" dirty="0"/>
          </a:p>
          <a:p>
            <a:r>
              <a:rPr lang="en-US" dirty="0"/>
              <a:t>I don’t consider myself to be at the ends of the earth.  At Crossroads, though, we are supporting missionaries pretty much to the ends of the earth, from Jordan, to India, to Pakistan, to Thailand, to Nepal, to Korea, and beyond.</a:t>
            </a:r>
          </a:p>
          <a:p>
            <a:endParaRPr lang="en-US" dirty="0"/>
          </a:p>
          <a:p>
            <a:r>
              <a:rPr lang="en-US" dirty="0"/>
              <a:t>Regardless of where you are or where God calls you, you are called to be a witness, telling people everywhere about Jesus. Tell people that your hope is in Jesus, the Promised Messiah.  Tell people that Jesus brings victory over sin and death for </a:t>
            </a:r>
            <a:r>
              <a:rPr lang="en-US" sz="1600" b="1" u="sng" dirty="0"/>
              <a:t>JEWS AND GENTILES</a:t>
            </a:r>
            <a:r>
              <a:rPr lang="en-US" dirty="0"/>
              <a: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1887880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r>
              <a:rPr lang="en-US" b="0" dirty="0"/>
              <a:t>Paul wrote the Prison Epistles while under house arrest in Rome recorded in the last two verses of Acts. This took two years (AD 60-62) are were likely written in this order above. We are unsure whether Ephesians and Colossians were written at the same time, but they have many similarities. But it is nearly certain that Tychicus and Onesimus brought back to Colosse both the letter to the entire church and also so the personal letter to Philemon, who lived there and had the church meet in his house.</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b="0" dirty="0"/>
              <a:t>______________</a:t>
            </a:r>
          </a:p>
          <a:p>
            <a:r>
              <a:rPr lang="en-US" b="0" dirty="0"/>
              <a:t>NS-05-Acts20-28—slide 254</a:t>
            </a:r>
          </a:p>
          <a:p>
            <a:r>
              <a:rPr lang="en-US" b="0" dirty="0"/>
              <a:t>NS-16-2 Tim-46</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10035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أخيرًا... الرحلة رقم 4... أعمال الرسل 21- 28... "إلى روما وأربح" ... تصف رحلة بولس الأخيرة: تذكّر، أن بولس كتب ذات مرّة أن المسيح له هو الحياة... وأن يموت فسيكون ذلك ربحًا عظيمًا له إلى الأبد!</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هذه الرحلة، غادر سجنًا رومانيًا في قيصريّة – على الساحل الإسرائيلي – على متن سفينة رومانية لنقل الحبوب، ثم عن طريق البحر إلى إيطاليا مع توقفات متكررة على طول الطريق، نزولاً في بلدة صغيرة قرب مدينة نابولي الحالية، وأخيرًا، سافر على الأقدام مع أصدقائه إلى سجنه في روما.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كسجين من روما أرسِل إلى هناك للمحاكمة. ولكن حتى في روما، عندما كان في منزل مستأجر (أعمال 28: 30)، حملت روحه الحماسية للتبشير الإنجيل في ذلك المنزل ومنه إلى بيت قيصر. في السجن كتب أربع رسائل مهمة. ويعتقد بعض علماء الكتاب المقدس أنه قام برحلة إضافية إلى اسبانيا، لكن هذا غير مؤكد. في روما، وبعد ست سنوات أثناء سجنه الثاني، قدم ترنيمة للحياة الرائعة التي عاشها: "قد جاهدت الجهاد الحسن أكملتُ السعّي حفظتُ الإيمان!" (2 تي 4: 7).</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الرحلة والإقامة في روما حتى وفاته... حوالي أربع سنوات... 59 إلى 62 ب. 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المساعدة الدراسية رقم 36 تعطي نظرة نهائية عن جميع رحلات بولس مع تواريخها التقريبية حسب بعض المعارف الرصينة.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the main leaders of the local church. </a:t>
            </a:r>
            <a:endParaRPr lang="en-US" dirty="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7E790-89E4-F543-9B59-428899225F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xfrm>
            <a:off x="1143000" y="685800"/>
            <a:ext cx="4572000" cy="3429000"/>
          </a:xfrm>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Shape 1456"/>
          <p:cNvSpPr>
            <a:spLocks noGrp="1" noRot="1" noChangeAspect="1"/>
          </p:cNvSpPr>
          <p:nvPr>
            <p:ph type="sldImg"/>
          </p:nvPr>
        </p:nvSpPr>
        <p:spPr>
          <a:prstGeom prst="rect">
            <a:avLst/>
          </a:prstGeom>
        </p:spPr>
        <p:txBody>
          <a:bodyPr/>
          <a:lstStyle/>
          <a:p>
            <a:endParaRPr/>
          </a:p>
        </p:txBody>
      </p:sp>
      <p:sp>
        <p:nvSpPr>
          <p:cNvPr id="1457" name="Shape 1457"/>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Paul had finished reaching the Eastern Roman Empire by the time he wrote Titus—and even had just returned from Spain.</a:t>
            </a:r>
          </a:p>
          <a:p>
            <a:pPr>
              <a:defRPr>
                <a:latin typeface="Arial"/>
                <a:ea typeface="Arial"/>
                <a:cs typeface="Arial"/>
                <a:sym typeface="Arial"/>
              </a:defRPr>
            </a:pPr>
            <a:r>
              <a:rPr b="1" dirty="0">
                <a:latin typeface="Arial" panose="020B0604020202020204" pitchFamily="34" charset="0"/>
                <a:cs typeface="Arial" panose="020B0604020202020204" pitchFamily="34" charset="0"/>
              </a:rPr>
              <a:t>__________</a:t>
            </a:r>
          </a:p>
          <a:p>
            <a:pPr>
              <a:defRPr>
                <a:latin typeface="Arial"/>
                <a:ea typeface="Arial"/>
                <a:cs typeface="Arial"/>
                <a:sym typeface="Arial"/>
              </a:defRPr>
            </a:pPr>
            <a:r>
              <a:rPr b="1" dirty="0">
                <a:latin typeface="Arial" panose="020B0604020202020204" pitchFamily="34" charset="0"/>
                <a:cs typeface="Arial" panose="020B0604020202020204" pitchFamily="34" charset="0"/>
              </a:rPr>
              <a:t>NS-15-Pastorals-3</a:t>
            </a:r>
          </a:p>
          <a:p>
            <a:pPr>
              <a:defRPr>
                <a:latin typeface="Arial"/>
                <a:ea typeface="Arial"/>
                <a:cs typeface="Arial"/>
                <a:sym typeface="Arial"/>
              </a:defRPr>
            </a:pPr>
            <a:r>
              <a:rPr b="1" dirty="0">
                <a:latin typeface="Arial" panose="020B0604020202020204" pitchFamily="34" charset="0"/>
                <a:cs typeface="Arial" panose="020B0604020202020204" pitchFamily="34" charset="0"/>
              </a:rPr>
              <a:t>NS-16-2 Timothy-87</a:t>
            </a:r>
          </a:p>
          <a:p>
            <a:pPr>
              <a:defRPr>
                <a:latin typeface="Arial"/>
                <a:ea typeface="Arial"/>
                <a:cs typeface="Arial"/>
                <a:sym typeface="Arial"/>
              </a:defRPr>
            </a:pP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Freedom from Imprisonment	Spring 62–Fall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Ephesus and Colosse (Timothy left at Ephesus)	Spring–Summer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Peter travels to Rome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Macedonia	late summer 62-winter 62/63</a:t>
            </a:r>
          </a:p>
          <a:p>
            <a:pPr>
              <a:defRPr>
                <a:latin typeface="Arial"/>
                <a:ea typeface="Arial"/>
                <a:cs typeface="Arial"/>
                <a:sym typeface="Arial"/>
              </a:defRPr>
            </a:pPr>
            <a:r>
              <a:rPr b="1" dirty="0">
                <a:latin typeface="Arial" panose="020B0604020202020204" pitchFamily="34" charset="0"/>
                <a:cs typeface="Arial" panose="020B0604020202020204" pitchFamily="34" charset="0"/>
              </a:rPr>
              <a:t>1 Timothy written from Macedonia to Timothy in Ephesus	Fall 62</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Asia Minor	Spring 63-Spring 64</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Spain (anticipated in Rom. 15:24)	Spring 64-Spring 66</a:t>
            </a:r>
          </a:p>
          <a:p>
            <a:pPr>
              <a:defRPr>
                <a:latin typeface="Arial"/>
                <a:ea typeface="Arial"/>
                <a:cs typeface="Arial"/>
                <a:sym typeface="Arial"/>
              </a:defRPr>
            </a:pPr>
            <a:r>
              <a:rPr b="1" dirty="0">
                <a:latin typeface="Arial" panose="020B0604020202020204" pitchFamily="34" charset="0"/>
                <a:cs typeface="Arial" panose="020B0604020202020204" pitchFamily="34" charset="0"/>
              </a:rPr>
              <a:t>Christians persecuted by Nero; Peter martyred	Summer 64</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Crete (Titus left there; Tit 1:5)	early Summer 66</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Asia Minor	Summer- Fall 66</a:t>
            </a:r>
          </a:p>
          <a:p>
            <a:pPr>
              <a:defRPr>
                <a:latin typeface="Arial"/>
                <a:ea typeface="Arial"/>
                <a:cs typeface="Arial"/>
                <a:sym typeface="Arial"/>
              </a:defRPr>
            </a:pPr>
            <a:r>
              <a:rPr b="1" dirty="0">
                <a:latin typeface="Arial" panose="020B0604020202020204" pitchFamily="34" charset="0"/>
                <a:cs typeface="Arial" panose="020B0604020202020204" pitchFamily="34" charset="0"/>
              </a:rPr>
              <a:t>Titus written from Asia Minor to Titus in Crete	Summer 66</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Nicopolis (Tit 3:12)	Winter 66/67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in Troas (2 Tim 4:13), Macedonia and Greece	Spring– 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 </a:t>
            </a:r>
          </a:p>
          <a:p>
            <a:pPr>
              <a:defRPr>
                <a:latin typeface="Arial"/>
                <a:ea typeface="Arial"/>
                <a:cs typeface="Arial"/>
                <a:sym typeface="Arial"/>
              </a:defRPr>
            </a:pPr>
            <a:r>
              <a:rPr b="1" dirty="0">
                <a:latin typeface="Arial" panose="020B0604020202020204" pitchFamily="34" charset="0"/>
                <a:cs typeface="Arial" panose="020B0604020202020204" pitchFamily="34" charset="0"/>
              </a:rPr>
              <a:t>Second Roman Imprisonment	Fall 67–Spring 68</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arrested and brought to Rome	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2 Timothy written from Rome to Timothy in Ephesus	Fall 67</a:t>
            </a:r>
          </a:p>
          <a:p>
            <a:pPr>
              <a:defRPr>
                <a:latin typeface="Arial"/>
                <a:ea typeface="Arial"/>
                <a:cs typeface="Arial"/>
                <a:sym typeface="Arial"/>
              </a:defRPr>
            </a:pPr>
            <a:r>
              <a:rPr b="1" dirty="0">
                <a:latin typeface="Arial" panose="020B0604020202020204" pitchFamily="34" charset="0"/>
                <a:cs typeface="Arial" panose="020B0604020202020204" pitchFamily="34" charset="0"/>
              </a:rPr>
              <a:t>Paul beheaded	Spring 68</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5246D0-9650-FA47-BAC0-66DE92034BBD}" type="slidenum">
              <a:rPr lang="en-US" sz="1200"/>
              <a:pPr eaLnBrk="1" hangingPunct="1"/>
              <a:t>259</a:t>
            </a:fld>
            <a:endParaRPr lang="en-US" sz="1200"/>
          </a:p>
        </p:txBody>
      </p:sp>
      <p:sp>
        <p:nvSpPr>
          <p:cNvPr id="436226" name="Rectangle 2"/>
          <p:cNvSpPr>
            <a:spLocks noGrp="1" noRot="1" noChangeAspect="1" noChangeArrowheads="1" noTextEdit="1"/>
          </p:cNvSpPr>
          <p:nvPr>
            <p:ph type="sldImg"/>
          </p:nvPr>
        </p:nvSpPr>
        <p:spPr>
          <a:xfrm>
            <a:off x="1143000" y="685800"/>
            <a:ext cx="4572000" cy="3429000"/>
          </a:xfrm>
          <a:ln/>
        </p:spPr>
      </p:sp>
      <p:sp>
        <p:nvSpPr>
          <p:cNvPr id="436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41C8F-9E70-A94D-B8EE-C502963D3F60}" type="slidenum">
              <a:rPr lang="en-US" sz="1200"/>
              <a:pPr eaLnBrk="1" hangingPunct="1"/>
              <a:t>260</a:t>
            </a:fld>
            <a:endParaRPr lang="en-US" sz="1200"/>
          </a:p>
        </p:txBody>
      </p:sp>
      <p:sp>
        <p:nvSpPr>
          <p:cNvPr id="438274" name="Rectangle 2"/>
          <p:cNvSpPr>
            <a:spLocks noGrp="1" noRot="1" noChangeAspect="1" noChangeArrowheads="1" noTextEdit="1"/>
          </p:cNvSpPr>
          <p:nvPr>
            <p:ph type="sldImg"/>
          </p:nvPr>
        </p:nvSpPr>
        <p:spPr>
          <a:xfrm>
            <a:off x="1143000" y="685800"/>
            <a:ext cx="4572000" cy="3429000"/>
          </a:xfrm>
          <a:ln/>
        </p:spPr>
      </p:sp>
      <p:sp>
        <p:nvSpPr>
          <p:cNvPr id="438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41C8F-9E70-A94D-B8EE-C502963D3F60}" type="slidenum">
              <a:rPr lang="en-US" sz="1200">
                <a:solidFill>
                  <a:prstClr val="black"/>
                </a:solidFill>
              </a:rPr>
              <a:pPr eaLnBrk="1" hangingPunct="1"/>
              <a:t>261</a:t>
            </a:fld>
            <a:endParaRPr lang="en-US" sz="1200">
              <a:solidFill>
                <a:prstClr val="black"/>
              </a:solidFill>
            </a:endParaRPr>
          </a:p>
        </p:txBody>
      </p:sp>
      <p:sp>
        <p:nvSpPr>
          <p:cNvPr id="438274" name="Rectangle 2"/>
          <p:cNvSpPr>
            <a:spLocks noGrp="1" noRot="1" noChangeAspect="1" noChangeArrowheads="1" noTextEdit="1"/>
          </p:cNvSpPr>
          <p:nvPr>
            <p:ph type="sldImg"/>
          </p:nvPr>
        </p:nvSpPr>
        <p:spPr>
          <a:xfrm>
            <a:off x="1143000" y="685800"/>
            <a:ext cx="4572000" cy="3429000"/>
          </a:xfrm>
          <a:ln/>
        </p:spPr>
      </p:sp>
      <p:sp>
        <p:nvSpPr>
          <p:cNvPr id="438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223979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Need: Here is the latest picture of our elders and their wives. Do you know what elders are supposed to do?</a:t>
            </a:r>
          </a:p>
          <a:p>
            <a:r>
              <a:rPr lang="en-US" b="0" dirty="0">
                <a:cs typeface="ＭＳ Ｐゴシック" charset="0"/>
              </a:rPr>
              <a:t>Can you name one Scripture on elder duties?</a:t>
            </a:r>
          </a:p>
          <a:p>
            <a:r>
              <a:rPr lang="en-US" b="0" dirty="0">
                <a:cs typeface="ＭＳ Ｐゴシック" charset="0"/>
              </a:rPr>
              <a:t>We have no excuse to be ignorant of elder roles since the NT addresses the issue many times.</a:t>
            </a:r>
          </a:p>
          <a:p>
            <a:endParaRPr lang="en-US" b="0" dirty="0">
              <a:cs typeface="ＭＳ Ｐゴシック" charset="0"/>
            </a:endParaRPr>
          </a:p>
        </p:txBody>
      </p:sp>
    </p:spTree>
    <p:extLst>
      <p:ext uri="{BB962C8B-B14F-4D97-AF65-F5344CB8AC3E}">
        <p14:creationId xmlns:p14="http://schemas.microsoft.com/office/powerpoint/2010/main" val="24538580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681600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DC72C3-75E8-3046-81F9-C1FBA0687E1A}" type="slidenum">
              <a:rPr kumimoji="0" lang="en-GB"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cs typeface="ＭＳ Ｐゴシック" charset="0"/>
              </a:rPr>
              <a:t>But you say, “Nice that this message doesn’t apply to me! I can catch up on my sleep!” No, what we will see today does not only apply to elders. Each of us is older than someone else who looks up to us—so think of those who look to you, no matter how old you are. Let’s shepherd the flock we each have under our care—whether the whole church as elders, or our families, or friends.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772689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Subject: So what are elders supposed to do?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374680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نأتي إلى زخم بولس الآسيوي... وهذا مسجل في أعمال الرسل 18- 21.</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مرة أخرى، بدأت هذه الرحلة برًّا من أنطاكية السورية... وتم إعادة زيارة العديد من الكنائس الأولى... وشكّل طريقًا على شكل حدوة حصان حول بحر إيجة، في عودته إلى اليونان، سالكًا هذه الطريق مرة أخرى حول حدوة الحصان، وبقي في </a:t>
            </a:r>
            <a:r>
              <a:rPr lang="ar-JO" sz="1800" b="1" dirty="0" err="1">
                <a:effectLst/>
                <a:latin typeface="Calibri" panose="020F0502020204030204" pitchFamily="34" charset="0"/>
                <a:ea typeface="Calibri" panose="020F0502020204030204" pitchFamily="34" charset="0"/>
                <a:cs typeface="Arial" panose="020B0604020202020204" pitchFamily="34" charset="0"/>
              </a:rPr>
              <a:t>ترواس</a:t>
            </a:r>
            <a:r>
              <a:rPr lang="ar-JO" sz="1800" b="1" dirty="0">
                <a:effectLst/>
                <a:latin typeface="Calibri" panose="020F0502020204030204" pitchFamily="34" charset="0"/>
                <a:ea typeface="Calibri" panose="020F0502020204030204" pitchFamily="34" charset="0"/>
                <a:cs typeface="Arial" panose="020B0604020202020204" pitchFamily="34" charset="0"/>
              </a:rPr>
              <a:t>، ثم عاد عن طريق البحر إلى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أمضى بولس وقتًا طويلاً جدًا في معيشته وخدمته الكنيسة في مدينة أفسس. ويذكر لوقا أن بولس أقام شابًا من الموت في أفسس. العديد من الرسائل... ورسائلنا... تمت كتابتها من أفسس.</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واحدة من أكثر الأحداث إثارة التي تم تسجيلها لنا وقعت أحداثها في ملعب مدينة أفسس عندما واجه صنّاع التذكارات في المدينة... أولئك الذين صنعوا تماثيلاً صغيرة للإلهة ديانا، التي كان معبدها في أفسس أحد عجائب الدنيا السبع في العالم القديم.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حوالي خمس سنوات بين 53 و57 ب. 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In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Preview: In our text today from </a:t>
            </a:r>
            <a:r>
              <a:rPr lang="ar-SA" dirty="0">
                <a:cs typeface="ＭＳ Ｐゴシック" charset="0"/>
              </a:rPr>
              <a:t>اعمال</a:t>
            </a:r>
            <a:r>
              <a:rPr lang="en-US" dirty="0">
                <a:cs typeface="ＭＳ Ｐゴシック" charset="0"/>
              </a:rPr>
              <a:t> 20:18b-35, Paul shows first how he modeled being an elder and then what the elders were specifically supposed to do.</a:t>
            </a:r>
          </a:p>
          <a:p>
            <a:r>
              <a:rPr lang="en-US" dirty="0">
                <a:cs typeface="ＭＳ Ｐゴシック" charset="0"/>
              </a:rPr>
              <a:t>Text: Today we will observe Paul's example and instructions to elders concerning their job description found in </a:t>
            </a:r>
            <a:r>
              <a:rPr lang="ar-SA" dirty="0">
                <a:cs typeface="ＭＳ Ｐゴシック" charset="0"/>
              </a:rPr>
              <a:t>اعمال</a:t>
            </a:r>
            <a:r>
              <a:rPr lang="en-US" dirty="0">
                <a:cs typeface="ＭＳ Ｐゴシック" charset="0"/>
              </a:rPr>
              <a:t> 20:18b-35.</a:t>
            </a:r>
          </a:p>
          <a:p>
            <a:r>
              <a:rPr lang="en-US" dirty="0">
                <a:cs typeface="ＭＳ Ｐゴシック" charset="0"/>
              </a:rPr>
              <a:t>(Paul knew that the success of the church at Ephesus would rest upon the faithfulness of the men who led the flock.  But before charging the men with their responsibilities, Paul elaborated on his own life as an example.)</a:t>
            </a:r>
          </a:p>
          <a:p>
            <a:endParaRPr lang="en-US" dirty="0">
              <a:cs typeface="ＭＳ Ｐゴシック" charset="0"/>
            </a:endParaRPr>
          </a:p>
        </p:txBody>
      </p:sp>
    </p:spTree>
    <p:extLst>
      <p:ext uri="{BB962C8B-B14F-4D97-AF65-F5344CB8AC3E}">
        <p14:creationId xmlns:p14="http://schemas.microsoft.com/office/powerpoint/2010/main" val="3159025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 knew that more is caught than taught—so he set an example of care for them.]</a:t>
            </a:r>
          </a:p>
          <a:p>
            <a:r>
              <a:rPr lang="en-US" dirty="0"/>
              <a:t>A. Paul cared like an elder in his past ministry at Ephesus (18b-21).</a:t>
            </a:r>
          </a:p>
          <a:p>
            <a:r>
              <a:rPr lang="en-US" dirty="0"/>
              <a:t>	1.	Paul cared by his presence—where he was (18).</a:t>
            </a:r>
          </a:p>
          <a:p>
            <a:r>
              <a:rPr lang="en-US" dirty="0"/>
              <a:t>		a) I once knew an elder who resigned due to the increased traveling responsibilities of his job.  Through this he actually showed his commitment to the men.</a:t>
            </a:r>
          </a:p>
          <a:p>
            <a:r>
              <a:rPr lang="en-US" dirty="0"/>
              <a:t>		b)As elders we must be available men.</a:t>
            </a:r>
          </a:p>
          <a:p>
            <a:r>
              <a:rPr lang="en-US" dirty="0"/>
              <a:t>	2. Paul cared in his passion—what he felt (19).</a:t>
            </a:r>
          </a:p>
          <a:p>
            <a:r>
              <a:rPr lang="en-US" dirty="0"/>
              <a:t>		a) He lived in brokenness.</a:t>
            </a:r>
          </a:p>
          <a:p>
            <a:r>
              <a:rPr lang="en-US" dirty="0"/>
              <a:t>		b) He endured many trials that came with caring for people.</a:t>
            </a:r>
          </a:p>
          <a:p>
            <a:r>
              <a:rPr lang="en-US" dirty="0"/>
              <a:t>	3. Paul cared in his proclamation—what he preached (20-21).</a:t>
            </a:r>
          </a:p>
          <a:p>
            <a:r>
              <a:rPr lang="en-US" dirty="0"/>
              <a:t>		a) We must teach the basics: repentance towards God and faith in Christ.</a:t>
            </a:r>
          </a:p>
          <a:p>
            <a:r>
              <a:rPr lang="en-US" dirty="0"/>
              <a:t>		b) Elders must not neglect evangelism.</a:t>
            </a:r>
          </a:p>
          <a:p>
            <a:r>
              <a:rPr lang="en-US" dirty="0"/>
              <a:t>B. Paul cared like an elder in his present situation (22-27).</a:t>
            </a:r>
          </a:p>
          <a:p>
            <a:r>
              <a:rPr lang="en-US" dirty="0"/>
              <a:t>	1. Paul cared despite persecution—where he was going (22-23).</a:t>
            </a:r>
          </a:p>
          <a:p>
            <a:r>
              <a:rPr lang="en-US" dirty="0"/>
              <a:t>	2. Paul cared by his priorities—what he valued (24-27).</a:t>
            </a:r>
          </a:p>
          <a:p>
            <a:r>
              <a:rPr lang="en-US" dirty="0"/>
              <a:t> </a:t>
            </a:r>
          </a:p>
          <a:p>
            <a:r>
              <a:rPr lang="en-US" dirty="0"/>
              <a:t>(In light of Paul’s example, what specifically should elders do?  He gives the Ephesian elders [and us] his charge in the following verses.)</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b="1"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rtl="0" eaLnBrk="1" latinLnBrk="0" hangingPunct="1">
              <a:spcBef>
                <a:spcPts val="400"/>
              </a:spcBef>
            </a:pPr>
            <a:r>
              <a:rPr lang="en-US" dirty="0">
                <a:ea typeface="ＭＳ Ｐゴシック" charset="0"/>
                <a:cs typeface="ＭＳ Ｐゴシック" charset="0"/>
              </a:rPr>
              <a:t>NS-07-1Cor1-9-slide 157</a:t>
            </a:r>
          </a:p>
          <a:p>
            <a:pPr algn="l" rtl="0" eaLnBrk="1" latinLnBrk="0" hangingPunct="1">
              <a:spcBef>
                <a:spcPts val="400"/>
              </a:spcBef>
            </a:pPr>
            <a:r>
              <a:rPr lang="en-US">
                <a:ea typeface="ＭＳ Ｐゴシック" charset="0"/>
                <a:cs typeface="ＭＳ Ｐゴシック" charset="0"/>
              </a:rPr>
              <a:t>NS-15-1Tim-214</a:t>
            </a:r>
          </a:p>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hates false teaching, and we must hate what God hates.</a:t>
            </a:r>
          </a:p>
        </p:txBody>
      </p:sp>
    </p:spTree>
    <p:extLst>
      <p:ext uri="{BB962C8B-B14F-4D97-AF65-F5344CB8AC3E}">
        <p14:creationId xmlns:p14="http://schemas.microsoft.com/office/powerpoint/2010/main" val="3545570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b="1" dirty="0">
                <a:ea typeface="ＭＳ Ｐゴシック" charset="0"/>
                <a:cs typeface="Arial" panose="020B0604020202020204" pitchFamily="34" charset="0"/>
              </a:rPr>
              <a:t>God is truth—so whatever is not true cannot be allowed into the church.</a:t>
            </a:r>
          </a:p>
        </p:txBody>
      </p:sp>
    </p:spTree>
    <p:extLst>
      <p:ext uri="{BB962C8B-B14F-4D97-AF65-F5344CB8AC3E}">
        <p14:creationId xmlns:p14="http://schemas.microsoft.com/office/powerpoint/2010/main" val="1999592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Sadly, too many churches have wolves right there among the sheep.</a:t>
            </a:r>
          </a:p>
        </p:txBody>
      </p:sp>
    </p:spTree>
    <p:extLst>
      <p:ext uri="{BB962C8B-B14F-4D97-AF65-F5344CB8AC3E}">
        <p14:creationId xmlns:p14="http://schemas.microsoft.com/office/powerpoint/2010/main" val="3057123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r>
              <a:rPr lang="en-US" dirty="0"/>
              <a:t>But these wolves often wear suits.</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43</a:t>
            </a:fld>
            <a:endParaRPr lang="en-US"/>
          </a:p>
        </p:txBody>
      </p:sp>
    </p:spTree>
    <p:extLst>
      <p:ext uri="{BB962C8B-B14F-4D97-AF65-F5344CB8AC3E}">
        <p14:creationId xmlns:p14="http://schemas.microsoft.com/office/powerpoint/2010/main" val="1614942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b="1" dirty="0">
                <a:ea typeface="ＭＳ Ｐゴシック" charset="0"/>
                <a:cs typeface="Arial" panose="020B0604020202020204" pitchFamily="34" charset="0"/>
              </a:rPr>
              <a:t>Sadly, too many churches have wolves right there among the sheep.</a:t>
            </a:r>
          </a:p>
          <a:p>
            <a:pPr marL="0" indent="0" eaLnBrk="1" hangingPunct="1">
              <a:buFont typeface="Arial" panose="020B0604020202020204" pitchFamily="34" charset="0"/>
              <a:buNone/>
            </a:pPr>
            <a:r>
              <a:rPr lang="en-US" b="1" dirty="0">
                <a:ea typeface="ＭＳ Ｐゴシック" charset="0"/>
                <a:cs typeface="Arial" panose="020B0604020202020204" pitchFamily="34" charset="0"/>
              </a:rPr>
              <a:t>Let's warn a factious (heretical) man only twice before we expel him from the body (Tit 3:10-11).</a:t>
            </a:r>
          </a:p>
        </p:txBody>
      </p:sp>
    </p:spTree>
    <p:extLst>
      <p:ext uri="{BB962C8B-B14F-4D97-AF65-F5344CB8AC3E}">
        <p14:creationId xmlns:p14="http://schemas.microsoft.com/office/powerpoint/2010/main" val="2565199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how others interpret the way we spend our money to avoid showing covetousness or greed (33-34a).</a:t>
            </a:r>
          </a:p>
          <a:p>
            <a:r>
              <a:rPr lang="en-US" dirty="0"/>
              <a:t>Set an example for the church in selfless giving (34b-38).</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527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7404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72397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b="0" dirty="0">
                <a:cs typeface="ＭＳ Ｐゴシック" charset="0"/>
              </a:rPr>
              <a:t>اعمال</a:t>
            </a:r>
            <a:r>
              <a:rPr lang="en-US" b="0" dirty="0">
                <a:cs typeface="ＭＳ Ｐゴシック" charset="0"/>
              </a:rPr>
              <a:t> 20 actually applies to us all.</a:t>
            </a:r>
          </a:p>
        </p:txBody>
      </p:sp>
    </p:spTree>
    <p:extLst>
      <p:ext uri="{BB962C8B-B14F-4D97-AF65-F5344CB8AC3E}">
        <p14:creationId xmlns:p14="http://schemas.microsoft.com/office/powerpoint/2010/main" val="382758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 knew that more is caught than taught—so he set an example of care for them.]</a:t>
            </a:r>
          </a:p>
          <a:p>
            <a:r>
              <a:rPr lang="en-US" dirty="0"/>
              <a:t>A. Paul cared like an elder in his past ministry at Ephesus (18b-21).</a:t>
            </a:r>
          </a:p>
          <a:p>
            <a:r>
              <a:rPr lang="en-US" dirty="0"/>
              <a:t>	1.	Paul cared by his presence—where he was (18).</a:t>
            </a:r>
          </a:p>
          <a:p>
            <a:r>
              <a:rPr lang="en-US" dirty="0"/>
              <a:t>		a) I once knew an elder who resigned due to the increased traveling responsibilities of his job.  Through this he actually showed his commitment to the men.</a:t>
            </a:r>
          </a:p>
          <a:p>
            <a:r>
              <a:rPr lang="en-US" dirty="0"/>
              <a:t>		b)As elders we must be available men.</a:t>
            </a:r>
          </a:p>
          <a:p>
            <a:r>
              <a:rPr lang="en-US" dirty="0"/>
              <a:t>	2. Paul cared in his passion—what he felt (19).</a:t>
            </a:r>
          </a:p>
          <a:p>
            <a:r>
              <a:rPr lang="en-US" dirty="0"/>
              <a:t>		a) He lived in brokenness.</a:t>
            </a:r>
          </a:p>
          <a:p>
            <a:r>
              <a:rPr lang="en-US" dirty="0"/>
              <a:t>		b) He endured many trials that came with caring for people.</a:t>
            </a:r>
          </a:p>
          <a:p>
            <a:r>
              <a:rPr lang="en-US" dirty="0"/>
              <a:t>	3. Paul cared in his proclamation—what he preached (20-21).</a:t>
            </a:r>
          </a:p>
          <a:p>
            <a:r>
              <a:rPr lang="en-US" dirty="0"/>
              <a:t>		a) We must teach the basics: repentance towards God and faith in Christ.</a:t>
            </a:r>
          </a:p>
          <a:p>
            <a:r>
              <a:rPr lang="en-US" dirty="0"/>
              <a:t>		b) Elders must not neglect evangelism.</a:t>
            </a:r>
          </a:p>
          <a:p>
            <a:r>
              <a:rPr lang="en-US" dirty="0"/>
              <a:t>B. Paul cared like an elder in his present situation (22-27).</a:t>
            </a:r>
          </a:p>
          <a:p>
            <a:r>
              <a:rPr lang="en-US" dirty="0"/>
              <a:t>	1. Paul cared despite persecution—where he was going (22-23).</a:t>
            </a:r>
          </a:p>
          <a:p>
            <a:r>
              <a:rPr lang="en-US" dirty="0"/>
              <a:t>	2. Paul cared by his priorities—what he valued (24-27).</a:t>
            </a:r>
          </a:p>
          <a:p>
            <a:r>
              <a:rPr lang="en-US" dirty="0"/>
              <a:t> </a:t>
            </a:r>
          </a:p>
          <a:p>
            <a:r>
              <a:rPr lang="en-US" dirty="0"/>
              <a:t>(In light of Paul’s example, what specifically should elders do?  He gives the Ephesian elders [and us] his charge in the following verses.)</a:t>
            </a:r>
          </a:p>
          <a:p>
            <a:endParaRPr lang="en-US" dirty="0"/>
          </a:p>
        </p:txBody>
      </p:sp>
    </p:spTree>
    <p:extLst>
      <p:ext uri="{BB962C8B-B14F-4D97-AF65-F5344CB8AC3E}">
        <p14:creationId xmlns:p14="http://schemas.microsoft.com/office/powerpoint/2010/main" val="4002882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b="1"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rtl="0" eaLnBrk="1" latinLnBrk="0" hangingPunct="1">
              <a:spcBef>
                <a:spcPts val="400"/>
              </a:spcBef>
            </a:pPr>
            <a:r>
              <a:rPr lang="en-US" dirty="0">
                <a:ea typeface="ＭＳ Ｐゴシック" charset="0"/>
                <a:cs typeface="ＭＳ Ｐゴシック" charset="0"/>
              </a:rPr>
              <a:t>NS-07-1Cor1-9-slide 157</a:t>
            </a:r>
          </a:p>
          <a:p>
            <a:pPr algn="l" rtl="0" eaLnBrk="1" latinLnBrk="0" hangingPunct="1">
              <a:spcBef>
                <a:spcPts val="400"/>
              </a:spcBef>
            </a:pPr>
            <a:r>
              <a:rPr lang="en-US">
                <a:ea typeface="ＭＳ Ｐゴシック" charset="0"/>
                <a:cs typeface="ＭＳ Ｐゴシック" charset="0"/>
              </a:rPr>
              <a:t>NS-15-1Tim-214</a:t>
            </a:r>
          </a:p>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7D16C3-3EAF-2F4B-A2C4-EBE64B34C373}" type="slidenum">
              <a:rPr lang="en-US" sz="1200"/>
              <a:pPr eaLnBrk="1" hangingPunct="1"/>
              <a:t>52</a:t>
            </a:fld>
            <a:endParaRPr lang="en-US" sz="1200"/>
          </a:p>
        </p:txBody>
      </p:sp>
      <p:sp>
        <p:nvSpPr>
          <p:cNvPr id="419842" name="Rectangle 2"/>
          <p:cNvSpPr>
            <a:spLocks noGrp="1" noRot="1" noChangeAspect="1" noChangeArrowheads="1" noTextEdit="1"/>
          </p:cNvSpPr>
          <p:nvPr>
            <p:ph type="sldImg"/>
          </p:nvPr>
        </p:nvSpPr>
        <p:spPr>
          <a:xfrm>
            <a:off x="1143000" y="685800"/>
            <a:ext cx="4572000" cy="3429000"/>
          </a:xfrm>
          <a:ln/>
        </p:spPr>
      </p:sp>
      <p:sp>
        <p:nvSpPr>
          <p:cNvPr id="419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483306"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83306" rtl="0" eaLnBrk="1" fontAlgn="auto" latinLnBrk="0" hangingPunct="1">
                <a:lnSpc>
                  <a:spcPct val="100000"/>
                </a:lnSpc>
                <a:spcBef>
                  <a:spcPts val="0"/>
                </a:spcBef>
                <a:spcAft>
                  <a:spcPts val="0"/>
                </a:spcAft>
                <a:buClrTx/>
                <a:buSzTx/>
                <a:buFontTx/>
                <a:buNone/>
                <a:tabLst/>
                <a:defRPr/>
              </a:pPr>
              <a:t>54</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xfrm>
            <a:off x="975360" y="4560570"/>
            <a:ext cx="5364480" cy="4320540"/>
          </a:xfrm>
          <a:prstGeom prst="rect">
            <a:avLst/>
          </a:prstGeom>
          <a:solidFill>
            <a:srgbClr val="FFFFFF"/>
          </a:solidFill>
          <a:ln>
            <a:noFill/>
          </a:ln>
          <a:extLst>
            <a:ext uri="{FAA26D3D-D897-4be2-8F04-BA451C77F1D7}">
              <ma14:placeholderFlag xmlns:ma14="http://schemas.microsoft.com/office/mac/drawingml/2011/main" xmlns="" val="1"/>
            </a:ext>
          </a:extLst>
        </p:spPr>
        <p:txBody>
          <a:bodyPr/>
          <a:lstStyle/>
          <a:p>
            <a:r>
              <a:rPr lang="en-US" sz="1400" dirty="0"/>
              <a:t>In </a:t>
            </a:r>
            <a:r>
              <a:rPr lang="ar-SA" sz="1400" dirty="0"/>
              <a:t>اعمال</a:t>
            </a:r>
            <a:r>
              <a:rPr lang="en-US" sz="1400" dirty="0"/>
              <a:t> 21:1-16 we will see various prophecies revealed through various people.  As we study these passages we need to ask ourselves </a:t>
            </a:r>
          </a:p>
          <a:p>
            <a:endParaRPr lang="en-US" sz="1400" dirty="0"/>
          </a:p>
          <a:p>
            <a:r>
              <a:rPr lang="en-US" sz="1400" dirty="0"/>
              <a:t>Why did God reveal this prophecy?  </a:t>
            </a:r>
          </a:p>
          <a:p>
            <a:endParaRPr lang="en-US" sz="1400" dirty="0"/>
          </a:p>
          <a:p>
            <a:r>
              <a:rPr lang="en-US" sz="1400" dirty="0"/>
              <a:t>What response did he intend to elicit?  </a:t>
            </a:r>
          </a:p>
        </p:txBody>
      </p:sp>
    </p:spTree>
    <p:extLst>
      <p:ext uri="{BB962C8B-B14F-4D97-AF65-F5344CB8AC3E}">
        <p14:creationId xmlns:p14="http://schemas.microsoft.com/office/powerpoint/2010/main" val="4177641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604885" cy="4320540"/>
          </a:xfrm>
          <a:prstGeom prst="rect">
            <a:avLst/>
          </a:prstGeom>
        </p:spPr>
        <p:txBody>
          <a:bodyPr/>
          <a:lstStyle/>
          <a:p>
            <a:r>
              <a:rPr lang="en-US" sz="1400" dirty="0"/>
              <a:t>If you knew the future, what would you do? </a:t>
            </a:r>
          </a:p>
          <a:p>
            <a:endParaRPr lang="en-US" sz="1400" dirty="0"/>
          </a:p>
          <a:p>
            <a:r>
              <a:rPr lang="en-US" sz="1400" dirty="0"/>
              <a:t>In the movie “</a:t>
            </a:r>
            <a:r>
              <a:rPr lang="en-US" sz="1800" b="1" u="sng" dirty="0"/>
              <a:t>Back to the Future Part 2</a:t>
            </a:r>
            <a:r>
              <a:rPr lang="en-US" sz="1400" dirty="0"/>
              <a:t>” the bad guy, Biff Tannen, travels back in time to give his younger self a sports almanac.   He tells his younger self that </a:t>
            </a:r>
          </a:p>
          <a:p>
            <a:pPr marL="181240" indent="-181240">
              <a:buFont typeface="Arial" panose="020B0604020202020204" pitchFamily="34" charset="0"/>
              <a:buChar char="•"/>
            </a:pPr>
            <a:r>
              <a:rPr lang="en-US" sz="1400" dirty="0"/>
              <a:t>This book tells the future. </a:t>
            </a:r>
          </a:p>
          <a:p>
            <a:pPr marL="181240" indent="-181240">
              <a:buFont typeface="Arial" panose="020B0604020202020204" pitchFamily="34" charset="0"/>
              <a:buChar char="•"/>
            </a:pPr>
            <a:r>
              <a:rPr lang="en-US" sz="1400" dirty="0"/>
              <a:t>This book tells the results of every major sports event till the end of this century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09981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Is knowing the future only possible in the movies?  </a:t>
            </a:r>
          </a:p>
          <a:p>
            <a:endParaRPr lang="en-US" sz="1400" dirty="0"/>
          </a:p>
          <a:p>
            <a:r>
              <a:rPr lang="en-US" sz="1400" dirty="0"/>
              <a:t>You can’t just go and buy a time machine can you?  </a:t>
            </a:r>
          </a:p>
          <a:p>
            <a:r>
              <a:rPr lang="en-US" sz="1400" dirty="0"/>
              <a:t>Well, it is available on Shopee for just $37.19.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4366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Today we are going to see that it is possible to know something about the future. </a:t>
            </a:r>
          </a:p>
          <a:p>
            <a:endParaRPr lang="en-US" sz="1400" dirty="0"/>
          </a:p>
          <a:p>
            <a:r>
              <a:rPr lang="en-US" sz="1400" dirty="0"/>
              <a:t>Today we are looking in </a:t>
            </a:r>
            <a:r>
              <a:rPr lang="ar-SA" sz="1400" dirty="0"/>
              <a:t>اعمال</a:t>
            </a:r>
            <a:r>
              <a:rPr lang="en-US" sz="1400" dirty="0"/>
              <a:t> 21 and we will see that the Apostle Paul knows something about the future.  </a:t>
            </a:r>
          </a:p>
          <a:p>
            <a:endParaRPr lang="en-US" sz="1400" dirty="0"/>
          </a:p>
          <a:p>
            <a:r>
              <a:rPr lang="en-US" sz="1400" dirty="0"/>
              <a:t>How does Paul know about the future when he does not have a DeLorean Time Machine? </a:t>
            </a:r>
          </a:p>
          <a:p>
            <a:endParaRPr lang="en-US" sz="1400" dirty="0"/>
          </a:p>
          <a:p>
            <a:r>
              <a:rPr lang="en-US" sz="1400" dirty="0"/>
              <a:t>The answer is through </a:t>
            </a:r>
            <a:r>
              <a:rPr lang="en-US" sz="1800" b="1" u="sng" dirty="0"/>
              <a:t>Prophecy!</a:t>
            </a:r>
            <a:r>
              <a:rPr lang="en-US" sz="1400" dirty="0"/>
              <a:t> </a:t>
            </a:r>
          </a:p>
          <a:p>
            <a:endParaRPr lang="en-US" sz="1400" dirty="0"/>
          </a:p>
          <a:p>
            <a:r>
              <a:rPr lang="en-US" sz="1400" dirty="0"/>
              <a:t>The Lexham Bible Dictionary defines prophecy as . .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62149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Why does prophecy have to be a divine message?  Because only a divine God is able to stand outside of time and see the beginning and the end at the same time. </a:t>
            </a:r>
          </a:p>
          <a:p>
            <a:endParaRPr lang="en-US" sz="1400" dirty="0"/>
          </a:p>
          <a:p>
            <a:r>
              <a:rPr lang="en-US" sz="1400" dirty="0"/>
              <a:t>Here is a biblical timeline of history created by Max Anders. If you look in the notes, there are more details about each of the symbols.  Basically, this timeline goes from the beginning (eternity) to the end (eternity).  </a:t>
            </a:r>
          </a:p>
          <a:p>
            <a:endParaRPr lang="en-US" sz="1400" dirty="0"/>
          </a:p>
          <a:p>
            <a:r>
              <a:rPr lang="en-US" sz="1400" dirty="0"/>
              <a:t>You can take the historical books of the Old Testament and align them with the timeline.  </a:t>
            </a:r>
          </a:p>
          <a:p>
            <a:endParaRPr lang="en-US" sz="1400" dirty="0"/>
          </a:p>
          <a:p>
            <a:r>
              <a:rPr lang="en-US" sz="1400" dirty="0"/>
              <a:t>The can also show the entire New Testament on the timeline.  The gospels and </a:t>
            </a:r>
            <a:r>
              <a:rPr lang="ar-SA" sz="1400" dirty="0"/>
              <a:t>اعمال</a:t>
            </a:r>
            <a:r>
              <a:rPr lang="en-US" sz="1400" dirty="0"/>
              <a:t> 1 are represented by the cross, when Christ was on the earth.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87511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1ED7A-4FF4-7027-BFD2-E2F326998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E1683-44BF-3AE7-830D-ABB39CD02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08F0F-1525-AD59-C424-47336A096E50}"/>
              </a:ext>
            </a:extLst>
          </p:cNvPr>
          <p:cNvSpPr>
            <a:spLocks noGrp="1"/>
          </p:cNvSpPr>
          <p:nvPr>
            <p:ph type="body" idx="1"/>
          </p:nvPr>
        </p:nvSpPr>
        <p:spPr>
          <a:xfrm>
            <a:off x="975360" y="4560570"/>
            <a:ext cx="5364480" cy="4320540"/>
          </a:xfrm>
          <a:prstGeom prst="rect">
            <a:avLst/>
          </a:prstGeom>
        </p:spPr>
        <p:txBody>
          <a:bodyPr/>
          <a:lstStyle/>
          <a:p>
            <a:r>
              <a:rPr lang="en-US" sz="1400" dirty="0"/>
              <a:t>Why does prophecy have to be a divine message?  Because only a divine God is able to stand outside of time and see the beginning and the end at the same time. </a:t>
            </a:r>
          </a:p>
          <a:p>
            <a:endParaRPr lang="en-US" sz="1400" dirty="0"/>
          </a:p>
          <a:p>
            <a:r>
              <a:rPr lang="en-US" sz="1400" dirty="0"/>
              <a:t>Here is a biblical timeline of history created by Max Anders. If you look in the notes, there are more details about each of the symbols.  Basically, this timeline goes from the beginning (eternity) to the end (eternity).  </a:t>
            </a:r>
          </a:p>
          <a:p>
            <a:endParaRPr lang="en-US" sz="1400" dirty="0"/>
          </a:p>
          <a:p>
            <a:r>
              <a:rPr lang="en-US" sz="1400" dirty="0"/>
              <a:t>You can take the historical books of the Old Testament and align them with the timeline.  </a:t>
            </a:r>
          </a:p>
          <a:p>
            <a:endParaRPr lang="en-US" sz="1400" dirty="0"/>
          </a:p>
          <a:p>
            <a:r>
              <a:rPr lang="en-US" sz="1400" dirty="0"/>
              <a:t>The can also show the entire New Testament on the timeline.  The gospels and </a:t>
            </a:r>
            <a:r>
              <a:rPr lang="ar-SA" sz="1400" dirty="0"/>
              <a:t>اعمال</a:t>
            </a:r>
            <a:r>
              <a:rPr lang="en-US" sz="1400" dirty="0"/>
              <a:t> 1 are represented by the cross, when Christ was on the earth.</a:t>
            </a:r>
          </a:p>
        </p:txBody>
      </p:sp>
      <p:sp>
        <p:nvSpPr>
          <p:cNvPr id="4" name="Slide Number Placeholder 3">
            <a:extLst>
              <a:ext uri="{FF2B5EF4-FFF2-40B4-BE49-F238E27FC236}">
                <a16:creationId xmlns:a16="http://schemas.microsoft.com/office/drawing/2014/main" id="{2274F479-EC97-9774-E0DB-D7E36FA0F78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790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416D7-FCC1-6622-CE07-0B4A3CAD8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18EF2-99FA-F8E3-EE32-96DCAD9B5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963BB-DD8D-00CC-8B05-53282F7750DE}"/>
              </a:ext>
            </a:extLst>
          </p:cNvPr>
          <p:cNvSpPr>
            <a:spLocks noGrp="1"/>
          </p:cNvSpPr>
          <p:nvPr>
            <p:ph type="body" idx="1"/>
          </p:nvPr>
        </p:nvSpPr>
        <p:spPr>
          <a:xfrm>
            <a:off x="975360" y="4560570"/>
            <a:ext cx="5364480" cy="4320540"/>
          </a:xfrm>
          <a:prstGeom prst="rect">
            <a:avLst/>
          </a:prstGeom>
        </p:spPr>
        <p:txBody>
          <a:bodyPr/>
          <a:lstStyle/>
          <a:p>
            <a:r>
              <a:rPr lang="en-US" sz="1400" dirty="0"/>
              <a:t>Why does prophecy have to be a divine message?  Because only a divine God is able to stand outside of time and see the beginning and the end at the same time. </a:t>
            </a:r>
          </a:p>
          <a:p>
            <a:endParaRPr lang="en-US" sz="1400" dirty="0"/>
          </a:p>
          <a:p>
            <a:r>
              <a:rPr lang="en-US" sz="1400" dirty="0"/>
              <a:t>Here is a biblical timeline of history created by Max Anders. If you look in the notes, there are more details about each of the symbols.  Basically, this timeline goes from the beginning (eternity) to the end (eternity).  </a:t>
            </a:r>
          </a:p>
          <a:p>
            <a:endParaRPr lang="en-US" sz="1400" dirty="0"/>
          </a:p>
          <a:p>
            <a:r>
              <a:rPr lang="en-US" sz="1400" dirty="0"/>
              <a:t>You can take the historical books of the Old Testament and align them with the timeline.  </a:t>
            </a:r>
          </a:p>
          <a:p>
            <a:endParaRPr lang="en-US" sz="1400" dirty="0"/>
          </a:p>
          <a:p>
            <a:r>
              <a:rPr lang="en-US" sz="1400" dirty="0"/>
              <a:t>The can also show the entire New Testament on the timeline.  The gospels and </a:t>
            </a:r>
            <a:r>
              <a:rPr lang="ar-SA" sz="1400" dirty="0"/>
              <a:t>اعمال</a:t>
            </a:r>
            <a:r>
              <a:rPr lang="en-US" sz="1400" dirty="0"/>
              <a:t> 1 are represented by the cross, when Christ was on the earth.</a:t>
            </a:r>
          </a:p>
        </p:txBody>
      </p:sp>
      <p:sp>
        <p:nvSpPr>
          <p:cNvPr id="4" name="Slide Number Placeholder 3">
            <a:extLst>
              <a:ext uri="{FF2B5EF4-FFF2-40B4-BE49-F238E27FC236}">
                <a16:creationId xmlns:a16="http://schemas.microsoft.com/office/drawing/2014/main" id="{3C3A45B5-1A74-0F1D-05C4-8A68A06C535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52341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When God chooses to reveal His plan or His will it is intended to elicit a specific response.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56648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47CEB-D980-BDE7-6579-B736E5AE56F0}"/>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879A7785-1FAD-3773-41FA-A0216129571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483306"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83306" rtl="0" eaLnBrk="1" fontAlgn="auto" latinLnBrk="0" hangingPunct="1">
                <a:lnSpc>
                  <a:spcPct val="100000"/>
                </a:lnSpc>
                <a:spcBef>
                  <a:spcPts val="0"/>
                </a:spcBef>
                <a:spcAft>
                  <a:spcPts val="0"/>
                </a:spcAft>
                <a:buClrTx/>
                <a:buSzTx/>
                <a:buFontTx/>
                <a:buNone/>
                <a:tabLst/>
                <a:defRPr/>
              </a:pPr>
              <a:t>62</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1685B659-A0F8-5A6E-D4DE-BFE95E3A75AE}"/>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91C7D831-C46D-9723-0B65-8B4283F2A90A}"/>
              </a:ext>
            </a:extLst>
          </p:cNvPr>
          <p:cNvSpPr>
            <a:spLocks noGrp="1" noChangeArrowheads="1"/>
          </p:cNvSpPr>
          <p:nvPr>
            <p:ph type="body" idx="1"/>
          </p:nvPr>
        </p:nvSpPr>
        <p:spPr>
          <a:xfrm>
            <a:off x="975360" y="4560570"/>
            <a:ext cx="5364480" cy="4320540"/>
          </a:xfrm>
          <a:prstGeom prst="rect">
            <a:avLst/>
          </a:prstGeom>
          <a:solidFill>
            <a:srgbClr val="FFFFFF"/>
          </a:solidFill>
          <a:ln>
            <a:noFill/>
          </a:ln>
          <a:extLst>
            <a:ext uri="{FAA26D3D-D897-4be2-8F04-BA451C77F1D7}">
              <ma14:placeholderFlag xmlns:ma14="http://schemas.microsoft.com/office/mac/drawingml/2011/main" xmlns="" val="1"/>
            </a:ext>
          </a:extLst>
        </p:spPr>
        <p:txBody>
          <a:bodyPr/>
          <a:lstStyle/>
          <a:p>
            <a:r>
              <a:rPr lang="en-US" sz="1400" dirty="0"/>
              <a:t>In </a:t>
            </a:r>
            <a:r>
              <a:rPr lang="ar-SA" sz="1400" dirty="0"/>
              <a:t>اعمال</a:t>
            </a:r>
            <a:r>
              <a:rPr lang="en-US" sz="1400" dirty="0"/>
              <a:t> 21:1-16 we will see various prophecies revealed through various people.  As we study these passages, we need to ask ourselves </a:t>
            </a:r>
          </a:p>
          <a:p>
            <a:endParaRPr lang="en-US" sz="1400" dirty="0"/>
          </a:p>
          <a:p>
            <a:r>
              <a:rPr lang="en-US" sz="1400" dirty="0"/>
              <a:t>Why did God reveal this prophecy?  </a:t>
            </a:r>
          </a:p>
          <a:p>
            <a:endParaRPr lang="en-US" sz="1400" dirty="0"/>
          </a:p>
          <a:p>
            <a:r>
              <a:rPr lang="en-US" sz="1400" dirty="0"/>
              <a:t>What response did he intend to elicit?  </a:t>
            </a:r>
          </a:p>
        </p:txBody>
      </p:sp>
    </p:spTree>
    <p:extLst>
      <p:ext uri="{BB962C8B-B14F-4D97-AF65-F5344CB8AC3E}">
        <p14:creationId xmlns:p14="http://schemas.microsoft.com/office/powerpoint/2010/main" val="3955336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6A4A-9CE6-745A-0BFD-DFB2981A7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7C5DC-8608-6F77-6282-3E4D4E6C1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49466-C7C9-B733-91F1-717D2EC20D2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preaching series on Acts at Crossroads International Church Singapore in 2021 was called “Good News on the Move.” </a:t>
            </a:r>
          </a:p>
          <a:p>
            <a:r>
              <a:rPr lang="en-US" sz="1200" kern="1200" dirty="0">
                <a:solidFill>
                  <a:schemeClr val="tx1"/>
                </a:solidFill>
                <a:effectLst/>
                <a:latin typeface="+mn-lt"/>
                <a:ea typeface="+mn-ea"/>
                <a:cs typeface="+mn-cs"/>
              </a:rPr>
              <a:t>_________</a:t>
            </a:r>
          </a:p>
          <a:p>
            <a:r>
              <a:rPr lang="en-US" sz="1200" kern="1200" dirty="0">
                <a:solidFill>
                  <a:schemeClr val="tx1"/>
                </a:solidFill>
                <a:effectLst/>
                <a:latin typeface="+mn-lt"/>
                <a:ea typeface="+mn-ea"/>
                <a:cs typeface="+mn-cs"/>
              </a:rPr>
              <a:t>NS-05-Acts1-2—slide 178</a:t>
            </a:r>
          </a:p>
          <a:p>
            <a:r>
              <a:rPr lang="en-US" dirty="0"/>
              <a:t>NS-05-Acts17-19—85</a:t>
            </a:r>
          </a:p>
        </p:txBody>
      </p:sp>
      <p:sp>
        <p:nvSpPr>
          <p:cNvPr id="4" name="Slide Number Placeholder 3">
            <a:extLst>
              <a:ext uri="{FF2B5EF4-FFF2-40B4-BE49-F238E27FC236}">
                <a16:creationId xmlns:a16="http://schemas.microsoft.com/office/drawing/2014/main" id="{F65DA9CF-88E0-CB7E-D64F-FEAFED020B1F}"/>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50412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pPr defTabSz="966612"/>
            <a:r>
              <a:rPr lang="en-US" sz="1400" dirty="0"/>
              <a:t>Two weeks ago, Pastor Rick, gave his final sermon at Crossroads, after spending 30 years in Singapore as he is moving on to Jordan. It is quite fitting that Pastor Rick’s final sermon covered Paul’s final interaction with the church at Ephesus.   </a:t>
            </a:r>
          </a:p>
          <a:p>
            <a:pPr defTabSz="966612"/>
            <a:endParaRPr lang="en-US" sz="1400" dirty="0"/>
          </a:p>
          <a:p>
            <a:pPr defTabSz="966612"/>
            <a:r>
              <a:rPr lang="en-US" sz="1400" dirty="0"/>
              <a:t>These are key verses from that story that we need to keep in mind as we delve into chapter 21.</a:t>
            </a:r>
          </a:p>
          <a:p>
            <a:pPr defTabSz="966612"/>
            <a:endParaRPr lang="en-US" sz="1400" dirty="0"/>
          </a:p>
          <a:p>
            <a:pPr defTabSz="966612"/>
            <a:r>
              <a:rPr lang="en-US" sz="1400" dirty="0"/>
              <a:t>In these verses, Paul states that: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15209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r>
              <a:rPr lang="en-US" sz="1400" dirty="0"/>
              <a:t>Looking at </a:t>
            </a:r>
            <a:r>
              <a:rPr lang="ar-SA" sz="1400" dirty="0"/>
              <a:t>اعمال</a:t>
            </a:r>
            <a:r>
              <a:rPr lang="en-US" sz="1400" dirty="0"/>
              <a:t> 21, we see that Luke mentions a lot of places in this section.  </a:t>
            </a:r>
          </a:p>
          <a:p>
            <a:endParaRPr lang="en-US" sz="1400" dirty="0"/>
          </a:p>
          <a:p>
            <a:r>
              <a:rPr lang="en-US" sz="1400" dirty="0"/>
              <a:t>We know Luke “</a:t>
            </a:r>
            <a:r>
              <a:rPr lang="en-US" sz="1800" b="1" u="sng" dirty="0"/>
              <a:t>carefully investigated </a:t>
            </a:r>
            <a:r>
              <a:rPr lang="en-US" sz="1400" dirty="0"/>
              <a:t>everything from the beginning”  (Luke 1:3 NLT).  But Luke was not just an investigative reporter, he was part of the story.  In several sections of the book of </a:t>
            </a:r>
            <a:r>
              <a:rPr lang="ar-SA" sz="1400" dirty="0"/>
              <a:t>اعمال</a:t>
            </a:r>
            <a:r>
              <a:rPr lang="en-US" sz="1400" dirty="0"/>
              <a:t>, he is actually there with Paul.  </a:t>
            </a:r>
          </a:p>
          <a:p>
            <a:endParaRPr lang="en-US" sz="1400" dirty="0"/>
          </a:p>
          <a:p>
            <a:r>
              <a:rPr lang="en-US" sz="1400" dirty="0"/>
              <a:t>Although he doesn’t call attention to this fact by naming himself, the grammar is clear by the use of the “we.”  We reached Rhodes. We boarded a ship. We sighted the island of Cyprus.  Of course, when you see Luke writing “we” in the text, there tends to be a lot of geographic detail.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6844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pPr defTabSz="966612"/>
            <a:r>
              <a:rPr lang="en-US" sz="1400" dirty="0">
                <a:solidFill>
                  <a:schemeClr val="tx1"/>
                </a:solidFill>
              </a:rPr>
              <a:t>Starting in vs 1, Luke writes that “</a:t>
            </a:r>
            <a:r>
              <a:rPr lang="en-US" sz="1400" baseline="30000" dirty="0">
                <a:solidFill>
                  <a:schemeClr val="tx1"/>
                </a:solidFill>
              </a:rPr>
              <a:t>1</a:t>
            </a:r>
            <a:r>
              <a:rPr lang="en-US" sz="1400" dirty="0">
                <a:solidFill>
                  <a:schemeClr val="tx1"/>
                </a:solidFill>
              </a:rPr>
              <a:t> After saying farewell to the Ephesian elders (we know that was in </a:t>
            </a:r>
            <a:r>
              <a:rPr lang="en-US" sz="1800" b="1" u="sng" dirty="0"/>
              <a:t>Miletus</a:t>
            </a:r>
            <a:r>
              <a:rPr lang="en-US" sz="1400" dirty="0">
                <a:solidFill>
                  <a:schemeClr val="tx1"/>
                </a:solidFill>
              </a:rPr>
              <a:t>)</a:t>
            </a:r>
          </a:p>
          <a:p>
            <a:pPr defTabSz="966612"/>
            <a:endParaRPr lang="en-US" sz="1400" dirty="0">
              <a:solidFill>
                <a:schemeClr val="tx1"/>
              </a:solidFill>
            </a:endParaRPr>
          </a:p>
          <a:p>
            <a:pPr defTabSz="966612"/>
            <a:r>
              <a:rPr lang="en-US" sz="1400" dirty="0">
                <a:solidFill>
                  <a:schemeClr val="tx1"/>
                </a:solidFill>
              </a:rPr>
              <a:t> we sailed straight to the island of </a:t>
            </a:r>
            <a:r>
              <a:rPr lang="en-US" sz="1800" b="1" u="sng" dirty="0"/>
              <a:t>COS</a:t>
            </a:r>
            <a:r>
              <a:rPr lang="en-US" sz="1400" dirty="0">
                <a:solidFill>
                  <a:schemeClr val="tx1"/>
                </a:solidFill>
              </a:rPr>
              <a:t>. The next day we reached </a:t>
            </a:r>
            <a:r>
              <a:rPr lang="en-US" sz="1800" b="1" u="sng" dirty="0"/>
              <a:t>Rhodes</a:t>
            </a:r>
            <a:r>
              <a:rPr lang="en-US" sz="1400" dirty="0">
                <a:solidFill>
                  <a:schemeClr val="tx1"/>
                </a:solidFill>
              </a:rPr>
              <a:t> and then went to </a:t>
            </a:r>
            <a:r>
              <a:rPr lang="en-US" sz="1800" b="1" u="sng" dirty="0" err="1"/>
              <a:t>Patara</a:t>
            </a:r>
            <a:r>
              <a:rPr lang="en-US" sz="1400" dirty="0">
                <a:solidFill>
                  <a:schemeClr val="tx1"/>
                </a:solidFill>
              </a:rPr>
              <a:t>. </a:t>
            </a:r>
            <a:r>
              <a:rPr lang="en-US" sz="1400" baseline="30000" dirty="0">
                <a:solidFill>
                  <a:schemeClr val="tx1"/>
                </a:solidFill>
              </a:rPr>
              <a:t>2</a:t>
            </a:r>
            <a:r>
              <a:rPr lang="en-US" sz="1400" dirty="0">
                <a:solidFill>
                  <a:schemeClr val="tx1"/>
                </a:solidFill>
              </a:rPr>
              <a:t> There we boarded a ship sailing for </a:t>
            </a:r>
            <a:r>
              <a:rPr lang="en-US" sz="1800" b="1" u="sng" dirty="0"/>
              <a:t>Phoenicia</a:t>
            </a:r>
            <a:r>
              <a:rPr lang="en-US" sz="1400" dirty="0">
                <a:solidFill>
                  <a:schemeClr val="tx1"/>
                </a:solidFill>
              </a:rPr>
              <a:t>. </a:t>
            </a:r>
            <a:endParaRPr lang="en-US" sz="1400" baseline="30000" dirty="0"/>
          </a:p>
          <a:p>
            <a:pPr defTabSz="966612"/>
            <a:r>
              <a:rPr lang="en-US" sz="1400" baseline="30000" dirty="0">
                <a:solidFill>
                  <a:schemeClr val="tx1"/>
                </a:solidFill>
              </a:rPr>
              <a:t>3</a:t>
            </a:r>
            <a:r>
              <a:rPr lang="en-US" sz="1400" dirty="0">
                <a:solidFill>
                  <a:schemeClr val="tx1"/>
                </a:solidFill>
              </a:rPr>
              <a:t> We sighted the island of </a:t>
            </a:r>
            <a:r>
              <a:rPr lang="en-US" sz="1800" b="1" u="sng" dirty="0"/>
              <a:t>Cyprus</a:t>
            </a:r>
            <a:r>
              <a:rPr lang="en-US" sz="1400" dirty="0">
                <a:solidFill>
                  <a:schemeClr val="tx1"/>
                </a:solidFill>
              </a:rPr>
              <a:t>, passed it on our left, and landed at the harbor of </a:t>
            </a:r>
            <a:r>
              <a:rPr lang="en-US" sz="1800" b="1" u="sng" dirty="0"/>
              <a:t>Tyre</a:t>
            </a:r>
            <a:r>
              <a:rPr lang="en-US" sz="1400" dirty="0">
                <a:solidFill>
                  <a:schemeClr val="tx1"/>
                </a:solidFill>
              </a:rPr>
              <a:t>, in </a:t>
            </a:r>
            <a:r>
              <a:rPr lang="en-US" sz="1800" b="1" u="sng" dirty="0"/>
              <a:t>Syria</a:t>
            </a:r>
            <a:r>
              <a:rPr lang="en-US" sz="1400" dirty="0">
                <a:solidFill>
                  <a:schemeClr val="tx1"/>
                </a:solidFill>
              </a:rPr>
              <a:t>, where the ship was to unload its cargo.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43436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400" dirty="0"/>
              <a:t>Luke uses Phoenicia and Syria interchangeably.</a:t>
            </a:r>
          </a:p>
          <a:p>
            <a:pPr defTabSz="966612"/>
            <a:endParaRPr lang="en-US" sz="1400" dirty="0"/>
          </a:p>
          <a:p>
            <a:pPr defTabSz="966612"/>
            <a:r>
              <a:rPr lang="en-US" sz="1400" dirty="0"/>
              <a:t>Generally, Phoenicia referred to the cities along the coast of what we now call Lebanon.  </a:t>
            </a:r>
          </a:p>
          <a:p>
            <a:pPr defTabSz="966612"/>
            <a:endParaRPr lang="en-US" sz="1400" dirty="0"/>
          </a:p>
          <a:p>
            <a:pPr defTabSz="966612"/>
            <a:r>
              <a:rPr lang="en-US" sz="1400" dirty="0"/>
              <a:t>Syria was historically centered around Damascus.  </a:t>
            </a:r>
          </a:p>
          <a:p>
            <a:pPr defTabSz="966612"/>
            <a:endParaRPr lang="en-US" sz="1400" dirty="0"/>
          </a:p>
          <a:p>
            <a:pPr defTabSz="966612"/>
            <a:r>
              <a:rPr lang="en-US" sz="1400" dirty="0"/>
              <a:t>However, the Roman Province of Syria included the cities of Phoenicia as well as Antioch (which would have been their ultimate destination as that is where they started their journeys.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247504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0238" y="638175"/>
            <a:ext cx="3492500" cy="2619375"/>
          </a:xfrm>
        </p:spPr>
      </p:sp>
      <p:sp>
        <p:nvSpPr>
          <p:cNvPr id="3" name="Notes Placeholder 2"/>
          <p:cNvSpPr>
            <a:spLocks noGrp="1"/>
          </p:cNvSpPr>
          <p:nvPr>
            <p:ph type="body" idx="1"/>
          </p:nvPr>
        </p:nvSpPr>
        <p:spPr>
          <a:xfrm>
            <a:off x="975360" y="3257550"/>
            <a:ext cx="5364480" cy="5863590"/>
          </a:xfrm>
          <a:prstGeom prst="rect">
            <a:avLst/>
          </a:prstGeom>
        </p:spPr>
        <p:txBody>
          <a:bodyPr/>
          <a:lstStyle/>
          <a:p>
            <a:r>
              <a:rPr lang="en-US" sz="1400" dirty="0"/>
              <a:t>As we continue reading, we see Paul receive his first specific warning not to go to Jerusalem. </a:t>
            </a:r>
          </a:p>
          <a:p>
            <a:endParaRPr lang="en-US" sz="1400" dirty="0"/>
          </a:p>
          <a:p>
            <a:r>
              <a:rPr lang="en-US" sz="1800" b="1" u="sng" baseline="30000" dirty="0"/>
              <a:t>4</a:t>
            </a:r>
            <a:r>
              <a:rPr lang="en-US" sz="1800" b="1" u="sng" dirty="0"/>
              <a:t> We went ashore</a:t>
            </a:r>
            <a:r>
              <a:rPr lang="en-US" sz="1400" dirty="0"/>
              <a:t>, found the local believers, and stayed with them a week. These believers prophesied through the Holy Spirit that Paul should not go on to Jerusalem. </a:t>
            </a:r>
            <a:r>
              <a:rPr lang="en-US" sz="1400" baseline="30000" dirty="0"/>
              <a:t>5</a:t>
            </a:r>
            <a:r>
              <a:rPr lang="en-US" sz="1400" dirty="0"/>
              <a:t> When we returned to </a:t>
            </a:r>
            <a:r>
              <a:rPr lang="en-US" sz="1400" dirty="0">
                <a:latin typeface="Times New Roman" panose="02020603050405020304" pitchFamily="18" charset="0"/>
                <a:cs typeface="Times New Roman" panose="02020603050405020304" pitchFamily="18" charset="0"/>
              </a:rPr>
              <a:t>the ship at the end of the week, the entire congregation, including women and children, left the city and came down to the shore with us. There we knelt, prayed, </a:t>
            </a:r>
            <a:r>
              <a:rPr lang="en-US" sz="1400" baseline="30000" dirty="0">
                <a:latin typeface="Times New Roman" panose="02020603050405020304" pitchFamily="18" charset="0"/>
                <a:cs typeface="Times New Roman" panose="02020603050405020304" pitchFamily="18" charset="0"/>
              </a:rPr>
              <a:t>6</a:t>
            </a:r>
            <a:r>
              <a:rPr lang="en-US" sz="1400" dirty="0">
                <a:latin typeface="Times New Roman" panose="02020603050405020304" pitchFamily="18" charset="0"/>
                <a:cs typeface="Times New Roman" panose="02020603050405020304" pitchFamily="18" charset="0"/>
              </a:rPr>
              <a:t> and said our farewells. Then we went aboard, and they returned home.</a:t>
            </a:r>
          </a:p>
          <a:p>
            <a:endParaRPr lang="en-US" sz="1800" b="1" u="sng" dirty="0">
              <a:latin typeface="Times New Roman" panose="02020603050405020304" pitchFamily="18" charset="0"/>
              <a:cs typeface="Times New Roman" panose="02020603050405020304" pitchFamily="18" charset="0"/>
            </a:endParaRPr>
          </a:p>
          <a:p>
            <a:r>
              <a:rPr lang="en-US" sz="1800" b="1" u="sng" dirty="0">
                <a:latin typeface="Times New Roman" panose="02020603050405020304" pitchFamily="18" charset="0"/>
                <a:cs typeface="Times New Roman" panose="02020603050405020304" pitchFamily="18" charset="0"/>
              </a:rPr>
              <a:t>The ESV </a:t>
            </a:r>
            <a:r>
              <a:rPr lang="en-US" sz="1400" dirty="0">
                <a:latin typeface="Times New Roman" panose="02020603050405020304" pitchFamily="18" charset="0"/>
                <a:cs typeface="Times New Roman" panose="02020603050405020304" pitchFamily="18" charset="0"/>
              </a:rPr>
              <a:t>states that “through the Spirit they were telling Paul not to go on to Jerusalem.”</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Does this statement contradict </a:t>
            </a:r>
            <a:r>
              <a:rPr lang="ar-SA" sz="1400" dirty="0">
                <a:latin typeface="Times New Roman" panose="02020603050405020304" pitchFamily="18" charset="0"/>
                <a:cs typeface="Times New Roman" panose="02020603050405020304" pitchFamily="18" charset="0"/>
              </a:rPr>
              <a:t>اعمال</a:t>
            </a:r>
            <a:r>
              <a:rPr lang="en-US" sz="1400" dirty="0">
                <a:latin typeface="Times New Roman" panose="02020603050405020304" pitchFamily="18" charset="0"/>
                <a:cs typeface="Times New Roman" panose="02020603050405020304" pitchFamily="18" charset="0"/>
              </a:rPr>
              <a:t> 20:22 where Paul stated </a:t>
            </a:r>
            <a:r>
              <a:rPr lang="en-US" sz="1400" b="0" i="0" dirty="0">
                <a:solidFill>
                  <a:srgbClr val="000000"/>
                </a:solidFill>
                <a:effectLst/>
                <a:latin typeface="Times New Roman" panose="02020603050405020304" pitchFamily="18" charset="0"/>
                <a:cs typeface="Times New Roman" panose="02020603050405020304" pitchFamily="18" charset="0"/>
              </a:rPr>
              <a:t>“And now I am bound by the Spirit to go to Jerusalem. I don’t know what awaits me”?</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We know that Paul eventually goes to Jerusalem.  Did Paul ignore or disregard the Holy Spirit?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It is not a contradictory statement and Paul does not ignore or disregard the Holy Spirit.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256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Let me explain my answer.  First we know that Paul obeyed the </a:t>
            </a:r>
            <a:r>
              <a:rPr lang="en-US" sz="1400" dirty="0">
                <a:latin typeface="Times New Roman" panose="02020603050405020304" pitchFamily="18" charset="0"/>
                <a:cs typeface="Times New Roman" panose="02020603050405020304" pitchFamily="18" charset="0"/>
              </a:rPr>
              <a:t>Holy Spirit, he followed God’s will.  </a:t>
            </a:r>
            <a:r>
              <a:rPr lang="ar-SA" sz="1400" dirty="0">
                <a:latin typeface="Times New Roman" panose="02020603050405020304" pitchFamily="18" charset="0"/>
                <a:cs typeface="Times New Roman" panose="02020603050405020304" pitchFamily="18" charset="0"/>
              </a:rPr>
              <a:t>اعمال</a:t>
            </a:r>
            <a:r>
              <a:rPr lang="en-US" sz="1400" dirty="0">
                <a:latin typeface="Times New Roman" panose="02020603050405020304" pitchFamily="18" charset="0"/>
                <a:cs typeface="Times New Roman" panose="02020603050405020304" pitchFamily="18" charset="0"/>
              </a:rPr>
              <a:t> 16 Luke writes that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i="0" baseline="30000" dirty="0">
                <a:solidFill>
                  <a:srgbClr val="000000"/>
                </a:solidFill>
                <a:effectLst/>
                <a:latin typeface="Times New Roman" panose="02020603050405020304" pitchFamily="18" charset="0"/>
                <a:cs typeface="Times New Roman" panose="02020603050405020304" pitchFamily="18" charset="0"/>
              </a:rPr>
              <a:t>6 </a:t>
            </a:r>
            <a:r>
              <a:rPr lang="en-US" sz="1400" b="0" i="0" dirty="0">
                <a:solidFill>
                  <a:srgbClr val="000000"/>
                </a:solidFill>
                <a:effectLst/>
                <a:latin typeface="Times New Roman" panose="02020603050405020304" pitchFamily="18" charset="0"/>
                <a:cs typeface="Times New Roman" panose="02020603050405020304" pitchFamily="18" charset="0"/>
              </a:rPr>
              <a:t>Next Paul and Silas traveled through the area of </a:t>
            </a:r>
            <a:r>
              <a:rPr lang="en-US" sz="1800" b="1" i="0" u="sng" dirty="0">
                <a:solidFill>
                  <a:srgbClr val="000000"/>
                </a:solidFill>
                <a:effectLst/>
                <a:latin typeface="Times New Roman" panose="02020603050405020304" pitchFamily="18" charset="0"/>
                <a:cs typeface="Times New Roman" panose="02020603050405020304" pitchFamily="18" charset="0"/>
              </a:rPr>
              <a:t>Phrygia and Galatia</a:t>
            </a:r>
            <a:r>
              <a:rPr lang="en-US" sz="1400" b="0" i="0" dirty="0">
                <a:solidFill>
                  <a:srgbClr val="000000"/>
                </a:solidFill>
                <a:effectLst/>
                <a:latin typeface="Times New Roman" panose="02020603050405020304" pitchFamily="18" charset="0"/>
                <a:cs typeface="Times New Roman" panose="02020603050405020304" pitchFamily="18" charset="0"/>
              </a:rPr>
              <a:t>, because the </a:t>
            </a:r>
            <a:r>
              <a:rPr lang="en-US" sz="1400" b="0" i="0" u="sng" dirty="0">
                <a:solidFill>
                  <a:srgbClr val="000000"/>
                </a:solidFill>
                <a:effectLst/>
                <a:latin typeface="Times New Roman" panose="02020603050405020304" pitchFamily="18" charset="0"/>
                <a:cs typeface="Times New Roman" panose="02020603050405020304" pitchFamily="18" charset="0"/>
              </a:rPr>
              <a:t>Holy Spirit had prevented </a:t>
            </a:r>
            <a:r>
              <a:rPr lang="en-US" sz="1400" b="0" i="0" dirty="0">
                <a:solidFill>
                  <a:srgbClr val="000000"/>
                </a:solidFill>
                <a:effectLst/>
                <a:latin typeface="Times New Roman" panose="02020603050405020304" pitchFamily="18" charset="0"/>
                <a:cs typeface="Times New Roman" panose="02020603050405020304" pitchFamily="18" charset="0"/>
              </a:rPr>
              <a:t>them from preaching the word in the province of Asia at that time.</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 </a:t>
            </a:r>
            <a:r>
              <a:rPr lang="en-US" sz="1400" b="1" i="0" baseline="30000" dirty="0">
                <a:solidFill>
                  <a:srgbClr val="000000"/>
                </a:solidFill>
                <a:effectLst/>
                <a:latin typeface="Times New Roman" panose="02020603050405020304" pitchFamily="18" charset="0"/>
                <a:cs typeface="Times New Roman" panose="02020603050405020304" pitchFamily="18" charset="0"/>
              </a:rPr>
              <a:t>7 </a:t>
            </a:r>
            <a:r>
              <a:rPr lang="en-US" sz="1400" b="0" i="0" dirty="0">
                <a:solidFill>
                  <a:srgbClr val="000000"/>
                </a:solidFill>
                <a:effectLst/>
                <a:latin typeface="Times New Roman" panose="02020603050405020304" pitchFamily="18" charset="0"/>
                <a:cs typeface="Times New Roman" panose="02020603050405020304" pitchFamily="18" charset="0"/>
              </a:rPr>
              <a:t>Then coming to the borders of </a:t>
            </a:r>
            <a:r>
              <a:rPr lang="en-US" sz="1800" b="1" i="0" u="sng" dirty="0" err="1">
                <a:solidFill>
                  <a:srgbClr val="000000"/>
                </a:solidFill>
                <a:effectLst/>
                <a:latin typeface="Times New Roman" panose="02020603050405020304" pitchFamily="18" charset="0"/>
                <a:cs typeface="Times New Roman" panose="02020603050405020304" pitchFamily="18" charset="0"/>
              </a:rPr>
              <a:t>Mysia</a:t>
            </a:r>
            <a:r>
              <a:rPr lang="en-US" sz="1400" b="0" i="0" dirty="0">
                <a:solidFill>
                  <a:srgbClr val="000000"/>
                </a:solidFill>
                <a:effectLst/>
                <a:latin typeface="Times New Roman" panose="02020603050405020304" pitchFamily="18" charset="0"/>
                <a:cs typeface="Times New Roman" panose="02020603050405020304" pitchFamily="18" charset="0"/>
              </a:rPr>
              <a:t>, they headed north for the province of Bithynia, but again the Spirit of Jesus did not allow them to go there.</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We know he eventually goes to </a:t>
            </a:r>
            <a:r>
              <a:rPr lang="en-US" sz="1800" b="1" i="0" u="sng" dirty="0">
                <a:solidFill>
                  <a:srgbClr val="000000"/>
                </a:solidFill>
                <a:effectLst/>
                <a:latin typeface="Times New Roman" panose="02020603050405020304" pitchFamily="18" charset="0"/>
                <a:cs typeface="Times New Roman" panose="02020603050405020304" pitchFamily="18" charset="0"/>
              </a:rPr>
              <a:t>Macedonia</a:t>
            </a:r>
            <a:r>
              <a:rPr lang="en-US" sz="1400" b="0" i="0" dirty="0">
                <a:solidFill>
                  <a:srgbClr val="000000"/>
                </a:solidFill>
                <a:effectLst/>
                <a:latin typeface="Times New Roman" panose="02020603050405020304" pitchFamily="18" charset="0"/>
                <a:cs typeface="Times New Roman" panose="02020603050405020304" pitchFamily="18" charset="0"/>
              </a:rPr>
              <a:t>.  </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This shows that Paul does not disregard or ignore the Holy Spirit.</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28147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pPr defTabSz="966612">
              <a:defRPr/>
            </a:pPr>
            <a:r>
              <a:rPr lang="en-US" sz="1400" dirty="0"/>
              <a:t>Second, although Paul is bound to go to Jerusalem, he does not know what is going to happen.  He knows that he is often thrown in jail, or beaten, but in other places he is granted safety. </a:t>
            </a:r>
          </a:p>
          <a:p>
            <a:pPr defTabSz="966612">
              <a:defRPr/>
            </a:pPr>
            <a:endParaRPr lang="en-US" sz="1400" dirty="0"/>
          </a:p>
          <a:p>
            <a:pPr defTabSz="966612">
              <a:defRPr/>
            </a:pPr>
            <a:r>
              <a:rPr lang="en-US" sz="1400" dirty="0"/>
              <a:t>In this case, God is revealing to Paul that there will not be peace when he returns to Jerusalem. The believers in Tyre understood, by the power of the Holy Spirit, that Paul would suffer when he returned to Jerusalem. That is why they did not want him to go.  </a:t>
            </a:r>
          </a:p>
          <a:p>
            <a:pPr defTabSz="966612">
              <a:defRPr/>
            </a:pPr>
            <a:endParaRPr lang="en-US" sz="1400" dirty="0"/>
          </a:p>
          <a:p>
            <a:pPr defTabSz="966612">
              <a:defRPr/>
            </a:pPr>
            <a:r>
              <a:rPr lang="en-US" sz="1400" dirty="0"/>
              <a:t>The reason the Tyrian church prophesied that Paul should not go on to Jerusalem was to prepare him for what lies ahead.</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981215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We hummed or lip-synced to the song How Firm a Foundation at the beginning of our service.  </a:t>
            </a:r>
          </a:p>
          <a:p>
            <a:endParaRPr lang="en-US" sz="1400" dirty="0"/>
          </a:p>
          <a:p>
            <a:r>
              <a:rPr lang="en-US" sz="1400" dirty="0"/>
              <a:t>Paul does not know what awaits him in Jerusalem. But Paul does know that </a:t>
            </a:r>
          </a:p>
          <a:p>
            <a:r>
              <a:rPr lang="en-US" sz="1400" dirty="0"/>
              <a:t>when through the deep waters He calls thee to go</a:t>
            </a:r>
          </a:p>
          <a:p>
            <a:r>
              <a:rPr lang="en-US" sz="1400" dirty="0"/>
              <a:t>The rivers of grief shall not thee overflow</a:t>
            </a:r>
          </a:p>
          <a:p>
            <a:r>
              <a:rPr lang="en-US" sz="1400" dirty="0"/>
              <a:t>For He will be with thee in trouble to bless</a:t>
            </a:r>
          </a:p>
          <a:p>
            <a:r>
              <a:rPr lang="en-US" sz="1400" dirty="0"/>
              <a:t>And sanctify to thee thy deepest distress</a:t>
            </a:r>
          </a:p>
          <a:p>
            <a:endParaRPr lang="en-US" sz="1400" dirty="0"/>
          </a:p>
          <a:p>
            <a:r>
              <a:rPr lang="en-US" sz="1400" dirty="0"/>
              <a:t>Paul knows that </a:t>
            </a:r>
          </a:p>
          <a:p>
            <a:r>
              <a:rPr lang="en-US" sz="1400" dirty="0"/>
              <a:t>When through fiery trials thy pathway shall lie</a:t>
            </a:r>
          </a:p>
          <a:p>
            <a:r>
              <a:rPr lang="en-US" sz="1400" dirty="0"/>
              <a:t>My grace all-sufficient shall be thy supply</a:t>
            </a:r>
          </a:p>
          <a:p>
            <a:r>
              <a:rPr lang="en-US" sz="1400" dirty="0"/>
              <a:t>The flames shall not hurt thee I only design</a:t>
            </a:r>
          </a:p>
          <a:p>
            <a:r>
              <a:rPr lang="en-US" sz="1400" dirty="0"/>
              <a:t>Thy dross to consume and thy gold to refine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83190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r>
              <a:rPr lang="en-US" sz="1400" dirty="0">
                <a:latin typeface="Times New Roman" panose="02020603050405020304" pitchFamily="18" charset="0"/>
                <a:cs typeface="Times New Roman" panose="02020603050405020304" pitchFamily="18" charset="0"/>
              </a:rPr>
              <a:t>Continuing in verse 7 as Paul and his companion continue their journey</a:t>
            </a:r>
          </a:p>
          <a:p>
            <a:endParaRPr lang="en-US" sz="1400" dirty="0">
              <a:latin typeface="Times New Roman" panose="02020603050405020304" pitchFamily="18" charset="0"/>
              <a:cs typeface="Times New Roman" panose="02020603050405020304" pitchFamily="18" charset="0"/>
            </a:endParaRPr>
          </a:p>
          <a:p>
            <a:r>
              <a:rPr lang="en-US" sz="1400" b="1" i="0" baseline="30000" dirty="0">
                <a:solidFill>
                  <a:srgbClr val="000000"/>
                </a:solidFill>
                <a:effectLst/>
                <a:latin typeface="Times New Roman" panose="02020603050405020304" pitchFamily="18" charset="0"/>
                <a:cs typeface="Times New Roman" panose="02020603050405020304" pitchFamily="18" charset="0"/>
              </a:rPr>
              <a:t>7 </a:t>
            </a:r>
            <a:r>
              <a:rPr lang="en-US" sz="1400" b="0" i="0" dirty="0">
                <a:solidFill>
                  <a:srgbClr val="000000"/>
                </a:solidFill>
                <a:effectLst/>
                <a:latin typeface="Times New Roman" panose="02020603050405020304" pitchFamily="18" charset="0"/>
                <a:cs typeface="Times New Roman" panose="02020603050405020304" pitchFamily="18" charset="0"/>
              </a:rPr>
              <a:t>The next stop after leaving Tyre was </a:t>
            </a:r>
            <a:r>
              <a:rPr lang="en-US" sz="1800" b="1" u="sng" dirty="0">
                <a:solidFill>
                  <a:srgbClr val="000000"/>
                </a:solidFill>
                <a:latin typeface="Times New Roman" panose="02020603050405020304" pitchFamily="18" charset="0"/>
                <a:cs typeface="Times New Roman" panose="02020603050405020304" pitchFamily="18" charset="0"/>
              </a:rPr>
              <a:t>Ptolemais</a:t>
            </a:r>
            <a:r>
              <a:rPr lang="en-US" sz="1400" b="0" i="0" dirty="0">
                <a:solidFill>
                  <a:srgbClr val="000000"/>
                </a:solidFill>
                <a:effectLst/>
                <a:latin typeface="Times New Roman" panose="02020603050405020304" pitchFamily="18" charset="0"/>
                <a:cs typeface="Times New Roman" panose="02020603050405020304" pitchFamily="18" charset="0"/>
              </a:rPr>
              <a:t>, where we greeted the brothers and sisters and stayed for one day. </a:t>
            </a:r>
            <a:r>
              <a:rPr lang="en-US" sz="1400" b="1" i="0" baseline="30000" dirty="0">
                <a:solidFill>
                  <a:srgbClr val="000000"/>
                </a:solidFill>
                <a:effectLst/>
                <a:latin typeface="Times New Roman" panose="02020603050405020304" pitchFamily="18" charset="0"/>
                <a:cs typeface="Times New Roman" panose="02020603050405020304" pitchFamily="18" charset="0"/>
              </a:rPr>
              <a:t>8 </a:t>
            </a:r>
            <a:r>
              <a:rPr lang="en-US" sz="1400" b="0" i="0" dirty="0">
                <a:solidFill>
                  <a:srgbClr val="000000"/>
                </a:solidFill>
                <a:effectLst/>
                <a:latin typeface="Times New Roman" panose="02020603050405020304" pitchFamily="18" charset="0"/>
                <a:cs typeface="Times New Roman" panose="02020603050405020304" pitchFamily="18" charset="0"/>
              </a:rPr>
              <a:t>The next day we went on to </a:t>
            </a:r>
            <a:r>
              <a:rPr lang="en-US" sz="1800" b="1" u="sng" dirty="0">
                <a:solidFill>
                  <a:srgbClr val="000000"/>
                </a:solidFill>
                <a:latin typeface="Times New Roman" panose="02020603050405020304" pitchFamily="18" charset="0"/>
                <a:cs typeface="Times New Roman" panose="02020603050405020304" pitchFamily="18" charset="0"/>
              </a:rPr>
              <a:t>Caesarea</a:t>
            </a:r>
            <a:r>
              <a:rPr lang="en-US" sz="1400" b="0" i="0" dirty="0">
                <a:solidFill>
                  <a:srgbClr val="000000"/>
                </a:solidFill>
                <a:effectLst/>
                <a:latin typeface="Times New Roman" panose="02020603050405020304" pitchFamily="18" charset="0"/>
                <a:cs typeface="Times New Roman" panose="02020603050405020304" pitchFamily="18" charset="0"/>
              </a:rPr>
              <a:t> and stayed at the home of </a:t>
            </a:r>
            <a:r>
              <a:rPr lang="en-US" sz="1800" b="1" i="0" u="sng" dirty="0">
                <a:solidFill>
                  <a:srgbClr val="000000"/>
                </a:solidFill>
                <a:effectLst/>
                <a:latin typeface="Times New Roman" panose="02020603050405020304" pitchFamily="18" charset="0"/>
                <a:cs typeface="Times New Roman" panose="02020603050405020304" pitchFamily="18" charset="0"/>
              </a:rPr>
              <a:t>Philip the Evangelist</a:t>
            </a:r>
            <a:r>
              <a:rPr lang="en-US" sz="1400" b="0" i="0" dirty="0">
                <a:solidFill>
                  <a:srgbClr val="000000"/>
                </a:solidFill>
                <a:effectLst/>
                <a:latin typeface="Times New Roman" panose="02020603050405020304" pitchFamily="18" charset="0"/>
                <a:cs typeface="Times New Roman" panose="02020603050405020304" pitchFamily="18" charset="0"/>
              </a:rPr>
              <a:t>, one of the seven men who had been chosen to distribute food. </a:t>
            </a:r>
            <a:r>
              <a:rPr lang="en-US" sz="1400" b="1" i="0" baseline="30000" dirty="0">
                <a:solidFill>
                  <a:srgbClr val="000000"/>
                </a:solidFill>
                <a:effectLst/>
                <a:latin typeface="Times New Roman" panose="02020603050405020304" pitchFamily="18" charset="0"/>
                <a:cs typeface="Times New Roman" panose="02020603050405020304" pitchFamily="18" charset="0"/>
              </a:rPr>
              <a:t>9 </a:t>
            </a:r>
            <a:r>
              <a:rPr lang="en-US" sz="1400" b="0" i="0" dirty="0">
                <a:solidFill>
                  <a:srgbClr val="000000"/>
                </a:solidFill>
                <a:effectLst/>
                <a:latin typeface="Times New Roman" panose="02020603050405020304" pitchFamily="18" charset="0"/>
                <a:cs typeface="Times New Roman" panose="02020603050405020304" pitchFamily="18" charset="0"/>
              </a:rPr>
              <a:t>He had four unmarried daughters who had the gift of prophecy.</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5983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Luke’s account leaves out what Phillip’s daughters were prophesying.  Although we don’t know what they were prophesying, we can look at some of Paul’s other letters to see why they were prophesying.  </a:t>
            </a:r>
          </a:p>
          <a:p>
            <a:endParaRPr lang="en-US" sz="1400" dirty="0"/>
          </a:p>
          <a:p>
            <a:r>
              <a:rPr lang="en-US" sz="1400" dirty="0"/>
              <a:t>According to Paul, the purpose of prophecy is the exhortation and building up of the church body.</a:t>
            </a:r>
          </a:p>
          <a:p>
            <a:endParaRPr lang="en-US" sz="1400" dirty="0"/>
          </a:p>
          <a:p>
            <a:r>
              <a:rPr lang="en-US" sz="1400" dirty="0"/>
              <a:t>In one of his letters to the Corinthians he writes “One who prophesies strengthens others, encourages them, and comforts them. . . . one who speaks a word of prophecy strengthens the entire church.”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05026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590550"/>
            <a:ext cx="3789363" cy="2841625"/>
          </a:xfrm>
        </p:spPr>
      </p:sp>
      <p:sp>
        <p:nvSpPr>
          <p:cNvPr id="3" name="Notes Placeholder 2"/>
          <p:cNvSpPr>
            <a:spLocks noGrp="1"/>
          </p:cNvSpPr>
          <p:nvPr>
            <p:ph type="body" idx="1"/>
          </p:nvPr>
        </p:nvSpPr>
        <p:spPr>
          <a:xfrm>
            <a:off x="731520" y="3621974"/>
            <a:ext cx="5852160" cy="5830783"/>
          </a:xfrm>
        </p:spPr>
        <p:txBody>
          <a:bodyPr/>
          <a:lstStyle/>
          <a:p>
            <a:r>
              <a:rPr lang="en-US" sz="1400" dirty="0"/>
              <a:t>Now let’s compare Old Testament vs New Testament prophecy.  </a:t>
            </a:r>
          </a:p>
          <a:p>
            <a:endParaRPr lang="en-US" sz="1400" dirty="0"/>
          </a:p>
          <a:p>
            <a:r>
              <a:rPr lang="en-US" sz="1400" dirty="0"/>
              <a:t>• When I think of prophecy, I generally think of telling the future, or prediction.  This is known as </a:t>
            </a:r>
            <a:r>
              <a:rPr lang="en-US" sz="1600" b="1" u="sng" dirty="0"/>
              <a:t>foretelling</a:t>
            </a:r>
            <a:r>
              <a:rPr lang="en-US" sz="1400" dirty="0"/>
              <a:t>. </a:t>
            </a:r>
          </a:p>
          <a:p>
            <a:r>
              <a:rPr lang="en-US" sz="1400" dirty="0"/>
              <a:t>• There are many Old Testament examples of foretelling in the Old Testament. The oracles against the nations in Isaiah, Jeremiah, Ezekiel, Amos.  My favorite prophecies are about the end times, as seen in Daniel and Isaiah.</a:t>
            </a:r>
          </a:p>
          <a:p>
            <a:endParaRPr lang="en-US" sz="1400" dirty="0"/>
          </a:p>
          <a:p>
            <a:r>
              <a:rPr lang="en-US" sz="1400" dirty="0"/>
              <a:t>• But the New Testament also has foretelling. Jesus’s Olivet discourse. The Revelation given to the Apostle John.   Both are clearly prediction or foretelling about the future.</a:t>
            </a:r>
          </a:p>
          <a:p>
            <a:endParaRPr lang="en-US" sz="1400" dirty="0"/>
          </a:p>
          <a:p>
            <a:r>
              <a:rPr lang="en-US" sz="1400" dirty="0"/>
              <a:t>• We’ve already shown that the other type of prophecy in the New Testament is exhortation and building up of the church body.  </a:t>
            </a:r>
          </a:p>
          <a:p>
            <a:r>
              <a:rPr lang="en-US" sz="1400" dirty="0"/>
              <a:t>• This is also known as forthtelling in the NT. </a:t>
            </a:r>
          </a:p>
          <a:p>
            <a:endParaRPr lang="en-US" sz="1400" dirty="0"/>
          </a:p>
          <a:p>
            <a:r>
              <a:rPr lang="en-US" sz="1400" dirty="0"/>
              <a:t>• In the Old Testament we also have forthtelling in the form of divine messages of accusation and impending judgment due to the hearer’s rebelliousness—or divine messages of comfort and exhortation that divine salvation is at hand.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16920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Some would say that there is no prophecy today because the canon, that is the Bible, is complete. </a:t>
            </a:r>
          </a:p>
          <a:p>
            <a:endParaRPr lang="en-US" sz="1400" dirty="0"/>
          </a:p>
          <a:p>
            <a:r>
              <a:rPr lang="en-US" sz="1400" dirty="0"/>
              <a:t>However, that is not what </a:t>
            </a:r>
            <a:r>
              <a:rPr lang="en-US" sz="1800" b="1" u="sng" dirty="0"/>
              <a:t>the Bible says</a:t>
            </a:r>
            <a:r>
              <a:rPr lang="en-US" sz="1400" dirty="0"/>
              <a:t>.  The Bible does say that prophecy will cease.  In 1 Cor 13 Paul writes, “As for prophecies, they will pass away.”</a:t>
            </a:r>
          </a:p>
          <a:p>
            <a:endParaRPr lang="en-US" sz="1400" dirty="0"/>
          </a:p>
          <a:p>
            <a:r>
              <a:rPr lang="en-US" sz="1400" dirty="0"/>
              <a:t>Paul even tells us </a:t>
            </a:r>
            <a:r>
              <a:rPr lang="en-US" sz="1800" b="1" u="sng" dirty="0"/>
              <a:t>when prophecy will cease</a:t>
            </a:r>
            <a:r>
              <a:rPr lang="en-US" sz="1400" dirty="0"/>
              <a:t>.  The second part of 1 Cor 13 is contrasting 2 periods of time.  Now and Then.  Prophecies will cease “Then.”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46104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is obviously when Paul was writing the letter.  "Then" refers to some point in the future to Paul.  It’s been almost 2,000 years. Are we in the future to Paul?  So, are we in the “now” or are we in the “then” when it comes to prophecy?</a:t>
            </a:r>
          </a:p>
          <a:p>
            <a:endParaRPr lang="en-US" sz="1400" dirty="0"/>
          </a:p>
          <a:p>
            <a:r>
              <a:rPr lang="en-US" sz="1400" dirty="0"/>
              <a:t>When the perfect comes: one can make a weak argument that since we are made perfect or sinless through Christ’s shed blood on the cross, we are at the “then.”</a:t>
            </a:r>
          </a:p>
          <a:p>
            <a:endParaRPr lang="en-US" sz="1400" dirty="0"/>
          </a:p>
          <a:p>
            <a:pPr defTabSz="966612"/>
            <a:r>
              <a:rPr lang="en-US" sz="1400" dirty="0"/>
              <a:t>I would submit that we do not know everything completely, therefore we are still in the “now” and we can still have prophecy, mostly in the form of forth telling, for exhortation and building up of the church body.</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523739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Although we don’t know what Philip’s daughters prophesied about, we do know what the next prophet said.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Starting in vs 10: </a:t>
            </a:r>
            <a:r>
              <a:rPr lang="en-US" sz="1400" b="1" i="0" baseline="30000" dirty="0">
                <a:effectLst/>
                <a:latin typeface="Times New Roman" panose="02020603050405020304" pitchFamily="18" charset="0"/>
                <a:cs typeface="Times New Roman" panose="02020603050405020304" pitchFamily="18" charset="0"/>
              </a:rPr>
              <a:t>10 </a:t>
            </a:r>
            <a:r>
              <a:rPr lang="en-US" sz="1400" b="0" i="0" dirty="0">
                <a:effectLst/>
                <a:latin typeface="Times New Roman" panose="02020603050405020304" pitchFamily="18" charset="0"/>
                <a:cs typeface="Times New Roman" panose="02020603050405020304" pitchFamily="18" charset="0"/>
              </a:rPr>
              <a:t>Several days later a man named Agabus, who also had the gift of prophecy, arrived from Judea.</a:t>
            </a:r>
          </a:p>
          <a:p>
            <a:endParaRPr lang="en-US" sz="1400" b="0" i="0" dirty="0">
              <a:effectLst/>
              <a:latin typeface="Times New Roman" panose="02020603050405020304" pitchFamily="18" charset="0"/>
              <a:cs typeface="Times New Roman" panose="02020603050405020304" pitchFamily="18" charset="0"/>
            </a:endParaRPr>
          </a:p>
          <a:p>
            <a:pPr defTabSz="966612"/>
            <a:r>
              <a:rPr lang="en-US" sz="1400" b="0" i="0" dirty="0">
                <a:effectLst/>
                <a:latin typeface="Times New Roman" panose="02020603050405020304" pitchFamily="18" charset="0"/>
                <a:cs typeface="Times New Roman" panose="02020603050405020304" pitchFamily="18" charset="0"/>
              </a:rPr>
              <a:t>This is the </a:t>
            </a:r>
            <a:r>
              <a:rPr lang="en-US" sz="1800" b="1" i="0" u="sng" dirty="0">
                <a:effectLst/>
                <a:latin typeface="Times New Roman" panose="02020603050405020304" pitchFamily="18" charset="0"/>
                <a:cs typeface="Times New Roman" panose="02020603050405020304" pitchFamily="18" charset="0"/>
              </a:rPr>
              <a:t>same prophet </a:t>
            </a:r>
            <a:r>
              <a:rPr lang="en-US" sz="1400" b="0" i="0" dirty="0">
                <a:effectLst/>
                <a:latin typeface="Times New Roman" panose="02020603050405020304" pitchFamily="18" charset="0"/>
                <a:cs typeface="Times New Roman" panose="02020603050405020304" pitchFamily="18" charset="0"/>
              </a:rPr>
              <a:t>who went to Antioch when Paul and Barnabas were preaching there and prophesied that there would be a great famine.  That prophecy came true.</a:t>
            </a:r>
            <a:endParaRPr lang="en-US" sz="1400" dirty="0">
              <a:latin typeface="Times New Roman" panose="02020603050405020304" pitchFamily="18" charset="0"/>
              <a:cs typeface="Times New Roman" panose="02020603050405020304" pitchFamily="18" charset="0"/>
            </a:endParaRPr>
          </a:p>
          <a:p>
            <a:r>
              <a:rPr lang="en-US" sz="1400" b="0" i="0" dirty="0">
                <a:effectLst/>
                <a:latin typeface="Times New Roman" panose="02020603050405020304" pitchFamily="18" charset="0"/>
                <a:cs typeface="Times New Roman" panose="02020603050405020304" pitchFamily="18" charset="0"/>
              </a:rPr>
              <a:t> </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408937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chemeClr val="bg1"/>
                </a:solidFill>
                <a:effectLst/>
                <a:latin typeface="Times New Roman" panose="02020603050405020304" pitchFamily="18" charset="0"/>
                <a:cs typeface="Times New Roman" panose="02020603050405020304" pitchFamily="18" charset="0"/>
              </a:rPr>
              <a:t> Now when we see Agabus, </a:t>
            </a:r>
          </a:p>
          <a:p>
            <a:endParaRPr lang="en-US" b="0" i="0" baseline="30000" dirty="0">
              <a:solidFill>
                <a:schemeClr val="bg1"/>
              </a:solidFill>
              <a:effectLst/>
              <a:latin typeface="Times New Roman" panose="02020603050405020304" pitchFamily="18" charset="0"/>
              <a:cs typeface="Times New Roman" panose="02020603050405020304" pitchFamily="18" charset="0"/>
            </a:endParaRPr>
          </a:p>
          <a:p>
            <a:endParaRPr lang="en-US" b="0" i="0" baseline="30000" dirty="0">
              <a:solidFill>
                <a:schemeClr val="bg1"/>
              </a:solidFill>
              <a:effectLst/>
              <a:latin typeface="Times New Roman" panose="02020603050405020304" pitchFamily="18" charset="0"/>
              <a:cs typeface="Times New Roman" panose="02020603050405020304" pitchFamily="18" charset="0"/>
            </a:endParaRPr>
          </a:p>
          <a:p>
            <a:r>
              <a:rPr lang="en-US" b="1" i="0" baseline="30000" dirty="0">
                <a:solidFill>
                  <a:schemeClr val="bg1"/>
                </a:solidFill>
                <a:effectLst/>
                <a:latin typeface="Times New Roman" panose="02020603050405020304" pitchFamily="18" charset="0"/>
                <a:cs typeface="Times New Roman" panose="02020603050405020304" pitchFamily="18" charset="0"/>
              </a:rPr>
              <a:t>11 </a:t>
            </a:r>
            <a:r>
              <a:rPr lang="en-US" b="0" i="0" dirty="0">
                <a:solidFill>
                  <a:schemeClr val="bg1"/>
                </a:solidFill>
                <a:effectLst/>
                <a:latin typeface="Times New Roman" panose="02020603050405020304" pitchFamily="18" charset="0"/>
                <a:cs typeface="Times New Roman" panose="02020603050405020304" pitchFamily="18" charset="0"/>
              </a:rPr>
              <a:t>He came over, took Paul’s belt, and bound his own feet and hands with it. Then he said, “</a:t>
            </a:r>
            <a:r>
              <a:rPr lang="en-US" sz="1600" b="1" i="0" u="sng" dirty="0">
                <a:solidFill>
                  <a:schemeClr val="bg1"/>
                </a:solidFill>
                <a:effectLst/>
                <a:latin typeface="Times New Roman" panose="02020603050405020304" pitchFamily="18" charset="0"/>
                <a:cs typeface="Times New Roman" panose="02020603050405020304" pitchFamily="18" charset="0"/>
              </a:rPr>
              <a:t>The Holy Spirit </a:t>
            </a:r>
            <a:r>
              <a:rPr lang="en-US" b="0" i="0" dirty="0">
                <a:solidFill>
                  <a:schemeClr val="bg1"/>
                </a:solidFill>
                <a:effectLst/>
                <a:latin typeface="Times New Roman" panose="02020603050405020304" pitchFamily="18" charset="0"/>
                <a:cs typeface="Times New Roman" panose="02020603050405020304" pitchFamily="18" charset="0"/>
              </a:rPr>
              <a:t>declares, ‘So shall the owner of this belt be bound by the Jewish leaders in Jerusalem and turned over to the Gentiles.’”’</a:t>
            </a:r>
          </a:p>
          <a:p>
            <a:endParaRPr lang="en-US" b="0" i="0" dirty="0">
              <a:solidFill>
                <a:schemeClr val="bg1"/>
              </a:solidFill>
              <a:effectLst/>
              <a:latin typeface="Times New Roman" panose="02020603050405020304" pitchFamily="18" charset="0"/>
              <a:cs typeface="Times New Roman" panose="02020603050405020304" pitchFamily="18" charset="0"/>
            </a:endParaRPr>
          </a:p>
          <a:p>
            <a:r>
              <a:rPr lang="en-US" b="0" i="0" dirty="0">
                <a:solidFill>
                  <a:schemeClr val="bg1"/>
                </a:solidFill>
                <a:effectLst/>
                <a:latin typeface="Times New Roman" panose="02020603050405020304" pitchFamily="18" charset="0"/>
                <a:cs typeface="Times New Roman" panose="02020603050405020304" pitchFamily="18" charset="0"/>
              </a:rPr>
              <a:t>This would be much harder today since not everyone wears a belt, and the belts we do wear would not work the same way.  But using props is an effective teaching method.  Agabus was not the only prophet to use a prop.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3330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The prophet Ezekiel spent more than a year lying on his side, first on his left side then the right side.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He symbolized Israel's 390 years of sin and Judah's 40 years of sin by lying on his sides for fourteen months (4:4-8).</a:t>
            </a:r>
          </a:p>
          <a:p>
            <a:r>
              <a:rPr lang="en-US" sz="1400" dirty="0">
                <a:latin typeface="Arial" panose="020B0604020202020204" pitchFamily="34" charset="0"/>
                <a:cs typeface="Arial" panose="020B0604020202020204" pitchFamily="34" charset="0"/>
              </a:rPr>
              <a:t>He symbolized eating unclean food cooked with cow dung to show Jerusalem's future scarcity of food and water (4:9-17).</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88526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prophet Micah lamented without wearing clothes to illustrate the severity of the destitution and captivity that was coming. </a:t>
            </a:r>
          </a:p>
          <a:p>
            <a:endParaRPr lang="en-US" sz="1400" dirty="0"/>
          </a:p>
          <a:p>
            <a:r>
              <a:rPr lang="en-US" sz="1400" dirty="0"/>
              <a:t>The prophet Jeremiah wore a yoke around his neck to demonstrate that Israel would be subject to Babylon.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582904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As you can imagine, this caused a strong reaction in the church.  Luke writes that </a:t>
            </a:r>
          </a:p>
          <a:p>
            <a:endParaRPr lang="en-US" sz="1400" dirty="0">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“When we heard this, we and the local believers all begged Paul not to go on to Jerusalem.”</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pPr defTabSz="966612"/>
            <a:r>
              <a:rPr lang="en-US" sz="1400" b="0" i="0" dirty="0">
                <a:solidFill>
                  <a:srgbClr val="000000"/>
                </a:solidFill>
                <a:effectLst/>
                <a:latin typeface="Times New Roman" panose="02020603050405020304" pitchFamily="18" charset="0"/>
                <a:cs typeface="Times New Roman" panose="02020603050405020304" pitchFamily="18" charset="0"/>
              </a:rPr>
              <a:t>What was Paul’s response?  Look at verse 13.  </a:t>
            </a:r>
            <a:r>
              <a:rPr lang="en-US" sz="1400" b="1" i="0" baseline="30000" dirty="0">
                <a:solidFill>
                  <a:srgbClr val="000000"/>
                </a:solidFill>
                <a:effectLst/>
                <a:latin typeface="Times New Roman" panose="02020603050405020304" pitchFamily="18" charset="0"/>
                <a:cs typeface="Times New Roman" panose="02020603050405020304" pitchFamily="18" charset="0"/>
              </a:rPr>
              <a:t>13 </a:t>
            </a:r>
            <a:r>
              <a:rPr lang="en-US" sz="1400" b="0" i="0" dirty="0">
                <a:solidFill>
                  <a:srgbClr val="000000"/>
                </a:solidFill>
                <a:effectLst/>
                <a:latin typeface="Times New Roman" panose="02020603050405020304" pitchFamily="18" charset="0"/>
                <a:cs typeface="Times New Roman" panose="02020603050405020304" pitchFamily="18" charset="0"/>
              </a:rPr>
              <a:t>But he said, “Why all this weeping? You are breaking my heart! I am ready not only to be jailed at Jerusalem but even to die for the sake of the Lord Jesus.”</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714991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66612" rtl="0" eaLnBrk="1" fontAlgn="base" latinLnBrk="0" hangingPunct="1">
                <a:lnSpc>
                  <a:spcPct val="100000"/>
                </a:lnSpc>
                <a:spcBef>
                  <a:spcPct val="0"/>
                </a:spcBef>
                <a:spcAft>
                  <a:spcPct val="0"/>
                </a:spcAft>
                <a:buClrTx/>
                <a:buSzTx/>
                <a:buFontTx/>
                <a:buNone/>
                <a:tabLst/>
                <a:defRPr/>
              </a:pPr>
              <a:t>83</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28738" y="614363"/>
            <a:ext cx="4656137" cy="3492500"/>
          </a:xfrm>
          <a:solidFill>
            <a:srgbClr val="FFFFFF"/>
          </a:solidFill>
          <a:ln/>
        </p:spPr>
      </p:sp>
      <p:sp>
        <p:nvSpPr>
          <p:cNvPr id="95235" name="Rectangle 1027"/>
          <p:cNvSpPr>
            <a:spLocks noGrp="1" noChangeArrowheads="1"/>
          </p:cNvSpPr>
          <p:nvPr>
            <p:ph type="body" idx="1"/>
          </p:nvPr>
        </p:nvSpPr>
        <p:spPr>
          <a:xfrm>
            <a:off x="974566" y="4371087"/>
            <a:ext cx="5364480" cy="4615749"/>
          </a:xfrm>
          <a:prstGeom prst="rect">
            <a:avLst/>
          </a:prstGeom>
          <a:solidFill>
            <a:srgbClr val="FFFFFF"/>
          </a:solidFill>
          <a:ln>
            <a:noFill/>
          </a:ln>
          <a:extLst>
            <a:ext uri="{FAA26D3D-D897-4be2-8F04-BA451C77F1D7}">
              <ma14:placeholderFlag xmlns="" xmlns:ma14="http://schemas.microsoft.com/office/mac/drawingml/2011/main" val="1"/>
            </a:ext>
          </a:extLst>
        </p:spPr>
        <p:txBody>
          <a:bodyPr/>
          <a:lstStyle/>
          <a:p>
            <a:r>
              <a:rPr lang="en-US" sz="1400" dirty="0">
                <a:latin typeface="Times New Roman" panose="02020603050405020304" pitchFamily="18" charset="0"/>
                <a:cs typeface="Times New Roman" panose="02020603050405020304" pitchFamily="18" charset="0"/>
              </a:rPr>
              <a:t>And now we get to what I think is the key verse in this section of Scripture.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“When it was clear that we couldn’t persuade him, we gave up and said, The Lord’s will be done.”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When God’s plan is revealed to you, and it is not what you want or was expecting, how do you respond?  Do you mope and complain?  Do you turn the other way like Jonah?  Do you drag your feet, saying, maybe next year I will…? Do whatever it is that God has laid on your heart? Or do you say, “The Lord’s will be done.”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Even though prophecy revealed Paul would suffer and be imprisoned, he submitted to the Lord’s will.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 what was the point of the prophecy? It prepared Paul for the suffering he would endure. </a:t>
            </a: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7332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several of his letters, Paul writes about suffering.  In Romans 8:17 he writes </a:t>
            </a:r>
          </a:p>
          <a:p>
            <a:endParaRPr lang="en-US" sz="1400" dirty="0"/>
          </a:p>
          <a:p>
            <a:r>
              <a:rPr lang="en-US" sz="1400" dirty="0"/>
              <a:t>“And since we are his children, we are his heirs. In fact, together with Christ we are heirs of God’s glory. But if we are to share his glory, we must also share his suffering.”</a:t>
            </a:r>
          </a:p>
          <a:p>
            <a:endParaRPr lang="en-US" sz="1400" dirty="0"/>
          </a:p>
          <a:p>
            <a:r>
              <a:rPr lang="en-US" sz="1400" dirty="0"/>
              <a:t>You might wonder when Paul wrote that statement in Romans.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652764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Here are a couple more statements on suffering.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Colossians 1:24 (NLT)</a:t>
            </a:r>
          </a:p>
          <a:p>
            <a:r>
              <a:rPr lang="en-US" sz="1400" dirty="0">
                <a:latin typeface="Times New Roman" panose="02020603050405020304" pitchFamily="18" charset="0"/>
                <a:cs typeface="Times New Roman" panose="02020603050405020304" pitchFamily="18" charset="0"/>
              </a:rPr>
              <a:t>24 I am glad when I suffer for you in my body, for I am participating in the sufferings of Christ that continue for his body, the church.</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Philippians 1:29 (NLT)</a:t>
            </a:r>
          </a:p>
          <a:p>
            <a:r>
              <a:rPr lang="en-US" sz="1400" dirty="0">
                <a:latin typeface="Times New Roman" panose="02020603050405020304" pitchFamily="18" charset="0"/>
                <a:cs typeface="Times New Roman" panose="02020603050405020304" pitchFamily="18" charset="0"/>
              </a:rPr>
              <a:t>29 For you have been given not only the privilege of trusting in Christ but also the privilege of suffering for him.</a:t>
            </a:r>
          </a:p>
          <a:p>
            <a:endParaRPr lang="en-US" sz="1400" dirty="0">
              <a:latin typeface="Times New Roman" panose="02020603050405020304" pitchFamily="18" charset="0"/>
              <a:cs typeface="Times New Roman" panose="02020603050405020304" pitchFamily="18" charset="0"/>
            </a:endParaRPr>
          </a:p>
          <a:p>
            <a:pPr defTabSz="966612">
              <a:defRPr/>
            </a:pPr>
            <a:r>
              <a:rPr lang="en-US" sz="1400" dirty="0">
                <a:latin typeface="Times New Roman" panose="02020603050405020304" pitchFamily="18" charset="0"/>
                <a:cs typeface="Times New Roman" panose="02020603050405020304" pitchFamily="18" charset="0"/>
              </a:rPr>
              <a:t>Paul certainly never sought out difficulty. He had no martyr complex. On the other hand, he accepted suffering as a part of his witness which is why he alluded to suffering in his letters.</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151730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know that God causes everything to work together for the good of those who love God and are called according to his purpose for them” (Rom 8:18 NLT).</a:t>
            </a:r>
          </a:p>
          <a:p>
            <a:endParaRPr lang="en-US" sz="1400" dirty="0"/>
          </a:p>
          <a:p>
            <a:r>
              <a:rPr lang="en-US" sz="1400" dirty="0"/>
              <a:t>We may suffer.  We don’t need prophecy to tells us we are going to suffer. </a:t>
            </a:r>
          </a:p>
          <a:p>
            <a:endParaRPr lang="en-US" sz="1400" dirty="0"/>
          </a:p>
          <a:p>
            <a:r>
              <a:rPr lang="en-US" sz="1400" dirty="0"/>
              <a:t>But we also have assurance.  We must heed God’s calling in our lives. We must be in submission to his will, not our own.  </a:t>
            </a:r>
          </a:p>
          <a:p>
            <a:endParaRPr lang="en-US" sz="1400" dirty="0"/>
          </a:p>
          <a:p>
            <a:r>
              <a:rPr lang="en-US" sz="1400" dirty="0"/>
              <a:t>When we do this, we have a blessed assurance.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23127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9562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7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9378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5251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6256-BA8E-B15A-DE6E-6E0E92FA4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57E17-1890-7F91-F1FA-CEE859BC0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B56B3-AA26-DDA1-B8FC-D3CFE0DBD6A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0657697A-CAE1-08F4-92F7-A13AE20AD705}"/>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810054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4595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7109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2109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616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95D095-EDAB-414F-AF00-B72C132122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3938" name="Rectangle 2"/>
          <p:cNvSpPr>
            <a:spLocks noGrp="1" noRot="1" noChangeAspect="1" noChangeArrowheads="1"/>
          </p:cNvSpPr>
          <p:nvPr>
            <p:ph type="sldImg"/>
          </p:nvPr>
        </p:nvSpPr>
        <p:spPr>
          <a:xfrm>
            <a:off x="1143000" y="685800"/>
            <a:ext cx="4572000" cy="3429000"/>
          </a:xfrm>
          <a:solidFill>
            <a:srgbClr val="FFFFFF"/>
          </a:solidFill>
          <a:ln/>
        </p:spPr>
      </p:sp>
      <p:sp>
        <p:nvSpPr>
          <p:cNvPr id="423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ABBD1-853F-1C35-B3AC-9FF0B50C8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85407-9DC1-B5B9-D138-BCB35FB82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D67F6-272D-2121-ABB8-F15E495D3A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066EFE-1584-EF10-1218-CAAA9CEC48E6}"/>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880201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884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5792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45425-12C6-1F4B-9A0C-483707EF85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5986" name="Rectangle 2"/>
          <p:cNvSpPr>
            <a:spLocks noGrp="1" noRot="1" noChangeAspect="1" noChangeArrowheads="1"/>
          </p:cNvSpPr>
          <p:nvPr>
            <p:ph type="sldImg"/>
          </p:nvPr>
        </p:nvSpPr>
        <p:spPr>
          <a:xfrm>
            <a:off x="1143000" y="685800"/>
            <a:ext cx="4572000" cy="3429000"/>
          </a:xfrm>
          <a:solidFill>
            <a:srgbClr val="FFFFFF"/>
          </a:solidFill>
          <a:ln/>
        </p:spPr>
      </p:sp>
      <p:sp>
        <p:nvSpPr>
          <p:cNvPr id="4259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Today we are going to look at </a:t>
            </a:r>
            <a:r>
              <a:rPr lang="ar-SA" dirty="0"/>
              <a:t>اعمال</a:t>
            </a:r>
            <a:r>
              <a:rPr lang="en-US" dirty="0"/>
              <a:t>, chapters 25 and 26. We will see that following God sets us free.</a:t>
            </a:r>
          </a:p>
          <a:p>
            <a:pPr>
              <a:spcBef>
                <a:spcPts val="0"/>
              </a:spcBef>
            </a:pPr>
            <a:endParaRPr lang="en-US" dirty="0"/>
          </a:p>
          <a:p>
            <a:pPr>
              <a:spcBef>
                <a:spcPts val="0"/>
              </a:spcBef>
            </a:pPr>
            <a:r>
              <a:rPr lang="en-US" dirty="0"/>
              <a:t>Paul has been waiting patiently in Caesarea for two years. But Paul also knows that it is God’s plan for him to go to Rome. </a:t>
            </a:r>
          </a:p>
          <a:p>
            <a:pPr>
              <a:spcBef>
                <a:spcPts val="0"/>
              </a:spcBef>
            </a:pPr>
            <a:endParaRPr lang="en-US" dirty="0"/>
          </a:p>
          <a:p>
            <a:pPr>
              <a:spcBef>
                <a:spcPts val="0"/>
              </a:spcBef>
            </a:pPr>
            <a:r>
              <a:rPr lang="en-US" dirty="0"/>
              <a:t>And although Paul is being held prisoner, he is actually free because he is following God’s will, not man’s plan. </a:t>
            </a:r>
          </a:p>
          <a:p>
            <a:pPr>
              <a:spcBef>
                <a:spcPts val="0"/>
              </a:spcBef>
            </a:pPr>
            <a:endParaRPr lang="en-US" dirty="0"/>
          </a:p>
          <a:p>
            <a:pPr>
              <a:spcBef>
                <a:spcPts val="0"/>
              </a:spcBef>
            </a:pPr>
            <a:r>
              <a:rPr lang="en-US" dirty="0"/>
              <a:t>Paul knows that because he is following God’s will, he can be thankful in all circumstances. </a:t>
            </a:r>
          </a:p>
          <a:p>
            <a:pPr>
              <a:spcBef>
                <a:spcPts val="0"/>
              </a:spcBef>
            </a:pPr>
            <a:r>
              <a:rPr lang="en-US" dirty="0"/>
              <a:t>Even though he is a prisoner, he is free because of his hope in Jesus.</a:t>
            </a:r>
          </a:p>
          <a:p>
            <a:pPr>
              <a:spcBef>
                <a:spcPts val="0"/>
              </a:spcBef>
            </a:pPr>
            <a:endParaRPr lang="en-US" dirty="0"/>
          </a:p>
          <a:p>
            <a:pPr>
              <a:spcBef>
                <a:spcPts val="0"/>
              </a:spcBef>
            </a:pPr>
            <a:r>
              <a:rPr lang="en-US" dirty="0"/>
              <a:t>Go ahead and turn to </a:t>
            </a:r>
            <a:r>
              <a:rPr lang="ar-SA" dirty="0"/>
              <a:t>اعمال</a:t>
            </a:r>
            <a:r>
              <a:rPr lang="en-US" dirty="0"/>
              <a:t> 25 and let us read about how God, working through Paul, sets in motion the chain of events that results in Paul eventually going to Rome. </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1"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1" dirty="0">
                <a:solidFill>
                  <a:schemeClr val="tx1"/>
                </a:solidFill>
                <a:latin typeface="Arial" panose="020B0604020202020204" pitchFamily="34" charset="0"/>
                <a:cs typeface="Arial" panose="020B0604020202020204" pitchFamily="34" charset="0"/>
              </a:rPr>
              <a:t>https://unsplash.com/photos/eoy0fuzH5ss</a:t>
            </a:r>
          </a:p>
        </p:txBody>
      </p:sp>
    </p:spTree>
    <p:extLst>
      <p:ext uri="{BB962C8B-B14F-4D97-AF65-F5344CB8AC3E}">
        <p14:creationId xmlns:p14="http://schemas.microsoft.com/office/powerpoint/2010/main" val="41824051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Life seems to be filled with waiting. </a:t>
            </a:r>
          </a:p>
          <a:p>
            <a:pPr marL="285750" marR="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As a school-age child in Singapore, you must wait for your PSLE results and your GCE O or N level results.</a:t>
            </a:r>
          </a:p>
          <a:p>
            <a:pPr marL="285750" marR="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As a young Singaporean male, you must wait until you complete your 2-year national service obligation.</a:t>
            </a:r>
          </a:p>
          <a:p>
            <a:pPr marL="285750" marR="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As a single adult Singaporean, you must wait until you are 35 before you are eligible to purchase an HDB flat.</a:t>
            </a:r>
          </a:p>
          <a:p>
            <a:pPr marL="285750" marR="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Many of you have been waiting for the past 2 months just to be able to go to a restaurant with your family.  </a:t>
            </a:r>
          </a:p>
          <a:p>
            <a:pPr marL="0" marR="0" lvl="0" indent="0" algn="l" defTabSz="914400" rtl="0" eaLnBrk="0" fontAlgn="base" latinLnBrk="0" hangingPunct="0">
              <a:spcBef>
                <a:spcPts val="0"/>
              </a:spcBef>
              <a:spcAft>
                <a:spcPts val="0"/>
              </a:spcAft>
              <a:buClrTx/>
              <a:buSzTx/>
              <a:buFontTx/>
              <a:buNone/>
              <a:tabLst/>
              <a:defRPr/>
            </a:pPr>
            <a:endParaRPr lang="en-US" b="1"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ts val="0"/>
              </a:spcAft>
              <a:buClrTx/>
              <a:buSzTx/>
              <a:buFontTx/>
              <a:buNone/>
              <a:tabLst/>
              <a:defRPr/>
            </a:pPr>
            <a:r>
              <a:rPr lang="en-US" sz="1100" b="1"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https://unsplash.com/photos/eoy0fuzH5ss</a:t>
            </a:r>
          </a:p>
          <a:p>
            <a:pPr>
              <a:spcBef>
                <a:spcPts val="0"/>
              </a:spcBef>
              <a:spcAft>
                <a:spcPts val="0"/>
              </a:spcAft>
            </a:pPr>
            <a:endParaRPr lang="en-US" dirty="0"/>
          </a:p>
        </p:txBody>
      </p:sp>
    </p:spTree>
    <p:extLst>
      <p:ext uri="{BB962C8B-B14F-4D97-AF65-F5344CB8AC3E}">
        <p14:creationId xmlns:p14="http://schemas.microsoft.com/office/powerpoint/2010/main" val="7918022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71174-19C4-F285-9926-539F993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C7E99-AC90-2C9B-C0E4-444505561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1D433-F169-2B7C-C9B1-AF98963334D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B28C2BF8-F893-13E3-6F33-EA747879AC57}"/>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589539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b="0" i="0" u="none" strike="noStrike" baseline="0" dirty="0"/>
              <a:t>To recap, the Apostle Paul has completed his third missionary journey. He has felt a calling to go to Rome but first had to return to Jerusalem.</a:t>
            </a:r>
          </a:p>
          <a:p>
            <a:pPr>
              <a:spcBef>
                <a:spcPts val="0"/>
              </a:spcBef>
            </a:pPr>
            <a:endParaRPr lang="en-US" b="0" i="0" u="none" strike="noStrike" baseline="0" dirty="0"/>
          </a:p>
          <a:p>
            <a:pPr>
              <a:spcBef>
                <a:spcPts val="0"/>
              </a:spcBef>
            </a:pPr>
            <a:r>
              <a:rPr lang="en-US" b="0" i="0" u="none" strike="noStrike" baseline="0" dirty="0"/>
              <a:t>He was warned (through prophecy) that when he returned to Jerusalem, he would be bound by the Jewish leaders and turned over to the Gentiles. </a:t>
            </a:r>
          </a:p>
          <a:p>
            <a:pPr>
              <a:spcBef>
                <a:spcPts val="0"/>
              </a:spcBef>
            </a:pPr>
            <a:endParaRPr lang="en-US" b="0" i="0" u="none" strike="noStrike" baseline="0" dirty="0"/>
          </a:p>
          <a:p>
            <a:pPr>
              <a:spcBef>
                <a:spcPts val="0"/>
              </a:spcBef>
            </a:pPr>
            <a:r>
              <a:rPr lang="en-US" b="0" i="0" u="none" strike="noStrike" baseline="0" dirty="0"/>
              <a:t>That is precisely what happened. Paul was at the temple, the Jews started a riot and were beating Paul, so the Roman guards arrested Paul. </a:t>
            </a:r>
          </a:p>
          <a:p>
            <a:pPr>
              <a:spcBef>
                <a:spcPts val="0"/>
              </a:spcBef>
            </a:pPr>
            <a:endParaRPr lang="en-US" b="0" i="0" u="none" strike="noStrike" baseline="0" dirty="0"/>
          </a:p>
          <a:p>
            <a:pPr>
              <a:spcBef>
                <a:spcPts val="0"/>
              </a:spcBef>
            </a:pPr>
            <a:r>
              <a:rPr lang="en-US" b="0" i="0" u="none" strike="noStrike" baseline="0" dirty="0"/>
              <a:t>After his arrest, Paul had a chance to speak first to the crowd, then to the Jewish high council. </a:t>
            </a:r>
          </a:p>
          <a:p>
            <a:pPr>
              <a:spcBef>
                <a:spcPts val="0"/>
              </a:spcBef>
            </a:pPr>
            <a:endParaRPr lang="en-US" b="0" i="0" u="none" strike="noStrike" baseline="0" dirty="0"/>
          </a:p>
          <a:p>
            <a:pPr>
              <a:spcBef>
                <a:spcPts val="0"/>
              </a:spcBef>
            </a:pPr>
            <a:r>
              <a:rPr lang="en-US" b="0" i="0" u="none" strike="noStrike" baseline="0" dirty="0"/>
              <a:t>Then, after hearing of a plot to take his life, the Roman guards were informed, and Paul was taken to </a:t>
            </a:r>
            <a:r>
              <a:rPr lang="en-US" sz="1400" b="0" i="0" u="none" strike="noStrike" baseline="0" dirty="0"/>
              <a:t>Caesarea</a:t>
            </a:r>
            <a:r>
              <a:rPr lang="en-US" b="0" i="0" u="none" strike="noStrike" baseline="0" dirty="0"/>
              <a:t> under heavy guard.</a:t>
            </a:r>
          </a:p>
          <a:p>
            <a:pPr>
              <a:spcBef>
                <a:spcPts val="0"/>
              </a:spcBef>
            </a:pPr>
            <a:endParaRPr lang="en-US" b="0" i="0" u="none" strike="noStrike" baseline="0" dirty="0"/>
          </a:p>
          <a:p>
            <a:pPr>
              <a:spcBef>
                <a:spcPts val="0"/>
              </a:spcBef>
            </a:pPr>
            <a:r>
              <a:rPr lang="en-US" sz="1050" b="0" i="0" u="none" strike="noStrike" baseline="0" dirty="0" err="1"/>
              <a:t>Brisco</a:t>
            </a:r>
            <a:r>
              <a:rPr lang="en-US" sz="1050" b="0" i="0" u="none" strike="noStrike" baseline="0" dirty="0"/>
              <a:t>, T. V. (1998). </a:t>
            </a:r>
            <a:r>
              <a:rPr lang="en-US" sz="1050" b="0" i="1" u="sng" strike="noStrike" baseline="0" dirty="0">
                <a:solidFill>
                  <a:srgbClr val="0000FF"/>
                </a:solidFill>
                <a:hlinkClick r:id="rId3"/>
              </a:rPr>
              <a:t>Holman Bible atlas</a:t>
            </a:r>
            <a:r>
              <a:rPr lang="en-US" sz="1050" b="0" i="0" u="none" strike="noStrike" baseline="0" dirty="0">
                <a:solidFill>
                  <a:srgbClr val="0000FF"/>
                </a:solidFill>
                <a:hlinkClick r:id="rId3"/>
              </a:rPr>
              <a:t> (p. 251). Nashville, TN: Broadman &amp; Holman Publishers.</a:t>
            </a:r>
          </a:p>
          <a:p>
            <a:pPr>
              <a:spcBef>
                <a:spcPts val="0"/>
              </a:spcBef>
            </a:pPr>
            <a:endParaRPr lang="en-US" dirty="0"/>
          </a:p>
        </p:txBody>
      </p:sp>
    </p:spTree>
    <p:extLst>
      <p:ext uri="{BB962C8B-B14F-4D97-AF65-F5344CB8AC3E}">
        <p14:creationId xmlns:p14="http://schemas.microsoft.com/office/powerpoint/2010/main" val="15081247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Once Paul reached Caesarea, a trial was held, and he had a chance to defend himself before Governor Felix.  </a:t>
            </a:r>
          </a:p>
          <a:p>
            <a:pPr>
              <a:spcBef>
                <a:spcPts val="0"/>
              </a:spcBef>
            </a:pPr>
            <a:endParaRPr lang="en-US" dirty="0"/>
          </a:p>
          <a:p>
            <a:pPr>
              <a:spcBef>
                <a:spcPts val="0"/>
              </a:spcBef>
            </a:pPr>
            <a:r>
              <a:rPr lang="en-US" dirty="0"/>
              <a:t>Governor Felix, however, stopped the trial. Felix would occasionally call for Paul but would become frightened when Paul talked about righteousness and the coming day of Judgment. It was also noted that Governor Felix hoped Paul would give him a bribe.</a:t>
            </a:r>
          </a:p>
          <a:p>
            <a:pPr>
              <a:spcBef>
                <a:spcPts val="0"/>
              </a:spcBef>
            </a:pPr>
            <a:endParaRPr lang="en-US" dirty="0"/>
          </a:p>
          <a:p>
            <a:pPr>
              <a:spcBef>
                <a:spcPts val="0"/>
              </a:spcBef>
            </a:pPr>
            <a:r>
              <a:rPr lang="en-US" sz="1800" b="1" u="sng" dirty="0"/>
              <a:t>THE LAST VERSE </a:t>
            </a:r>
            <a:r>
              <a:rPr lang="en-US" dirty="0"/>
              <a:t>of </a:t>
            </a:r>
            <a:r>
              <a:rPr lang="ar-SA" dirty="0"/>
              <a:t>اعمال</a:t>
            </a:r>
            <a:r>
              <a:rPr lang="en-US" dirty="0"/>
              <a:t> 24 tells us that “After two years went by in this way, Felix was succeeded by Porcius Festus. And because Felix wanted to gain favor with the Jewish people, he left Paul in prison” (</a:t>
            </a:r>
            <a:r>
              <a:rPr lang="ar-SA" dirty="0"/>
              <a:t>اعمال</a:t>
            </a:r>
            <a:r>
              <a:rPr lang="en-US" dirty="0"/>
              <a:t> 24:27 NLT).</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p:txBody>
      </p:sp>
    </p:spTree>
    <p:extLst>
      <p:ext uri="{BB962C8B-B14F-4D97-AF65-F5344CB8AC3E}">
        <p14:creationId xmlns:p14="http://schemas.microsoft.com/office/powerpoint/2010/main" val="36510752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82298-637E-A1B5-BC62-31D66DD70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DDF03-F945-6083-2916-0E85AD18F2D2}"/>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8EF73312-12DF-5958-B675-091A5484A9A9}"/>
              </a:ext>
            </a:extLst>
          </p:cNvPr>
          <p:cNvSpPr>
            <a:spLocks noGrp="1"/>
          </p:cNvSpPr>
          <p:nvPr>
            <p:ph type="body" idx="1"/>
          </p:nvPr>
        </p:nvSpPr>
        <p:spPr/>
        <p:txBody>
          <a:bodyPr/>
          <a:lstStyle/>
          <a:p>
            <a:pPr>
              <a:spcBef>
                <a:spcPts val="0"/>
              </a:spcBef>
            </a:pPr>
            <a:r>
              <a:rPr lang="en-US" dirty="0"/>
              <a:t>Today we are going to look at </a:t>
            </a:r>
            <a:r>
              <a:rPr lang="ar-SA" dirty="0"/>
              <a:t>اعمال</a:t>
            </a:r>
            <a:r>
              <a:rPr lang="en-US" dirty="0"/>
              <a:t>, chapters 25 and 26. We will see that following God sets us free.</a:t>
            </a:r>
          </a:p>
          <a:p>
            <a:pPr>
              <a:spcBef>
                <a:spcPts val="0"/>
              </a:spcBef>
            </a:pPr>
            <a:endParaRPr lang="en-US" dirty="0"/>
          </a:p>
          <a:p>
            <a:pPr>
              <a:spcBef>
                <a:spcPts val="0"/>
              </a:spcBef>
            </a:pPr>
            <a:r>
              <a:rPr lang="en-US" dirty="0"/>
              <a:t>Paul has been waiting patiently in Caesarea for two years. But Paul also knows that it is God’s plan for him to go to Rome. </a:t>
            </a:r>
          </a:p>
          <a:p>
            <a:pPr>
              <a:spcBef>
                <a:spcPts val="0"/>
              </a:spcBef>
            </a:pPr>
            <a:endParaRPr lang="en-US" dirty="0"/>
          </a:p>
          <a:p>
            <a:pPr>
              <a:spcBef>
                <a:spcPts val="0"/>
              </a:spcBef>
            </a:pPr>
            <a:r>
              <a:rPr lang="en-US" dirty="0"/>
              <a:t>And although Paul is being held prisoner, he is actually free because he is following God’s will, not man’s plan. </a:t>
            </a:r>
          </a:p>
          <a:p>
            <a:pPr>
              <a:spcBef>
                <a:spcPts val="0"/>
              </a:spcBef>
            </a:pPr>
            <a:endParaRPr lang="en-US" dirty="0"/>
          </a:p>
          <a:p>
            <a:pPr>
              <a:spcBef>
                <a:spcPts val="0"/>
              </a:spcBef>
            </a:pPr>
            <a:r>
              <a:rPr lang="en-US" dirty="0"/>
              <a:t>Paul knows that because he is following God’s will, he can be thankful in all circumstances. </a:t>
            </a:r>
          </a:p>
          <a:p>
            <a:pPr>
              <a:spcBef>
                <a:spcPts val="0"/>
              </a:spcBef>
            </a:pPr>
            <a:r>
              <a:rPr lang="en-US" dirty="0"/>
              <a:t>Even though he is a prisoner, he is free because of his hope in Jesus.</a:t>
            </a:r>
          </a:p>
          <a:p>
            <a:pPr>
              <a:spcBef>
                <a:spcPts val="0"/>
              </a:spcBef>
            </a:pPr>
            <a:endParaRPr lang="en-US" dirty="0"/>
          </a:p>
          <a:p>
            <a:pPr>
              <a:spcBef>
                <a:spcPts val="0"/>
              </a:spcBef>
            </a:pPr>
            <a:r>
              <a:rPr lang="en-US" dirty="0"/>
              <a:t>Go ahead and turn to </a:t>
            </a:r>
            <a:r>
              <a:rPr lang="ar-SA" dirty="0"/>
              <a:t>اعمال</a:t>
            </a:r>
            <a:r>
              <a:rPr lang="en-US" dirty="0"/>
              <a:t> 25 and let us read about how God, working through Paul, sets in motion the chain of events that results in Paul eventually going to Rome. </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1"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1" dirty="0">
                <a:solidFill>
                  <a:schemeClr val="tx1"/>
                </a:solidFill>
                <a:latin typeface="Arial" panose="020B0604020202020204" pitchFamily="34" charset="0"/>
                <a:cs typeface="Arial" panose="020B0604020202020204" pitchFamily="34" charset="0"/>
              </a:rPr>
              <a:t>https://unsplash.com/photos/eoy0fuzH5ss</a:t>
            </a:r>
          </a:p>
        </p:txBody>
      </p:sp>
    </p:spTree>
    <p:extLst>
      <p:ext uri="{BB962C8B-B14F-4D97-AF65-F5344CB8AC3E}">
        <p14:creationId xmlns:p14="http://schemas.microsoft.com/office/powerpoint/2010/main" val="38989296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Starting at </a:t>
            </a:r>
            <a:r>
              <a:rPr lang="ar-SA" sz="1400" dirty="0"/>
              <a:t>اعمال</a:t>
            </a:r>
            <a:r>
              <a:rPr lang="en-US" sz="1400" dirty="0"/>
              <a:t> 25:1, we read that “Three days after Festus arrived in Caesarea to take over his new responsibilities, he left for Jerusalem, </a:t>
            </a:r>
            <a:r>
              <a:rPr lang="en-US" sz="1400" baseline="30000" dirty="0"/>
              <a:t>2</a:t>
            </a:r>
            <a:r>
              <a:rPr lang="en-US" sz="1400" dirty="0"/>
              <a:t> where the leading priests and other Jewish leaders met with him and made their accusations against Paul” (</a:t>
            </a:r>
            <a:r>
              <a:rPr lang="ar-SA" sz="1400" dirty="0"/>
              <a:t>اعمال</a:t>
            </a:r>
            <a:r>
              <a:rPr lang="en-US" sz="1400" dirty="0"/>
              <a:t> 25:1-2 NLT). </a:t>
            </a:r>
          </a:p>
          <a:p>
            <a:pPr>
              <a:spcBef>
                <a:spcPts val="0"/>
              </a:spcBef>
            </a:pPr>
            <a:endParaRPr lang="en-US" sz="1400" dirty="0"/>
          </a:p>
          <a:p>
            <a:pPr>
              <a:spcBef>
                <a:spcPts val="0"/>
              </a:spcBef>
            </a:pPr>
            <a:r>
              <a:rPr lang="en-US" sz="1400" dirty="0"/>
              <a:t>We have a changing of the guard. Governor Festus has now replaced Governor Felix.  </a:t>
            </a:r>
          </a:p>
          <a:p>
            <a:pPr>
              <a:spcBef>
                <a:spcPts val="0"/>
              </a:spcBef>
            </a:pPr>
            <a:endParaRPr lang="en-US" sz="1400" dirty="0"/>
          </a:p>
          <a:p>
            <a:pPr>
              <a:spcBef>
                <a:spcPts val="0"/>
              </a:spcBef>
            </a:pPr>
            <a:r>
              <a:rPr lang="en-US" sz="1400" dirty="0"/>
              <a:t>A quick review on Felix—he was governor or procurator over the Roman province of Judea for 8 years.  When Paul was on trial before Felix, Paul noted that Felix had been a judge of Jewish affairs for many years.  Although Felix was knowledgeable of Jewish affairs, he kept Paul in prison (as we already said) because he wanted a bribe, and he wanted to gain favor with the Jewish people.</a:t>
            </a:r>
          </a:p>
          <a:p>
            <a:pPr>
              <a:spcBef>
                <a:spcPts val="0"/>
              </a:spcBef>
            </a:pPr>
            <a:endParaRPr lang="en-US" sz="1400" dirty="0"/>
          </a:p>
          <a:p>
            <a:pPr>
              <a:spcBef>
                <a:spcPts val="0"/>
              </a:spcBef>
            </a:pPr>
            <a:r>
              <a:rPr lang="en-US" sz="1400" dirty="0"/>
              <a:t>Festus is the new guy. He needs to start his tenure as governor on the right foot. He needs to learn about the territory he has been assigned.  So he goes to Jerusalem.</a:t>
            </a:r>
          </a:p>
          <a:p>
            <a:pPr>
              <a:spcBef>
                <a:spcPts val="0"/>
              </a:spcBef>
            </a:pPr>
            <a:endParaRPr lang="en-US" sz="1400" dirty="0"/>
          </a:p>
          <a:p>
            <a:pPr>
              <a:spcBef>
                <a:spcPts val="0"/>
              </a:spcBef>
            </a:pPr>
            <a:r>
              <a:rPr lang="en-US" sz="1050" dirty="0"/>
              <a:t>Photo by Toa </a:t>
            </a:r>
            <a:r>
              <a:rPr lang="en-US" sz="1050" dirty="0" err="1"/>
              <a:t>Heftiba</a:t>
            </a:r>
            <a:r>
              <a:rPr lang="en-US" sz="1050" dirty="0"/>
              <a:t> on Unsplash </a:t>
            </a:r>
          </a:p>
          <a:p>
            <a:pPr>
              <a:spcBef>
                <a:spcPts val="0"/>
              </a:spcBef>
            </a:pPr>
            <a:r>
              <a:rPr lang="en-US" sz="1050" dirty="0"/>
              <a:t>https://unsplash.com/photos/PxM8hw4j3ZY</a:t>
            </a:r>
          </a:p>
        </p:txBody>
      </p:sp>
    </p:spTree>
    <p:extLst>
      <p:ext uri="{BB962C8B-B14F-4D97-AF65-F5344CB8AC3E}">
        <p14:creationId xmlns:p14="http://schemas.microsoft.com/office/powerpoint/2010/main" val="38050268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So Festus, the new governor, arrives in Jerusalem and meets with the Jewish leaders.</a:t>
            </a:r>
          </a:p>
          <a:p>
            <a:pPr>
              <a:spcBef>
                <a:spcPts val="0"/>
              </a:spcBef>
            </a:pPr>
            <a:endParaRPr lang="en-US" sz="1400" dirty="0"/>
          </a:p>
          <a:p>
            <a:pPr>
              <a:spcBef>
                <a:spcPts val="0"/>
              </a:spcBef>
            </a:pPr>
            <a:r>
              <a:rPr lang="en-US" sz="1400" dirty="0"/>
              <a:t>Starting with vs. 3, we see that “They asked Festus as a favor to transfer Paul to Jerusalem (planning to ambush and kill him on the way)” (</a:t>
            </a:r>
            <a:r>
              <a:rPr lang="ar-SA" sz="1400" dirty="0"/>
              <a:t>اعمال</a:t>
            </a:r>
            <a:r>
              <a:rPr lang="en-US" sz="1400" dirty="0"/>
              <a:t> 25:3).</a:t>
            </a:r>
          </a:p>
          <a:p>
            <a:pPr>
              <a:spcBef>
                <a:spcPts val="0"/>
              </a:spcBef>
            </a:pPr>
            <a:endParaRPr lang="en-US" sz="1400" dirty="0"/>
          </a:p>
          <a:p>
            <a:pPr>
              <a:spcBef>
                <a:spcPts val="0"/>
              </a:spcBef>
            </a:pPr>
            <a:r>
              <a:rPr lang="en-US" sz="1400" dirty="0"/>
              <a:t>The Jewish leaders knew that a trial would not convict Paul, so they needed to ambush him.  They have been waiting to deal with their Paul problem for 2 years. If you recall from the last chapter, a group of more than 40 Jews made an oath not to eat or drink until they had killed Paul. However, since it has been 2 years, they were either really hungry, or they broke their oath.</a:t>
            </a:r>
          </a:p>
          <a:p>
            <a:pPr>
              <a:spcBef>
                <a:spcPts val="0"/>
              </a:spcBef>
            </a:pPr>
            <a:endParaRPr lang="en-US" sz="1400" dirty="0"/>
          </a:p>
          <a:p>
            <a:pPr>
              <a:spcBef>
                <a:spcPts val="0"/>
              </a:spcBef>
            </a:pPr>
            <a:r>
              <a:rPr lang="en-US" sz="1400" dirty="0"/>
              <a:t>Continuing with vs. 4:  “But Festus replied that Paul was at Caesarea and he himself would be returning there soon. </a:t>
            </a:r>
            <a:r>
              <a:rPr lang="en-US" sz="1400" baseline="30000" dirty="0"/>
              <a:t>5</a:t>
            </a:r>
            <a:r>
              <a:rPr lang="en-US" sz="1400" dirty="0"/>
              <a:t> So he said, ‘Those of you in authority can return with me. If Paul has done anything wrong, you can make your accusations.’” (</a:t>
            </a:r>
            <a:r>
              <a:rPr lang="ar-SA" sz="1400" dirty="0"/>
              <a:t>اعمال</a:t>
            </a:r>
            <a:r>
              <a:rPr lang="en-US" sz="1400" dirty="0"/>
              <a:t> 25:4-5 NLT).</a:t>
            </a:r>
          </a:p>
          <a:p>
            <a:pPr>
              <a:spcBef>
                <a:spcPts val="0"/>
              </a:spcBef>
            </a:pPr>
            <a:endParaRPr lang="en-US" sz="1400" dirty="0"/>
          </a:p>
          <a:p>
            <a:pPr>
              <a:spcBef>
                <a:spcPts val="0"/>
              </a:spcBef>
            </a:pPr>
            <a:r>
              <a:rPr lang="en-US" sz="1400" dirty="0"/>
              <a:t>By our standards, it seems Governor Festus is off to a good start.  He wants to do what is right by Roman law  If you’ve done something wrong, you deserve a fair trial.</a:t>
            </a:r>
          </a:p>
          <a:p>
            <a:pPr>
              <a:spcBef>
                <a:spcPts val="0"/>
              </a:spcBef>
            </a:pPr>
            <a:endParaRPr lang="en-US" b="0" i="0" u="none" strike="noStrike" baseline="0" dirty="0"/>
          </a:p>
          <a:p>
            <a:pPr>
              <a:spcBef>
                <a:spcPts val="0"/>
              </a:spcBef>
            </a:pPr>
            <a:r>
              <a:rPr lang="en-US" sz="1050" b="0" i="0" u="none" strike="noStrike" baseline="0" dirty="0"/>
              <a:t>Image from </a:t>
            </a:r>
            <a:r>
              <a:rPr lang="en-US" sz="1050" b="0" i="0" u="none" strike="noStrike" baseline="0" dirty="0" err="1"/>
              <a:t>Brisco</a:t>
            </a:r>
            <a:r>
              <a:rPr lang="en-US" sz="1050" b="0" i="0" u="none" strike="noStrike" baseline="0" dirty="0"/>
              <a:t>, T. V. (1998). </a:t>
            </a:r>
            <a:r>
              <a:rPr lang="en-US" sz="1050" i="1" u="sng" dirty="0">
                <a:solidFill>
                  <a:srgbClr val="0000FF"/>
                </a:solidFill>
                <a:hlinkClick r:id="rId3"/>
              </a:rPr>
              <a:t>Holman Bible atlas</a:t>
            </a:r>
            <a:r>
              <a:rPr lang="en-US" sz="1050" dirty="0">
                <a:solidFill>
                  <a:srgbClr val="0000FF"/>
                </a:solidFill>
                <a:hlinkClick r:id="rId3"/>
              </a:rPr>
              <a:t> (p. 251). Nashville, TN: Broadman &amp; Holman Publishers.</a:t>
            </a:r>
            <a:endParaRPr lang="en-US" sz="1400" dirty="0"/>
          </a:p>
        </p:txBody>
      </p:sp>
    </p:spTree>
    <p:extLst>
      <p:ext uri="{BB962C8B-B14F-4D97-AF65-F5344CB8AC3E}">
        <p14:creationId xmlns:p14="http://schemas.microsoft.com/office/powerpoint/2010/main" val="413209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4.jpeg"/><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7174303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1665731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3998801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4/2/26</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4/2/26</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4/2/26</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4/2/26</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4/2/26</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4/2/26</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36804B83-6A3C-C44F-B367-C220C74821A8}" type="slidenum">
              <a:rPr lang="en-US" smtClean="0"/>
              <a:pPr>
                <a:defRPr/>
              </a:pPr>
              <a:t>‹#›</a:t>
            </a:fld>
            <a:endParaRPr lang="en-US" dirty="0"/>
          </a:p>
        </p:txBody>
      </p:sp>
    </p:spTree>
    <p:extLst>
      <p:ext uri="{BB962C8B-B14F-4D97-AF65-F5344CB8AC3E}">
        <p14:creationId xmlns:p14="http://schemas.microsoft.com/office/powerpoint/2010/main" val="35348207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B024-3D0A-4E9B-9007-B3DFC9EA43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58852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D633CF-10DF-4933-8B23-3BF7E28BD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288340"/>
            <a:ext cx="9144000" cy="1569660"/>
          </a:xfrm>
          <a:prstGeom prst="rect">
            <a:avLst/>
          </a:prstGeom>
          <a:solidFill>
            <a:srgbClr val="2F0C0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6160275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2D97499-355E-4BEF-B1AF-343D78CB9C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278360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34B3FC7-84D9-4C1C-9406-DBD92B31956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2470521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19030-90BE-42F2-99B4-57702D9289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3911954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285935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C1DF1BC-890B-F34B-A8C2-215FB14C6E76}"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407661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43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71BD11-0D89-4721-A6EE-33DD586DBD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7154057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A84606E7-9E32-4F54-ADD9-53CA8DB6A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982099"/>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82214874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620135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3518677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061126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571032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1888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46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F9F3271-7DFD-F547-9FE1-2287BDC6C87D}"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950230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0919561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6672398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7986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99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5527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26496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46774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37580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79556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59006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74F990C-B13E-5441-96BE-B9F31847CC00}"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279473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163582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081560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05126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240358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901599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31347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479296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273595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40908248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2572472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6F3CB79-D98F-4740-9C34-AF7811AF569C}"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289040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9896442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5429463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26399582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3420543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24380588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22563051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1229685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24470213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1145841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352416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44A3831-FAC7-584D-B1C0-7776222118AA}"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76682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273331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6F84C6B-B683-454E-87D5-431767B63A71}" type="slidenum">
              <a:rPr lang="en-US"/>
              <a:pPr>
                <a:defRPr/>
              </a:pPr>
              <a:t>‹#›</a:t>
            </a:fld>
            <a:endParaRPr lang="en-US"/>
          </a:p>
        </p:txBody>
      </p:sp>
    </p:spTree>
    <p:extLst>
      <p:ext uri="{BB962C8B-B14F-4D97-AF65-F5344CB8AC3E}">
        <p14:creationId xmlns:p14="http://schemas.microsoft.com/office/powerpoint/2010/main" val="18357234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E2342507-0296-4941-8040-81FAAA084A9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137039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978F3C4-13C2-F74A-9E6E-6C46CC134AC2}"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168709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D1904D3-3A8E-4140-A050-3A1A6D8AA3CC}"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12625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88D6A47C-E3A2-2948-AD45-AE6A482ABCAC}"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392314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CFD02EC1-1255-604A-9BEA-585B41EAFA5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431830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5B05A00F-B8A6-5A45-B3A9-0783E5DCBD30}"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507991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EF9BFDE3-A83E-C14F-8C39-82E4D3AC620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251878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E5765D0-BDBC-8A45-BED6-6F330EACB6A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3882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8335A9F-77BE-1E4C-9C1A-3E6ED72C1E56}"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194314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03F8538A-97F3-F747-84C0-4F957A11EB9F}"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63413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6B4D9ED-A8A3-C145-A717-15FB7C7B325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498189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6541154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41427096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5269515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4196471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16873598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21851778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30300661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2542745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E3DA029-C8FB-ED4C-81FC-40C6F594D866}"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550836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23527364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36541643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10131496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5219583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6763287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5020281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28033059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7799241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38767007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385529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793163C-35E3-1241-A702-6738B192ED8E}"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769247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39006421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22443459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41886003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5974684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3FFB5A12-9C13-446F-AD8E-BB03A1EBF2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26591993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1406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282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734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1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4340936-A7A8-4DC4-B0E3-8D1FBF333E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3035112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7_Blank">
    <p:bg>
      <p:bgPr>
        <a:gradFill flip="none" rotWithShape="1">
          <a:gsLst>
            <a:gs pos="0">
              <a:srgbClr val="DFDBD5">
                <a:alpha val="0"/>
              </a:srgbClr>
            </a:gs>
            <a:gs pos="100000">
              <a:srgbClr val="DFDBD5"/>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ADA04-41C4-485B-9537-12256DBF5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4" name="Rectangle 3">
            <a:extLst>
              <a:ext uri="{FF2B5EF4-FFF2-40B4-BE49-F238E27FC236}">
                <a16:creationId xmlns:a16="http://schemas.microsoft.com/office/drawing/2014/main" id="{0C99E948-3C38-4047-8CBC-9688A53DC3CE}"/>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88775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A8288EE-3132-9448-BA35-8EEDDFC45ED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366906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08FB7-9294-4A28-841D-A369D83FA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00" y="5799"/>
            <a:ext cx="9132600" cy="6846401"/>
          </a:xfrm>
          <a:prstGeom prst="rect">
            <a:avLst/>
          </a:prstGeom>
        </p:spPr>
      </p:pic>
    </p:spTree>
    <p:extLst>
      <p:ext uri="{BB962C8B-B14F-4D97-AF65-F5344CB8AC3E}">
        <p14:creationId xmlns:p14="http://schemas.microsoft.com/office/powerpoint/2010/main" val="21334626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bg1"/>
        </a:solidFill>
        <a:effectLst/>
      </p:bgPr>
    </p:bg>
    <p:spTree>
      <p:nvGrpSpPr>
        <p:cNvPr id="1" name=""/>
        <p:cNvGrpSpPr/>
        <p:nvPr/>
      </p:nvGrpSpPr>
      <p:grpSpPr>
        <a:xfrm>
          <a:off x="0" y="0"/>
          <a:ext cx="0" cy="0"/>
          <a:chOff x="0" y="0"/>
          <a:chExt cx="0" cy="0"/>
        </a:xfrm>
      </p:grpSpPr>
      <p:pic>
        <p:nvPicPr>
          <p:cNvPr id="2" name="Picture 2" descr="sunsetcross">
            <a:extLst>
              <a:ext uri="{FF2B5EF4-FFF2-40B4-BE49-F238E27FC236}">
                <a16:creationId xmlns:a16="http://schemas.microsoft.com/office/drawing/2014/main" id="{B825BF47-36A3-4A4B-B238-58E0C53D56E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009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Nephilim in the Bible - Olive Tree Blog">
            <a:extLst>
              <a:ext uri="{FF2B5EF4-FFF2-40B4-BE49-F238E27FC236}">
                <a16:creationId xmlns:a16="http://schemas.microsoft.com/office/drawing/2014/main" id="{16153032-F590-4DBB-8792-16745FA3505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94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9A6A0A1B-89EE-4C24-9B65-0780A1FC65B5}"/>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935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BABCC1E7-8976-4891-95C3-431104AFED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1250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3610757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32813270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39665081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4/2/26</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2813222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4/2/26</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4107205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3361739-D950-C740-A56D-04D4744FCF0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341051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4/2/26</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36980272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4/2/26</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1955348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4/2/26</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31215423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4/2/26</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33246471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27370069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42375613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452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9FF0B-F9B4-41D1-ABAA-DBE5733E92B0}"/>
              </a:ext>
            </a:extLst>
          </p:cNvPr>
          <p:cNvPicPr>
            <a:picLocks noChangeAspect="1"/>
          </p:cNvPicPr>
          <p:nvPr userDrawn="1"/>
        </p:nvPicPr>
        <p:blipFill>
          <a:blip r:embed="rId2"/>
          <a:stretch>
            <a:fillRect/>
          </a:stretch>
        </p:blipFill>
        <p:spPr>
          <a:xfrm>
            <a:off x="-8766" y="1553015"/>
            <a:ext cx="9152766" cy="5304985"/>
          </a:xfrm>
          <a:prstGeom prst="rect">
            <a:avLst/>
          </a:prstGeom>
        </p:spPr>
      </p:pic>
    </p:spTree>
    <p:extLst>
      <p:ext uri="{BB962C8B-B14F-4D97-AF65-F5344CB8AC3E}">
        <p14:creationId xmlns:p14="http://schemas.microsoft.com/office/powerpoint/2010/main" val="21590095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295B8-BA67-40BD-9658-5AEC1BAA7E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5" y="1570077"/>
            <a:ext cx="9152766" cy="5304985"/>
          </a:xfrm>
          <a:prstGeom prst="rect">
            <a:avLst/>
          </a:prstGeom>
        </p:spPr>
      </p:pic>
    </p:spTree>
    <p:extLst>
      <p:ext uri="{BB962C8B-B14F-4D97-AF65-F5344CB8AC3E}">
        <p14:creationId xmlns:p14="http://schemas.microsoft.com/office/powerpoint/2010/main" val="33012278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791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b="1" i="0">
                <a:latin typeface="Arial" panose="020B0604020202020204" pitchFamily="34" charset="0"/>
              </a:defRPr>
            </a:lvl1pPr>
          </a:lstStyle>
          <a:p>
            <a:pPr>
              <a:defRPr/>
            </a:pPr>
            <a:fld id="{37574E59-CF2C-FA45-B219-E99FBD5E507F}" type="slidenum">
              <a:rPr lang="en-US" smtClean="0"/>
              <a:pPr>
                <a:defRPr/>
              </a:pPr>
              <a:t>‹#›</a:t>
            </a:fld>
            <a:endParaRPr lang="en-US" dirty="0"/>
          </a:p>
        </p:txBody>
      </p:sp>
    </p:spTree>
    <p:extLst>
      <p:ext uri="{BB962C8B-B14F-4D97-AF65-F5344CB8AC3E}">
        <p14:creationId xmlns:p14="http://schemas.microsoft.com/office/powerpoint/2010/main" val="30012493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17645995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4686813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567468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3067684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AB361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pic>
        <p:nvPicPr>
          <p:cNvPr id="11" name="Picture 10">
            <a:extLst>
              <a:ext uri="{FF2B5EF4-FFF2-40B4-BE49-F238E27FC236}">
                <a16:creationId xmlns:a16="http://schemas.microsoft.com/office/drawing/2014/main" id="{CBB21F88-CA4B-4C66-A4FD-130EF73BF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5476622"/>
          </a:xfrm>
          <a:prstGeom prst="rect">
            <a:avLst/>
          </a:prstGeom>
        </p:spPr>
      </p:pic>
    </p:spTree>
    <p:extLst>
      <p:ext uri="{BB962C8B-B14F-4D97-AF65-F5344CB8AC3E}">
        <p14:creationId xmlns:p14="http://schemas.microsoft.com/office/powerpoint/2010/main" val="4023795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tx1"/>
        </a:solidFill>
        <a:effectLst/>
      </p:bgPr>
    </p:bg>
    <p:spTree>
      <p:nvGrpSpPr>
        <p:cNvPr id="1" name="Shape 15"/>
        <p:cNvGrpSpPr/>
        <p:nvPr/>
      </p:nvGrpSpPr>
      <p:grpSpPr>
        <a:xfrm>
          <a:off x="0" y="0"/>
          <a:ext cx="0" cy="0"/>
          <a:chOff x="0" y="0"/>
          <a:chExt cx="0" cy="0"/>
        </a:xfrm>
      </p:grpSpPr>
      <p:pic>
        <p:nvPicPr>
          <p:cNvPr id="6" name="Picture 5">
            <a:extLst>
              <a:ext uri="{FF2B5EF4-FFF2-40B4-BE49-F238E27FC236}">
                <a16:creationId xmlns:a16="http://schemas.microsoft.com/office/drawing/2014/main" id="{9C575764-19B9-4A16-86A3-16ED7E7BFE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3103072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42F7DDF8-09C2-4723-96FE-407777431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9651681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F082E-B760-4670-BDA6-C62CE7CAF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356136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99A56-358A-47D6-8F77-BAC45A22C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9144000" cy="6850852"/>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18764196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586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5426763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D9B4C-D131-474B-B551-323A8C99C6E3}"/>
              </a:ext>
            </a:extLst>
          </p:cNvPr>
          <p:cNvPicPr>
            <a:picLocks noChangeAspect="1"/>
          </p:cNvPicPr>
          <p:nvPr userDrawn="1"/>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33358795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82E34-215F-4053-A0E5-B6C124A49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9144000" cy="6850852"/>
          </a:xfrm>
          <a:prstGeom prst="rect">
            <a:avLst/>
          </a:prstGeom>
        </p:spPr>
      </p:pic>
    </p:spTree>
    <p:extLst>
      <p:ext uri="{BB962C8B-B14F-4D97-AF65-F5344CB8AC3E}">
        <p14:creationId xmlns:p14="http://schemas.microsoft.com/office/powerpoint/2010/main" val="25064324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DE228FC1-F2B5-4DB1-920A-27D2EC828F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0644253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54873988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98435086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70453141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273922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945096707"/>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404264026"/>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27206361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3274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80476665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24840362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88847443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9534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537726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33046100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32430509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622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31272564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1718402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1067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181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7240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27776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14648793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339255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2310381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4635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0330488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35989943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844974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5292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38185934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6396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19648013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4605660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75339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865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9520430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13555924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55206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413175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885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5828253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6868864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0357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33543190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a:lvl1pPr>
          </a:lstStyle>
          <a:p>
            <a:fld id="{EE4AE2C7-7EE2-AA4B-88E0-FF71BC744BAF}" type="slidenum">
              <a:rPr lang="en-US" altLang="en-US"/>
              <a:pPr/>
              <a:t>‹#›</a:t>
            </a:fld>
            <a:endParaRPr lang="en-US" altLang="en-US"/>
          </a:p>
        </p:txBody>
      </p:sp>
    </p:spTree>
    <p:extLst>
      <p:ext uri="{BB962C8B-B14F-4D97-AF65-F5344CB8AC3E}">
        <p14:creationId xmlns:p14="http://schemas.microsoft.com/office/powerpoint/2010/main" val="12501986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a:xfrm>
            <a:off x="2396319" y="329308"/>
            <a:ext cx="3086292" cy="309201"/>
          </a:xfrm>
        </p:spPr>
        <p:txBody>
          <a:bodyPr/>
          <a:lstStyle/>
          <a:p>
            <a:endParaRPr lang="en-TH"/>
          </a:p>
        </p:txBody>
      </p:sp>
      <p:sp>
        <p:nvSpPr>
          <p:cNvPr id="6" name="Slide Number Placeholder 5"/>
          <p:cNvSpPr>
            <a:spLocks noGrp="1"/>
          </p:cNvSpPr>
          <p:nvPr>
            <p:ph type="sldNum" sz="quarter" idx="12"/>
          </p:nvPr>
        </p:nvSpPr>
        <p:spPr>
          <a:xfrm>
            <a:off x="1434703" y="798973"/>
            <a:ext cx="802005" cy="503578"/>
          </a:xfrm>
        </p:spPr>
        <p:txBody>
          <a:bodyPr/>
          <a:lstStyle/>
          <a:p>
            <a:fld id="{FBA705A0-EBB0-B145-9271-A44958DE6CD2}" type="slidenum">
              <a:rPr lang="en-TH" smtClean="0"/>
              <a:t>‹#›</a:t>
            </a:fld>
            <a:endParaRPr lang="en-TH"/>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71303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74715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4894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6C1F2A-85A8-F44D-8EEF-C5DAD69E524B}"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5093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6C1F2A-85A8-F44D-8EEF-C5DAD69E524B}"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4289775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3216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6C1F2A-85A8-F44D-8EEF-C5DAD69E524B}" type="datetimeFigureOut">
              <a:rPr lang="en-TH" smtClean="0"/>
              <a:t>4/2/26</a:t>
            </a:fld>
            <a:endParaRPr lang="en-TH"/>
          </a:p>
        </p:txBody>
      </p:sp>
      <p:sp>
        <p:nvSpPr>
          <p:cNvPr id="4" name="Footer Placeholder 3"/>
          <p:cNvSpPr>
            <a:spLocks noGrp="1"/>
          </p:cNvSpPr>
          <p:nvPr>
            <p:ph type="ftr" sz="quarter" idx="11"/>
          </p:nvPr>
        </p:nvSpPr>
        <p:spPr/>
        <p:txBody>
          <a:bodyPr/>
          <a:lstStyle/>
          <a:p>
            <a:endParaRPr lang="en-TH"/>
          </a:p>
        </p:txBody>
      </p:sp>
      <p:sp>
        <p:nvSpPr>
          <p:cNvPr id="5" name="Slide Number Placeholder 4"/>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36606185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C1F2A-85A8-F44D-8EEF-C5DAD69E524B}" type="datetimeFigureOut">
              <a:rPr lang="en-TH" smtClean="0"/>
              <a:t>4/2/26</a:t>
            </a:fld>
            <a:endParaRPr lang="en-TH"/>
          </a:p>
        </p:txBody>
      </p:sp>
      <p:sp>
        <p:nvSpPr>
          <p:cNvPr id="3" name="Footer Placeholder 2"/>
          <p:cNvSpPr>
            <a:spLocks noGrp="1"/>
          </p:cNvSpPr>
          <p:nvPr>
            <p:ph type="ftr" sz="quarter" idx="11"/>
          </p:nvPr>
        </p:nvSpPr>
        <p:spPr/>
        <p:txBody>
          <a:bodyPr/>
          <a:lstStyle/>
          <a:p>
            <a:endParaRPr lang="en-TH"/>
          </a:p>
        </p:txBody>
      </p:sp>
      <p:sp>
        <p:nvSpPr>
          <p:cNvPr id="4" name="Slide Number Placeholder 3"/>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463900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6C1F2A-85A8-F44D-8EEF-C5DAD69E524B}"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12249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C06C1F2A-85A8-F44D-8EEF-C5DAD69E524B}" type="datetimeFigureOut">
              <a:rPr lang="en-TH" smtClean="0"/>
              <a:t>4/2/26</a:t>
            </a:fld>
            <a:endParaRPr lang="en-TH"/>
          </a:p>
        </p:txBody>
      </p:sp>
      <p:sp>
        <p:nvSpPr>
          <p:cNvPr id="6" name="Footer Placeholder 5"/>
          <p:cNvSpPr>
            <a:spLocks noGrp="1"/>
          </p:cNvSpPr>
          <p:nvPr>
            <p:ph type="ftr" sz="quarter" idx="11"/>
          </p:nvPr>
        </p:nvSpPr>
        <p:spPr>
          <a:xfrm>
            <a:off x="1437530" y="318641"/>
            <a:ext cx="3251553" cy="320931"/>
          </a:xfrm>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78398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38184461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594864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750997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8306881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563541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77689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4072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1694515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01E5F-6F2D-2E47-9075-047FB0880677}" type="datetimeFigureOut">
              <a:rPr lang="en-TH" smtClean="0"/>
              <a:t>4/2/26</a:t>
            </a:fld>
            <a:endParaRPr lang="en-TH"/>
          </a:p>
        </p:txBody>
      </p:sp>
      <p:sp>
        <p:nvSpPr>
          <p:cNvPr id="4" name="Footer Placeholder 3"/>
          <p:cNvSpPr>
            <a:spLocks noGrp="1"/>
          </p:cNvSpPr>
          <p:nvPr>
            <p:ph type="ftr" sz="quarter" idx="11"/>
          </p:nvPr>
        </p:nvSpPr>
        <p:spPr/>
        <p:txBody>
          <a:bodyPr/>
          <a:lstStyle/>
          <a:p>
            <a:endParaRPr lang="en-TH"/>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6861861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01E5F-6F2D-2E47-9075-047FB0880677}" type="datetimeFigureOut">
              <a:rPr lang="en-TH" smtClean="0"/>
              <a:t>4/2/26</a:t>
            </a:fld>
            <a:endParaRPr lang="en-TH"/>
          </a:p>
        </p:txBody>
      </p:sp>
      <p:sp>
        <p:nvSpPr>
          <p:cNvPr id="3" name="Footer Placeholder 2"/>
          <p:cNvSpPr>
            <a:spLocks noGrp="1"/>
          </p:cNvSpPr>
          <p:nvPr>
            <p:ph type="ftr" sz="quarter" idx="11"/>
          </p:nvPr>
        </p:nvSpPr>
        <p:spPr/>
        <p:txBody>
          <a:bodyPr/>
          <a:lstStyle/>
          <a:p>
            <a:endParaRPr lang="en-TH"/>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31738740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9991611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800415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8217246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1" i="0" baseline="0" dirty="0">
                <a:ln w="3175" cmpd="sng">
                  <a:noFill/>
                </a:ln>
                <a:solidFill>
                  <a:schemeClr val="accent1"/>
                </a:solidFill>
                <a:effectLst/>
                <a:latin typeface="Arial" panose="020B0604020202020204" pitchFamily="34" charset="0"/>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1" i="0" baseline="0" dirty="0">
                <a:ln w="3175" cmpd="sng">
                  <a:noFill/>
                </a:ln>
                <a:solidFill>
                  <a:schemeClr val="accent1"/>
                </a:solidFill>
                <a:effectLst/>
                <a:latin typeface="Arial" panose="020B0604020202020204" pitchFamily="34" charset="0"/>
              </a:rPr>
              <a:t>”</a:t>
            </a:r>
          </a:p>
        </p:txBody>
      </p:sp>
    </p:spTree>
    <p:extLst>
      <p:ext uri="{BB962C8B-B14F-4D97-AF65-F5344CB8AC3E}">
        <p14:creationId xmlns:p14="http://schemas.microsoft.com/office/powerpoint/2010/main" val="36906472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0138174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1" i="0" baseline="0" dirty="0">
                <a:ln w="3175" cmpd="sng">
                  <a:noFill/>
                </a:ln>
                <a:solidFill>
                  <a:schemeClr val="accent1"/>
                </a:solidFill>
                <a:effectLst/>
                <a:latin typeface="Arial" panose="020B0604020202020204" pitchFamily="34" charset="0"/>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1" i="0" baseline="0" dirty="0">
                <a:ln w="3175" cmpd="sng">
                  <a:noFill/>
                </a:ln>
                <a:solidFill>
                  <a:schemeClr val="accent1"/>
                </a:solidFill>
                <a:effectLst/>
                <a:latin typeface="Arial" panose="020B0604020202020204" pitchFamily="34" charset="0"/>
              </a:rPr>
              <a:t>”</a:t>
            </a:r>
          </a:p>
        </p:txBody>
      </p:sp>
    </p:spTree>
    <p:extLst>
      <p:ext uri="{BB962C8B-B14F-4D97-AF65-F5344CB8AC3E}">
        <p14:creationId xmlns:p14="http://schemas.microsoft.com/office/powerpoint/2010/main" val="384159419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87264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0674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65437132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8832788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2019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42515773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3622720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010309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D001E5F-6F2D-2E47-9075-047FB0880677}" type="datetimeFigureOut">
              <a:rPr lang="en-TH" smtClean="0"/>
              <a:t>4/2/26</a:t>
            </a:fld>
            <a:endParaRPr lang="en-TH"/>
          </a:p>
        </p:txBody>
      </p:sp>
      <p:sp>
        <p:nvSpPr>
          <p:cNvPr id="9" name="Footer Placeholder 8"/>
          <p:cNvSpPr>
            <a:spLocks noGrp="1"/>
          </p:cNvSpPr>
          <p:nvPr>
            <p:ph type="ftr" sz="quarter" idx="11"/>
          </p:nvPr>
        </p:nvSpPr>
        <p:spPr/>
        <p:txBody>
          <a:bodyPr/>
          <a:lstStyle/>
          <a:p>
            <a:endParaRPr lang="en-TH"/>
          </a:p>
        </p:txBody>
      </p:sp>
      <p:sp>
        <p:nvSpPr>
          <p:cNvPr id="10" name="Slide Number Placeholder 9"/>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888610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269529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01E5F-6F2D-2E47-9075-047FB0880677}" type="datetimeFigureOut">
              <a:rPr lang="en-TH" smtClean="0"/>
              <a:t>4/2/26</a:t>
            </a:fld>
            <a:endParaRPr lang="en-TH"/>
          </a:p>
        </p:txBody>
      </p:sp>
      <p:sp>
        <p:nvSpPr>
          <p:cNvPr id="4" name="Footer Placeholder 3"/>
          <p:cNvSpPr>
            <a:spLocks noGrp="1"/>
          </p:cNvSpPr>
          <p:nvPr>
            <p:ph type="ftr" sz="quarter" idx="11"/>
          </p:nvPr>
        </p:nvSpPr>
        <p:spPr/>
        <p:txBody>
          <a:bodyPr/>
          <a:lstStyle/>
          <a:p>
            <a:endParaRPr lang="en-TH"/>
          </a:p>
        </p:txBody>
      </p:sp>
      <p:sp>
        <p:nvSpPr>
          <p:cNvPr id="5" name="Slide Number Placeholder 4"/>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680793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01E5F-6F2D-2E47-9075-047FB0880677}" type="datetimeFigureOut">
              <a:rPr lang="en-TH" smtClean="0"/>
              <a:t>4/2/26</a:t>
            </a:fld>
            <a:endParaRPr lang="en-TH"/>
          </a:p>
        </p:txBody>
      </p:sp>
      <p:sp>
        <p:nvSpPr>
          <p:cNvPr id="3" name="Footer Placeholder 2"/>
          <p:cNvSpPr>
            <a:spLocks noGrp="1"/>
          </p:cNvSpPr>
          <p:nvPr>
            <p:ph type="ftr" sz="quarter" idx="11"/>
          </p:nvPr>
        </p:nvSpPr>
        <p:spPr/>
        <p:txBody>
          <a:bodyPr/>
          <a:lstStyle/>
          <a:p>
            <a:endParaRPr lang="en-TH"/>
          </a:p>
        </p:txBody>
      </p:sp>
      <p:sp>
        <p:nvSpPr>
          <p:cNvPr id="4" name="Slide Number Placeholder 3"/>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09527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5906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0D001E5F-6F2D-2E47-9075-047FB0880677}" type="datetimeFigureOut">
              <a:rPr lang="en-TH" smtClean="0"/>
              <a:t>4/2/26</a:t>
            </a:fld>
            <a:endParaRPr lang="en-TH"/>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TH"/>
          </a:p>
        </p:txBody>
      </p:sp>
      <p:sp>
        <p:nvSpPr>
          <p:cNvPr id="11" name="Slide Number Placeholder 10"/>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9299435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D001E5F-6F2D-2E47-9075-047FB0880677}" type="datetimeFigureOut">
              <a:rPr lang="en-TH" smtClean="0"/>
              <a:t>4/2/26</a:t>
            </a:fld>
            <a:endParaRPr lang="en-TH"/>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TH"/>
          </a:p>
        </p:txBody>
      </p:sp>
      <p:sp>
        <p:nvSpPr>
          <p:cNvPr id="10" name="Slide Number Placeholder 9"/>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4385913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41970273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62399859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048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672281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835647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541190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920723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61010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941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9238657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5564676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69734311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895620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9166589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3463583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641702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447573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65665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48220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48492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18397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4127874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704742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5088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41135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47413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592093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39625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02764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79790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9532812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557211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8465559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458648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26130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80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47469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083933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331715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1969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1736630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159982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449498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9418545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0572208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4/2/26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5528290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4/2/26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315314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4/2/26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862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1355394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72900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28015746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2937591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29838600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6682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3857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56375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9439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76337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2007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696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4701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69225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93374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110187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025852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471767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9484068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974580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97453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92232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95638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0893959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31296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41120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20414505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222676579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153904857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328359006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33156196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402451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1387604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42287107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52089465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13027688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246864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8" name="Rectangle 1031"/>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130151113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96895961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240887007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875960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187572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55737225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300728562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3792703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13627760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417031535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92855606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10594071"/>
      </p:ext>
    </p:extLst>
  </p:cSld>
  <p:clrMapOvr>
    <a:masterClrMapping/>
  </p:clrMapOvr>
  <p:transition>
    <p:cu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800362"/>
      </p:ext>
    </p:extLst>
  </p:cSld>
  <p:clrMapOvr>
    <a:masterClrMapping/>
  </p:clrMapOvr>
  <p:transition>
    <p:cu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9911239"/>
      </p:ext>
    </p:extLst>
  </p:cSld>
  <p:clrMapOvr>
    <a:masterClrMapping/>
  </p:clrMapOvr>
  <p:transition>
    <p:cu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72911"/>
      </p:ext>
    </p:extLst>
  </p:cSld>
  <p:clrMapOvr>
    <a:masterClrMapping/>
  </p:clrMapOvr>
  <p:transition>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809076"/>
      </p:ext>
    </p:extLst>
  </p:cSld>
  <p:clrMapOvr>
    <a:masterClrMapping/>
  </p:clrMapOvr>
  <p:transition>
    <p:cu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20727049"/>
      </p:ext>
    </p:extLst>
  </p:cSld>
  <p:clrMapOvr>
    <a:masterClrMapping/>
  </p:clrMapOvr>
  <p:transition>
    <p:cu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826735"/>
      </p:ext>
    </p:extLst>
  </p:cSld>
  <p:clrMapOvr>
    <a:masterClrMapping/>
  </p:clrMapOvr>
  <p:transition>
    <p:cu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4411762"/>
      </p:ext>
    </p:extLst>
  </p:cSld>
  <p:clrMapOvr>
    <a:masterClrMapping/>
  </p:clrMapOvr>
  <p:transition>
    <p:cu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9245380"/>
      </p:ext>
    </p:extLst>
  </p:cSld>
  <p:clrMapOvr>
    <a:masterClrMapping/>
  </p:clrMapOvr>
  <p:transition>
    <p:cu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790689"/>
      </p:ext>
    </p:extLst>
  </p:cSld>
  <p:clrMapOvr>
    <a:masterClrMapping/>
  </p:clrMapOvr>
  <p:transition>
    <p:cu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061347"/>
      </p:ext>
    </p:extLst>
  </p:cSld>
  <p:clrMapOvr>
    <a:masterClrMapping/>
  </p:clrMapOvr>
  <p:transition>
    <p:cu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85016206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791674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5673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265202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1818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01623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594164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785997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582278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20923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843310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698938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9475704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1438146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81829042"/>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203855493"/>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01771477"/>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967118311"/>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77762654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96441213"/>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204602558"/>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99793017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lgn="l" defTabSz="457150" fontAlgn="auto">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mtClean="0"/>
              <a:pPr defTabSz="457150" fontAlgn="auto">
                <a:spcBef>
                  <a:spcPts val="0"/>
                </a:spcBef>
                <a:spcAft>
                  <a:spcPts val="0"/>
                </a:spcAft>
                <a:defRPr/>
              </a:pPr>
              <a:t>‹#›</a:t>
            </a:fld>
            <a:endParaRPr lang="en-US" dirty="0"/>
          </a:p>
        </p:txBody>
      </p:sp>
    </p:spTree>
    <p:extLst>
      <p:ext uri="{BB962C8B-B14F-4D97-AF65-F5344CB8AC3E}">
        <p14:creationId xmlns:p14="http://schemas.microsoft.com/office/powerpoint/2010/main" val="34980300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7" y="2130534"/>
            <a:ext cx="7772977" cy="1469371"/>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371038" y="3885640"/>
            <a:ext cx="6401955" cy="1753721"/>
          </a:xfrm>
          <a:prstGeom prst="rect">
            <a:avLst/>
          </a:prstGeom>
        </p:spPr>
        <p:txBody>
          <a:bodyPr vert="horz" lIns="91288" tIns="45642" rIns="91288" bIns="45642"/>
          <a:lstStyle>
            <a:lvl1pPr marL="0" indent="0" algn="ctr">
              <a:buNone/>
              <a:defRPr/>
            </a:lvl1pPr>
            <a:lvl2pPr marL="402725" indent="0" algn="ctr">
              <a:buNone/>
              <a:defRPr/>
            </a:lvl2pPr>
            <a:lvl3pPr marL="805451" indent="0" algn="ctr">
              <a:buNone/>
              <a:defRPr/>
            </a:lvl3pPr>
            <a:lvl4pPr marL="1208179" indent="0" algn="ctr">
              <a:buNone/>
              <a:defRPr/>
            </a:lvl4pPr>
            <a:lvl5pPr marL="1610903" indent="0" algn="ctr">
              <a:buNone/>
              <a:defRPr/>
            </a:lvl5pPr>
            <a:lvl6pPr marL="2013632" indent="0" algn="ctr">
              <a:buNone/>
              <a:defRPr/>
            </a:lvl6pPr>
            <a:lvl7pPr marL="2416358" indent="0" algn="ctr">
              <a:buNone/>
              <a:defRPr/>
            </a:lvl7pPr>
            <a:lvl8pPr marL="2819084" indent="0" algn="ctr">
              <a:buNone/>
              <a:defRPr/>
            </a:lvl8pPr>
            <a:lvl9pPr marL="3221809" indent="0" algn="ctr">
              <a:buNone/>
              <a:defRPr/>
            </a:lvl9pPr>
          </a:lstStyle>
          <a:p>
            <a:r>
              <a:rPr lang="en-US"/>
              <a:t>Click to edit Master subtitle style</a:t>
            </a:r>
          </a:p>
        </p:txBody>
      </p:sp>
    </p:spTree>
    <p:extLst>
      <p:ext uri="{BB962C8B-B14F-4D97-AF65-F5344CB8AC3E}">
        <p14:creationId xmlns:p14="http://schemas.microsoft.com/office/powerpoint/2010/main" val="71377370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457504" y="1599643"/>
            <a:ext cx="8229023" cy="4527176"/>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66691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88" tIns="45642" rIns="91288" bIns="45642"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88" tIns="45642" rIns="91288" bIns="45642" anchor="b"/>
          <a:lstStyle>
            <a:lvl1pPr marL="0" indent="0">
              <a:buNone/>
              <a:defRPr sz="1765"/>
            </a:lvl1pPr>
            <a:lvl2pPr marL="402725" indent="0">
              <a:buNone/>
              <a:defRPr sz="1588"/>
            </a:lvl2pPr>
            <a:lvl3pPr marL="805451" indent="0">
              <a:buNone/>
              <a:defRPr sz="1412"/>
            </a:lvl3pPr>
            <a:lvl4pPr marL="1208179" indent="0">
              <a:buNone/>
              <a:defRPr sz="1235"/>
            </a:lvl4pPr>
            <a:lvl5pPr marL="1610903" indent="0">
              <a:buNone/>
              <a:defRPr sz="1235"/>
            </a:lvl5pPr>
            <a:lvl6pPr marL="2013632" indent="0">
              <a:buNone/>
              <a:defRPr sz="1235"/>
            </a:lvl6pPr>
            <a:lvl7pPr marL="2416358" indent="0">
              <a:buNone/>
              <a:defRPr sz="1235"/>
            </a:lvl7pPr>
            <a:lvl8pPr marL="2819084" indent="0">
              <a:buNone/>
              <a:defRPr sz="1235"/>
            </a:lvl8pPr>
            <a:lvl9pPr marL="3221809" indent="0">
              <a:buNone/>
              <a:defRPr sz="1235"/>
            </a:lvl9pPr>
          </a:lstStyle>
          <a:p>
            <a:pPr lvl="0"/>
            <a:r>
              <a:rPr lang="en-US"/>
              <a:t>Click to edit Master text styles</a:t>
            </a:r>
          </a:p>
        </p:txBody>
      </p:sp>
    </p:spTree>
    <p:extLst>
      <p:ext uri="{BB962C8B-B14F-4D97-AF65-F5344CB8AC3E}">
        <p14:creationId xmlns:p14="http://schemas.microsoft.com/office/powerpoint/2010/main" val="267168710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88" y="1599643"/>
            <a:ext cx="4045239"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78955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27564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179413036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62177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88" tIns="45642" rIns="91288" bIns="45642"/>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94515533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7" y="4800336"/>
            <a:ext cx="5486977" cy="567297"/>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47" y="612122"/>
            <a:ext cx="5486977" cy="4115360"/>
          </a:xfrm>
          <a:prstGeom prst="rect">
            <a:avLst/>
          </a:prstGeom>
        </p:spPr>
        <p:txBody>
          <a:bodyPr vert="horz" lIns="91288" tIns="45642" rIns="91288" bIns="45642"/>
          <a:lstStyle>
            <a:lvl1pPr marL="0" indent="0">
              <a:buNone/>
              <a:defRPr sz="2824"/>
            </a:lvl1pPr>
            <a:lvl2pPr marL="402725" indent="0">
              <a:buNone/>
              <a:defRPr sz="2471"/>
            </a:lvl2pPr>
            <a:lvl3pPr marL="805451" indent="0">
              <a:buNone/>
              <a:defRPr sz="2206"/>
            </a:lvl3pPr>
            <a:lvl4pPr marL="1208179" indent="0">
              <a:buNone/>
              <a:defRPr sz="1765"/>
            </a:lvl4pPr>
            <a:lvl5pPr marL="1610903" indent="0">
              <a:buNone/>
              <a:defRPr sz="1765"/>
            </a:lvl5pPr>
            <a:lvl6pPr marL="2013632" indent="0">
              <a:buNone/>
              <a:defRPr sz="1765"/>
            </a:lvl6pPr>
            <a:lvl7pPr marL="2416358" indent="0">
              <a:buNone/>
              <a:defRPr sz="1765"/>
            </a:lvl7pPr>
            <a:lvl8pPr marL="2819084" indent="0">
              <a:buNone/>
              <a:defRPr sz="1765"/>
            </a:lvl8pPr>
            <a:lvl9pPr marL="3221809" indent="0">
              <a:buNone/>
              <a:defRPr sz="1765"/>
            </a:lvl9pPr>
          </a:lstStyle>
          <a:p>
            <a:pPr lvl="0"/>
            <a:endParaRPr lang="en-US" noProof="0"/>
          </a:p>
        </p:txBody>
      </p:sp>
      <p:sp>
        <p:nvSpPr>
          <p:cNvPr id="4" name="Text Placeholder 3"/>
          <p:cNvSpPr>
            <a:spLocks noGrp="1"/>
          </p:cNvSpPr>
          <p:nvPr>
            <p:ph type="body" sz="half" idx="2"/>
          </p:nvPr>
        </p:nvSpPr>
        <p:spPr>
          <a:xfrm>
            <a:off x="1792447" y="5367618"/>
            <a:ext cx="5486977" cy="80402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01503500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1599643"/>
            <a:ext cx="8229023" cy="4527176"/>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051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2" y="274545"/>
            <a:ext cx="2056535" cy="5852272"/>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274545"/>
            <a:ext cx="6033943" cy="5852272"/>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58869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7" y="2130534"/>
            <a:ext cx="7772977" cy="1469371"/>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371038" y="3885640"/>
            <a:ext cx="6401955" cy="1753721"/>
          </a:xfrm>
          <a:prstGeom prst="rect">
            <a:avLst/>
          </a:prstGeom>
        </p:spPr>
        <p:txBody>
          <a:bodyPr vert="horz" lIns="91288" tIns="45642" rIns="91288" bIns="45642"/>
          <a:lstStyle>
            <a:lvl1pPr marL="0" indent="0" algn="ctr">
              <a:buNone/>
              <a:defRPr/>
            </a:lvl1pPr>
            <a:lvl2pPr marL="402725" indent="0" algn="ctr">
              <a:buNone/>
              <a:defRPr/>
            </a:lvl2pPr>
            <a:lvl3pPr marL="805451" indent="0" algn="ctr">
              <a:buNone/>
              <a:defRPr/>
            </a:lvl3pPr>
            <a:lvl4pPr marL="1208179" indent="0" algn="ctr">
              <a:buNone/>
              <a:defRPr/>
            </a:lvl4pPr>
            <a:lvl5pPr marL="1610903" indent="0" algn="ctr">
              <a:buNone/>
              <a:defRPr/>
            </a:lvl5pPr>
            <a:lvl6pPr marL="2013632" indent="0" algn="ctr">
              <a:buNone/>
              <a:defRPr/>
            </a:lvl6pPr>
            <a:lvl7pPr marL="2416358" indent="0" algn="ctr">
              <a:buNone/>
              <a:defRPr/>
            </a:lvl7pPr>
            <a:lvl8pPr marL="2819084" indent="0" algn="ctr">
              <a:buNone/>
              <a:defRPr/>
            </a:lvl8pPr>
            <a:lvl9pPr marL="3221809" indent="0" algn="ctr">
              <a:buNone/>
              <a:defRPr/>
            </a:lvl9pPr>
          </a:lstStyle>
          <a:p>
            <a:r>
              <a:rPr lang="en-US"/>
              <a:t>Click to edit Master subtitle style</a:t>
            </a:r>
          </a:p>
        </p:txBody>
      </p:sp>
    </p:spTree>
    <p:extLst>
      <p:ext uri="{BB962C8B-B14F-4D97-AF65-F5344CB8AC3E}">
        <p14:creationId xmlns:p14="http://schemas.microsoft.com/office/powerpoint/2010/main" val="369336129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457504" y="1599643"/>
            <a:ext cx="8229023" cy="4527176"/>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5589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88" tIns="45642" rIns="91288" bIns="45642"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88" tIns="45642" rIns="91288" bIns="45642" anchor="b"/>
          <a:lstStyle>
            <a:lvl1pPr marL="0" indent="0">
              <a:buNone/>
              <a:defRPr sz="1765"/>
            </a:lvl1pPr>
            <a:lvl2pPr marL="402725" indent="0">
              <a:buNone/>
              <a:defRPr sz="1588"/>
            </a:lvl2pPr>
            <a:lvl3pPr marL="805451" indent="0">
              <a:buNone/>
              <a:defRPr sz="1412"/>
            </a:lvl3pPr>
            <a:lvl4pPr marL="1208179" indent="0">
              <a:buNone/>
              <a:defRPr sz="1235"/>
            </a:lvl4pPr>
            <a:lvl5pPr marL="1610903" indent="0">
              <a:buNone/>
              <a:defRPr sz="1235"/>
            </a:lvl5pPr>
            <a:lvl6pPr marL="2013632" indent="0">
              <a:buNone/>
              <a:defRPr sz="1235"/>
            </a:lvl6pPr>
            <a:lvl7pPr marL="2416358" indent="0">
              <a:buNone/>
              <a:defRPr sz="1235"/>
            </a:lvl7pPr>
            <a:lvl8pPr marL="2819084" indent="0">
              <a:buNone/>
              <a:defRPr sz="1235"/>
            </a:lvl8pPr>
            <a:lvl9pPr marL="3221809" indent="0">
              <a:buNone/>
              <a:defRPr sz="1235"/>
            </a:lvl9pPr>
          </a:lstStyle>
          <a:p>
            <a:pPr lvl="0"/>
            <a:r>
              <a:rPr lang="en-US"/>
              <a:t>Click to edit Master text styles</a:t>
            </a:r>
          </a:p>
        </p:txBody>
      </p:sp>
    </p:spTree>
    <p:extLst>
      <p:ext uri="{BB962C8B-B14F-4D97-AF65-F5344CB8AC3E}">
        <p14:creationId xmlns:p14="http://schemas.microsoft.com/office/powerpoint/2010/main" val="29284478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88" y="1599643"/>
            <a:ext cx="4045239"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14193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1011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138937941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40732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88" tIns="45642" rIns="91288" bIns="45642"/>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301770103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7" y="4800336"/>
            <a:ext cx="5486977" cy="567297"/>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47" y="612122"/>
            <a:ext cx="5486977" cy="4115360"/>
          </a:xfrm>
          <a:prstGeom prst="rect">
            <a:avLst/>
          </a:prstGeom>
        </p:spPr>
        <p:txBody>
          <a:bodyPr vert="horz" lIns="91288" tIns="45642" rIns="91288" bIns="45642"/>
          <a:lstStyle>
            <a:lvl1pPr marL="0" indent="0">
              <a:buNone/>
              <a:defRPr sz="2824"/>
            </a:lvl1pPr>
            <a:lvl2pPr marL="402725" indent="0">
              <a:buNone/>
              <a:defRPr sz="2471"/>
            </a:lvl2pPr>
            <a:lvl3pPr marL="805451" indent="0">
              <a:buNone/>
              <a:defRPr sz="2206"/>
            </a:lvl3pPr>
            <a:lvl4pPr marL="1208179" indent="0">
              <a:buNone/>
              <a:defRPr sz="1765"/>
            </a:lvl4pPr>
            <a:lvl5pPr marL="1610903" indent="0">
              <a:buNone/>
              <a:defRPr sz="1765"/>
            </a:lvl5pPr>
            <a:lvl6pPr marL="2013632" indent="0">
              <a:buNone/>
              <a:defRPr sz="1765"/>
            </a:lvl6pPr>
            <a:lvl7pPr marL="2416358" indent="0">
              <a:buNone/>
              <a:defRPr sz="1765"/>
            </a:lvl7pPr>
            <a:lvl8pPr marL="2819084" indent="0">
              <a:buNone/>
              <a:defRPr sz="1765"/>
            </a:lvl8pPr>
            <a:lvl9pPr marL="3221809" indent="0">
              <a:buNone/>
              <a:defRPr sz="1765"/>
            </a:lvl9pPr>
          </a:lstStyle>
          <a:p>
            <a:pPr lvl="0"/>
            <a:endParaRPr lang="en-US" noProof="0"/>
          </a:p>
        </p:txBody>
      </p:sp>
      <p:sp>
        <p:nvSpPr>
          <p:cNvPr id="4" name="Text Placeholder 3"/>
          <p:cNvSpPr>
            <a:spLocks noGrp="1"/>
          </p:cNvSpPr>
          <p:nvPr>
            <p:ph type="body" sz="half" idx="2"/>
          </p:nvPr>
        </p:nvSpPr>
        <p:spPr>
          <a:xfrm>
            <a:off x="1792447" y="5367618"/>
            <a:ext cx="5486977" cy="80402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066308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1599643"/>
            <a:ext cx="8229023" cy="4527176"/>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06258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2" y="274545"/>
            <a:ext cx="2056535" cy="5852272"/>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274545"/>
            <a:ext cx="6033943" cy="5852272"/>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63735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31048257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4D5479-9183-1C4B-9A9D-B3A1270A53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4298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32CF97-6DAD-1845-A401-48AFC517EEC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240403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713237-E762-6E48-B120-4ED342A86EC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065535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2C66FC-FA10-8741-89FF-FDE807868E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754569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17DAF3-7D92-3C43-9CF5-9997F5C15A0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074115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F8DF19-0A87-A048-89C6-F83438B46BE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118328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C322B4-4B45-1844-88E9-56F5AEE358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4511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41E2AE-080C-A44E-92FF-66C5C1C2C1B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45052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636E4F-D4E6-F44E-8BE6-06287F7EF1C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303765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EAB8D4-A579-7E40-A3AC-781078721B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610433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F0DF0D-E873-9F4D-ABD2-FEF2553251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962046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77770807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5433110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91740964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1748315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85535866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35456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65539136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7208334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dirty="0"/>
              <a:t>Click icon to add picture</a:t>
            </a:r>
          </a:p>
        </p:txBody>
      </p:sp>
    </p:spTree>
    <p:extLst>
      <p:ext uri="{BB962C8B-B14F-4D97-AF65-F5344CB8AC3E}">
        <p14:creationId xmlns:p14="http://schemas.microsoft.com/office/powerpoint/2010/main" val="429311641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58445680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47446367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screen">
            <a:extLst>
              <a:ext uri="{28A0092B-C50C-407E-A947-70E740481C1C}">
                <a14:useLocalDpi xmlns:a14="http://schemas.microsoft.com/office/drawing/2010/main"/>
              </a:ext>
            </a:extLst>
          </a:blip>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1629742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15876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67015699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30893591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8" name="Footer Placeholder 7"/>
          <p:cNvSpPr>
            <a:spLocks noGrp="1"/>
          </p:cNvSpPr>
          <p:nvPr>
            <p:ph type="ftr" sz="quarter" idx="11"/>
          </p:nvPr>
        </p:nvSpPr>
        <p:spPr/>
        <p:txBody>
          <a:bodyPr/>
          <a:lstStyle/>
          <a:p>
            <a:endParaRPr lang="en-US" dirty="0">
              <a:solidFill>
                <a:srgbClr val="FFFFFF"/>
              </a:solidFill>
              <a:latin typeface="Arial Narrow"/>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57310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4" name="Footer Placeholder 3"/>
          <p:cNvSpPr>
            <a:spLocks noGrp="1"/>
          </p:cNvSpPr>
          <p:nvPr>
            <p:ph type="ftr" sz="quarter" idx="11"/>
          </p:nvPr>
        </p:nvSpPr>
        <p:spPr/>
        <p:txBody>
          <a:bodyPr/>
          <a:lstStyle/>
          <a:p>
            <a:endParaRPr lang="en-US" dirty="0">
              <a:solidFill>
                <a:srgbClr val="FFFFFF"/>
              </a:solidFill>
              <a:latin typeface="Arial Narrow"/>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16827024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3" name="Footer Placeholder 2"/>
          <p:cNvSpPr>
            <a:spLocks noGrp="1"/>
          </p:cNvSpPr>
          <p:nvPr>
            <p:ph type="ftr" sz="quarter" idx="11"/>
          </p:nvPr>
        </p:nvSpPr>
        <p:spPr/>
        <p:txBody>
          <a:bodyPr/>
          <a:lstStyle/>
          <a:p>
            <a:endParaRPr lang="en-US" dirty="0">
              <a:solidFill>
                <a:srgbClr val="FFFFFF"/>
              </a:solidFill>
              <a:latin typeface="Arial Narrow"/>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78713161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4049076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53398373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56177302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19928754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defRPr/>
            </a:pPr>
            <a:fld id="{AD699052-1249-0E42-90DB-95CCFB184DDF}" type="slidenum">
              <a:rPr lang="en-US" smtClean="0"/>
              <a:pPr>
                <a:defRPr/>
              </a:pPr>
              <a:t>‹#›</a:t>
            </a:fld>
            <a:endParaRPr lang="en-US" dirty="0"/>
          </a:p>
        </p:txBody>
      </p:sp>
    </p:spTree>
    <p:extLst>
      <p:ext uri="{BB962C8B-B14F-4D97-AF65-F5344CB8AC3E}">
        <p14:creationId xmlns:p14="http://schemas.microsoft.com/office/powerpoint/2010/main" val="69948497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1178664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021181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95986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001005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4243666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129492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4084486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127064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9061622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1314286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2448281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7009085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99881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6955399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3797533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187010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3693941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3304634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260669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6088981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9977829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503728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66063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3347580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5164572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9869145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46500617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6493466"/>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7328365"/>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5622961"/>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156073"/>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4353761"/>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737179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8376605"/>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9354491"/>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9294333"/>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2622487"/>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9562701"/>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2851812"/>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1599195"/>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57933523"/>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552104"/>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5293469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2124295"/>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0198965"/>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8355276"/>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2168268"/>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7092555"/>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35"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9464244"/>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48"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8708293"/>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61"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3212900"/>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74"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3939502"/>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87"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669994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01"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0294617"/>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13"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2851760"/>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24"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7339692"/>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38"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7151496"/>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933605214"/>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94057398"/>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87654396"/>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776660264"/>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552995698"/>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5566527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40535270"/>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117258826"/>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29450526"/>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6967534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760276979"/>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21984166"/>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86297717"/>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35095357"/>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31972753"/>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4825030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6931410"/>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724172510"/>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96121345"/>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550563653"/>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772312938"/>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876362648"/>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663040359"/>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21756302"/>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560050423"/>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390836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599230861"/>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214417025"/>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857751499"/>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73182742"/>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2569350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46534356"/>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88787655"/>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46240407"/>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84631040"/>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755203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85964876"/>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3834672"/>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22757859"/>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553420"/>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84158049"/>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3510360"/>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45176192"/>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07662366"/>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5827148"/>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8323079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4529926"/>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37752576"/>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80761844"/>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18609899"/>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468662762"/>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06666164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962687771"/>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543925374"/>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642140849"/>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03806109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998861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011452063"/>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63152464"/>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8846835"/>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12574362"/>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75584788"/>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68086845"/>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29310248"/>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0815071"/>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81883771"/>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3194880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47061964"/>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388147749"/>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1820118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034505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225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7454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088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4667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174705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7010987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67751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327887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63234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338066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232735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38042978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98872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279557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883491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670219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35595474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542582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12.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6.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0.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5.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1.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2.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34.jp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3.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5" Type="http://schemas.openxmlformats.org/officeDocument/2006/relationships/slideLayout" Target="../slideLayouts/slideLayout230.xml"/><Relationship Id="rId4" Type="http://schemas.openxmlformats.org/officeDocument/2006/relationships/slideLayout" Target="../slideLayouts/slideLayout229.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5" Type="http://schemas.openxmlformats.org/officeDocument/2006/relationships/slideLayout" Target="../slideLayouts/slideLayout238.xml"/><Relationship Id="rId10" Type="http://schemas.openxmlformats.org/officeDocument/2006/relationships/theme" Target="../theme/theme25.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theme" Target="../theme/theme26.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54.xml"/><Relationship Id="rId1" Type="http://schemas.openxmlformats.org/officeDocument/2006/relationships/slideLayout" Target="../slideLayouts/slideLayout25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8.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theme" Target="../theme/theme29.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60.jp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0.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heme" Target="../theme/theme31.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theme" Target="../theme/theme32.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theme" Target="../theme/theme33.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image" Target="../media/image1.jpeg"/><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5.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6.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image" Target="../media/image1.jpeg"/><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7.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1.jpeg"/><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8.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39.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0.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41.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theme" Target="../theme/theme42.xml"/><Relationship Id="rId1" Type="http://schemas.openxmlformats.org/officeDocument/2006/relationships/slideLayout" Target="../slideLayouts/slideLayout42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3.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4.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5.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7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48.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49.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image" Target="../media/image62.png"/><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50.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0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slideLayout" Target="../slideLayouts/slideLayout519.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slideLayout" Target="../slideLayouts/slideLayout532.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5" Type="http://schemas.openxmlformats.org/officeDocument/2006/relationships/theme" Target="../theme/theme53.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 Id="rId14" Type="http://schemas.openxmlformats.org/officeDocument/2006/relationships/slideLayout" Target="../slideLayouts/slideLayout533.xml"/></Relationships>
</file>

<file path=ppt/slideMasters/_rels/slideMaster54.xml.rels><?xml version="1.0" encoding="UTF-8" standalone="yes"?>
<Relationships xmlns="http://schemas.openxmlformats.org/package/2006/relationships"><Relationship Id="rId26" Type="http://schemas.openxmlformats.org/officeDocument/2006/relationships/slideLayout" Target="../slideLayouts/slideLayout559.xml"/><Relationship Id="rId21" Type="http://schemas.openxmlformats.org/officeDocument/2006/relationships/slideLayout" Target="../slideLayouts/slideLayout554.xml"/><Relationship Id="rId42" Type="http://schemas.openxmlformats.org/officeDocument/2006/relationships/slideLayout" Target="../slideLayouts/slideLayout575.xml"/><Relationship Id="rId47" Type="http://schemas.openxmlformats.org/officeDocument/2006/relationships/slideLayout" Target="../slideLayouts/slideLayout580.xml"/><Relationship Id="rId63" Type="http://schemas.openxmlformats.org/officeDocument/2006/relationships/slideLayout" Target="../slideLayouts/slideLayout596.xml"/><Relationship Id="rId68" Type="http://schemas.openxmlformats.org/officeDocument/2006/relationships/slideLayout" Target="../slideLayouts/slideLayout601.xml"/><Relationship Id="rId84" Type="http://schemas.openxmlformats.org/officeDocument/2006/relationships/slideLayout" Target="../slideLayouts/slideLayout617.xml"/><Relationship Id="rId89" Type="http://schemas.openxmlformats.org/officeDocument/2006/relationships/slideLayout" Target="../slideLayouts/slideLayout622.xml"/><Relationship Id="rId16" Type="http://schemas.openxmlformats.org/officeDocument/2006/relationships/slideLayout" Target="../slideLayouts/slideLayout549.xml"/><Relationship Id="rId11" Type="http://schemas.openxmlformats.org/officeDocument/2006/relationships/slideLayout" Target="../slideLayouts/slideLayout544.xml"/><Relationship Id="rId32" Type="http://schemas.openxmlformats.org/officeDocument/2006/relationships/slideLayout" Target="../slideLayouts/slideLayout565.xml"/><Relationship Id="rId37" Type="http://schemas.openxmlformats.org/officeDocument/2006/relationships/slideLayout" Target="../slideLayouts/slideLayout570.xml"/><Relationship Id="rId53" Type="http://schemas.openxmlformats.org/officeDocument/2006/relationships/slideLayout" Target="../slideLayouts/slideLayout586.xml"/><Relationship Id="rId58" Type="http://schemas.openxmlformats.org/officeDocument/2006/relationships/slideLayout" Target="../slideLayouts/slideLayout591.xml"/><Relationship Id="rId74" Type="http://schemas.openxmlformats.org/officeDocument/2006/relationships/slideLayout" Target="../slideLayouts/slideLayout607.xml"/><Relationship Id="rId79" Type="http://schemas.openxmlformats.org/officeDocument/2006/relationships/slideLayout" Target="../slideLayouts/slideLayout612.xml"/><Relationship Id="rId5" Type="http://schemas.openxmlformats.org/officeDocument/2006/relationships/slideLayout" Target="../slideLayouts/slideLayout538.xml"/><Relationship Id="rId90" Type="http://schemas.openxmlformats.org/officeDocument/2006/relationships/slideLayout" Target="../slideLayouts/slideLayout623.xml"/><Relationship Id="rId95" Type="http://schemas.openxmlformats.org/officeDocument/2006/relationships/slideLayout" Target="../slideLayouts/slideLayout628.xml"/><Relationship Id="rId22" Type="http://schemas.openxmlformats.org/officeDocument/2006/relationships/slideLayout" Target="../slideLayouts/slideLayout555.xml"/><Relationship Id="rId27" Type="http://schemas.openxmlformats.org/officeDocument/2006/relationships/slideLayout" Target="../slideLayouts/slideLayout560.xml"/><Relationship Id="rId43" Type="http://schemas.openxmlformats.org/officeDocument/2006/relationships/slideLayout" Target="../slideLayouts/slideLayout576.xml"/><Relationship Id="rId48" Type="http://schemas.openxmlformats.org/officeDocument/2006/relationships/slideLayout" Target="../slideLayouts/slideLayout581.xml"/><Relationship Id="rId64" Type="http://schemas.openxmlformats.org/officeDocument/2006/relationships/slideLayout" Target="../slideLayouts/slideLayout597.xml"/><Relationship Id="rId69" Type="http://schemas.openxmlformats.org/officeDocument/2006/relationships/slideLayout" Target="../slideLayouts/slideLayout602.xml"/><Relationship Id="rId80" Type="http://schemas.openxmlformats.org/officeDocument/2006/relationships/slideLayout" Target="../slideLayouts/slideLayout613.xml"/><Relationship Id="rId85" Type="http://schemas.openxmlformats.org/officeDocument/2006/relationships/slideLayout" Target="../slideLayouts/slideLayout618.xml"/><Relationship Id="rId12" Type="http://schemas.openxmlformats.org/officeDocument/2006/relationships/slideLayout" Target="../slideLayouts/slideLayout545.xml"/><Relationship Id="rId17" Type="http://schemas.openxmlformats.org/officeDocument/2006/relationships/slideLayout" Target="../slideLayouts/slideLayout550.xml"/><Relationship Id="rId25" Type="http://schemas.openxmlformats.org/officeDocument/2006/relationships/slideLayout" Target="../slideLayouts/slideLayout558.xml"/><Relationship Id="rId33" Type="http://schemas.openxmlformats.org/officeDocument/2006/relationships/slideLayout" Target="../slideLayouts/slideLayout566.xml"/><Relationship Id="rId38" Type="http://schemas.openxmlformats.org/officeDocument/2006/relationships/slideLayout" Target="../slideLayouts/slideLayout571.xml"/><Relationship Id="rId46" Type="http://schemas.openxmlformats.org/officeDocument/2006/relationships/slideLayout" Target="../slideLayouts/slideLayout579.xml"/><Relationship Id="rId59" Type="http://schemas.openxmlformats.org/officeDocument/2006/relationships/slideLayout" Target="../slideLayouts/slideLayout592.xml"/><Relationship Id="rId67" Type="http://schemas.openxmlformats.org/officeDocument/2006/relationships/slideLayout" Target="../slideLayouts/slideLayout600.xml"/><Relationship Id="rId20" Type="http://schemas.openxmlformats.org/officeDocument/2006/relationships/slideLayout" Target="../slideLayouts/slideLayout553.xml"/><Relationship Id="rId41" Type="http://schemas.openxmlformats.org/officeDocument/2006/relationships/slideLayout" Target="../slideLayouts/slideLayout574.xml"/><Relationship Id="rId54" Type="http://schemas.openxmlformats.org/officeDocument/2006/relationships/slideLayout" Target="../slideLayouts/slideLayout587.xml"/><Relationship Id="rId62" Type="http://schemas.openxmlformats.org/officeDocument/2006/relationships/slideLayout" Target="../slideLayouts/slideLayout595.xml"/><Relationship Id="rId70" Type="http://schemas.openxmlformats.org/officeDocument/2006/relationships/slideLayout" Target="../slideLayouts/slideLayout603.xml"/><Relationship Id="rId75" Type="http://schemas.openxmlformats.org/officeDocument/2006/relationships/slideLayout" Target="../slideLayouts/slideLayout608.xml"/><Relationship Id="rId83" Type="http://schemas.openxmlformats.org/officeDocument/2006/relationships/slideLayout" Target="../slideLayouts/slideLayout616.xml"/><Relationship Id="rId88" Type="http://schemas.openxmlformats.org/officeDocument/2006/relationships/slideLayout" Target="../slideLayouts/slideLayout621.xml"/><Relationship Id="rId91" Type="http://schemas.openxmlformats.org/officeDocument/2006/relationships/slideLayout" Target="../slideLayouts/slideLayout624.xml"/><Relationship Id="rId96" Type="http://schemas.openxmlformats.org/officeDocument/2006/relationships/slideLayout" Target="../slideLayouts/slideLayout629.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5" Type="http://schemas.openxmlformats.org/officeDocument/2006/relationships/slideLayout" Target="../slideLayouts/slideLayout548.xml"/><Relationship Id="rId23" Type="http://schemas.openxmlformats.org/officeDocument/2006/relationships/slideLayout" Target="../slideLayouts/slideLayout556.xml"/><Relationship Id="rId28" Type="http://schemas.openxmlformats.org/officeDocument/2006/relationships/slideLayout" Target="../slideLayouts/slideLayout561.xml"/><Relationship Id="rId36" Type="http://schemas.openxmlformats.org/officeDocument/2006/relationships/slideLayout" Target="../slideLayouts/slideLayout569.xml"/><Relationship Id="rId49" Type="http://schemas.openxmlformats.org/officeDocument/2006/relationships/slideLayout" Target="../slideLayouts/slideLayout582.xml"/><Relationship Id="rId57" Type="http://schemas.openxmlformats.org/officeDocument/2006/relationships/slideLayout" Target="../slideLayouts/slideLayout590.xml"/><Relationship Id="rId10" Type="http://schemas.openxmlformats.org/officeDocument/2006/relationships/slideLayout" Target="../slideLayouts/slideLayout543.xml"/><Relationship Id="rId31" Type="http://schemas.openxmlformats.org/officeDocument/2006/relationships/slideLayout" Target="../slideLayouts/slideLayout564.xml"/><Relationship Id="rId44" Type="http://schemas.openxmlformats.org/officeDocument/2006/relationships/slideLayout" Target="../slideLayouts/slideLayout577.xml"/><Relationship Id="rId52" Type="http://schemas.openxmlformats.org/officeDocument/2006/relationships/slideLayout" Target="../slideLayouts/slideLayout585.xml"/><Relationship Id="rId60" Type="http://schemas.openxmlformats.org/officeDocument/2006/relationships/slideLayout" Target="../slideLayouts/slideLayout593.xml"/><Relationship Id="rId65" Type="http://schemas.openxmlformats.org/officeDocument/2006/relationships/slideLayout" Target="../slideLayouts/slideLayout598.xml"/><Relationship Id="rId73" Type="http://schemas.openxmlformats.org/officeDocument/2006/relationships/slideLayout" Target="../slideLayouts/slideLayout606.xml"/><Relationship Id="rId78" Type="http://schemas.openxmlformats.org/officeDocument/2006/relationships/slideLayout" Target="../slideLayouts/slideLayout611.xml"/><Relationship Id="rId81" Type="http://schemas.openxmlformats.org/officeDocument/2006/relationships/slideLayout" Target="../slideLayouts/slideLayout614.xml"/><Relationship Id="rId86" Type="http://schemas.openxmlformats.org/officeDocument/2006/relationships/slideLayout" Target="../slideLayouts/slideLayout619.xml"/><Relationship Id="rId94" Type="http://schemas.openxmlformats.org/officeDocument/2006/relationships/slideLayout" Target="../slideLayouts/slideLayout627.xml"/><Relationship Id="rId99" Type="http://schemas.openxmlformats.org/officeDocument/2006/relationships/theme" Target="../theme/theme54.xml"/><Relationship Id="rId101" Type="http://schemas.openxmlformats.org/officeDocument/2006/relationships/image" Target="../media/image65.png"/><Relationship Id="rId4" Type="http://schemas.openxmlformats.org/officeDocument/2006/relationships/slideLayout" Target="../slideLayouts/slideLayout537.xml"/><Relationship Id="rId9" Type="http://schemas.openxmlformats.org/officeDocument/2006/relationships/slideLayout" Target="../slideLayouts/slideLayout542.xml"/><Relationship Id="rId13" Type="http://schemas.openxmlformats.org/officeDocument/2006/relationships/slideLayout" Target="../slideLayouts/slideLayout546.xml"/><Relationship Id="rId18" Type="http://schemas.openxmlformats.org/officeDocument/2006/relationships/slideLayout" Target="../slideLayouts/slideLayout551.xml"/><Relationship Id="rId39" Type="http://schemas.openxmlformats.org/officeDocument/2006/relationships/slideLayout" Target="../slideLayouts/slideLayout572.xml"/><Relationship Id="rId34" Type="http://schemas.openxmlformats.org/officeDocument/2006/relationships/slideLayout" Target="../slideLayouts/slideLayout567.xml"/><Relationship Id="rId50" Type="http://schemas.openxmlformats.org/officeDocument/2006/relationships/slideLayout" Target="../slideLayouts/slideLayout583.xml"/><Relationship Id="rId55" Type="http://schemas.openxmlformats.org/officeDocument/2006/relationships/slideLayout" Target="../slideLayouts/slideLayout588.xml"/><Relationship Id="rId76" Type="http://schemas.openxmlformats.org/officeDocument/2006/relationships/slideLayout" Target="../slideLayouts/slideLayout609.xml"/><Relationship Id="rId97" Type="http://schemas.openxmlformats.org/officeDocument/2006/relationships/slideLayout" Target="../slideLayouts/slideLayout630.xml"/><Relationship Id="rId7" Type="http://schemas.openxmlformats.org/officeDocument/2006/relationships/slideLayout" Target="../slideLayouts/slideLayout540.xml"/><Relationship Id="rId71" Type="http://schemas.openxmlformats.org/officeDocument/2006/relationships/slideLayout" Target="../slideLayouts/slideLayout604.xml"/><Relationship Id="rId92" Type="http://schemas.openxmlformats.org/officeDocument/2006/relationships/slideLayout" Target="../slideLayouts/slideLayout625.xml"/><Relationship Id="rId2" Type="http://schemas.openxmlformats.org/officeDocument/2006/relationships/slideLayout" Target="../slideLayouts/slideLayout535.xml"/><Relationship Id="rId29" Type="http://schemas.openxmlformats.org/officeDocument/2006/relationships/slideLayout" Target="../slideLayouts/slideLayout562.xml"/><Relationship Id="rId24" Type="http://schemas.openxmlformats.org/officeDocument/2006/relationships/slideLayout" Target="../slideLayouts/slideLayout557.xml"/><Relationship Id="rId40" Type="http://schemas.openxmlformats.org/officeDocument/2006/relationships/slideLayout" Target="../slideLayouts/slideLayout573.xml"/><Relationship Id="rId45" Type="http://schemas.openxmlformats.org/officeDocument/2006/relationships/slideLayout" Target="../slideLayouts/slideLayout578.xml"/><Relationship Id="rId66" Type="http://schemas.openxmlformats.org/officeDocument/2006/relationships/slideLayout" Target="../slideLayouts/slideLayout599.xml"/><Relationship Id="rId87" Type="http://schemas.openxmlformats.org/officeDocument/2006/relationships/slideLayout" Target="../slideLayouts/slideLayout620.xml"/><Relationship Id="rId61" Type="http://schemas.openxmlformats.org/officeDocument/2006/relationships/slideLayout" Target="../slideLayouts/slideLayout594.xml"/><Relationship Id="rId82" Type="http://schemas.openxmlformats.org/officeDocument/2006/relationships/slideLayout" Target="../slideLayouts/slideLayout615.xml"/><Relationship Id="rId19" Type="http://schemas.openxmlformats.org/officeDocument/2006/relationships/slideLayout" Target="../slideLayouts/slideLayout552.xml"/><Relationship Id="rId14" Type="http://schemas.openxmlformats.org/officeDocument/2006/relationships/slideLayout" Target="../slideLayouts/slideLayout547.xml"/><Relationship Id="rId30" Type="http://schemas.openxmlformats.org/officeDocument/2006/relationships/slideLayout" Target="../slideLayouts/slideLayout563.xml"/><Relationship Id="rId35" Type="http://schemas.openxmlformats.org/officeDocument/2006/relationships/slideLayout" Target="../slideLayouts/slideLayout568.xml"/><Relationship Id="rId56" Type="http://schemas.openxmlformats.org/officeDocument/2006/relationships/slideLayout" Target="../slideLayouts/slideLayout589.xml"/><Relationship Id="rId77" Type="http://schemas.openxmlformats.org/officeDocument/2006/relationships/slideLayout" Target="../slideLayouts/slideLayout610.xml"/><Relationship Id="rId100" Type="http://schemas.openxmlformats.org/officeDocument/2006/relationships/image" Target="../media/image64.png"/><Relationship Id="rId8" Type="http://schemas.openxmlformats.org/officeDocument/2006/relationships/slideLayout" Target="../slideLayouts/slideLayout541.xml"/><Relationship Id="rId51" Type="http://schemas.openxmlformats.org/officeDocument/2006/relationships/slideLayout" Target="../slideLayouts/slideLayout584.xml"/><Relationship Id="rId72" Type="http://schemas.openxmlformats.org/officeDocument/2006/relationships/slideLayout" Target="../slideLayouts/slideLayout605.xml"/><Relationship Id="rId93" Type="http://schemas.openxmlformats.org/officeDocument/2006/relationships/slideLayout" Target="../slideLayouts/slideLayout626.xml"/><Relationship Id="rId98" Type="http://schemas.openxmlformats.org/officeDocument/2006/relationships/slideLayout" Target="../slideLayouts/slideLayout631.xml"/><Relationship Id="rId3" Type="http://schemas.openxmlformats.org/officeDocument/2006/relationships/slideLayout" Target="../slideLayouts/slideLayout536.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607168840"/>
      </p:ext>
    </p:extLst>
  </p:cSld>
  <p:clrMap bg1="lt1" tx1="dk1" bg2="lt2" tx2="dk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30966"/>
      </p:ext>
    </p:extLst>
  </p:cSld>
  <p:clrMap bg1="lt1" tx1="dk1" bg2="lt2" tx2="dk2" accent1="accent1" accent2="accent2" accent3="accent3" accent4="accent4" accent5="accent5" accent6="accent6" hlink="hlink" folHlink="folHlink"/>
  <p:sldLayoutIdLst>
    <p:sldLayoutId id="2147488695" r:id="rId1"/>
    <p:sldLayoutId id="2147488696" r:id="rId2"/>
    <p:sldLayoutId id="2147488698" r:id="rId3"/>
    <p:sldLayoutId id="2147488699" r:id="rId4"/>
    <p:sldLayoutId id="2147488700" r:id="rId5"/>
    <p:sldLayoutId id="2147488701" r:id="rId6"/>
    <p:sldLayoutId id="2147488702" r:id="rId7"/>
    <p:sldLayoutId id="214748870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31335"/>
      </p:ext>
    </p:extLst>
  </p:cSld>
  <p:clrMap bg1="lt1" tx1="dk1" bg2="lt2" tx2="dk2" accent1="accent1" accent2="accent2" accent3="accent3" accent4="accent4" accent5="accent5" accent6="accent6" hlink="hlink" folHlink="folHlink"/>
  <p:sldLayoutIdLst>
    <p:sldLayoutId id="2147488776" r:id="rId1"/>
    <p:sldLayoutId id="214748877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212"/>
      </p:ext>
    </p:extLst>
  </p:cSld>
  <p:clrMap bg1="lt1" tx1="dk1" bg2="lt2" tx2="dk2" accent1="accent1" accent2="accent2" accent3="accent3" accent4="accent4" accent5="accent5" accent6="accent6" hlink="hlink" folHlink="folHlink"/>
  <p:sldLayoutIdLst>
    <p:sldLayoutId id="214748877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548757"/>
      </p:ext>
    </p:extLst>
  </p:cSld>
  <p:clrMap bg1="lt1" tx1="dk1" bg2="lt2" tx2="dk2" accent1="accent1" accent2="accent2" accent3="accent3" accent4="accent4" accent5="accent5" accent6="accent6" hlink="hlink" folHlink="folHlink"/>
  <p:sldLayoutIdLst>
    <p:sldLayoutId id="2147488795"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 id="21474888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7262916"/>
      </p:ext>
    </p:extLst>
  </p:cSld>
  <p:clrMap bg1="lt1" tx1="dk1" bg2="lt2" tx2="dk2" accent1="accent1" accent2="accent2" accent3="accent3" accent4="accent4" accent5="accent5" accent6="accent6" hlink="hlink" folHlink="folHlink"/>
  <p:sldLayoutIdLst>
    <p:sldLayoutId id="2147488806" r:id="rId1"/>
    <p:sldLayoutId id="2147488807" r:id="rId2"/>
    <p:sldLayoutId id="2147488808" r:id="rId3"/>
    <p:sldLayoutId id="2147488809" r:id="rId4"/>
    <p:sldLayoutId id="2147488810" r:id="rId5"/>
    <p:sldLayoutId id="2147488811" r:id="rId6"/>
    <p:sldLayoutId id="2147488812" r:id="rId7"/>
    <p:sldLayoutId id="2147488813" r:id="rId8"/>
    <p:sldLayoutId id="2147488814" r:id="rId9"/>
    <p:sldLayoutId id="2147488815" r:id="rId10"/>
    <p:sldLayoutId id="2147488816" r:id="rId11"/>
    <p:sldLayoutId id="2147488817" r:id="rId12"/>
    <p:sldLayoutId id="21474888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70148722"/>
      </p:ext>
    </p:extLst>
  </p:cSld>
  <p:clrMap bg1="lt1" tx1="dk1" bg2="lt2" tx2="dk2" accent1="accent1" accent2="accent2" accent3="accent3" accent4="accent4" accent5="accent5" accent6="accent6" hlink="hlink" folHlink="folHlink"/>
  <p:sldLayoutIdLst>
    <p:sldLayoutId id="2147488820" r:id="rId1"/>
    <p:sldLayoutId id="2147488821" r:id="rId2"/>
    <p:sldLayoutId id="2147488822" r:id="rId3"/>
    <p:sldLayoutId id="2147488823" r:id="rId4"/>
    <p:sldLayoutId id="2147488824" r:id="rId5"/>
    <p:sldLayoutId id="2147488825" r:id="rId6"/>
    <p:sldLayoutId id="2147488826" r:id="rId7"/>
    <p:sldLayoutId id="2147488827" r:id="rId8"/>
    <p:sldLayoutId id="2147488828" r:id="rId9"/>
    <p:sldLayoutId id="2147488829" r:id="rId10"/>
    <p:sldLayoutId id="2147488830" r:id="rId11"/>
    <p:sldLayoutId id="2147488831" r:id="rId12"/>
    <p:sldLayoutId id="21474888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10D7CDD3-E1DE-FF47-AECD-8BCAFCBB9265}" type="slidenum">
              <a:rPr lang="en-US" smtClean="0"/>
              <a:pPr>
                <a:defRPr/>
              </a:pPr>
              <a:t>‹#›</a:t>
            </a:fld>
            <a:endParaRPr lang="en-US" dirty="0"/>
          </a:p>
        </p:txBody>
      </p:sp>
      <p:grpSp>
        <p:nvGrpSpPr>
          <p:cNvPr id="104452" name="Group 1028"/>
          <p:cNvGrpSpPr>
            <a:grpSpLocks/>
          </p:cNvGrpSpPr>
          <p:nvPr/>
        </p:nvGrpSpPr>
        <p:grpSpPr bwMode="auto">
          <a:xfrm>
            <a:off x="0" y="0"/>
            <a:ext cx="9140825" cy="6850063"/>
            <a:chOff x="0" y="0"/>
            <a:chExt cx="5758" cy="4315"/>
          </a:xfrm>
        </p:grpSpPr>
        <p:grpSp>
          <p:nvGrpSpPr>
            <p:cNvPr id="10445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446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4458"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232575"/>
      </p:ext>
    </p:extLst>
  </p:cSld>
  <p:clrMap bg1="dk2" tx1="lt1" bg2="dk1" tx2="lt2" accent1="accent1" accent2="accent2" accent3="accent3" accent4="accent4" accent5="accent5" accent6="accent6" hlink="hlink" folHlink="folHlink"/>
  <p:sldLayoutIdLst>
    <p:sldLayoutId id="2147488834" r:id="rId1"/>
    <p:sldLayoutId id="2147488835" r:id="rId2"/>
    <p:sldLayoutId id="2147488836" r:id="rId3"/>
    <p:sldLayoutId id="2147488837" r:id="rId4"/>
    <p:sldLayoutId id="2147488838" r:id="rId5"/>
    <p:sldLayoutId id="2147488839" r:id="rId6"/>
    <p:sldLayoutId id="2147488840" r:id="rId7"/>
    <p:sldLayoutId id="2147488841" r:id="rId8"/>
    <p:sldLayoutId id="2147488842" r:id="rId9"/>
    <p:sldLayoutId id="2147488843" r:id="rId10"/>
    <p:sldLayoutId id="214748884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b="1" i="0">
                <a:latin typeface="Arial" panose="020B0604020202020204" pitchFamily="34" charset="0"/>
                <a:ea typeface="+mn-ea"/>
                <a:cs typeface="+mn-cs"/>
              </a:defRPr>
            </a:lvl1pPr>
          </a:lstStyle>
          <a:p>
            <a:pPr>
              <a:defRPr/>
            </a:pPr>
            <a:endParaRPr lang="en-US" dirty="0"/>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b="1" i="0">
                <a:latin typeface="Arial" panose="020B0604020202020204" pitchFamily="34" charset="0"/>
              </a:defRPr>
            </a:lvl1pPr>
          </a:lstStyle>
          <a:p>
            <a:pPr>
              <a:defRPr/>
            </a:pPr>
            <a:fld id="{5BF9C4BC-8E56-3D4F-A68F-1B81FD7F847E}" type="slidenum">
              <a:rPr lang="en-US" smtClean="0"/>
              <a:pPr>
                <a:defRPr/>
              </a:pPr>
              <a:t>‹#›</a:t>
            </a:fld>
            <a:endParaRPr lang="en-US" dirty="0"/>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30" r:id="rId1"/>
    <p:sldLayoutId id="2147487540" r:id="rId2"/>
    <p:sldLayoutId id="2147487541" r:id="rId3"/>
    <p:sldLayoutId id="2147487542" r:id="rId4"/>
    <p:sldLayoutId id="2147487543" r:id="rId5"/>
    <p:sldLayoutId id="2147487544" r:id="rId6"/>
    <p:sldLayoutId id="2147487545" r:id="rId7"/>
    <p:sldLayoutId id="2147487546" r:id="rId8"/>
    <p:sldLayoutId id="2147487547" r:id="rId9"/>
    <p:sldLayoutId id="2147487548" r:id="rId10"/>
    <p:sldLayoutId id="214748754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061402"/>
      </p:ext>
    </p:extLst>
  </p:cSld>
  <p:clrMap bg1="dk2" tx1="lt1" bg2="dk1" tx2="lt2" accent1="accent1" accent2="accent2" accent3="accent3" accent4="accent4" accent5="accent5" accent6="accent6" hlink="hlink" folHlink="folHlink"/>
  <p:sldLayoutIdLst>
    <p:sldLayoutId id="2147488846" r:id="rId1"/>
    <p:sldLayoutId id="2147488847" r:id="rId2"/>
    <p:sldLayoutId id="2147488848" r:id="rId3"/>
    <p:sldLayoutId id="2147488849" r:id="rId4"/>
    <p:sldLayoutId id="2147488850" r:id="rId5"/>
    <p:sldLayoutId id="2147488851" r:id="rId6"/>
    <p:sldLayoutId id="2147488852" r:id="rId7"/>
    <p:sldLayoutId id="2147488853" r:id="rId8"/>
    <p:sldLayoutId id="2147488854" r:id="rId9"/>
    <p:sldLayoutId id="2147488855" r:id="rId10"/>
    <p:sldLayoutId id="214748885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extLst>
      <p:ext uri="{BB962C8B-B14F-4D97-AF65-F5344CB8AC3E}">
        <p14:creationId xmlns:p14="http://schemas.microsoft.com/office/powerpoint/2010/main" val="1310248174"/>
      </p:ext>
    </p:extLst>
  </p:cSld>
  <p:clrMap bg1="dk2" tx1="lt1" bg2="dk1" tx2="lt2" accent1="accent1" accent2="accent2" accent3="accent3" accent4="accent4" accent5="accent5" accent6="accent6" hlink="hlink" folHlink="folHlink"/>
  <p:sldLayoutIdLst>
    <p:sldLayoutId id="2147488882" r:id="rId1"/>
    <p:sldLayoutId id="2147488883" r:id="rId2"/>
    <p:sldLayoutId id="2147488884" r:id="rId3"/>
    <p:sldLayoutId id="2147488885" r:id="rId4"/>
    <p:sldLayoutId id="2147488886" r:id="rId5"/>
    <p:sldLayoutId id="2147488887" r:id="rId6"/>
    <p:sldLayoutId id="2147488888" r:id="rId7"/>
    <p:sldLayoutId id="2147488889" r:id="rId8"/>
    <p:sldLayoutId id="2147488890" r:id="rId9"/>
    <p:sldLayoutId id="2147488891" r:id="rId10"/>
    <p:sldLayoutId id="214748889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99128"/>
      </p:ext>
    </p:extLst>
  </p:cSld>
  <p:clrMap bg1="lt1" tx1="dk1" bg2="lt2" tx2="dk2" accent1="accent1" accent2="accent2" accent3="accent3" accent4="accent4" accent5="accent5" accent6="accent6" hlink="hlink" folHlink="folHlink"/>
  <p:sldLayoutIdLst>
    <p:sldLayoutId id="2147488894" r:id="rId1"/>
    <p:sldLayoutId id="2147488895" r:id="rId2"/>
    <p:sldLayoutId id="2147488896" r:id="rId3"/>
    <p:sldLayoutId id="2147488897" r:id="rId4"/>
    <p:sldLayoutId id="2147488898" r:id="rId5"/>
    <p:sldLayoutId id="2147488899" r:id="rId6"/>
    <p:sldLayoutId id="2147488900" r:id="rId7"/>
    <p:sldLayoutId id="2147488901" r:id="rId8"/>
    <p:sldLayoutId id="2147488902" r:id="rId9"/>
    <p:sldLayoutId id="2147488903" r:id="rId10"/>
    <p:sldLayoutId id="21474889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312838235"/>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276033"/>
      </p:ext>
    </p:extLst>
  </p:cSld>
  <p:clrMap bg1="lt1" tx1="dk1" bg2="lt2" tx2="dk2" accent1="accent1" accent2="accent2" accent3="accent3" accent4="accent4" accent5="accent5" accent6="accent6" hlink="hlink" folHlink="folHlink"/>
  <p:sldLayoutIdLst>
    <p:sldLayoutId id="2147488918" r:id="rId1"/>
    <p:sldLayoutId id="2147488919" r:id="rId2"/>
    <p:sldLayoutId id="2147488920" r:id="rId3"/>
    <p:sldLayoutId id="2147488921" r:id="rId4"/>
    <p:sldLayoutId id="2147488922" r:id="rId5"/>
    <p:sldLayoutId id="2147488923" r:id="rId6"/>
    <p:sldLayoutId id="2147488924" r:id="rId7"/>
    <p:sldLayoutId id="2147488925" r:id="rId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01723"/>
      </p:ext>
    </p:extLst>
  </p:cSld>
  <p:clrMap bg1="lt1" tx1="dk1" bg2="lt2" tx2="dk2" accent1="accent1" accent2="accent2" accent3="accent3" accent4="accent4" accent5="accent5" accent6="accent6" hlink="hlink" folHlink="folHlink"/>
  <p:sldLayoutIdLst>
    <p:sldLayoutId id="2147488927" r:id="rId1"/>
    <p:sldLayoutId id="2147488928" r:id="rId2"/>
    <p:sldLayoutId id="2147488929" r:id="rId3"/>
    <p:sldLayoutId id="2147488930" r:id="rId4"/>
    <p:sldLayoutId id="2147488931" r:id="rId5"/>
    <p:sldLayoutId id="2147488932" r:id="rId6"/>
    <p:sldLayoutId id="2147488933" r:id="rId7"/>
    <p:sldLayoutId id="2147488934" r:id="rId8"/>
    <p:sldLayoutId id="214748893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1334103509"/>
      </p:ext>
    </p:extLst>
  </p:cSld>
  <p:clrMap bg1="dk2" tx1="lt1" bg2="dk1" tx2="lt2" accent1="accent1" accent2="accent2" accent3="accent3" accent4="accent4" accent5="accent5" accent6="accent6" hlink="hlink" folHlink="folHlink"/>
  <p:sldLayoutIdLst>
    <p:sldLayoutId id="2147488937" r:id="rId1"/>
    <p:sldLayoutId id="2147488938" r:id="rId2"/>
    <p:sldLayoutId id="2147488939" r:id="rId3"/>
    <p:sldLayoutId id="2147488940" r:id="rId4"/>
    <p:sldLayoutId id="2147488941" r:id="rId5"/>
    <p:sldLayoutId id="2147488942" r:id="rId6"/>
    <p:sldLayoutId id="2147488943" r:id="rId7"/>
    <p:sldLayoutId id="2147488944" r:id="rId8"/>
    <p:sldLayoutId id="2147488945" r:id="rId9"/>
    <p:sldLayoutId id="2147488946"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D001E5F-6F2D-2E47-9075-047FB0880677}" type="datetimeFigureOut">
              <a:rPr lang="en-TH" smtClean="0"/>
              <a:t>4/2/26</a:t>
            </a:fld>
            <a:endParaRPr lang="en-TH"/>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TH"/>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252319131"/>
      </p:ext>
    </p:extLst>
  </p:cSld>
  <p:clrMap bg1="lt1" tx1="dk1" bg2="lt2" tx2="dk2" accent1="accent1" accent2="accent2" accent3="accent3" accent4="accent4" accent5="accent5" accent6="accent6" hlink="hlink" folHlink="folHlink"/>
  <p:sldLayoutIdLst>
    <p:sldLayoutId id="2147488948" r:id="rId1"/>
    <p:sldLayoutId id="2147489223" r:id="rId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38191"/>
      </p:ext>
    </p:extLst>
  </p:cSld>
  <p:clrMap bg1="lt1" tx1="dk1" bg2="lt2" tx2="dk2" accent1="accent1" accent2="accent2" accent3="accent3" accent4="accent4" accent5="accent5" accent6="accent6" hlink="hlink" folHlink="folHlink"/>
  <p:sldLayoutIdLst>
    <p:sldLayoutId id="2147488950" r:id="rId1"/>
    <p:sldLayoutId id="2147488951" r:id="rId2"/>
    <p:sldLayoutId id="2147488952" r:id="rId3"/>
    <p:sldLayoutId id="2147488953" r:id="rId4"/>
    <p:sldLayoutId id="2147488954" r:id="rId5"/>
    <p:sldLayoutId id="2147488955" r:id="rId6"/>
    <p:sldLayoutId id="2147488956" r:id="rId7"/>
    <p:sldLayoutId id="2147488957" r:id="rId8"/>
    <p:sldLayoutId id="2147488958" r:id="rId9"/>
    <p:sldLayoutId id="2147488959" r:id="rId10"/>
    <p:sldLayoutId id="2147488960" r:id="rId11"/>
    <p:sldLayoutId id="2147488961"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496678"/>
      </p:ext>
    </p:extLst>
  </p:cSld>
  <p:clrMap bg1="lt1" tx1="dk1" bg2="lt2" tx2="dk2" accent1="accent1" accent2="accent2" accent3="accent3" accent4="accent4" accent5="accent5" accent6="accent6" hlink="hlink" folHlink="folHlink"/>
  <p:sldLayoutIdLst>
    <p:sldLayoutId id="2147488963" r:id="rId1"/>
    <p:sldLayoutId id="2147488964" r:id="rId2"/>
    <p:sldLayoutId id="2147488965" r:id="rId3"/>
    <p:sldLayoutId id="2147488966" r:id="rId4"/>
    <p:sldLayoutId id="2147488967" r:id="rId5"/>
    <p:sldLayoutId id="2147488968" r:id="rId6"/>
    <p:sldLayoutId id="2147488969" r:id="rId7"/>
    <p:sldLayoutId id="2147488970" r:id="rId8"/>
    <p:sldLayoutId id="2147488971" r:id="rId9"/>
    <p:sldLayoutId id="2147488972" r:id="rId10"/>
    <p:sldLayoutId id="2147488973" r:id="rId11"/>
    <p:sldLayoutId id="2147488974" r:id="rId12"/>
    <p:sldLayoutId id="2147488975" r:id="rId13"/>
    <p:sldLayoutId id="2147488976" r:id="rId14"/>
    <p:sldLayoutId id="2147488977" r:id="rId15"/>
    <p:sldLayoutId id="2147488978" r:id="rId16"/>
    <p:sldLayoutId id="2147488979" r:id="rId17"/>
    <p:sldLayoutId id="2147489160" r:id="rId1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94C19E4-0CE3-884B-9340-AF063A2A81B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06C1F2A-85A8-F44D-8EEF-C5DAD69E524B}" type="datetimeFigureOut">
              <a:rPr lang="en-TH" smtClean="0"/>
              <a:t>4/2/26</a:t>
            </a:fld>
            <a:endParaRPr lang="en-TH"/>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TH"/>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BA705A0-EBB0-B145-9271-A44958DE6CD2}" type="slidenum">
              <a:rPr lang="en-TH" smtClean="0"/>
              <a:t>‹#›</a:t>
            </a:fld>
            <a:endParaRPr lang="en-TH"/>
          </a:p>
        </p:txBody>
      </p:sp>
    </p:spTree>
    <p:extLst>
      <p:ext uri="{BB962C8B-B14F-4D97-AF65-F5344CB8AC3E}">
        <p14:creationId xmlns:p14="http://schemas.microsoft.com/office/powerpoint/2010/main" val="103151846"/>
      </p:ext>
    </p:extLst>
  </p:cSld>
  <p:clrMap bg1="lt1" tx1="dk1" bg2="lt2" tx2="dk2" accent1="accent1" accent2="accent2" accent3="accent3" accent4="accent4" accent5="accent5" accent6="accent6" hlink="hlink" folHlink="folHlink"/>
  <p:sldLayoutIdLst>
    <p:sldLayoutId id="2147488981" r:id="rId1"/>
    <p:sldLayoutId id="2147488982" r:id="rId2"/>
    <p:sldLayoutId id="2147488983" r:id="rId3"/>
    <p:sldLayoutId id="2147488984" r:id="rId4"/>
    <p:sldLayoutId id="2147488985" r:id="rId5"/>
    <p:sldLayoutId id="2147488986" r:id="rId6"/>
    <p:sldLayoutId id="2147488987" r:id="rId7"/>
    <p:sldLayoutId id="2147488988" r:id="rId8"/>
    <p:sldLayoutId id="2147488989" r:id="rId9"/>
    <p:sldLayoutId id="2147488990" r:id="rId10"/>
    <p:sldLayoutId id="2147488991"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0D001E5F-6F2D-2E47-9075-047FB0880677}" type="datetimeFigureOut">
              <a:rPr lang="en-TH" smtClean="0"/>
              <a:t>4/2/26</a:t>
            </a:fld>
            <a:endParaRPr lang="en-TH"/>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TH"/>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335722350"/>
      </p:ext>
    </p:extLst>
  </p:cSld>
  <p:clrMap bg1="lt1" tx1="dk1" bg2="lt2" tx2="dk2" accent1="accent1" accent2="accent2" accent3="accent3" accent4="accent4" accent5="accent5" accent6="accent6" hlink="hlink" folHlink="folHlink"/>
  <p:sldLayoutIdLst>
    <p:sldLayoutId id="2147488993" r:id="rId1"/>
    <p:sldLayoutId id="2147488994" r:id="rId2"/>
    <p:sldLayoutId id="2147488995" r:id="rId3"/>
    <p:sldLayoutId id="2147488996" r:id="rId4"/>
    <p:sldLayoutId id="2147488997" r:id="rId5"/>
    <p:sldLayoutId id="2147488998" r:id="rId6"/>
    <p:sldLayoutId id="2147488999" r:id="rId7"/>
    <p:sldLayoutId id="2147489000" r:id="rId8"/>
    <p:sldLayoutId id="2147489001" r:id="rId9"/>
    <p:sldLayoutId id="2147489002" r:id="rId10"/>
    <p:sldLayoutId id="2147489003" r:id="rId11"/>
    <p:sldLayoutId id="2147489004" r:id="rId12"/>
    <p:sldLayoutId id="2147489005" r:id="rId13"/>
    <p:sldLayoutId id="2147489006" r:id="rId14"/>
    <p:sldLayoutId id="2147489007" r:id="rId15"/>
    <p:sldLayoutId id="2147489008" r:id="rId16"/>
    <p:sldLayoutId id="2147489009" r:id="rId17"/>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0D001E5F-6F2D-2E47-9075-047FB0880677}" type="datetimeFigureOut">
              <a:rPr lang="en-TH" smtClean="0"/>
              <a:t>4/2/26</a:t>
            </a:fld>
            <a:endParaRPr lang="en-TH"/>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TH"/>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771603288"/>
      </p:ext>
    </p:extLst>
  </p:cSld>
  <p:clrMap bg1="lt1" tx1="dk1" bg2="lt2" tx2="dk2" accent1="accent1" accent2="accent2" accent3="accent3" accent4="accent4" accent5="accent5" accent6="accent6" hlink="hlink" folHlink="folHlink"/>
  <p:sldLayoutIdLst>
    <p:sldLayoutId id="2147489011" r:id="rId1"/>
    <p:sldLayoutId id="2147489012" r:id="rId2"/>
    <p:sldLayoutId id="2147489013" r:id="rId3"/>
    <p:sldLayoutId id="2147489014" r:id="rId4"/>
    <p:sldLayoutId id="2147489015" r:id="rId5"/>
    <p:sldLayoutId id="2147489016" r:id="rId6"/>
    <p:sldLayoutId id="2147489017" r:id="rId7"/>
    <p:sldLayoutId id="2147489018" r:id="rId8"/>
    <p:sldLayoutId id="2147489019" r:id="rId9"/>
    <p:sldLayoutId id="2147489020" r:id="rId10"/>
    <p:sldLayoutId id="2147489021" r:id="rId11"/>
    <p:sldLayoutId id="2147489022" r:id="rId12"/>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7074447"/>
      </p:ext>
    </p:extLst>
  </p:cSld>
  <p:clrMap bg1="dk2" tx1="lt1" bg2="dk1" tx2="lt2" accent1="accent1" accent2="accent2" accent3="accent3" accent4="accent4" accent5="accent5" accent6="accent6" hlink="hlink" folHlink="folHlink"/>
  <p:sldLayoutIdLst>
    <p:sldLayoutId id="2147489024" r:id="rId1"/>
    <p:sldLayoutId id="2147489025" r:id="rId2"/>
    <p:sldLayoutId id="2147489026" r:id="rId3"/>
    <p:sldLayoutId id="2147489027" r:id="rId4"/>
    <p:sldLayoutId id="2147489028" r:id="rId5"/>
    <p:sldLayoutId id="2147489029" r:id="rId6"/>
    <p:sldLayoutId id="2147489030" r:id="rId7"/>
    <p:sldLayoutId id="2147489031" r:id="rId8"/>
    <p:sldLayoutId id="2147489032" r:id="rId9"/>
    <p:sldLayoutId id="2147489033" r:id="rId10"/>
    <p:sldLayoutId id="2147489034" r:id="rId11"/>
    <p:sldLayoutId id="2147489035"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770372"/>
      </p:ext>
    </p:extLst>
  </p:cSld>
  <p:clrMap bg1="lt1" tx1="dk1" bg2="lt2" tx2="dk2" accent1="accent1" accent2="accent2" accent3="accent3" accent4="accent4" accent5="accent5" accent6="accent6" hlink="hlink" folHlink="folHlink"/>
  <p:sldLayoutIdLst>
    <p:sldLayoutId id="2147489037" r:id="rId1"/>
    <p:sldLayoutId id="2147489038" r:id="rId2"/>
    <p:sldLayoutId id="2147489039" r:id="rId3"/>
    <p:sldLayoutId id="2147489040" r:id="rId4"/>
    <p:sldLayoutId id="2147489041" r:id="rId5"/>
    <p:sldLayoutId id="2147489042" r:id="rId6"/>
    <p:sldLayoutId id="2147489043" r:id="rId7"/>
    <p:sldLayoutId id="2147489044" r:id="rId8"/>
    <p:sldLayoutId id="2147489045" r:id="rId9"/>
    <p:sldLayoutId id="2147489046" r:id="rId10"/>
    <p:sldLayoutId id="2147489047" r:id="rId11"/>
    <p:sldLayoutId id="2147489048" r:id="rId12"/>
    <p:sldLayoutId id="214748904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356234"/>
      </p:ext>
    </p:extLst>
  </p:cSld>
  <p:clrMap bg1="lt1" tx1="dk1" bg2="lt2" tx2="dk2" accent1="accent1" accent2="accent2" accent3="accent3" accent4="accent4" accent5="accent5" accent6="accent6" hlink="hlink" folHlink="folHlink"/>
  <p:sldLayoutIdLst>
    <p:sldLayoutId id="2147489051" r:id="rId1"/>
    <p:sldLayoutId id="2147489052" r:id="rId2"/>
    <p:sldLayoutId id="2147489053" r:id="rId3"/>
    <p:sldLayoutId id="2147489054" r:id="rId4"/>
    <p:sldLayoutId id="2147489055" r:id="rId5"/>
    <p:sldLayoutId id="2147489056" r:id="rId6"/>
    <p:sldLayoutId id="2147489057" r:id="rId7"/>
    <p:sldLayoutId id="2147489058" r:id="rId8"/>
    <p:sldLayoutId id="2147489059" r:id="rId9"/>
    <p:sldLayoutId id="2147489060" r:id="rId10"/>
    <p:sldLayoutId id="21474890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4/2/26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300446643"/>
      </p:ext>
    </p:extLst>
  </p:cSld>
  <p:clrMap bg1="lt1" tx1="dk1" bg2="lt2" tx2="dk2" accent1="accent1" accent2="accent2" accent3="accent3" accent4="accent4" accent5="accent5" accent6="accent6" hlink="hlink" folHlink="folHlink"/>
  <p:sldLayoutIdLst>
    <p:sldLayoutId id="2147489063" r:id="rId1"/>
    <p:sldLayoutId id="2147489064" r:id="rId2"/>
    <p:sldLayoutId id="2147489065" r:id="rId3"/>
    <p:sldLayoutId id="2147489066" r:id="rId4"/>
    <p:sldLayoutId id="2147489067" r:id="rId5"/>
    <p:sldLayoutId id="2147489068" r:id="rId6"/>
    <p:sldLayoutId id="2147489069" r:id="rId7"/>
    <p:sldLayoutId id="2147489070" r:id="rId8"/>
    <p:sldLayoutId id="2147489071" r:id="rId9"/>
    <p:sldLayoutId id="2147489072" r:id="rId10"/>
    <p:sldLayoutId id="214748907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374330"/>
      </p:ext>
    </p:extLst>
  </p:cSld>
  <p:clrMap bg1="lt1" tx1="dk1" bg2="lt2" tx2="dk2" accent1="accent1" accent2="accent2" accent3="accent3" accent4="accent4" accent5="accent5" accent6="accent6" hlink="hlink" folHlink="folHlink"/>
  <p:sldLayoutIdLst>
    <p:sldLayoutId id="2147489075" r:id="rId1"/>
    <p:sldLayoutId id="2147489076" r:id="rId2"/>
    <p:sldLayoutId id="2147489077" r:id="rId3"/>
    <p:sldLayoutId id="2147489078" r:id="rId4"/>
    <p:sldLayoutId id="2147489079" r:id="rId5"/>
    <p:sldLayoutId id="2147489080" r:id="rId6"/>
    <p:sldLayoutId id="2147489081" r:id="rId7"/>
    <p:sldLayoutId id="2147489082" r:id="rId8"/>
    <p:sldLayoutId id="2147489083" r:id="rId9"/>
    <p:sldLayoutId id="2147489084" r:id="rId10"/>
    <p:sldLayoutId id="214748908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904963"/>
      </p:ext>
    </p:extLst>
  </p:cSld>
  <p:clrMap bg1="lt1" tx1="dk1" bg2="lt2" tx2="dk2" accent1="accent1" accent2="accent2" accent3="accent3" accent4="accent4" accent5="accent5" accent6="accent6" hlink="hlink" folHlink="folHlink"/>
  <p:sldLayoutIdLst>
    <p:sldLayoutId id="2147489087" r:id="rId1"/>
    <p:sldLayoutId id="2147489088" r:id="rId2"/>
    <p:sldLayoutId id="2147489089" r:id="rId3"/>
    <p:sldLayoutId id="2147489090" r:id="rId4"/>
    <p:sldLayoutId id="2147489091" r:id="rId5"/>
    <p:sldLayoutId id="2147489092" r:id="rId6"/>
    <p:sldLayoutId id="2147489093" r:id="rId7"/>
    <p:sldLayoutId id="2147489094" r:id="rId8"/>
    <p:sldLayoutId id="2147489095" r:id="rId9"/>
    <p:sldLayoutId id="2147489096" r:id="rId10"/>
    <p:sldLayoutId id="21474890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83055"/>
      </p:ext>
    </p:extLst>
  </p:cSld>
  <p:clrMap bg1="dk2" tx1="lt1" bg2="dk1" tx2="lt2" accent1="accent1" accent2="accent2" accent3="accent3" accent4="accent4" accent5="accent5" accent6="accent6" hlink="hlink" folHlink="folHlink"/>
  <p:sldLayoutIdLst>
    <p:sldLayoutId id="2147489099" r:id="rId1"/>
    <p:sldLayoutId id="2147489100" r:id="rId2"/>
    <p:sldLayoutId id="2147489101" r:id="rId3"/>
    <p:sldLayoutId id="2147489102" r:id="rId4"/>
    <p:sldLayoutId id="2147489103" r:id="rId5"/>
    <p:sldLayoutId id="2147489104" r:id="rId6"/>
    <p:sldLayoutId id="2147489105" r:id="rId7"/>
    <p:sldLayoutId id="2147489106" r:id="rId8"/>
    <p:sldLayoutId id="2147489107" r:id="rId9"/>
    <p:sldLayoutId id="2147489108" r:id="rId10"/>
    <p:sldLayoutId id="214748910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474469"/>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extLst>
      <p:ext uri="{BB962C8B-B14F-4D97-AF65-F5344CB8AC3E}">
        <p14:creationId xmlns:p14="http://schemas.microsoft.com/office/powerpoint/2010/main" val="3642869511"/>
      </p:ext>
    </p:extLst>
  </p:cSld>
  <p:clrMap bg1="dk2" tx1="lt1" bg2="dk1" tx2="lt2" accent1="accent1" accent2="accent2" accent3="accent3" accent4="accent4" accent5="accent5" accent6="accent6" hlink="hlink" folHlink="folHlink"/>
  <p:sldLayoutIdLst>
    <p:sldLayoutId id="2147489111" r:id="rId1"/>
    <p:sldLayoutId id="2147489112" r:id="rId2"/>
    <p:sldLayoutId id="2147489113" r:id="rId3"/>
    <p:sldLayoutId id="2147489114" r:id="rId4"/>
    <p:sldLayoutId id="2147489115" r:id="rId5"/>
    <p:sldLayoutId id="2147489116" r:id="rId6"/>
    <p:sldLayoutId id="2147489117" r:id="rId7"/>
    <p:sldLayoutId id="2147489118" r:id="rId8"/>
    <p:sldLayoutId id="2147489119" r:id="rId9"/>
    <p:sldLayoutId id="2147489120" r:id="rId10"/>
    <p:sldLayoutId id="21474891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371715" name="Text Box 1027"/>
          <p:cNvSpPr txBox="1">
            <a:spLocks noChangeArrowheads="1"/>
          </p:cNvSpPr>
          <p:nvPr userDrawn="1"/>
        </p:nvSpPr>
        <p:spPr bwMode="auto">
          <a:xfrm>
            <a:off x="759035" y="6559996"/>
            <a:ext cx="879056" cy="221359"/>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i="0" dirty="0">
                <a:solidFill>
                  <a:srgbClr val="FFFFFF"/>
                </a:solidFill>
                <a:latin typeface="Arial" panose="020B0604020202020204" pitchFamily="34" charset="0"/>
                <a:cs typeface="Arial" panose="020B0604020202020204" pitchFamily="34" charset="0"/>
              </a:rPr>
              <a:t>© </a:t>
            </a:r>
            <a:r>
              <a:rPr lang="en-US" sz="900" b="1" i="0" dirty="0">
                <a:solidFill>
                  <a:srgbClr val="FFFFFF"/>
                </a:solidFill>
                <a:latin typeface="Arial" panose="020B0604020202020204" pitchFamily="34" charset="0"/>
                <a:cs typeface="Arial" panose="020B0604020202020204" pitchFamily="34" charset="0"/>
              </a:rPr>
              <a:t>2004</a:t>
            </a:r>
            <a:r>
              <a:rPr lang="en-US" sz="800" b="1" i="0" dirty="0">
                <a:solidFill>
                  <a:srgbClr val="FFFFFF"/>
                </a:solidFill>
                <a:latin typeface="Arial" panose="020B0604020202020204" pitchFamily="34" charset="0"/>
                <a:cs typeface="Arial" panose="020B0604020202020204" pitchFamily="34" charset="0"/>
              </a:rPr>
              <a:t> TBBMI</a:t>
            </a:r>
          </a:p>
        </p:txBody>
      </p:sp>
      <p:sp>
        <p:nvSpPr>
          <p:cNvPr id="151556" name="Rectangle 1028"/>
          <p:cNvSpPr>
            <a:spLocks noChangeArrowheads="1"/>
          </p:cNvSpPr>
          <p:nvPr userDrawn="1"/>
        </p:nvSpPr>
        <p:spPr bwMode="auto">
          <a:xfrm>
            <a:off x="7964723" y="6538564"/>
            <a:ext cx="545630" cy="221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i="0" dirty="0">
                <a:solidFill>
                  <a:srgbClr val="FFFFFF"/>
                </a:solidFill>
                <a:latin typeface="Comic Sans MS" charset="0"/>
                <a:cs typeface="Arial" panose="020B0604020202020204" pitchFamily="34"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i="0" dirty="0">
                <a:solidFill>
                  <a:srgbClr val="FFFF00"/>
                </a:solidFill>
                <a:latin typeface="Helvetica" charset="0"/>
                <a:cs typeface="Arial" panose="020B0604020202020204" pitchFamily="34" charset="0"/>
              </a:rPr>
              <a:t>The  New Testament          Comes Together</a:t>
            </a:r>
          </a:p>
        </p:txBody>
      </p:sp>
    </p:spTree>
    <p:extLst>
      <p:ext uri="{BB962C8B-B14F-4D97-AF65-F5344CB8AC3E}">
        <p14:creationId xmlns:p14="http://schemas.microsoft.com/office/powerpoint/2010/main" val="483648373"/>
      </p:ext>
    </p:extLst>
  </p:cSld>
  <p:clrMap bg1="lt1" tx1="dk1" bg2="lt2" tx2="dk2" accent1="accent1" accent2="accent2" accent3="accent3" accent4="accent4" accent5="accent5" accent6="accent6" hlink="hlink" folHlink="folHlink"/>
  <p:sldLayoutIdLst>
    <p:sldLayoutId id="2147489123" r:id="rId1"/>
    <p:sldLayoutId id="2147489124" r:id="rId2"/>
    <p:sldLayoutId id="2147489125" r:id="rId3"/>
    <p:sldLayoutId id="2147489126" r:id="rId4"/>
    <p:sldLayoutId id="2147489127" r:id="rId5"/>
    <p:sldLayoutId id="2147489128" r:id="rId6"/>
    <p:sldLayoutId id="2147489129" r:id="rId7"/>
    <p:sldLayoutId id="2147489130" r:id="rId8"/>
    <p:sldLayoutId id="2147489131" r:id="rId9"/>
    <p:sldLayoutId id="2147489132" r:id="rId10"/>
    <p:sldLayoutId id="2147489133"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64552458"/>
      </p:ext>
    </p:extLst>
  </p:cSld>
  <p:clrMap bg1="lt1" tx1="dk1" bg2="lt2" tx2="dk2" accent1="accent1" accent2="accent2" accent3="accent3" accent4="accent4" accent5="accent5" accent6="accent6" hlink="hlink" folHlink="folHlink"/>
  <p:sldLayoutIdLst>
    <p:sldLayoutId id="214748913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8485316"/>
      </p:ext>
    </p:extLst>
  </p:cSld>
  <p:clrMap bg1="lt1" tx1="dk1" bg2="lt2" tx2="dk2" accent1="accent1" accent2="accent2" accent3="accent3" accent4="accent4" accent5="accent5" accent6="accent6" hlink="hlink" folHlink="folHlink"/>
  <p:sldLayoutIdLst>
    <p:sldLayoutId id="2147489137" r:id="rId1"/>
    <p:sldLayoutId id="2147489138" r:id="rId2"/>
    <p:sldLayoutId id="2147489139" r:id="rId3"/>
    <p:sldLayoutId id="2147489140" r:id="rId4"/>
    <p:sldLayoutId id="2147489141" r:id="rId5"/>
    <p:sldLayoutId id="2147489142" r:id="rId6"/>
    <p:sldLayoutId id="2147489143" r:id="rId7"/>
    <p:sldLayoutId id="2147489144" r:id="rId8"/>
    <p:sldLayoutId id="2147489145" r:id="rId9"/>
    <p:sldLayoutId id="2147489146" r:id="rId10"/>
    <p:sldLayoutId id="21474891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691465269"/>
      </p:ext>
    </p:extLst>
  </p:cSld>
  <p:clrMap bg1="dk2" tx1="lt1" bg2="dk1" tx2="lt2" accent1="accent1" accent2="accent2" accent3="accent3" accent4="accent4" accent5="accent5" accent6="accent6" hlink="hlink" folHlink="folHlink"/>
  <p:sldLayoutIdLst>
    <p:sldLayoutId id="2147489149" r:id="rId1"/>
    <p:sldLayoutId id="2147489150" r:id="rId2"/>
    <p:sldLayoutId id="2147489151" r:id="rId3"/>
    <p:sldLayoutId id="2147489152" r:id="rId4"/>
    <p:sldLayoutId id="2147489153" r:id="rId5"/>
    <p:sldLayoutId id="2147489154" r:id="rId6"/>
    <p:sldLayoutId id="2147489155" r:id="rId7"/>
    <p:sldLayoutId id="2147489156" r:id="rId8"/>
    <p:sldLayoutId id="2147489157" r:id="rId9"/>
    <p:sldLayoutId id="2147489158" r:id="rId10"/>
    <p:sldLayoutId id="214748915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48" tIns="40272" rIns="80548" bIns="40272" anchor="ctr"/>
          <a:lstStyle/>
          <a:p>
            <a:endParaRPr lang="en-US" sz="2118">
              <a:solidFill>
                <a:srgbClr val="FFFFFF"/>
              </a:solidFill>
              <a:ea typeface="MS Gothic" charset="0"/>
              <a:cs typeface="MS Gothic" charset="0"/>
            </a:endParaRPr>
          </a:p>
        </p:txBody>
      </p:sp>
      <p:sp>
        <p:nvSpPr>
          <p:cNvPr id="2" name="Text Box 2"/>
          <p:cNvSpPr txBox="1">
            <a:spLocks noChangeArrowheads="1"/>
          </p:cNvSpPr>
          <p:nvPr/>
        </p:nvSpPr>
        <p:spPr bwMode="auto">
          <a:xfrm>
            <a:off x="766493" y="6560108"/>
            <a:ext cx="867025" cy="218988"/>
          </a:xfrm>
          <a:prstGeom prst="rect">
            <a:avLst/>
          </a:prstGeom>
          <a:noFill/>
          <a:ln w="9525">
            <a:noFill/>
            <a:round/>
            <a:headEnd/>
            <a:tailEnd/>
          </a:ln>
          <a:effectLst/>
        </p:spPr>
        <p:txBody>
          <a:bodyPr wrap="none" lIns="79276" tIns="41220" rIns="79276" bIns="412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0021">
              <a:lnSpc>
                <a:spcPct val="100000"/>
              </a:lnSpc>
              <a:spcBef>
                <a:spcPts val="497"/>
              </a:spcBef>
              <a:buClr>
                <a:srgbClr val="FFFFFF"/>
              </a:buClr>
              <a:buFont typeface="Arial" charset="0"/>
              <a:buNone/>
              <a:defRPr/>
            </a:pPr>
            <a:r>
              <a:rPr lang="en-GB" sz="794" b="1" i="0" dirty="0">
                <a:solidFill>
                  <a:srgbClr val="FFFFFF"/>
                </a:solidFill>
                <a:latin typeface="Arial" panose="020B0604020202020204" pitchFamily="34" charset="0"/>
              </a:rPr>
              <a:t>© </a:t>
            </a:r>
            <a:r>
              <a:rPr lang="en-GB" sz="882" b="1" i="0" dirty="0">
                <a:solidFill>
                  <a:srgbClr val="FFFFFF"/>
                </a:solidFill>
                <a:latin typeface="Arial" panose="020B0604020202020204" pitchFamily="34" charset="0"/>
              </a:rPr>
              <a:t>2006</a:t>
            </a:r>
            <a:r>
              <a:rPr lang="en-GB" sz="794"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55437" y="6545400"/>
            <a:ext cx="591309" cy="21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76" tIns="41220" rIns="79276" bIns="41220" anchor="ctr">
            <a:spAutoFit/>
          </a:bodyPr>
          <a:lstStyle/>
          <a:p>
            <a:pPr algn="ctr">
              <a:lnSpc>
                <a:spcPct val="100000"/>
              </a:lnSpc>
              <a:buClr>
                <a:srgbClr val="FFFFFF"/>
              </a:buClr>
              <a:buFont typeface="Comic Sans MS"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882"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56"/>
            <a:ext cx="4061114" cy="87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420" tIns="44711" rIns="89420" bIns="44711">
            <a:spAutoFit/>
          </a:bodyPr>
          <a:lstStyle/>
          <a:p>
            <a:pPr>
              <a:lnSpc>
                <a:spcPct val="125000"/>
              </a:lnSpc>
              <a:spcBef>
                <a:spcPts val="1324"/>
              </a:spcBef>
              <a:buClr>
                <a:srgbClr val="FFFF00"/>
              </a:buClr>
              <a:buFont typeface="Helvetica"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2118" b="1">
                <a:solidFill>
                  <a:srgbClr val="FFFF00"/>
                </a:solidFill>
                <a:latin typeface="Helvetica" charset="0"/>
              </a:rPr>
              <a:t>The  New Testament          Comes Together</a:t>
            </a:r>
          </a:p>
        </p:txBody>
      </p:sp>
    </p:spTree>
    <p:extLst>
      <p:ext uri="{BB962C8B-B14F-4D97-AF65-F5344CB8AC3E}">
        <p14:creationId xmlns:p14="http://schemas.microsoft.com/office/powerpoint/2010/main" val="1989184055"/>
      </p:ext>
    </p:extLst>
  </p:cSld>
  <p:clrMap bg1="lt1" tx1="dk1" bg2="lt2" tx2="dk2" accent1="accent1" accent2="accent2" accent3="accent3" accent4="accent4" accent5="accent5" accent6="accent6" hlink="hlink" folHlink="folHlink"/>
  <p:sldLayoutIdLst>
    <p:sldLayoutId id="2147489162" r:id="rId1"/>
    <p:sldLayoutId id="2147489163" r:id="rId2"/>
    <p:sldLayoutId id="2147489164" r:id="rId3"/>
    <p:sldLayoutId id="2147489165" r:id="rId4"/>
    <p:sldLayoutId id="2147489166" r:id="rId5"/>
    <p:sldLayoutId id="2147489167" r:id="rId6"/>
    <p:sldLayoutId id="2147489168" r:id="rId7"/>
    <p:sldLayoutId id="2147489169" r:id="rId8"/>
    <p:sldLayoutId id="2147489170" r:id="rId9"/>
    <p:sldLayoutId id="2147489171" r:id="rId10"/>
    <p:sldLayoutId id="2147489172"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725"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451"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8179"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903"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4988" indent="-324988"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03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4324"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5382"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8108"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200836"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3561"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725" rtl="0" eaLnBrk="1" latinLnBrk="0" hangingPunct="1">
        <a:defRPr sz="1588" kern="1200">
          <a:solidFill>
            <a:schemeClr val="tx1"/>
          </a:solidFill>
          <a:latin typeface="+mn-lt"/>
          <a:ea typeface="+mn-ea"/>
          <a:cs typeface="+mn-cs"/>
        </a:defRPr>
      </a:lvl1pPr>
      <a:lvl2pPr marL="402725" algn="l" defTabSz="402725" rtl="0" eaLnBrk="1" latinLnBrk="0" hangingPunct="1">
        <a:defRPr sz="1588" kern="1200">
          <a:solidFill>
            <a:schemeClr val="tx1"/>
          </a:solidFill>
          <a:latin typeface="+mn-lt"/>
          <a:ea typeface="+mn-ea"/>
          <a:cs typeface="+mn-cs"/>
        </a:defRPr>
      </a:lvl2pPr>
      <a:lvl3pPr marL="805451" algn="l" defTabSz="402725" rtl="0" eaLnBrk="1" latinLnBrk="0" hangingPunct="1">
        <a:defRPr sz="1588" kern="1200">
          <a:solidFill>
            <a:schemeClr val="tx1"/>
          </a:solidFill>
          <a:latin typeface="+mn-lt"/>
          <a:ea typeface="+mn-ea"/>
          <a:cs typeface="+mn-cs"/>
        </a:defRPr>
      </a:lvl3pPr>
      <a:lvl4pPr marL="1208179" algn="l" defTabSz="402725" rtl="0" eaLnBrk="1" latinLnBrk="0" hangingPunct="1">
        <a:defRPr sz="1588" kern="1200">
          <a:solidFill>
            <a:schemeClr val="tx1"/>
          </a:solidFill>
          <a:latin typeface="+mn-lt"/>
          <a:ea typeface="+mn-ea"/>
          <a:cs typeface="+mn-cs"/>
        </a:defRPr>
      </a:lvl4pPr>
      <a:lvl5pPr marL="1610903" algn="l" defTabSz="402725" rtl="0" eaLnBrk="1" latinLnBrk="0" hangingPunct="1">
        <a:defRPr sz="1588" kern="1200">
          <a:solidFill>
            <a:schemeClr val="tx1"/>
          </a:solidFill>
          <a:latin typeface="+mn-lt"/>
          <a:ea typeface="+mn-ea"/>
          <a:cs typeface="+mn-cs"/>
        </a:defRPr>
      </a:lvl5pPr>
      <a:lvl6pPr marL="2013632" algn="l" defTabSz="402725" rtl="0" eaLnBrk="1" latinLnBrk="0" hangingPunct="1">
        <a:defRPr sz="1588" kern="1200">
          <a:solidFill>
            <a:schemeClr val="tx1"/>
          </a:solidFill>
          <a:latin typeface="+mn-lt"/>
          <a:ea typeface="+mn-ea"/>
          <a:cs typeface="+mn-cs"/>
        </a:defRPr>
      </a:lvl6pPr>
      <a:lvl7pPr marL="2416358" algn="l" defTabSz="402725" rtl="0" eaLnBrk="1" latinLnBrk="0" hangingPunct="1">
        <a:defRPr sz="1588" kern="1200">
          <a:solidFill>
            <a:schemeClr val="tx1"/>
          </a:solidFill>
          <a:latin typeface="+mn-lt"/>
          <a:ea typeface="+mn-ea"/>
          <a:cs typeface="+mn-cs"/>
        </a:defRPr>
      </a:lvl7pPr>
      <a:lvl8pPr marL="2819084" algn="l" defTabSz="402725" rtl="0" eaLnBrk="1" latinLnBrk="0" hangingPunct="1">
        <a:defRPr sz="1588" kern="1200">
          <a:solidFill>
            <a:schemeClr val="tx1"/>
          </a:solidFill>
          <a:latin typeface="+mn-lt"/>
          <a:ea typeface="+mn-ea"/>
          <a:cs typeface="+mn-cs"/>
        </a:defRPr>
      </a:lvl8pPr>
      <a:lvl9pPr marL="3221809" algn="l" defTabSz="402725" rtl="0" eaLnBrk="1" latinLnBrk="0" hangingPunct="1">
        <a:defRPr sz="1588"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48" tIns="40272" rIns="80548" bIns="40272" anchor="ctr"/>
          <a:lstStyle/>
          <a:p>
            <a:endParaRPr lang="en-US" sz="2118">
              <a:solidFill>
                <a:srgbClr val="FFFFFF"/>
              </a:solidFill>
              <a:ea typeface="MS Gothic" charset="0"/>
              <a:cs typeface="MS Gothic" charset="0"/>
            </a:endParaRPr>
          </a:p>
        </p:txBody>
      </p:sp>
      <p:sp>
        <p:nvSpPr>
          <p:cNvPr id="2" name="Text Box 2"/>
          <p:cNvSpPr txBox="1">
            <a:spLocks noChangeArrowheads="1"/>
          </p:cNvSpPr>
          <p:nvPr/>
        </p:nvSpPr>
        <p:spPr bwMode="auto">
          <a:xfrm>
            <a:off x="766493" y="6560108"/>
            <a:ext cx="867025" cy="218988"/>
          </a:xfrm>
          <a:prstGeom prst="rect">
            <a:avLst/>
          </a:prstGeom>
          <a:noFill/>
          <a:ln w="9525">
            <a:noFill/>
            <a:round/>
            <a:headEnd/>
            <a:tailEnd/>
          </a:ln>
          <a:effectLst/>
        </p:spPr>
        <p:txBody>
          <a:bodyPr wrap="none" lIns="79276" tIns="41220" rIns="79276" bIns="412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0021">
              <a:lnSpc>
                <a:spcPct val="100000"/>
              </a:lnSpc>
              <a:spcBef>
                <a:spcPts val="497"/>
              </a:spcBef>
              <a:buClr>
                <a:srgbClr val="FFFFFF"/>
              </a:buClr>
              <a:buFont typeface="Arial" charset="0"/>
              <a:buNone/>
              <a:defRPr/>
            </a:pPr>
            <a:r>
              <a:rPr lang="en-GB" sz="794" b="1" i="0" dirty="0">
                <a:solidFill>
                  <a:srgbClr val="FFFFFF"/>
                </a:solidFill>
                <a:latin typeface="Arial" panose="020B0604020202020204" pitchFamily="34" charset="0"/>
              </a:rPr>
              <a:t>© </a:t>
            </a:r>
            <a:r>
              <a:rPr lang="en-GB" sz="882" b="1" i="0" dirty="0">
                <a:solidFill>
                  <a:srgbClr val="FFFFFF"/>
                </a:solidFill>
                <a:latin typeface="Arial" panose="020B0604020202020204" pitchFamily="34" charset="0"/>
              </a:rPr>
              <a:t>2006</a:t>
            </a:r>
            <a:r>
              <a:rPr lang="en-GB" sz="794"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55437" y="6545400"/>
            <a:ext cx="591309" cy="21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76" tIns="41220" rIns="79276" bIns="41220" anchor="ctr">
            <a:spAutoFit/>
          </a:bodyPr>
          <a:lstStyle/>
          <a:p>
            <a:pPr algn="ctr">
              <a:lnSpc>
                <a:spcPct val="100000"/>
              </a:lnSpc>
              <a:buClr>
                <a:srgbClr val="FFFFFF"/>
              </a:buClr>
              <a:buFont typeface="Comic Sans MS"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882"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F3561F59-FC75-4C36-6932-7DCD953C14C9}"/>
              </a:ext>
            </a:extLst>
          </p:cNvPr>
          <p:cNvSpPr>
            <a:spLocks noChangeArrowheads="1"/>
          </p:cNvSpPr>
          <p:nvPr userDrawn="1"/>
        </p:nvSpPr>
        <p:spPr bwMode="auto">
          <a:xfrm>
            <a:off x="461818" y="106456"/>
            <a:ext cx="4061114" cy="865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i="0" dirty="0">
                <a:solidFill>
                  <a:srgbClr val="FFFF00"/>
                </a:solidFill>
                <a:latin typeface="Arial" panose="020B0604020202020204" pitchFamily="34" charset="0"/>
                <a:cs typeface="Arial" panose="020B0604020202020204" pitchFamily="34" charset="0"/>
              </a:rPr>
              <a:t>العهد الجديد</a:t>
            </a:r>
            <a:br>
              <a:rPr lang="en-US" sz="2118" b="1" i="0" dirty="0">
                <a:solidFill>
                  <a:srgbClr val="FFFF00"/>
                </a:solidFill>
                <a:latin typeface="Arial" panose="020B0604020202020204" pitchFamily="34" charset="0"/>
                <a:cs typeface="Arial" panose="020B0604020202020204" pitchFamily="34" charset="0"/>
              </a:rPr>
            </a:br>
            <a:r>
              <a:rPr lang="ar-JO" sz="2118" b="1" i="0" dirty="0">
                <a:solidFill>
                  <a:srgbClr val="FFFF00"/>
                </a:solidFill>
                <a:latin typeface="Arial" panose="020B0604020202020204" pitchFamily="34" charset="0"/>
                <a:cs typeface="Arial" panose="020B0604020202020204" pitchFamily="34" charset="0"/>
              </a:rPr>
              <a:t>يجتمع معًا</a:t>
            </a:r>
            <a:endParaRPr lang="en-GB" sz="2118" b="1" i="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855072"/>
      </p:ext>
    </p:extLst>
  </p:cSld>
  <p:clrMap bg1="lt1" tx1="dk1" bg2="lt2" tx2="dk2" accent1="accent1" accent2="accent2" accent3="accent3" accent4="accent4" accent5="accent5" accent6="accent6" hlink="hlink" folHlink="folHlink"/>
  <p:sldLayoutIdLst>
    <p:sldLayoutId id="2147489174" r:id="rId1"/>
    <p:sldLayoutId id="2147489175" r:id="rId2"/>
    <p:sldLayoutId id="2147489176" r:id="rId3"/>
    <p:sldLayoutId id="2147489177" r:id="rId4"/>
    <p:sldLayoutId id="2147489178" r:id="rId5"/>
    <p:sldLayoutId id="2147489179" r:id="rId6"/>
    <p:sldLayoutId id="2147489180" r:id="rId7"/>
    <p:sldLayoutId id="2147489181" r:id="rId8"/>
    <p:sldLayoutId id="2147489182" r:id="rId9"/>
    <p:sldLayoutId id="2147489183" r:id="rId10"/>
    <p:sldLayoutId id="2147489184"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725"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451"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8179"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903"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4988" indent="-324988"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03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4324"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5382"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8108"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200836"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3561"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725" rtl="0" eaLnBrk="1" latinLnBrk="0" hangingPunct="1">
        <a:defRPr sz="1588" kern="1200">
          <a:solidFill>
            <a:schemeClr val="tx1"/>
          </a:solidFill>
          <a:latin typeface="+mn-lt"/>
          <a:ea typeface="+mn-ea"/>
          <a:cs typeface="+mn-cs"/>
        </a:defRPr>
      </a:lvl1pPr>
      <a:lvl2pPr marL="402725" algn="l" defTabSz="402725" rtl="0" eaLnBrk="1" latinLnBrk="0" hangingPunct="1">
        <a:defRPr sz="1588" kern="1200">
          <a:solidFill>
            <a:schemeClr val="tx1"/>
          </a:solidFill>
          <a:latin typeface="+mn-lt"/>
          <a:ea typeface="+mn-ea"/>
          <a:cs typeface="+mn-cs"/>
        </a:defRPr>
      </a:lvl2pPr>
      <a:lvl3pPr marL="805451" algn="l" defTabSz="402725" rtl="0" eaLnBrk="1" latinLnBrk="0" hangingPunct="1">
        <a:defRPr sz="1588" kern="1200">
          <a:solidFill>
            <a:schemeClr val="tx1"/>
          </a:solidFill>
          <a:latin typeface="+mn-lt"/>
          <a:ea typeface="+mn-ea"/>
          <a:cs typeface="+mn-cs"/>
        </a:defRPr>
      </a:lvl3pPr>
      <a:lvl4pPr marL="1208179" algn="l" defTabSz="402725" rtl="0" eaLnBrk="1" latinLnBrk="0" hangingPunct="1">
        <a:defRPr sz="1588" kern="1200">
          <a:solidFill>
            <a:schemeClr val="tx1"/>
          </a:solidFill>
          <a:latin typeface="+mn-lt"/>
          <a:ea typeface="+mn-ea"/>
          <a:cs typeface="+mn-cs"/>
        </a:defRPr>
      </a:lvl4pPr>
      <a:lvl5pPr marL="1610903" algn="l" defTabSz="402725" rtl="0" eaLnBrk="1" latinLnBrk="0" hangingPunct="1">
        <a:defRPr sz="1588" kern="1200">
          <a:solidFill>
            <a:schemeClr val="tx1"/>
          </a:solidFill>
          <a:latin typeface="+mn-lt"/>
          <a:ea typeface="+mn-ea"/>
          <a:cs typeface="+mn-cs"/>
        </a:defRPr>
      </a:lvl5pPr>
      <a:lvl6pPr marL="2013632" algn="l" defTabSz="402725" rtl="0" eaLnBrk="1" latinLnBrk="0" hangingPunct="1">
        <a:defRPr sz="1588" kern="1200">
          <a:solidFill>
            <a:schemeClr val="tx1"/>
          </a:solidFill>
          <a:latin typeface="+mn-lt"/>
          <a:ea typeface="+mn-ea"/>
          <a:cs typeface="+mn-cs"/>
        </a:defRPr>
      </a:lvl6pPr>
      <a:lvl7pPr marL="2416358" algn="l" defTabSz="402725" rtl="0" eaLnBrk="1" latinLnBrk="0" hangingPunct="1">
        <a:defRPr sz="1588" kern="1200">
          <a:solidFill>
            <a:schemeClr val="tx1"/>
          </a:solidFill>
          <a:latin typeface="+mn-lt"/>
          <a:ea typeface="+mn-ea"/>
          <a:cs typeface="+mn-cs"/>
        </a:defRPr>
      </a:lvl7pPr>
      <a:lvl8pPr marL="2819084" algn="l" defTabSz="402725" rtl="0" eaLnBrk="1" latinLnBrk="0" hangingPunct="1">
        <a:defRPr sz="1588" kern="1200">
          <a:solidFill>
            <a:schemeClr val="tx1"/>
          </a:solidFill>
          <a:latin typeface="+mn-lt"/>
          <a:ea typeface="+mn-ea"/>
          <a:cs typeface="+mn-cs"/>
        </a:defRPr>
      </a:lvl8pPr>
      <a:lvl9pPr marL="3221809" algn="l" defTabSz="402725" rtl="0" eaLnBrk="1" latinLnBrk="0" hangingPunct="1">
        <a:defRPr sz="1588"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150997124"/>
      </p:ext>
    </p:extLst>
  </p:cSld>
  <p:clrMap bg1="lt1" tx1="dk1" bg2="lt2" tx2="dk2" accent1="accent1" accent2="accent2" accent3="accent3" accent4="accent4" accent5="accent5" accent6="accent6" hlink="hlink" folHlink="folHlink"/>
  <p:sldLayoutIdLst>
    <p:sldLayoutId id="214748918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C24699A9-02F9-214C-BCF3-A3142318A2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3461631"/>
      </p:ext>
    </p:extLst>
  </p:cSld>
  <p:clrMap bg1="lt1" tx1="dk1" bg2="lt2" tx2="dk2" accent1="accent1" accent2="accent2" accent3="accent3" accent4="accent4" accent5="accent5" accent6="accent6" hlink="hlink" folHlink="folHlink"/>
  <p:sldLayoutIdLst>
    <p:sldLayoutId id="2147489188" r:id="rId1"/>
    <p:sldLayoutId id="2147489189" r:id="rId2"/>
    <p:sldLayoutId id="2147489190" r:id="rId3"/>
    <p:sldLayoutId id="2147489191" r:id="rId4"/>
    <p:sldLayoutId id="2147489192" r:id="rId5"/>
    <p:sldLayoutId id="2147489193" r:id="rId6"/>
    <p:sldLayoutId id="2147489194" r:id="rId7"/>
    <p:sldLayoutId id="2147489195" r:id="rId8"/>
    <p:sldLayoutId id="2147489196" r:id="rId9"/>
    <p:sldLayoutId id="2147489197" r:id="rId10"/>
    <p:sldLayoutId id="214748919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Verdana"/>
                <a:ea typeface="+mn-ea"/>
                <a:cs typeface="+mn-cs"/>
              </a:rPr>
              <a:pPr fontAlgn="auto">
                <a:spcBef>
                  <a:spcPts val="0"/>
                </a:spcBef>
                <a:spcAft>
                  <a:spcPts val="0"/>
                </a:spcAft>
              </a:pPr>
              <a:t>4/2/26</a:t>
            </a:fld>
            <a:endParaRPr lang="en-US" dirty="0">
              <a:solidFill>
                <a:prstClr val="white">
                  <a:tint val="75000"/>
                </a:prstClr>
              </a:solidFill>
              <a:latin typeface="Verdana"/>
              <a:ea typeface="+mn-ea"/>
              <a:cs typeface="+mn-cs"/>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Verdana"/>
              <a:ea typeface="+mn-ea"/>
              <a:cs typeface="+mn-cs"/>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Verdana"/>
                <a:ea typeface="+mn-ea"/>
                <a:cs typeface="+mn-cs"/>
              </a:rPr>
              <a:pPr fontAlgn="auto">
                <a:spcBef>
                  <a:spcPts val="0"/>
                </a:spcBef>
                <a:spcAft>
                  <a:spcPts val="0"/>
                </a:spcAft>
              </a:pPr>
              <a:t>‹#›</a:t>
            </a:fld>
            <a:endParaRPr lang="en-US" dirty="0">
              <a:solidFill>
                <a:prstClr val="white">
                  <a:tint val="75000"/>
                </a:prstClr>
              </a:solidFill>
              <a:latin typeface="Verdana"/>
              <a:ea typeface="+mn-ea"/>
              <a:cs typeface="+mn-cs"/>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Tree>
    <p:extLst>
      <p:ext uri="{BB962C8B-B14F-4D97-AF65-F5344CB8AC3E}">
        <p14:creationId xmlns:p14="http://schemas.microsoft.com/office/powerpoint/2010/main" val="4082732043"/>
      </p:ext>
    </p:extLst>
  </p:cSld>
  <p:clrMap bg1="dk1" tx1="lt1" bg2="dk2" tx2="lt2" accent1="accent1" accent2="accent2" accent3="accent3" accent4="accent4" accent5="accent5" accent6="accent6" hlink="hlink" folHlink="folHlink"/>
  <p:sldLayoutIdLst>
    <p:sldLayoutId id="2147489200" r:id="rId1"/>
    <p:sldLayoutId id="2147489201" r:id="rId2"/>
    <p:sldLayoutId id="2147489202" r:id="rId3"/>
    <p:sldLayoutId id="2147489203" r:id="rId4"/>
    <p:sldLayoutId id="2147489204" r:id="rId5"/>
    <p:sldLayoutId id="2147489205" r:id="rId6"/>
    <p:sldLayoutId id="2147489206" r:id="rId7"/>
    <p:sldLayoutId id="2147489207" r:id="rId8"/>
    <p:sldLayoutId id="2147489208" r:id="rId9"/>
    <p:sldLayoutId id="2147489209" r:id="rId10"/>
    <p:sldLayoutId id="2147489210"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auto">
              <a:spcBef>
                <a:spcPts val="0"/>
              </a:spcBef>
              <a:spcAft>
                <a:spcPts val="0"/>
              </a:spcAft>
            </a:pPr>
            <a:fld id="{4F702E6C-E54F-4ADA-B1BB-3935B4D38A3F}" type="datetimeFigureOut">
              <a:rPr lang="en-US" smtClean="0">
                <a:solidFill>
                  <a:srgbClr val="FFFFFF"/>
                </a:solidFill>
                <a:latin typeface="Arial Narrow"/>
                <a:ea typeface="+mn-ea"/>
                <a:cs typeface="+mn-cs"/>
              </a:rPr>
              <a:pPr fontAlgn="auto">
                <a:spcBef>
                  <a:spcPts val="0"/>
                </a:spcBef>
                <a:spcAft>
                  <a:spcPts val="0"/>
                </a:spcAft>
              </a:pPr>
              <a:t>4/2/26</a:t>
            </a:fld>
            <a:endParaRPr lang="en-US" dirty="0">
              <a:solidFill>
                <a:srgbClr val="FFFFFF"/>
              </a:solidFill>
              <a:latin typeface="Arial Narrow"/>
              <a:ea typeface="+mn-ea"/>
              <a:cs typeface="+mn-cs"/>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auto">
              <a:spcBef>
                <a:spcPts val="0"/>
              </a:spcBef>
              <a:spcAft>
                <a:spcPts val="0"/>
              </a:spcAft>
            </a:pPr>
            <a:endParaRPr lang="en-US" dirty="0">
              <a:solidFill>
                <a:srgbClr val="FFFFFF"/>
              </a:solidFill>
              <a:latin typeface="Arial Narrow"/>
              <a:ea typeface="+mn-ea"/>
              <a:cs typeface="+mn-cs"/>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fontAlgn="auto">
              <a:spcBef>
                <a:spcPts val="0"/>
              </a:spcBef>
              <a:spcAft>
                <a:spcPts val="0"/>
              </a:spcAft>
            </a:pPr>
            <a:fld id="{C5F3F7F1-2F37-47F2-BA62-FAA355CF0C4B}" type="slidenum">
              <a:rPr lang="en-US" smtClean="0">
                <a:solidFill>
                  <a:srgbClr val="FFFFFF"/>
                </a:solidFill>
                <a:latin typeface="Arial Narrow"/>
                <a:ea typeface="+mn-ea"/>
                <a:cs typeface="+mn-cs"/>
              </a:rPr>
              <a:pPr fontAlgn="auto">
                <a:spcBef>
                  <a:spcPts val="0"/>
                </a:spcBef>
                <a:spcAft>
                  <a:spcPts val="0"/>
                </a:spcAft>
              </a:pPr>
              <a:t>‹#›</a:t>
            </a:fld>
            <a:endParaRPr lang="en-US" dirty="0">
              <a:solidFill>
                <a:srgbClr val="FFFFFF"/>
              </a:solidFill>
              <a:latin typeface="Arial Narrow"/>
              <a:ea typeface="+mn-ea"/>
              <a:cs typeface="+mn-cs"/>
            </a:endParaRPr>
          </a:p>
        </p:txBody>
      </p:sp>
    </p:spTree>
    <p:extLst>
      <p:ext uri="{BB962C8B-B14F-4D97-AF65-F5344CB8AC3E}">
        <p14:creationId xmlns:p14="http://schemas.microsoft.com/office/powerpoint/2010/main" val="898091058"/>
      </p:ext>
    </p:extLst>
  </p:cSld>
  <p:clrMap bg1="dk1" tx1="lt1" bg2="dk2" tx2="lt2" accent1="accent1" accent2="accent2" accent3="accent3" accent4="accent4" accent5="accent5" accent6="accent6" hlink="hlink" folHlink="folHlink"/>
  <p:sldLayoutIdLst>
    <p:sldLayoutId id="2147489212" r:id="rId1"/>
    <p:sldLayoutId id="2147489213" r:id="rId2"/>
    <p:sldLayoutId id="2147489214" r:id="rId3"/>
    <p:sldLayoutId id="2147489215" r:id="rId4"/>
    <p:sldLayoutId id="2147489216" r:id="rId5"/>
    <p:sldLayoutId id="2147489217" r:id="rId6"/>
    <p:sldLayoutId id="2147489218" r:id="rId7"/>
    <p:sldLayoutId id="2147489219" r:id="rId8"/>
    <p:sldLayoutId id="2147489220" r:id="rId9"/>
    <p:sldLayoutId id="2147489221" r:id="rId10"/>
    <p:sldLayoutId id="2147489222"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4589446"/>
      </p:ext>
    </p:extLst>
  </p:cSld>
  <p:clrMap bg1="lt1" tx1="dk1" bg2="lt2" tx2="dk2" accent1="accent1" accent2="accent2" accent3="accent3" accent4="accent4" accent5="accent5" accent6="accent6" hlink="hlink" folHlink="folHlink"/>
  <p:sldLayoutIdLst>
    <p:sldLayoutId id="2147489225"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10536131"/>
      </p:ext>
    </p:extLst>
  </p:cSld>
  <p:clrMap bg1="lt1" tx1="dk1" bg2="lt2" tx2="dk2" accent1="accent1" accent2="accent2" accent3="accent3" accent4="accent4" accent5="accent5" accent6="accent6" hlink="hlink" folHlink="folHlink"/>
  <p:sldLayoutIdLst>
    <p:sldLayoutId id="2147489227" r:id="rId1"/>
    <p:sldLayoutId id="2147489228" r:id="rId2"/>
    <p:sldLayoutId id="2147489229" r:id="rId3"/>
    <p:sldLayoutId id="2147489230" r:id="rId4"/>
    <p:sldLayoutId id="2147489231" r:id="rId5"/>
    <p:sldLayoutId id="2147489232" r:id="rId6"/>
    <p:sldLayoutId id="2147489233" r:id="rId7"/>
    <p:sldLayoutId id="2147489234" r:id="rId8"/>
    <p:sldLayoutId id="2147489235" r:id="rId9"/>
    <p:sldLayoutId id="2147489236" r:id="rId10"/>
    <p:sldLayoutId id="2147489237" r:id="rId11"/>
    <p:sldLayoutId id="2147489238" r:id="rId12"/>
    <p:sldLayoutId id="214748923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8050492"/>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 id="2147489252" r:id="rId12"/>
    <p:sldLayoutId id="2147489253" r:id="rId13"/>
    <p:sldLayoutId id="214748925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704585637"/>
      </p:ext>
    </p:extLst>
  </p:cSld>
  <p:clrMap bg1="lt1" tx1="dk1" bg2="lt2" tx2="dk2" accent1="accent1" accent2="accent2" accent3="accent3" accent4="accent4" accent5="accent5" accent6="accent6" hlink="hlink" folHlink="folHlink"/>
  <p:sldLayoutIdLst>
    <p:sldLayoutId id="2147489256" r:id="rId1"/>
    <p:sldLayoutId id="2147489257" r:id="rId2"/>
    <p:sldLayoutId id="2147489258" r:id="rId3"/>
    <p:sldLayoutId id="2147489259" r:id="rId4"/>
    <p:sldLayoutId id="2147489260" r:id="rId5"/>
    <p:sldLayoutId id="2147489261" r:id="rId6"/>
    <p:sldLayoutId id="2147489262" r:id="rId7"/>
    <p:sldLayoutId id="2147489263" r:id="rId8"/>
    <p:sldLayoutId id="2147489264" r:id="rId9"/>
    <p:sldLayoutId id="2147489265" r:id="rId10"/>
    <p:sldLayoutId id="2147489266" r:id="rId11"/>
    <p:sldLayoutId id="2147489267" r:id="rId12"/>
    <p:sldLayoutId id="2147489268" r:id="rId13"/>
    <p:sldLayoutId id="2147489269" r:id="rId14"/>
    <p:sldLayoutId id="2147489270" r:id="rId15"/>
    <p:sldLayoutId id="2147489271" r:id="rId16"/>
    <p:sldLayoutId id="2147489272" r:id="rId17"/>
    <p:sldLayoutId id="2147489273" r:id="rId18"/>
    <p:sldLayoutId id="2147489274" r:id="rId19"/>
    <p:sldLayoutId id="2147489275" r:id="rId20"/>
    <p:sldLayoutId id="2147489276" r:id="rId21"/>
    <p:sldLayoutId id="2147489277" r:id="rId22"/>
    <p:sldLayoutId id="2147489278" r:id="rId23"/>
    <p:sldLayoutId id="2147489279" r:id="rId24"/>
    <p:sldLayoutId id="2147489280" r:id="rId25"/>
    <p:sldLayoutId id="2147489281" r:id="rId26"/>
    <p:sldLayoutId id="2147489282" r:id="rId27"/>
    <p:sldLayoutId id="2147489283" r:id="rId28"/>
    <p:sldLayoutId id="2147489284" r:id="rId29"/>
    <p:sldLayoutId id="2147489285" r:id="rId30"/>
    <p:sldLayoutId id="2147489286" r:id="rId31"/>
    <p:sldLayoutId id="2147489287" r:id="rId32"/>
    <p:sldLayoutId id="2147489288" r:id="rId33"/>
    <p:sldLayoutId id="2147489289" r:id="rId34"/>
    <p:sldLayoutId id="2147489290" r:id="rId35"/>
    <p:sldLayoutId id="2147489291" r:id="rId36"/>
    <p:sldLayoutId id="2147489292" r:id="rId37"/>
    <p:sldLayoutId id="2147489293" r:id="rId38"/>
    <p:sldLayoutId id="2147489294" r:id="rId39"/>
    <p:sldLayoutId id="2147489295" r:id="rId40"/>
    <p:sldLayoutId id="2147489296" r:id="rId41"/>
    <p:sldLayoutId id="2147489297" r:id="rId42"/>
    <p:sldLayoutId id="2147489298" r:id="rId43"/>
    <p:sldLayoutId id="2147489299" r:id="rId44"/>
    <p:sldLayoutId id="2147489300" r:id="rId45"/>
    <p:sldLayoutId id="2147489301" r:id="rId46"/>
    <p:sldLayoutId id="2147489302" r:id="rId47"/>
    <p:sldLayoutId id="2147489303" r:id="rId48"/>
    <p:sldLayoutId id="2147489304" r:id="rId49"/>
    <p:sldLayoutId id="2147489305" r:id="rId50"/>
    <p:sldLayoutId id="2147489306" r:id="rId51"/>
    <p:sldLayoutId id="2147489307" r:id="rId52"/>
    <p:sldLayoutId id="2147489308" r:id="rId53"/>
    <p:sldLayoutId id="2147489309" r:id="rId54"/>
    <p:sldLayoutId id="2147489310" r:id="rId55"/>
    <p:sldLayoutId id="2147489311" r:id="rId56"/>
    <p:sldLayoutId id="2147489312" r:id="rId57"/>
    <p:sldLayoutId id="2147489313" r:id="rId58"/>
    <p:sldLayoutId id="2147489314" r:id="rId59"/>
    <p:sldLayoutId id="2147489315" r:id="rId60"/>
    <p:sldLayoutId id="2147489316" r:id="rId61"/>
    <p:sldLayoutId id="2147489317" r:id="rId62"/>
    <p:sldLayoutId id="2147489318" r:id="rId63"/>
    <p:sldLayoutId id="2147489319" r:id="rId64"/>
    <p:sldLayoutId id="2147489320" r:id="rId65"/>
    <p:sldLayoutId id="2147489321" r:id="rId66"/>
    <p:sldLayoutId id="2147489322" r:id="rId67"/>
    <p:sldLayoutId id="2147489323" r:id="rId68"/>
    <p:sldLayoutId id="2147489324" r:id="rId69"/>
    <p:sldLayoutId id="2147489325" r:id="rId70"/>
    <p:sldLayoutId id="2147489326" r:id="rId71"/>
    <p:sldLayoutId id="2147489327" r:id="rId72"/>
    <p:sldLayoutId id="2147489328" r:id="rId73"/>
    <p:sldLayoutId id="2147489329" r:id="rId74"/>
    <p:sldLayoutId id="2147489330" r:id="rId75"/>
    <p:sldLayoutId id="2147489331" r:id="rId76"/>
    <p:sldLayoutId id="2147489332" r:id="rId77"/>
    <p:sldLayoutId id="2147489333" r:id="rId78"/>
    <p:sldLayoutId id="2147489334" r:id="rId79"/>
    <p:sldLayoutId id="2147489335" r:id="rId80"/>
    <p:sldLayoutId id="2147489336" r:id="rId81"/>
    <p:sldLayoutId id="2147489337" r:id="rId82"/>
    <p:sldLayoutId id="2147489338" r:id="rId83"/>
    <p:sldLayoutId id="2147489339" r:id="rId84"/>
    <p:sldLayoutId id="2147489340" r:id="rId85"/>
    <p:sldLayoutId id="2147489341" r:id="rId86"/>
    <p:sldLayoutId id="2147489342" r:id="rId87"/>
    <p:sldLayoutId id="2147489343" r:id="rId88"/>
    <p:sldLayoutId id="2147489344" r:id="rId89"/>
    <p:sldLayoutId id="2147489345" r:id="rId90"/>
    <p:sldLayoutId id="2147489346" r:id="rId91"/>
    <p:sldLayoutId id="2147489347" r:id="rId92"/>
    <p:sldLayoutId id="2147489348" r:id="rId93"/>
    <p:sldLayoutId id="2147489349" r:id="rId94"/>
    <p:sldLayoutId id="2147489350" r:id="rId95"/>
    <p:sldLayoutId id="2147489351" r:id="rId96"/>
    <p:sldLayoutId id="2147489352" r:id="rId97"/>
    <p:sldLayoutId id="2147489353"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1944051328"/>
      </p:ext>
    </p:extLst>
  </p:cSld>
  <p:clrMap bg1="lt1" tx1="dk1" bg2="lt2" tx2="dk2" accent1="accent1" accent2="accent2" accent3="accent3" accent4="accent4" accent5="accent5" accent6="accent6" hlink="hlink" folHlink="folHlink"/>
  <p:sldLayoutIdLst>
    <p:sldLayoutId id="214748935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4/2/26</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291723119"/>
      </p:ext>
    </p:extLst>
  </p:cSld>
  <p:clrMap bg1="dk1" tx1="lt1" bg2="dk2" tx2="lt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5" r:id="rId8"/>
    <p:sldLayoutId id="2147488206" r:id="rId9"/>
    <p:sldLayoutId id="2147488207" r:id="rId10"/>
    <p:sldLayoutId id="21474882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3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5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0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5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3.xml"/></Relationships>
</file>

<file path=ppt/slides/_rels/slide106.xml.rels><?xml version="1.0" encoding="UTF-8" standalone="yes"?>
<Relationships xmlns="http://schemas.openxmlformats.org/package/2006/relationships"><Relationship Id="rId3" Type="http://schemas.openxmlformats.org/officeDocument/2006/relationships/image" Target="https://lifeafterministry.files.wordpress.com/2017/03/greek-hebrew-and-aramaic-words-martyr.png" TargetMode="External"/><Relationship Id="rId2" Type="http://schemas.openxmlformats.org/officeDocument/2006/relationships/image" Target="../media/image139.png"/><Relationship Id="rId1" Type="http://schemas.openxmlformats.org/officeDocument/2006/relationships/slideLayout" Target="../slideLayouts/slideLayout25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389.xml"/><Relationship Id="rId4" Type="http://schemas.openxmlformats.org/officeDocument/2006/relationships/image" Target="../media/image7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5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2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3.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142.png"/></Relationships>
</file>

<file path=ppt/slides/_rels/slide12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5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3.xml"/><Relationship Id="rId1" Type="http://schemas.openxmlformats.org/officeDocument/2006/relationships/slideLayout" Target="../slideLayouts/slideLayout146.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4.xml"/><Relationship Id="rId1" Type="http://schemas.openxmlformats.org/officeDocument/2006/relationships/slideLayout" Target="../slideLayouts/slideLayout14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6.xml"/><Relationship Id="rId1" Type="http://schemas.openxmlformats.org/officeDocument/2006/relationships/slideLayout" Target="../slideLayouts/slideLayout15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8.xml"/><Relationship Id="rId1" Type="http://schemas.openxmlformats.org/officeDocument/2006/relationships/slideLayout" Target="../slideLayouts/slideLayout14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9.xml"/><Relationship Id="rId1" Type="http://schemas.openxmlformats.org/officeDocument/2006/relationships/slideLayout" Target="../slideLayouts/slideLayout14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0.xml"/><Relationship Id="rId1" Type="http://schemas.openxmlformats.org/officeDocument/2006/relationships/slideLayout" Target="../slideLayouts/slideLayout14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5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56.xml"/></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1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25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6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5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5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5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6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5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5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59.xml"/></Relationships>
</file>

<file path=ppt/slides/_rels/slide1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3.xml"/><Relationship Id="rId1" Type="http://schemas.openxmlformats.org/officeDocument/2006/relationships/slideLayout" Target="../slideLayouts/slideLayout266.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image" Target="../media/image78.jpeg"/><Relationship Id="rId4" Type="http://schemas.openxmlformats.org/officeDocument/2006/relationships/image" Target="../media/image77.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5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5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64.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7.xml"/><Relationship Id="rId1" Type="http://schemas.openxmlformats.org/officeDocument/2006/relationships/slideLayout" Target="../slideLayouts/slideLayout26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8.xml"/><Relationship Id="rId1" Type="http://schemas.openxmlformats.org/officeDocument/2006/relationships/slideLayout" Target="../slideLayouts/slideLayout26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9.xml"/><Relationship Id="rId1" Type="http://schemas.openxmlformats.org/officeDocument/2006/relationships/slideLayout" Target="../slideLayouts/slideLayout26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0.xml"/><Relationship Id="rId1" Type="http://schemas.openxmlformats.org/officeDocument/2006/relationships/slideLayout" Target="../slideLayouts/slideLayout26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1.xml"/><Relationship Id="rId1" Type="http://schemas.openxmlformats.org/officeDocument/2006/relationships/slideLayout" Target="../slideLayouts/slideLayout26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2.xml"/><Relationship Id="rId1" Type="http://schemas.openxmlformats.org/officeDocument/2006/relationships/slideLayout" Target="../slideLayouts/slideLayout26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3.xml"/><Relationship Id="rId1" Type="http://schemas.openxmlformats.org/officeDocument/2006/relationships/slideLayout" Target="../slideLayouts/slideLayout260.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14.xml"/><Relationship Id="rId1" Type="http://schemas.openxmlformats.org/officeDocument/2006/relationships/slideLayout" Target="../slideLayouts/slideLayout264.xml"/></Relationships>
</file>

<file path=ppt/slides/_rels/slide1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5.xml"/><Relationship Id="rId1" Type="http://schemas.openxmlformats.org/officeDocument/2006/relationships/slideLayout" Target="../slideLayouts/slideLayout25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6.xml"/><Relationship Id="rId1" Type="http://schemas.openxmlformats.org/officeDocument/2006/relationships/slideLayout" Target="../slideLayouts/slideLayout2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17.xml"/><Relationship Id="rId1" Type="http://schemas.openxmlformats.org/officeDocument/2006/relationships/slideLayout" Target="../slideLayouts/slideLayout26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5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9.xml"/><Relationship Id="rId1" Type="http://schemas.openxmlformats.org/officeDocument/2006/relationships/slideLayout" Target="../slideLayouts/slideLayout25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0.xml"/><Relationship Id="rId1" Type="http://schemas.openxmlformats.org/officeDocument/2006/relationships/slideLayout" Target="../slideLayouts/slideLayout17.xml"/><Relationship Id="rId4" Type="http://schemas.openxmlformats.org/officeDocument/2006/relationships/image" Target="../media/image155.png"/></Relationships>
</file>

<file path=ppt/slides/_rels/slide1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157.jpe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58.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5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5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5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58.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257.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8.xml"/><Relationship Id="rId1" Type="http://schemas.openxmlformats.org/officeDocument/2006/relationships/slideLayout" Target="../slideLayouts/slideLayout257.xml"/></Relationships>
</file>

<file path=ppt/slides/_rels/slide1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57.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0.xml"/><Relationship Id="rId1" Type="http://schemas.openxmlformats.org/officeDocument/2006/relationships/slideLayout" Target="../slideLayouts/slideLayout25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5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5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33.xml"/><Relationship Id="rId1" Type="http://schemas.openxmlformats.org/officeDocument/2006/relationships/slideLayout" Target="../slideLayouts/slideLayout26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6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6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490.xml"/><Relationship Id="rId1" Type="http://schemas.openxmlformats.org/officeDocument/2006/relationships/themeOverride" Target="../theme/themeOverride5.xml"/><Relationship Id="rId4" Type="http://schemas.microsoft.com/office/2007/relationships/hdphoto" Target="../media/hdphoto2.wdp"/></Relationships>
</file>

<file path=ppt/slides/_rels/slide186.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74.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501.xml"/><Relationship Id="rId1" Type="http://schemas.openxmlformats.org/officeDocument/2006/relationships/themeOverride" Target="../theme/themeOverride6.xml"/></Relationships>
</file>

<file path=ppt/slides/_rels/slide18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490.xml"/><Relationship Id="rId1" Type="http://schemas.openxmlformats.org/officeDocument/2006/relationships/themeOverride" Target="../theme/themeOverride7.xml"/><Relationship Id="rId4" Type="http://schemas.microsoft.com/office/2007/relationships/hdphoto" Target="../media/hdphoto2.wdp"/></Relationships>
</file>

<file path=ppt/slides/_rels/slide18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490.xml"/><Relationship Id="rId1" Type="http://schemas.openxmlformats.org/officeDocument/2006/relationships/themeOverride" Target="../theme/themeOverride8.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490.xml"/><Relationship Id="rId1" Type="http://schemas.openxmlformats.org/officeDocument/2006/relationships/themeOverride" Target="../theme/themeOverride9.xml"/><Relationship Id="rId4" Type="http://schemas.microsoft.com/office/2007/relationships/hdphoto" Target="../media/hdphoto2.wdp"/></Relationships>
</file>

<file path=ppt/slides/_rels/slide19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85.xml"/></Relationships>
</file>

<file path=ppt/slides/_rels/slide19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85.xml"/></Relationships>
</file>

<file path=ppt/slides/_rels/slide1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7.xml"/><Relationship Id="rId1" Type="http://schemas.openxmlformats.org/officeDocument/2006/relationships/slideLayout" Target="../slideLayouts/slideLayout254.xml"/></Relationships>
</file>

<file path=ppt/slides/_rels/slide19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53.xml"/></Relationships>
</file>

<file path=ppt/slides/_rels/slide19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5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98.xml.rels><?xml version="1.0" encoding="UTF-8" standalone="yes"?>
<Relationships xmlns="http://schemas.openxmlformats.org/package/2006/relationships"><Relationship Id="rId3" Type="http://schemas.openxmlformats.org/officeDocument/2006/relationships/image" Target="https://files.logoscdn.com/v1/assets/1425807/optimized?w=250" TargetMode="External"/><Relationship Id="rId2" Type="http://schemas.openxmlformats.org/officeDocument/2006/relationships/image" Target="../media/image166.jpeg"/><Relationship Id="rId1" Type="http://schemas.openxmlformats.org/officeDocument/2006/relationships/slideLayout" Target="../slideLayouts/slideLayout324.xml"/></Relationships>
</file>

<file path=ppt/slides/_rels/slide199.xml.rels><?xml version="1.0" encoding="UTF-8" standalone="yes"?>
<Relationships xmlns="http://schemas.openxmlformats.org/package/2006/relationships"><Relationship Id="rId3" Type="http://schemas.openxmlformats.org/officeDocument/2006/relationships/image" Target="https://media.freebibleimages.org/stories/FB_YO_Paul_Storm/overview-thumbnails/002-yo-paul-storm.jpg?1613596818" TargetMode="External"/><Relationship Id="rId2" Type="http://schemas.openxmlformats.org/officeDocument/2006/relationships/image" Target="../media/image167.jpeg"/><Relationship Id="rId1" Type="http://schemas.openxmlformats.org/officeDocument/2006/relationships/slideLayout" Target="../slideLayouts/slideLayout3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24.xml"/></Relationships>
</file>

<file path=ppt/slides/_rels/slide201.xml.rels><?xml version="1.0" encoding="UTF-8" standalone="yes"?>
<Relationships xmlns="http://schemas.openxmlformats.org/package/2006/relationships"><Relationship Id="rId3" Type="http://schemas.openxmlformats.org/officeDocument/2006/relationships/image" Target="https://media.freebibleimages.org/stories/FB_Paul_Shipwrecked/overview-thumbnails/008-paul-shipwrecked.jpg?1613595545" TargetMode="External"/><Relationship Id="rId2" Type="http://schemas.openxmlformats.org/officeDocument/2006/relationships/image" Target="../media/image169.jpeg"/><Relationship Id="rId1" Type="http://schemas.openxmlformats.org/officeDocument/2006/relationships/slideLayout" Target="../slideLayouts/slideLayout32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05.xml.rels><?xml version="1.0" encoding="UTF-8" standalone="yes"?>
<Relationships xmlns="http://schemas.openxmlformats.org/package/2006/relationships"><Relationship Id="rId3" Type="http://schemas.openxmlformats.org/officeDocument/2006/relationships/image" Target="https://media.freebibleimages.org/stories/FB_Paul_Shipwrecked/overview-thumbnails/021-paul-shipwrecked.jpg?1613595547" TargetMode="External"/><Relationship Id="rId2" Type="http://schemas.openxmlformats.org/officeDocument/2006/relationships/image" Target="../media/image170.jpeg"/><Relationship Id="rId1" Type="http://schemas.openxmlformats.org/officeDocument/2006/relationships/slideLayout" Target="../slideLayouts/slideLayout31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1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5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68.xml"/></Relationships>
</file>

<file path=ppt/slides/_rels/slide2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9.xml"/><Relationship Id="rId1" Type="http://schemas.openxmlformats.org/officeDocument/2006/relationships/slideLayout" Target="../slideLayouts/slideLayout26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g"/></Relationships>
</file>

<file path=ppt/slides/_rels/slide21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0.xml"/><Relationship Id="rId1" Type="http://schemas.openxmlformats.org/officeDocument/2006/relationships/slideLayout" Target="../slideLayouts/slideLayout26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g"/></Relationships>
</file>

<file path=ppt/slides/_rels/slide2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1.xml"/><Relationship Id="rId1" Type="http://schemas.openxmlformats.org/officeDocument/2006/relationships/slideLayout" Target="../slideLayouts/slideLayout254.xml"/></Relationships>
</file>

<file path=ppt/slides/_rels/slide21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2.xml"/><Relationship Id="rId1" Type="http://schemas.openxmlformats.org/officeDocument/2006/relationships/slideLayout" Target="../slideLayouts/slideLayout343.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145.xml"/></Relationships>
</file>

<file path=ppt/slides/_rels/slide2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3.xml"/><Relationship Id="rId1" Type="http://schemas.openxmlformats.org/officeDocument/2006/relationships/slideLayout" Target="../slideLayouts/slideLayout472.xml"/></Relationships>
</file>

<file path=ppt/slides/_rels/slide2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4.xml"/><Relationship Id="rId1" Type="http://schemas.openxmlformats.org/officeDocument/2006/relationships/slideLayout" Target="../slideLayouts/slideLayout274.xml"/></Relationships>
</file>

<file path=ppt/slides/_rels/slide22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5.xml"/><Relationship Id="rId1" Type="http://schemas.openxmlformats.org/officeDocument/2006/relationships/slideLayout" Target="../slideLayouts/slideLayout479.xml"/></Relationships>
</file>

<file path=ppt/slides/_rels/slide2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6.xml"/><Relationship Id="rId1" Type="http://schemas.openxmlformats.org/officeDocument/2006/relationships/slideLayout" Target="../slideLayouts/slideLayout479.xml"/></Relationships>
</file>

<file path=ppt/slides/_rels/slide2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7.xml"/><Relationship Id="rId1" Type="http://schemas.openxmlformats.org/officeDocument/2006/relationships/slideLayout" Target="../slideLayouts/slideLayout47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8.xml"/><Relationship Id="rId1" Type="http://schemas.openxmlformats.org/officeDocument/2006/relationships/slideLayout" Target="../slideLayouts/slideLayout47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9.xml"/><Relationship Id="rId1" Type="http://schemas.openxmlformats.org/officeDocument/2006/relationships/slideLayout" Target="../slideLayouts/slideLayout632.xml"/><Relationship Id="rId4" Type="http://schemas.openxmlformats.org/officeDocument/2006/relationships/image" Target="../media/image182.emf"/></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7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72.xml"/></Relationships>
</file>

<file path=ppt/slides/_rels/slide22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2.xml"/><Relationship Id="rId1" Type="http://schemas.openxmlformats.org/officeDocument/2006/relationships/slideLayout" Target="../slideLayouts/slideLayout274.xml"/><Relationship Id="rId4" Type="http://schemas.openxmlformats.org/officeDocument/2006/relationships/image" Target="https://media.freebibleimages.org/stories/FB_Paul_Shipwrecked/overview-thumbnails/021-paul-shipwrecked.jpg?161359554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145.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68.xml"/></Relationships>
</file>

<file path=ppt/slides/_rels/slide23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4.xml"/><Relationship Id="rId1" Type="http://schemas.openxmlformats.org/officeDocument/2006/relationships/slideLayout" Target="../slideLayouts/slideLayout274.xml"/></Relationships>
</file>

<file path=ppt/slides/_rels/slide2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5.xml"/><Relationship Id="rId1" Type="http://schemas.openxmlformats.org/officeDocument/2006/relationships/slideLayout" Target="../slideLayouts/slideLayout281.xml"/><Relationship Id="rId4" Type="http://schemas.openxmlformats.org/officeDocument/2006/relationships/image" Target="../media/image185.jpeg"/></Relationships>
</file>

<file path=ppt/slides/_rels/slide23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6.xml"/><Relationship Id="rId1" Type="http://schemas.openxmlformats.org/officeDocument/2006/relationships/slideLayout" Target="../slideLayouts/slideLayout282.xml"/></Relationships>
</file>

<file path=ppt/slides/_rels/slide23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7.xml"/><Relationship Id="rId1" Type="http://schemas.openxmlformats.org/officeDocument/2006/relationships/slideLayout" Target="../slideLayouts/slideLayout282.xml"/></Relationships>
</file>

<file path=ppt/slides/_rels/slide23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58.xml"/><Relationship Id="rId1" Type="http://schemas.openxmlformats.org/officeDocument/2006/relationships/slideLayout" Target="../slideLayouts/slideLayout284.xml"/><Relationship Id="rId4" Type="http://schemas.openxmlformats.org/officeDocument/2006/relationships/image" Target="../media/image189.png"/></Relationships>
</file>

<file path=ppt/slides/_rels/slide23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9.xml"/><Relationship Id="rId1" Type="http://schemas.openxmlformats.org/officeDocument/2006/relationships/slideLayout" Target="../slideLayouts/slideLayout282.xml"/></Relationships>
</file>

<file path=ppt/slides/_rels/slide23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0.xml"/><Relationship Id="rId1" Type="http://schemas.openxmlformats.org/officeDocument/2006/relationships/slideLayout" Target="../slideLayouts/slideLayout282.xml"/></Relationships>
</file>

<file path=ppt/slides/_rels/slide23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1.xml"/><Relationship Id="rId1" Type="http://schemas.openxmlformats.org/officeDocument/2006/relationships/slideLayout" Target="../slideLayouts/slideLayout28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68.xml"/></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145.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68.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69.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70.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83.xml"/></Relationships>
</file>

<file path=ppt/slides/_rels/slide24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7.xml"/><Relationship Id="rId1" Type="http://schemas.openxmlformats.org/officeDocument/2006/relationships/slideLayout" Target="../slideLayouts/slideLayout28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7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79.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80.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76.xml"/></Relationships>
</file>

<file path=ppt/slides/_rels/slide2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2.xml"/><Relationship Id="rId1" Type="http://schemas.openxmlformats.org/officeDocument/2006/relationships/slideLayout" Target="../slideLayouts/slideLayout271.xml"/></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06.xml"/></Relationships>
</file>

<file path=ppt/slides/_rels/slide25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3.xml"/><Relationship Id="rId1" Type="http://schemas.openxmlformats.org/officeDocument/2006/relationships/slideLayout" Target="../slideLayouts/slideLayout271.xml"/><Relationship Id="rId4" Type="http://schemas.openxmlformats.org/officeDocument/2006/relationships/image" Target="../media/image179.jpeg"/></Relationships>
</file>

<file path=ppt/slides/_rels/slide25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4.xml"/><Relationship Id="rId1" Type="http://schemas.openxmlformats.org/officeDocument/2006/relationships/slideLayout" Target="../slideLayouts/slideLayout271.xml"/><Relationship Id="rId4" Type="http://schemas.openxmlformats.org/officeDocument/2006/relationships/image" Target="../media/image179.jpeg"/></Relationships>
</file>

<file path=ppt/slides/_rels/slide25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5.xml"/><Relationship Id="rId1" Type="http://schemas.openxmlformats.org/officeDocument/2006/relationships/slideLayout" Target="../slideLayouts/slideLayout271.xml"/><Relationship Id="rId4" Type="http://schemas.openxmlformats.org/officeDocument/2006/relationships/image" Target="../media/image196.png"/></Relationships>
</file>

<file path=ppt/slides/_rels/slide25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6.xml"/><Relationship Id="rId1" Type="http://schemas.openxmlformats.org/officeDocument/2006/relationships/slideLayout" Target="../slideLayouts/slideLayout271.xml"/></Relationships>
</file>

<file path=ppt/slides/_rels/slide25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7.xml"/><Relationship Id="rId1" Type="http://schemas.openxmlformats.org/officeDocument/2006/relationships/slideLayout" Target="../slideLayouts/slideLayout472.xml"/><Relationship Id="rId4" Type="http://schemas.openxmlformats.org/officeDocument/2006/relationships/image" Target="../media/image198.jpeg"/></Relationships>
</file>

<file path=ppt/slides/_rels/slide25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8.xml"/><Relationship Id="rId1" Type="http://schemas.openxmlformats.org/officeDocument/2006/relationships/slideLayout" Target="../slideLayouts/slideLayout540.xml"/></Relationships>
</file>

<file path=ppt/slides/_rels/slide2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9.xml"/><Relationship Id="rId1" Type="http://schemas.openxmlformats.org/officeDocument/2006/relationships/slideLayout" Target="../slideLayouts/slideLayout456.xml"/><Relationship Id="rId6" Type="http://schemas.openxmlformats.org/officeDocument/2006/relationships/image" Target="../media/image201.jpeg"/><Relationship Id="rId5" Type="http://schemas.openxmlformats.org/officeDocument/2006/relationships/image" Target="../media/image98.png"/><Relationship Id="rId4" Type="http://schemas.openxmlformats.org/officeDocument/2006/relationships/image" Target="../media/image200.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81.xml"/><Relationship Id="rId1" Type="http://schemas.openxmlformats.org/officeDocument/2006/relationships/slideLayout" Target="../slideLayouts/slideLayout74.xml"/></Relationships>
</file>

<file path=ppt/slides/_rels/slide25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158.xml"/><Relationship Id="rId4" Type="http://schemas.openxmlformats.org/officeDocument/2006/relationships/image" Target="../media/image87.jpeg"/></Relationships>
</file>

<file path=ppt/slides/_rels/slide26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4.xml"/><Relationship Id="rId1" Type="http://schemas.openxmlformats.org/officeDocument/2006/relationships/slideLayout" Target="../slideLayouts/slideLayout30.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34.xml"/></Relationships>
</file>

<file path=ppt/slides/_rels/slide26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86.xml"/><Relationship Id="rId1" Type="http://schemas.openxmlformats.org/officeDocument/2006/relationships/slideLayout" Target="../slideLayouts/slideLayout428.xml"/></Relationships>
</file>

<file path=ppt/slides/_rels/slide26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87.xml"/><Relationship Id="rId1" Type="http://schemas.openxmlformats.org/officeDocument/2006/relationships/slideLayout" Target="../slideLayouts/slideLayout92.xml"/></Relationships>
</file>

<file path=ppt/slides/_rels/slide2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8.xml"/><Relationship Id="rId1" Type="http://schemas.openxmlformats.org/officeDocument/2006/relationships/slideLayout" Target="../slideLayouts/slideLayout79.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9.xml"/></Relationships>
</file>

<file path=ppt/slides/_rels/slide2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0.xml"/><Relationship Id="rId1" Type="http://schemas.openxmlformats.org/officeDocument/2006/relationships/slideLayout" Target="../slideLayouts/slideLayout79.xml"/><Relationship Id="rId5" Type="http://schemas.openxmlformats.org/officeDocument/2006/relationships/image" Target="../media/image78.jpeg"/><Relationship Id="rId4" Type="http://schemas.openxmlformats.org/officeDocument/2006/relationships/image" Target="../media/image77.jpeg"/></Relationships>
</file>

<file path=ppt/slides/_rels/slide2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1.xml"/><Relationship Id="rId1" Type="http://schemas.openxmlformats.org/officeDocument/2006/relationships/slideLayout" Target="../slideLayouts/slideLayout79.xml"/></Relationships>
</file>

<file path=ppt/slides/_rels/slide2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2.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174.xml"/><Relationship Id="rId4" Type="http://schemas.openxmlformats.org/officeDocument/2006/relationships/image" Target="../media/image89.jpe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56.xml"/></Relationships>
</file>

<file path=ppt/slides/_rels/slide2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4.xml"/><Relationship Id="rId1" Type="http://schemas.openxmlformats.org/officeDocument/2006/relationships/slideLayout" Target="../slideLayouts/slideLayout103.xml"/></Relationships>
</file>

<file path=ppt/slides/_rels/slide2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5.xml"/><Relationship Id="rId1" Type="http://schemas.openxmlformats.org/officeDocument/2006/relationships/slideLayout" Target="../slideLayouts/slideLayout103.xml"/></Relationships>
</file>

<file path=ppt/slides/_rels/slide27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0.xml"/></Relationships>
</file>

<file path=ppt/slides/_rels/slide27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30.xml"/></Relationships>
</file>

<file path=ppt/slides/_rels/slide275.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30.xml"/></Relationships>
</file>

<file path=ppt/slides/_rels/slide276.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0.xml"/></Relationships>
</file>

<file path=ppt/slides/_rels/slide277.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0.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6.xml"/><Relationship Id="rId1" Type="http://schemas.openxmlformats.org/officeDocument/2006/relationships/slideLayout" Target="../slideLayouts/slideLayout449.xml"/><Relationship Id="rId4" Type="http://schemas.openxmlformats.org/officeDocument/2006/relationships/image" Target="../media/image213.png"/></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145.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7.xml"/><Relationship Id="rId1" Type="http://schemas.openxmlformats.org/officeDocument/2006/relationships/slideLayout" Target="../slideLayouts/slideLayout449.xml"/><Relationship Id="rId4" Type="http://schemas.openxmlformats.org/officeDocument/2006/relationships/image" Target="../media/image213.pn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18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395.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406.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406.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422.xml"/></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254.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467.xml"/><Relationship Id="rId5" Type="http://schemas.openxmlformats.org/officeDocument/2006/relationships/image" Target="../media/image99.jpe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7.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151.xml"/><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8.xml"/><Relationship Id="rId1" Type="http://schemas.openxmlformats.org/officeDocument/2006/relationships/slideLayout" Target="../slideLayouts/slideLayout215.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06.xml"/></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145.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1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9.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1.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6.xml"/><Relationship Id="rId1" Type="http://schemas.openxmlformats.org/officeDocument/2006/relationships/slideLayout" Target="../slideLayouts/slideLayout226.xml"/><Relationship Id="rId5" Type="http://schemas.openxmlformats.org/officeDocument/2006/relationships/image" Target="../media/image112.jpe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226.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231.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29.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229.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61.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229.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2.xml"/><Relationship Id="rId1" Type="http://schemas.openxmlformats.org/officeDocument/2006/relationships/slideLayout" Target="../slideLayouts/slideLayout2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4.xml"/><Relationship Id="rId1" Type="http://schemas.openxmlformats.org/officeDocument/2006/relationships/slideLayout" Target="../slideLayouts/slideLayout50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7.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226.xml"/></Relationships>
</file>

<file path=ppt/slides/_rels/slide6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9.xml"/><Relationship Id="rId1" Type="http://schemas.openxmlformats.org/officeDocument/2006/relationships/slideLayout" Target="../slideLayouts/slideLayout226.xml"/></Relationships>
</file>

<file path=ppt/slides/_rels/slide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6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226.xml"/><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2.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23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2.xml"/></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2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3.xml"/></Relationships>
</file>

<file path=ppt/slides/_rels/slide7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9.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jpeg"/><Relationship Id="rId1" Type="http://schemas.openxmlformats.org/officeDocument/2006/relationships/slideLayout" Target="../slideLayouts/slideLayout36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33.xml"/><Relationship Id="rId1" Type="http://schemas.openxmlformats.org/officeDocument/2006/relationships/themeOverride" Target="../theme/themeOverride3.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1.xml"/><Relationship Id="rId1" Type="http://schemas.openxmlformats.org/officeDocument/2006/relationships/slideLayout" Target="../slideLayouts/slideLayout233.xml"/><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2.xml"/><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2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3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0.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3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0.png"/><Relationship Id="rId4"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7.jpeg"/><Relationship Id="rId1" Type="http://schemas.openxmlformats.org/officeDocument/2006/relationships/slideLayout" Target="../slideLayouts/slideLayout36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9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53.xml"/></Relationships>
</file>

<file path=ppt/slides/_rels/slide9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53.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254.xml"/></Relationships>
</file>

<file path=ppt/slides/_rels/slide9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53.xml"/></Relationships>
</file>

<file path=ppt/slides/_rels/slide9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5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estus">
            <a:extLst>
              <a:ext uri="{FF2B5EF4-FFF2-40B4-BE49-F238E27FC236}">
                <a16:creationId xmlns:a16="http://schemas.microsoft.com/office/drawing/2014/main" id="{AAD7457E-06DE-52C5-C75A-BF4F4CC58A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8487178" cy="1143000"/>
          </a:xfrm>
        </p:spPr>
        <p:txBody>
          <a:bodyPr anchor="ctr"/>
          <a:lstStyle/>
          <a:p>
            <a:pPr algn="r" rtl="1">
              <a:defRPr/>
            </a:pPr>
            <a:r>
              <a:rPr lang="ar-JO" sz="7200" dirty="0">
                <a:solidFill>
                  <a:srgbClr val="FFFFFF"/>
                </a:solidFill>
                <a:effectLst>
                  <a:glow rad="228600">
                    <a:schemeClr val="bg2"/>
                  </a:glow>
                </a:effectLst>
                <a:ea typeface="ＭＳ Ｐゴシック" charset="0"/>
                <a:cs typeface="Arial" panose="020B0604020202020204" pitchFamily="34" charset="0"/>
              </a:rPr>
              <a:t>أعمال الرسل </a:t>
            </a:r>
            <a:r>
              <a:rPr lang="ar-SA" sz="7200" dirty="0">
                <a:solidFill>
                  <a:srgbClr val="FFFFFF"/>
                </a:solidFill>
                <a:effectLst>
                  <a:glow rad="228600">
                    <a:schemeClr val="bg2"/>
                  </a:glow>
                </a:effectLst>
                <a:ea typeface="ＭＳ Ｐゴシック" charset="0"/>
                <a:cs typeface="Arial" panose="020B0604020202020204" pitchFamily="34" charset="0"/>
              </a:rPr>
              <a:t>٢٠-٢٨</a:t>
            </a:r>
            <a:r>
              <a:rPr lang="en-US" sz="7200" dirty="0">
                <a:solidFill>
                  <a:srgbClr val="FFFFFF"/>
                </a:solidFill>
                <a:effectLst>
                  <a:glow rad="228600">
                    <a:schemeClr val="bg2"/>
                  </a:glow>
                </a:effectLst>
                <a:ea typeface="ＭＳ Ｐゴシック" charset="0"/>
                <a:cs typeface="Arial" panose="020B0604020202020204" pitchFamily="34" charset="0"/>
              </a:rPr>
              <a:t> </a:t>
            </a: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endParaRPr kumimoji="0" lang="en-US" sz="11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0139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83840" y="116632"/>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29613" y="957981"/>
            <a:ext cx="8374836" cy="452431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 فافعل هذا الذي نقول لك: عندنا أربعة رجال عليهم نذر.</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 خذ هؤلاء وتطهر معهم وأنفق عليهم ليحلقوا رؤوسهم، فيعلم الجميع أن ليس شيء مما أخبروا عنك، بل تسلك أنت أيضا حافظاً للناموس 25 وأما من جهة الذين آمنوا من الأمم، فأرسلنا نحن إليهم وحكمنا أن لا يحفظوا شيئاً مثل ذلك، سوى أن يحافظوا على أنفسهم مما ذبح للأصنام، ومن الدم، والمخنوق، والزنا 26 حينئذ أخذ بولس الرجال في الغد، وتطهر معهم ودخل الهيكل، مخبراً بكمال أيام التطهير، إلى أن يقرب عن كل واحد منهم القربان.</a:t>
            </a:r>
            <a:endParaRPr kumimoji="0" lang="en-TH"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21: 23-26</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74380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 disprove these rumours Paul had gone to the temple with four men who were following the Jewish custom of Purification. – Slide 2">
            <a:extLst>
              <a:ext uri="{FF2B5EF4-FFF2-40B4-BE49-F238E27FC236}">
                <a16:creationId xmlns:a16="http://schemas.microsoft.com/office/drawing/2014/main" id="{4BF92864-9C84-6E49-8080-635A46C0D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C713BF-D7E5-EF4A-9210-03586D742EDB}"/>
              </a:ext>
            </a:extLst>
          </p:cNvPr>
          <p:cNvSpPr txBox="1"/>
          <p:nvPr/>
        </p:nvSpPr>
        <p:spPr>
          <a:xfrm>
            <a:off x="0" y="5042118"/>
            <a:ext cx="9144000" cy="1384995"/>
          </a:xfrm>
          <a:prstGeom prst="rect">
            <a:avLst/>
          </a:prstGeom>
          <a:solidFill>
            <a:srgbClr val="000000">
              <a:alpha val="56078"/>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نذر النذير – نذر مؤقت لتكريس النفس لله بالإمتناع عن اللحم والخمر.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يتم تقديم الذبائح وقص الشعر في نهاية النذر (عدد 6: 1-21). </a:t>
            </a:r>
            <a:endParaRPr lang="ar-JO" sz="2800" b="1" dirty="0">
              <a:solidFill>
                <a:srgbClr val="FFFFFF"/>
              </a:solidFill>
              <a:effectLst>
                <a:glow rad="127000">
                  <a:srgbClr val="000000"/>
                </a:glow>
              </a:effectLst>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اتبع بولس نفسه هذا النذر في أعمال 18: 18.</a:t>
            </a:r>
            <a:endParaRPr kumimoji="0" lang="en-TH"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5287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ven days later some Jews from Asia saw Paul with Trophimus, a Gentile from Ephesus, and they mistakenly assumed Paul had taken him into a part of the Temple gentiles were forbidden to enter. They quickly gathered a mob. – Slide 3">
            <a:extLst>
              <a:ext uri="{FF2B5EF4-FFF2-40B4-BE49-F238E27FC236}">
                <a16:creationId xmlns:a16="http://schemas.microsoft.com/office/drawing/2014/main" id="{6A5D3882-9869-4B40-8499-12B050BD77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770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276717" y="161609"/>
            <a:ext cx="8590565" cy="36009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الغوغاء يثيرهم التحيز والإقصاء، وليس العقل والتهم العادلة. إن الحماس الديني لا يقل خطورة عن الكراهية السياسية.</a:t>
            </a:r>
            <a:r>
              <a:rPr kumimoji="0" lang="en-GB" sz="4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جون ل. أوجيلفي، تعليق الواعظ: الأعمال (ناشفيل: توماس نيلسون، 2010).</a:t>
            </a:r>
            <a:endParaRPr kumimoji="0" lang="en-TH"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69030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en the mob saw the commander and the troops coming, they stopped beating Paul. The commander arrested Paul, had him bound with two chains. and ordered that he be taken to the fortress. The crowd followed behind, shouting, ‘Kill him, kill him!’ – Slide 6">
            <a:extLst>
              <a:ext uri="{FF2B5EF4-FFF2-40B4-BE49-F238E27FC236}">
                <a16:creationId xmlns:a16="http://schemas.microsoft.com/office/drawing/2014/main" id="{461697EF-3CE2-E942-8445-66F4165AF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324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s Paul was about to be taken inside, the commander asked,‘Aren’t you the Egyptian who led a rebellion some time ago and took 4,000 rebels out into the desert?’ ‘No,’ Paul replied, ‘I am a Jew and a citizen of Tarsus in Cilicia. Please, let me talk to these people.’The commander agreed and the crowd went silent. – Slide 7">
            <a:extLst>
              <a:ext uri="{FF2B5EF4-FFF2-40B4-BE49-F238E27FC236}">
                <a16:creationId xmlns:a16="http://schemas.microsoft.com/office/drawing/2014/main" id="{A57ADA5F-846F-AB4B-9B8F-F09C02BB4D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7F7836-D7FA-4497-A3E7-C0AACDB19F18}"/>
              </a:ext>
            </a:extLst>
          </p:cNvPr>
          <p:cNvSpPr txBox="1"/>
          <p:nvPr/>
        </p:nvSpPr>
        <p:spPr>
          <a:xfrm>
            <a:off x="0" y="5903893"/>
            <a:ext cx="9144000" cy="523220"/>
          </a:xfrm>
          <a:prstGeom prst="rect">
            <a:avLst/>
          </a:prstGeom>
          <a:solidFill>
            <a:srgbClr val="000000">
              <a:alpha val="56078"/>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يدافع بولس عن نفسه أمام الغوغاء اليهود ـ أعمال ٢١: ٢٧ـ ٢٢: ٢١</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04031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descr="What Is The Greek Word For Witness">
            <a:extLst>
              <a:ext uri="{FF2B5EF4-FFF2-40B4-BE49-F238E27FC236}">
                <a16:creationId xmlns:a16="http://schemas.microsoft.com/office/drawing/2014/main" id="{A368FAC0-B56A-FF43-95E4-858D1B8681CF}"/>
              </a:ext>
            </a:extLst>
          </p:cNvPr>
          <p:cNvPicPr>
            <a:picLocks noChangeAspect="1" noChangeArrowheads="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1147762" y="9525"/>
            <a:ext cx="6848475"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299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323528" y="442913"/>
            <a:ext cx="8629972" cy="44627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JO" sz="3600" b="1" u="sng" dirty="0">
                <a:solidFill>
                  <a:srgbClr val="000000"/>
                </a:solidFill>
                <a:latin typeface="Arial" panose="020B0604020202020204" pitchFamily="34" charset="0"/>
                <a:ea typeface="+mn-ea"/>
                <a:cs typeface="Arial" panose="020B0604020202020204" pitchFamily="34" charset="0"/>
              </a:rPr>
              <a:t>الإضطهاد والشهادة</a:t>
            </a:r>
            <a:endParaRPr kumimoji="0" lang="en-TH"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3600" b="1" dirty="0">
                <a:solidFill>
                  <a:srgbClr val="000000"/>
                </a:solidFill>
                <a:latin typeface="Arial" panose="020B0604020202020204" pitchFamily="34" charset="0"/>
                <a:ea typeface="+mn-ea"/>
                <a:cs typeface="Arial" panose="020B0604020202020204" pitchFamily="34" charset="0"/>
              </a:rPr>
              <a:t>مرقس 13: 9</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لأنهم سيسلمونكم إلى مجالس، وتجلدون في مجامع، وتوقفون أمام ولاة وملوك، من أجلي، شهادة لهم.</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3600" b="1" dirty="0">
                <a:solidFill>
                  <a:srgbClr val="000000"/>
                </a:solidFill>
                <a:latin typeface="Arial" panose="020B0604020202020204" pitchFamily="34" charset="0"/>
                <a:ea typeface="+mn-ea"/>
                <a:cs typeface="Arial" panose="020B0604020202020204" pitchFamily="34" charset="0"/>
              </a:rPr>
              <a:t>شهد بولس بجرأة – أعمال 22: 21 وانظر أعمال 9: 1-19 وأعمال 26: 12-23</a:t>
            </a:r>
            <a:endParaRPr kumimoji="0" lang="en-TH"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47650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22</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546714647"/>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4524315"/>
          </a:xfrm>
          <a:prstGeom prst="rect">
            <a:avLst/>
          </a:prstGeom>
          <a:noFill/>
        </p:spPr>
        <p:txBody>
          <a:bodyPr wrap="square" rtlCol="0">
            <a:spAutoFit/>
          </a:bodyPr>
          <a:lstStyle/>
          <a:p>
            <a:pPr lvl="0" algn="r" fontAlgn="auto">
              <a:spcBef>
                <a:spcPts val="0"/>
              </a:spcBef>
              <a:spcAft>
                <a:spcPts val="0"/>
              </a:spcAf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أيها الرجال الإخوة والآباء اسمعوا احتجاجي الآن لديكم 2 فلما سمعوا أنه ينادي لهم باللغة العبرانية أعطوا سكوتاً أحرى فقال: 3 أنا رجل يهودي ولدت في طرسوس كيليكية، ولكن ربيت في هذه المدينة مؤدباً عند رجلي غمالائيل على تحقيق الناموس الأبوي، وكنت غيوراً لله كما أنتم جميعكم اليوم 4 واضطهدت هذا الطريق حتى الموت، مقيداً ومسلماً إلى السجون رجالاً ونساء 5 كما يشهد لي أيضا رئيس الكهنة وجميع المشيخة، الذين إذ أخذت أيضاً منهم رسائل للإخوة إلى دمشق، ذهبت لآتي بالذين هناك إلى أورشليم مقيدين لكي يعاقبوا.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1-5</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95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أعمال الرسل</a:t>
            </a:r>
            <a:endParaRPr lang="en-US" b="1" dirty="0">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التطبيقي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صعود المسيح السماوي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انسكاب الروح القدس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شفاء رجل أعرج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نتائج الكرازة العلنية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دينونة سفيرة وحنانيا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إقامة الشمامسة تنهي الظلم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دفاع قوي من اسطفانوس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الإضطهاد يشتت الكنيسة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تقديم شاول للإنجيل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تقديم الإنجيل لكرنيليوس</a:t>
            </a: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الدفاع عن العبادة مع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خروج من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توصيل الإنجيل إلى أنطاكية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خلط اللطف مع التشويش</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تحقيق مجمع أورشليم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حاجة لختان تيموثاوس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شرح الإنجيل في أثينا</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مقابلة أكيلا وبريسكلا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الوداع في أفسس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الروح القدس يحذر شاول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تأثير شهادة بولس</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مجمع السنهدريم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سماع فيلكس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مناشدة طارئة لقيصر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محاججة الملك أغريباس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من قيصرية إلى جزيرة مالطة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تقديم الإنجييل في القيود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blinds(horizontal)">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4524315"/>
          </a:xfrm>
          <a:prstGeom prst="rect">
            <a:avLst/>
          </a:prstGeom>
          <a:noFill/>
        </p:spPr>
        <p:txBody>
          <a:bodyPr wrap="square" rtlCol="0">
            <a:spAutoFit/>
          </a:bodyPr>
          <a:lstStyle/>
          <a:p>
            <a:pPr lvl="0" algn="r" fontAlgn="auto">
              <a:spcBef>
                <a:spcPts val="0"/>
              </a:spcBef>
              <a:spcAft>
                <a:spcPts val="0"/>
              </a:spcAf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فحدث لي وأنا ذاهب ومتقرب إلى دمشق أنه نحو نصف النهار، بغتة أبرق حولي من السماء نور عظيم 7 فسقطت على الأرض وسمعت صوتاً قائلاً لي: شاول شاول، لماذا تضطهدني؟</a:t>
            </a:r>
          </a:p>
          <a:p>
            <a:pPr lvl="0" algn="r" fontAlgn="auto">
              <a:spcBef>
                <a:spcPts val="0"/>
              </a:spcBef>
              <a:spcAft>
                <a:spcPts val="0"/>
              </a:spcAf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 فأجبت: من أنت يا سيد؟ فقال لي: أنا يسوع الناصري الذي أنت تضطهده 9 والذين كانوا معي نظروا النور وارتعبوا ولكنهم لم يسمعوا صوت الذي كلمني 10 فقلت: ماذا أفعل يا رب؟ فقال لي الرب: قم واذهب إلى دمشق، وهناك يقال لك عن جميع ما ترتب لك أن تفعل 11 وإذ كنت لا أبصر من أجل بهاء ذلك النور، اقتادني بيدي الذين كانوا معي، فجئت إلى دمشق.</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6-11</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96154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3970318"/>
          </a:xfrm>
          <a:prstGeom prst="rect">
            <a:avLst/>
          </a:prstGeom>
          <a:noFill/>
        </p:spPr>
        <p:txBody>
          <a:bodyPr wrap="square" rtlCol="0">
            <a:spAutoFit/>
          </a:bodyPr>
          <a:lstStyle/>
          <a:p>
            <a:pPr lvl="0" algn="r" fontAlgn="auto">
              <a:spcBef>
                <a:spcPts val="0"/>
              </a:spcBef>
              <a:spcAft>
                <a:spcPts val="0"/>
              </a:spcAf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 ثم إن حنانيا رجلاً تقياً حسب الناموس، ومشهوداً له من جميع اليهود السكان 13 أتى إليَّ ووقف وقال لي: أيها الأخ شاول، أبصر ففي تلك الساعة نظرت إليه 14 فقال: إله آبائنا انتخبك لتعلم مشيئته، وتبصر البار وتسمع صوتاً من فمه 15 لأنك ستكون له شاهداً لجميع الناس بما رأيت وسمعت 16 والآن لماذا تتوانى؟ قم واعتمد واغسل خطاياك داعياً باسم الرب.</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12-16</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54820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51520" y="957981"/>
            <a:ext cx="8524151" cy="4524315"/>
          </a:xfrm>
          <a:prstGeom prst="rect">
            <a:avLst/>
          </a:prstGeom>
          <a:noFill/>
        </p:spPr>
        <p:txBody>
          <a:bodyPr wrap="square" rtlCol="0">
            <a:spAutoFit/>
          </a:bodyPr>
          <a:lstStyle/>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17 وحدث لي بعد ما رجعت إلى أورشليم وكنت أصلي في الهيكل، أني حصلت في غيبة</a:t>
            </a:r>
            <a:r>
              <a:rPr lang="ar-JO" sz="3600" b="1" dirty="0">
                <a:latin typeface="Arial" panose="020B0604020202020204" pitchFamily="34" charset="0"/>
                <a:cs typeface="Arial" panose="020B0604020202020204" pitchFamily="34" charset="0"/>
              </a:rPr>
              <a:t> 18 </a:t>
            </a:r>
            <a:r>
              <a:rPr lang="ar-SA" sz="3600" b="1" dirty="0">
                <a:latin typeface="Arial" panose="020B0604020202020204" pitchFamily="34" charset="0"/>
                <a:cs typeface="Arial" panose="020B0604020202020204" pitchFamily="34" charset="0"/>
              </a:rPr>
              <a:t>فرأيته قائلا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لي: أسرع واخرج عاجلا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من أورشليم، لأنهم لا يقبلون شهادتك عني</a:t>
            </a:r>
            <a:r>
              <a:rPr lang="ar-JO" sz="3600" b="1" dirty="0">
                <a:latin typeface="Arial" panose="020B0604020202020204" pitchFamily="34" charset="0"/>
                <a:cs typeface="Arial" panose="020B0604020202020204" pitchFamily="34" charset="0"/>
              </a:rPr>
              <a:t> 19 </a:t>
            </a:r>
            <a:r>
              <a:rPr lang="ar-SA" sz="3600" b="1" dirty="0">
                <a:latin typeface="Arial" panose="020B0604020202020204" pitchFamily="34" charset="0"/>
                <a:cs typeface="Arial" panose="020B0604020202020204" pitchFamily="34" charset="0"/>
              </a:rPr>
              <a:t>فقلت: يا رب هم يعلمون أني كنت أحبس وأضرب في كل مجمع الذين يؤمنون بك</a:t>
            </a:r>
            <a:r>
              <a:rPr lang="ar-JO" sz="3600" b="1" dirty="0">
                <a:latin typeface="Arial" panose="020B0604020202020204" pitchFamily="34" charset="0"/>
                <a:cs typeface="Arial" panose="020B0604020202020204" pitchFamily="34" charset="0"/>
              </a:rPr>
              <a:t> 20 </a:t>
            </a:r>
            <a:r>
              <a:rPr lang="ar-SA" sz="3600" b="1" dirty="0">
                <a:latin typeface="Arial" panose="020B0604020202020204" pitchFamily="34" charset="0"/>
                <a:cs typeface="Arial" panose="020B0604020202020204" pitchFamily="34" charset="0"/>
              </a:rPr>
              <a:t>وحين سفك دم استفانوس شهيدك كنت أنا واقفا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وراضيا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بقتله، وحافظا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ثياب الذين قتلوه</a:t>
            </a:r>
            <a:r>
              <a:rPr lang="ar-JO" sz="3600" b="1" dirty="0">
                <a:latin typeface="Arial" panose="020B0604020202020204" pitchFamily="34" charset="0"/>
                <a:cs typeface="Arial" panose="020B0604020202020204" pitchFamily="34" charset="0"/>
              </a:rPr>
              <a:t> 21 </a:t>
            </a:r>
            <a:r>
              <a:rPr lang="ar-SA" sz="3600" b="1" dirty="0">
                <a:latin typeface="Arial" panose="020B0604020202020204" pitchFamily="34" charset="0"/>
                <a:cs typeface="Arial" panose="020B0604020202020204" pitchFamily="34" charset="0"/>
              </a:rPr>
              <a:t>فقال لي: اذهب، فإني سأرسلك إلى الأمم بعيدا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17-21</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23917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495740" cy="4524315"/>
          </a:xfrm>
          <a:prstGeom prst="rect">
            <a:avLst/>
          </a:prstGeom>
          <a:noFill/>
        </p:spPr>
        <p:txBody>
          <a:bodyPr wrap="square" rtlCol="0">
            <a:spAutoFit/>
          </a:bodyPr>
          <a:lstStyle/>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22 فسمعوا له حتى هذه الكلمة ثم رفعوا أصواتهم قائلين: خذ مثل هذا من الأرض، لأنه كان لا يجوز أن يعيش</a:t>
            </a:r>
          </a:p>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23 وإذ كانوا يصيحون ويطرحون ثيابهم ويرمون غبارا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إلى الجو</a:t>
            </a:r>
            <a:r>
              <a:rPr lang="ar-JO" sz="3600" b="1" dirty="0">
                <a:latin typeface="Arial" panose="020B0604020202020204" pitchFamily="34" charset="0"/>
                <a:cs typeface="Arial" panose="020B0604020202020204" pitchFamily="34" charset="0"/>
              </a:rPr>
              <a:t> 24 </a:t>
            </a:r>
            <a:r>
              <a:rPr lang="ar-SA" sz="3600" b="1" dirty="0">
                <a:latin typeface="Arial" panose="020B0604020202020204" pitchFamily="34" charset="0"/>
                <a:cs typeface="Arial" panose="020B0604020202020204" pitchFamily="34" charset="0"/>
              </a:rPr>
              <a:t>أمر الأمير أن يذهب به إلى المعسكر، قائلا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أن يفحص بضربات ليعلم لأي سبب كانوا يصرخون عليه هكذا</a:t>
            </a:r>
            <a:r>
              <a:rPr lang="ar-JO" sz="3600" b="1" dirty="0">
                <a:latin typeface="Arial" panose="020B0604020202020204" pitchFamily="34" charset="0"/>
                <a:cs typeface="Arial" panose="020B0604020202020204" pitchFamily="34" charset="0"/>
              </a:rPr>
              <a:t> 25 </a:t>
            </a:r>
            <a:r>
              <a:rPr lang="ar-SA" sz="3600" b="1" dirty="0">
                <a:latin typeface="Arial" panose="020B0604020202020204" pitchFamily="34" charset="0"/>
                <a:cs typeface="Arial" panose="020B0604020202020204" pitchFamily="34" charset="0"/>
              </a:rPr>
              <a:t>فلما مدوه للسياط قال بولس لقائد المئة الواقف: أيجوز لكم أن تجلدوا إنسانا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رومانيا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غير مقضي عليه؟</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22-25</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99278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51520" y="957981"/>
            <a:ext cx="8645054" cy="3970318"/>
          </a:xfrm>
          <a:prstGeom prst="rect">
            <a:avLst/>
          </a:prstGeom>
          <a:noFill/>
        </p:spPr>
        <p:txBody>
          <a:bodyPr wrap="square" rtlCol="0">
            <a:spAutoFit/>
          </a:bodyPr>
          <a:lstStyle/>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26 فإذ سمع قائد المئة ذهب إلى الأمير وأخبره قائلا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انظر ماذا أنت مزمع أن تفعل لأن هذا الرجل روماني</a:t>
            </a:r>
            <a:r>
              <a:rPr lang="ar-JO" sz="3600" b="1" dirty="0">
                <a:latin typeface="Arial" panose="020B0604020202020204" pitchFamily="34" charset="0"/>
                <a:cs typeface="Arial" panose="020B0604020202020204" pitchFamily="34" charset="0"/>
              </a:rPr>
              <a:t> 27 </a:t>
            </a:r>
            <a:r>
              <a:rPr lang="ar-SA" sz="3600" b="1" dirty="0">
                <a:latin typeface="Arial" panose="020B0604020202020204" pitchFamily="34" charset="0"/>
                <a:cs typeface="Arial" panose="020B0604020202020204" pitchFamily="34" charset="0"/>
              </a:rPr>
              <a:t>فجاء الأمير وقال له: قل لي: أنت روماني؟ فقال: نعم</a:t>
            </a:r>
            <a:r>
              <a:rPr lang="ar-JO" sz="3600" b="1" dirty="0">
                <a:latin typeface="Arial" panose="020B0604020202020204" pitchFamily="34" charset="0"/>
                <a:cs typeface="Arial" panose="020B0604020202020204" pitchFamily="34" charset="0"/>
              </a:rPr>
              <a:t> 28 </a:t>
            </a:r>
            <a:r>
              <a:rPr lang="ar-SA" sz="3600" b="1" dirty="0">
                <a:latin typeface="Arial" panose="020B0604020202020204" pitchFamily="34" charset="0"/>
                <a:cs typeface="Arial" panose="020B0604020202020204" pitchFamily="34" charset="0"/>
              </a:rPr>
              <a:t>فأجاب الأمير: أما أنا فبمبلغ كبير اقتنيت هذه الرعوية. فقال بولس: أما أنا فقد ولدت فيها</a:t>
            </a:r>
            <a:r>
              <a:rPr lang="ar-JO" sz="3600" b="1" dirty="0">
                <a:latin typeface="Arial" panose="020B0604020202020204" pitchFamily="34" charset="0"/>
                <a:cs typeface="Arial" panose="020B0604020202020204" pitchFamily="34" charset="0"/>
              </a:rPr>
              <a:t> 29 </a:t>
            </a:r>
            <a:r>
              <a:rPr lang="ar-SA" sz="3600" b="1" dirty="0">
                <a:latin typeface="Arial" panose="020B0604020202020204" pitchFamily="34" charset="0"/>
                <a:cs typeface="Arial" panose="020B0604020202020204" pitchFamily="34" charset="0"/>
              </a:rPr>
              <a:t>وللوقت تنحى عنه الذين كانوا مزمعين أن يفحصوه</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واختشى الأمير لما علم أنه روماني ولأنه قد قيده.</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26-29</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08228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commander brought Paul inside and ordered him to be lashed with whips to make him confess his crime. – Slide 10">
            <a:extLst>
              <a:ext uri="{FF2B5EF4-FFF2-40B4-BE49-F238E27FC236}">
                <a16:creationId xmlns:a16="http://schemas.microsoft.com/office/drawing/2014/main" id="{0CB57FA1-911C-F24D-91D4-7C554E8ACA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28E5D0-2DD5-4C92-BB36-D78B79B74945}"/>
              </a:ext>
            </a:extLst>
          </p:cNvPr>
          <p:cNvSpPr txBox="1"/>
          <p:nvPr/>
        </p:nvSpPr>
        <p:spPr>
          <a:xfrm>
            <a:off x="0" y="6307105"/>
            <a:ext cx="9144000" cy="523220"/>
          </a:xfrm>
          <a:prstGeom prst="rect">
            <a:avLst/>
          </a:prstGeom>
          <a:solidFill>
            <a:srgbClr val="000000">
              <a:alpha val="56078"/>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mn-ea"/>
                <a:cs typeface="Arial" panose="020B0604020202020204" pitchFamily="34" charset="0"/>
              </a:rPr>
              <a:t>يعلن بولس عن جنسيته الرومانية – أعمال الرسل 22: 22-29</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98162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5733" y="1052736"/>
            <a:ext cx="8369938" cy="2800767"/>
          </a:xfrm>
          <a:prstGeom prst="rect">
            <a:avLst/>
          </a:prstGeom>
          <a:noFill/>
        </p:spPr>
        <p:txBody>
          <a:bodyPr wrap="square" rtlCol="0">
            <a:spAutoFit/>
          </a:bodyPr>
          <a:lstStyle/>
          <a:p>
            <a:pPr lvl="0" algn="r" fontAlgn="auto">
              <a:spcBef>
                <a:spcPts val="0"/>
              </a:spcBef>
              <a:spcAft>
                <a:spcPts val="0"/>
              </a:spcAft>
              <a:defRPr/>
            </a:pPr>
            <a:r>
              <a:rPr lang="ar-SA" sz="4400" b="1" dirty="0">
                <a:latin typeface="Arial" panose="020B0604020202020204" pitchFamily="34" charset="0"/>
                <a:cs typeface="Arial" panose="020B0604020202020204" pitchFamily="34" charset="0"/>
              </a:rPr>
              <a:t>30 وفي الغد إذ كان يريد أن يعلم اليقين: لماذا يشتكي اليهود عليه؟ حله من الرباط وأمر أن يحضر رؤساء الكهنة وكل مجمعهم</a:t>
            </a:r>
            <a:r>
              <a:rPr lang="ar-JO" sz="4400" b="1" dirty="0">
                <a:latin typeface="Arial" panose="020B0604020202020204" pitchFamily="34" charset="0"/>
                <a:cs typeface="Arial" panose="020B0604020202020204" pitchFamily="34" charset="0"/>
              </a:rPr>
              <a:t>،</a:t>
            </a:r>
            <a:r>
              <a:rPr lang="ar-SA" sz="4400" b="1" dirty="0">
                <a:latin typeface="Arial" panose="020B0604020202020204" pitchFamily="34" charset="0"/>
                <a:cs typeface="Arial" panose="020B0604020202020204" pitchFamily="34" charset="0"/>
              </a:rPr>
              <a:t> فأحضر بولس وأقامه لديهم.</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22: 30</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7576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4989165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29611" y="904191"/>
            <a:ext cx="8374837" cy="5632311"/>
          </a:xfrm>
          <a:prstGeom prst="rect">
            <a:avLst/>
          </a:prstGeom>
          <a:noFill/>
        </p:spPr>
        <p:txBody>
          <a:bodyPr wrap="square" rtlCol="0">
            <a:spAutoFit/>
          </a:bodyPr>
          <a:lstStyle/>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1 فتفرس بولس في المجمع وقال: أيها الرجال الإخوة، إني بكل ضمير صالح قد عشت لله إلى هذا اليوم</a:t>
            </a:r>
            <a:r>
              <a:rPr lang="ar-JO" sz="3600" b="1" dirty="0">
                <a:latin typeface="Arial" panose="020B0604020202020204" pitchFamily="34" charset="0"/>
                <a:cs typeface="Arial" panose="020B0604020202020204" pitchFamily="34" charset="0"/>
              </a:rPr>
              <a:t> 2 </a:t>
            </a:r>
            <a:r>
              <a:rPr lang="ar-SA" sz="3600" b="1" dirty="0">
                <a:latin typeface="Arial" panose="020B0604020202020204" pitchFamily="34" charset="0"/>
                <a:cs typeface="Arial" panose="020B0604020202020204" pitchFamily="34" charset="0"/>
              </a:rPr>
              <a:t>فأمر حنانيا رئيس الكهنة الواقفين عنده أن يضربوه على فمه.</a:t>
            </a:r>
          </a:p>
          <a:p>
            <a:pPr lvl="0" algn="r" fontAlgn="auto">
              <a:spcBef>
                <a:spcPts val="0"/>
              </a:spcBef>
              <a:spcAft>
                <a:spcPts val="0"/>
              </a:spcAft>
              <a:defRPr/>
            </a:pPr>
            <a:r>
              <a:rPr lang="ar-SA" sz="3600" b="1" dirty="0">
                <a:latin typeface="Arial" panose="020B0604020202020204" pitchFamily="34" charset="0"/>
                <a:cs typeface="Arial" panose="020B0604020202020204" pitchFamily="34" charset="0"/>
              </a:rPr>
              <a:t>3 حينئذ قال له بولس : سيضربك الله أيها الحائط المبيض أفأنت جالس تحكم علي حسب الناموس، وأنت تأمر بضربي مخالفا للناموس؟</a:t>
            </a:r>
            <a:r>
              <a:rPr lang="ar-JO" sz="3600" b="1" dirty="0">
                <a:latin typeface="Arial" panose="020B0604020202020204" pitchFamily="34" charset="0"/>
                <a:cs typeface="Arial" panose="020B0604020202020204" pitchFamily="34" charset="0"/>
              </a:rPr>
              <a:t> 4 </a:t>
            </a:r>
            <a:r>
              <a:rPr lang="ar-SA" sz="3600" b="1" dirty="0">
                <a:latin typeface="Arial" panose="020B0604020202020204" pitchFamily="34" charset="0"/>
                <a:cs typeface="Arial" panose="020B0604020202020204" pitchFamily="34" charset="0"/>
              </a:rPr>
              <a:t>فقال الواقفون: أتشتم رئيس كهنة الله؟</a:t>
            </a:r>
            <a:r>
              <a:rPr lang="ar-JO" sz="3600" b="1" dirty="0">
                <a:latin typeface="Arial" panose="020B0604020202020204" pitchFamily="34" charset="0"/>
                <a:cs typeface="Arial" panose="020B0604020202020204" pitchFamily="34" charset="0"/>
              </a:rPr>
              <a:t> 5 </a:t>
            </a:r>
            <a:r>
              <a:rPr lang="ar-SA" sz="3600" b="1" dirty="0">
                <a:latin typeface="Arial" panose="020B0604020202020204" pitchFamily="34" charset="0"/>
                <a:cs typeface="Arial" panose="020B0604020202020204" pitchFamily="34" charset="0"/>
              </a:rPr>
              <a:t>فقال بولس: لم أكن أعرف أيها الإخوة أنه رئيس كهنة، لأنه مكتوب: رئيس شعبك لا تقل فيه سوءا</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ea typeface="+mn-ea"/>
                <a:cs typeface="Arial" panose="020B0604020202020204" pitchFamily="34" charset="0"/>
              </a:rPr>
              <a:t>أعمال الرسل 23: 1-5</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07402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251520" y="904191"/>
            <a:ext cx="8524151" cy="5509200"/>
          </a:xfrm>
          <a:prstGeom prst="rect">
            <a:avLst/>
          </a:prstGeom>
          <a:noFill/>
        </p:spPr>
        <p:txBody>
          <a:bodyPr wrap="square" rtlCol="0">
            <a:spAutoFit/>
          </a:bodyPr>
          <a:lstStyle/>
          <a:p>
            <a:pPr lvl="0" algn="r" fontAlgn="auto">
              <a:spcBef>
                <a:spcPts val="0"/>
              </a:spcBef>
              <a:spcAft>
                <a:spcPts val="0"/>
              </a:spcAft>
              <a:defRPr/>
            </a:pPr>
            <a:r>
              <a:rPr lang="ar-SA" sz="3200" b="1" dirty="0">
                <a:latin typeface="Arial" panose="020B0604020202020204" pitchFamily="34" charset="0"/>
                <a:cs typeface="Arial" panose="020B0604020202020204" pitchFamily="34" charset="0"/>
              </a:rPr>
              <a:t>6 ولما علم بولس أن قسما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منهم صدوقيون والآخر فريسيون، صرخ في المجمع: أيها الرجال الإخوة، أنا فريسي ابن فريسي على رجاء قيامة الأموات أنا أحاكم</a:t>
            </a:r>
            <a:r>
              <a:rPr lang="ar-JO" sz="3200" b="1" dirty="0">
                <a:latin typeface="Arial" panose="020B0604020202020204" pitchFamily="34" charset="0"/>
                <a:cs typeface="Arial" panose="020B0604020202020204" pitchFamily="34" charset="0"/>
              </a:rPr>
              <a:t> 7 </a:t>
            </a:r>
            <a:r>
              <a:rPr lang="ar-SA" sz="3200" b="1" dirty="0">
                <a:latin typeface="Arial" panose="020B0604020202020204" pitchFamily="34" charset="0"/>
                <a:cs typeface="Arial" panose="020B0604020202020204" pitchFamily="34" charset="0"/>
              </a:rPr>
              <a:t>ولما قال هذا حدثت منازعة بين الفريسيين والصدوقيين، وانشقت الجماعة</a:t>
            </a:r>
            <a:r>
              <a:rPr lang="ar-JO" sz="3200" b="1" dirty="0">
                <a:latin typeface="Arial" panose="020B0604020202020204" pitchFamily="34" charset="0"/>
                <a:cs typeface="Arial" panose="020B0604020202020204" pitchFamily="34" charset="0"/>
              </a:rPr>
              <a:t> 8 </a:t>
            </a:r>
            <a:r>
              <a:rPr lang="ar-SA" sz="3200" b="1" dirty="0">
                <a:latin typeface="Arial" panose="020B0604020202020204" pitchFamily="34" charset="0"/>
                <a:cs typeface="Arial" panose="020B0604020202020204" pitchFamily="34" charset="0"/>
              </a:rPr>
              <a:t>لأن الصدوقيين يقولون إنه ليس قيامة ولا ملاك ولا روح، وأما الفريسيون فيقرون بكل ذلك</a:t>
            </a:r>
            <a:r>
              <a:rPr lang="ar-JO" sz="3200" b="1" dirty="0">
                <a:latin typeface="Arial" panose="020B0604020202020204" pitchFamily="34" charset="0"/>
                <a:cs typeface="Arial" panose="020B0604020202020204" pitchFamily="34" charset="0"/>
              </a:rPr>
              <a:t> 9 </a:t>
            </a:r>
            <a:r>
              <a:rPr lang="ar-SA" sz="3200" b="1" dirty="0">
                <a:latin typeface="Arial" panose="020B0604020202020204" pitchFamily="34" charset="0"/>
                <a:cs typeface="Arial" panose="020B0604020202020204" pitchFamily="34" charset="0"/>
              </a:rPr>
              <a:t>فحدث صياح عظيم ونهض كتبة قسم الفريسيين وطفقوا يخاصمون قائلين: لسنا نجد شيئا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رديا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في هذا الإنسان وإن كان روح أو ملاك قد كلمه فلا نحاربن الل</a:t>
            </a:r>
            <a:r>
              <a:rPr lang="ar-JO" sz="3200" b="1" dirty="0">
                <a:latin typeface="Arial" panose="020B0604020202020204" pitchFamily="34" charset="0"/>
                <a:cs typeface="Arial" panose="020B0604020202020204" pitchFamily="34" charset="0"/>
              </a:rPr>
              <a:t>ه 10 </a:t>
            </a:r>
            <a:r>
              <a:rPr lang="ar-SA" sz="3200" b="1" dirty="0">
                <a:latin typeface="Arial" panose="020B0604020202020204" pitchFamily="34" charset="0"/>
                <a:cs typeface="Arial" panose="020B0604020202020204" pitchFamily="34" charset="0"/>
              </a:rPr>
              <a:t>ولما حدثت منازعة كثيرة اختشى الأمير أن يفسخوا بولس، فأمر العسكر أن ينزلوا ويختطفوه من وسطهم ويأتوا به إلى المعسكر.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23: 6-10</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193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جريفيث</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 </a:t>
            </a:r>
            <a:endParaRPr kumimoji="0" lang="en-US" sz="1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rgbClr val="70B096"/>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276350" y="305068"/>
            <a:ext cx="8591299" cy="501675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JO" sz="40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تشجع في المسيح</a:t>
            </a:r>
            <a:endParaRPr kumimoji="0" lang="en-TH" sz="40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TH"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4000" b="1" dirty="0">
                <a:solidFill>
                  <a:prstClr val="black"/>
                </a:solidFill>
                <a:latin typeface="Arial" panose="020B0604020202020204" pitchFamily="34" charset="0"/>
                <a:ea typeface="+mn-ea"/>
                <a:cs typeface="Arial" panose="020B0604020202020204" pitchFamily="34" charset="0"/>
              </a:rPr>
              <a:t>أعمال الرسل 23: 11 - 11 وفي الليلة التالية وقف به الرب وقال: ثق يا بولس لأنك كما شهدت بما لي في أورشليم، هكذا ينبغي أن تشهد في رومية أيضاً.</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4000" b="1" dirty="0">
                <a:solidFill>
                  <a:prstClr val="black"/>
                </a:solidFill>
                <a:latin typeface="Arial" panose="020B0604020202020204" pitchFamily="34" charset="0"/>
                <a:ea typeface="+mn-ea"/>
                <a:cs typeface="Arial" panose="020B0604020202020204" pitchFamily="34" charset="0"/>
              </a:rPr>
              <a:t>عبرانيين 13: 5 – لأنه قال لا أهملك ولا أتركك</a:t>
            </a:r>
            <a:endParaRPr kumimoji="0" lang="en-TH"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01828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B747970-4E6A-6C43-ACEE-FB8870B72D0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069379" y="0"/>
            <a:ext cx="725787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902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1DDB81-F5C6-8149-A7CE-7954B4FA1DE3}"/>
              </a:ext>
            </a:extLst>
          </p:cNvPr>
          <p:cNvSpPr txBox="1"/>
          <p:nvPr/>
        </p:nvSpPr>
        <p:spPr>
          <a:xfrm>
            <a:off x="0" y="134667"/>
            <a:ext cx="9143999"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7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فيديو شهادة جون مونغر</a:t>
            </a:r>
            <a:endParaRPr kumimoji="0" lang="en-TH" sz="27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Church Planting Initiative - Testimony - John Monger-2">
            <a:hlinkClick r:id="" action="ppaction://media"/>
            <a:extLst>
              <a:ext uri="{FF2B5EF4-FFF2-40B4-BE49-F238E27FC236}">
                <a16:creationId xmlns:a16="http://schemas.microsoft.com/office/drawing/2014/main" id="{6CB76EF9-E568-4557-B219-88FDA65A27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29" y="849085"/>
            <a:ext cx="9173029" cy="5159829"/>
          </a:xfrm>
          <a:prstGeom prst="rect">
            <a:avLst/>
          </a:prstGeom>
        </p:spPr>
      </p:pic>
    </p:spTree>
    <p:extLst>
      <p:ext uri="{BB962C8B-B14F-4D97-AF65-F5344CB8AC3E}">
        <p14:creationId xmlns:p14="http://schemas.microsoft.com/office/powerpoint/2010/main" val="9024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Let us pray!">
            <a:extLst>
              <a:ext uri="{FF2B5EF4-FFF2-40B4-BE49-F238E27FC236}">
                <a16:creationId xmlns:a16="http://schemas.microsoft.com/office/drawing/2014/main" id="{E1E5FD81-4D2D-0248-9990-4E01BFC02B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6380" y="2124211"/>
            <a:ext cx="5561861" cy="4653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0EB47B-70A8-3B47-9ADB-04F857F332F6}"/>
              </a:ext>
            </a:extLst>
          </p:cNvPr>
          <p:cNvSpPr txBox="1"/>
          <p:nvPr/>
        </p:nvSpPr>
        <p:spPr>
          <a:xfrm>
            <a:off x="3007310" y="582652"/>
            <a:ext cx="5679281" cy="854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95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دعونا نصلي</a:t>
            </a:r>
            <a:endParaRPr kumimoji="0" lang="en-TH" sz="495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94843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Why Ladakh needs tanks | ORF">
            <a:extLst>
              <a:ext uri="{FF2B5EF4-FFF2-40B4-BE49-F238E27FC236}">
                <a16:creationId xmlns:a16="http://schemas.microsoft.com/office/drawing/2014/main" id="{6A83523A-973C-4CD4-94AF-B11A7BB1A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 y="-152831"/>
            <a:ext cx="9158437" cy="6244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C6478F-0F9F-4EAE-9812-01EAD814A116}"/>
              </a:ext>
            </a:extLst>
          </p:cNvPr>
          <p:cNvSpPr txBox="1"/>
          <p:nvPr/>
        </p:nvSpPr>
        <p:spPr bwMode="auto">
          <a:xfrm>
            <a:off x="0" y="-19770"/>
            <a:ext cx="9160441" cy="153288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lnSpcReduction="10000"/>
          </a:bodyPr>
          <a:lstStyle/>
          <a:p>
            <a:pPr marL="0" marR="0" lvl="0" indent="0" algn="ctr" defTabSz="457177"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كيف أدافع عن نفسي؟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177"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الوقوف بقوة في الإيمان عند الإضطهاد </a:t>
            </a:r>
          </a:p>
          <a:p>
            <a:pPr marL="0" marR="0" lvl="0" indent="0" algn="ctr" defTabSz="457177"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من أجل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4C5C1B9C-7980-4F12-8838-8A28830E3C59}"/>
              </a:ext>
            </a:extLst>
          </p:cNvPr>
          <p:cNvSpPr txBox="1"/>
          <p:nvPr/>
        </p:nvSpPr>
        <p:spPr>
          <a:xfrm>
            <a:off x="1835696" y="1513113"/>
            <a:ext cx="5112568" cy="646331"/>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600" b="1" dirty="0">
                <a:solidFill>
                  <a:srgbClr val="000000"/>
                </a:solidFill>
                <a:latin typeface="Arial" panose="020B0604020202020204" pitchFamily="34" charset="0"/>
                <a:ea typeface="+mn-ea"/>
                <a:cs typeface="Arial" panose="020B0604020202020204" pitchFamily="34" charset="0"/>
              </a:rPr>
              <a:t>أعمال الرسل 23: 12-24: 27</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DE2DF492-3ABF-C944-B6F8-CD2BA5747D35}"/>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وعظ د. جيم هارم لينغ</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43972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defTabSz="457177" rtl="0" eaLnBrk="1" fontAlgn="auto" latinLnBrk="0" hangingPunct="1">
              <a:lnSpc>
                <a:spcPct val="115000"/>
              </a:lnSpc>
              <a:spcBef>
                <a:spcPts val="1200"/>
              </a:spcBef>
              <a:spcAft>
                <a:spcPts val="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Shooting Range Target (Various designers) - Design and Violence">
            <a:extLst>
              <a:ext uri="{FF2B5EF4-FFF2-40B4-BE49-F238E27FC236}">
                <a16:creationId xmlns:a16="http://schemas.microsoft.com/office/drawing/2014/main" id="{6EB11673-3147-4853-BE85-AA07615F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5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0697A3-3D07-4D21-89C4-90E505AF352F}"/>
              </a:ext>
            </a:extLst>
          </p:cNvPr>
          <p:cNvSpPr txBox="1"/>
          <p:nvPr/>
        </p:nvSpPr>
        <p:spPr>
          <a:xfrm>
            <a:off x="12033" y="291769"/>
            <a:ext cx="4042612" cy="461665"/>
          </a:xfrm>
          <a:prstGeom prst="rect">
            <a:avLst/>
          </a:prstGeom>
          <a:solidFill>
            <a:srgbClr val="86000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يسوع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C4AE1F5-D363-455A-B9F6-C221AA674316}"/>
              </a:ext>
            </a:extLst>
          </p:cNvPr>
          <p:cNvSpPr txBox="1"/>
          <p:nvPr/>
        </p:nvSpPr>
        <p:spPr>
          <a:xfrm>
            <a:off x="4556880" y="291769"/>
            <a:ext cx="4378575" cy="461665"/>
          </a:xfrm>
          <a:prstGeom prst="rect">
            <a:avLst/>
          </a:prstGeom>
          <a:solidFill>
            <a:schemeClr val="accent6">
              <a:lumMod val="50000"/>
            </a:schemeClr>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بولس</a:t>
            </a:r>
            <a:endParaRPr kumimoji="0" lang="en-US" sz="24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8" name="Rectangle 27">
            <a:extLst>
              <a:ext uri="{FF2B5EF4-FFF2-40B4-BE49-F238E27FC236}">
                <a16:creationId xmlns:a16="http://schemas.microsoft.com/office/drawing/2014/main" id="{2049A747-4D6B-4A5F-8111-E1231BA1E601}"/>
              </a:ext>
            </a:extLst>
          </p:cNvPr>
          <p:cNvSpPr/>
          <p:nvPr/>
        </p:nvSpPr>
        <p:spPr bwMode="auto">
          <a:xfrm>
            <a:off x="12032" y="862006"/>
            <a:ext cx="4067671" cy="5888454"/>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a:extLst>
              <a:ext uri="{FF2B5EF4-FFF2-40B4-BE49-F238E27FC236}">
                <a16:creationId xmlns:a16="http://schemas.microsoft.com/office/drawing/2014/main" id="{D8A07E5C-BD3F-4E69-99A6-2416B8F29293}"/>
              </a:ext>
            </a:extLst>
          </p:cNvPr>
          <p:cNvSpPr txBox="1"/>
          <p:nvPr/>
        </p:nvSpPr>
        <p:spPr>
          <a:xfrm>
            <a:off x="12032" y="929260"/>
            <a:ext cx="4066674" cy="830997"/>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mn-ea"/>
                <a:cs typeface="Arial" panose="020B0604020202020204" pitchFamily="34" charset="0"/>
              </a:rPr>
              <a:t>يتنبأ أن اليهود سيسلمونه للأمم عندما يدخل أورشليم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9F874F3-398B-44A8-B6EA-AFAED1093AC0}"/>
              </a:ext>
            </a:extLst>
          </p:cNvPr>
          <p:cNvSpPr txBox="1"/>
          <p:nvPr/>
        </p:nvSpPr>
        <p:spPr>
          <a:xfrm>
            <a:off x="12032" y="2149444"/>
            <a:ext cx="4048630"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يدخل الهيكل حتى</a:t>
            </a:r>
            <a:r>
              <a:rPr kumimoji="0" lang="ar-JO" sz="2400" b="1"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يطهره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9AD293C6-0109-4338-88EE-7C73C2A9B6C9}"/>
              </a:ext>
            </a:extLst>
          </p:cNvPr>
          <p:cNvSpPr txBox="1"/>
          <p:nvPr/>
        </p:nvSpPr>
        <p:spPr>
          <a:xfrm>
            <a:off x="12025" y="2979116"/>
            <a:ext cx="4030588"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يطلب الكهنة أن يقتلوه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45FC48BA-C751-4F08-A1E2-DB7F9DF7BC17}"/>
              </a:ext>
            </a:extLst>
          </p:cNvPr>
          <p:cNvSpPr txBox="1"/>
          <p:nvPr/>
        </p:nvSpPr>
        <p:spPr>
          <a:xfrm>
            <a:off x="12032" y="3773722"/>
            <a:ext cx="4054644" cy="830997"/>
          </a:xfrm>
          <a:prstGeom prst="rect">
            <a:avLst/>
          </a:prstGeom>
          <a:noFill/>
          <a:ln>
            <a:noFill/>
          </a:ln>
        </p:spPr>
        <p:txBody>
          <a:bodyPr wrap="square">
            <a:spAutoFit/>
          </a:bodyPr>
          <a:lstStyle/>
          <a:p>
            <a:pPr lvl="0" algn="r" defTabSz="457177" fontAlgn="auto">
              <a:spcBef>
                <a:spcPts val="0"/>
              </a:spcBef>
              <a:spcAft>
                <a:spcPts val="0"/>
              </a:spcAf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حزب جديد يخطط لقتله </a:t>
            </a:r>
          </a:p>
          <a:p>
            <a:pPr lvl="0" algn="r" defTabSz="457177" fontAlgn="auto">
              <a:spcBef>
                <a:spcPts val="0"/>
              </a:spcBef>
              <a:spcAft>
                <a:spcPts val="0"/>
              </a:spcAf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291D944-8FC0-40DC-A11D-D5081D2352CB}"/>
              </a:ext>
            </a:extLst>
          </p:cNvPr>
          <p:cNvSpPr txBox="1"/>
          <p:nvPr/>
        </p:nvSpPr>
        <p:spPr>
          <a:xfrm>
            <a:off x="12032" y="4976877"/>
            <a:ext cx="3975440"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يقبض عليه الرومان ويحاكموه</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1E14BAEB-9BC1-46FA-9E40-1AB3E7C53576}"/>
              </a:ext>
            </a:extLst>
          </p:cNvPr>
          <p:cNvSpPr/>
          <p:nvPr/>
        </p:nvSpPr>
        <p:spPr bwMode="auto">
          <a:xfrm>
            <a:off x="4556880" y="862006"/>
            <a:ext cx="4471737" cy="6001841"/>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TextBox 25">
            <a:extLst>
              <a:ext uri="{FF2B5EF4-FFF2-40B4-BE49-F238E27FC236}">
                <a16:creationId xmlns:a16="http://schemas.microsoft.com/office/drawing/2014/main" id="{0CA498AA-037C-4DAB-87AB-9D534028161F}"/>
              </a:ext>
            </a:extLst>
          </p:cNvPr>
          <p:cNvSpPr txBox="1"/>
          <p:nvPr/>
        </p:nvSpPr>
        <p:spPr>
          <a:xfrm>
            <a:off x="12032" y="5746899"/>
            <a:ext cx="4048630" cy="461665"/>
          </a:xfrm>
          <a:prstGeom prst="rect">
            <a:avLst/>
          </a:prstGeom>
          <a:noFill/>
          <a:ln>
            <a:noFill/>
          </a:ln>
        </p:spPr>
        <p:txBody>
          <a:bodyPr wrap="square">
            <a:spAutoFit/>
          </a:bodyPr>
          <a:lstStyle/>
          <a:p>
            <a:pPr lvl="0" algn="r" defTabSz="457177" fontAlgn="auto">
              <a:spcBef>
                <a:spcPts val="0"/>
              </a:spcBef>
              <a:spcAft>
                <a:spcPts val="0"/>
              </a:spcAf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يتهمه اليهود بزعزعة السلام</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94FF2D4-41E5-40A2-B49C-DC118B6FA408}"/>
              </a:ext>
            </a:extLst>
          </p:cNvPr>
          <p:cNvSpPr txBox="1"/>
          <p:nvPr/>
        </p:nvSpPr>
        <p:spPr>
          <a:xfrm>
            <a:off x="4556879" y="929260"/>
            <a:ext cx="4471737" cy="830997"/>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mn-ea"/>
                <a:cs typeface="Arial" panose="020B0604020202020204" pitchFamily="34" charset="0"/>
              </a:rPr>
              <a:t>يستلم نبوة أن اليهود سيسلمونه إلى الأمم عندما يدخل أورشليم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48134DB3-17D2-4D44-83C3-C81B953BFA80}"/>
              </a:ext>
            </a:extLst>
          </p:cNvPr>
          <p:cNvSpPr txBox="1"/>
          <p:nvPr/>
        </p:nvSpPr>
        <p:spPr>
          <a:xfrm>
            <a:off x="4556880" y="2151196"/>
            <a:ext cx="4486858" cy="483017"/>
          </a:xfrm>
          <a:prstGeom prst="rect">
            <a:avLst/>
          </a:prstGeom>
          <a:noFill/>
          <a:ln>
            <a:noFill/>
          </a:ln>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يدخل الهيكل بنذور التطهير</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7A13EBE-BE8E-47D7-B482-292305D4402B}"/>
              </a:ext>
            </a:extLst>
          </p:cNvPr>
          <p:cNvSpPr txBox="1"/>
          <p:nvPr/>
        </p:nvSpPr>
        <p:spPr>
          <a:xfrm>
            <a:off x="4556873" y="2979116"/>
            <a:ext cx="4471737"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يطلب اليهود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أن</a:t>
            </a:r>
            <a:r>
              <a:rPr kumimoji="0" lang="ar-JO"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 يقتلوه</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a:extLst>
              <a:ext uri="{FF2B5EF4-FFF2-40B4-BE49-F238E27FC236}">
                <a16:creationId xmlns:a16="http://schemas.microsoft.com/office/drawing/2014/main" id="{D01B4608-BC44-4A3E-AE55-A1F44BBA81B9}"/>
              </a:ext>
            </a:extLst>
          </p:cNvPr>
          <p:cNvSpPr txBox="1"/>
          <p:nvPr/>
        </p:nvSpPr>
        <p:spPr>
          <a:xfrm>
            <a:off x="4556880" y="3829866"/>
            <a:ext cx="4471736" cy="830997"/>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حزب جديد يخطط لقتله</a:t>
            </a:r>
          </a:p>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(40 نذر)</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65647BF-1B58-4F40-9D33-B230FA0DB04B}"/>
              </a:ext>
            </a:extLst>
          </p:cNvPr>
          <p:cNvSpPr txBox="1"/>
          <p:nvPr/>
        </p:nvSpPr>
        <p:spPr>
          <a:xfrm>
            <a:off x="4556879" y="4972867"/>
            <a:ext cx="4461627"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يقبض عليه الرومان ويحاكموه</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0B205B19-60BE-48B2-81D7-86BCA4350611}"/>
              </a:ext>
            </a:extLst>
          </p:cNvPr>
          <p:cNvSpPr txBox="1"/>
          <p:nvPr/>
        </p:nvSpPr>
        <p:spPr>
          <a:xfrm>
            <a:off x="4556879" y="5742884"/>
            <a:ext cx="4461627" cy="461665"/>
          </a:xfrm>
          <a:prstGeom prst="rect">
            <a:avLst/>
          </a:prstGeom>
          <a:noFill/>
          <a:ln>
            <a:noFill/>
          </a:ln>
        </p:spPr>
        <p:txBody>
          <a:bodyPr wrap="square">
            <a:spAutoFit/>
          </a:bodyPr>
          <a:lstStyle/>
          <a:p>
            <a:pPr lvl="0" algn="r" defTabSz="457177" fontAlgn="auto">
              <a:spcBef>
                <a:spcPts val="0"/>
              </a:spcBef>
              <a:spcAft>
                <a:spcPts val="0"/>
              </a:spcAf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يتهمه اليهود بزعزعة السلام</a:t>
            </a:r>
          </a:p>
        </p:txBody>
      </p:sp>
    </p:spTree>
    <p:extLst>
      <p:ext uri="{BB962C8B-B14F-4D97-AF65-F5344CB8AC3E}">
        <p14:creationId xmlns:p14="http://schemas.microsoft.com/office/powerpoint/2010/main" val="317386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7" grpId="0"/>
      <p:bldP spid="20" grpId="0"/>
      <p:bldP spid="23" grpId="0" animBg="1"/>
      <p:bldP spid="26" grpId="0" animBg="1"/>
      <p:bldP spid="11" grpId="0"/>
      <p:bldP spid="15" grpId="0"/>
      <p:bldP spid="18" grpId="0"/>
      <p:bldP spid="21" grpId="0"/>
      <p:bldP spid="24" grpId="0" animBg="1"/>
      <p:bldP spid="2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049A747-4D6B-4A5F-8111-E1231BA1E601}"/>
              </a:ext>
            </a:extLst>
          </p:cNvPr>
          <p:cNvSpPr/>
          <p:nvPr/>
        </p:nvSpPr>
        <p:spPr bwMode="auto">
          <a:xfrm>
            <a:off x="12032" y="870395"/>
            <a:ext cx="4067671" cy="5888454"/>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a:extLst>
              <a:ext uri="{FF2B5EF4-FFF2-40B4-BE49-F238E27FC236}">
                <a16:creationId xmlns:a16="http://schemas.microsoft.com/office/drawing/2014/main" id="{D8A07E5C-BD3F-4E69-99A6-2416B8F29293}"/>
              </a:ext>
            </a:extLst>
          </p:cNvPr>
          <p:cNvSpPr txBox="1"/>
          <p:nvPr/>
        </p:nvSpPr>
        <p:spPr>
          <a:xfrm>
            <a:off x="24065" y="969546"/>
            <a:ext cx="4066674"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mn-ea"/>
                <a:cs typeface="Arial" panose="020B0604020202020204" pitchFamily="34" charset="0"/>
              </a:rPr>
              <a:t>لا يجد الرومان علة في اتهامات الكهنة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9F874F3-398B-44A8-B6EA-AFAED1093AC0}"/>
              </a:ext>
            </a:extLst>
          </p:cNvPr>
          <p:cNvSpPr txBox="1"/>
          <p:nvPr/>
        </p:nvSpPr>
        <p:spPr>
          <a:xfrm>
            <a:off x="24060" y="2149444"/>
            <a:ext cx="4048630" cy="830997"/>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b="1" dirty="0">
                <a:solidFill>
                  <a:srgbClr val="000000"/>
                </a:solidFill>
                <a:latin typeface="Arial" panose="020B0604020202020204" pitchFamily="34" charset="0"/>
                <a:ea typeface="+mn-ea"/>
                <a:cs typeface="Arial" panose="020B0604020202020204" pitchFamily="34" charset="0"/>
              </a:rPr>
              <a:t>يحاول المسؤولون الرومان أن يسروا اليهود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9AD293C6-0109-4338-88EE-7C73C2A9B6C9}"/>
              </a:ext>
            </a:extLst>
          </p:cNvPr>
          <p:cNvSpPr txBox="1"/>
          <p:nvPr/>
        </p:nvSpPr>
        <p:spPr>
          <a:xfrm>
            <a:off x="36094" y="3264745"/>
            <a:ext cx="4018551"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يسلمون يسوع للموت</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1E14BAEB-9BC1-46FA-9E40-1AB3E7C53576}"/>
              </a:ext>
            </a:extLst>
          </p:cNvPr>
          <p:cNvSpPr/>
          <p:nvPr/>
        </p:nvSpPr>
        <p:spPr bwMode="auto">
          <a:xfrm>
            <a:off x="4572000" y="870395"/>
            <a:ext cx="4471737" cy="6001841"/>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TextBox 10">
            <a:extLst>
              <a:ext uri="{FF2B5EF4-FFF2-40B4-BE49-F238E27FC236}">
                <a16:creationId xmlns:a16="http://schemas.microsoft.com/office/drawing/2014/main" id="{A94FF2D4-41E5-40A2-B49C-DC118B6FA408}"/>
              </a:ext>
            </a:extLst>
          </p:cNvPr>
          <p:cNvSpPr txBox="1"/>
          <p:nvPr/>
        </p:nvSpPr>
        <p:spPr>
          <a:xfrm>
            <a:off x="4692534" y="929260"/>
            <a:ext cx="4351203" cy="461665"/>
          </a:xfrm>
          <a:prstGeom prst="rect">
            <a:avLst/>
          </a:prstGeom>
          <a:noFill/>
          <a:ln>
            <a:noFill/>
          </a:ln>
        </p:spPr>
        <p:txBody>
          <a:bodyPr wrap="square">
            <a:spAutoFit/>
          </a:bodyPr>
          <a:lstStyle/>
          <a:p>
            <a:pPr lvl="0" algn="r" defTabSz="457177" fontAlgn="auto">
              <a:spcBef>
                <a:spcPts val="0"/>
              </a:spcBef>
              <a:spcAft>
                <a:spcPts val="0"/>
              </a:spcAft>
              <a:defRPr/>
            </a:pPr>
            <a:r>
              <a:rPr lang="ar-JO" b="1" dirty="0">
                <a:solidFill>
                  <a:srgbClr val="000000"/>
                </a:solidFill>
                <a:latin typeface="Arial" panose="020B0604020202020204" pitchFamily="34" charset="0"/>
                <a:ea typeface="+mn-ea"/>
                <a:cs typeface="Arial" panose="020B0604020202020204" pitchFamily="34" charset="0"/>
              </a:rPr>
              <a:t>لا يجد الرومان علة في اتهامات الكهنة</a:t>
            </a:r>
          </a:p>
        </p:txBody>
      </p:sp>
      <p:sp>
        <p:nvSpPr>
          <p:cNvPr id="15" name="TextBox 14">
            <a:extLst>
              <a:ext uri="{FF2B5EF4-FFF2-40B4-BE49-F238E27FC236}">
                <a16:creationId xmlns:a16="http://schemas.microsoft.com/office/drawing/2014/main" id="{48134DB3-17D2-4D44-83C3-C81B953BFA80}"/>
              </a:ext>
            </a:extLst>
          </p:cNvPr>
          <p:cNvSpPr txBox="1"/>
          <p:nvPr/>
        </p:nvSpPr>
        <p:spPr>
          <a:xfrm>
            <a:off x="4692534" y="2151196"/>
            <a:ext cx="4351203" cy="830997"/>
          </a:xfrm>
          <a:prstGeom prst="rect">
            <a:avLst/>
          </a:prstGeom>
          <a:noFill/>
          <a:ln>
            <a:noFill/>
          </a:ln>
        </p:spPr>
        <p:txBody>
          <a:bodyPr wrap="square">
            <a:spAutoFit/>
          </a:bodyPr>
          <a:lstStyle/>
          <a:p>
            <a:pPr lvl="0" algn="l" defTabSz="457177" fontAlgn="auto">
              <a:spcBef>
                <a:spcPts val="1200"/>
              </a:spcBef>
              <a:spcAft>
                <a:spcPts val="0"/>
              </a:spcAft>
              <a:defRPr/>
            </a:pPr>
            <a:r>
              <a:rPr lang="ar-JO" b="1" dirty="0">
                <a:solidFill>
                  <a:srgbClr val="000000"/>
                </a:solidFill>
                <a:latin typeface="Arial" panose="020B0604020202020204" pitchFamily="34" charset="0"/>
                <a:ea typeface="+mn-ea"/>
                <a:cs typeface="Arial" panose="020B0604020202020204" pitchFamily="34" charset="0"/>
              </a:rPr>
              <a:t>يحاول المسؤولون الرومان أن يسروا اليهود</a:t>
            </a:r>
          </a:p>
        </p:txBody>
      </p:sp>
      <p:sp>
        <p:nvSpPr>
          <p:cNvPr id="18" name="TextBox 17">
            <a:extLst>
              <a:ext uri="{FF2B5EF4-FFF2-40B4-BE49-F238E27FC236}">
                <a16:creationId xmlns:a16="http://schemas.microsoft.com/office/drawing/2014/main" id="{F7A13EBE-BE8E-47D7-B482-292305D4402B}"/>
              </a:ext>
            </a:extLst>
          </p:cNvPr>
          <p:cNvSpPr txBox="1"/>
          <p:nvPr/>
        </p:nvSpPr>
        <p:spPr>
          <a:xfrm>
            <a:off x="4692533" y="3264745"/>
            <a:ext cx="4351203" cy="461665"/>
          </a:xfrm>
          <a:prstGeom prst="rect">
            <a:avLst/>
          </a:prstGeom>
          <a:noFill/>
          <a:ln>
            <a:noFill/>
          </a:ln>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يسلمون بولس إلى روما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412414FD-FFA8-CF4F-A688-59E72CAF8F31}"/>
              </a:ext>
            </a:extLst>
          </p:cNvPr>
          <p:cNvSpPr txBox="1"/>
          <p:nvPr/>
        </p:nvSpPr>
        <p:spPr>
          <a:xfrm>
            <a:off x="12033" y="291769"/>
            <a:ext cx="4042612" cy="461665"/>
          </a:xfrm>
          <a:prstGeom prst="rect">
            <a:avLst/>
          </a:prstGeom>
          <a:solidFill>
            <a:srgbClr val="86000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يسوع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ED3323F4-72E9-A54A-8233-EFD1DB43825C}"/>
              </a:ext>
            </a:extLst>
          </p:cNvPr>
          <p:cNvSpPr txBox="1"/>
          <p:nvPr/>
        </p:nvSpPr>
        <p:spPr>
          <a:xfrm>
            <a:off x="4556880" y="291769"/>
            <a:ext cx="4378575" cy="461665"/>
          </a:xfrm>
          <a:prstGeom prst="rect">
            <a:avLst/>
          </a:prstGeom>
          <a:solidFill>
            <a:schemeClr val="accent6">
              <a:lumMod val="50000"/>
            </a:schemeClr>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بولس</a:t>
            </a:r>
            <a:endParaRPr kumimoji="0" lang="en-US" sz="2400" b="1"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62739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7" grpId="0"/>
      <p:bldP spid="11" grpId="0"/>
      <p:bldP spid="15" grpId="0"/>
      <p:bldP spid="1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9B09D-C7E9-4ED1-8AB9-737CB4FF944E}"/>
              </a:ext>
            </a:extLst>
          </p:cNvPr>
          <p:cNvSpPr txBox="1"/>
          <p:nvPr/>
        </p:nvSpPr>
        <p:spPr>
          <a:xfrm>
            <a:off x="216568" y="1301495"/>
            <a:ext cx="8698832" cy="3282630"/>
          </a:xfrm>
          <a:prstGeom prst="rect">
            <a:avLst/>
          </a:prstGeom>
          <a:noFill/>
        </p:spPr>
        <p:txBody>
          <a:bodyPr wrap="square">
            <a:spAutoFit/>
          </a:bodyPr>
          <a:lstStyle/>
          <a:p>
            <a:pPr marR="342900" lvl="0" defTabSz="457177" fontAlgn="auto">
              <a:lnSpc>
                <a:spcPct val="105000"/>
              </a:lnSpc>
              <a:spcBef>
                <a:spcPts val="0"/>
              </a:spcBef>
              <a:spcAft>
                <a:spcPts val="0"/>
              </a:spcAft>
              <a:defRPr/>
            </a:pPr>
            <a:r>
              <a:rPr lang="ar-SA" sz="4000" b="1" dirty="0">
                <a:solidFill>
                  <a:srgbClr val="FFFFFF"/>
                </a:solidFill>
                <a:latin typeface="Times New Roman"/>
                <a:ea typeface="Calibri" panose="020F0502020204030204" pitchFamily="34" charset="0"/>
                <a:cs typeface="Times New Roman" panose="02020603050405020304" pitchFamily="18" charset="0"/>
              </a:rPr>
              <a:t>١بطرس ٤ : ١٢</a:t>
            </a:r>
          </a:p>
          <a:p>
            <a:pPr marR="342900" lvl="0" defTabSz="457177" fontAlgn="auto">
              <a:lnSpc>
                <a:spcPct val="105000"/>
              </a:lnSpc>
              <a:spcBef>
                <a:spcPts val="0"/>
              </a:spcBef>
              <a:spcAft>
                <a:spcPts val="0"/>
              </a:spcAft>
              <a:defRPr/>
            </a:pPr>
            <a:endParaRPr lang="en-US" sz="4000" b="1" dirty="0">
              <a:solidFill>
                <a:srgbClr val="FFFFFF"/>
              </a:solidFill>
              <a:latin typeface="Times New Roman"/>
              <a:ea typeface="Calibri" panose="020F0502020204030204" pitchFamily="34" charset="0"/>
              <a:cs typeface="Times New Roman" panose="02020603050405020304" pitchFamily="18" charset="0"/>
            </a:endParaRPr>
          </a:p>
          <a:p>
            <a:pPr marR="342900" lvl="0" defTabSz="457177" fontAlgn="auto">
              <a:lnSpc>
                <a:spcPct val="105000"/>
              </a:lnSpc>
              <a:spcBef>
                <a:spcPts val="0"/>
              </a:spcBef>
              <a:spcAft>
                <a:spcPts val="0"/>
              </a:spcAft>
              <a:defRPr/>
            </a:pPr>
            <a:r>
              <a:rPr lang="ar-SA" sz="4000" b="1" dirty="0">
                <a:solidFill>
                  <a:srgbClr val="FFFFFF"/>
                </a:solidFill>
                <a:latin typeface="Times New Roman"/>
                <a:ea typeface="Calibri" panose="020F0502020204030204" pitchFamily="34" charset="0"/>
                <a:cs typeface="Times New Roman" panose="02020603050405020304" pitchFamily="18" charset="0"/>
              </a:rPr>
              <a:t>أيها الأحباء، لا تستغربوا البلوى المحرقة التي بينكم حادثة لأجل امتحانكم، كأنه أصابكم أمر غريب</a:t>
            </a:r>
            <a:r>
              <a:rPr lang="ar-JO" sz="4000" b="1" dirty="0">
                <a:solidFill>
                  <a:srgbClr val="FFFFFF"/>
                </a:solidFill>
                <a:latin typeface="Times New Roman"/>
                <a:ea typeface="Calibri" panose="020F0502020204030204" pitchFamily="34" charset="0"/>
                <a:cs typeface="Times New Roman" panose="02020603050405020304" pitchFamily="18" charset="0"/>
              </a:rPr>
              <a:t>.</a:t>
            </a:r>
            <a:endParaRPr lang="ar-SA" sz="4000" b="1" dirty="0">
              <a:solidFill>
                <a:srgbClr val="FFFFFF"/>
              </a:solidFill>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49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p>
        </p:txBody>
      </p:sp>
      <p:pic>
        <p:nvPicPr>
          <p:cNvPr id="2050" name="Picture 2" descr="Shooting Range Target (Various designers) - Design and Violence">
            <a:extLst>
              <a:ext uri="{FF2B5EF4-FFF2-40B4-BE49-F238E27FC236}">
                <a16:creationId xmlns:a16="http://schemas.microsoft.com/office/drawing/2014/main" id="{6EB11673-3147-4853-BE85-AA07615F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9F2644-91B7-43E6-955D-3158EEE52145}"/>
              </a:ext>
            </a:extLst>
          </p:cNvPr>
          <p:cNvSpPr txBox="1"/>
          <p:nvPr/>
        </p:nvSpPr>
        <p:spPr>
          <a:xfrm>
            <a:off x="755576" y="1894549"/>
            <a:ext cx="7416824"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a:ea typeface="Calibri" panose="020F0502020204030204" pitchFamily="34" charset="0"/>
                <a:cs typeface="Times New Roman" panose="02020603050405020304" pitchFamily="18" charset="0"/>
              </a:rPr>
              <a:t>بعض المقاومين مقتنعون عاطفياً أنك عدو (23: 12-14، 21)</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316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rPr>
              <a:t>وقفة ( دور )الشاهد</a:t>
            </a:r>
            <a:endParaRPr lang="en-US" sz="8800" dirty="0">
              <a:effectLst>
                <a:glow rad="127000">
                  <a:schemeClr val="tx1"/>
                </a:glow>
              </a:effectLst>
              <a:ea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ostles, The: Guthrie, Donald: 9780310254218: Amazon.com: Books">
            <a:extLst>
              <a:ext uri="{FF2B5EF4-FFF2-40B4-BE49-F238E27FC236}">
                <a16:creationId xmlns:a16="http://schemas.microsoft.com/office/drawing/2014/main" id="{50FE636E-1177-4A96-B8D1-522EF6E8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02" y="944229"/>
            <a:ext cx="3320196" cy="4975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01E9C0-89C2-49F9-AFD0-6A6616A17BCD}"/>
              </a:ext>
            </a:extLst>
          </p:cNvPr>
          <p:cNvSpPr txBox="1"/>
          <p:nvPr/>
        </p:nvSpPr>
        <p:spPr>
          <a:xfrm>
            <a:off x="4271210" y="1264459"/>
            <a:ext cx="4572000" cy="2677656"/>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لأداء مثل هذا القسم، لا بد أنهم كانوا مشتعلين بكراهية شديدة ضد الرسول، وهي كراهية لا بد أنها تراكمت لسنوات عديدة، وربما تعود في بعض الحالات إلى ردود أفعالهم في وقت اهتداء بولس.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10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24</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2678227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Fel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Rot="1" noChangeArrowheads="1"/>
          </p:cNvSpPr>
          <p:nvPr>
            <p:ph type="title"/>
          </p:nvPr>
        </p:nvSpPr>
        <p:spPr>
          <a:xfrm>
            <a:off x="457200" y="3657607"/>
            <a:ext cx="8458200" cy="3001963"/>
          </a:xfrm>
        </p:spPr>
        <p:txBody>
          <a:bodyPr/>
          <a:lstStyle/>
          <a:p>
            <a:pPr eaLnBrk="1" hangingPunct="1">
              <a:defRPr/>
            </a:pPr>
            <a:r>
              <a:rPr lang="ar-SA" dirty="0">
                <a:solidFill>
                  <a:schemeClr val="tx1"/>
                </a:solidFill>
                <a:latin typeface="Arial" panose="020B0604020202020204" pitchFamily="34" charset="0"/>
                <a:ea typeface="ＭＳ Ｐゴシック" charset="0"/>
                <a:cs typeface="Arial" panose="020B0604020202020204" pitchFamily="34" charset="0"/>
              </a:rPr>
              <a:t>حاول فيلكس (</a:t>
            </a:r>
            <a:r>
              <a:rPr lang="ar-SA" sz="4000" dirty="0">
                <a:solidFill>
                  <a:schemeClr val="tx1"/>
                </a:solidFill>
                <a:latin typeface="Arial" panose="020B0604020202020204" pitchFamily="34" charset="0"/>
                <a:ea typeface="ＭＳ Ｐゴシック" charset="0"/>
                <a:cs typeface="Arial" panose="020B0604020202020204" pitchFamily="34" charset="0"/>
              </a:rPr>
              <a:t>52- 59</a:t>
            </a:r>
            <a:r>
              <a:rPr lang="ar-SA" dirty="0">
                <a:solidFill>
                  <a:schemeClr val="tx1"/>
                </a:solidFill>
                <a:latin typeface="Arial" panose="020B0604020202020204" pitchFamily="34" charset="0"/>
                <a:ea typeface="ＭＳ Ｐゴシック" charset="0"/>
                <a:cs typeface="Arial" panose="020B0604020202020204" pitchFamily="34" charset="0"/>
              </a:rPr>
              <a:t> م) أن ي</a:t>
            </a:r>
            <a:r>
              <a:rPr lang="ar-JO" dirty="0">
                <a:solidFill>
                  <a:schemeClr val="tx1"/>
                </a:solidFill>
                <a:latin typeface="Arial" panose="020B0604020202020204" pitchFamily="34" charset="0"/>
                <a:ea typeface="ＭＳ Ｐゴシック" charset="0"/>
                <a:cs typeface="Arial" panose="020B0604020202020204" pitchFamily="34" charset="0"/>
              </a:rPr>
              <a:t>حاكم</a:t>
            </a:r>
            <a:r>
              <a:rPr lang="ar-SA" dirty="0">
                <a:solidFill>
                  <a:schemeClr val="tx1"/>
                </a:solidFill>
                <a:latin typeface="Arial" panose="020B0604020202020204" pitchFamily="34" charset="0"/>
                <a:ea typeface="ＭＳ Ｐゴシック" charset="0"/>
                <a:cs typeface="Arial" panose="020B0604020202020204" pitchFamily="34" charset="0"/>
              </a:rPr>
              <a:t> بولس في قيصريّة، وسجنه من </a:t>
            </a:r>
            <a:r>
              <a:rPr lang="ar-SA" sz="4000" dirty="0">
                <a:solidFill>
                  <a:schemeClr val="tx1"/>
                </a:solidFill>
                <a:latin typeface="Arial" panose="020B0604020202020204" pitchFamily="34" charset="0"/>
                <a:ea typeface="ＭＳ Ｐゴシック" charset="0"/>
                <a:cs typeface="Arial" panose="020B0604020202020204" pitchFamily="34" charset="0"/>
              </a:rPr>
              <a:t>57- 59 </a:t>
            </a:r>
            <a:r>
              <a:rPr lang="ar-SA" dirty="0">
                <a:solidFill>
                  <a:schemeClr val="tx1"/>
                </a:solidFill>
                <a:latin typeface="Arial" panose="020B0604020202020204" pitchFamily="34" charset="0"/>
                <a:ea typeface="ＭＳ Ｐゴシック" charset="0"/>
                <a:cs typeface="Arial" panose="020B0604020202020204" pitchFamily="34" charset="0"/>
              </a:rPr>
              <a:t>م (أعمال الرسل </a:t>
            </a:r>
            <a:r>
              <a:rPr lang="ar-SA" sz="4000" dirty="0">
                <a:solidFill>
                  <a:schemeClr val="tx1"/>
                </a:solidFill>
                <a:latin typeface="Arial" panose="020B0604020202020204" pitchFamily="34" charset="0"/>
                <a:ea typeface="ＭＳ Ｐゴシック" charset="0"/>
                <a:cs typeface="Arial" panose="020B0604020202020204" pitchFamily="34" charset="0"/>
              </a:rPr>
              <a:t>24</a:t>
            </a:r>
            <a:r>
              <a:rPr lang="ar-SA" dirty="0">
                <a:solidFill>
                  <a:schemeClr val="tx1"/>
                </a:solidFill>
                <a:latin typeface="Arial" panose="020B0604020202020204" pitchFamily="34" charset="0"/>
                <a:ea typeface="ＭＳ Ｐゴシック" charset="0"/>
                <a:cs typeface="Arial" panose="020B0604020202020204" pitchFamily="34" charset="0"/>
              </a:rPr>
              <a:t>) لم يجد فيلكس بولس مذنب</a:t>
            </a:r>
            <a:r>
              <a:rPr lang="ar-JO" dirty="0">
                <a:solidFill>
                  <a:schemeClr val="tx1"/>
                </a:solidFill>
                <a:latin typeface="Arial" panose="020B0604020202020204" pitchFamily="34" charset="0"/>
                <a:ea typeface="ＭＳ Ｐゴシック" charset="0"/>
                <a:cs typeface="Arial" panose="020B0604020202020204" pitchFamily="34" charset="0"/>
              </a:rPr>
              <a:t>اً</a:t>
            </a:r>
            <a:r>
              <a:rPr lang="ar-SA" dirty="0">
                <a:solidFill>
                  <a:schemeClr val="tx1"/>
                </a:solidFill>
                <a:latin typeface="Arial" panose="020B0604020202020204" pitchFamily="34" charset="0"/>
                <a:ea typeface="ＭＳ Ｐゴシック" charset="0"/>
                <a:cs typeface="Arial" panose="020B0604020202020204" pitchFamily="34" charset="0"/>
              </a:rPr>
              <a:t> ومع ذلك سجنه</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38244" name="Text Box 4"/>
          <p:cNvSpPr txBox="1">
            <a:spLocks noChangeArrowheads="1"/>
          </p:cNvSpPr>
          <p:nvPr/>
        </p:nvSpPr>
        <p:spPr bwMode="auto">
          <a:xfrm>
            <a:off x="8382001" y="55566"/>
            <a:ext cx="703825" cy="461558"/>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D646-7448-1269-29B2-B335DB0F0F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D14C23-7D63-72E0-09F5-AE56830BB0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algn="ct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p>
        </p:txBody>
      </p:sp>
      <p:pic>
        <p:nvPicPr>
          <p:cNvPr id="2050" name="Picture 2" descr="Shooting Range Target (Various designers) - Design and Violence">
            <a:extLst>
              <a:ext uri="{FF2B5EF4-FFF2-40B4-BE49-F238E27FC236}">
                <a16:creationId xmlns:a16="http://schemas.microsoft.com/office/drawing/2014/main" id="{8D1DAAFF-16C9-2CB4-3AB8-222DA67FD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F4809-6A21-34AE-EC14-CF0025CA158F}"/>
              </a:ext>
            </a:extLst>
          </p:cNvPr>
          <p:cNvSpPr txBox="1"/>
          <p:nvPr/>
        </p:nvSpPr>
        <p:spPr>
          <a:xfrm>
            <a:off x="755576" y="1894549"/>
            <a:ext cx="7416824"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بعض المقاومين مقتنعون عاطفياً أنك عدو (23: 12-14، 21)</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D0DC7D8-16CA-FA52-472A-6A530F32D6F4}"/>
              </a:ext>
            </a:extLst>
          </p:cNvPr>
          <p:cNvSpPr txBox="1"/>
          <p:nvPr/>
        </p:nvSpPr>
        <p:spPr>
          <a:xfrm>
            <a:off x="755576" y="2708921"/>
            <a:ext cx="7416824"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a:ea typeface="Calibri" panose="020F0502020204030204" pitchFamily="34" charset="0"/>
                <a:cs typeface="Times New Roman" panose="02020603050405020304" pitchFamily="18" charset="0"/>
              </a:rPr>
              <a:t>سيعمل بعض المقاومين خططاً يصعب حلها لموتك (23: 15)</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393C8DB-2261-ABCB-3A61-7684EDC67FB0}"/>
              </a:ext>
            </a:extLst>
          </p:cNvPr>
          <p:cNvSpPr txBox="1"/>
          <p:nvPr/>
        </p:nvSpPr>
        <p:spPr>
          <a:xfrm>
            <a:off x="755576" y="3523294"/>
            <a:ext cx="7416824" cy="104361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dirty="0">
                <a:solidFill>
                  <a:srgbClr val="000000"/>
                </a:solidFill>
                <a:latin typeface="Times New Roman"/>
                <a:ea typeface="Calibri" panose="020F0502020204030204" pitchFamily="34" charset="0"/>
                <a:cs typeface="Times New Roman" panose="02020603050405020304" pitchFamily="18" charset="0"/>
              </a:rPr>
              <a:t>يقدم بعض المقاومين ادعاءات كاذبة أو مبالغ فيها لاتهامك (24: 1-9)</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003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p>
        </p:txBody>
      </p:sp>
      <p:sp>
        <p:nvSpPr>
          <p:cNvPr id="7" name="TextBox 6">
            <a:extLst>
              <a:ext uri="{FF2B5EF4-FFF2-40B4-BE49-F238E27FC236}">
                <a16:creationId xmlns:a16="http://schemas.microsoft.com/office/drawing/2014/main" id="{7E05A626-6CE4-46E6-B430-191F1D7079A3}"/>
              </a:ext>
            </a:extLst>
          </p:cNvPr>
          <p:cNvSpPr txBox="1"/>
          <p:nvPr/>
        </p:nvSpPr>
        <p:spPr>
          <a:xfrm>
            <a:off x="5148064" y="2230358"/>
            <a:ext cx="3610924" cy="548099"/>
          </a:xfrm>
          <a:prstGeom prst="rect">
            <a:avLst/>
          </a:prstGeom>
          <a:solidFill>
            <a:srgbClr val="860000"/>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اتكل على الله لحمايتك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6A810327-DCF5-48CC-BDA6-BA17A8C43BC1}"/>
              </a:ext>
            </a:extLst>
          </p:cNvPr>
          <p:cNvSpPr txBox="1"/>
          <p:nvPr/>
        </p:nvSpPr>
        <p:spPr>
          <a:xfrm>
            <a:off x="619625" y="3017456"/>
            <a:ext cx="8139363" cy="545727"/>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هو يحمينا من خلال مدافعين غير متوفعين (23: 16-22)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Golden shield retro design Royalty Free Vector Image">
            <a:extLst>
              <a:ext uri="{FF2B5EF4-FFF2-40B4-BE49-F238E27FC236}">
                <a16:creationId xmlns:a16="http://schemas.microsoft.com/office/drawing/2014/main" id="{3650AE38-210D-45C7-AD43-FBE4DFFF7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10" t="10877" r="9712" b="15614"/>
          <a:stretch/>
        </p:blipFill>
        <p:spPr bwMode="auto">
          <a:xfrm>
            <a:off x="6930189" y="4456486"/>
            <a:ext cx="2057401" cy="2160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0136AE2-D622-42EA-A34E-CDD7D7C7CA38}"/>
              </a:ext>
            </a:extLst>
          </p:cNvPr>
          <p:cNvSpPr txBox="1"/>
          <p:nvPr/>
        </p:nvSpPr>
        <p:spPr>
          <a:xfrm>
            <a:off x="619626" y="3669153"/>
            <a:ext cx="8139362" cy="545727"/>
          </a:xfrm>
          <a:prstGeom prst="rect">
            <a:avLst/>
          </a:prstGeom>
          <a:solidFill>
            <a:schemeClr val="bg1"/>
          </a:solidFill>
        </p:spPr>
        <p:txBody>
          <a:bodyPr wrap="square">
            <a:spAutoFit/>
          </a:bodyPr>
          <a:lstStyle/>
          <a:p>
            <a:pPr marL="342900" lvl="0" indent="-342900" algn="r" defTabSz="457177" rtl="1" fontAlgn="auto">
              <a:lnSpc>
                <a:spcPct val="115000"/>
              </a:lnSpc>
              <a:spcBef>
                <a:spcPts val="1200"/>
              </a:spcBef>
              <a:spcAft>
                <a:spcPts val="0"/>
              </a:spcAft>
              <a:buFont typeface="Symbol" panose="05050102010706020507" pitchFamily="18" charset="2"/>
              <a:buChar char=""/>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هو يحمينا من خلال قوانين الحكومة (23: 23-30)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432829-C78A-481E-B4B2-D0416F169C0E}"/>
              </a:ext>
            </a:extLst>
          </p:cNvPr>
          <p:cNvSpPr txBox="1"/>
          <p:nvPr/>
        </p:nvSpPr>
        <p:spPr>
          <a:xfrm>
            <a:off x="607593" y="4326455"/>
            <a:ext cx="8151395"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هو يحمينا من خلال الخدع السياسية البشرية (24: 22-23، 27)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2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548099"/>
          </a:xfrm>
          <a:prstGeom prst="rect">
            <a:avLst/>
          </a:prstGeom>
          <a:solidFill>
            <a:srgbClr val="860000"/>
          </a:solidFill>
        </p:spPr>
        <p:txBody>
          <a:bodyPr wrap="square">
            <a:spAutoFit/>
          </a:bodyPr>
          <a:lstStyle/>
          <a:p>
            <a:pPr marL="0" marR="0" lvl="0" indent="0"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أدرك أنك ستتلقى معاملة غير عادلة بسبب إيمانك بالمسيح</a:t>
            </a:r>
          </a:p>
        </p:txBody>
      </p:sp>
      <p:sp>
        <p:nvSpPr>
          <p:cNvPr id="7" name="TextBox 6">
            <a:extLst>
              <a:ext uri="{FF2B5EF4-FFF2-40B4-BE49-F238E27FC236}">
                <a16:creationId xmlns:a16="http://schemas.microsoft.com/office/drawing/2014/main" id="{7E05A626-6CE4-46E6-B430-191F1D7079A3}"/>
              </a:ext>
            </a:extLst>
          </p:cNvPr>
          <p:cNvSpPr txBox="1"/>
          <p:nvPr/>
        </p:nvSpPr>
        <p:spPr>
          <a:xfrm>
            <a:off x="4572000" y="2230358"/>
            <a:ext cx="4054642" cy="548099"/>
          </a:xfrm>
          <a:prstGeom prst="rect">
            <a:avLst/>
          </a:prstGeom>
          <a:solidFill>
            <a:srgbClr val="860000"/>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اتكل على الله لحمايتك</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6487F22-09C7-4BBA-B8C8-B42F9043410D}"/>
              </a:ext>
            </a:extLst>
          </p:cNvPr>
          <p:cNvSpPr txBox="1"/>
          <p:nvPr/>
        </p:nvSpPr>
        <p:spPr>
          <a:xfrm>
            <a:off x="4571999" y="3192336"/>
            <a:ext cx="4054642" cy="548099"/>
          </a:xfrm>
          <a:prstGeom prst="rect">
            <a:avLst/>
          </a:prstGeom>
          <a:solidFill>
            <a:srgbClr val="860000"/>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جهز نفسك لشرح إيمانك</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5122" name="Picture 2" descr="Titan 4 Valve Edition C Trumpet - Stomvi USA">
            <a:extLst>
              <a:ext uri="{FF2B5EF4-FFF2-40B4-BE49-F238E27FC236}">
                <a16:creationId xmlns:a16="http://schemas.microsoft.com/office/drawing/2014/main" id="{3642C90F-2011-4F44-A6E7-6838924F00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16" t="27192" r="5658" b="28596"/>
          <a:stretch/>
        </p:blipFill>
        <p:spPr bwMode="auto">
          <a:xfrm>
            <a:off x="2502194" y="5241122"/>
            <a:ext cx="4139612" cy="1604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22E0EAE-512A-EBBF-92FC-885EAB610EFE}"/>
              </a:ext>
            </a:extLst>
          </p:cNvPr>
          <p:cNvGrpSpPr/>
          <p:nvPr/>
        </p:nvGrpSpPr>
        <p:grpSpPr>
          <a:xfrm>
            <a:off x="655722" y="3896474"/>
            <a:ext cx="7588686" cy="1220423"/>
            <a:chOff x="655722" y="3896474"/>
            <a:chExt cx="7588686" cy="1220423"/>
          </a:xfrm>
        </p:grpSpPr>
        <p:sp>
          <p:nvSpPr>
            <p:cNvPr id="11" name="TextBox 10">
              <a:extLst>
                <a:ext uri="{FF2B5EF4-FFF2-40B4-BE49-F238E27FC236}">
                  <a16:creationId xmlns:a16="http://schemas.microsoft.com/office/drawing/2014/main" id="{9A2F8E04-0CED-49CD-846B-C7F596AD2FD5}"/>
                </a:ext>
              </a:extLst>
            </p:cNvPr>
            <p:cNvSpPr txBox="1"/>
            <p:nvPr/>
          </p:nvSpPr>
          <p:spPr>
            <a:xfrm>
              <a:off x="655722" y="3896474"/>
              <a:ext cx="7588686" cy="545727"/>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افضح ما هو باطل (24: 10-13، 17-20)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47E75D4-856F-4D07-8162-83D709803147}"/>
                </a:ext>
              </a:extLst>
            </p:cNvPr>
            <p:cNvSpPr txBox="1"/>
            <p:nvPr/>
          </p:nvSpPr>
          <p:spPr>
            <a:xfrm>
              <a:off x="871746" y="4568798"/>
              <a:ext cx="7372662" cy="548099"/>
            </a:xfrm>
            <a:prstGeom prst="rect">
              <a:avLst/>
            </a:prstGeom>
            <a:solidFill>
              <a:schemeClr val="bg1"/>
            </a:solidFill>
          </p:spPr>
          <p:txBody>
            <a:bodyPr wrap="square">
              <a:spAutoFit/>
            </a:bodyPr>
            <a:lstStyle/>
            <a:p>
              <a:pPr marL="342900" marR="0" lvl="0" indent="-342900" algn="r" defTabSz="457177" rtl="1" eaLnBrk="1" fontAlgn="auto" latinLnBrk="0" hangingPunct="1">
                <a:lnSpc>
                  <a:spcPct val="115000"/>
                </a:lnSpc>
                <a:spcBef>
                  <a:spcPts val="1200"/>
                </a:spcBef>
                <a:spcAft>
                  <a:spcPts val="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اشرح ما هو حق (24: 14-16، 21، 24-26)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404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25</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134388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Fes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Rectangle 3"/>
          <p:cNvSpPr>
            <a:spLocks noGrp="1" noRot="1" noChangeArrowheads="1"/>
          </p:cNvSpPr>
          <p:nvPr>
            <p:ph type="title"/>
          </p:nvPr>
        </p:nvSpPr>
        <p:spPr>
          <a:xfrm>
            <a:off x="0" y="5486400"/>
            <a:ext cx="9220200" cy="1143000"/>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كذلك حاكم بروكيوس فستوس بولس </a:t>
            </a:r>
            <a:br>
              <a:rPr lang="ar-JO" dirty="0">
                <a:solidFill>
                  <a:schemeClr val="tx1"/>
                </a:solidFill>
                <a:latin typeface="Arial" panose="020B0604020202020204" pitchFamily="34" charset="0"/>
                <a:ea typeface="ＭＳ Ｐゴシック" charset="0"/>
                <a:cs typeface="Arial" panose="020B0604020202020204" pitchFamily="34" charset="0"/>
              </a:rPr>
            </a:br>
            <a:r>
              <a:rPr lang="ar-JO" dirty="0">
                <a:solidFill>
                  <a:schemeClr val="tx1"/>
                </a:solidFill>
                <a:latin typeface="Arial" panose="020B0604020202020204" pitchFamily="34" charset="0"/>
                <a:ea typeface="ＭＳ Ｐゴシック" charset="0"/>
                <a:cs typeface="Arial" panose="020B0604020202020204" pitchFamily="34" charset="0"/>
              </a:rPr>
              <a:t>ووجده بريئاً (أعمال الرسل 25).</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8388424" y="55566"/>
            <a:ext cx="913301" cy="461558"/>
          </a:xfrm>
          <a:prstGeom prst="rect">
            <a:avLst/>
          </a:prstGeom>
          <a:noFill/>
          <a:ln w="9525">
            <a:noFill/>
            <a:miter lim="800000"/>
            <a:headEnd/>
            <a:tailEnd/>
          </a:ln>
          <a:effectLst>
            <a:outerShdw blurRad="63500" dist="35921" dir="2700000" algn="ctr" rotWithShape="0">
              <a:schemeClr val="bg2">
                <a:alpha val="74998"/>
              </a:schemeClr>
            </a:outerShdw>
          </a:effectLst>
        </p:spPr>
        <p:txBody>
          <a:bodyPr wrap="squar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5E13D4A-498F-4EC5-AB36-340569F92F83}"/>
              </a:ext>
            </a:extLst>
          </p:cNvPr>
          <p:cNvSpPr txBox="1">
            <a:spLocks noChangeArrowheads="1"/>
          </p:cNvSpPr>
          <p:nvPr/>
        </p:nvSpPr>
        <p:spPr bwMode="auto">
          <a:xfrm>
            <a:off x="-1" y="6092825"/>
            <a:ext cx="9212204"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مات لايلي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a:t>
            </a:r>
          </a:p>
        </p:txBody>
      </p:sp>
      <p:sp>
        <p:nvSpPr>
          <p:cNvPr id="7" name="Rectangle 2">
            <a:extLst>
              <a:ext uri="{FF2B5EF4-FFF2-40B4-BE49-F238E27FC236}">
                <a16:creationId xmlns:a16="http://schemas.microsoft.com/office/drawing/2014/main" id="{0C8D80FE-9FC9-42F5-87A6-E4CBDE5B634F}"/>
              </a:ext>
            </a:extLst>
          </p:cNvPr>
          <p:cNvSpPr txBox="1">
            <a:spLocks noChangeArrowheads="1"/>
          </p:cNvSpPr>
          <p:nvPr/>
        </p:nvSpPr>
        <p:spPr bwMode="auto">
          <a:xfrm>
            <a:off x="0" y="221416"/>
            <a:ext cx="4427984"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اتباع الله</a:t>
            </a:r>
          </a:p>
          <a:p>
            <a:pPr marL="0" marR="0" lvl="0" indent="0" defTabSz="914400" rtl="0" eaLnBrk="0" fontAlgn="base" latinLnBrk="0" hangingPunct="0">
              <a:lnSpc>
                <a:spcPct val="100000"/>
              </a:lnSpc>
              <a:spcBef>
                <a:spcPct val="0"/>
              </a:spcBef>
              <a:spcAft>
                <a:spcPct val="0"/>
              </a:spcAft>
              <a:buClrTx/>
              <a:buSzTx/>
              <a:buFontTx/>
              <a:buNone/>
              <a:tabLst/>
              <a:defRPr/>
            </a:pPr>
            <a:r>
              <a:rPr lang="ar-JO" sz="60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يجعلنا أحراراً</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4F35080-48AE-4BB7-AB25-EACD534953B3}"/>
              </a:ext>
            </a:extLst>
          </p:cNvPr>
          <p:cNvSpPr txBox="1">
            <a:spLocks noChangeArrowheads="1"/>
          </p:cNvSpPr>
          <p:nvPr/>
        </p:nvSpPr>
        <p:spPr bwMode="auto">
          <a:xfrm>
            <a:off x="1043608" y="3520407"/>
            <a:ext cx="3753280"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25-26</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9426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195912A-4E7D-43FB-BA8D-B8EC6ACF5100}"/>
              </a:ext>
            </a:extLst>
          </p:cNvPr>
          <p:cNvSpPr txBox="1">
            <a:spLocks noChangeArrowheads="1"/>
          </p:cNvSpPr>
          <p:nvPr/>
        </p:nvSpPr>
        <p:spPr bwMode="auto">
          <a:xfrm>
            <a:off x="419100" y="377826"/>
            <a:ext cx="4453689"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الإنتظار</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837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404EB-A3CE-3D47-5C64-3C2568BC4900}"/>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8CA1075D-474E-51BE-4270-7E5996CB6A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398FF677-292D-BE50-EFD7-23FC138B29F3}"/>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578FE054-F62C-41DE-C5C8-5DE6FB1190A9}"/>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57C3ADD-7438-0DCD-749D-CD6E2B0263F6}"/>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470FD464-E140-516A-6F29-38CA7E038AAA}"/>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F60A035F-467D-A9A6-D631-9A28CC973CF6}"/>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66F32205-8096-FD1D-15AF-F2E079587F51}"/>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72ED04C3-4F0C-2E49-1384-B6A75CFA55C4}"/>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B029387-D142-9964-D5A9-2742A848074C}"/>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0C0388AE-5896-D9AD-F107-7462458B66B1}"/>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7228250-EF23-0497-4CCD-32A3C4226897}"/>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5950DB1C-2734-4D22-BE5C-DD71E1F920EE}"/>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6231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051ACC0-F395-4673-AA3A-BFF88D5F5B53}"/>
              </a:ext>
            </a:extLst>
          </p:cNvPr>
          <p:cNvSpPr txBox="1">
            <a:spLocks noChangeArrowheads="1"/>
          </p:cNvSpPr>
          <p:nvPr/>
        </p:nvSpPr>
        <p:spPr bwMode="auto">
          <a:xfrm>
            <a:off x="2230582" y="175348"/>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قيصرية</a:t>
            </a:r>
            <a:endParaRPr kumimoji="0" lang="en-US" sz="18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Star: 5 Points 5">
            <a:extLst>
              <a:ext uri="{FF2B5EF4-FFF2-40B4-BE49-F238E27FC236}">
                <a16:creationId xmlns:a16="http://schemas.microsoft.com/office/drawing/2014/main" id="{09BC6909-CA58-48B5-98BA-02716D74D0DD}"/>
              </a:ext>
            </a:extLst>
          </p:cNvPr>
          <p:cNvSpPr/>
          <p:nvPr/>
        </p:nvSpPr>
        <p:spPr bwMode="auto">
          <a:xfrm>
            <a:off x="3422073" y="3283527"/>
            <a:ext cx="512618"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E73157C-EC4C-484B-B326-359A0F02596C}"/>
              </a:ext>
            </a:extLst>
          </p:cNvPr>
          <p:cNvSpPr txBox="1">
            <a:spLocks noChangeArrowheads="1"/>
          </p:cNvSpPr>
          <p:nvPr/>
        </p:nvSpPr>
        <p:spPr bwMode="auto">
          <a:xfrm>
            <a:off x="3020291" y="3952300"/>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18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Star: 5 Points 7">
            <a:extLst>
              <a:ext uri="{FF2B5EF4-FFF2-40B4-BE49-F238E27FC236}">
                <a16:creationId xmlns:a16="http://schemas.microsoft.com/office/drawing/2014/main" id="{006596C3-5F34-4885-BF1C-545706F0FB30}"/>
              </a:ext>
            </a:extLst>
          </p:cNvPr>
          <p:cNvSpPr/>
          <p:nvPr/>
        </p:nvSpPr>
        <p:spPr bwMode="auto">
          <a:xfrm>
            <a:off x="4731327" y="623744"/>
            <a:ext cx="512618"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Down Arrow 8">
            <a:extLst>
              <a:ext uri="{FF2B5EF4-FFF2-40B4-BE49-F238E27FC236}">
                <a16:creationId xmlns:a16="http://schemas.microsoft.com/office/drawing/2014/main" id="{B3129A2A-775B-5947-9C51-B006E6215E12}"/>
              </a:ext>
            </a:extLst>
          </p:cNvPr>
          <p:cNvSpPr/>
          <p:nvPr/>
        </p:nvSpPr>
        <p:spPr bwMode="auto">
          <a:xfrm rot="7466840">
            <a:off x="3348234" y="2443135"/>
            <a:ext cx="457657" cy="575994"/>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Down Arrow 9">
            <a:extLst>
              <a:ext uri="{FF2B5EF4-FFF2-40B4-BE49-F238E27FC236}">
                <a16:creationId xmlns:a16="http://schemas.microsoft.com/office/drawing/2014/main" id="{0C4D359B-4783-2145-91BA-85D7052B9940}"/>
              </a:ext>
            </a:extLst>
          </p:cNvPr>
          <p:cNvSpPr/>
          <p:nvPr/>
        </p:nvSpPr>
        <p:spPr bwMode="auto">
          <a:xfrm rot="14396715">
            <a:off x="3958220" y="927394"/>
            <a:ext cx="457657" cy="575994"/>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16179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AD0995A-97FA-4FF8-B9C5-DB96A99BA0B3}"/>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يتكلم: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6A4F0C92-2BBD-4815-B9C9-726119327D0F}"/>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للجموع</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C6449E0-75E7-43C6-8B09-88A0D4BCC018}"/>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للمجلس الأعلى</a:t>
            </a:r>
            <a:endParaRPr kumimoji="0" lang="en-US"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0C007666-FA76-47AD-BF2F-19ED6CC90FC6}"/>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للحاكم فيلكس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61C8D7AD-4DB8-4671-9EA5-1E6E52ECBF87}"/>
              </a:ext>
            </a:extLst>
          </p:cNvPr>
          <p:cNvSpPr txBox="1"/>
          <p:nvPr/>
        </p:nvSpPr>
        <p:spPr>
          <a:xfrm>
            <a:off x="171449" y="4851299"/>
            <a:ext cx="8567306" cy="954107"/>
          </a:xfrm>
          <a:prstGeom prst="rect">
            <a:avLst/>
          </a:prstGeom>
          <a:noFill/>
        </p:spPr>
        <p:txBody>
          <a:bodyPr wrap="square">
            <a:spAutoFit/>
          </a:bodyPr>
          <a:lstStyle/>
          <a:p>
            <a:pPr lvl="0" algn="r">
              <a:defRPr/>
            </a:pPr>
            <a:r>
              <a:rPr lang="ar-JO" sz="2800" b="1" u="sng" dirty="0">
                <a:solidFill>
                  <a:srgbClr val="FFFFFF"/>
                </a:solidFill>
                <a:latin typeface="Arial" panose="020B0604020202020204" pitchFamily="34" charset="0"/>
                <a:cs typeface="Arial" panose="020B0604020202020204" pitchFamily="34" charset="0"/>
              </a:rPr>
              <a:t>أعمال 24: 27</a:t>
            </a:r>
            <a:r>
              <a:rPr lang="ar-JO" sz="2800" b="1" dirty="0">
                <a:solidFill>
                  <a:srgbClr val="FFFFFF"/>
                </a:solidFill>
                <a:latin typeface="Arial" panose="020B0604020202020204" pitchFamily="34" charset="0"/>
                <a:cs typeface="Arial" panose="020B0604020202020204" pitchFamily="34" charset="0"/>
              </a:rPr>
              <a:t>  ولكن لما كملت سنتان قبل فيلكس بوركيوس فستوس خليفة له. وإذ كان فيلكس يريد أن يودع اليهود منة ترك بولس مقيداً.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15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C7081-67A0-6B37-8F87-BBB677396FBA}"/>
            </a:ext>
          </a:extLst>
        </p:cNvPr>
        <p:cNvGrpSpPr/>
        <p:nvPr/>
      </p:nvGrpSpPr>
      <p:grpSpPr>
        <a:xfrm>
          <a:off x="0" y="0"/>
          <a:ext cx="0" cy="0"/>
          <a:chOff x="0" y="0"/>
          <a:chExt cx="0" cy="0"/>
        </a:xfrm>
      </p:grpSpPr>
      <p:sp>
        <p:nvSpPr>
          <p:cNvPr id="2" name="Text Box 5">
            <a:extLst>
              <a:ext uri="{FF2B5EF4-FFF2-40B4-BE49-F238E27FC236}">
                <a16:creationId xmlns:a16="http://schemas.microsoft.com/office/drawing/2014/main" id="{A8B09862-7844-AB21-B6A8-48F2A68466C2}"/>
              </a:ext>
            </a:extLst>
          </p:cNvPr>
          <p:cNvSpPr txBox="1">
            <a:spLocks noChangeArrowheads="1"/>
          </p:cNvSpPr>
          <p:nvPr/>
        </p:nvSpPr>
        <p:spPr bwMode="auto">
          <a:xfrm>
            <a:off x="-1" y="6092825"/>
            <a:ext cx="9212204"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مات لايلي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a:t>
            </a:r>
          </a:p>
        </p:txBody>
      </p:sp>
      <p:sp>
        <p:nvSpPr>
          <p:cNvPr id="7" name="Rectangle 2">
            <a:extLst>
              <a:ext uri="{FF2B5EF4-FFF2-40B4-BE49-F238E27FC236}">
                <a16:creationId xmlns:a16="http://schemas.microsoft.com/office/drawing/2014/main" id="{3D8EC038-11A6-D2EB-87B1-F6EB780C0932}"/>
              </a:ext>
            </a:extLst>
          </p:cNvPr>
          <p:cNvSpPr txBox="1">
            <a:spLocks noChangeArrowheads="1"/>
          </p:cNvSpPr>
          <p:nvPr/>
        </p:nvSpPr>
        <p:spPr bwMode="auto">
          <a:xfrm>
            <a:off x="0" y="221416"/>
            <a:ext cx="4427984"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اتباع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يجعلنا أحراراً</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C82D952B-C82C-6D58-626F-341AF77C0483}"/>
              </a:ext>
            </a:extLst>
          </p:cNvPr>
          <p:cNvSpPr txBox="1">
            <a:spLocks noChangeArrowheads="1"/>
          </p:cNvSpPr>
          <p:nvPr/>
        </p:nvSpPr>
        <p:spPr bwMode="auto">
          <a:xfrm>
            <a:off x="1043608" y="3520407"/>
            <a:ext cx="3753280"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25-26</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63423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5D20479-C89E-429B-B243-CD626B7AA2B0}"/>
              </a:ext>
            </a:extLst>
          </p:cNvPr>
          <p:cNvSpPr txBox="1">
            <a:spLocks noChangeArrowheads="1"/>
          </p:cNvSpPr>
          <p:nvPr/>
        </p:nvSpPr>
        <p:spPr bwMode="auto">
          <a:xfrm>
            <a:off x="1" y="0"/>
            <a:ext cx="9144000" cy="11001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 الحاكم</a:t>
            </a:r>
            <a:endParaRPr kumimoji="0" lang="en-US" sz="2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F193355-F182-4666-8636-AB14A8DB22AA}"/>
              </a:ext>
            </a:extLst>
          </p:cNvPr>
          <p:cNvSpPr txBox="1">
            <a:spLocks noChangeArrowheads="1"/>
          </p:cNvSpPr>
          <p:nvPr/>
        </p:nvSpPr>
        <p:spPr bwMode="auto">
          <a:xfrm>
            <a:off x="4640263" y="1100138"/>
            <a:ext cx="4503737" cy="909772"/>
          </a:xfrm>
          <a:prstGeom prst="rect">
            <a:avLst/>
          </a:prstGeom>
          <a:solidFill>
            <a:srgbClr val="000000">
              <a:alpha val="40000"/>
            </a:srgb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فيلكس</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=&gt;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فستوس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3911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DBB00EA-8CAB-4B59-8F41-F449A2AA5293}"/>
              </a:ext>
            </a:extLst>
          </p:cNvPr>
          <p:cNvSpPr txBox="1">
            <a:spLocks noChangeArrowheads="1"/>
          </p:cNvSpPr>
          <p:nvPr/>
        </p:nvSpPr>
        <p:spPr bwMode="auto">
          <a:xfrm>
            <a:off x="2230582" y="175348"/>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قيصرية</a:t>
            </a:r>
            <a:endParaRPr kumimoji="0" lang="en-US" sz="18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Star: 5 Points 7">
            <a:extLst>
              <a:ext uri="{FF2B5EF4-FFF2-40B4-BE49-F238E27FC236}">
                <a16:creationId xmlns:a16="http://schemas.microsoft.com/office/drawing/2014/main" id="{9E002709-2A9B-4824-A016-F413BC6BA46E}"/>
              </a:ext>
            </a:extLst>
          </p:cNvPr>
          <p:cNvSpPr/>
          <p:nvPr/>
        </p:nvSpPr>
        <p:spPr bwMode="auto">
          <a:xfrm>
            <a:off x="3422073" y="3283527"/>
            <a:ext cx="512618"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AD52CA53-7893-4A00-BF45-9DC46F53D81F}"/>
              </a:ext>
            </a:extLst>
          </p:cNvPr>
          <p:cNvSpPr txBox="1">
            <a:spLocks noChangeArrowheads="1"/>
          </p:cNvSpPr>
          <p:nvPr/>
        </p:nvSpPr>
        <p:spPr bwMode="auto">
          <a:xfrm>
            <a:off x="3020291" y="3952300"/>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18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Star: 5 Points 9">
            <a:extLst>
              <a:ext uri="{FF2B5EF4-FFF2-40B4-BE49-F238E27FC236}">
                <a16:creationId xmlns:a16="http://schemas.microsoft.com/office/drawing/2014/main" id="{D8B51BBF-4D13-472E-B84E-3CEA2BA33CBC}"/>
              </a:ext>
            </a:extLst>
          </p:cNvPr>
          <p:cNvSpPr/>
          <p:nvPr/>
        </p:nvSpPr>
        <p:spPr bwMode="auto">
          <a:xfrm>
            <a:off x="4731327" y="623744"/>
            <a:ext cx="512618"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Down Arrow 1">
            <a:extLst>
              <a:ext uri="{FF2B5EF4-FFF2-40B4-BE49-F238E27FC236}">
                <a16:creationId xmlns:a16="http://schemas.microsoft.com/office/drawing/2014/main" id="{42D5CC9D-718B-644B-8EEC-DBA29BD028A7}"/>
              </a:ext>
            </a:extLst>
          </p:cNvPr>
          <p:cNvSpPr/>
          <p:nvPr/>
        </p:nvSpPr>
        <p:spPr bwMode="auto">
          <a:xfrm rot="18549634">
            <a:off x="3348234" y="2443135"/>
            <a:ext cx="457657" cy="575994"/>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Down Arrow 10">
            <a:extLst>
              <a:ext uri="{FF2B5EF4-FFF2-40B4-BE49-F238E27FC236}">
                <a16:creationId xmlns:a16="http://schemas.microsoft.com/office/drawing/2014/main" id="{F73A0E43-C958-3B4A-ABBB-A2C4D685CD3F}"/>
              </a:ext>
            </a:extLst>
          </p:cNvPr>
          <p:cNvSpPr/>
          <p:nvPr/>
        </p:nvSpPr>
        <p:spPr bwMode="auto">
          <a:xfrm rot="3582518">
            <a:off x="3958220" y="927394"/>
            <a:ext cx="457657" cy="575994"/>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945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FF573B6-D428-47E7-880B-9E4B2B85FE0C}"/>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غير مذنب</a:t>
            </a:r>
            <a:endParaRPr kumimoji="0" lang="en-US"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2E983B51-D4D9-4D8C-B347-B76EA32E34B9}"/>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الشرائع اليهودية</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B6E85645-B6B4-4EFB-9744-1FEC57E245E8}"/>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الهيكل</a:t>
            </a:r>
            <a:endParaRPr kumimoji="0" lang="en-US"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DDF909D-5528-485D-AC64-7288FB3150F1}"/>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الحكومة الرومانية</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955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FF573B6-D428-47E7-880B-9E4B2B85FE0C}"/>
              </a:ext>
            </a:extLst>
          </p:cNvPr>
          <p:cNvSpPr txBox="1">
            <a:spLocks noChangeArrowheads="1"/>
          </p:cNvSpPr>
          <p:nvPr/>
        </p:nvSpPr>
        <p:spPr bwMode="auto">
          <a:xfrm>
            <a:off x="5769552" y="1022397"/>
            <a:ext cx="3048000"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اتهامات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اساس لها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24: 5-6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DDF909D-5528-485D-AC64-7288FB3150F1}"/>
              </a:ext>
            </a:extLst>
          </p:cNvPr>
          <p:cNvSpPr txBox="1">
            <a:spLocks noChangeArrowheads="1"/>
          </p:cNvSpPr>
          <p:nvPr/>
        </p:nvSpPr>
        <p:spPr bwMode="auto">
          <a:xfrm>
            <a:off x="421697" y="4163901"/>
            <a:ext cx="803390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يثير الشغب</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قائد للناصريين</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يدنس الهيكل</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24597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5F3542-0ABE-47F3-8906-3F79FF388FF6}"/>
              </a:ext>
            </a:extLst>
          </p:cNvPr>
          <p:cNvSpPr txBox="1">
            <a:spLocks noChangeArrowheads="1"/>
          </p:cNvSpPr>
          <p:nvPr/>
        </p:nvSpPr>
        <p:spPr bwMode="auto">
          <a:xfrm>
            <a:off x="1" y="0"/>
            <a:ext cx="9144000" cy="11001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 الحاكم</a:t>
            </a:r>
            <a:endParaRPr kumimoji="0" lang="en-US" sz="2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BEB1BC0-40A0-412A-8529-454FF7E907E5}"/>
              </a:ext>
            </a:extLst>
          </p:cNvPr>
          <p:cNvSpPr txBox="1">
            <a:spLocks noChangeArrowheads="1"/>
          </p:cNvSpPr>
          <p:nvPr/>
        </p:nvSpPr>
        <p:spPr bwMode="auto">
          <a:xfrm>
            <a:off x="4640263" y="1100137"/>
            <a:ext cx="4503737" cy="1410833"/>
          </a:xfrm>
          <a:prstGeom prst="rect">
            <a:avLst/>
          </a:prstGeom>
          <a:solidFill>
            <a:srgbClr val="000000">
              <a:alpha val="40000"/>
            </a:srgb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تقرير فستوس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09759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4AD63-41F0-4EA1-AD2E-99485D36A814}"/>
              </a:ext>
            </a:extLst>
          </p:cNvPr>
          <p:cNvPicPr>
            <a:picLocks noChangeAspect="1"/>
          </p:cNvPicPr>
          <p:nvPr/>
        </p:nvPicPr>
        <p:blipFill>
          <a:blip r:embed="rId3"/>
          <a:stretch>
            <a:fillRect/>
          </a:stretch>
        </p:blipFill>
        <p:spPr>
          <a:xfrm>
            <a:off x="1146880" y="1100138"/>
            <a:ext cx="6850240" cy="5141495"/>
          </a:xfrm>
          <a:prstGeom prst="rect">
            <a:avLst/>
          </a:prstGeom>
        </p:spPr>
      </p:pic>
      <p:sp>
        <p:nvSpPr>
          <p:cNvPr id="6" name="Rectangle 2">
            <a:extLst>
              <a:ext uri="{FF2B5EF4-FFF2-40B4-BE49-F238E27FC236}">
                <a16:creationId xmlns:a16="http://schemas.microsoft.com/office/drawing/2014/main" id="{5936E7D7-1634-431F-B2BB-C52FB2E4B5EA}"/>
              </a:ext>
            </a:extLst>
          </p:cNvPr>
          <p:cNvSpPr txBox="1">
            <a:spLocks noChangeArrowheads="1"/>
          </p:cNvSpPr>
          <p:nvPr/>
        </p:nvSpPr>
        <p:spPr bwMode="auto">
          <a:xfrm>
            <a:off x="1" y="80210"/>
            <a:ext cx="9144000" cy="850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رفع الدعوى إلى قيصر</a:t>
            </a:r>
            <a:endParaRPr kumimoji="0" lang="en-US" sz="2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917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959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C7CEC6-8911-463E-869B-358AA429058B}"/>
              </a:ext>
            </a:extLst>
          </p:cNvPr>
          <p:cNvSpPr txBox="1">
            <a:spLocks noChangeArrowheads="1"/>
          </p:cNvSpPr>
          <p:nvPr/>
        </p:nvSpPr>
        <p:spPr bwMode="auto">
          <a:xfrm>
            <a:off x="675773" y="281573"/>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انتهى الإنتظار</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6ACD0BA9-D8D3-4947-8893-EA0D9E9F4F3C}"/>
              </a:ext>
            </a:extLst>
          </p:cNvPr>
          <p:cNvSpPr txBox="1">
            <a:spLocks noChangeArrowheads="1"/>
          </p:cNvSpPr>
          <p:nvPr/>
        </p:nvSpPr>
        <p:spPr bwMode="auto">
          <a:xfrm>
            <a:off x="336886" y="2721560"/>
            <a:ext cx="8217568" cy="3746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23: 11</a:t>
            </a:r>
            <a:endParaRPr kumimoji="0" lang="en-US" sz="3200" b="1" u="sng"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وفي الليلة التالية وقف به الرب وقال: ثق يا بولس لأنك كما شهدت بما لي في أورشليم، هكذا ينبغي أن تشهد في رومية أيضاً.</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76114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0495CB7-7C97-40B5-9315-CB09675DCF3D}"/>
              </a:ext>
            </a:extLst>
          </p:cNvPr>
          <p:cNvSpPr txBox="1">
            <a:spLocks noChangeArrowheads="1"/>
          </p:cNvSpPr>
          <p:nvPr/>
        </p:nvSpPr>
        <p:spPr bwMode="auto">
          <a:xfrm>
            <a:off x="107504" y="281573"/>
            <a:ext cx="8924201"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انتهى الإنتظار</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36699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C2B5426-6B31-436F-9A58-3E120CAEFFE1}"/>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 لن يفهم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B00C0066-419A-4501-B9A1-8C876304E213}"/>
              </a:ext>
            </a:extLst>
          </p:cNvPr>
          <p:cNvGrpSpPr/>
          <p:nvPr/>
        </p:nvGrpSpPr>
        <p:grpSpPr>
          <a:xfrm>
            <a:off x="845127" y="2946401"/>
            <a:ext cx="7453745" cy="1693332"/>
            <a:chOff x="637309" y="2946401"/>
            <a:chExt cx="7453745" cy="1693332"/>
          </a:xfrm>
        </p:grpSpPr>
        <p:sp>
          <p:nvSpPr>
            <p:cNvPr id="7" name="TextBox 6">
              <a:extLst>
                <a:ext uri="{FF2B5EF4-FFF2-40B4-BE49-F238E27FC236}">
                  <a16:creationId xmlns:a16="http://schemas.microsoft.com/office/drawing/2014/main" id="{071BED10-1789-4F0D-8A3D-6137F1521E22}"/>
                </a:ext>
              </a:extLst>
            </p:cNvPr>
            <p:cNvSpPr txBox="1"/>
            <p:nvPr/>
          </p:nvSpPr>
          <p:spPr>
            <a:xfrm>
              <a:off x="637309" y="2946401"/>
              <a:ext cx="7453745" cy="1693332"/>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FE2EB7AF-0B15-4C2A-A360-CB0F473AB25C}"/>
                </a:ext>
              </a:extLst>
            </p:cNvPr>
            <p:cNvSpPr txBox="1"/>
            <p:nvPr/>
          </p:nvSpPr>
          <p:spPr>
            <a:xfrm>
              <a:off x="869415" y="3096491"/>
              <a:ext cx="2441821" cy="1414879"/>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   أغريباس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4D4464-2D15-4F65-BB1D-8030502CC956}"/>
                </a:ext>
              </a:extLst>
            </p:cNvPr>
            <p:cNvSpPr txBox="1"/>
            <p:nvPr/>
          </p:nvSpPr>
          <p:spPr>
            <a:xfrm>
              <a:off x="5649233" y="3096491"/>
              <a:ext cx="2441821" cy="1414879"/>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 هيرودس أغريباس الثاني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1229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63EE5184-0C31-4522-8E67-811D6EA16ECD}"/>
              </a:ext>
            </a:extLst>
          </p:cNvPr>
          <p:cNvGraphicFramePr/>
          <p:nvPr>
            <p:extLst>
              <p:ext uri="{D42A27DB-BD31-4B8C-83A1-F6EECF244321}">
                <p14:modId xmlns:p14="http://schemas.microsoft.com/office/powerpoint/2010/main" val="3131131691"/>
              </p:ext>
            </p:extLst>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قابل المجوس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قتل الأطفال في بيت لحم</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D9F43B72-1901-429E-9AC0-045B4637432F}"/>
              </a:ext>
            </a:extLst>
          </p:cNvPr>
          <p:cNvGraphicFramePr/>
          <p:nvPr>
            <p:extLst>
              <p:ext uri="{D42A27DB-BD31-4B8C-83A1-F6EECF244321}">
                <p14:modId xmlns:p14="http://schemas.microsoft.com/office/powerpoint/2010/main" val="2973542570"/>
              </p:ext>
            </p:extLst>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1551077"/>
            <a:chOff x="575556" y="3933056"/>
            <a:chExt cx="3996444" cy="1551077"/>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جعل يوسف يرجع إلى الناصرة (عندما عاد من مصر)</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4E2A7A7E-524A-4A70-A6B6-FDDEA1D8DF2A}"/>
              </a:ext>
            </a:extLst>
          </p:cNvPr>
          <p:cNvGraphicFramePr/>
          <p:nvPr>
            <p:extLst>
              <p:ext uri="{D42A27DB-BD31-4B8C-83A1-F6EECF244321}">
                <p14:modId xmlns:p14="http://schemas.microsoft.com/office/powerpoint/2010/main" val="3989473733"/>
              </p:ext>
            </p:extLst>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زوجته هيروديا تركته لأجل أخيه أنتيباس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B1773C7D-D88D-4A6B-9BBE-4937DBE173F4}"/>
              </a:ext>
            </a:extLst>
          </p:cNvPr>
          <p:cNvGraphicFramePr/>
          <p:nvPr>
            <p:extLst>
              <p:ext uri="{D42A27DB-BD31-4B8C-83A1-F6EECF244321}">
                <p14:modId xmlns:p14="http://schemas.microsoft.com/office/powerpoint/2010/main" val="1499718568"/>
              </p:ext>
            </p:extLst>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تزوج زوجة أخيه هيروديا</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قتل يوحنا المعمدان</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أشرف على محاكمة يسوع</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995733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extLst>
              <p:ext uri="{D42A27DB-BD31-4B8C-83A1-F6EECF244321}">
                <p14:modId xmlns:p14="http://schemas.microsoft.com/office/powerpoint/2010/main" val="1607647440"/>
              </p:ext>
            </p:extLst>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هيرودس أغريباس</a:t>
                </a:r>
                <a:endParaRPr kumimoji="0" lang="en-US"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اضطهد المسيحيين (في أعمال 12)</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110848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extLst>
              <p:ext uri="{D42A27DB-BD31-4B8C-83A1-F6EECF244321}">
                <p14:modId xmlns:p14="http://schemas.microsoft.com/office/powerpoint/2010/main" val="2787458423"/>
              </p:ext>
            </p:extLst>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هيرودس أغريباس</a:t>
                </a:r>
                <a:endParaRPr kumimoji="0" lang="en-US"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5"/>
            <a:ext cx="4969482" cy="1200329"/>
            <a:chOff x="1993255" y="5987337"/>
            <a:chExt cx="4969482" cy="44953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44953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استمع إلى دفاع بولس (أعمال 25-26)</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الأختان برنيس ودروسيلا (متزوجتان من فيليكس)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هيرودس أغريباس الثاني</a:t>
                </a:r>
                <a:endParaRPr kumimoji="0" lang="en-US" sz="28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8749715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100000">
              <a:srgbClr val="B1EEF6"/>
            </a:gs>
            <a:gs pos="100000">
              <a:srgbClr val="F8D1A7"/>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5A34-6588-4B02-A7BA-E053318C40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3571" y="0"/>
            <a:ext cx="5450429" cy="6858000"/>
          </a:xfrm>
          <a:prstGeom prst="rect">
            <a:avLst/>
          </a:prstGeom>
        </p:spPr>
      </p:pic>
      <p:sp>
        <p:nvSpPr>
          <p:cNvPr id="6" name="Rectangle 2">
            <a:extLst>
              <a:ext uri="{FF2B5EF4-FFF2-40B4-BE49-F238E27FC236}">
                <a16:creationId xmlns:a16="http://schemas.microsoft.com/office/drawing/2014/main" id="{AEA83978-2906-4B5D-96C9-6B979537D2FE}"/>
              </a:ext>
            </a:extLst>
          </p:cNvPr>
          <p:cNvSpPr txBox="1">
            <a:spLocks noChangeArrowheads="1"/>
          </p:cNvSpPr>
          <p:nvPr/>
        </p:nvSpPr>
        <p:spPr bwMode="auto">
          <a:xfrm>
            <a:off x="464886" y="123833"/>
            <a:ext cx="475548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أغريباس الثاني</a:t>
            </a:r>
            <a:endParaRPr kumimoji="0" lang="en-US" sz="2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Rounded Corners 3">
            <a:extLst>
              <a:ext uri="{FF2B5EF4-FFF2-40B4-BE49-F238E27FC236}">
                <a16:creationId xmlns:a16="http://schemas.microsoft.com/office/drawing/2014/main" id="{2F04F690-1AB5-4745-969F-8E70A9D6AE9E}"/>
              </a:ext>
            </a:extLst>
          </p:cNvPr>
          <p:cNvSpPr/>
          <p:nvPr/>
        </p:nvSpPr>
        <p:spPr bwMode="auto">
          <a:xfrm>
            <a:off x="6747164" y="0"/>
            <a:ext cx="1108364"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9B29318-91B7-4A77-99FD-0304B7409CEC}"/>
              </a:ext>
            </a:extLst>
          </p:cNvPr>
          <p:cNvSpPr txBox="1"/>
          <p:nvPr/>
        </p:nvSpPr>
        <p:spPr>
          <a:xfrm>
            <a:off x="1" y="1843861"/>
            <a:ext cx="4791538" cy="1569660"/>
          </a:xfrm>
          <a:prstGeom prst="rect">
            <a:avLst/>
          </a:prstGeom>
          <a:no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48-53 م: أغريباس الثاني المملكة الأولى</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53 م</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61 م</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b="1" dirty="0">
                <a:solidFill>
                  <a:prstClr val="black"/>
                </a:solidFill>
                <a:latin typeface="Arial" panose="020B0604020202020204" pitchFamily="34" charset="0"/>
                <a:cs typeface="Arial" panose="020B0604020202020204" pitchFamily="34" charset="0"/>
              </a:rPr>
              <a:t>الحاكم الروماني (فيلكس / فستوس)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8860146-349B-45F3-9926-3D68D3BC7E76}"/>
              </a:ext>
            </a:extLst>
          </p:cNvPr>
          <p:cNvGrpSpPr/>
          <p:nvPr/>
        </p:nvGrpSpPr>
        <p:grpSpPr>
          <a:xfrm>
            <a:off x="6783261" y="225345"/>
            <a:ext cx="2262100" cy="1184507"/>
            <a:chOff x="6783261" y="225345"/>
            <a:chExt cx="2262100" cy="1184507"/>
          </a:xfrm>
        </p:grpSpPr>
        <p:sp>
          <p:nvSpPr>
            <p:cNvPr id="9" name="Rectangle: Rounded Corners 8">
              <a:extLst>
                <a:ext uri="{FF2B5EF4-FFF2-40B4-BE49-F238E27FC236}">
                  <a16:creationId xmlns:a16="http://schemas.microsoft.com/office/drawing/2014/main" id="{6F3E2F88-9530-4F2C-8CE0-8A7BFDAC4AB3}"/>
                </a:ext>
              </a:extLst>
            </p:cNvPr>
            <p:cNvSpPr/>
            <p:nvPr/>
          </p:nvSpPr>
          <p:spPr bwMode="auto">
            <a:xfrm>
              <a:off x="6783261" y="896661"/>
              <a:ext cx="2262100"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0A53887-47BD-44B2-8A00-E84944052A0B}"/>
                </a:ext>
              </a:extLst>
            </p:cNvPr>
            <p:cNvSpPr/>
            <p:nvPr/>
          </p:nvSpPr>
          <p:spPr bwMode="auto">
            <a:xfrm>
              <a:off x="7301346" y="225345"/>
              <a:ext cx="774197"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E111F105-5964-4EF7-A3E6-A27783C0C382}"/>
              </a:ext>
            </a:extLst>
          </p:cNvPr>
          <p:cNvGrpSpPr/>
          <p:nvPr/>
        </p:nvGrpSpPr>
        <p:grpSpPr>
          <a:xfrm>
            <a:off x="6036923" y="1622934"/>
            <a:ext cx="1266409" cy="3240278"/>
            <a:chOff x="7272358" y="-295137"/>
            <a:chExt cx="1266409" cy="3240278"/>
          </a:xfrm>
        </p:grpSpPr>
        <p:sp>
          <p:nvSpPr>
            <p:cNvPr id="15" name="Rectangle: Rounded Corners 14">
              <a:extLst>
                <a:ext uri="{FF2B5EF4-FFF2-40B4-BE49-F238E27FC236}">
                  <a16:creationId xmlns:a16="http://schemas.microsoft.com/office/drawing/2014/main" id="{8AA416F8-D8E2-4869-AD87-E4BBADB5CCC0}"/>
                </a:ext>
              </a:extLst>
            </p:cNvPr>
            <p:cNvSpPr/>
            <p:nvPr/>
          </p:nvSpPr>
          <p:spPr bwMode="auto">
            <a:xfrm>
              <a:off x="7562195" y="2431950"/>
              <a:ext cx="976572"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525DA5F-411C-45C8-ABD2-AA936333E6BA}"/>
                </a:ext>
              </a:extLst>
            </p:cNvPr>
            <p:cNvSpPr/>
            <p:nvPr/>
          </p:nvSpPr>
          <p:spPr bwMode="auto">
            <a:xfrm>
              <a:off x="7272358" y="-295137"/>
              <a:ext cx="710241"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04CC8CF5-F80B-4CDC-B690-B3619541F7E3}"/>
              </a:ext>
            </a:extLst>
          </p:cNvPr>
          <p:cNvSpPr/>
          <p:nvPr/>
        </p:nvSpPr>
        <p:spPr bwMode="auto">
          <a:xfrm rot="2025220">
            <a:off x="4472468" y="4364892"/>
            <a:ext cx="2568122" cy="513191"/>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500"/>
                                        <p:tgtEl>
                                          <p:spTgt spid="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324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 لن يفهم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99087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415336" y="2505609"/>
            <a:ext cx="6313327"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 اسمه يسوع قد مات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وكان بولس يقول إنه حي.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25: 19ب</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17784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177800" y="36993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8750" y="2302298"/>
            <a:ext cx="8826500" cy="3502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وأنه ظهر لصفا ثم للاثني عشر.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وبعد ذلك ظهر دفعة واحدة لأكثر من خمسمئة أخ، أكثرهم باق إلى الآن، ولكن بعضهم قد رقدوا.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وبعد ذلك ظهر ليعقوب ثم للرسل أجمعين.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15: 6-7</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250637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 لن يفهم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3897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a:extLst>
            <a:ext uri="{FF2B5EF4-FFF2-40B4-BE49-F238E27FC236}">
              <a16:creationId xmlns:a16="http://schemas.microsoft.com/office/drawing/2014/main" id="{C5517653-034C-1979-CADA-F9AE381278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829EED-9B90-94D4-C0F2-CF14B53C3CA3}"/>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يتكلم: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052F00-AC0D-B9A8-8E11-99127DFD9CA1}"/>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للجموع</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822AA7E-41B3-DABF-C1F0-231807733A56}"/>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للمجلس الأعلى</a:t>
            </a:r>
            <a:endParaRPr kumimoji="0" lang="en-US" sz="4400" b="1" u="none" strike="noStrike" kern="1200" cap="none" spc="-15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7DBD6274-0439-8D0B-9BBD-CC964EFD9666}"/>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للحاكم فيلكس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4A30BB0-7DB8-E1B7-0E16-290771CD6260}"/>
              </a:ext>
            </a:extLst>
          </p:cNvPr>
          <p:cNvSpPr txBox="1">
            <a:spLocks noChangeArrowheads="1"/>
          </p:cNvSpPr>
          <p:nvPr/>
        </p:nvSpPr>
        <p:spPr bwMode="auto">
          <a:xfrm>
            <a:off x="2490354" y="5035074"/>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74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alian conceptualist Salvatore Garau, via Instagram.">
            <a:extLst>
              <a:ext uri="{FF2B5EF4-FFF2-40B4-BE49-F238E27FC236}">
                <a16:creationId xmlns:a16="http://schemas.microsoft.com/office/drawing/2014/main" id="{CE44D28A-709D-4333-B5FD-F5E3DD489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C8B235D-8ADB-4E71-91AA-DBD7AF5B8C4B}"/>
              </a:ext>
            </a:extLst>
          </p:cNvPr>
          <p:cNvSpPr txBox="1">
            <a:spLocks noChangeArrowheads="1"/>
          </p:cNvSpPr>
          <p:nvPr/>
        </p:nvSpPr>
        <p:spPr bwMode="auto">
          <a:xfrm>
            <a:off x="4236720" y="502385"/>
            <a:ext cx="454775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تم بيع التمثال غير المرئي بمبلغ 24 ألف دولار سنغافوري</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52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26</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6135828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Agrippa 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06731"/>
            <a:ext cx="5029200"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Rectangle 3"/>
          <p:cNvSpPr>
            <a:spLocks noGrp="1" noRot="1" noChangeArrowheads="1"/>
          </p:cNvSpPr>
          <p:nvPr>
            <p:ph type="title"/>
          </p:nvPr>
        </p:nvSpPr>
        <p:spPr>
          <a:xfrm>
            <a:off x="3124200" y="0"/>
            <a:ext cx="6019800" cy="3068638"/>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كذلك وجد أغريباس الثاني</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حفيد هيرودس الأكبر</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أن بولس بريء</a:t>
            </a:r>
            <a:br>
              <a:rPr lang="en-US" altLang="ja-JP" sz="4000" dirty="0">
                <a:latin typeface="Arial" panose="020B0604020202020204" pitchFamily="34" charset="0"/>
                <a:ea typeface="ＭＳ Ｐゴシック" charset="0"/>
                <a:cs typeface="Arial" panose="020B0604020202020204" pitchFamily="34" charset="0"/>
              </a:rPr>
            </a:br>
            <a:r>
              <a:rPr lang="en-US" altLang="ja-JP" sz="4000" dirty="0">
                <a:latin typeface="Arial" panose="020B0604020202020204" pitchFamily="34" charset="0"/>
                <a:ea typeface="ＭＳ Ｐゴシック" charset="0"/>
                <a:cs typeface="Arial" panose="020B0604020202020204" pitchFamily="34" charset="0"/>
              </a:rPr>
              <a:t>(</a:t>
            </a:r>
            <a:r>
              <a:rPr lang="ar-JO" altLang="ja-JP" sz="4000" dirty="0">
                <a:latin typeface="Arial" panose="020B0604020202020204" pitchFamily="34" charset="0"/>
                <a:ea typeface="ＭＳ Ｐゴシック" charset="0"/>
                <a:cs typeface="Arial" panose="020B0604020202020204" pitchFamily="34" charset="0"/>
              </a:rPr>
              <a:t>أعمال الرسل 26</a:t>
            </a:r>
            <a:r>
              <a:rPr lang="ar-JO" altLang="ja-JP" sz="3600" dirty="0">
                <a:latin typeface="Arial" panose="020B0604020202020204" pitchFamily="34" charset="0"/>
                <a:ea typeface="ＭＳ Ｐゴシック" charset="0"/>
                <a:cs typeface="Arial" panose="020B0604020202020204" pitchFamily="34" charset="0"/>
              </a:rPr>
              <a:t>: 31</a:t>
            </a:r>
            <a:r>
              <a:rPr lang="en-US" altLang="ja-JP" sz="4000" dirty="0">
                <a:latin typeface="Arial" panose="020B0604020202020204" pitchFamily="34" charset="0"/>
                <a:ea typeface="ＭＳ Ｐゴシック" charset="0"/>
                <a:cs typeface="Arial" panose="020B0604020202020204" pitchFamily="34" charset="0"/>
              </a:rPr>
              <a:t>)</a:t>
            </a:r>
            <a:endParaRPr lang="en-US" sz="4000" dirty="0">
              <a:latin typeface="Arial" panose="020B0604020202020204" pitchFamily="34" charset="0"/>
              <a:ea typeface="ＭＳ Ｐゴシック" charset="0"/>
              <a:cs typeface="Arial" panose="020B0604020202020204" pitchFamily="34" charset="0"/>
            </a:endParaRPr>
          </a:p>
        </p:txBody>
      </p:sp>
      <p:pic>
        <p:nvPicPr>
          <p:cNvPr id="4270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69984" t="16667" r="4462" b="43333"/>
          <a:stretch>
            <a:fillRect/>
          </a:stretch>
        </p:blipFill>
        <p:spPr bwMode="auto">
          <a:xfrm>
            <a:off x="1" y="-44624"/>
            <a:ext cx="320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Text Box 5"/>
          <p:cNvSpPr txBox="1">
            <a:spLocks noChangeArrowheads="1"/>
          </p:cNvSpPr>
          <p:nvPr/>
        </p:nvSpPr>
        <p:spPr bwMode="auto">
          <a:xfrm>
            <a:off x="0" y="6516159"/>
            <a:ext cx="3200401" cy="36922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a:t>
            </a:r>
            <a:r>
              <a:rPr kumimoji="0" lang="en-US" altLang="zh-CN"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Bible Visual Resource Book, 181</a:t>
            </a:r>
            <a:endPar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427013" name="Text Box 6"/>
          <p:cNvSpPr txBox="1">
            <a:spLocks noChangeArrowheads="1"/>
          </p:cNvSpPr>
          <p:nvPr/>
        </p:nvSpPr>
        <p:spPr bwMode="auto">
          <a:xfrm>
            <a:off x="8382000" y="5"/>
            <a:ext cx="71755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Agripp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0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descr="Brown marble"/>
          <p:cNvSpPr>
            <a:spLocks noGrp="1" noRot="1" noChangeArrowheads="1"/>
          </p:cNvSpPr>
          <p:nvPr>
            <p:ph type="title"/>
          </p:nvPr>
        </p:nvSpPr>
        <p:spPr>
          <a:xfrm>
            <a:off x="0" y="5334000"/>
            <a:ext cx="5003800" cy="1600200"/>
          </a:xfrm>
          <a:blipFill dpi="0" rotWithShape="1">
            <a:blip r:embed="rId4"/>
            <a:srcRect/>
            <a:tile tx="0" ty="0" sx="100000" sy="100000" flip="none" algn="tl"/>
          </a:blipFill>
        </p:spPr>
        <p:txBody>
          <a:bodyPr/>
          <a:lstStyle/>
          <a:p>
            <a:pPr eaLnBrk="1" hangingPunct="1">
              <a:defRPr/>
            </a:pPr>
            <a:r>
              <a:rPr lang="ar-JO" dirty="0">
                <a:latin typeface="Arial" panose="020B0604020202020204" pitchFamily="34" charset="0"/>
                <a:ea typeface="+mj-ea"/>
                <a:cs typeface="Arial" panose="020B0604020202020204" pitchFamily="34" charset="0"/>
              </a:rPr>
              <a:t>بولس أمام          هيرودس أغريباس الثاني</a:t>
            </a:r>
            <a:endParaRPr lang="en-US" dirty="0">
              <a:latin typeface="Arial" panose="020B0604020202020204" pitchFamily="34" charset="0"/>
              <a:ea typeface="+mj-ea"/>
              <a:cs typeface="Arial" panose="020B0604020202020204" pitchFamily="34" charset="0"/>
            </a:endParaRPr>
          </a:p>
        </p:txBody>
      </p:sp>
      <p:sp>
        <p:nvSpPr>
          <p:cNvPr id="14341" name="Text Box 5"/>
          <p:cNvSpPr txBox="1">
            <a:spLocks noChangeArrowheads="1"/>
          </p:cNvSpPr>
          <p:nvPr/>
        </p:nvSpPr>
        <p:spPr bwMode="auto">
          <a:xfrm>
            <a:off x="8481667" y="152400"/>
            <a:ext cx="5309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ar-JO" b="1" dirty="0">
                <a:solidFill>
                  <a:schemeClr val="bg2"/>
                </a:solidFill>
                <a:latin typeface="Arial" panose="020B0604020202020204" pitchFamily="34" charset="0"/>
                <a:cs typeface="Arial" panose="020B0604020202020204" pitchFamily="34" charset="0"/>
              </a:rPr>
              <a:t>80</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54482727-5916-413F-8A77-98E56A475F99}"/>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441960" y="4631173"/>
            <a:ext cx="849491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اختبار شخصي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71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130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3"/>
            <a:ext cx="8728328" cy="2065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1-3: يعترف بأغريباس كخبير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4-5: يشير إلى خلفيته كفريسي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6-8: الرجاء في تحقيق وعد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9994989-AEBF-4EA3-86D9-56792B243234}"/>
              </a:ext>
            </a:extLst>
          </p:cNvPr>
          <p:cNvSpPr txBox="1">
            <a:spLocks noChangeArrowheads="1"/>
          </p:cNvSpPr>
          <p:nvPr/>
        </p:nvSpPr>
        <p:spPr bwMode="auto">
          <a:xfrm>
            <a:off x="2457449" y="3849339"/>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مقدمة</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771B94C-970E-9D4E-8835-A02A10A1323D}"/>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13511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3"/>
            <a:ext cx="87283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الأعداد 9-11: اضطهد المسيحيين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45E603B-9764-4FD7-82D2-F26A03E5ED11}"/>
              </a:ext>
            </a:extLst>
          </p:cNvPr>
          <p:cNvSpPr txBox="1">
            <a:spLocks noChangeArrowheads="1"/>
          </p:cNvSpPr>
          <p:nvPr/>
        </p:nvSpPr>
        <p:spPr bwMode="auto">
          <a:xfrm>
            <a:off x="1475656" y="3849339"/>
            <a:ext cx="635553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حياة ما قبل الإهتداء</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1A4A971-E387-FE44-B61F-66FDBBCC9075}"/>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9954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3"/>
            <a:ext cx="87283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الأعداد 9-11: اضطهد المسيحيين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12-18: مقابلة يسوع</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1331640" y="3849339"/>
            <a:ext cx="649955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الإهتداء</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4B2C826-BB2A-1645-A541-ADC9F1C7D565}"/>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6869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2"/>
            <a:ext cx="8728328" cy="16682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9-11: اضطهد المسيحيين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12-18: مقابلة يسوع</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الأعداد 19-23: نتائج إيجابية</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1763688" y="3849339"/>
            <a:ext cx="6067503"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حياة ما بعد الإهتداء</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77BD5AD-F401-2549-896F-421E2CBB4801}"/>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61651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100" y="2129889"/>
            <a:ext cx="8966200" cy="29552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 بل أخبرت أولاً الذين في دمشق، وفي أورشليم حتى جميع كورة اليهودية ثم الأمم.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09903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632" y="2494496"/>
            <a:ext cx="89662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effectLst/>
                <a:uLnTx/>
                <a:uFillTx/>
                <a:latin typeface="Arial" panose="020B0604020202020204" pitchFamily="34" charset="0"/>
                <a:cs typeface="Arial" panose="020B0604020202020204" pitchFamily="34" charset="0"/>
              </a:rPr>
              <a:t>20 بل أخبرت أولاً الذين في دمشق، وفي أورشليم حتى جميع كورة اليهودية، ثم الأمم،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أن يتوبوا ويرجعوا إلى الله عاملين أعمالاً تليق بالتوبة.</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72879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2294" y="1332193"/>
            <a:ext cx="9031706" cy="55035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eaLnBrk="1" hangingPunct="1">
              <a:defRPr/>
            </a:pPr>
            <a:r>
              <a:rPr lang="ar-JO" sz="3200" b="1" u="sng" dirty="0">
                <a:solidFill>
                  <a:srgbClr val="FFFFFF"/>
                </a:solidFill>
                <a:latin typeface="Arial" panose="020B0604020202020204" pitchFamily="34" charset="0"/>
                <a:cs typeface="Arial" panose="020B0604020202020204" pitchFamily="34" charset="0"/>
              </a:rPr>
              <a:t>مت 3: 2:</a:t>
            </a:r>
            <a:r>
              <a:rPr lang="ar-JO" sz="3200" b="1" dirty="0">
                <a:solidFill>
                  <a:srgbClr val="FFFFFF"/>
                </a:solidFill>
                <a:latin typeface="Arial" panose="020B0604020202020204" pitchFamily="34" charset="0"/>
                <a:cs typeface="Arial" panose="020B0604020202020204" pitchFamily="34" charset="0"/>
              </a:rPr>
              <a:t> توبوا لأنه قد اقترب ملكوت السماوات.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lvl="0" algn="r" eaLnBrk="1" hangingPunct="1">
              <a:defRPr/>
            </a:pPr>
            <a:r>
              <a:rPr lang="ar-JO" sz="3200" b="1" u="sng" dirty="0">
                <a:solidFill>
                  <a:srgbClr val="FFFFFF"/>
                </a:solidFill>
                <a:latin typeface="Arial" panose="020B0604020202020204" pitchFamily="34" charset="0"/>
                <a:cs typeface="Arial" panose="020B0604020202020204" pitchFamily="34" charset="0"/>
              </a:rPr>
              <a:t>مت 4: 17:</a:t>
            </a:r>
            <a:r>
              <a:rPr lang="ar-JO" sz="3200" b="1" dirty="0">
                <a:solidFill>
                  <a:srgbClr val="FFFFFF"/>
                </a:solidFill>
                <a:latin typeface="Arial" panose="020B0604020202020204" pitchFamily="34" charset="0"/>
                <a:cs typeface="Arial" panose="020B0604020202020204" pitchFamily="34" charset="0"/>
              </a:rPr>
              <a:t> من ذلك الزمان ابتدأ يسوع يكرز ويقول: توبوا لأنه قد اقترب ملكوت السماوات.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lvl="0" algn="r" eaLnBrk="1" hangingPunct="1">
              <a:defRPr/>
            </a:pPr>
            <a:r>
              <a:rPr lang="ar-JO" sz="3200" b="1" u="sng" dirty="0">
                <a:latin typeface="Arial" panose="020B0604020202020204" pitchFamily="34" charset="0"/>
                <a:cs typeface="Arial" panose="020B0604020202020204" pitchFamily="34" charset="0"/>
              </a:rPr>
              <a:t>أع 2: 38:  </a:t>
            </a:r>
            <a:r>
              <a:rPr lang="ar-JO" sz="3200" b="1" dirty="0">
                <a:latin typeface="Arial" panose="020B0604020202020204" pitchFamily="34" charset="0"/>
                <a:cs typeface="Arial" panose="020B0604020202020204" pitchFamily="34" charset="0"/>
              </a:rPr>
              <a:t>فقال لهم بطرس : توبوا وليعتمد كل واحد منكم على اسم يسوع المسيح لغفران الخطايا.</a:t>
            </a:r>
            <a:endParaRPr kumimoji="0" lang="en-US" sz="3200" b="1"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6930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الحقيقة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632" y="2494496"/>
            <a:ext cx="89662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effectLst/>
                <a:uLnTx/>
                <a:uFillTx/>
                <a:latin typeface="Arial" panose="020B0604020202020204" pitchFamily="34" charset="0"/>
                <a:cs typeface="Arial" panose="020B0604020202020204" pitchFamily="34" charset="0"/>
              </a:rPr>
              <a:t>20 بل أخبرت أولاً الذين في دمشق، وفي أورشليم حتى جميع كورة اليهودية، ثم الأمم،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أن يتوبوا ويرجعوا إلى الله عاملين أعمالاً تليق بالتوبة.</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23092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7" y="4631173"/>
            <a:ext cx="8728328" cy="22268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9-11: اضطهد المسيحيين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12-18: مقابلة يسوع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الأعداد 19-23: نتائج إيجابية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العدد 29: أن يؤمن الجميع </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1187624" y="3849339"/>
            <a:ext cx="6643567"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الخلاصة</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ADDF4D0-F818-3243-BBF8-0547304E3312}"/>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59497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بولس أمام</a:t>
            </a:r>
          </a:p>
          <a:p>
            <a:pPr marL="0" marR="0" lvl="0" indent="0"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7" y="4631173"/>
            <a:ext cx="898221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رجاء القيامة في يسوع</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1547664" y="3849339"/>
            <a:ext cx="6283527"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الفرضية</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6EEA0BE6-B3D0-C648-B46D-D093629AAE5E}"/>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26</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468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689768"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 لن يفهم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42967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E05F1F-E601-4F41-B5BB-C9AF3DCC602D}"/>
              </a:ext>
            </a:extLst>
          </p:cNvPr>
          <p:cNvSpPr txBox="1"/>
          <p:nvPr/>
        </p:nvSpPr>
        <p:spPr>
          <a:xfrm>
            <a:off x="363072" y="681856"/>
            <a:ext cx="8358032"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FFFFFF"/>
                </a:solidFill>
                <a:latin typeface="Arial" panose="020B0604020202020204" pitchFamily="34" charset="0"/>
                <a:cs typeface="Arial" panose="020B0604020202020204" pitchFamily="34" charset="0"/>
              </a:rPr>
              <a:t>أبقليل تقنعني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FFFFFF"/>
                </a:solidFill>
                <a:latin typeface="Arial" panose="020B0604020202020204" pitchFamily="34" charset="0"/>
                <a:cs typeface="Arial" panose="020B0604020202020204" pitchFamily="34" charset="0"/>
              </a:rPr>
              <a:t>أن أصير مسيحياً؟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DB3A939-D2AE-4048-A112-4A06BF8F86AF}"/>
              </a:ext>
            </a:extLst>
          </p:cNvPr>
          <p:cNvSpPr txBox="1"/>
          <p:nvPr/>
        </p:nvSpPr>
        <p:spPr>
          <a:xfrm>
            <a:off x="419879" y="2698269"/>
            <a:ext cx="8244418" cy="2123658"/>
          </a:xfrm>
          <a:prstGeom prst="rect">
            <a:avLst/>
          </a:prstGeom>
          <a:noFill/>
        </p:spPr>
        <p:txBody>
          <a:bodyPr wrap="square">
            <a:spAutoFit/>
          </a:bodyPr>
          <a:lstStyle/>
          <a:p>
            <a:pPr lvl="0">
              <a:defRPr/>
            </a:pPr>
            <a:r>
              <a:rPr lang="ar-JO" sz="4400" b="1" dirty="0">
                <a:solidFill>
                  <a:srgbClr val="FFFFFF"/>
                </a:solidFill>
                <a:latin typeface="Arial" panose="020B0604020202020204" pitchFamily="34" charset="0"/>
                <a:cs typeface="Arial" panose="020B0604020202020204" pitchFamily="34" charset="0"/>
              </a:rPr>
              <a:t>مستعدين دائماً لمجاوبة كل من يسألكم عن سبب الرجاء الذي فيكم بوداعة وخوف</a:t>
            </a:r>
          </a:p>
          <a:p>
            <a:pPr lvl="0">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3: 15)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62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60AA5-315B-4893-9FFF-18A8872FBC06}"/>
              </a:ext>
            </a:extLst>
          </p:cNvPr>
          <p:cNvSpPr txBox="1"/>
          <p:nvPr/>
        </p:nvSpPr>
        <p:spPr>
          <a:xfrm>
            <a:off x="363072" y="681856"/>
            <a:ext cx="8421868" cy="76944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مستعدون للمجاوبة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9CB909-313F-8440-9374-CD0D5BF7EEC7}"/>
              </a:ext>
            </a:extLst>
          </p:cNvPr>
          <p:cNvSpPr txBox="1"/>
          <p:nvPr/>
        </p:nvSpPr>
        <p:spPr>
          <a:xfrm>
            <a:off x="363071" y="3438504"/>
            <a:ext cx="8421869" cy="212365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قم بتنزيل</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تشارك شهادتك </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BibleStudyDownloads.org</a:t>
            </a:r>
          </a:p>
        </p:txBody>
      </p:sp>
    </p:spTree>
    <p:extLst>
      <p:ext uri="{BB962C8B-B14F-4D97-AF65-F5344CB8AC3E}">
        <p14:creationId xmlns:p14="http://schemas.microsoft.com/office/powerpoint/2010/main" val="423010944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27</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189984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1105"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6"/>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6" name="Text Box 5"/>
          <p:cNvSpPr txBox="1">
            <a:spLocks noChangeArrowheads="1"/>
          </p:cNvSpPr>
          <p:nvPr/>
        </p:nvSpPr>
        <p:spPr bwMode="auto">
          <a:xfrm>
            <a:off x="8458205"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141</a:t>
            </a:r>
            <a:endParaRPr lang="en-US" b="1" dirty="0">
              <a:latin typeface="Arial" panose="020B0604020202020204" pitchFamily="34" charset="0"/>
              <a:cs typeface="Arial" panose="020B0604020202020204" pitchFamily="34" charset="0"/>
            </a:endParaRPr>
          </a:p>
        </p:txBody>
      </p:sp>
      <p:sp>
        <p:nvSpPr>
          <p:cNvPr id="431107" name="Rectangle 6"/>
          <p:cNvSpPr>
            <a:spLocks noGrp="1" noChangeArrowheads="1"/>
          </p:cNvSpPr>
          <p:nvPr>
            <p:ph type="title" idx="4294967295"/>
          </p:nvPr>
        </p:nvSpPr>
        <p:spPr>
          <a:xfrm>
            <a:off x="1042988" y="232968"/>
            <a:ext cx="7345362" cy="523113"/>
          </a:xfrm>
          <a:solidFill>
            <a:schemeClr val="hlink"/>
          </a:solidFill>
          <a:ln w="12700" cap="sq">
            <a:solidFill>
              <a:schemeClr val="tx1"/>
            </a:solidFill>
            <a:miter lim="800000"/>
            <a:headEnd/>
            <a:tailEnd/>
          </a:ln>
        </p:spPr>
        <p:txBody>
          <a:bodyPr lIns="91334" tIns="45667" rIns="91334" bIns="45667">
            <a:spAutoFit/>
          </a:bodyPr>
          <a:lstStyle/>
          <a:p>
            <a:pPr eaLnBrk="1" hangingPunct="1"/>
            <a:r>
              <a:rPr lang="ar-JO" altLang="ja-JP" sz="2800" b="1" dirty="0">
                <a:solidFill>
                  <a:srgbClr val="FFFFFF"/>
                </a:solidFill>
                <a:latin typeface="Arial" panose="020B0604020202020204" pitchFamily="34" charset="0"/>
                <a:ea typeface="ＭＳ Ｐゴシック" charset="0"/>
                <a:cs typeface="Arial" panose="020B0604020202020204" pitchFamily="34" charset="0"/>
              </a:rPr>
              <a:t>رحلة بولس إلى روما (أعمال الرسل 27-28)</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7373" y="0"/>
            <a:ext cx="9005339"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609600" y="805576"/>
            <a:ext cx="48006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ما هو قصد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أعمال الرسل 27؟</a:t>
            </a:r>
            <a:endParaRPr kumimoji="0" lang="en-US" sz="6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ounded Rectangle 3"/>
          <p:cNvSpPr/>
          <p:nvPr/>
        </p:nvSpPr>
        <p:spPr>
          <a:xfrm>
            <a:off x="4211960" y="5661248"/>
            <a:ext cx="4668416" cy="931168"/>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كين هورنوك</a:t>
            </a:r>
            <a:r>
              <a:rPr kumimoji="0" lang="ar-JO"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ماجستير عالي</a:t>
            </a: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2016</a:t>
            </a:r>
            <a:r>
              <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5654956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carm.org/images/mappaulsjourneytorome.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26" y="762000"/>
            <a:ext cx="9113113" cy="5549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5587083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538" y="0"/>
            <a:ext cx="8763000" cy="5715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هذا الإصحاح هو أحد أطول الإصحاحات في السفر</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هذا الإصحاح من بدايته إلى نهايته هو قصة رحلة سيئة، لا علاقة بها بالعمل الإرسالي أو زراعة الكنائس كما ذُكِرَ سابقاً </a:t>
            </a:r>
            <a:endParaRPr kumimoji="0" lang="en-US" sz="36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إذن ما هو القصد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من هذا الإصحاح؟</a:t>
            </a:r>
            <a:endParaRPr kumimoji="0" lang="en-US"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148924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658"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67543" y="304800"/>
            <a:ext cx="8482311" cy="2123658"/>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pPr marL="350838" marR="0" lvl="0" indent="-350838" algn="r" defTabSz="914400" rtl="1"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srgbClr val="C00000"/>
                </a:solidFill>
                <a:effectLst/>
                <a:uLnTx/>
                <a:uFillTx/>
                <a:ea typeface="+mn-ea"/>
              </a:rPr>
              <a:t>- إنه يظهر أن القوى الطبيعية لا تستطيع أن تمنع بولس من تتميم مشيئة الله بخصوص الشهادة في روما.</a:t>
            </a:r>
            <a:endParaRPr kumimoji="0" lang="en-US" sz="4400" u="none" strike="noStrike" kern="1200" cap="none" spc="0" normalizeH="0" baseline="0" noProof="0" dirty="0">
              <a:ln>
                <a:noFill/>
              </a:ln>
              <a:solidFill>
                <a:srgbClr val="C00000"/>
              </a:solidFill>
              <a:effectLst/>
              <a:uLnTx/>
              <a:uFillTx/>
              <a:ea typeface="+mn-ea"/>
            </a:endParaRPr>
          </a:p>
        </p:txBody>
      </p:sp>
      <p:sp>
        <p:nvSpPr>
          <p:cNvPr id="4" name="TextBox 3"/>
          <p:cNvSpPr txBox="1"/>
          <p:nvPr/>
        </p:nvSpPr>
        <p:spPr>
          <a:xfrm>
            <a:off x="453227" y="2705725"/>
            <a:ext cx="8482311" cy="1446550"/>
          </a:xfrm>
          <a:prstGeom prst="rect">
            <a:avLst/>
          </a:prstGeom>
          <a:noFill/>
        </p:spPr>
        <p:txBody>
          <a:bodyPr wrap="square" rtlCol="0">
            <a:spAutoFit/>
          </a:bodyPr>
          <a:lstStyle/>
          <a:p>
            <a:pPr marL="350838" marR="0" lvl="0" indent="-350838" algn="r" defTabSz="9144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إنه يظهر أن سيادة الله تحمي خدامه لتتميم مهامهم المعطاة لهم من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80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1)">
                                      <p:cBhvr>
                                        <p:cTn id="15"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41952" y="304800"/>
            <a:ext cx="8650528" cy="1446550"/>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pPr marL="350838" marR="0" lvl="0" indent="-350838" algn="r" defTabSz="914400" rtl="1"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srgbClr val="C00000"/>
                </a:solidFill>
                <a:effectLst/>
                <a:uLnTx/>
                <a:uFillTx/>
                <a:ea typeface="+mn-ea"/>
              </a:rPr>
              <a:t>- إنه يظهر حكمة بولس في قضايا الحياة العملية كما في إيمانه وثقته بحماية الله. </a:t>
            </a:r>
            <a:endParaRPr kumimoji="0" lang="en-US" sz="4400" u="none" strike="noStrike" kern="1200" cap="none" spc="0" normalizeH="0" baseline="0" noProof="0" dirty="0">
              <a:ln>
                <a:noFill/>
              </a:ln>
              <a:solidFill>
                <a:srgbClr val="C00000"/>
              </a:solidFill>
              <a:effectLst/>
              <a:uLnTx/>
              <a:uFillTx/>
              <a:ea typeface="+mn-ea"/>
            </a:endParaRPr>
          </a:p>
        </p:txBody>
      </p:sp>
      <p:sp>
        <p:nvSpPr>
          <p:cNvPr id="4" name="TextBox 3"/>
          <p:cNvSpPr txBox="1"/>
          <p:nvPr/>
        </p:nvSpPr>
        <p:spPr>
          <a:xfrm>
            <a:off x="241952" y="2209800"/>
            <a:ext cx="8650528" cy="1446550"/>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pPr marL="350838" marR="0" lvl="0" indent="-350838" algn="r" defTabSz="914400" rtl="1" eaLnBrk="1" fontAlgn="auto" latinLnBrk="0" hangingPunct="1">
              <a:lnSpc>
                <a:spcPct val="100000"/>
              </a:lnSpc>
              <a:spcBef>
                <a:spcPts val="0"/>
              </a:spcBef>
              <a:spcAft>
                <a:spcPts val="0"/>
              </a:spcAft>
              <a:buClrTx/>
              <a:buSzTx/>
              <a:buFontTx/>
              <a:buNone/>
              <a:tabLst/>
              <a:defRPr/>
            </a:pPr>
            <a:r>
              <a:rPr kumimoji="0" lang="ar-JO" sz="4400" u="none" strike="noStrike" kern="1200" cap="none" spc="0" normalizeH="0" baseline="0" noProof="0" dirty="0">
                <a:ln>
                  <a:noFill/>
                </a:ln>
                <a:solidFill>
                  <a:prstClr val="black"/>
                </a:solidFill>
                <a:effectLst/>
                <a:uLnTx/>
                <a:uFillTx/>
                <a:ea typeface="+mn-ea"/>
              </a:rPr>
              <a:t>- يظهر أنه عندما يتم تجاهل مشورة بولس تُفقد الشحنة والسفينة. </a:t>
            </a:r>
            <a:endParaRPr kumimoji="0" lang="en-US" sz="4400" u="none" strike="noStrike" kern="1200" cap="none" spc="0" normalizeH="0" baseline="0" noProof="0" dirty="0">
              <a:ln>
                <a:noFill/>
              </a:ln>
              <a:solidFill>
                <a:prstClr val="black"/>
              </a:solidFill>
              <a:effectLst/>
              <a:uLnTx/>
              <a:uFillTx/>
              <a:ea typeface="+mn-ea"/>
            </a:endParaRPr>
          </a:p>
        </p:txBody>
      </p:sp>
    </p:spTree>
    <p:extLst>
      <p:ext uri="{BB962C8B-B14F-4D97-AF65-F5344CB8AC3E}">
        <p14:creationId xmlns:p14="http://schemas.microsoft.com/office/powerpoint/2010/main" val="35138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1524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0" y="116632"/>
            <a:ext cx="8880313" cy="6186309"/>
          </a:xfrm>
          <a:prstGeom prst="rect">
            <a:avLst/>
          </a:prstGeom>
          <a:noFill/>
        </p:spPr>
        <p:txBody>
          <a:bodyPr wrap="square" rtlCol="0">
            <a:spAutoFit/>
          </a:bodyPr>
          <a:lstStyle/>
          <a:p>
            <a:pPr marL="412750" marR="0" lvl="0" indent="-412750" algn="r" defTabSz="9144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462300"/>
                </a:solidFill>
                <a:effectLst/>
                <a:uLnTx/>
                <a:uFillTx/>
                <a:latin typeface="Arial" panose="020B0604020202020204" pitchFamily="34" charset="0"/>
                <a:ea typeface="ＭＳ Ｐゴシック" charset="0"/>
                <a:cs typeface="Arial" panose="020B0604020202020204" pitchFamily="34" charset="0"/>
                <a:sym typeface="Wingdings" panose="05000000000000000000" pitchFamily="2" charset="2"/>
              </a:rPr>
              <a:t>- بولس هو بطل لوقا، وهو يقدم بولس كرسول (مثل بطرس) والذي يستخدمه الله ويمكن الوثوق به.</a:t>
            </a:r>
          </a:p>
          <a:p>
            <a:pPr marL="412750" marR="0" lvl="0" indent="-412750" algn="r" defTabSz="914400" rtl="1"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rgbClr val="462300"/>
                </a:solidFill>
                <a:effectLst/>
                <a:uLnTx/>
                <a:uFillTx/>
                <a:latin typeface="Arial" panose="020B0604020202020204" pitchFamily="34" charset="0"/>
                <a:ea typeface="ＭＳ Ｐゴシック" charset="0"/>
                <a:cs typeface="Arial" panose="020B0604020202020204" pitchFamily="34" charset="0"/>
                <a:sym typeface="Wingdings" panose="05000000000000000000" pitchFamily="2" charset="2"/>
              </a:rPr>
              <a:t>: </a:t>
            </a:r>
            <a:r>
              <a:rPr kumimoji="0" lang="ar-JO" sz="4400" b="1" u="none" strike="noStrike" kern="1200" cap="none" spc="0" normalizeH="0" baseline="0" noProof="0" dirty="0">
                <a:ln>
                  <a:noFill/>
                </a:ln>
                <a:solidFill>
                  <a:srgbClr val="462300"/>
                </a:solidFill>
                <a:effectLst/>
                <a:uLnTx/>
                <a:uFillTx/>
                <a:latin typeface="Arial" panose="020B0604020202020204" pitchFamily="34" charset="0"/>
                <a:ea typeface="ＭＳ Ｐゴシック" charset="0"/>
                <a:cs typeface="Arial" panose="020B0604020202020204" pitchFamily="34" charset="0"/>
                <a:sym typeface="Wingdings" panose="05000000000000000000" pitchFamily="2" charset="2"/>
              </a:rPr>
              <a:t>الخلاصة المقصودة من لوقا</a:t>
            </a:r>
          </a:p>
          <a:p>
            <a:pPr marL="412750" marR="0" lvl="0" indent="-412750" algn="r" defTabSz="914400" rtl="1" eaLnBrk="1" fontAlgn="auto" latinLnBrk="0" hangingPunct="1">
              <a:lnSpc>
                <a:spcPct val="100000"/>
              </a:lnSpc>
              <a:spcBef>
                <a:spcPts val="0"/>
              </a:spcBef>
              <a:spcAft>
                <a:spcPts val="0"/>
              </a:spcAft>
              <a:buClrTx/>
              <a:buSzTx/>
              <a:buFontTx/>
              <a:buNone/>
              <a:tabLst/>
              <a:defRPr/>
            </a:pPr>
            <a:endParaRPr kumimoji="0" lang="en-US" sz="4400" b="1" u="none" strike="noStrike" kern="1200" cap="none" spc="0" normalizeH="0" baseline="0" noProof="0" dirty="0">
              <a:ln>
                <a:noFill/>
              </a:ln>
              <a:solidFill>
                <a:srgbClr val="462300"/>
              </a:solidFill>
              <a:effectLst/>
              <a:uLnTx/>
              <a:uFillTx/>
              <a:latin typeface="Arial" panose="020B0604020202020204" pitchFamily="34" charset="0"/>
              <a:ea typeface="ＭＳ Ｐゴシック" charset="0"/>
              <a:cs typeface="Arial" panose="020B0604020202020204" pitchFamily="34" charset="0"/>
            </a:endParaRPr>
          </a:p>
          <a:p>
            <a:pPr marL="412750" marR="0" lvl="0" indent="-412750" algn="r" defTabSz="9144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يصنع الشخص حسناً حين يتبع مثال بولس لأنه يتشبه بالمسيح.</a:t>
            </a:r>
            <a:endParaRPr kumimoji="0" lang="en-US" sz="4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412750" marR="0" lvl="0" indent="-412750" algn="r" defTabSz="9144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يصنع الشخص حسناً حين يهتم ويدرس رسائل بولس لأنهم من الله.</a:t>
            </a:r>
            <a:endParaRPr kumimoji="0" lang="en-US" sz="4400" b="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95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down)">
                                      <p:cBhvr>
                                        <p:cTn id="19" dur="580">
                                          <p:stCondLst>
                                            <p:cond delay="0"/>
                                          </p:stCondLst>
                                        </p:cTn>
                                        <p:tgtEl>
                                          <p:spTgt spid="4">
                                            <p:txEl>
                                              <p:pRg st="3" end="3"/>
                                            </p:txEl>
                                          </p:spTgt>
                                        </p:tgtEl>
                                      </p:cBhvr>
                                    </p:animEffect>
                                    <p:anim calcmode="lin" valueType="num">
                                      <p:cBhvr>
                                        <p:cTn id="20"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xEl>
                                              <p:pRg st="3" end="3"/>
                                            </p:txEl>
                                          </p:spTgt>
                                        </p:tgtEl>
                                      </p:cBhvr>
                                      <p:to x="100000" y="60000"/>
                                    </p:animScale>
                                    <p:animScale>
                                      <p:cBhvr>
                                        <p:cTn id="26" dur="166" decel="50000">
                                          <p:stCondLst>
                                            <p:cond delay="676"/>
                                          </p:stCondLst>
                                        </p:cTn>
                                        <p:tgtEl>
                                          <p:spTgt spid="4">
                                            <p:txEl>
                                              <p:pRg st="3" end="3"/>
                                            </p:txEl>
                                          </p:spTgt>
                                        </p:tgtEl>
                                      </p:cBhvr>
                                      <p:to x="100000" y="100000"/>
                                    </p:animScale>
                                    <p:animScale>
                                      <p:cBhvr>
                                        <p:cTn id="27" dur="26">
                                          <p:stCondLst>
                                            <p:cond delay="1312"/>
                                          </p:stCondLst>
                                        </p:cTn>
                                        <p:tgtEl>
                                          <p:spTgt spid="4">
                                            <p:txEl>
                                              <p:pRg st="3" end="3"/>
                                            </p:txEl>
                                          </p:spTgt>
                                        </p:tgtEl>
                                      </p:cBhvr>
                                      <p:to x="100000" y="80000"/>
                                    </p:animScale>
                                    <p:animScale>
                                      <p:cBhvr>
                                        <p:cTn id="28" dur="166" decel="50000">
                                          <p:stCondLst>
                                            <p:cond delay="1338"/>
                                          </p:stCondLst>
                                        </p:cTn>
                                        <p:tgtEl>
                                          <p:spTgt spid="4">
                                            <p:txEl>
                                              <p:pRg st="3" end="3"/>
                                            </p:txEl>
                                          </p:spTgt>
                                        </p:tgtEl>
                                      </p:cBhvr>
                                      <p:to x="100000" y="100000"/>
                                    </p:animScale>
                                    <p:animScale>
                                      <p:cBhvr>
                                        <p:cTn id="29" dur="26">
                                          <p:stCondLst>
                                            <p:cond delay="1642"/>
                                          </p:stCondLst>
                                        </p:cTn>
                                        <p:tgtEl>
                                          <p:spTgt spid="4">
                                            <p:txEl>
                                              <p:pRg st="3" end="3"/>
                                            </p:txEl>
                                          </p:spTgt>
                                        </p:tgtEl>
                                      </p:cBhvr>
                                      <p:to x="100000" y="90000"/>
                                    </p:animScale>
                                    <p:animScale>
                                      <p:cBhvr>
                                        <p:cTn id="30" dur="166" decel="50000">
                                          <p:stCondLst>
                                            <p:cond delay="1668"/>
                                          </p:stCondLst>
                                        </p:cTn>
                                        <p:tgtEl>
                                          <p:spTgt spid="4">
                                            <p:txEl>
                                              <p:pRg st="3" end="3"/>
                                            </p:txEl>
                                          </p:spTgt>
                                        </p:tgtEl>
                                      </p:cBhvr>
                                      <p:to x="100000" y="100000"/>
                                    </p:animScale>
                                    <p:animScale>
                                      <p:cBhvr>
                                        <p:cTn id="31" dur="26">
                                          <p:stCondLst>
                                            <p:cond delay="1808"/>
                                          </p:stCondLst>
                                        </p:cTn>
                                        <p:tgtEl>
                                          <p:spTgt spid="4">
                                            <p:txEl>
                                              <p:pRg st="3" end="3"/>
                                            </p:txEl>
                                          </p:spTgt>
                                        </p:tgtEl>
                                      </p:cBhvr>
                                      <p:to x="100000" y="95000"/>
                                    </p:animScale>
                                    <p:animScale>
                                      <p:cBhvr>
                                        <p:cTn id="32" dur="166" decel="50000">
                                          <p:stCondLst>
                                            <p:cond delay="1834"/>
                                          </p:stCondLst>
                                        </p:cTn>
                                        <p:tgtEl>
                                          <p:spTgt spid="4">
                                            <p:txEl>
                                              <p:pRg st="3" end="3"/>
                                            </p:txEl>
                                          </p:spTgt>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down)">
                                      <p:cBhvr>
                                        <p:cTn id="35" dur="580">
                                          <p:stCondLst>
                                            <p:cond delay="0"/>
                                          </p:stCondLst>
                                        </p:cTn>
                                        <p:tgtEl>
                                          <p:spTgt spid="4">
                                            <p:txEl>
                                              <p:pRg st="4" end="4"/>
                                            </p:txEl>
                                          </p:spTgt>
                                        </p:tgtEl>
                                      </p:cBhvr>
                                    </p:animEffect>
                                    <p:anim calcmode="lin" valueType="num">
                                      <p:cBhvr>
                                        <p:cTn id="3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xEl>
                                              <p:pRg st="4" end="4"/>
                                            </p:txEl>
                                          </p:spTgt>
                                        </p:tgtEl>
                                      </p:cBhvr>
                                      <p:to x="100000" y="60000"/>
                                    </p:animScale>
                                    <p:animScale>
                                      <p:cBhvr>
                                        <p:cTn id="42" dur="166" decel="50000">
                                          <p:stCondLst>
                                            <p:cond delay="676"/>
                                          </p:stCondLst>
                                        </p:cTn>
                                        <p:tgtEl>
                                          <p:spTgt spid="4">
                                            <p:txEl>
                                              <p:pRg st="4" end="4"/>
                                            </p:txEl>
                                          </p:spTgt>
                                        </p:tgtEl>
                                      </p:cBhvr>
                                      <p:to x="100000" y="100000"/>
                                    </p:animScale>
                                    <p:animScale>
                                      <p:cBhvr>
                                        <p:cTn id="43" dur="26">
                                          <p:stCondLst>
                                            <p:cond delay="1312"/>
                                          </p:stCondLst>
                                        </p:cTn>
                                        <p:tgtEl>
                                          <p:spTgt spid="4">
                                            <p:txEl>
                                              <p:pRg st="4" end="4"/>
                                            </p:txEl>
                                          </p:spTgt>
                                        </p:tgtEl>
                                      </p:cBhvr>
                                      <p:to x="100000" y="80000"/>
                                    </p:animScale>
                                    <p:animScale>
                                      <p:cBhvr>
                                        <p:cTn id="44" dur="166" decel="50000">
                                          <p:stCondLst>
                                            <p:cond delay="1338"/>
                                          </p:stCondLst>
                                        </p:cTn>
                                        <p:tgtEl>
                                          <p:spTgt spid="4">
                                            <p:txEl>
                                              <p:pRg st="4" end="4"/>
                                            </p:txEl>
                                          </p:spTgt>
                                        </p:tgtEl>
                                      </p:cBhvr>
                                      <p:to x="100000" y="100000"/>
                                    </p:animScale>
                                    <p:animScale>
                                      <p:cBhvr>
                                        <p:cTn id="45" dur="26">
                                          <p:stCondLst>
                                            <p:cond delay="1642"/>
                                          </p:stCondLst>
                                        </p:cTn>
                                        <p:tgtEl>
                                          <p:spTgt spid="4">
                                            <p:txEl>
                                              <p:pRg st="4" end="4"/>
                                            </p:txEl>
                                          </p:spTgt>
                                        </p:tgtEl>
                                      </p:cBhvr>
                                      <p:to x="100000" y="90000"/>
                                    </p:animScale>
                                    <p:animScale>
                                      <p:cBhvr>
                                        <p:cTn id="46" dur="166" decel="50000">
                                          <p:stCondLst>
                                            <p:cond delay="1668"/>
                                          </p:stCondLst>
                                        </p:cTn>
                                        <p:tgtEl>
                                          <p:spTgt spid="4">
                                            <p:txEl>
                                              <p:pRg st="4" end="4"/>
                                            </p:txEl>
                                          </p:spTgt>
                                        </p:tgtEl>
                                      </p:cBhvr>
                                      <p:to x="100000" y="100000"/>
                                    </p:animScale>
                                    <p:animScale>
                                      <p:cBhvr>
                                        <p:cTn id="47" dur="26">
                                          <p:stCondLst>
                                            <p:cond delay="1808"/>
                                          </p:stCondLst>
                                        </p:cTn>
                                        <p:tgtEl>
                                          <p:spTgt spid="4">
                                            <p:txEl>
                                              <p:pRg st="4" end="4"/>
                                            </p:txEl>
                                          </p:spTgt>
                                        </p:tgtEl>
                                      </p:cBhvr>
                                      <p:to x="100000" y="95000"/>
                                    </p:animScale>
                                    <p:animScale>
                                      <p:cBhvr>
                                        <p:cTn id="48"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7EBA-DD43-2B40-9D30-44392B962423}"/>
              </a:ext>
            </a:extLst>
          </p:cNvPr>
          <p:cNvSpPr>
            <a:spLocks noGrp="1"/>
          </p:cNvSpPr>
          <p:nvPr>
            <p:ph type="ctrTitle"/>
          </p:nvPr>
        </p:nvSpPr>
        <p:spPr>
          <a:xfrm>
            <a:off x="4529923" y="0"/>
            <a:ext cx="4606862" cy="3073071"/>
          </a:xfrm>
        </p:spPr>
        <p:txBody>
          <a:bodyPr>
            <a:noAutofit/>
          </a:bodyPr>
          <a:lstStyle/>
          <a:p>
            <a:pPr algn="ctr">
              <a:lnSpc>
                <a:spcPct val="100000"/>
              </a:lnSpc>
            </a:pPr>
            <a:r>
              <a:rPr lang="ar-JO" sz="5800" b="1" dirty="0">
                <a:solidFill>
                  <a:schemeClr val="accent1">
                    <a:lumMod val="60000"/>
                    <a:lumOff val="40000"/>
                  </a:schemeClr>
                </a:solidFill>
                <a:latin typeface="Arial" panose="020B0604020202020204" pitchFamily="34" charset="0"/>
                <a:cs typeface="Arial" panose="020B0604020202020204" pitchFamily="34" charset="0"/>
              </a:rPr>
              <a:t>العاصفة وحطام السفينة</a:t>
            </a:r>
            <a:endParaRPr lang="en-TH" sz="5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A96AD1B-4AD3-DA44-98A3-02D6C83C04E8}"/>
              </a:ext>
            </a:extLst>
          </p:cNvPr>
          <p:cNvSpPr>
            <a:spLocks noGrp="1"/>
          </p:cNvSpPr>
          <p:nvPr>
            <p:ph type="subTitle" idx="1"/>
          </p:nvPr>
        </p:nvSpPr>
        <p:spPr>
          <a:xfrm>
            <a:off x="3635896" y="7927244"/>
            <a:ext cx="4606862" cy="2093418"/>
          </a:xfrm>
        </p:spPr>
        <p:txBody>
          <a:bodyPr>
            <a:normAutofit/>
          </a:bodyPr>
          <a:lstStyle/>
          <a:p>
            <a:pPr algn="ctr"/>
            <a:r>
              <a:rPr lang="ar-JO" sz="2800" b="1" dirty="0">
                <a:latin typeface="Arial" panose="020B0604020202020204" pitchFamily="34" charset="0"/>
                <a:cs typeface="Arial" panose="020B0604020202020204" pitchFamily="34" charset="0"/>
              </a:rPr>
              <a:t>عظة في كنيسة</a:t>
            </a:r>
          </a:p>
          <a:p>
            <a:pPr algn="ctr"/>
            <a:r>
              <a:rPr lang="ar-JO" sz="2800" b="1" dirty="0">
                <a:latin typeface="Arial" panose="020B0604020202020204" pitchFamily="34" charset="0"/>
                <a:cs typeface="Arial" panose="020B0604020202020204" pitchFamily="34" charset="0"/>
              </a:rPr>
              <a:t>الطرق المتقاطعة الدولية</a:t>
            </a:r>
            <a:endParaRPr lang="en-TH" sz="2800" b="1" dirty="0">
              <a:latin typeface="Arial" panose="020B0604020202020204" pitchFamily="34" charset="0"/>
              <a:cs typeface="Arial" panose="020B0604020202020204" pitchFamily="34" charset="0"/>
            </a:endParaRPr>
          </a:p>
          <a:p>
            <a:pPr algn="ctr"/>
            <a:r>
              <a:rPr lang="ar-JO" sz="2800" b="1" dirty="0">
                <a:latin typeface="Arial" panose="020B0604020202020204" pitchFamily="34" charset="0"/>
                <a:cs typeface="Arial" panose="020B0604020202020204" pitchFamily="34" charset="0"/>
              </a:rPr>
              <a:t>ألحد، 18 تموز، 2021</a:t>
            </a:r>
            <a:endParaRPr lang="en-TH" sz="2800" b="1" dirty="0">
              <a:latin typeface="Arial" panose="020B0604020202020204" pitchFamily="34" charset="0"/>
              <a:cs typeface="Arial" panose="020B0604020202020204" pitchFamily="34" charset="0"/>
            </a:endParaRPr>
          </a:p>
        </p:txBody>
      </p:sp>
      <p:pic>
        <p:nvPicPr>
          <p:cNvPr id="1026" name="Picture 2" descr="Ocean Storm Wallpapers - Top Free Ocean Storm Backgrounds - WallpaperAccess">
            <a:extLst>
              <a:ext uri="{FF2B5EF4-FFF2-40B4-BE49-F238E27FC236}">
                <a16:creationId xmlns:a16="http://schemas.microsoft.com/office/drawing/2014/main" id="{38CA816D-F01D-5A4A-BDF3-D3B859545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 y="0"/>
            <a:ext cx="4571362" cy="2946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day: The Shipwreck | Sabbath School Net">
            <a:extLst>
              <a:ext uri="{FF2B5EF4-FFF2-40B4-BE49-F238E27FC236}">
                <a16:creationId xmlns:a16="http://schemas.microsoft.com/office/drawing/2014/main" id="{32DF5D30-EB4E-C941-BCB5-84A3FBEA3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 y="2946565"/>
            <a:ext cx="4571362" cy="30160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7FD3FF-873A-414F-BBC9-CAAC4EA715A3}"/>
              </a:ext>
            </a:extLst>
          </p:cNvPr>
          <p:cNvSpPr>
            <a:spLocks noChangeArrowheads="1"/>
          </p:cNvSpPr>
          <p:nvPr/>
        </p:nvSpPr>
        <p:spPr bwMode="auto">
          <a:xfrm>
            <a:off x="0" y="5487996"/>
            <a:ext cx="9158502" cy="1370004"/>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مانيك كوريا</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18 تموز 2021</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8" name="TextBox 7">
            <a:extLst>
              <a:ext uri="{FF2B5EF4-FFF2-40B4-BE49-F238E27FC236}">
                <a16:creationId xmlns:a16="http://schemas.microsoft.com/office/drawing/2014/main" id="{9817D21E-288B-914C-8972-F7E20CB85FA7}"/>
              </a:ext>
            </a:extLst>
          </p:cNvPr>
          <p:cNvSpPr txBox="1"/>
          <p:nvPr/>
        </p:nvSpPr>
        <p:spPr>
          <a:xfrm>
            <a:off x="4529923" y="3784929"/>
            <a:ext cx="4505657" cy="523220"/>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ar-JO" sz="2800" b="1" dirty="0">
                <a:solidFill>
                  <a:prstClr val="black"/>
                </a:solidFill>
                <a:latin typeface="Arial" panose="020B0604020202020204" pitchFamily="34" charset="0"/>
                <a:ea typeface="+mn-ea"/>
                <a:cs typeface="Arial" panose="020B0604020202020204" pitchFamily="34" charset="0"/>
              </a:rPr>
              <a:t>أعمال الرسل 27: 1- 28: 10</a:t>
            </a:r>
            <a:endParaRPr kumimoji="0" lang="en-TH"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26744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7EBA-DD43-2B40-9D30-44392B962423}"/>
              </a:ext>
            </a:extLst>
          </p:cNvPr>
          <p:cNvSpPr>
            <a:spLocks noGrp="1"/>
          </p:cNvSpPr>
          <p:nvPr>
            <p:ph type="ctrTitle"/>
          </p:nvPr>
        </p:nvSpPr>
        <p:spPr>
          <a:xfrm>
            <a:off x="2385680" y="695972"/>
            <a:ext cx="5618515" cy="2541431"/>
          </a:xfrm>
        </p:spPr>
        <p:txBody>
          <a:bodyPr>
            <a:noAutofit/>
          </a:bodyPr>
          <a:lstStyle/>
          <a:p>
            <a:pPr algn="ctr">
              <a:lnSpc>
                <a:spcPct val="100000"/>
              </a:lnSpc>
            </a:pPr>
            <a:r>
              <a:rPr lang="ar-JO" sz="5800" b="1" dirty="0">
                <a:solidFill>
                  <a:schemeClr val="accent1">
                    <a:lumMod val="60000"/>
                    <a:lumOff val="40000"/>
                  </a:schemeClr>
                </a:solidFill>
                <a:latin typeface="Arial" panose="020B0604020202020204" pitchFamily="34" charset="0"/>
                <a:cs typeface="Arial" panose="020B0604020202020204" pitchFamily="34" charset="0"/>
              </a:rPr>
              <a:t>العاصفة</a:t>
            </a:r>
            <a:br>
              <a:rPr lang="ar-JO" sz="5800" b="1" dirty="0">
                <a:solidFill>
                  <a:schemeClr val="accent1">
                    <a:lumMod val="60000"/>
                    <a:lumOff val="40000"/>
                  </a:schemeClr>
                </a:solidFill>
                <a:latin typeface="Arial" panose="020B0604020202020204" pitchFamily="34" charset="0"/>
                <a:cs typeface="Arial" panose="020B0604020202020204" pitchFamily="34" charset="0"/>
              </a:rPr>
            </a:br>
            <a:r>
              <a:rPr lang="ar-JO" sz="5800" b="1" dirty="0">
                <a:solidFill>
                  <a:schemeClr val="accent1">
                    <a:lumMod val="60000"/>
                    <a:lumOff val="40000"/>
                  </a:schemeClr>
                </a:solidFill>
                <a:latin typeface="Arial" panose="020B0604020202020204" pitchFamily="34" charset="0"/>
                <a:cs typeface="Arial" panose="020B0604020202020204" pitchFamily="34" charset="0"/>
              </a:rPr>
              <a:t>و</a:t>
            </a:r>
            <a:br>
              <a:rPr lang="ar-JO" sz="5800" b="1" dirty="0">
                <a:solidFill>
                  <a:schemeClr val="accent1">
                    <a:lumMod val="60000"/>
                    <a:lumOff val="40000"/>
                  </a:schemeClr>
                </a:solidFill>
                <a:latin typeface="Arial" panose="020B0604020202020204" pitchFamily="34" charset="0"/>
                <a:cs typeface="Arial" panose="020B0604020202020204" pitchFamily="34" charset="0"/>
              </a:rPr>
            </a:br>
            <a:r>
              <a:rPr lang="ar-JO" sz="5800" b="1" dirty="0">
                <a:solidFill>
                  <a:schemeClr val="accent1">
                    <a:lumMod val="60000"/>
                    <a:lumOff val="40000"/>
                  </a:schemeClr>
                </a:solidFill>
                <a:latin typeface="Arial" panose="020B0604020202020204" pitchFamily="34" charset="0"/>
                <a:cs typeface="Arial" panose="020B0604020202020204" pitchFamily="34" charset="0"/>
              </a:rPr>
              <a:t>حطام السفينة</a:t>
            </a:r>
            <a:endParaRPr lang="en-TH" sz="5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A96AD1B-4AD3-DA44-98A3-02D6C83C04E8}"/>
              </a:ext>
            </a:extLst>
          </p:cNvPr>
          <p:cNvSpPr>
            <a:spLocks noGrp="1"/>
          </p:cNvSpPr>
          <p:nvPr>
            <p:ph type="subTitle" idx="1"/>
          </p:nvPr>
        </p:nvSpPr>
        <p:spPr>
          <a:xfrm>
            <a:off x="2385680" y="3620598"/>
            <a:ext cx="6024667" cy="2093418"/>
          </a:xfrm>
        </p:spPr>
        <p:txBody>
          <a:bodyPr>
            <a:normAutofit/>
          </a:bodyPr>
          <a:lstStyle/>
          <a:p>
            <a:pPr algn="ctr"/>
            <a:r>
              <a:rPr lang="ar-JO" sz="2800" b="1" dirty="0">
                <a:latin typeface="Arial" panose="020B0604020202020204" pitchFamily="34" charset="0"/>
                <a:cs typeface="Arial" panose="020B0604020202020204" pitchFamily="34" charset="0"/>
              </a:rPr>
              <a:t>عظة في كنيسة</a:t>
            </a:r>
          </a:p>
          <a:p>
            <a:pPr algn="ctr"/>
            <a:r>
              <a:rPr lang="ar-JO" sz="2800" b="1" dirty="0">
                <a:latin typeface="Arial" panose="020B0604020202020204" pitchFamily="34" charset="0"/>
                <a:cs typeface="Arial" panose="020B0604020202020204" pitchFamily="34" charset="0"/>
              </a:rPr>
              <a:t>الطرق المتقاطعة الدولية</a:t>
            </a:r>
          </a:p>
          <a:p>
            <a:pPr algn="ctr"/>
            <a:r>
              <a:rPr lang="ar-JO" sz="2800" b="1" dirty="0">
                <a:latin typeface="Arial" panose="020B0604020202020204" pitchFamily="34" charset="0"/>
                <a:cs typeface="Arial" panose="020B0604020202020204" pitchFamily="34" charset="0"/>
              </a:rPr>
              <a:t>ألحد، 18 تموز، 2021</a:t>
            </a:r>
          </a:p>
        </p:txBody>
      </p:sp>
      <p:pic>
        <p:nvPicPr>
          <p:cNvPr id="1026" name="Picture 2" descr="Ocean Storm Wallpapers - Top Free Ocean Storm Backgrounds - WallpaperAccess">
            <a:extLst>
              <a:ext uri="{FF2B5EF4-FFF2-40B4-BE49-F238E27FC236}">
                <a16:creationId xmlns:a16="http://schemas.microsoft.com/office/drawing/2014/main" id="{38CA816D-F01D-5A4A-BDF3-D3B859545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92" y="1403520"/>
            <a:ext cx="2468872" cy="15430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day: The Shipwreck | Sabbath School Net">
            <a:extLst>
              <a:ext uri="{FF2B5EF4-FFF2-40B4-BE49-F238E27FC236}">
                <a16:creationId xmlns:a16="http://schemas.microsoft.com/office/drawing/2014/main" id="{32DF5D30-EB4E-C941-BCB5-84A3FBEA3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2" y="2946565"/>
            <a:ext cx="2468872" cy="157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0391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م</a:t>
            </a: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20729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ourney Not Destination Quotes. QuotesGram">
            <a:extLst>
              <a:ext uri="{FF2B5EF4-FFF2-40B4-BE49-F238E27FC236}">
                <a16:creationId xmlns:a16="http://schemas.microsoft.com/office/drawing/2014/main" id="{A47B9658-F208-284B-8AB4-B1644E92C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725"/>
            <a:ext cx="91440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8339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Names of God &amp;quot;wordle&amp;quot; | Names of god, God, God names">
            <a:extLst>
              <a:ext uri="{FF2B5EF4-FFF2-40B4-BE49-F238E27FC236}">
                <a16:creationId xmlns:a16="http://schemas.microsoft.com/office/drawing/2014/main" id="{1696AB3E-A31A-354E-B078-A60E60474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863"/>
            <a:ext cx="9144000" cy="62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6731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733397" y="233916"/>
            <a:ext cx="7677206" cy="3139321"/>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ar-JO"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الرسل 27: 1- 28: 10</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خصص لوقا مساحة أكبر بثلاث مرات للرحلة إلى روما مما يحدث عندما وصلوا إلى هناك.</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الله أمين لي</a:t>
            </a:r>
            <a:r>
              <a:rPr lang="ar-JO" sz="3600" b="1" dirty="0">
                <a:solidFill>
                  <a:prstClr val="black"/>
                </a:solidFill>
                <a:latin typeface="Arial" panose="020B0604020202020204" pitchFamily="34" charset="0"/>
                <a:ea typeface="+mn-ea"/>
                <a:cs typeface="Arial" panose="020B0604020202020204" pitchFamily="34" charset="0"/>
              </a:rPr>
              <a:t>حضر بولس والمسافرين معه بأمان إلى روما</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83854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733397" y="233916"/>
            <a:ext cx="7677206" cy="2585323"/>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JO"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الرسل 27: 1-38</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600" b="1" dirty="0">
                <a:solidFill>
                  <a:prstClr val="black"/>
                </a:solidFill>
                <a:latin typeface="Arial" panose="020B0604020202020204" pitchFamily="34" charset="0"/>
                <a:ea typeface="+mn-ea"/>
                <a:cs typeface="Arial" panose="020B0604020202020204" pitchFamily="34" charset="0"/>
              </a:rPr>
              <a:t>لم يكن بولس وحيداً – لوقا وأرسترخس من تسالونيكي معه بالإضافة إلى سجناء آخرين </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يقدم لوقا تفاصيل إضافية عن رحلتهم</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4625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729980" y="4730368"/>
            <a:ext cx="7993117" cy="1938992"/>
          </a:xfrm>
          <a:prstGeom prst="rect">
            <a:avLst/>
          </a:prstGeom>
          <a:noFill/>
        </p:spPr>
        <p:txBody>
          <a:bodyPr wrap="square" rtlCol="0">
            <a:spAutoFit/>
          </a:bodyPr>
          <a:lstStyle/>
          <a:p>
            <a:pPr lvl="0" defTabSz="685800" fontAlgn="auto">
              <a:spcBef>
                <a:spcPts val="0"/>
              </a:spcBef>
              <a:spcAft>
                <a:spcPts val="0"/>
              </a:spcAft>
              <a:defRPr/>
            </a:pPr>
            <a:r>
              <a:rPr lang="ar-JO"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لا يمكن لأي إنسان ليس بحاراً أن يكتب قصة عن رحلة بحرية متناسقة في جميع أجزائها، إلا من خلال الملاحظة الفعلية.</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097" name="Picture 5" descr="The Voyage and Shipwreck of St. Paul, 4th ed. | Logos Bible Software">
            <a:extLst>
              <a:ext uri="{FF2B5EF4-FFF2-40B4-BE49-F238E27FC236}">
                <a16:creationId xmlns:a16="http://schemas.microsoft.com/office/drawing/2014/main" id="{6DB3D2A1-F60E-C340-82C3-91FB392DF11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63425" y="39340"/>
            <a:ext cx="3017150" cy="454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C518B2-27E2-7242-A9ED-6615B1CCDF42}"/>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123" name="Picture 2" descr="They started in Caesarea and traveled across the Mediterranean Sea toward Rome. Winter, with its storms, was approaching. The ship struggled through winds and poor sailing conditions to slowly get to Fair Havens. – Slide 2">
            <a:extLst>
              <a:ext uri="{FF2B5EF4-FFF2-40B4-BE49-F238E27FC236}">
                <a16:creationId xmlns:a16="http://schemas.microsoft.com/office/drawing/2014/main" id="{70F0A521-7367-2A46-96C4-F29A02EE3ED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1"/>
            <a:ext cx="9195951"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17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السيادة ٢</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2118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weather was becoming dangerous for sea travel. Paul spoke to the ship’s officers: ‘I believe there is trouble ahead if we go on - shipwreck, loss of cargo, and danger to our lives as well.’ But the ship’s captain wanted to set sail. – Slide 7">
            <a:extLst>
              <a:ext uri="{FF2B5EF4-FFF2-40B4-BE49-F238E27FC236}">
                <a16:creationId xmlns:a16="http://schemas.microsoft.com/office/drawing/2014/main" id="{4A9B885C-8F86-8846-B9C7-679E4138F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5971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BC95754-FD6E-5044-B9E9-8385794DB593}"/>
              </a:ext>
            </a:extLst>
          </p:cNvPr>
          <p:cNvSpPr>
            <a:spLocks noChangeArrowheads="1"/>
          </p:cNvSpPr>
          <p:nvPr/>
        </p:nvSpPr>
        <p:spPr bwMode="auto">
          <a:xfrm>
            <a:off x="74427" y="142541"/>
            <a:ext cx="18628427" cy="4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7169" name="Picture 6" descr="Since Fair Havens was an exposed harbour, most of the crew wanted to sail up the coast to Phoenix, which was more sheltered, and spend the winter there. So they pulled up anchor and sailed close to the shore of Crete. But the weather changed abruptly, and a ‘northeaster’ - a wind of typhoon strength - swept across the island and blew them them out to sea.  – Slide 8">
            <a:extLst>
              <a:ext uri="{FF2B5EF4-FFF2-40B4-BE49-F238E27FC236}">
                <a16:creationId xmlns:a16="http://schemas.microsoft.com/office/drawing/2014/main" id="{D7D7F3A4-B243-8643-8171-EDD26B8DB5A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7200" y="-79098"/>
            <a:ext cx="9261200" cy="693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1798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2585323"/>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JO"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الرسل 27: 1-38</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600" b="1" dirty="0">
                <a:solidFill>
                  <a:prstClr val="black"/>
                </a:solidFill>
                <a:latin typeface="Arial" panose="020B0604020202020204" pitchFamily="34" charset="0"/>
                <a:ea typeface="+mn-ea"/>
                <a:cs typeface="Arial" panose="020B0604020202020204" pitchFamily="34" charset="0"/>
              </a:rPr>
              <a:t>حذرهم بولس أن لا يذهبوا فهو قد عرف أخطار المحيطات (عدد 9 – أنظر 2 كو 11: 25-26)</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600" b="1" noProof="0" dirty="0">
                <a:solidFill>
                  <a:prstClr val="black"/>
                </a:solidFill>
                <a:latin typeface="Arial" panose="020B0604020202020204" pitchFamily="34" charset="0"/>
                <a:ea typeface="+mn-ea"/>
                <a:cs typeface="Arial" panose="020B0604020202020204" pitchFamily="34" charset="0"/>
              </a:rPr>
              <a:t>تحولت الأمور سريعاً للأسوأ (الأعداد 14-20)</a:t>
            </a:r>
            <a:endParaRPr kumimoji="0" lang="en-TH"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40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357802" y="1116027"/>
            <a:ext cx="8417869" cy="5016758"/>
          </a:xfrm>
          <a:prstGeom prst="rect">
            <a:avLst/>
          </a:prstGeom>
          <a:noFill/>
        </p:spPr>
        <p:txBody>
          <a:bodyPr wrap="square" rtlCol="0">
            <a:spAutoFit/>
          </a:bodyPr>
          <a:lstStyle/>
          <a:p>
            <a:pPr lvl="0" algn="r" fontAlgn="auto">
              <a:spcBef>
                <a:spcPts val="0"/>
              </a:spcBef>
              <a:spcAft>
                <a:spcPts val="0"/>
              </a:spcAft>
              <a:defRPr/>
            </a:pPr>
            <a:r>
              <a:rPr lang="ar-SA" sz="4000" b="1" dirty="0">
                <a:latin typeface="Arial" panose="020B0604020202020204" pitchFamily="34" charset="0"/>
                <a:cs typeface="Arial" panose="020B0604020202020204" pitchFamily="34" charset="0"/>
              </a:rPr>
              <a:t>20 وإذ لم تكن الشمس ولا النجوم تظهر أياما</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كثيرة، واشتد علينا نوء ليس بقليل، انتزع أخيرا</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كل رجاء في نجاتنا</a:t>
            </a:r>
            <a:r>
              <a:rPr lang="ar-JO" sz="4000" b="1" dirty="0">
                <a:latin typeface="Arial" panose="020B0604020202020204" pitchFamily="34" charset="0"/>
                <a:cs typeface="Arial" panose="020B0604020202020204" pitchFamily="34" charset="0"/>
              </a:rPr>
              <a:t> 21 </a:t>
            </a:r>
            <a:r>
              <a:rPr lang="ar-SA" sz="4000" b="1" dirty="0">
                <a:latin typeface="Arial" panose="020B0604020202020204" pitchFamily="34" charset="0"/>
                <a:cs typeface="Arial" panose="020B0604020202020204" pitchFamily="34" charset="0"/>
              </a:rPr>
              <a:t>فلما حصل صوم كثير حينئذ وقف بولس في وسطهم وقال: كان ينبغي أيها الرجال أن تذعنوا لي، ولا تقلعوا من كريت، فتسلموا من هذا الضرر والخسارة</a:t>
            </a:r>
            <a:r>
              <a:rPr lang="ar-JO" sz="4000" b="1" dirty="0">
                <a:latin typeface="Arial" panose="020B0604020202020204" pitchFamily="34" charset="0"/>
                <a:cs typeface="Arial" panose="020B0604020202020204" pitchFamily="34" charset="0"/>
              </a:rPr>
              <a:t> 22 </a:t>
            </a:r>
            <a:r>
              <a:rPr lang="ar-SA" sz="4000" b="1" dirty="0">
                <a:latin typeface="Arial" panose="020B0604020202020204" pitchFamily="34" charset="0"/>
                <a:cs typeface="Arial" panose="020B0604020202020204" pitchFamily="34" charset="0"/>
              </a:rPr>
              <a:t>والآن أنذركم أن تسروا لأنه لا تكون خسارة نفس واحدة منكم، إلا السفينة.</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27: 20-22</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60953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357802" y="1004530"/>
            <a:ext cx="8417869" cy="5016758"/>
          </a:xfrm>
          <a:prstGeom prst="rect">
            <a:avLst/>
          </a:prstGeom>
          <a:noFill/>
        </p:spPr>
        <p:txBody>
          <a:bodyPr wrap="square" rtlCol="0">
            <a:spAutoFit/>
          </a:bodyPr>
          <a:lstStyle/>
          <a:p>
            <a:pPr lvl="0" algn="r" fontAlgn="auto">
              <a:spcBef>
                <a:spcPts val="0"/>
              </a:spcBef>
              <a:spcAft>
                <a:spcPts val="0"/>
              </a:spcAft>
              <a:defRPr/>
            </a:pPr>
            <a:r>
              <a:rPr lang="ar-SA" sz="4000" b="1" dirty="0">
                <a:latin typeface="Arial" panose="020B0604020202020204" pitchFamily="34" charset="0"/>
                <a:cs typeface="Arial" panose="020B0604020202020204" pitchFamily="34" charset="0"/>
              </a:rPr>
              <a:t>23 لأنه وقف بي هذه الليلة ملاك الإله الذي أنا له والذي أعبده</a:t>
            </a:r>
            <a:r>
              <a:rPr lang="ar-JO" sz="4000" b="1" dirty="0">
                <a:latin typeface="Arial" panose="020B0604020202020204" pitchFamily="34" charset="0"/>
                <a:cs typeface="Arial" panose="020B0604020202020204" pitchFamily="34" charset="0"/>
              </a:rPr>
              <a:t> 24 </a:t>
            </a:r>
            <a:r>
              <a:rPr lang="ar-SA" sz="4000" b="1" dirty="0">
                <a:latin typeface="Arial" panose="020B0604020202020204" pitchFamily="34" charset="0"/>
                <a:cs typeface="Arial" panose="020B0604020202020204" pitchFamily="34" charset="0"/>
              </a:rPr>
              <a:t>قائلا</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لا تخف يا بولس</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ينبغي لك أن تقف أمام قيصر</a:t>
            </a:r>
            <a:r>
              <a:rPr lang="ar-JO" sz="4000" b="1" dirty="0">
                <a:latin typeface="Arial" panose="020B0604020202020204" pitchFamily="34" charset="0"/>
                <a:cs typeface="Arial" panose="020B0604020202020204" pitchFamily="34" charset="0"/>
              </a:rPr>
              <a:t>،</a:t>
            </a:r>
            <a:r>
              <a:rPr lang="ar-SA" sz="4000" b="1" dirty="0">
                <a:latin typeface="Arial" panose="020B0604020202020204" pitchFamily="34" charset="0"/>
                <a:cs typeface="Arial" panose="020B0604020202020204" pitchFamily="34" charset="0"/>
              </a:rPr>
              <a:t> وهوذا قد وهبك الله جميع المسافرين معك</a:t>
            </a:r>
            <a:r>
              <a:rPr lang="ar-JO" sz="4000" b="1" dirty="0">
                <a:latin typeface="Arial" panose="020B0604020202020204" pitchFamily="34" charset="0"/>
                <a:cs typeface="Arial" panose="020B0604020202020204" pitchFamily="34" charset="0"/>
              </a:rPr>
              <a:t> 25 </a:t>
            </a:r>
            <a:r>
              <a:rPr lang="ar-SA" sz="4000" b="1" dirty="0">
                <a:latin typeface="Arial" panose="020B0604020202020204" pitchFamily="34" charset="0"/>
                <a:cs typeface="Arial" panose="020B0604020202020204" pitchFamily="34" charset="0"/>
              </a:rPr>
              <a:t>لذلك سروا أيها الرجال لأني أومن بالله أنه يكون هكذا كما قيل لي</a:t>
            </a:r>
            <a:r>
              <a:rPr lang="ar-JO" sz="4000" b="1" dirty="0">
                <a:latin typeface="Arial" panose="020B0604020202020204" pitchFamily="34" charset="0"/>
                <a:cs typeface="Arial" panose="020B0604020202020204" pitchFamily="34" charset="0"/>
              </a:rPr>
              <a:t> 26 </a:t>
            </a:r>
            <a:r>
              <a:rPr lang="ar-SA" sz="4000" b="1" dirty="0">
                <a:latin typeface="Arial" panose="020B0604020202020204" pitchFamily="34" charset="0"/>
                <a:cs typeface="Arial" panose="020B0604020202020204" pitchFamily="34" charset="0"/>
              </a:rPr>
              <a:t>ولكن لا بد أن نقع على جزيرة</a:t>
            </a:r>
            <a:r>
              <a:rPr lang="ar-JO" sz="4000" b="1" dirty="0">
                <a:latin typeface="Arial" panose="020B0604020202020204" pitchFamily="34" charset="0"/>
                <a:cs typeface="Arial" panose="020B0604020202020204" pitchFamily="34" charset="0"/>
              </a:rPr>
              <a:t> 27 </a:t>
            </a:r>
            <a:r>
              <a:rPr lang="ar-SA" sz="4000" b="1" dirty="0">
                <a:latin typeface="Arial" panose="020B0604020202020204" pitchFamily="34" charset="0"/>
                <a:cs typeface="Arial" panose="020B0604020202020204" pitchFamily="34" charset="0"/>
              </a:rPr>
              <a:t>فلما كانت الليلة الرابعة عشرة ونحن نحمل تائهين في بحر أدريا، ظن النوتية نحو نصف الليل أنهم اقتربوا إلى بر.</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 27: 23-27</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61482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902D0C9-DC29-334E-9CA7-8D0DE386DE36}"/>
              </a:ext>
            </a:extLst>
          </p:cNvPr>
          <p:cNvSpPr>
            <a:spLocks noChangeArrowheads="1"/>
          </p:cNvSpPr>
          <p:nvPr/>
        </p:nvSpPr>
        <p:spPr bwMode="auto">
          <a:xfrm>
            <a:off x="-1" y="-161807"/>
            <a:ext cx="24509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193" name="Picture 8" descr="When morning dawned, they didn’t recognize the coastline. (It was the coast of Malta). – Slide 21">
            <a:extLst>
              <a:ext uri="{FF2B5EF4-FFF2-40B4-BE49-F238E27FC236}">
                <a16:creationId xmlns:a16="http://schemas.microsoft.com/office/drawing/2014/main" id="{D9235471-3DB6-BF40-9BBF-F4137E79AFD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1"/>
            <a:ext cx="9338251" cy="698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093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soldiers wanted to kill the prisoners to make sure they didn’t swim ashore and escape. However, the commanding officer wanted to spare Paul, and stopped them. – Slide 25">
            <a:extLst>
              <a:ext uri="{FF2B5EF4-FFF2-40B4-BE49-F238E27FC236}">
                <a16:creationId xmlns:a16="http://schemas.microsoft.com/office/drawing/2014/main" id="{652B214D-96CB-474A-BB06-57A1AF74B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524"/>
            <a:ext cx="9480698" cy="711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069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28</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6256325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1600438"/>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ar-JO"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الرسل 27: 39 – 28: 10</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الله سيد</a:t>
            </a:r>
            <a:endParaRPr kumimoji="0" lang="en-TH"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925414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627322" y="1251388"/>
            <a:ext cx="8138306" cy="31700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...هنا نرى بوضوح العناية الإلهية الغامضة وهو يحقق مقاصده وسط المحن الواضحة التي واجهناها أثناء العيش في هذا العالم الساقط.</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أجيث فرناندو، التفسير التطبيقي لأعمال الرسل، زوندرفان أكاديمي، 1988</a:t>
            </a:r>
            <a:endParaRPr kumimoji="0" lang="en-GB"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494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20</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03719257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4308872"/>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ar-JO" sz="5400" b="1" u="sng" dirty="0">
                <a:solidFill>
                  <a:prstClr val="black"/>
                </a:solidFill>
                <a:latin typeface="Arial" panose="020B0604020202020204" pitchFamily="34" charset="0"/>
                <a:ea typeface="+mn-ea"/>
                <a:cs typeface="Arial" panose="020B0604020202020204" pitchFamily="34" charset="0"/>
              </a:rPr>
              <a:t>أعمال الرسل 27: 39 – 28: 10</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400" b="1" dirty="0">
                <a:solidFill>
                  <a:prstClr val="black"/>
                </a:solidFill>
                <a:latin typeface="Arial" panose="020B0604020202020204" pitchFamily="34" charset="0"/>
                <a:ea typeface="+mn-ea"/>
                <a:cs typeface="Arial" panose="020B0604020202020204" pitchFamily="34" charset="0"/>
              </a:rPr>
              <a:t>الله سيد</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400" b="1" dirty="0">
                <a:solidFill>
                  <a:prstClr val="black"/>
                </a:solidFill>
                <a:latin typeface="Arial" panose="020B0604020202020204" pitchFamily="34" charset="0"/>
                <a:ea typeface="+mn-ea"/>
                <a:cs typeface="Arial" panose="020B0604020202020204" pitchFamily="34" charset="0"/>
              </a:rPr>
              <a:t>سيادة الله هي موضوع فرعي في أعمال : 2: 14-36، 3: 12-26، 4: 23-31، 12: 15-18، 17: 24-31، 28: 16-31</a:t>
            </a:r>
            <a:endParaRPr kumimoji="0" lang="en-TH"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06156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n on Besiedka">
            <a:extLst>
              <a:ext uri="{FF2B5EF4-FFF2-40B4-BE49-F238E27FC236}">
                <a16:creationId xmlns:a16="http://schemas.microsoft.com/office/drawing/2014/main" id="{36FB84F8-DBA6-1941-B07E-3D57A3EA7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9144000" cy="671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49721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aul is Bitten by a Snake on Malta! | Bible Fun For Kids">
            <a:extLst>
              <a:ext uri="{FF2B5EF4-FFF2-40B4-BE49-F238E27FC236}">
                <a16:creationId xmlns:a16="http://schemas.microsoft.com/office/drawing/2014/main" id="{E53BE283-1CD8-1D40-AA01-9D555C32B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9144000" cy="6711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aul: From Malta to Rome | Bible Fun For Kids">
            <a:extLst>
              <a:ext uri="{FF2B5EF4-FFF2-40B4-BE49-F238E27FC236}">
                <a16:creationId xmlns:a16="http://schemas.microsoft.com/office/drawing/2014/main" id="{58C0CEB1-7609-E747-9908-89B1929C7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9144000" cy="671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8751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4985980"/>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lang="ar-JO" sz="5400" b="1" u="sng" dirty="0">
                <a:solidFill>
                  <a:prstClr val="black"/>
                </a:solidFill>
                <a:latin typeface="Arial" panose="020B0604020202020204" pitchFamily="34" charset="0"/>
                <a:ea typeface="+mn-ea"/>
                <a:cs typeface="Arial" panose="020B0604020202020204" pitchFamily="34" charset="0"/>
              </a:rPr>
              <a:t>أعمال الرسل 27: 39 – 28: 10</a:t>
            </a:r>
            <a:endParaRPr kumimoji="0" lang="en-TH" sz="5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400" b="1" dirty="0">
                <a:solidFill>
                  <a:prstClr val="black"/>
                </a:solidFill>
                <a:latin typeface="Arial" panose="020B0604020202020204" pitchFamily="34" charset="0"/>
                <a:ea typeface="+mn-ea"/>
                <a:cs typeface="Arial" panose="020B0604020202020204" pitchFamily="34" charset="0"/>
              </a:rPr>
              <a:t>الله سيد</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r" defTabSz="6858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يمكن لله أن يستخدمنا كما فعل مع بولس، في الظروف الصعبة لجلب الرجاء والشفاء لأولئك الذين لا يعرفونه.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7139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Let us pray!">
            <a:extLst>
              <a:ext uri="{FF2B5EF4-FFF2-40B4-BE49-F238E27FC236}">
                <a16:creationId xmlns:a16="http://schemas.microsoft.com/office/drawing/2014/main" id="{E1E5FD81-4D2D-0248-9990-4E01BFC02B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6380" y="2124211"/>
            <a:ext cx="5561861" cy="4653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0EB47B-70A8-3B47-9ADB-04F857F332F6}"/>
              </a:ext>
            </a:extLst>
          </p:cNvPr>
          <p:cNvSpPr txBox="1"/>
          <p:nvPr/>
        </p:nvSpPr>
        <p:spPr>
          <a:xfrm>
            <a:off x="3007310" y="582652"/>
            <a:ext cx="5679281" cy="854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4950" b="1" dirty="0">
                <a:solidFill>
                  <a:srgbClr val="FFFFFF"/>
                </a:solidFill>
                <a:latin typeface="Arial" panose="020B0604020202020204" pitchFamily="34" charset="0"/>
                <a:ea typeface="+mn-ea"/>
                <a:cs typeface="Arial" panose="020B0604020202020204" pitchFamily="34" charset="0"/>
              </a:rPr>
              <a:t>دعونا نصلي</a:t>
            </a:r>
            <a:endParaRPr kumimoji="0" lang="en-TH" sz="495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234650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5E13D4A-498F-4EC5-AB36-340569F92F83}"/>
              </a:ext>
            </a:extLst>
          </p:cNvPr>
          <p:cNvSpPr txBox="1">
            <a:spLocks noChangeArrowheads="1"/>
          </p:cNvSpPr>
          <p:nvPr/>
        </p:nvSpPr>
        <p:spPr bwMode="auto">
          <a:xfrm>
            <a:off x="2" y="6092825"/>
            <a:ext cx="914399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مات لايلي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a:t>
            </a:r>
          </a:p>
        </p:txBody>
      </p:sp>
      <p:sp>
        <p:nvSpPr>
          <p:cNvPr id="7" name="Rectangle 2">
            <a:extLst>
              <a:ext uri="{FF2B5EF4-FFF2-40B4-BE49-F238E27FC236}">
                <a16:creationId xmlns:a16="http://schemas.microsoft.com/office/drawing/2014/main" id="{0C8D80FE-9FC9-42F5-87A6-E4CBDE5B634F}"/>
              </a:ext>
            </a:extLst>
          </p:cNvPr>
          <p:cNvSpPr txBox="1">
            <a:spLocks noChangeArrowheads="1"/>
          </p:cNvSpPr>
          <p:nvPr/>
        </p:nvSpPr>
        <p:spPr bwMode="auto">
          <a:xfrm>
            <a:off x="2900855" y="226027"/>
            <a:ext cx="597512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8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الوصول إلى روما</a:t>
            </a:r>
          </a:p>
          <a:p>
            <a:pPr marL="0" marR="0" lvl="0" indent="0" defTabSz="914400" rtl="0" eaLnBrk="0" fontAlgn="base" latinLnBrk="0" hangingPunct="0">
              <a:lnSpc>
                <a:spcPct val="80000"/>
              </a:lnSpc>
              <a:spcBef>
                <a:spcPct val="0"/>
              </a:spcBef>
              <a:spcAft>
                <a:spcPct val="0"/>
              </a:spcAft>
              <a:buClrTx/>
              <a:buSzTx/>
              <a:buFontTx/>
              <a:buNone/>
              <a:tabLst/>
              <a:defRPr/>
            </a:pPr>
            <a:r>
              <a:rPr lang="ar-JO" sz="48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وما بعد ذلك</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4F35080-48AE-4BB7-AB25-EACD534953B3}"/>
              </a:ext>
            </a:extLst>
          </p:cNvPr>
          <p:cNvSpPr txBox="1">
            <a:spLocks noChangeArrowheads="1"/>
          </p:cNvSpPr>
          <p:nvPr/>
        </p:nvSpPr>
        <p:spPr bwMode="auto">
          <a:xfrm>
            <a:off x="4211961" y="5053396"/>
            <a:ext cx="4664024"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28: 11-31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90637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FB1D6-7424-403D-8770-701C1D9F5653}"/>
              </a:ext>
            </a:extLst>
          </p:cNvPr>
          <p:cNvPicPr>
            <a:picLocks noChangeAspect="1"/>
          </p:cNvPicPr>
          <p:nvPr/>
        </p:nvPicPr>
        <p:blipFill>
          <a:blip r:embed="rId3">
            <a:clrChange>
              <a:clrFrom>
                <a:srgbClr val="1A1F60"/>
              </a:clrFrom>
              <a:clrTo>
                <a:srgbClr val="1A1F60">
                  <a:alpha val="0"/>
                </a:srgbClr>
              </a:clrTo>
            </a:clrChange>
          </a:blip>
          <a:stretch>
            <a:fillRect/>
          </a:stretch>
        </p:blipFill>
        <p:spPr>
          <a:xfrm>
            <a:off x="6780999" y="377830"/>
            <a:ext cx="1753401" cy="2179107"/>
          </a:xfrm>
          <a:prstGeom prst="rect">
            <a:avLst/>
          </a:prstGeom>
        </p:spPr>
      </p:pic>
      <p:pic>
        <p:nvPicPr>
          <p:cNvPr id="10" name="Picture 9">
            <a:extLst>
              <a:ext uri="{FF2B5EF4-FFF2-40B4-BE49-F238E27FC236}">
                <a16:creationId xmlns:a16="http://schemas.microsoft.com/office/drawing/2014/main" id="{76719B71-2C23-4697-819A-AD06F42CB9A2}"/>
              </a:ext>
            </a:extLst>
          </p:cNvPr>
          <p:cNvPicPr>
            <a:picLocks noChangeAspect="1"/>
          </p:cNvPicPr>
          <p:nvPr/>
        </p:nvPicPr>
        <p:blipFill>
          <a:blip r:embed="rId4"/>
          <a:stretch>
            <a:fillRect/>
          </a:stretch>
        </p:blipFill>
        <p:spPr>
          <a:xfrm>
            <a:off x="5495925" y="4733925"/>
            <a:ext cx="3648075" cy="2124075"/>
          </a:xfrm>
          <a:prstGeom prst="rect">
            <a:avLst/>
          </a:prstGeom>
        </p:spPr>
      </p:pic>
      <p:pic>
        <p:nvPicPr>
          <p:cNvPr id="16" name="Picture 15">
            <a:extLst>
              <a:ext uri="{FF2B5EF4-FFF2-40B4-BE49-F238E27FC236}">
                <a16:creationId xmlns:a16="http://schemas.microsoft.com/office/drawing/2014/main" id="{86B9B074-1F57-4B59-96CE-45FFEFCD3A02}"/>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254292" y="4346476"/>
            <a:ext cx="2275548" cy="2278695"/>
          </a:xfrm>
          <a:prstGeom prst="rect">
            <a:avLst/>
          </a:prstGeom>
        </p:spPr>
      </p:pic>
      <p:pic>
        <p:nvPicPr>
          <p:cNvPr id="18" name="Picture 17">
            <a:extLst>
              <a:ext uri="{FF2B5EF4-FFF2-40B4-BE49-F238E27FC236}">
                <a16:creationId xmlns:a16="http://schemas.microsoft.com/office/drawing/2014/main" id="{AFA09919-B470-407F-B2BF-4CFB67B67766}"/>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0" y="0"/>
            <a:ext cx="3774371" cy="3764280"/>
          </a:xfrm>
          <a:prstGeom prst="rect">
            <a:avLst/>
          </a:prstGeom>
        </p:spPr>
      </p:pic>
    </p:spTree>
    <p:extLst>
      <p:ext uri="{BB962C8B-B14F-4D97-AF65-F5344CB8AC3E}">
        <p14:creationId xmlns:p14="http://schemas.microsoft.com/office/powerpoint/2010/main" val="20054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8204C7-A522-4B3B-AD5C-1E068C1F0A3F}"/>
              </a:ext>
            </a:extLst>
          </p:cNvPr>
          <p:cNvPicPr>
            <a:picLocks noChangeAspect="1"/>
          </p:cNvPicPr>
          <p:nvPr/>
        </p:nvPicPr>
        <p:blipFill>
          <a:blip r:embed="rId3">
            <a:clrChange>
              <a:clrFrom>
                <a:srgbClr val="1A1F60"/>
              </a:clrFrom>
              <a:clrTo>
                <a:srgbClr val="1A1F60">
                  <a:alpha val="0"/>
                </a:srgbClr>
              </a:clrTo>
            </a:clrChange>
          </a:blip>
          <a:stretch>
            <a:fillRect/>
          </a:stretch>
        </p:blipFill>
        <p:spPr>
          <a:xfrm>
            <a:off x="6780999" y="377830"/>
            <a:ext cx="1753401" cy="2179107"/>
          </a:xfrm>
          <a:prstGeom prst="rect">
            <a:avLst/>
          </a:prstGeom>
        </p:spPr>
      </p:pic>
      <p:pic>
        <p:nvPicPr>
          <p:cNvPr id="12" name="Picture 11">
            <a:extLst>
              <a:ext uri="{FF2B5EF4-FFF2-40B4-BE49-F238E27FC236}">
                <a16:creationId xmlns:a16="http://schemas.microsoft.com/office/drawing/2014/main" id="{875DD375-0CC2-48EC-9C19-0DDB3511669C}"/>
              </a:ext>
            </a:extLst>
          </p:cNvPr>
          <p:cNvPicPr>
            <a:picLocks noChangeAspect="1"/>
          </p:cNvPicPr>
          <p:nvPr/>
        </p:nvPicPr>
        <p:blipFill>
          <a:blip r:embed="rId4"/>
          <a:stretch>
            <a:fillRect/>
          </a:stretch>
        </p:blipFill>
        <p:spPr>
          <a:xfrm>
            <a:off x="5495925" y="4733925"/>
            <a:ext cx="3648075" cy="2124075"/>
          </a:xfrm>
          <a:prstGeom prst="rect">
            <a:avLst/>
          </a:prstGeom>
        </p:spPr>
      </p:pic>
      <p:pic>
        <p:nvPicPr>
          <p:cNvPr id="13" name="Picture 12">
            <a:extLst>
              <a:ext uri="{FF2B5EF4-FFF2-40B4-BE49-F238E27FC236}">
                <a16:creationId xmlns:a16="http://schemas.microsoft.com/office/drawing/2014/main" id="{6AFFCB42-5BC9-4A83-91C3-C780AF597D9E}"/>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254292" y="4346476"/>
            <a:ext cx="2275548" cy="2278695"/>
          </a:xfrm>
          <a:prstGeom prst="rect">
            <a:avLst/>
          </a:prstGeom>
        </p:spPr>
      </p:pic>
      <p:pic>
        <p:nvPicPr>
          <p:cNvPr id="18" name="Picture 17">
            <a:extLst>
              <a:ext uri="{FF2B5EF4-FFF2-40B4-BE49-F238E27FC236}">
                <a16:creationId xmlns:a16="http://schemas.microsoft.com/office/drawing/2014/main" id="{AFA09919-B470-407F-B2BF-4CFB67B67766}"/>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0" y="0"/>
            <a:ext cx="3774371" cy="3764280"/>
          </a:xfrm>
          <a:prstGeom prst="rect">
            <a:avLst/>
          </a:prstGeom>
        </p:spPr>
      </p:pic>
      <p:pic>
        <p:nvPicPr>
          <p:cNvPr id="24" name="Picture 23">
            <a:extLst>
              <a:ext uri="{FF2B5EF4-FFF2-40B4-BE49-F238E27FC236}">
                <a16:creationId xmlns:a16="http://schemas.microsoft.com/office/drawing/2014/main" id="{5ADF1EAE-CE41-43C1-BBCD-E344117E20AF}"/>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955973" y="0"/>
            <a:ext cx="3774371" cy="3764280"/>
          </a:xfrm>
          <a:prstGeom prst="rect">
            <a:avLst/>
          </a:prstGeom>
        </p:spPr>
      </p:pic>
      <p:pic>
        <p:nvPicPr>
          <p:cNvPr id="25" name="Picture 24">
            <a:extLst>
              <a:ext uri="{FF2B5EF4-FFF2-40B4-BE49-F238E27FC236}">
                <a16:creationId xmlns:a16="http://schemas.microsoft.com/office/drawing/2014/main" id="{E141E262-ADC9-43B9-86D6-013B631F538E}"/>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5369631" y="0"/>
            <a:ext cx="3774371" cy="3764280"/>
          </a:xfrm>
          <a:prstGeom prst="rect">
            <a:avLst/>
          </a:prstGeom>
        </p:spPr>
      </p:pic>
      <p:pic>
        <p:nvPicPr>
          <p:cNvPr id="26" name="Picture 25">
            <a:extLst>
              <a:ext uri="{FF2B5EF4-FFF2-40B4-BE49-F238E27FC236}">
                <a16:creationId xmlns:a16="http://schemas.microsoft.com/office/drawing/2014/main" id="{F26210A3-8D22-4A93-8157-4A54FF91378A}"/>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5369629" y="3093720"/>
            <a:ext cx="3774371" cy="3764280"/>
          </a:xfrm>
          <a:prstGeom prst="rect">
            <a:avLst/>
          </a:prstGeom>
        </p:spPr>
      </p:pic>
      <p:pic>
        <p:nvPicPr>
          <p:cNvPr id="27" name="Picture 26">
            <a:extLst>
              <a:ext uri="{FF2B5EF4-FFF2-40B4-BE49-F238E27FC236}">
                <a16:creationId xmlns:a16="http://schemas.microsoft.com/office/drawing/2014/main" id="{51ED2FAF-C2E9-493C-A1EA-7CBC0A3E4C20}"/>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955973" y="3093720"/>
            <a:ext cx="3774371" cy="3764280"/>
          </a:xfrm>
          <a:prstGeom prst="rect">
            <a:avLst/>
          </a:prstGeom>
        </p:spPr>
      </p:pic>
      <p:pic>
        <p:nvPicPr>
          <p:cNvPr id="28" name="Picture 27">
            <a:extLst>
              <a:ext uri="{FF2B5EF4-FFF2-40B4-BE49-F238E27FC236}">
                <a16:creationId xmlns:a16="http://schemas.microsoft.com/office/drawing/2014/main" id="{5489E60A-629B-40F4-BEB7-97FC61B7976F}"/>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8012" y="3093720"/>
            <a:ext cx="3774371" cy="3764280"/>
          </a:xfrm>
          <a:prstGeom prst="rect">
            <a:avLst/>
          </a:prstGeom>
        </p:spPr>
      </p:pic>
    </p:spTree>
    <p:extLst>
      <p:ext uri="{BB962C8B-B14F-4D97-AF65-F5344CB8AC3E}">
        <p14:creationId xmlns:p14="http://schemas.microsoft.com/office/powerpoint/2010/main" val="9753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م</a:t>
            </a: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76823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Paul in Ephesus: A Biblical Model of Pastoral Ministry | Emmanuel Community  Church">
            <a:extLst>
              <a:ext uri="{FF2B5EF4-FFF2-40B4-BE49-F238E27FC236}">
                <a16:creationId xmlns:a16="http://schemas.microsoft.com/office/drawing/2014/main" id="{643F97CA-2E94-5343-8F46-B435EA4F61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20</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2321499"/>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أدوار الشيوخ</a:t>
            </a:r>
            <a:endParaRPr lang="en-US" sz="66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Crossroads International Church Singapore •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a:t>
            </a:r>
          </a:p>
        </p:txBody>
      </p:sp>
    </p:spTree>
    <p:extLst>
      <p:ext uri="{BB962C8B-B14F-4D97-AF65-F5344CB8AC3E}">
        <p14:creationId xmlns:p14="http://schemas.microsoft.com/office/powerpoint/2010/main" val="1808405898"/>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904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L="574675" marR="0" lvl="0" indent="-574675" algn="l" defTabSz="914400" eaLnBrk="1" latinLnBrk="0" hangingPunct="1">
              <a:lnSpc>
                <a:spcPct val="100000"/>
              </a:lnSpc>
              <a:spcBef>
                <a:spcPct val="20000"/>
              </a:spcBef>
              <a:buClrTx/>
              <a:buSzTx/>
              <a:buFontTx/>
              <a:buAutoNum type="arabicPeriod"/>
              <a:tabLst/>
              <a:defRPr kumimoji="0" sz="2800" b="1" i="0" u="none" strike="noStrike" cap="none" spc="0" normalizeH="0" baseline="0">
                <a:ln>
                  <a:noFill/>
                </a:ln>
                <a:solidFill>
                  <a:srgbClr val="003300"/>
                </a:solidFill>
                <a:effectLst/>
                <a:uLnTx/>
                <a:uFillTx/>
                <a:latin typeface="Arial" charset="0"/>
                <a:cs typeface="Times New Roman"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r>
              <a:rPr lang="ar-JO" dirty="0">
                <a:latin typeface="Arial" panose="020B0604020202020204" pitchFamily="34" charset="0"/>
                <a:cs typeface="Arial" panose="020B0604020202020204" pitchFamily="34" charset="0"/>
              </a:rPr>
              <a:t>2: 47 ب</a:t>
            </a:r>
            <a:endParaRPr lang="en-US" altLang="zh-CN" dirty="0">
              <a:latin typeface="Arial" panose="020B0604020202020204" pitchFamily="34" charset="0"/>
              <a:cs typeface="Arial" panose="020B0604020202020204" pitchFamily="34" charset="0"/>
            </a:endParaRPr>
          </a:p>
          <a:p>
            <a:pPr algn="r" rtl="1"/>
            <a:r>
              <a:rPr lang="ar-JO" altLang="zh-CN" dirty="0">
                <a:latin typeface="Arial" panose="020B0604020202020204" pitchFamily="34" charset="0"/>
                <a:cs typeface="Arial" panose="020B0604020202020204" pitchFamily="34" charset="0"/>
              </a:rPr>
              <a:t>6: 7</a:t>
            </a:r>
            <a:endParaRPr lang="en-US" altLang="zh-CN" dirty="0">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67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1400" b="1" dirty="0">
                <a:solidFill>
                  <a:srgbClr val="000000"/>
                </a:solidFill>
                <a:latin typeface="Arial" panose="020B0604020202020204" pitchFamily="34" charset="0"/>
                <a:cs typeface="Arial" panose="020B0604020202020204" pitchFamily="34" charset="0"/>
              </a:rPr>
              <a:t>مقتبس من ستانلي د. توسينت، ب ك س، جيريمي تشاو، الشرق</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8725032-8EE1-18BF-FB24-40F4B538E6E8}"/>
              </a:ext>
            </a:extLst>
          </p:cNvPr>
          <p:cNvSpPr txBox="1"/>
          <p:nvPr/>
        </p:nvSpPr>
        <p:spPr>
          <a:xfrm>
            <a:off x="242778" y="3910018"/>
            <a:ext cx="4587948" cy="1865126"/>
          </a:xfrm>
          <a:prstGeom prst="rect">
            <a:avLst/>
          </a:prstGeom>
          <a:noFill/>
        </p:spPr>
        <p:txBody>
          <a:bodyPr wrap="square">
            <a:spAutoFit/>
          </a:bodyPr>
          <a:lstStyle/>
          <a:p>
            <a:pPr lvl="0" algn="r">
              <a:lnSpc>
                <a:spcPct val="80000"/>
              </a:lnSpc>
              <a:defRPr/>
            </a:pPr>
            <a:r>
              <a:rPr lang="ar-JO" b="1" dirty="0">
                <a:solidFill>
                  <a:srgbClr val="000000"/>
                </a:solidFill>
                <a:latin typeface="Arial" panose="020B0604020202020204" pitchFamily="34" charset="0"/>
                <a:cs typeface="Arial" panose="020B0604020202020204" pitchFamily="34" charset="0"/>
              </a:rPr>
              <a:t>وكان الرب كل يوم يضم إلى الكنيسة الذين يخلصون (أع 2: 47ب)</a:t>
            </a:r>
          </a:p>
          <a:p>
            <a:pPr lvl="0" algn="l">
              <a:lnSpc>
                <a:spcPct val="80000"/>
              </a:lnSpc>
              <a:defRPr/>
            </a:pP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r">
              <a:lnSpc>
                <a:spcPct val="80000"/>
              </a:lnSpc>
              <a:defRPr/>
            </a:pPr>
            <a:r>
              <a:rPr lang="ar-JO" b="1" dirty="0">
                <a:solidFill>
                  <a:srgbClr val="000000"/>
                </a:solidFill>
                <a:latin typeface="Arial" panose="020B0604020202020204" pitchFamily="34" charset="0"/>
                <a:cs typeface="Arial" panose="020B0604020202020204" pitchFamily="34" charset="0"/>
              </a:rPr>
              <a:t>وكانت كلمة الله تنمو، وعدد التلاميذ يتكاثر جدا في أورشليم، وجمهور كثير من الكهنة يطيعون الإيمان (أع 6: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7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460">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par>
                                <p:cTn id="16" presetID="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a:gsLst>
            <a:gs pos="0">
              <a:srgbClr val="660066"/>
            </a:gs>
            <a:gs pos="100000">
              <a:schemeClr val="tx1"/>
            </a:gs>
          </a:gsLst>
          <a:path path="rect">
            <a:fillToRect l="50000" t="50000" r="50000" b="50000"/>
          </a:path>
        </a:gra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801C711-0FA4-42F0-8612-A34473BC64E1}"/>
              </a:ext>
            </a:extLst>
          </p:cNvPr>
          <p:cNvSpPr txBox="1">
            <a:spLocks noChangeArrowheads="1"/>
          </p:cNvSpPr>
          <p:nvPr/>
        </p:nvSpPr>
        <p:spPr>
          <a:xfrm>
            <a:off x="0" y="76200"/>
            <a:ext cx="9144000" cy="731838"/>
          </a:xfrm>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المقاومة والتجاوب</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9ECC2B8A-3357-4AF7-AF39-35A118BF6CCD}"/>
              </a:ext>
            </a:extLst>
          </p:cNvPr>
          <p:cNvGrpSpPr/>
          <p:nvPr/>
        </p:nvGrpSpPr>
        <p:grpSpPr>
          <a:xfrm>
            <a:off x="5340113" y="1470268"/>
            <a:ext cx="2833733" cy="3712554"/>
            <a:chOff x="5340113" y="1470268"/>
            <a:chExt cx="2833733" cy="3712554"/>
          </a:xfrm>
        </p:grpSpPr>
        <p:sp>
          <p:nvSpPr>
            <p:cNvPr id="4" name="Rectangle 2">
              <a:extLst>
                <a:ext uri="{FF2B5EF4-FFF2-40B4-BE49-F238E27FC236}">
                  <a16:creationId xmlns:a16="http://schemas.microsoft.com/office/drawing/2014/main" id="{FB9305BC-C895-46B1-96B8-1D24B834681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2" descr="Image result for church icon">
              <a:extLst>
                <a:ext uri="{FF2B5EF4-FFF2-40B4-BE49-F238E27FC236}">
                  <a16:creationId xmlns:a16="http://schemas.microsoft.com/office/drawing/2014/main" id="{2DF1F683-6EA2-492B-8C6E-30A2112F36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668EC4E0-799F-4FAC-8B20-F10EBBD1407E}"/>
              </a:ext>
            </a:extLst>
          </p:cNvPr>
          <p:cNvGrpSpPr/>
          <p:nvPr/>
        </p:nvGrpSpPr>
        <p:grpSpPr>
          <a:xfrm>
            <a:off x="1174936" y="1470268"/>
            <a:ext cx="2833733" cy="3712554"/>
            <a:chOff x="912394" y="1470268"/>
            <a:chExt cx="2833733" cy="3712554"/>
          </a:xfrm>
        </p:grpSpPr>
        <p:sp>
          <p:nvSpPr>
            <p:cNvPr id="7" name="Rectangle 2">
              <a:extLst>
                <a:ext uri="{FF2B5EF4-FFF2-40B4-BE49-F238E27FC236}">
                  <a16:creationId xmlns:a16="http://schemas.microsoft.com/office/drawing/2014/main" id="{3781D224-4B2F-4E21-934B-C7455CD4677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E40DE666-CF6A-4ED4-837C-5A873D0A3D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Lightning Bolt 8">
            <a:extLst>
              <a:ext uri="{FF2B5EF4-FFF2-40B4-BE49-F238E27FC236}">
                <a16:creationId xmlns:a16="http://schemas.microsoft.com/office/drawing/2014/main" id="{9B279E91-2C45-4B12-B688-C334DF88042A}"/>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Lightning Bolt 9">
            <a:extLst>
              <a:ext uri="{FF2B5EF4-FFF2-40B4-BE49-F238E27FC236}">
                <a16:creationId xmlns:a16="http://schemas.microsoft.com/office/drawing/2014/main" id="{0D8CD3D7-CB0F-44D6-853B-E112A4819C38}"/>
              </a:ext>
            </a:extLst>
          </p:cNvPr>
          <p:cNvSpPr/>
          <p:nvPr/>
        </p:nvSpPr>
        <p:spPr bwMode="auto">
          <a:xfrm rot="17053972">
            <a:off x="6248297" y="3648690"/>
            <a:ext cx="55757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Lightning Bolt 10">
            <a:extLst>
              <a:ext uri="{FF2B5EF4-FFF2-40B4-BE49-F238E27FC236}">
                <a16:creationId xmlns:a16="http://schemas.microsoft.com/office/drawing/2014/main" id="{EFB74FA9-5B32-424E-B494-BEE6189FAB64}"/>
              </a:ext>
            </a:extLst>
          </p:cNvPr>
          <p:cNvSpPr/>
          <p:nvPr/>
        </p:nvSpPr>
        <p:spPr bwMode="auto">
          <a:xfrm rot="9217220">
            <a:off x="6791552" y="3373825"/>
            <a:ext cx="504693"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3090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184685C-7430-0A34-BA56-E3A0B662A115}"/>
              </a:ext>
            </a:extLst>
          </p:cNvPr>
          <p:cNvGrpSpPr/>
          <p:nvPr/>
        </p:nvGrpSpPr>
        <p:grpSpPr>
          <a:xfrm>
            <a:off x="4648200" y="0"/>
            <a:ext cx="4495800" cy="6858000"/>
            <a:chOff x="4648200" y="0"/>
            <a:chExt cx="4495800" cy="6858000"/>
          </a:xfrm>
        </p:grpSpPr>
        <p:pic>
          <p:nvPicPr>
            <p:cNvPr id="3" name="Picture 3" descr="Maps and Charts of Israel">
              <a:extLst>
                <a:ext uri="{FF2B5EF4-FFF2-40B4-BE49-F238E27FC236}">
                  <a16:creationId xmlns:a16="http://schemas.microsoft.com/office/drawing/2014/main" id="{BC935006-45AB-69A5-F556-26F363A4AA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reeform 5">
              <a:extLst>
                <a:ext uri="{FF2B5EF4-FFF2-40B4-BE49-F238E27FC236}">
                  <a16:creationId xmlns:a16="http://schemas.microsoft.com/office/drawing/2014/main" id="{F5ECD74C-562D-A02B-DBD1-11564B17C86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6">
              <a:extLst>
                <a:ext uri="{FF2B5EF4-FFF2-40B4-BE49-F238E27FC236}">
                  <a16:creationId xmlns:a16="http://schemas.microsoft.com/office/drawing/2014/main" id="{89257A43-DDE8-D4D7-83FE-978CAC4923F4}"/>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 name="Text Box 7">
              <a:extLst>
                <a:ext uri="{FF2B5EF4-FFF2-40B4-BE49-F238E27FC236}">
                  <a16:creationId xmlns:a16="http://schemas.microsoft.com/office/drawing/2014/main" id="{293A53A4-2047-35EB-FA60-0BAC0750B1DA}"/>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Freeform 8">
              <a:extLst>
                <a:ext uri="{FF2B5EF4-FFF2-40B4-BE49-F238E27FC236}">
                  <a16:creationId xmlns:a16="http://schemas.microsoft.com/office/drawing/2014/main" id="{62E1EA8F-F8D0-9B78-FD96-359851F767F3}"/>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Freeform 9">
              <a:extLst>
                <a:ext uri="{FF2B5EF4-FFF2-40B4-BE49-F238E27FC236}">
                  <a16:creationId xmlns:a16="http://schemas.microsoft.com/office/drawing/2014/main" id="{9C0330E8-6D0B-B78C-EB69-5B64D42638E1}"/>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0">
              <a:extLst>
                <a:ext uri="{FF2B5EF4-FFF2-40B4-BE49-F238E27FC236}">
                  <a16:creationId xmlns:a16="http://schemas.microsoft.com/office/drawing/2014/main" id="{7513EAEA-A84C-F364-6D27-9BBE189AC9A8}"/>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0" name="Text Box 11">
              <a:extLst>
                <a:ext uri="{FF2B5EF4-FFF2-40B4-BE49-F238E27FC236}">
                  <a16:creationId xmlns:a16="http://schemas.microsoft.com/office/drawing/2014/main" id="{69C3EBEE-01AE-69FD-4128-AA42E3FCC449}"/>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 name="AutoShape 12">
              <a:extLst>
                <a:ext uri="{FF2B5EF4-FFF2-40B4-BE49-F238E27FC236}">
                  <a16:creationId xmlns:a16="http://schemas.microsoft.com/office/drawing/2014/main" id="{E8BFAA1C-22CB-8033-5914-2E3CB07A3DDD}"/>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22DEC518-BE2C-198E-5B88-AD9D062175E6}"/>
              </a:ext>
            </a:extLst>
          </p:cNvPr>
          <p:cNvGrpSpPr/>
          <p:nvPr/>
        </p:nvGrpSpPr>
        <p:grpSpPr>
          <a:xfrm>
            <a:off x="4248471" y="908724"/>
            <a:ext cx="4932041" cy="6352281"/>
            <a:chOff x="4207414" y="1065286"/>
            <a:chExt cx="4932041" cy="6352281"/>
          </a:xfrm>
        </p:grpSpPr>
        <p:sp>
          <p:nvSpPr>
            <p:cNvPr id="15" name="Text Box 4"/>
            <p:cNvSpPr txBox="1">
              <a:spLocks noChangeArrowheads="1"/>
            </p:cNvSpPr>
            <p:nvPr/>
          </p:nvSpPr>
          <p:spPr bwMode="auto">
            <a:xfrm>
              <a:off x="4207415" y="1785363"/>
              <a:ext cx="4932040" cy="5632204"/>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altLang="ja-JP" sz="40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لَكِنَّكُمْ سَتَنَالُونَ قُوَّةً مَتَى حَلَّ ٱلرُّوحُ ٱلْقُدُسُ عَلَيْكُمْ،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وتكونون لي شهود</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lang="ar-JO" altLang="ja-JP" sz="4000" b="1" dirty="0">
                  <a:solidFill>
                    <a:srgbClr val="00B0F0"/>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ليهودية و</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لسامرة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a:t>
              </a:r>
              <a:r>
                <a:rPr lang="ar-JO" altLang="ja-JP" sz="4000" b="1" dirty="0">
                  <a:solidFill>
                    <a:srgbClr val="FFFF00"/>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a:t>
              </a:r>
              <a:r>
                <a:rPr kumimoji="0" lang="ar-JO"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رض</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4207414" y="1065286"/>
              <a:ext cx="4932040"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231775"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1: 8</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p:cNvSpPr txBox="1">
            <a:spLocks noChangeArrowheads="1"/>
          </p:cNvSpPr>
          <p:nvPr/>
        </p:nvSpPr>
        <p:spPr bwMode="auto">
          <a:xfrm>
            <a:off x="2411759" y="1008112"/>
            <a:ext cx="4040981"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سبّب 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1954" name="Rectangle 2"/>
          <p:cNvSpPr>
            <a:spLocks noGrp="1" noChangeArrowheads="1"/>
          </p:cNvSpPr>
          <p:nvPr>
            <p:ph type="title" idx="4294967295"/>
          </p:nvPr>
        </p:nvSpPr>
        <p:spPr>
          <a:xfrm>
            <a:off x="0" y="1"/>
            <a:ext cx="4648200" cy="1052736"/>
          </a:xfrm>
          <a:effectLst>
            <a:outerShdw blurRad="63500" dist="35921" dir="2700000" algn="ctr" rotWithShape="0">
              <a:schemeClr val="tx2">
                <a:alpha val="74998"/>
              </a:schemeClr>
            </a:outerShdw>
          </a:effectLst>
        </p:spPr>
        <p:txBody>
          <a:bodyPr/>
          <a:lstStyle/>
          <a:p>
            <a:pPr eaLnBrk="1" hangingPunct="1">
              <a:defRPr/>
            </a:pPr>
            <a:r>
              <a:rPr lang="ar-JO" sz="3600" dirty="0">
                <a:ea typeface="ＭＳ Ｐゴシック" charset="0"/>
                <a:cs typeface="Arial" panose="020B0604020202020204" pitchFamily="34" charset="0"/>
              </a:rPr>
              <a:t>خطة الله: لم تتبعها الكنيسة...</a:t>
            </a:r>
            <a:endParaRPr lang="en-US" sz="1400" dirty="0">
              <a:ea typeface="ＭＳ Ｐゴシック" charset="0"/>
              <a:cs typeface="Arial" panose="020B0604020202020204" pitchFamily="34" charset="0"/>
            </a:endParaRPr>
          </a:p>
        </p:txBody>
      </p:sp>
      <p:grpSp>
        <p:nvGrpSpPr>
          <p:cNvPr id="18" name="Group 17">
            <a:extLst>
              <a:ext uri="{FF2B5EF4-FFF2-40B4-BE49-F238E27FC236}">
                <a16:creationId xmlns:a16="http://schemas.microsoft.com/office/drawing/2014/main" id="{FF711D3A-1539-15C8-B314-8800C3DE3A40}"/>
              </a:ext>
            </a:extLst>
          </p:cNvPr>
          <p:cNvGrpSpPr/>
          <p:nvPr/>
        </p:nvGrpSpPr>
        <p:grpSpPr>
          <a:xfrm>
            <a:off x="35499" y="908724"/>
            <a:ext cx="3888432" cy="5736729"/>
            <a:chOff x="35499" y="908724"/>
            <a:chExt cx="3888432" cy="5736729"/>
          </a:xfrm>
        </p:grpSpPr>
        <p:sp>
          <p:nvSpPr>
            <p:cNvPr id="241668" name="Text Box 4"/>
            <p:cNvSpPr txBox="1">
              <a:spLocks noChangeArrowheads="1"/>
            </p:cNvSpPr>
            <p:nvPr/>
          </p:nvSpPr>
          <p:spPr bwMode="auto">
            <a:xfrm>
              <a:off x="35499" y="1628802"/>
              <a:ext cx="3888432" cy="501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وكان ش</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 راضي</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بقتله. وحدث في ذلك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ليوم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ضطهاد عظيم على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كنيسة التي في</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فتشتت</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الجميع في كور </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اليهودية والسامرة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عدا الرسل</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8: 1</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3246680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C1DFB86-E8F8-A43B-83D5-2366370884C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641CB6F-F58A-EABB-FFC0-EE643D27EF7A}"/>
              </a:ext>
            </a:extLst>
          </p:cNvPr>
          <p:cNvGrpSpPr/>
          <p:nvPr/>
        </p:nvGrpSpPr>
        <p:grpSpPr>
          <a:xfrm>
            <a:off x="4648200" y="0"/>
            <a:ext cx="4495800" cy="6858000"/>
            <a:chOff x="4648200" y="0"/>
            <a:chExt cx="4495800" cy="6858000"/>
          </a:xfrm>
        </p:grpSpPr>
        <p:pic>
          <p:nvPicPr>
            <p:cNvPr id="3" name="Picture 3" descr="Maps and Charts of Israel">
              <a:extLst>
                <a:ext uri="{FF2B5EF4-FFF2-40B4-BE49-F238E27FC236}">
                  <a16:creationId xmlns:a16="http://schemas.microsoft.com/office/drawing/2014/main" id="{B10E5DB5-B211-D444-7BE9-97B0C476FC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reeform 5">
              <a:extLst>
                <a:ext uri="{FF2B5EF4-FFF2-40B4-BE49-F238E27FC236}">
                  <a16:creationId xmlns:a16="http://schemas.microsoft.com/office/drawing/2014/main" id="{1F165410-94EE-EDC9-ADA5-0EE0A25D58DC}"/>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6">
              <a:extLst>
                <a:ext uri="{FF2B5EF4-FFF2-40B4-BE49-F238E27FC236}">
                  <a16:creationId xmlns:a16="http://schemas.microsoft.com/office/drawing/2014/main" id="{2CFFEB9C-501A-8067-E3E3-9FA53243C01E}"/>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 name="Text Box 7">
              <a:extLst>
                <a:ext uri="{FF2B5EF4-FFF2-40B4-BE49-F238E27FC236}">
                  <a16:creationId xmlns:a16="http://schemas.microsoft.com/office/drawing/2014/main" id="{46DED53B-4986-ABB6-9D02-EB590D9F9D15}"/>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Freeform 8">
              <a:extLst>
                <a:ext uri="{FF2B5EF4-FFF2-40B4-BE49-F238E27FC236}">
                  <a16:creationId xmlns:a16="http://schemas.microsoft.com/office/drawing/2014/main" id="{C7DDA89B-1717-8EE2-FC24-BF6CADE90961}"/>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Freeform 9">
              <a:extLst>
                <a:ext uri="{FF2B5EF4-FFF2-40B4-BE49-F238E27FC236}">
                  <a16:creationId xmlns:a16="http://schemas.microsoft.com/office/drawing/2014/main" id="{30E70CB2-3F61-BA13-8F50-670FD32F9174}"/>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0">
              <a:extLst>
                <a:ext uri="{FF2B5EF4-FFF2-40B4-BE49-F238E27FC236}">
                  <a16:creationId xmlns:a16="http://schemas.microsoft.com/office/drawing/2014/main" id="{D56104B5-E8CF-2793-65BA-BB66DD179710}"/>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0" name="Text Box 11">
              <a:extLst>
                <a:ext uri="{FF2B5EF4-FFF2-40B4-BE49-F238E27FC236}">
                  <a16:creationId xmlns:a16="http://schemas.microsoft.com/office/drawing/2014/main" id="{056A51A9-D52F-3928-1500-4EF6E1275A21}"/>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 name="AutoShape 12">
              <a:extLst>
                <a:ext uri="{FF2B5EF4-FFF2-40B4-BE49-F238E27FC236}">
                  <a16:creationId xmlns:a16="http://schemas.microsoft.com/office/drawing/2014/main" id="{D144F332-EF7D-A7E8-001C-9A9AB9512706}"/>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7A3EE39E-3A6B-B01D-1371-80BCF2B64742}"/>
              </a:ext>
            </a:extLst>
          </p:cNvPr>
          <p:cNvGrpSpPr/>
          <p:nvPr/>
        </p:nvGrpSpPr>
        <p:grpSpPr>
          <a:xfrm>
            <a:off x="4248471" y="908724"/>
            <a:ext cx="4932041" cy="6352281"/>
            <a:chOff x="4207414" y="1065286"/>
            <a:chExt cx="4932041" cy="6352281"/>
          </a:xfrm>
        </p:grpSpPr>
        <p:sp>
          <p:nvSpPr>
            <p:cNvPr id="15" name="Text Box 4">
              <a:extLst>
                <a:ext uri="{FF2B5EF4-FFF2-40B4-BE49-F238E27FC236}">
                  <a16:creationId xmlns:a16="http://schemas.microsoft.com/office/drawing/2014/main" id="{EF0D534B-5070-10F1-100E-F94887DC66FC}"/>
                </a:ext>
              </a:extLst>
            </p:cNvPr>
            <p:cNvSpPr txBox="1">
              <a:spLocks noChangeArrowheads="1"/>
            </p:cNvSpPr>
            <p:nvPr/>
          </p:nvSpPr>
          <p:spPr bwMode="auto">
            <a:xfrm>
              <a:off x="4207415" y="1785363"/>
              <a:ext cx="4932040" cy="5632204"/>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altLang="ja-JP"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لَكِنَّكُمْ سَتَنَالُونَ قُوَّةً مَتَى حَلَّ ٱلرُّوحُ ٱلْقُدُسُ عَلَيْكُمْ،</a:t>
              </a:r>
              <a:r>
                <a:rPr kumimoji="0" lang="ar-SA" altLang="ja-JP"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وتكونون لي شهود</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ليهودية و</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لسامرة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a:t>
              </a:r>
              <a:r>
                <a:rPr kumimoji="0" lang="ar-JO"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a:t>
              </a:r>
              <a:r>
                <a:rPr kumimoji="0" lang="ar-JO"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رض</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3592DF46-B02A-D0DE-575F-FF406CBD3C81}"/>
                </a:ext>
              </a:extLst>
            </p:cNvPr>
            <p:cNvSpPr txBox="1">
              <a:spLocks noChangeArrowheads="1"/>
            </p:cNvSpPr>
            <p:nvPr/>
          </p:nvSpPr>
          <p:spPr bwMode="auto">
            <a:xfrm>
              <a:off x="4207414" y="1065286"/>
              <a:ext cx="4932040"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231775"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1: 8</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a:extLst>
              <a:ext uri="{FF2B5EF4-FFF2-40B4-BE49-F238E27FC236}">
                <a16:creationId xmlns:a16="http://schemas.microsoft.com/office/drawing/2014/main" id="{834F6458-6E70-1F7D-54E9-D78CC4BE4C83}"/>
              </a:ext>
            </a:extLst>
          </p:cNvPr>
          <p:cNvSpPr txBox="1">
            <a:spLocks noChangeArrowheads="1"/>
          </p:cNvSpPr>
          <p:nvPr/>
        </p:nvSpPr>
        <p:spPr bwMode="auto">
          <a:xfrm>
            <a:off x="2411759" y="1008112"/>
            <a:ext cx="4040981"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سبّب 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1954" name="Rectangle 2">
            <a:extLst>
              <a:ext uri="{FF2B5EF4-FFF2-40B4-BE49-F238E27FC236}">
                <a16:creationId xmlns:a16="http://schemas.microsoft.com/office/drawing/2014/main" id="{62458DA2-F916-74EB-6C00-32D7ED2175B6}"/>
              </a:ext>
            </a:extLst>
          </p:cNvPr>
          <p:cNvSpPr>
            <a:spLocks noGrp="1" noChangeArrowheads="1"/>
          </p:cNvSpPr>
          <p:nvPr>
            <p:ph type="title" idx="4294967295"/>
          </p:nvPr>
        </p:nvSpPr>
        <p:spPr>
          <a:xfrm>
            <a:off x="0" y="1"/>
            <a:ext cx="4648200" cy="1052736"/>
          </a:xfrm>
          <a:effectLst>
            <a:outerShdw blurRad="63500" dist="35921" dir="2700000" algn="ctr" rotWithShape="0">
              <a:schemeClr val="tx2">
                <a:alpha val="74998"/>
              </a:schemeClr>
            </a:outerShdw>
          </a:effectLst>
        </p:spPr>
        <p:txBody>
          <a:bodyPr/>
          <a:lstStyle/>
          <a:p>
            <a:pPr eaLnBrk="1" hangingPunct="1">
              <a:defRPr/>
            </a:pPr>
            <a:r>
              <a:rPr lang="ar-JO" sz="3600" dirty="0">
                <a:ea typeface="ＭＳ Ｐゴシック" charset="0"/>
                <a:cs typeface="Arial" panose="020B0604020202020204" pitchFamily="34" charset="0"/>
              </a:rPr>
              <a:t>خطة الله: لم تتبعها الكنيسة...</a:t>
            </a:r>
            <a:endParaRPr lang="en-US" sz="1400" dirty="0">
              <a:ea typeface="ＭＳ Ｐゴシック" charset="0"/>
              <a:cs typeface="Arial" panose="020B0604020202020204" pitchFamily="34" charset="0"/>
            </a:endParaRPr>
          </a:p>
        </p:txBody>
      </p:sp>
      <p:grpSp>
        <p:nvGrpSpPr>
          <p:cNvPr id="18" name="Group 17">
            <a:extLst>
              <a:ext uri="{FF2B5EF4-FFF2-40B4-BE49-F238E27FC236}">
                <a16:creationId xmlns:a16="http://schemas.microsoft.com/office/drawing/2014/main" id="{C01DFD31-3FD1-03B4-C0A4-A843E2116067}"/>
              </a:ext>
            </a:extLst>
          </p:cNvPr>
          <p:cNvGrpSpPr/>
          <p:nvPr/>
        </p:nvGrpSpPr>
        <p:grpSpPr>
          <a:xfrm>
            <a:off x="35499" y="908724"/>
            <a:ext cx="3888432" cy="5736729"/>
            <a:chOff x="35499" y="908724"/>
            <a:chExt cx="3888432" cy="5736729"/>
          </a:xfrm>
        </p:grpSpPr>
        <p:sp>
          <p:nvSpPr>
            <p:cNvPr id="241668" name="Text Box 4">
              <a:extLst>
                <a:ext uri="{FF2B5EF4-FFF2-40B4-BE49-F238E27FC236}">
                  <a16:creationId xmlns:a16="http://schemas.microsoft.com/office/drawing/2014/main" id="{AEE48F54-DDC0-240A-8F78-D8A5EC2221AB}"/>
                </a:ext>
              </a:extLst>
            </p:cNvPr>
            <p:cNvSpPr txBox="1">
              <a:spLocks noChangeArrowheads="1"/>
            </p:cNvSpPr>
            <p:nvPr/>
          </p:nvSpPr>
          <p:spPr bwMode="auto">
            <a:xfrm>
              <a:off x="35499" y="1628802"/>
              <a:ext cx="3888432" cy="501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وكان ش</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 راضي</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بقتله. وحدث في ذلك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ليوم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ضطهاد عظيم على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كنيسة التي في</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فتشتت</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الجميع في كور </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اليهودية والسامرة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عدا الرسل</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CF866A6F-C75B-48A6-1987-3C4C0EEBBF1F}"/>
                </a:ext>
              </a:extLst>
            </p:cNvPr>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8: 1</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68577532"/>
      </p:ext>
    </p:extLst>
  </p:cSld>
  <p:clrMapOvr>
    <a:masterClrMapping/>
  </p:clrMapOvr>
  <p:transition spd="med">
    <p:randomBar dir="ver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460" name="Text Box 4"/>
          <p:cNvSpPr txBox="1">
            <a:spLocks noChangeArrowheads="1"/>
          </p:cNvSpPr>
          <p:nvPr/>
        </p:nvSpPr>
        <p:spPr bwMode="auto">
          <a:xfrm>
            <a:off x="457202" y="2125342"/>
            <a:ext cx="1981198" cy="1791153"/>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algn="just" rtl="1" eaLnBrk="1" hangingPunct="1">
              <a:spcBef>
                <a:spcPct val="20000"/>
              </a:spcBef>
              <a:buFontTx/>
              <a:buAutoNum type="arabicPeriod"/>
              <a:defRPr/>
            </a:pPr>
            <a:r>
              <a:rPr lang="ar-JO" altLang="zh-CN" b="1" dirty="0">
                <a:solidFill>
                  <a:srgbClr val="003300"/>
                </a:solidFill>
                <a:latin typeface="Arial" panose="020B0604020202020204" pitchFamily="34" charset="0"/>
                <a:cs typeface="Arial" panose="020B0604020202020204" pitchFamily="34" charset="0"/>
              </a:rPr>
              <a:t>8: 40</a:t>
            </a:r>
            <a:endParaRPr lang="en-US" altLang="zh-CN" b="1" dirty="0">
              <a:solidFill>
                <a:srgbClr val="003300"/>
              </a:solidFill>
              <a:latin typeface="Arial" panose="020B0604020202020204" pitchFamily="34" charset="0"/>
              <a:cs typeface="Arial" panose="020B0604020202020204" pitchFamily="34" charset="0"/>
            </a:endParaRPr>
          </a:p>
          <a:p>
            <a:pPr algn="just" rtl="1" eaLnBrk="1" hangingPunct="1">
              <a:spcBef>
                <a:spcPct val="20000"/>
              </a:spcBef>
              <a:buFontTx/>
              <a:buAutoNum type="arabicPeriod"/>
              <a:defRPr/>
            </a:pPr>
            <a:r>
              <a:rPr lang="ar-JO" altLang="zh-CN" b="1" dirty="0">
                <a:solidFill>
                  <a:srgbClr val="003300"/>
                </a:solidFill>
                <a:latin typeface="Arial" panose="020B0604020202020204" pitchFamily="34" charset="0"/>
                <a:cs typeface="Arial" panose="020B0604020202020204" pitchFamily="34" charset="0"/>
              </a:rPr>
              <a:t>9: 31</a:t>
            </a:r>
            <a:endParaRPr lang="en-US" altLang="zh-CN" b="1" dirty="0">
              <a:solidFill>
                <a:srgbClr val="003300"/>
              </a:solidFill>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1: 1-6: 7</a:t>
              </a:r>
              <a:endPar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6: 8-8: 40</a:t>
              </a:r>
              <a:endPar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a:rPr>
              <a:t>مقتبس من ستانلي د. توسينت، ب ك س، جيريمي تشاو، الشرق</a:t>
            </a: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6BCAA3E-2DF4-C23A-9B20-F92C27193D88}"/>
              </a:ext>
            </a:extLst>
          </p:cNvPr>
          <p:cNvSpPr txBox="1"/>
          <p:nvPr/>
        </p:nvSpPr>
        <p:spPr>
          <a:xfrm>
            <a:off x="5658730" y="-1876926"/>
            <a:ext cx="184731" cy="461665"/>
          </a:xfrm>
          <a:prstGeom prst="rect">
            <a:avLst/>
          </a:prstGeom>
          <a:noFill/>
        </p:spPr>
        <p:txBody>
          <a:bodyPr wrap="none" rtlCol="0">
            <a:spAutoFit/>
          </a:bodyPr>
          <a:lstStyle/>
          <a:p>
            <a:endParaRPr lang="en-US" dirty="0"/>
          </a:p>
        </p:txBody>
      </p:sp>
      <p:cxnSp>
        <p:nvCxnSpPr>
          <p:cNvPr id="5" name="Straight Connector 4">
            <a:extLst>
              <a:ext uri="{FF2B5EF4-FFF2-40B4-BE49-F238E27FC236}">
                <a16:creationId xmlns:a16="http://schemas.microsoft.com/office/drawing/2014/main" id="{9B4BC5FB-EA39-2A4F-BFA6-34603CF7A71B}"/>
              </a:ext>
            </a:extLst>
          </p:cNvPr>
          <p:cNvCxnSpPr/>
          <p:nvPr/>
        </p:nvCxnSpPr>
        <p:spPr bwMode="auto">
          <a:xfrm flipH="1">
            <a:off x="335900" y="3429000"/>
            <a:ext cx="1828800" cy="0"/>
          </a:xfrm>
          <a:prstGeom prst="line">
            <a:avLst/>
          </a:prstGeom>
          <a:solidFill>
            <a:schemeClr val="accent1"/>
          </a:solidFill>
          <a:ln w="57150" cap="flat" cmpd="sng" algn="ctr">
            <a:solidFill>
              <a:srgbClr val="FF0000"/>
            </a:solidFill>
            <a:prstDash val="dash"/>
            <a:round/>
            <a:headEnd type="none" w="med" len="med"/>
            <a:tailEnd type="none" w="med" len="med"/>
          </a:ln>
          <a:effectLst/>
        </p:spPr>
      </p:cxnSp>
    </p:spTree>
    <p:extLst>
      <p:ext uri="{BB962C8B-B14F-4D97-AF65-F5344CB8AC3E}">
        <p14:creationId xmlns:p14="http://schemas.microsoft.com/office/powerpoint/2010/main" val="2966371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9460">
                                            <p:txEl>
                                              <p:pRg st="2" end="2"/>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ستانلي د. توسينت، ب ك س، جيريمي تشاو، الشرق</a:t>
            </a: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A056D4A-0B02-432C-EB60-AE36B17B42F2}"/>
              </a:ext>
            </a:extLst>
          </p:cNvPr>
          <p:cNvSpPr txBox="1"/>
          <p:nvPr/>
        </p:nvSpPr>
        <p:spPr>
          <a:xfrm>
            <a:off x="5682793" y="8325853"/>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2637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6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6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804632" y="2648961"/>
            <a:ext cx="4243355" cy="3970211"/>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البداية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أما هم المجتمعون فسألوه قائلين:</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يا رب هل في هذا الوقت ترد الملك إلى إسرائيل؟</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عمال ١: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endPar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153383" y="2650641"/>
            <a:ext cx="4497866" cy="4031766"/>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altLang="zh-CN" sz="2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النهاية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30 وأقام بولس سنتين كاملتين في بيت استأجره لنفسه وكان يقبل جميع الذين يدخلون إليه</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31 </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كارزا</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بملكوت الله ومعلما</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بأمر الرب يسوع المسيح بكل مجاهرة بلا مانع</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(أع 28: 30-31)</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54276" name="Text Box 4"/>
          <p:cNvSpPr txBox="1">
            <a:spLocks noChangeArrowheads="1"/>
          </p:cNvSpPr>
          <p:nvPr/>
        </p:nvSpPr>
        <p:spPr bwMode="auto">
          <a:xfrm>
            <a:off x="1" y="965380"/>
            <a:ext cx="9144000" cy="879445"/>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r" defTabSz="914400" rtl="0" eaLnBrk="1" fontAlgn="auto" latinLnBrk="0" hangingPunct="1">
              <a:lnSpc>
                <a:spcPct val="100000"/>
              </a:lnSpc>
              <a:spcBef>
                <a:spcPts val="0"/>
              </a:spcBef>
              <a:spcAft>
                <a:spcPts val="0"/>
              </a:spcAft>
              <a:buClrTx/>
              <a:buSzTx/>
              <a:buFont typeface="+mj-lt"/>
              <a:buNone/>
              <a:tabLst/>
              <a:defRPr/>
            </a:pPr>
            <a:r>
              <a:rPr kumimoji="0" lang="ar-SA" altLang="zh-CN" sz="4800" b="1" i="0"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الم</a:t>
            </a:r>
            <a:r>
              <a:rPr kumimoji="0" lang="ar-JO" altLang="zh-CN" sz="4800" b="1" i="0"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لكوت</a:t>
            </a:r>
            <a:r>
              <a:rPr kumimoji="0" lang="ar-SA" altLang="zh-CN" sz="4800" b="1" i="0"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a:t>
            </a:r>
            <a:endParaRPr kumimoji="0" lang="en-US" altLang="zh-CN" sz="4800" b="1" i="0"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30404"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١٢٢</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0405" name="Title 6"/>
          <p:cNvSpPr>
            <a:spLocks noGrp="1"/>
          </p:cNvSpPr>
          <p:nvPr>
            <p:ph type="title" idx="4294967295"/>
          </p:nvPr>
        </p:nvSpPr>
        <p:spPr>
          <a:xfrm>
            <a:off x="611559" y="196046"/>
            <a:ext cx="7678889" cy="769334"/>
          </a:xfrm>
          <a:effectLst>
            <a:outerShdw dist="35921" dir="2700000" algn="ctr" rotWithShape="0">
              <a:schemeClr val="bg1"/>
            </a:outerShdw>
          </a:effectLst>
        </p:spPr>
        <p:txBody>
          <a:bodyPr wrap="square">
            <a:spAutoFit/>
          </a:bodyPr>
          <a:lstStyle/>
          <a:p>
            <a:pPr rtl="1">
              <a:spcBef>
                <a:spcPct val="50000"/>
              </a:spcBef>
            </a:pPr>
            <a:r>
              <a:rPr lang="ar-SA" b="1" u="sng" dirty="0">
                <a:solidFill>
                  <a:srgbClr val="663300"/>
                </a:solidFill>
                <a:latin typeface="Arial" panose="020B0604020202020204" pitchFamily="34" charset="0"/>
                <a:cs typeface="Arial" panose="020B0604020202020204" pitchFamily="34" charset="0"/>
              </a:rPr>
              <a:t>الخصائص الرئيسية لسفر أعمال الرسل</a:t>
            </a:r>
            <a:endParaRPr lang="en-US" b="1" u="sng" dirty="0">
              <a:solidFill>
                <a:srgbClr val="663300"/>
              </a:solidFill>
              <a:latin typeface="Arial" panose="020B0604020202020204" pitchFamily="34" charset="0"/>
              <a:cs typeface="Arial" panose="020B0604020202020204" pitchFamily="34" charset="0"/>
            </a:endParaRP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383" y="1497313"/>
            <a:ext cx="1466289" cy="162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8175" y="1481417"/>
            <a:ext cx="1484546" cy="1559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30406"/>
                                        </p:tgtEl>
                                        <p:attrNameLst>
                                          <p:attrName>style.visibility</p:attrName>
                                        </p:attrNameLst>
                                      </p:cBhvr>
                                      <p:to>
                                        <p:strVal val="visible"/>
                                      </p:to>
                                    </p:set>
                                    <p:anim calcmode="lin" valueType="num">
                                      <p:cBhvr additive="base">
                                        <p:cTn id="27" dur="500" fill="hold"/>
                                        <p:tgtEl>
                                          <p:spTgt spid="230406"/>
                                        </p:tgtEl>
                                        <p:attrNameLst>
                                          <p:attrName>ppt_x</p:attrName>
                                        </p:attrNameLst>
                                      </p:cBhvr>
                                      <p:tavLst>
                                        <p:tav tm="0">
                                          <p:val>
                                            <p:strVal val="#ppt_x"/>
                                          </p:val>
                                        </p:tav>
                                        <p:tav tm="100000">
                                          <p:val>
                                            <p:strVal val="#ppt_x"/>
                                          </p:val>
                                        </p:tav>
                                      </p:tavLst>
                                    </p:anim>
                                    <p:anim calcmode="lin" valueType="num">
                                      <p:cBhvr additive="base">
                                        <p:cTn id="2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6EDEA6-885D-4825-980C-DEBA9E6EA7BA}"/>
              </a:ext>
            </a:extLst>
          </p:cNvPr>
          <p:cNvSpPr txBox="1"/>
          <p:nvPr/>
        </p:nvSpPr>
        <p:spPr>
          <a:xfrm>
            <a:off x="362607" y="353760"/>
            <a:ext cx="8655269" cy="4801314"/>
          </a:xfrm>
          <a:prstGeom prst="rect">
            <a:avLst/>
          </a:prstGeom>
          <a:noFill/>
        </p:spPr>
        <p:txBody>
          <a:bodyPr wrap="square">
            <a:spAutoFit/>
          </a:bodyPr>
          <a:lstStyle/>
          <a:p>
            <a:pPr marL="3657600" marR="0" lvl="8" indent="0" algn="r" defTabSz="4572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10 متضرعاً دائما في صلواتي عسى الآن أن يتيسر لي مرة بمشيئة الله أن آتي إليكم.</a:t>
            </a:r>
          </a:p>
          <a:p>
            <a:pPr marL="3657600" marR="0" lvl="8" indent="0" algn="r" defTabSz="4572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11 لأني مشتاق أن أراكم لكي أمنحكم هبة روحية لثباتكم</a:t>
            </a:r>
          </a:p>
          <a:p>
            <a:pPr marL="3657600" marR="0" lvl="8" indent="0" algn="r" defTabSz="4572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12 أي لنتعزى بينكم بالإيمان الذي فينا جميعا، إيمانكم وإيماني.</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97BC8C0-B87C-8546-B55D-F2B0BE0D7104}"/>
              </a:ext>
            </a:extLst>
          </p:cNvPr>
          <p:cNvSpPr txBox="1"/>
          <p:nvPr/>
        </p:nvSpPr>
        <p:spPr>
          <a:xfrm>
            <a:off x="803479" y="5986071"/>
            <a:ext cx="8214398" cy="646331"/>
          </a:xfrm>
          <a:prstGeom prst="rect">
            <a:avLst/>
          </a:prstGeom>
          <a:noFill/>
        </p:spPr>
        <p:txBody>
          <a:bodyPr wrap="square">
            <a:spAutoFit/>
          </a:bodyPr>
          <a:lstStyle/>
          <a:p>
            <a:pPr marL="3657600" marR="0" lvl="8" indent="0" algn="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1: 10-12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63811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AD0995A-97FA-4FF8-B9C5-DB96A99BA0B3}"/>
              </a:ext>
            </a:extLst>
          </p:cNvPr>
          <p:cNvSpPr txBox="1">
            <a:spLocks noChangeArrowheads="1"/>
          </p:cNvSpPr>
          <p:nvPr/>
        </p:nvSpPr>
        <p:spPr bwMode="auto">
          <a:xfrm>
            <a:off x="3779520" y="210867"/>
            <a:ext cx="495923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يتكلم بولس إلى:</a:t>
            </a:r>
            <a:endParaRPr kumimoji="0" lang="en-US" sz="44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الجموع</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151"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المجلس الأعلى</a:t>
            </a:r>
            <a:endParaRPr kumimoji="0" lang="en-US" sz="4400" b="1" u="none" strike="noStrike" kern="1200" cap="none" spc="-151"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الحاكم فيلكس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الحاكم فستوس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الملك أغريباس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151"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32">
            <a:extLst>
              <a:ext uri="{FF2B5EF4-FFF2-40B4-BE49-F238E27FC236}">
                <a16:creationId xmlns:a16="http://schemas.microsoft.com/office/drawing/2014/main" id="{FE0FBEFF-CF43-40C5-AB14-E79EDFDDB831}"/>
              </a:ext>
            </a:extLst>
          </p:cNvPr>
          <p:cNvSpPr txBox="1">
            <a:spLocks/>
          </p:cNvSpPr>
          <p:nvPr/>
        </p:nvSpPr>
        <p:spPr>
          <a:xfrm>
            <a:off x="0" y="5808933"/>
            <a:ext cx="4716016" cy="838200"/>
          </a:xfrm>
          <a:prstGeom prst="rect">
            <a:avLst/>
          </a:prstGeom>
          <a:solidFill>
            <a:srgbClr val="000000"/>
          </a:solidFill>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الرسل 20-26</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A7AD5D-5158-4C81-A206-45813E9D0B27}"/>
              </a:ext>
            </a:extLst>
          </p:cNvPr>
          <p:cNvSpPr txBox="1"/>
          <p:nvPr/>
        </p:nvSpPr>
        <p:spPr>
          <a:xfrm>
            <a:off x="-1" y="0"/>
            <a:ext cx="4367049" cy="3211135"/>
          </a:xfrm>
          <a:prstGeom prst="rect">
            <a:avLst/>
          </a:prstGeom>
          <a:solidFill>
            <a:srgbClr val="060909">
              <a:alpha val="50196"/>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lvl="0">
              <a:defRPr/>
            </a:pPr>
            <a:r>
              <a:rPr lang="ar-JO" sz="3200" b="1" dirty="0">
                <a:solidFill>
                  <a:srgbClr val="FFFFFF"/>
                </a:solidFill>
                <a:latin typeface="Arial" panose="020B0604020202020204" pitchFamily="34" charset="0"/>
                <a:cs typeface="Arial" panose="020B0604020202020204" pitchFamily="34" charset="0"/>
              </a:rPr>
              <a:t>15 فقال له الرب: اذهب لأن هذا لي إناء مختار ليحمل اسمي أمام أمم وملوك وبني إسرائيل.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الرسل 9: 15</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4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When morning dawned, they didn’t recognize the coastline. (It was the coast of Malta). – Slide 21">
            <a:extLst>
              <a:ext uri="{FF2B5EF4-FFF2-40B4-BE49-F238E27FC236}">
                <a16:creationId xmlns:a16="http://schemas.microsoft.com/office/drawing/2014/main" id="{B5705619-BDD5-4964-B926-45BBEDE9033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B6F5F3-B6CC-4EBF-81C2-24BCD7437C82}"/>
              </a:ext>
            </a:extLst>
          </p:cNvPr>
          <p:cNvSpPr txBox="1"/>
          <p:nvPr/>
        </p:nvSpPr>
        <p:spPr>
          <a:xfrm>
            <a:off x="0" y="4778282"/>
            <a:ext cx="9144000" cy="1569660"/>
          </a:xfrm>
          <a:prstGeom prst="rect">
            <a:avLst/>
          </a:prstGeom>
          <a:solidFill>
            <a:srgbClr val="060909">
              <a:alpha val="34118"/>
            </a:srgbClr>
          </a:solidFill>
        </p:spPr>
        <p:txBody>
          <a:bodyPr wrap="square">
            <a:spAutoFit/>
          </a:bodyPr>
          <a:lstStyle/>
          <a:p>
            <a:pPr lvl="0">
              <a:defRPr/>
            </a:pPr>
            <a:r>
              <a:rPr lang="ar-JO" sz="3200" b="1" dirty="0">
                <a:solidFill>
                  <a:srgbClr val="FFFFFF"/>
                </a:solidFill>
                <a:effectLst>
                  <a:glow rad="127000">
                    <a:srgbClr val="000000"/>
                  </a:glow>
                </a:effectLst>
                <a:latin typeface="Arial" panose="020B0604020202020204" pitchFamily="34" charset="0"/>
                <a:cs typeface="Arial" panose="020B0604020202020204" pitchFamily="34" charset="0"/>
              </a:rPr>
              <a:t>11 وفي الليلة التالية وقف به الرب وقال: ثق يا بولس لأنك كما شهدت بما لي في أورشليم، هكذا ينبغي أن تشهد في رومية أيضاً.</a:t>
            </a:r>
          </a:p>
          <a:p>
            <a:pPr lvl="0">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lang="ar-JO" sz="3200" b="1" dirty="0">
                <a:solidFill>
                  <a:srgbClr val="FFFFFF"/>
                </a:solidFill>
                <a:effectLst>
                  <a:glow rad="127000">
                    <a:srgbClr val="000000"/>
                  </a:glow>
                </a:effectLst>
                <a:latin typeface="Arial" panose="020B0604020202020204" pitchFamily="34" charset="0"/>
                <a:cs typeface="Arial" panose="020B0604020202020204" pitchFamily="34" charset="0"/>
              </a:rPr>
              <a:t>أعمال الرسل 23: 11</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863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 </a:t>
            </a:r>
            <a:r>
              <a:rPr lang="ar-JO" sz="5400" dirty="0">
                <a:effectLst>
                  <a:glow rad="127000">
                    <a:schemeClr val="tx1"/>
                  </a:glow>
                </a:effectLst>
                <a:ea typeface="ＭＳ Ｐゴシック" charset="0"/>
              </a:rPr>
              <a:t> </a:t>
            </a:r>
            <a:r>
              <a:rPr lang="ar-SA" sz="5400" dirty="0">
                <a:effectLst>
                  <a:glow rad="127000">
                    <a:schemeClr val="tx1"/>
                  </a:glow>
                </a:effectLst>
                <a:ea typeface="ＭＳ Ｐゴシック" charset="0"/>
              </a:rPr>
              <a:t>الشيوخ</a:t>
            </a:r>
            <a:r>
              <a:rPr lang="en-US" sz="5400" dirty="0">
                <a:effectLst>
                  <a:glow rad="127000">
                    <a:schemeClr val="tx1"/>
                  </a:glow>
                </a:effectLst>
                <a:ea typeface="ＭＳ Ｐゴシック" charset="0"/>
              </a:rPr>
              <a:t>—</a:t>
            </a:r>
          </a:p>
        </p:txBody>
      </p:sp>
      <p:pic>
        <p:nvPicPr>
          <p:cNvPr id="4098" name="Picture 2" descr="Smart Brands Cater to Elderly Consumers in China - CKGSB Knowledge">
            <a:extLst>
              <a:ext uri="{FF2B5EF4-FFF2-40B4-BE49-F238E27FC236}">
                <a16:creationId xmlns:a16="http://schemas.microsoft.com/office/drawing/2014/main" id="{273268F9-0CB5-E349-AEAF-AE2928FB71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0" y="1368833"/>
            <a:ext cx="8255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0614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6C3B-B31B-C714-A549-85F456B1180E}"/>
            </a:ext>
          </a:extLst>
        </p:cNvPr>
        <p:cNvGrpSpPr/>
        <p:nvPr/>
      </p:nvGrpSpPr>
      <p:grpSpPr>
        <a:xfrm>
          <a:off x="0" y="0"/>
          <a:ext cx="0" cy="0"/>
          <a:chOff x="0" y="0"/>
          <a:chExt cx="0" cy="0"/>
        </a:xfrm>
      </p:grpSpPr>
      <p:sp>
        <p:nvSpPr>
          <p:cNvPr id="2" name="Text Box 5">
            <a:extLst>
              <a:ext uri="{FF2B5EF4-FFF2-40B4-BE49-F238E27FC236}">
                <a16:creationId xmlns:a16="http://schemas.microsoft.com/office/drawing/2014/main" id="{815A00BD-4E2C-7719-B2B9-52131959EE5A}"/>
              </a:ext>
            </a:extLst>
          </p:cNvPr>
          <p:cNvSpPr txBox="1">
            <a:spLocks noChangeArrowheads="1"/>
          </p:cNvSpPr>
          <p:nvPr/>
        </p:nvSpPr>
        <p:spPr bwMode="auto">
          <a:xfrm>
            <a:off x="2" y="6092825"/>
            <a:ext cx="914399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مات لايلي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a:t>
            </a:r>
          </a:p>
        </p:txBody>
      </p:sp>
      <p:sp>
        <p:nvSpPr>
          <p:cNvPr id="7" name="Rectangle 2">
            <a:extLst>
              <a:ext uri="{FF2B5EF4-FFF2-40B4-BE49-F238E27FC236}">
                <a16:creationId xmlns:a16="http://schemas.microsoft.com/office/drawing/2014/main" id="{F0BB7087-F6A3-3831-0196-EBC75E4F37A6}"/>
              </a:ext>
            </a:extLst>
          </p:cNvPr>
          <p:cNvSpPr txBox="1">
            <a:spLocks noChangeArrowheads="1"/>
          </p:cNvSpPr>
          <p:nvPr/>
        </p:nvSpPr>
        <p:spPr bwMode="auto">
          <a:xfrm>
            <a:off x="2900855" y="226027"/>
            <a:ext cx="597512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الوصول إلى روما</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وما بعد ذلك</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F3BE5B1-7DA5-14D9-C595-3AE57970A089}"/>
              </a:ext>
            </a:extLst>
          </p:cNvPr>
          <p:cNvSpPr txBox="1">
            <a:spLocks noChangeArrowheads="1"/>
          </p:cNvSpPr>
          <p:nvPr/>
        </p:nvSpPr>
        <p:spPr bwMode="auto">
          <a:xfrm>
            <a:off x="4211961" y="5053396"/>
            <a:ext cx="4664024"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28: 11-31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79887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B345A-D8D4-431F-9A10-5CB9CD6F67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3999" cy="6857999"/>
          </a:xfrm>
          <a:prstGeom prst="rect">
            <a:avLst/>
          </a:prstGeom>
        </p:spPr>
      </p:pic>
    </p:spTree>
    <p:extLst>
      <p:ext uri="{BB962C8B-B14F-4D97-AF65-F5344CB8AC3E}">
        <p14:creationId xmlns:p14="http://schemas.microsoft.com/office/powerpoint/2010/main" val="10090200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15410-7682-4ECB-9E44-10C186DE309B}"/>
              </a:ext>
            </a:extLst>
          </p:cNvPr>
          <p:cNvPicPr>
            <a:picLocks noChangeAspect="1"/>
          </p:cNvPicPr>
          <p:nvPr/>
        </p:nvPicPr>
        <p:blipFill>
          <a:blip r:embed="rId3"/>
          <a:stretch>
            <a:fillRect/>
          </a:stretch>
        </p:blipFill>
        <p:spPr>
          <a:xfrm>
            <a:off x="5948597" y="513347"/>
            <a:ext cx="2577781" cy="2223336"/>
          </a:xfrm>
          <a:prstGeom prst="rect">
            <a:avLst/>
          </a:prstGeom>
        </p:spPr>
      </p:pic>
      <p:sp>
        <p:nvSpPr>
          <p:cNvPr id="4" name="Rectangle 2">
            <a:extLst>
              <a:ext uri="{FF2B5EF4-FFF2-40B4-BE49-F238E27FC236}">
                <a16:creationId xmlns:a16="http://schemas.microsoft.com/office/drawing/2014/main" id="{970F9307-7E46-404C-999F-92B1CD6F0577}"/>
              </a:ext>
            </a:extLst>
          </p:cNvPr>
          <p:cNvSpPr txBox="1">
            <a:spLocks noChangeArrowheads="1"/>
          </p:cNvSpPr>
          <p:nvPr/>
        </p:nvSpPr>
        <p:spPr bwMode="auto">
          <a:xfrm>
            <a:off x="385011" y="1459832"/>
            <a:ext cx="5563586" cy="7379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4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كاستور وبولوكس</a:t>
            </a:r>
            <a:endParaRPr kumimoji="0" lang="en-US" sz="1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026" name="Picture 2" descr="Egyptian grain ship, by artist Victor Pulis.">
            <a:extLst>
              <a:ext uri="{FF2B5EF4-FFF2-40B4-BE49-F238E27FC236}">
                <a16:creationId xmlns:a16="http://schemas.microsoft.com/office/drawing/2014/main" id="{5C3730F5-8031-44E8-A4C2-7E71A5114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06" y="3614051"/>
            <a:ext cx="4815859" cy="27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instein explica E=mc2 » Al Poniente">
            <a:extLst>
              <a:ext uri="{FF2B5EF4-FFF2-40B4-BE49-F238E27FC236}">
                <a16:creationId xmlns:a16="http://schemas.microsoft.com/office/drawing/2014/main" id="{585867B1-7079-4329-ACF9-50046A589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01" y="940217"/>
            <a:ext cx="7985398" cy="497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1402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much-anticipated Pentagon UFO report lands today: What to know - CNET">
            <a:extLst>
              <a:ext uri="{FF2B5EF4-FFF2-40B4-BE49-F238E27FC236}">
                <a16:creationId xmlns:a16="http://schemas.microsoft.com/office/drawing/2014/main" id="{BE5CBE0A-647A-417D-BABA-8D1C4B0BAD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2663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6">
            <a:extLst>
              <a:ext uri="{FF2B5EF4-FFF2-40B4-BE49-F238E27FC236}">
                <a16:creationId xmlns:a16="http://schemas.microsoft.com/office/drawing/2014/main" id="{59ECF1BF-DD1B-7E80-E8FC-F0B6D1644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7528DA-D9DB-C18F-E0C7-995F0BC0B3DB}"/>
              </a:ext>
            </a:extLst>
          </p:cNvPr>
          <p:cNvSpPr>
            <a:spLocks noGrp="1"/>
          </p:cNvSpPr>
          <p:nvPr>
            <p:ph type="title"/>
          </p:nvPr>
        </p:nvSpPr>
        <p:spPr>
          <a:xfrm>
            <a:off x="0" y="116632"/>
            <a:ext cx="9144000" cy="792088"/>
          </a:xfrm>
          <a:ln>
            <a:miter lim="800000"/>
            <a:headEnd/>
            <a:tailEnd/>
          </a:ln>
          <a:extLst>
            <a:ext uri="{909E8E84-426E-40dd-AFC4-6F175D3DCCD1}"/>
            <a:ext uri="{91240B29-F687-4f45-9708-019B960494DF}"/>
            <a:ext uri="{FAA26D3D-D897-4be2-8F04-BA451C77F1D7}"/>
          </a:extLst>
        </p:spPr>
        <p:txBody>
          <a:bodyPr anchor="ctr"/>
          <a:lstStyle/>
          <a:p>
            <a:pPr>
              <a:defRPr/>
            </a:pPr>
            <a:r>
              <a:rPr lang="ar-JO" sz="2800" dirty="0">
                <a:solidFill>
                  <a:schemeClr val="bg1"/>
                </a:solidFill>
                <a:effectLst>
                  <a:glow rad="317500">
                    <a:schemeClr val="tx1"/>
                  </a:glow>
                </a:effectLst>
                <a:ea typeface="ＭＳ Ｐゴシック" charset="-128"/>
              </a:rPr>
              <a:t>سجن روما الأول (60-62 م، أعمال الرسل 28: 15)</a:t>
            </a:r>
            <a:endParaRPr lang="en-US" sz="2800" dirty="0">
              <a:solidFill>
                <a:schemeClr val="bg1"/>
              </a:solidFill>
              <a:effectLst>
                <a:glow rad="317500">
                  <a:schemeClr val="tx1"/>
                </a:glow>
              </a:effectLst>
              <a:ea typeface="ＭＳ Ｐゴシック" charset="-128"/>
            </a:endParaRPr>
          </a:p>
        </p:txBody>
      </p:sp>
      <p:sp>
        <p:nvSpPr>
          <p:cNvPr id="6" name="Title 1">
            <a:extLst>
              <a:ext uri="{FF2B5EF4-FFF2-40B4-BE49-F238E27FC236}">
                <a16:creationId xmlns:a16="http://schemas.microsoft.com/office/drawing/2014/main" id="{BA055C01-2F35-98CA-28B4-1C86CB011E44}"/>
              </a:ext>
            </a:extLst>
          </p:cNvPr>
          <p:cNvSpPr txBox="1">
            <a:spLocks/>
          </p:cNvSpPr>
          <p:nvPr/>
        </p:nvSpPr>
        <p:spPr bwMode="auto">
          <a:xfrm>
            <a:off x="4178300" y="981075"/>
            <a:ext cx="4932363" cy="6092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15 ومن هناك لما سمع الإخوة بخبرنا خرجوا لاستقبالنا إلى فورن أبيوس والثلاثة الحوانيت. فلما رآهم بولس شكر الله وتشجع.</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DABF20-4DCD-4F92-6CB1-A65240FD86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D923B4-D71F-475C-BDD2-54A6981195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7" name="Rectangle 2">
            <a:extLst>
              <a:ext uri="{FF2B5EF4-FFF2-40B4-BE49-F238E27FC236}">
                <a16:creationId xmlns:a16="http://schemas.microsoft.com/office/drawing/2014/main" id="{D26C5AF9-FE96-4E6A-AFD7-E99D5C08ADD9}"/>
              </a:ext>
            </a:extLst>
          </p:cNvPr>
          <p:cNvSpPr txBox="1">
            <a:spLocks noChangeArrowheads="1"/>
          </p:cNvSpPr>
          <p:nvPr/>
        </p:nvSpPr>
        <p:spPr bwMode="auto">
          <a:xfrm>
            <a:off x="5069305" y="6120064"/>
            <a:ext cx="2226828"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بوطيولي</a:t>
            </a:r>
            <a:endParaRPr kumimoji="0" lang="en-US" sz="1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Star: 5 Points 7">
            <a:extLst>
              <a:ext uri="{FF2B5EF4-FFF2-40B4-BE49-F238E27FC236}">
                <a16:creationId xmlns:a16="http://schemas.microsoft.com/office/drawing/2014/main" id="{75DB0C6C-93BC-4517-ADF6-32424853F7DA}"/>
              </a:ext>
            </a:extLst>
          </p:cNvPr>
          <p:cNvSpPr/>
          <p:nvPr/>
        </p:nvSpPr>
        <p:spPr bwMode="auto">
          <a:xfrm>
            <a:off x="7491664" y="6288506"/>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345B5686-002F-474E-8125-5B34EBFFD9F5}"/>
              </a:ext>
            </a:extLst>
          </p:cNvPr>
          <p:cNvSpPr txBox="1">
            <a:spLocks noChangeArrowheads="1"/>
          </p:cNvSpPr>
          <p:nvPr/>
        </p:nvSpPr>
        <p:spPr bwMode="auto">
          <a:xfrm>
            <a:off x="737935" y="3429000"/>
            <a:ext cx="2635903"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فورن أبيوس</a:t>
            </a:r>
            <a:endParaRPr kumimoji="0" lang="en-US" sz="1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Star: 5 Points 9">
            <a:extLst>
              <a:ext uri="{FF2B5EF4-FFF2-40B4-BE49-F238E27FC236}">
                <a16:creationId xmlns:a16="http://schemas.microsoft.com/office/drawing/2014/main" id="{428E8C96-864D-4EF7-AE78-97AF87F7D265}"/>
              </a:ext>
            </a:extLst>
          </p:cNvPr>
          <p:cNvSpPr/>
          <p:nvPr/>
        </p:nvSpPr>
        <p:spPr bwMode="auto">
          <a:xfrm>
            <a:off x="2533140" y="2654968"/>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B1AEABDD-CE61-41A9-9A87-B130BC6F727B}"/>
              </a:ext>
            </a:extLst>
          </p:cNvPr>
          <p:cNvSpPr txBox="1">
            <a:spLocks noChangeArrowheads="1"/>
          </p:cNvSpPr>
          <p:nvPr/>
        </p:nvSpPr>
        <p:spPr bwMode="auto">
          <a:xfrm>
            <a:off x="1995729" y="1600199"/>
            <a:ext cx="4200007"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الثلاثة الحوانيت</a:t>
            </a:r>
            <a:endParaRPr kumimoji="0" lang="en-US" sz="1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Star: 5 Points 13">
            <a:extLst>
              <a:ext uri="{FF2B5EF4-FFF2-40B4-BE49-F238E27FC236}">
                <a16:creationId xmlns:a16="http://schemas.microsoft.com/office/drawing/2014/main" id="{A4832AC8-2986-4CA0-9E82-EB7638891B98}"/>
              </a:ext>
            </a:extLst>
          </p:cNvPr>
          <p:cNvSpPr/>
          <p:nvPr/>
        </p:nvSpPr>
        <p:spPr bwMode="auto">
          <a:xfrm>
            <a:off x="1731035" y="1778668"/>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2">
            <a:extLst>
              <a:ext uri="{FF2B5EF4-FFF2-40B4-BE49-F238E27FC236}">
                <a16:creationId xmlns:a16="http://schemas.microsoft.com/office/drawing/2014/main" id="{76AF13F1-B040-4927-819A-2896A51C1FA4}"/>
              </a:ext>
            </a:extLst>
          </p:cNvPr>
          <p:cNvSpPr txBox="1">
            <a:spLocks noChangeArrowheads="1"/>
          </p:cNvSpPr>
          <p:nvPr/>
        </p:nvSpPr>
        <p:spPr bwMode="auto">
          <a:xfrm>
            <a:off x="737935" y="162427"/>
            <a:ext cx="2226828"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روما</a:t>
            </a:r>
            <a:endParaRPr kumimoji="0" lang="en-US" sz="1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Star: 5 Points 15">
            <a:extLst>
              <a:ext uri="{FF2B5EF4-FFF2-40B4-BE49-F238E27FC236}">
                <a16:creationId xmlns:a16="http://schemas.microsoft.com/office/drawing/2014/main" id="{C0FAE126-9E36-4A80-B851-B8C53442B757}"/>
              </a:ext>
            </a:extLst>
          </p:cNvPr>
          <p:cNvSpPr/>
          <p:nvPr/>
        </p:nvSpPr>
        <p:spPr bwMode="auto">
          <a:xfrm>
            <a:off x="128337" y="4011"/>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98131574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EDA63-5A7E-4D3A-9E91-CE40F27C92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a:extLst>
              <a:ext uri="{FF2B5EF4-FFF2-40B4-BE49-F238E27FC236}">
                <a16:creationId xmlns:a16="http://schemas.microsoft.com/office/drawing/2014/main" id="{2B5CAFE7-ACAB-4BD1-9F82-AA6148212776}"/>
              </a:ext>
            </a:extLst>
          </p:cNvPr>
          <p:cNvSpPr txBox="1">
            <a:spLocks noChangeArrowheads="1"/>
          </p:cNvSpPr>
          <p:nvPr/>
        </p:nvSpPr>
        <p:spPr bwMode="auto">
          <a:xfrm>
            <a:off x="216568" y="4941168"/>
            <a:ext cx="8710863" cy="1728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SA"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تسالونيكي ٥ : ١١</a:t>
            </a:r>
          </a:p>
          <a:p>
            <a:pPr marL="0" marR="0" lvl="0" indent="0" algn="ctr" defTabSz="914400" rtl="0" eaLnBrk="0" fontAlgn="base" latinLnBrk="0" hangingPunct="0">
              <a:lnSpc>
                <a:spcPct val="80000"/>
              </a:lnSpc>
              <a:spcBef>
                <a:spcPct val="0"/>
              </a:spcBef>
              <a:spcAft>
                <a:spcPct val="0"/>
              </a:spcAft>
              <a:buClrTx/>
              <a:buSzTx/>
              <a:buFontTx/>
              <a:buNone/>
              <a:tabLst/>
              <a:defRPr/>
            </a:pPr>
            <a:r>
              <a:rPr lang="ar-JO" sz="36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لذلك عزوا بعضكم بعضاً وابنوا أحدكم</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الآخر كما تفعلون أيضاً</a:t>
            </a:r>
            <a:r>
              <a:rPr kumimoji="0" lang="ar-SA"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59258942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79C28-394B-4DE4-9B36-547D3EB3A9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440453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E5AA441-400E-4AFB-951C-334E9885DF3F}"/>
              </a:ext>
            </a:extLst>
          </p:cNvPr>
          <p:cNvSpPr txBox="1">
            <a:spLocks noChangeArrowheads="1"/>
          </p:cNvSpPr>
          <p:nvPr/>
        </p:nvSpPr>
        <p:spPr bwMode="auto">
          <a:xfrm>
            <a:off x="346842" y="5838551"/>
            <a:ext cx="8450315"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الوصول إلى روما وما بعد ذلك</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9618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 </a:t>
            </a:r>
            <a:r>
              <a:rPr lang="ar-JO" sz="5400" dirty="0">
                <a:effectLst>
                  <a:glow rad="127000">
                    <a:schemeClr val="tx1"/>
                  </a:glow>
                </a:effectLst>
                <a:ea typeface="ＭＳ Ｐゴシック" charset="0"/>
                <a:cs typeface="ＭＳ Ｐゴシック" charset="0"/>
              </a:rPr>
              <a:t> </a:t>
            </a:r>
            <a:r>
              <a:rPr lang="ar-JO" sz="5400" kern="1200" dirty="0">
                <a:solidFill>
                  <a:srgbClr val="FFFFFF"/>
                </a:solidFill>
                <a:ea typeface="ＭＳ Ｐゴシック" charset="0"/>
              </a:rPr>
              <a:t>الشيوخ</a:t>
            </a:r>
            <a:r>
              <a:rPr lang="en-US" sz="5400" dirty="0">
                <a:effectLst>
                  <a:glow rad="127000">
                    <a:schemeClr val="tx1"/>
                  </a:glow>
                </a:effectLst>
                <a:ea typeface="ＭＳ Ｐゴシック" charset="0"/>
                <a:cs typeface="ＭＳ Ｐゴシック" charset="0"/>
              </a:rPr>
              <a:t>—</a:t>
            </a:r>
          </a:p>
        </p:txBody>
      </p:sp>
      <p:pic>
        <p:nvPicPr>
          <p:cNvPr id="3" name="Picture 2" descr="Scribe">
            <a:extLst>
              <a:ext uri="{FF2B5EF4-FFF2-40B4-BE49-F238E27FC236}">
                <a16:creationId xmlns:a16="http://schemas.microsoft.com/office/drawing/2014/main" id="{E1757467-FE1C-3346-99F9-E2B2B2C0E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673186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E5AA441-400E-4AFB-951C-334E9885DF3F}"/>
              </a:ext>
            </a:extLst>
          </p:cNvPr>
          <p:cNvSpPr txBox="1">
            <a:spLocks noChangeArrowheads="1"/>
          </p:cNvSpPr>
          <p:nvPr/>
        </p:nvSpPr>
        <p:spPr bwMode="auto">
          <a:xfrm>
            <a:off x="4004441" y="210261"/>
            <a:ext cx="474541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كريماً</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78C93CDC-48CF-4616-A8BD-83A84C95D76B}"/>
              </a:ext>
            </a:extLst>
          </p:cNvPr>
          <p:cNvSpPr txBox="1"/>
          <p:nvPr/>
        </p:nvSpPr>
        <p:spPr>
          <a:xfrm>
            <a:off x="554257" y="3905250"/>
            <a:ext cx="8035485" cy="2062103"/>
          </a:xfrm>
          <a:prstGeom prst="rect">
            <a:avLst/>
          </a:prstGeom>
          <a:noFill/>
        </p:spPr>
        <p:txBody>
          <a:bodyPr wrap="square">
            <a:spAutoFit/>
          </a:bodyPr>
          <a:lstStyle/>
          <a:p>
            <a:pPr lvl="0">
              <a:defRPr/>
            </a:pPr>
            <a:r>
              <a:rPr lang="ar-JO" sz="3200" b="1" dirty="0">
                <a:solidFill>
                  <a:srgbClr val="FFFFFF"/>
                </a:solidFill>
                <a:latin typeface="Arial" panose="020B0604020202020204" pitchFamily="34" charset="0"/>
                <a:cs typeface="Arial" panose="020B0604020202020204" pitchFamily="34" charset="0"/>
              </a:rPr>
              <a:t>32 كونوا بلا عثرة لليهود ولليونانيين ولكنيسة الله.</a:t>
            </a:r>
          </a:p>
          <a:p>
            <a:pPr lvl="0">
              <a:defRPr/>
            </a:pPr>
            <a:r>
              <a:rPr lang="ar-JO" sz="3200" b="1" dirty="0">
                <a:solidFill>
                  <a:srgbClr val="FFFFFF"/>
                </a:solidFill>
                <a:latin typeface="Arial" panose="020B0604020202020204" pitchFamily="34" charset="0"/>
                <a:cs typeface="Arial" panose="020B0604020202020204" pitchFamily="34" charset="0"/>
              </a:rPr>
              <a:t>33 كما أنا أيضا أرضي الجميع في كل شيء، غير طالب ما يوافق نفسي، بل الكثيرين، لكي يخلصوا.</a:t>
            </a:r>
            <a:endParaRPr lang="en-US" sz="3200" b="1" dirty="0">
              <a:solidFill>
                <a:srgbClr val="FFFFFF"/>
              </a:solidFill>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1 كو 10: 32-33</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564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C93CDC-48CF-4616-A8BD-83A84C95D76B}"/>
              </a:ext>
            </a:extLst>
          </p:cNvPr>
          <p:cNvSpPr txBox="1"/>
          <p:nvPr/>
        </p:nvSpPr>
        <p:spPr>
          <a:xfrm>
            <a:off x="554257" y="5013176"/>
            <a:ext cx="8035485" cy="1077218"/>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فإن كلمة الصليب عند الهالكين جهالة.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sz="3200" b="1" dirty="0">
                <a:solidFill>
                  <a:srgbClr val="FFFFFF"/>
                </a:solidFill>
                <a:latin typeface="Arial" panose="020B0604020202020204" pitchFamily="34" charset="0"/>
                <a:cs typeface="Arial" panose="020B0604020202020204" pitchFamily="34" charset="0"/>
              </a:rPr>
              <a:t>1 كو 1: 18</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8156144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2695722-54DE-4622-A2FB-358F31979859}"/>
              </a:ext>
            </a:extLst>
          </p:cNvPr>
          <p:cNvSpPr txBox="1">
            <a:spLocks noChangeArrowheads="1"/>
          </p:cNvSpPr>
          <p:nvPr/>
        </p:nvSpPr>
        <p:spPr bwMode="auto">
          <a:xfrm>
            <a:off x="216131" y="5929419"/>
            <a:ext cx="5289188" cy="8038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رجاء إسرائيل</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283725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728ED7"/>
        </a:solidFill>
        <a:effectLst/>
      </p:bgPr>
    </p:bg>
    <p:spTree>
      <p:nvGrpSpPr>
        <p:cNvPr id="1" name=""/>
        <p:cNvGrpSpPr/>
        <p:nvPr/>
      </p:nvGrpSpPr>
      <p:grpSpPr>
        <a:xfrm>
          <a:off x="0" y="0"/>
          <a:ext cx="0" cy="0"/>
          <a:chOff x="0" y="0"/>
          <a:chExt cx="0" cy="0"/>
        </a:xfrm>
      </p:grpSpPr>
      <p:sp>
        <p:nvSpPr>
          <p:cNvPr id="8" name="Double Wave 7">
            <a:extLst>
              <a:ext uri="{FF2B5EF4-FFF2-40B4-BE49-F238E27FC236}">
                <a16:creationId xmlns:a16="http://schemas.microsoft.com/office/drawing/2014/main" id="{2956BF51-E2D8-42BB-8D55-1E96ED5281BA}"/>
              </a:ext>
            </a:extLst>
          </p:cNvPr>
          <p:cNvSpPr/>
          <p:nvPr/>
        </p:nvSpPr>
        <p:spPr bwMode="auto">
          <a:xfrm>
            <a:off x="3249588" y="3171470"/>
            <a:ext cx="1749287" cy="698164"/>
          </a:xfrm>
          <a:prstGeom prst="doubleWave">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Double Wave 8">
            <a:extLst>
              <a:ext uri="{FF2B5EF4-FFF2-40B4-BE49-F238E27FC236}">
                <a16:creationId xmlns:a16="http://schemas.microsoft.com/office/drawing/2014/main" id="{6CC953CA-6CBF-4625-8A06-56E9BB736CD1}"/>
              </a:ext>
            </a:extLst>
          </p:cNvPr>
          <p:cNvSpPr/>
          <p:nvPr/>
        </p:nvSpPr>
        <p:spPr bwMode="auto">
          <a:xfrm>
            <a:off x="3229478" y="4104757"/>
            <a:ext cx="2346097" cy="698164"/>
          </a:xfrm>
          <a:prstGeom prst="doubleWav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الأعمال الصالحة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Double Wave 9">
            <a:extLst>
              <a:ext uri="{FF2B5EF4-FFF2-40B4-BE49-F238E27FC236}">
                <a16:creationId xmlns:a16="http://schemas.microsoft.com/office/drawing/2014/main" id="{24DEDB34-5BBB-4712-A29F-7C19530509C9}"/>
              </a:ext>
            </a:extLst>
          </p:cNvPr>
          <p:cNvSpPr/>
          <p:nvPr/>
        </p:nvSpPr>
        <p:spPr bwMode="auto">
          <a:xfrm>
            <a:off x="3547299" y="5049794"/>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الأخلاقيات</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Double Wave 10">
            <a:extLst>
              <a:ext uri="{FF2B5EF4-FFF2-40B4-BE49-F238E27FC236}">
                <a16:creationId xmlns:a16="http://schemas.microsoft.com/office/drawing/2014/main" id="{DB742F47-B0B8-4501-B209-5C61C00EE878}"/>
              </a:ext>
            </a:extLst>
          </p:cNvPr>
          <p:cNvSpPr/>
          <p:nvPr/>
        </p:nvSpPr>
        <p:spPr bwMode="auto">
          <a:xfrm>
            <a:off x="3527881" y="6005653"/>
            <a:ext cx="2047693" cy="698164"/>
          </a:xfrm>
          <a:prstGeom prst="doubleWave">
            <a:avLst/>
          </a:prstGeom>
          <a:solidFill>
            <a:srgbClr val="F8D1A7"/>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الفلسفة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quot;Not Allowed&quot; Symbol 11">
            <a:extLst>
              <a:ext uri="{FF2B5EF4-FFF2-40B4-BE49-F238E27FC236}">
                <a16:creationId xmlns:a16="http://schemas.microsoft.com/office/drawing/2014/main" id="{5A07B643-AA35-4CEC-AB99-8C9E43EEBBCD}"/>
              </a:ext>
            </a:extLst>
          </p:cNvPr>
          <p:cNvSpPr>
            <a:spLocks noChangeAspect="1"/>
          </p:cNvSpPr>
          <p:nvPr/>
        </p:nvSpPr>
        <p:spPr>
          <a:xfrm>
            <a:off x="3557534" y="3014052"/>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quot;Not Allowed&quot; Symbol 12">
            <a:extLst>
              <a:ext uri="{FF2B5EF4-FFF2-40B4-BE49-F238E27FC236}">
                <a16:creationId xmlns:a16="http://schemas.microsoft.com/office/drawing/2014/main" id="{29E4C5B3-FA25-4DBB-9428-80875B14A76B}"/>
              </a:ext>
            </a:extLst>
          </p:cNvPr>
          <p:cNvSpPr>
            <a:spLocks noChangeAspect="1"/>
          </p:cNvSpPr>
          <p:nvPr/>
        </p:nvSpPr>
        <p:spPr>
          <a:xfrm>
            <a:off x="3709934" y="3961586"/>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quot;Not Allowed&quot; Symbol 13">
            <a:extLst>
              <a:ext uri="{FF2B5EF4-FFF2-40B4-BE49-F238E27FC236}">
                <a16:creationId xmlns:a16="http://schemas.microsoft.com/office/drawing/2014/main" id="{F1410256-BB6C-463D-9BB0-54D34A16F78E}"/>
              </a:ext>
            </a:extLst>
          </p:cNvPr>
          <p:cNvSpPr>
            <a:spLocks noChangeAspect="1"/>
          </p:cNvSpPr>
          <p:nvPr/>
        </p:nvSpPr>
        <p:spPr>
          <a:xfrm>
            <a:off x="3862334" y="4909115"/>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quot;Not Allowed&quot; Symbol 18">
            <a:extLst>
              <a:ext uri="{FF2B5EF4-FFF2-40B4-BE49-F238E27FC236}">
                <a16:creationId xmlns:a16="http://schemas.microsoft.com/office/drawing/2014/main" id="{87C76808-18C9-4377-A4D0-B7E274F01533}"/>
              </a:ext>
            </a:extLst>
          </p:cNvPr>
          <p:cNvSpPr>
            <a:spLocks noChangeAspect="1"/>
          </p:cNvSpPr>
          <p:nvPr/>
        </p:nvSpPr>
        <p:spPr>
          <a:xfrm>
            <a:off x="3862333" y="5922908"/>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A0F79BC-0EEC-40D5-9DB5-0869797150A2}"/>
              </a:ext>
            </a:extLst>
          </p:cNvPr>
          <p:cNvSpPr/>
          <p:nvPr/>
        </p:nvSpPr>
        <p:spPr bwMode="auto">
          <a:xfrm>
            <a:off x="2156160" y="5143555"/>
            <a:ext cx="4492731" cy="172298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4B0D471-BD1E-4BED-95D1-D30E796D7C6F}"/>
              </a:ext>
            </a:extLst>
          </p:cNvPr>
          <p:cNvSpPr txBox="1"/>
          <p:nvPr/>
        </p:nvSpPr>
        <p:spPr>
          <a:xfrm>
            <a:off x="271201" y="5349564"/>
            <a:ext cx="2551813" cy="1200329"/>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البشرية</a:t>
            </a:r>
          </a:p>
          <a:p>
            <a:pPr marL="0" marR="0" lvl="0" indent="0" algn="ctr" defTabSz="457189" rtl="0" eaLnBrk="1" fontAlgn="auto" latinLnBrk="0" hangingPunct="1">
              <a:lnSpc>
                <a:spcPct val="90000"/>
              </a:lnSpc>
              <a:spcBef>
                <a:spcPts val="0"/>
              </a:spcBef>
              <a:spcAft>
                <a:spcPts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E011A40-B6A9-4D24-A3AB-D1793D26585D}"/>
              </a:ext>
            </a:extLst>
          </p:cNvPr>
          <p:cNvSpPr txBox="1"/>
          <p:nvPr/>
        </p:nvSpPr>
        <p:spPr>
          <a:xfrm>
            <a:off x="6280443" y="5376659"/>
            <a:ext cx="2551813" cy="1311128"/>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الله</a:t>
            </a:r>
          </a:p>
          <a:p>
            <a:pPr marL="0" marR="0" lvl="0" indent="0" algn="ctr" defTabSz="457189" rtl="0" eaLnBrk="1" fontAlgn="auto" latinLnBrk="0" hangingPunct="1">
              <a:lnSpc>
                <a:spcPct val="90000"/>
              </a:lnSpc>
              <a:spcBef>
                <a:spcPts val="0"/>
              </a:spcBef>
              <a:spcAft>
                <a:spcPts val="0"/>
              </a:spcAft>
              <a:buClrTx/>
              <a:buSzTx/>
              <a:buFontTx/>
              <a:buNone/>
              <a:tabLst/>
              <a:defRPr/>
            </a:pPr>
            <a:r>
              <a:rPr lang="ar-JO" sz="4400" b="1" dirty="0">
                <a:solidFill>
                  <a:srgbClr val="FFFFFF"/>
                </a:solidFill>
                <a:effectLst>
                  <a:glow rad="127000">
                    <a:srgbClr val="000000"/>
                  </a:glow>
                </a:effectLst>
                <a:latin typeface="Arial" panose="020B0604020202020204" pitchFamily="34" charset="0"/>
                <a:cs typeface="Arial" panose="020B0604020202020204" pitchFamily="34" charset="0"/>
              </a:rPr>
              <a:t>القدوس</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7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16"/>
                                        </p:tgtEl>
                                        <p:attrNameLst>
                                          <p:attrName>ppt_x</p:attrName>
                                        </p:attrNameLst>
                                      </p:cBhvr>
                                      <p:tavLst>
                                        <p:tav tm="0">
                                          <p:val>
                                            <p:strVal val="ppt_x"/>
                                          </p:val>
                                        </p:tav>
                                        <p:tav tm="100000">
                                          <p:val>
                                            <p:strVal val="ppt_x"/>
                                          </p:val>
                                        </p:tav>
                                      </p:tavLst>
                                    </p:anim>
                                    <p:anim calcmode="lin" valueType="num">
                                      <p:cBhvr additive="base">
                                        <p:cTn id="17" dur="500"/>
                                        <p:tgtEl>
                                          <p:spTgt spid="16"/>
                                        </p:tgtEl>
                                        <p:attrNameLst>
                                          <p:attrName>ppt_y</p:attrName>
                                        </p:attrNameLst>
                                      </p:cBhvr>
                                      <p:tavLst>
                                        <p:tav tm="0">
                                          <p:val>
                                            <p:strVal val="ppt_y"/>
                                          </p:val>
                                        </p:tav>
                                        <p:tav tm="100000">
                                          <p:val>
                                            <p:strVal val="1+ppt_h/2"/>
                                          </p:val>
                                        </p:tav>
                                      </p:tavLst>
                                    </p:anim>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9" grpId="0" animBg="1"/>
      <p:bldP spid="16" grpId="0" animBg="1"/>
      <p:bldP spid="17" grpId="0"/>
      <p:bldP spid="18"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728ED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878321-18A7-43DE-ADBB-1E979F7F18DD}"/>
              </a:ext>
            </a:extLst>
          </p:cNvPr>
          <p:cNvSpPr/>
          <p:nvPr/>
        </p:nvSpPr>
        <p:spPr bwMode="auto">
          <a:xfrm>
            <a:off x="1965576" y="5146755"/>
            <a:ext cx="4492731" cy="1717797"/>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Double Wave 15">
            <a:extLst>
              <a:ext uri="{FF2B5EF4-FFF2-40B4-BE49-F238E27FC236}">
                <a16:creationId xmlns:a16="http://schemas.microsoft.com/office/drawing/2014/main" id="{0B4EFCF1-AE41-B94D-BD61-34DE1B7F88AF}"/>
              </a:ext>
            </a:extLst>
          </p:cNvPr>
          <p:cNvSpPr/>
          <p:nvPr/>
        </p:nvSpPr>
        <p:spPr bwMode="auto">
          <a:xfrm>
            <a:off x="3249588" y="3171470"/>
            <a:ext cx="1749287" cy="698164"/>
          </a:xfrm>
          <a:prstGeom prst="doubleWave">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Double Wave 18">
            <a:extLst>
              <a:ext uri="{FF2B5EF4-FFF2-40B4-BE49-F238E27FC236}">
                <a16:creationId xmlns:a16="http://schemas.microsoft.com/office/drawing/2014/main" id="{909B3F09-DF17-E742-8EED-290F53D57976}"/>
              </a:ext>
            </a:extLst>
          </p:cNvPr>
          <p:cNvSpPr/>
          <p:nvPr/>
        </p:nvSpPr>
        <p:spPr bwMode="auto">
          <a:xfrm>
            <a:off x="3229478" y="4104757"/>
            <a:ext cx="2346097" cy="698164"/>
          </a:xfrm>
          <a:prstGeom prst="doubleWav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الأعمال الصالحة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Double Wave 19">
            <a:extLst>
              <a:ext uri="{FF2B5EF4-FFF2-40B4-BE49-F238E27FC236}">
                <a16:creationId xmlns:a16="http://schemas.microsoft.com/office/drawing/2014/main" id="{215BC521-8C06-354E-9095-DA97E1C4F208}"/>
              </a:ext>
            </a:extLst>
          </p:cNvPr>
          <p:cNvSpPr/>
          <p:nvPr/>
        </p:nvSpPr>
        <p:spPr bwMode="auto">
          <a:xfrm>
            <a:off x="3547299" y="5049794"/>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ar-JO" sz="2800" b="1" dirty="0">
                <a:solidFill>
                  <a:prstClr val="black"/>
                </a:solidFill>
                <a:latin typeface="Arial" panose="020B0604020202020204" pitchFamily="34" charset="0"/>
                <a:cs typeface="Arial" panose="020B0604020202020204" pitchFamily="34" charset="0"/>
              </a:rPr>
              <a:t>الأخلاقيات</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Double Wave 20">
            <a:extLst>
              <a:ext uri="{FF2B5EF4-FFF2-40B4-BE49-F238E27FC236}">
                <a16:creationId xmlns:a16="http://schemas.microsoft.com/office/drawing/2014/main" id="{FAA70533-40EC-A64C-B088-BB40344ED968}"/>
              </a:ext>
            </a:extLst>
          </p:cNvPr>
          <p:cNvSpPr/>
          <p:nvPr/>
        </p:nvSpPr>
        <p:spPr bwMode="auto">
          <a:xfrm>
            <a:off x="3527881" y="6005653"/>
            <a:ext cx="2047693" cy="698164"/>
          </a:xfrm>
          <a:prstGeom prst="doubleWave">
            <a:avLst/>
          </a:prstGeom>
          <a:solidFill>
            <a:srgbClr val="F8D1A7"/>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الفلسفة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4B0D471-BD1E-4BED-95D1-D30E796D7C6F}"/>
              </a:ext>
            </a:extLst>
          </p:cNvPr>
          <p:cNvSpPr txBox="1"/>
          <p:nvPr/>
        </p:nvSpPr>
        <p:spPr>
          <a:xfrm>
            <a:off x="271201" y="5349564"/>
            <a:ext cx="2551813" cy="1200329"/>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البشرية 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E011A40-B6A9-4D24-A3AB-D1793D26585D}"/>
              </a:ext>
            </a:extLst>
          </p:cNvPr>
          <p:cNvSpPr txBox="1"/>
          <p:nvPr/>
        </p:nvSpPr>
        <p:spPr>
          <a:xfrm>
            <a:off x="6280443" y="5376659"/>
            <a:ext cx="2551813" cy="701731"/>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الله القدوس</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quot;Not Allowed&quot; Symbol 9">
            <a:extLst>
              <a:ext uri="{FF2B5EF4-FFF2-40B4-BE49-F238E27FC236}">
                <a16:creationId xmlns:a16="http://schemas.microsoft.com/office/drawing/2014/main" id="{9C2DBC89-519F-4AC3-BCB2-8C6CC7727E11}"/>
              </a:ext>
            </a:extLst>
          </p:cNvPr>
          <p:cNvSpPr>
            <a:spLocks noChangeAspect="1"/>
          </p:cNvSpPr>
          <p:nvPr/>
        </p:nvSpPr>
        <p:spPr>
          <a:xfrm>
            <a:off x="3557534" y="3014052"/>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quot;Not Allowed&quot; Symbol 10">
            <a:extLst>
              <a:ext uri="{FF2B5EF4-FFF2-40B4-BE49-F238E27FC236}">
                <a16:creationId xmlns:a16="http://schemas.microsoft.com/office/drawing/2014/main" id="{6AD5985F-9914-4761-8E11-BC14C62CB107}"/>
              </a:ext>
            </a:extLst>
          </p:cNvPr>
          <p:cNvSpPr>
            <a:spLocks noChangeAspect="1"/>
          </p:cNvSpPr>
          <p:nvPr/>
        </p:nvSpPr>
        <p:spPr>
          <a:xfrm>
            <a:off x="3709934" y="3961586"/>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quot;Not Allowed&quot; Symbol 11">
            <a:extLst>
              <a:ext uri="{FF2B5EF4-FFF2-40B4-BE49-F238E27FC236}">
                <a16:creationId xmlns:a16="http://schemas.microsoft.com/office/drawing/2014/main" id="{0E944E87-2573-40EF-88DD-D4920987CBCA}"/>
              </a:ext>
            </a:extLst>
          </p:cNvPr>
          <p:cNvSpPr>
            <a:spLocks noChangeAspect="1"/>
          </p:cNvSpPr>
          <p:nvPr/>
        </p:nvSpPr>
        <p:spPr>
          <a:xfrm>
            <a:off x="3862334" y="4909115"/>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quot;Not Allowed&quot; Symbol 12">
            <a:extLst>
              <a:ext uri="{FF2B5EF4-FFF2-40B4-BE49-F238E27FC236}">
                <a16:creationId xmlns:a16="http://schemas.microsoft.com/office/drawing/2014/main" id="{5F39E57D-DD58-4EFB-9E8F-6363950CE0CF}"/>
              </a:ext>
            </a:extLst>
          </p:cNvPr>
          <p:cNvSpPr>
            <a:spLocks noChangeAspect="1"/>
          </p:cNvSpPr>
          <p:nvPr/>
        </p:nvSpPr>
        <p:spPr>
          <a:xfrm>
            <a:off x="3862334" y="5922908"/>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F781360-D057-45D8-A56C-AE00991E2C6C}"/>
              </a:ext>
            </a:extLst>
          </p:cNvPr>
          <p:cNvGrpSpPr/>
          <p:nvPr/>
        </p:nvGrpSpPr>
        <p:grpSpPr>
          <a:xfrm>
            <a:off x="2555776" y="1606086"/>
            <a:ext cx="3384376" cy="3537728"/>
            <a:chOff x="4866350" y="470778"/>
            <a:chExt cx="2528607" cy="3537728"/>
          </a:xfrm>
        </p:grpSpPr>
        <p:pic>
          <p:nvPicPr>
            <p:cNvPr id="3" name="Picture 2">
              <a:extLst>
                <a:ext uri="{FF2B5EF4-FFF2-40B4-BE49-F238E27FC236}">
                  <a16:creationId xmlns:a16="http://schemas.microsoft.com/office/drawing/2014/main" id="{F3C0B082-F6D2-4836-9D23-26835B7FF50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6350" y="470778"/>
              <a:ext cx="2528607" cy="3537728"/>
            </a:xfrm>
            <a:prstGeom prst="rect">
              <a:avLst/>
            </a:prstGeom>
          </p:spPr>
        </p:pic>
        <p:sp>
          <p:nvSpPr>
            <p:cNvPr id="14" name="TextBox 13">
              <a:extLst>
                <a:ext uri="{FF2B5EF4-FFF2-40B4-BE49-F238E27FC236}">
                  <a16:creationId xmlns:a16="http://schemas.microsoft.com/office/drawing/2014/main" id="{89507483-BA8E-4C05-A583-AB942498288F}"/>
                </a:ext>
              </a:extLst>
            </p:cNvPr>
            <p:cNvSpPr txBox="1"/>
            <p:nvPr/>
          </p:nvSpPr>
          <p:spPr>
            <a:xfrm>
              <a:off x="5819903" y="691223"/>
              <a:ext cx="621497" cy="3046988"/>
            </a:xfrm>
            <a:prstGeom prst="rect">
              <a:avLst/>
            </a:prstGeom>
            <a:noFill/>
          </p:spPr>
          <p:txBody>
            <a:bodyPr wrap="square" rtlCol="0">
              <a:spAutoFit/>
            </a:bodyP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a:t>
              </a:r>
            </a:p>
            <a:p>
              <a:pPr marL="0" marR="0" lvl="0" indent="0" algn="ctr" defTabSz="457189" rtl="0" eaLnBrk="1" fontAlgn="auto" latinLnBrk="0" hangingPunct="1">
                <a:lnSpc>
                  <a:spcPct val="80000"/>
                </a:lnSpc>
                <a:spcBef>
                  <a:spcPts val="0"/>
                </a:spcBef>
                <a:spcAft>
                  <a:spcPts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ل</a:t>
              </a:r>
            </a:p>
            <a:p>
              <a:pPr marL="0" marR="0" lvl="0" indent="0" algn="ctr" defTabSz="457189"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a:t>
              </a:r>
            </a:p>
            <a:p>
              <a:pPr marL="0" marR="0" lvl="0" indent="0" algn="ctr" defTabSz="457189" rtl="0" eaLnBrk="1" fontAlgn="auto" latinLnBrk="0" hangingPunct="1">
                <a:lnSpc>
                  <a:spcPct val="80000"/>
                </a:lnSpc>
                <a:spcBef>
                  <a:spcPts val="0"/>
                </a:spcBef>
                <a:spcAft>
                  <a:spcPts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س</a:t>
              </a:r>
            </a:p>
            <a:p>
              <a:pPr marL="0" marR="0" lvl="0" indent="0" algn="ctr" defTabSz="457189"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a:t>
              </a:r>
            </a:p>
            <a:p>
              <a:pPr marL="0" marR="0" lvl="0" indent="0" algn="ctr" defTabSz="457189" rtl="0" eaLnBrk="1" fontAlgn="auto" latinLnBrk="0" hangingPunct="1">
                <a:lnSpc>
                  <a:spcPct val="80000"/>
                </a:lnSpc>
                <a:spcBef>
                  <a:spcPts val="0"/>
                </a:spcBef>
                <a:spcAft>
                  <a:spcPts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ح</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171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2000"/>
                                        <p:tgtEl>
                                          <p:spTgt spid="10"/>
                                        </p:tgtEl>
                                        <p:attrNameLst>
                                          <p:attrName>ppt_x</p:attrName>
                                        </p:attrNameLst>
                                      </p:cBhvr>
                                      <p:tavLst>
                                        <p:tav tm="0">
                                          <p:val>
                                            <p:strVal val="ppt_x"/>
                                          </p:val>
                                        </p:tav>
                                        <p:tav tm="100000">
                                          <p:val>
                                            <p:strVal val="ppt_x"/>
                                          </p:val>
                                        </p:tav>
                                      </p:tavLst>
                                    </p:anim>
                                    <p:anim calcmode="lin" valueType="num">
                                      <p:cBhvr additive="base">
                                        <p:cTn id="7" dur="2000"/>
                                        <p:tgtEl>
                                          <p:spTgt spid="10"/>
                                        </p:tgtEl>
                                        <p:attrNameLst>
                                          <p:attrName>ppt_y</p:attrName>
                                        </p:attrNameLst>
                                      </p:cBhvr>
                                      <p:tavLst>
                                        <p:tav tm="0">
                                          <p:val>
                                            <p:strVal val="ppt_y"/>
                                          </p:val>
                                        </p:tav>
                                        <p:tav tm="100000">
                                          <p:val>
                                            <p:strVal val="1+ppt_h/2"/>
                                          </p:val>
                                        </p:tav>
                                      </p:tavLst>
                                    </p:anim>
                                    <p:set>
                                      <p:cBhvr>
                                        <p:cTn id="8" dur="1" fill="hold">
                                          <p:stCondLst>
                                            <p:cond delay="1999"/>
                                          </p:stCondLst>
                                        </p:cTn>
                                        <p:tgtEl>
                                          <p:spTgt spid="10"/>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2000"/>
                                        <p:tgtEl>
                                          <p:spTgt spid="11"/>
                                        </p:tgtEl>
                                        <p:attrNameLst>
                                          <p:attrName>ppt_x</p:attrName>
                                        </p:attrNameLst>
                                      </p:cBhvr>
                                      <p:tavLst>
                                        <p:tav tm="0">
                                          <p:val>
                                            <p:strVal val="ppt_x"/>
                                          </p:val>
                                        </p:tav>
                                        <p:tav tm="100000">
                                          <p:val>
                                            <p:strVal val="ppt_x"/>
                                          </p:val>
                                        </p:tav>
                                      </p:tavLst>
                                    </p:anim>
                                    <p:anim calcmode="lin" valueType="num">
                                      <p:cBhvr additive="base">
                                        <p:cTn id="11" dur="2000"/>
                                        <p:tgtEl>
                                          <p:spTgt spid="11"/>
                                        </p:tgtEl>
                                        <p:attrNameLst>
                                          <p:attrName>ppt_y</p:attrName>
                                        </p:attrNameLst>
                                      </p:cBhvr>
                                      <p:tavLst>
                                        <p:tav tm="0">
                                          <p:val>
                                            <p:strVal val="ppt_y"/>
                                          </p:val>
                                        </p:tav>
                                        <p:tav tm="100000">
                                          <p:val>
                                            <p:strVal val="1+ppt_h/2"/>
                                          </p:val>
                                        </p:tav>
                                      </p:tavLst>
                                    </p:anim>
                                    <p:set>
                                      <p:cBhvr>
                                        <p:cTn id="12" dur="1" fill="hold">
                                          <p:stCondLst>
                                            <p:cond delay="1999"/>
                                          </p:stCondLst>
                                        </p:cTn>
                                        <p:tgtEl>
                                          <p:spTgt spid="11"/>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0"/>
                                        <p:tgtEl>
                                          <p:spTgt spid="12"/>
                                        </p:tgtEl>
                                        <p:attrNameLst>
                                          <p:attrName>ppt_x</p:attrName>
                                        </p:attrNameLst>
                                      </p:cBhvr>
                                      <p:tavLst>
                                        <p:tav tm="0">
                                          <p:val>
                                            <p:strVal val="ppt_x"/>
                                          </p:val>
                                        </p:tav>
                                        <p:tav tm="100000">
                                          <p:val>
                                            <p:strVal val="ppt_x"/>
                                          </p:val>
                                        </p:tav>
                                      </p:tavLst>
                                    </p:anim>
                                    <p:anim calcmode="lin" valueType="num">
                                      <p:cBhvr additive="base">
                                        <p:cTn id="15" dur="2000"/>
                                        <p:tgtEl>
                                          <p:spTgt spid="12"/>
                                        </p:tgtEl>
                                        <p:attrNameLst>
                                          <p:attrName>ppt_y</p:attrName>
                                        </p:attrNameLst>
                                      </p:cBhvr>
                                      <p:tavLst>
                                        <p:tav tm="0">
                                          <p:val>
                                            <p:strVal val="ppt_y"/>
                                          </p:val>
                                        </p:tav>
                                        <p:tav tm="100000">
                                          <p:val>
                                            <p:strVal val="1+ppt_h/2"/>
                                          </p:val>
                                        </p:tav>
                                      </p:tavLst>
                                    </p:anim>
                                    <p:set>
                                      <p:cBhvr>
                                        <p:cTn id="16" dur="1" fill="hold">
                                          <p:stCondLst>
                                            <p:cond delay="1999"/>
                                          </p:stCondLst>
                                        </p:cTn>
                                        <p:tgtEl>
                                          <p:spTgt spid="12"/>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2000"/>
                                        <p:tgtEl>
                                          <p:spTgt spid="13"/>
                                        </p:tgtEl>
                                        <p:attrNameLst>
                                          <p:attrName>ppt_x</p:attrName>
                                        </p:attrNameLst>
                                      </p:cBhvr>
                                      <p:tavLst>
                                        <p:tav tm="0">
                                          <p:val>
                                            <p:strVal val="ppt_x"/>
                                          </p:val>
                                        </p:tav>
                                        <p:tav tm="100000">
                                          <p:val>
                                            <p:strVal val="ppt_x"/>
                                          </p:val>
                                        </p:tav>
                                      </p:tavLst>
                                    </p:anim>
                                    <p:anim calcmode="lin" valueType="num">
                                      <p:cBhvr additive="base">
                                        <p:cTn id="19" dur="2000"/>
                                        <p:tgtEl>
                                          <p:spTgt spid="13"/>
                                        </p:tgtEl>
                                        <p:attrNameLst>
                                          <p:attrName>ppt_y</p:attrName>
                                        </p:attrNameLst>
                                      </p:cBhvr>
                                      <p:tavLst>
                                        <p:tav tm="0">
                                          <p:val>
                                            <p:strVal val="ppt_y"/>
                                          </p:val>
                                        </p:tav>
                                        <p:tav tm="100000">
                                          <p:val>
                                            <p:strVal val="1+ppt_h/2"/>
                                          </p:val>
                                        </p:tav>
                                      </p:tavLst>
                                    </p:anim>
                                    <p:set>
                                      <p:cBhvr>
                                        <p:cTn id="20" dur="1" fill="hold">
                                          <p:stCondLst>
                                            <p:cond delay="1999"/>
                                          </p:stCondLst>
                                        </p:cTn>
                                        <p:tgtEl>
                                          <p:spTgt spid="13"/>
                                        </p:tgtEl>
                                        <p:attrNameLst>
                                          <p:attrName>style.visibility</p:attrName>
                                        </p:attrNameLst>
                                      </p:cBhvr>
                                      <p:to>
                                        <p:strVal val="hidden"/>
                                      </p:to>
                                    </p:set>
                                  </p:childTnLst>
                                </p:cTn>
                              </p:par>
                              <p:par>
                                <p:cTn id="21" presetID="2" presetClass="entr" presetSubtype="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5F3542-0ABE-47F3-8906-3F79FF388FF6}"/>
              </a:ext>
            </a:extLst>
          </p:cNvPr>
          <p:cNvSpPr txBox="1">
            <a:spLocks noChangeArrowheads="1"/>
          </p:cNvSpPr>
          <p:nvPr/>
        </p:nvSpPr>
        <p:spPr bwMode="auto">
          <a:xfrm>
            <a:off x="1" y="1"/>
            <a:ext cx="9144000" cy="11001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مشاركة الرجاء</a:t>
            </a:r>
            <a:endParaRPr kumimoji="0" lang="en-US" sz="24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512906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C2B5426-6B31-436F-9A58-3E120CAEFFE1}"/>
              </a:ext>
            </a:extLst>
          </p:cNvPr>
          <p:cNvSpPr txBox="1">
            <a:spLocks noChangeArrowheads="1"/>
          </p:cNvSpPr>
          <p:nvPr/>
        </p:nvSpPr>
        <p:spPr bwMode="auto">
          <a:xfrm>
            <a:off x="274721" y="137198"/>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اختر طريقاً</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347911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615E6F50-83B1-4D66-ACAB-8B27E6330C35}"/>
              </a:ext>
            </a:extLst>
          </p:cNvPr>
          <p:cNvSpPr txBox="1">
            <a:spLocks noChangeArrowheads="1"/>
          </p:cNvSpPr>
          <p:nvPr/>
        </p:nvSpPr>
        <p:spPr bwMode="auto">
          <a:xfrm>
            <a:off x="4572000" y="5013998"/>
            <a:ext cx="4248150"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كلمة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هي الحق</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245411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220717" y="357353"/>
            <a:ext cx="470531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إعلان</a:t>
            </a:r>
          </a:p>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lang="ar-JO" altLang="en-US" sz="6000" b="1" i="0" u="none" dirty="0">
                <a:solidFill>
                  <a:srgbClr val="FFFF00"/>
                </a:solidFill>
                <a:latin typeface="Arial" panose="020B0604020202020204" pitchFamily="34" charset="0"/>
                <a:cs typeface="Arial" panose="020B0604020202020204" pitchFamily="34" charset="0"/>
              </a:rPr>
              <a:t>ملكوت</a:t>
            </a:r>
          </a:p>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الله</a:t>
            </a:r>
          </a:p>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lang="ar-JO" altLang="en-US" sz="6000" b="1" i="0" u="none" dirty="0">
                <a:solidFill>
                  <a:srgbClr val="FFFF00"/>
                </a:solidFill>
                <a:latin typeface="Arial" panose="020B0604020202020204" pitchFamily="34" charset="0"/>
                <a:cs typeface="Arial" panose="020B0604020202020204" pitchFamily="34" charset="0"/>
              </a:rPr>
              <a:t>بجرأة</a:t>
            </a:r>
            <a:endParaRPr kumimoji="0" lang="en-US" altLang="en-US"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8539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7"/>
            <a:ext cx="9144000" cy="909639"/>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57442" y="1852888"/>
            <a:ext cx="7429116" cy="3911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رجاؤنا في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المسيا الموعود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الذي يجلب الإنتصار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الخطية والموت)</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لليهود والأمم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9" y="165886"/>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5" y="184079"/>
            <a:ext cx="1663943" cy="584745"/>
          </a:xfrm>
          <a:prstGeom prst="rect">
            <a:avLst/>
          </a:prstGeom>
        </p:spPr>
      </p:pic>
    </p:spTree>
    <p:extLst>
      <p:ext uri="{BB962C8B-B14F-4D97-AF65-F5344CB8AC3E}">
        <p14:creationId xmlns:p14="http://schemas.microsoft.com/office/powerpoint/2010/main" val="52922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29435" y="429748"/>
            <a:ext cx="3811398" cy="138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في </a:t>
            </a:r>
            <a:r>
              <a:rPr lang="ar-JO" sz="2800" b="1" dirty="0">
                <a:solidFill>
                  <a:srgbClr val="FF8000"/>
                </a:solidFill>
                <a:latin typeface="Arial" panose="020B0604020202020204" pitchFamily="34" charset="0"/>
                <a:cs typeface="Arial" panose="020B0604020202020204" pitchFamily="34" charset="0"/>
              </a:rPr>
              <a:t>أورشليم (العائلة)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عبر </a:t>
            </a:r>
            <a:r>
              <a:rPr kumimoji="0" lang="ar-JO" sz="2800" b="1"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cs typeface="Arial" panose="020B0604020202020204" pitchFamily="34" charset="0"/>
              </a:rPr>
              <a:t>اليهودية والسامرة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وإلى </a:t>
            </a:r>
            <a:r>
              <a:rPr lang="ar-JO" sz="2800" b="1" dirty="0">
                <a:solidFill>
                  <a:srgbClr val="FFFF00"/>
                </a:solidFill>
                <a:latin typeface="Arial" panose="020B0604020202020204" pitchFamily="34" charset="0"/>
                <a:cs typeface="Arial" panose="020B0604020202020204" pitchFamily="34" charset="0"/>
              </a:rPr>
              <a:t>أقصى الأرض</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67CC6B8-FD01-4AFC-A954-EDC7F5DA48F9}"/>
              </a:ext>
            </a:extLst>
          </p:cNvPr>
          <p:cNvPicPr>
            <a:picLocks noChangeAspect="1"/>
          </p:cNvPicPr>
          <p:nvPr/>
        </p:nvPicPr>
        <p:blipFill>
          <a:blip r:embed="rId3"/>
          <a:stretch>
            <a:fillRect/>
          </a:stretch>
        </p:blipFill>
        <p:spPr>
          <a:xfrm>
            <a:off x="733165" y="3236207"/>
            <a:ext cx="3657696" cy="2924031"/>
          </a:xfrm>
          <a:prstGeom prst="rect">
            <a:avLst/>
          </a:prstGeom>
        </p:spPr>
      </p:pic>
      <p:pic>
        <p:nvPicPr>
          <p:cNvPr id="15" name="Picture 3" descr="Maps and Charts of Israel">
            <a:extLst>
              <a:ext uri="{FF2B5EF4-FFF2-40B4-BE49-F238E27FC236}">
                <a16:creationId xmlns:a16="http://schemas.microsoft.com/office/drawing/2014/main" id="{1A84A5CE-D669-966C-5CE8-C718BD9FA34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Freeform 5">
            <a:extLst>
              <a:ext uri="{FF2B5EF4-FFF2-40B4-BE49-F238E27FC236}">
                <a16:creationId xmlns:a16="http://schemas.microsoft.com/office/drawing/2014/main" id="{B75A4EE7-6930-D00D-1A4F-4703CDED527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6">
            <a:extLst>
              <a:ext uri="{FF2B5EF4-FFF2-40B4-BE49-F238E27FC236}">
                <a16:creationId xmlns:a16="http://schemas.microsoft.com/office/drawing/2014/main" id="{5D89C4C5-6B3C-684F-A529-517782BFECA7}"/>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0" name="Text Box 7">
            <a:extLst>
              <a:ext uri="{FF2B5EF4-FFF2-40B4-BE49-F238E27FC236}">
                <a16:creationId xmlns:a16="http://schemas.microsoft.com/office/drawing/2014/main" id="{4ACA7694-815C-9697-831D-74A4E5D0B65E}"/>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Freeform 8">
            <a:extLst>
              <a:ext uri="{FF2B5EF4-FFF2-40B4-BE49-F238E27FC236}">
                <a16:creationId xmlns:a16="http://schemas.microsoft.com/office/drawing/2014/main" id="{D28A0447-72B1-FD4F-448D-6AA10AF62C7B}"/>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Freeform 9">
            <a:extLst>
              <a:ext uri="{FF2B5EF4-FFF2-40B4-BE49-F238E27FC236}">
                <a16:creationId xmlns:a16="http://schemas.microsoft.com/office/drawing/2014/main" id="{50805F35-65F2-785B-70EA-C10233BB440F}"/>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
            <a:extLst>
              <a:ext uri="{FF2B5EF4-FFF2-40B4-BE49-F238E27FC236}">
                <a16:creationId xmlns:a16="http://schemas.microsoft.com/office/drawing/2014/main" id="{B5197597-58BA-9D07-40BE-B8712DE0D5C7}"/>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4" name="Text Box 11">
            <a:extLst>
              <a:ext uri="{FF2B5EF4-FFF2-40B4-BE49-F238E27FC236}">
                <a16:creationId xmlns:a16="http://schemas.microsoft.com/office/drawing/2014/main" id="{DF84D248-CE84-6E80-E349-80B55C5B9E74}"/>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5" name="AutoShape 12">
            <a:extLst>
              <a:ext uri="{FF2B5EF4-FFF2-40B4-BE49-F238E27FC236}">
                <a16:creationId xmlns:a16="http://schemas.microsoft.com/office/drawing/2014/main" id="{9F1BE642-8F41-87E7-D035-8E8DD6235AEB}"/>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364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9">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build="p" autoUpdateAnimBg="0"/>
      <p:bldP spid="20" grpId="0" build="allAtOnce"/>
      <p:bldP spid="21" grpId="0" animBg="1"/>
      <p:bldP spid="22" grpId="0" animBg="1"/>
      <p:bldP spid="23" grpId="0" build="p" autoUpdateAnimBg="0"/>
      <p:bldP spid="24" grpId="0" build="p" autoUpdateAnimBg="0"/>
      <p:bldP spid="25"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 y="429748"/>
            <a:ext cx="4495801" cy="138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a:t>
            </a:r>
            <a:r>
              <a:rPr kumimoji="0" lang="ar-JO" sz="28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 (العائلة)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 </a:t>
            </a:r>
            <a:r>
              <a:rPr kumimoji="0" lang="ar-JO" sz="2800" b="1" u="none" strike="noStrike" kern="1200" cap="none" spc="0" normalizeH="0" baseline="0" noProof="0" dirty="0">
                <a:ln>
                  <a:noFill/>
                </a:ln>
                <a:solidFill>
                  <a:srgbClr val="00CC99">
                    <a:lumMod val="60000"/>
                    <a:lumOff val="40000"/>
                  </a:srgbClr>
                </a:solidFill>
                <a:effectLst/>
                <a:uLnTx/>
                <a:uFillTx/>
                <a:latin typeface="Arial" panose="020B0604020202020204" pitchFamily="34" charset="0"/>
                <a:ea typeface="ＭＳ Ｐゴシック" charset="0"/>
                <a:cs typeface="Arial" panose="020B0604020202020204" pitchFamily="34" charset="0"/>
              </a:rPr>
              <a:t>اليهودية والسامرة (العمل)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16" name="Picture 15">
            <a:extLst>
              <a:ext uri="{FF2B5EF4-FFF2-40B4-BE49-F238E27FC236}">
                <a16:creationId xmlns:a16="http://schemas.microsoft.com/office/drawing/2014/main" id="{E4789D71-DCFE-4097-AB08-3CA1A7F76B76}"/>
              </a:ext>
            </a:extLst>
          </p:cNvPr>
          <p:cNvPicPr>
            <a:picLocks noChangeAspect="1"/>
          </p:cNvPicPr>
          <p:nvPr/>
        </p:nvPicPr>
        <p:blipFill rotWithShape="1">
          <a:blip r:embed="rId3"/>
          <a:srcRect l="10420" r="15391"/>
          <a:stretch/>
        </p:blipFill>
        <p:spPr>
          <a:xfrm>
            <a:off x="403225" y="2782521"/>
            <a:ext cx="4690527" cy="4075479"/>
          </a:xfrm>
          <a:prstGeom prst="rect">
            <a:avLst/>
          </a:prstGeom>
        </p:spPr>
      </p:pic>
      <p:pic>
        <p:nvPicPr>
          <p:cNvPr id="12" name="Picture 3" descr="Maps and Charts of Israel">
            <a:extLst>
              <a:ext uri="{FF2B5EF4-FFF2-40B4-BE49-F238E27FC236}">
                <a16:creationId xmlns:a16="http://schemas.microsoft.com/office/drawing/2014/main" id="{922447B0-A00A-301A-B172-AED8AE3B22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Freeform 5">
            <a:extLst>
              <a:ext uri="{FF2B5EF4-FFF2-40B4-BE49-F238E27FC236}">
                <a16:creationId xmlns:a16="http://schemas.microsoft.com/office/drawing/2014/main" id="{640D8390-19C7-0F25-440C-AE07C093CB86}"/>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6">
            <a:extLst>
              <a:ext uri="{FF2B5EF4-FFF2-40B4-BE49-F238E27FC236}">
                <a16:creationId xmlns:a16="http://schemas.microsoft.com/office/drawing/2014/main" id="{21C09EF4-70C6-069D-5FBB-ADCD040A9368}"/>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570C0C87-E94A-EFB3-7542-6AF7E5E05CF2}"/>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Freeform 8">
            <a:extLst>
              <a:ext uri="{FF2B5EF4-FFF2-40B4-BE49-F238E27FC236}">
                <a16:creationId xmlns:a16="http://schemas.microsoft.com/office/drawing/2014/main" id="{40429866-797C-F279-3B61-21CAEDBC7F7C}"/>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Freeform 9">
            <a:extLst>
              <a:ext uri="{FF2B5EF4-FFF2-40B4-BE49-F238E27FC236}">
                <a16:creationId xmlns:a16="http://schemas.microsoft.com/office/drawing/2014/main" id="{50651A1D-F069-DD13-F2B8-1965E98AEEAD}"/>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
            <a:extLst>
              <a:ext uri="{FF2B5EF4-FFF2-40B4-BE49-F238E27FC236}">
                <a16:creationId xmlns:a16="http://schemas.microsoft.com/office/drawing/2014/main" id="{259A15B9-99EE-3AE2-3D10-3EFE99656967}"/>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2" name="Text Box 11">
            <a:extLst>
              <a:ext uri="{FF2B5EF4-FFF2-40B4-BE49-F238E27FC236}">
                <a16:creationId xmlns:a16="http://schemas.microsoft.com/office/drawing/2014/main" id="{A9AF582F-60B9-241E-05BA-5E3F8FEC73DD}"/>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3" name="AutoShape 12">
            <a:extLst>
              <a:ext uri="{FF2B5EF4-FFF2-40B4-BE49-F238E27FC236}">
                <a16:creationId xmlns:a16="http://schemas.microsoft.com/office/drawing/2014/main" id="{F14D01D7-CE16-3013-AEBF-A8EEFF9B980B}"/>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36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2">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4">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autoUpdateAnimBg="0"/>
      <p:bldP spid="15" grpId="0" build="allAtOnce"/>
      <p:bldP spid="19" grpId="0" animBg="1"/>
      <p:bldP spid="20" grpId="0" animBg="1"/>
      <p:bldP spid="21" grpId="0" build="p" autoUpdateAnimBg="0"/>
      <p:bldP spid="22" grpId="0" build="p" autoUpdateAnimBg="0"/>
      <p:bldP spid="2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aps and Charts of Israel">
            <a:extLst>
              <a:ext uri="{FF2B5EF4-FFF2-40B4-BE49-F238E27FC236}">
                <a16:creationId xmlns:a16="http://schemas.microsoft.com/office/drawing/2014/main" id="{4FFB9BC4-107B-4131-5133-89F6AC0A65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29435" y="429748"/>
            <a:ext cx="3811398" cy="138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a:t>
            </a:r>
            <a:r>
              <a:rPr kumimoji="0" lang="ar-JO" sz="28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 </a:t>
            </a:r>
            <a:r>
              <a:rPr kumimoji="0" lang="ar-JO" sz="2800" b="1" u="none" strike="noStrike" kern="1200" cap="none" spc="0" normalizeH="0" baseline="0" noProof="0" dirty="0">
                <a:ln>
                  <a:noFill/>
                </a:ln>
                <a:solidFill>
                  <a:srgbClr val="00CC99">
                    <a:lumMod val="60000"/>
                    <a:lumOff val="40000"/>
                  </a:srgbClr>
                </a:solidFill>
                <a:effectLst/>
                <a:uLnTx/>
                <a:uFillTx/>
                <a:latin typeface="Arial" panose="020B0604020202020204" pitchFamily="34" charset="0"/>
                <a:ea typeface="ＭＳ Ｐゴシック" charset="0"/>
                <a:cs typeface="Arial" panose="020B0604020202020204" pitchFamily="34" charset="0"/>
              </a:rPr>
              <a:t>اليهودية والسامرة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15" name="Picture 14">
            <a:extLst>
              <a:ext uri="{FF2B5EF4-FFF2-40B4-BE49-F238E27FC236}">
                <a16:creationId xmlns:a16="http://schemas.microsoft.com/office/drawing/2014/main" id="{00072AFC-ABA2-488F-BC5C-A8463101E326}"/>
              </a:ext>
            </a:extLst>
          </p:cNvPr>
          <p:cNvPicPr>
            <a:picLocks noChangeAspect="1"/>
          </p:cNvPicPr>
          <p:nvPr/>
        </p:nvPicPr>
        <p:blipFill>
          <a:blip r:embed="rId4"/>
          <a:stretch>
            <a:fillRect/>
          </a:stretch>
        </p:blipFill>
        <p:spPr>
          <a:xfrm>
            <a:off x="-22817" y="3573825"/>
            <a:ext cx="5766650" cy="3281723"/>
          </a:xfrm>
          <a:prstGeom prst="rect">
            <a:avLst/>
          </a:prstGeom>
        </p:spPr>
      </p:pic>
      <p:sp>
        <p:nvSpPr>
          <p:cNvPr id="14" name="Star: 5 Points 13">
            <a:extLst>
              <a:ext uri="{FF2B5EF4-FFF2-40B4-BE49-F238E27FC236}">
                <a16:creationId xmlns:a16="http://schemas.microsoft.com/office/drawing/2014/main" id="{A06CDD4F-E7BB-48C7-8EDB-F6E6A59D8E17}"/>
              </a:ext>
            </a:extLst>
          </p:cNvPr>
          <p:cNvSpPr/>
          <p:nvPr/>
        </p:nvSpPr>
        <p:spPr bwMode="auto">
          <a:xfrm>
            <a:off x="2450442" y="3590684"/>
            <a:ext cx="410066" cy="35648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Star: 5 Points 15">
            <a:extLst>
              <a:ext uri="{FF2B5EF4-FFF2-40B4-BE49-F238E27FC236}">
                <a16:creationId xmlns:a16="http://schemas.microsoft.com/office/drawing/2014/main" id="{158C89BF-5C18-43C0-95B3-1A10E90EB724}"/>
              </a:ext>
            </a:extLst>
          </p:cNvPr>
          <p:cNvSpPr/>
          <p:nvPr/>
        </p:nvSpPr>
        <p:spPr bwMode="auto">
          <a:xfrm>
            <a:off x="301716" y="4933897"/>
            <a:ext cx="410066" cy="35648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Freeform 5">
            <a:extLst>
              <a:ext uri="{FF2B5EF4-FFF2-40B4-BE49-F238E27FC236}">
                <a16:creationId xmlns:a16="http://schemas.microsoft.com/office/drawing/2014/main" id="{0396D634-714B-FD56-2F11-8CFB0187B31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6">
            <a:extLst>
              <a:ext uri="{FF2B5EF4-FFF2-40B4-BE49-F238E27FC236}">
                <a16:creationId xmlns:a16="http://schemas.microsoft.com/office/drawing/2014/main" id="{4BAF7AB8-11FF-9705-5BE1-6FA2FE0A6F0D}"/>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9" name="Text Box 7">
            <a:extLst>
              <a:ext uri="{FF2B5EF4-FFF2-40B4-BE49-F238E27FC236}">
                <a16:creationId xmlns:a16="http://schemas.microsoft.com/office/drawing/2014/main" id="{F8C3238E-D72D-E079-8956-9C5ABB113D9C}"/>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Freeform 8">
            <a:extLst>
              <a:ext uri="{FF2B5EF4-FFF2-40B4-BE49-F238E27FC236}">
                <a16:creationId xmlns:a16="http://schemas.microsoft.com/office/drawing/2014/main" id="{4BF5DF6B-A721-136F-3BA1-EA5525EFDE4A}"/>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Freeform 9">
            <a:extLst>
              <a:ext uri="{FF2B5EF4-FFF2-40B4-BE49-F238E27FC236}">
                <a16:creationId xmlns:a16="http://schemas.microsoft.com/office/drawing/2014/main" id="{EB552EA7-80CF-399D-DD92-9A66404CA4DC}"/>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0">
            <a:extLst>
              <a:ext uri="{FF2B5EF4-FFF2-40B4-BE49-F238E27FC236}">
                <a16:creationId xmlns:a16="http://schemas.microsoft.com/office/drawing/2014/main" id="{9C906C7B-AFF8-2616-D9A2-EF53D3A26494}"/>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3" name="Text Box 11">
            <a:extLst>
              <a:ext uri="{FF2B5EF4-FFF2-40B4-BE49-F238E27FC236}">
                <a16:creationId xmlns:a16="http://schemas.microsoft.com/office/drawing/2014/main" id="{9F722EB9-9EAF-45D6-675B-426C24BE871F}"/>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4" name="AutoShape 12">
            <a:extLst>
              <a:ext uri="{FF2B5EF4-FFF2-40B4-BE49-F238E27FC236}">
                <a16:creationId xmlns:a16="http://schemas.microsoft.com/office/drawing/2014/main" id="{BEC6A5CB-6F3A-9910-F5B7-F4AEA70BFCCC}"/>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652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3">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8">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build="p" autoUpdateAnimBg="0"/>
      <p:bldP spid="19" grpId="0" build="allAtOnce"/>
      <p:bldP spid="20" grpId="0" animBg="1"/>
      <p:bldP spid="21" grpId="0" animBg="1"/>
      <p:bldP spid="22" grpId="0" build="p" autoUpdateAnimBg="0"/>
      <p:bldP spid="23" grpId="0" build="p" autoUpdateAnimBg="0"/>
      <p:bldP spid="24"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FA1BA3-EDF8-40F2-AD6D-10060B4DFDFB}"/>
              </a:ext>
            </a:extLst>
          </p:cNvPr>
          <p:cNvPicPr>
            <a:picLocks noChangeAspect="1"/>
          </p:cNvPicPr>
          <p:nvPr/>
        </p:nvPicPr>
        <p:blipFill>
          <a:blip r:embed="rId3"/>
          <a:stretch>
            <a:fillRect/>
          </a:stretch>
        </p:blipFill>
        <p:spPr>
          <a:xfrm>
            <a:off x="0" y="1428750"/>
            <a:ext cx="9145789" cy="4073416"/>
          </a:xfrm>
          <a:prstGeom prst="rect">
            <a:avLst/>
          </a:prstGeom>
        </p:spPr>
      </p:pic>
      <p:sp>
        <p:nvSpPr>
          <p:cNvPr id="6" name="Rectangle 5">
            <a:extLst>
              <a:ext uri="{FF2B5EF4-FFF2-40B4-BE49-F238E27FC236}">
                <a16:creationId xmlns:a16="http://schemas.microsoft.com/office/drawing/2014/main" id="{EE376DE4-5021-4E99-A5F1-2EFC9CA2BE76}"/>
              </a:ext>
            </a:extLst>
          </p:cNvPr>
          <p:cNvSpPr/>
          <p:nvPr/>
        </p:nvSpPr>
        <p:spPr bwMode="auto">
          <a:xfrm>
            <a:off x="0" y="851338"/>
            <a:ext cx="4788024"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D33BB32-BEBA-4AA7-82AE-8D9037B2E030}"/>
              </a:ext>
            </a:extLst>
          </p:cNvPr>
          <p:cNvSpPr txBox="1">
            <a:spLocks noChangeArrowheads="1"/>
          </p:cNvSpPr>
          <p:nvPr/>
        </p:nvSpPr>
        <p:spPr bwMode="auto">
          <a:xfrm>
            <a:off x="4572000" y="227043"/>
            <a:ext cx="4572000"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 إلى بنسلفانيا</a:t>
            </a:r>
            <a:endParaRPr kumimoji="0" lang="en-US"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E907FCAB-33C5-4A0C-8CFF-25B1A7CB32CA}"/>
              </a:ext>
            </a:extLst>
          </p:cNvPr>
          <p:cNvSpPr txBox="1">
            <a:spLocks noChangeArrowheads="1"/>
          </p:cNvSpPr>
          <p:nvPr/>
        </p:nvSpPr>
        <p:spPr bwMode="auto">
          <a:xfrm>
            <a:off x="4908395" y="5646439"/>
            <a:ext cx="3900998"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16283 كم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12E1DA05-C25A-4405-B825-171106DC4E98}"/>
              </a:ext>
            </a:extLst>
          </p:cNvPr>
          <p:cNvSpPr txBox="1">
            <a:spLocks noChangeArrowheads="1"/>
          </p:cNvSpPr>
          <p:nvPr/>
        </p:nvSpPr>
        <p:spPr bwMode="auto">
          <a:xfrm>
            <a:off x="0" y="227043"/>
            <a:ext cx="4427984"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 إلى نيوروك</a:t>
            </a:r>
            <a:endParaRPr kumimoji="0" lang="en-US" sz="3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6C21260C-84C7-44A9-8CCF-9B9655AADF60}"/>
              </a:ext>
            </a:extLst>
          </p:cNvPr>
          <p:cNvSpPr txBox="1">
            <a:spLocks noChangeArrowheads="1"/>
          </p:cNvSpPr>
          <p:nvPr/>
        </p:nvSpPr>
        <p:spPr bwMode="auto">
          <a:xfrm>
            <a:off x="189250" y="5646439"/>
            <a:ext cx="3900998"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15323 كم</a:t>
            </a:r>
            <a:endParaRPr kumimoji="0" lang="en-US" sz="2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15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ستانلي د. توسان، ب ك س؛ جيريمي تشيو، الشرق</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554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460" name="Rectangle 2"/>
          <p:cNvSpPr/>
          <p:nvPr/>
        </p:nvSpPr>
        <p:spPr>
          <a:xfrm>
            <a:off x="0" y="-27384"/>
            <a:ext cx="9144000" cy="58221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رسالة</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بولس</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في</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أعمال</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٢٨: ٣٠ - ٣١</a:t>
            </a:r>
          </a:p>
        </p:txBody>
      </p:sp>
      <p:sp>
        <p:nvSpPr>
          <p:cNvPr id="1461" name="Rectangle 15"/>
          <p:cNvSpPr txBox="1"/>
          <p:nvPr/>
        </p:nvSpPr>
        <p:spPr>
          <a:xfrm>
            <a:off x="46037" y="6575145"/>
            <a:ext cx="6089650" cy="259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Narrow"/>
              </a:rPr>
              <a:t>©  https://www.deviantart.com/sharklord1/art/Alt-Roman-Empire-Provinces-701148110</a:t>
            </a:r>
          </a:p>
        </p:txBody>
      </p:sp>
      <p:sp>
        <p:nvSpPr>
          <p:cNvPr id="1462"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rPr>
                <a:latin typeface="Arial" panose="020B0604020202020204" pitchFamily="34" charset="0"/>
                <a:cs typeface="Arial" panose="020B0604020202020204" pitchFamily="34" charset="0"/>
              </a:rPr>
              <a:t>Bible Lands Blank Map</a:t>
            </a:r>
          </a:p>
        </p:txBody>
      </p:sp>
      <p:sp>
        <p:nvSpPr>
          <p:cNvPr id="1463" name="Text Box 7"/>
          <p:cNvSpPr txBox="1"/>
          <p:nvPr/>
        </p:nvSpPr>
        <p:spPr>
          <a:xfrm>
            <a:off x="45666" y="2057824"/>
            <a:ext cx="2459363"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إسبانيا</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4" name="Text Box 7"/>
          <p:cNvSpPr txBox="1"/>
          <p:nvPr/>
        </p:nvSpPr>
        <p:spPr>
          <a:xfrm>
            <a:off x="2836992" y="1473156"/>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1465" name="Text Box 7"/>
          <p:cNvSpPr txBox="1"/>
          <p:nvPr/>
        </p:nvSpPr>
        <p:spPr>
          <a:xfrm>
            <a:off x="5644362" y="1376904"/>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6" name="Text Box 7"/>
          <p:cNvSpPr txBox="1"/>
          <p:nvPr/>
        </p:nvSpPr>
        <p:spPr>
          <a:xfrm>
            <a:off x="6391321" y="400952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p>
        </p:txBody>
      </p:sp>
      <p:sp>
        <p:nvSpPr>
          <p:cNvPr id="1467" name="Text Box 7"/>
          <p:cNvSpPr txBox="1"/>
          <p:nvPr/>
        </p:nvSpPr>
        <p:spPr>
          <a:xfrm>
            <a:off x="6568489" y="253311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0"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8" name="Text Box 7"/>
          <p:cNvSpPr txBox="1"/>
          <p:nvPr/>
        </p:nvSpPr>
        <p:spPr>
          <a:xfrm>
            <a:off x="2593057" y="1971675"/>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a:t>
            </a:r>
            <a:r>
              <a:rPr kumimoji="0" sz="24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فسس</a:t>
            </a:r>
            <a:endParaRPr kumimoji="0" sz="24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
        <p:nvSpPr>
          <p:cNvPr id="1469" name="Text Box 2"/>
          <p:cNvSpPr txBox="1"/>
          <p:nvPr/>
        </p:nvSpPr>
        <p:spPr>
          <a:xfrm>
            <a:off x="8434924" y="89445"/>
            <a:ext cx="611704" cy="46166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MS PGothic" panose="020B0600070205080204" pitchFamily="34" charset="-128"/>
                <a:cs typeface="Arial" panose="020B0604020202020204" pitchFamily="34" charset="0"/>
                <a:sym typeface="Arial"/>
              </a:rPr>
              <a:t>١٤٢</a:t>
            </a:r>
          </a:p>
        </p:txBody>
      </p:sp>
      <p:sp>
        <p:nvSpPr>
          <p:cNvPr id="1470" name="Text Box 7"/>
          <p:cNvSpPr txBox="1"/>
          <p:nvPr/>
        </p:nvSpPr>
        <p:spPr>
          <a:xfrm>
            <a:off x="2593057" y="2452939"/>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كولوسي</a:t>
            </a:r>
          </a:p>
        </p:txBody>
      </p:sp>
      <p:sp>
        <p:nvSpPr>
          <p:cNvPr id="1471" name="Text Box 7"/>
          <p:cNvSpPr txBox="1"/>
          <p:nvPr/>
        </p:nvSpPr>
        <p:spPr>
          <a:xfrm>
            <a:off x="2593057" y="2934201"/>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فليمون</a:t>
            </a:r>
          </a:p>
        </p:txBody>
      </p:sp>
      <p:sp>
        <p:nvSpPr>
          <p:cNvPr id="1472" name="Text Box 7"/>
          <p:cNvSpPr txBox="1"/>
          <p:nvPr/>
        </p:nvSpPr>
        <p:spPr>
          <a:xfrm>
            <a:off x="2602682" y="3415465"/>
            <a:ext cx="1894504"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فيلبي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 grpId="0" animBg="1" advAuto="0"/>
      <p:bldP spid="1470" grpId="0" animBg="1" advAuto="0"/>
      <p:bldP spid="1471" grpId="0" animBg="1" advAuto="0"/>
      <p:bldP spid="1472" grpId="0" animBg="1" advAuto="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30" name="Text Box 2"/>
          <p:cNvSpPr txBox="1">
            <a:spLocks noChangeArrowheads="1"/>
          </p:cNvSpPr>
          <p:nvPr/>
        </p:nvSpPr>
        <p:spPr bwMode="auto">
          <a:xfrm>
            <a:off x="864997" y="6564868"/>
            <a:ext cx="866971"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497"/>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794"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794"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9331" name="Rectangle 3"/>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pic>
        <p:nvPicPr>
          <p:cNvPr id="491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174" y="474850"/>
            <a:ext cx="7716650" cy="5780834"/>
          </a:xfrm>
          <a:prstGeom prst="rect">
            <a:avLst/>
          </a:prstGeom>
          <a:noFill/>
          <a:ln w="9525">
            <a:noFill/>
            <a:round/>
            <a:headEnd/>
            <a:tailEnd/>
          </a:ln>
          <a:effectLst>
            <a:outerShdw blurRad="63500" dist="71785" dir="2700000" algn="ctr" rotWithShape="0">
              <a:srgbClr val="808080"/>
            </a:outerShdw>
          </a:effectLst>
        </p:spPr>
      </p:pic>
      <p:sp>
        <p:nvSpPr>
          <p:cNvPr id="99333"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الأبيض المتوسط</a:t>
            </a:r>
            <a:endPar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34" name="Text Box 6"/>
          <p:cNvSpPr txBox="1">
            <a:spLocks noChangeArrowheads="1"/>
          </p:cNvSpPr>
          <p:nvPr/>
        </p:nvSpPr>
        <p:spPr bwMode="auto">
          <a:xfrm rot="1320000">
            <a:off x="701769" y="1394103"/>
            <a:ext cx="1323694" cy="49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ATLANTIC OCEAN</a:t>
            </a:r>
          </a:p>
        </p:txBody>
      </p:sp>
      <p:sp>
        <p:nvSpPr>
          <p:cNvPr id="99335" name="Freeform 7"/>
          <p:cNvSpPr>
            <a:spLocks noChangeArrowheads="1"/>
          </p:cNvSpPr>
          <p:nvPr/>
        </p:nvSpPr>
        <p:spPr bwMode="auto">
          <a:xfrm>
            <a:off x="6202456" y="5350809"/>
            <a:ext cx="886666"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9336" name="Rectangle 8"/>
          <p:cNvSpPr>
            <a:spLocks noChangeArrowheads="1"/>
          </p:cNvSpPr>
          <p:nvPr/>
        </p:nvSpPr>
        <p:spPr bwMode="auto">
          <a:xfrm>
            <a:off x="689162" y="495860"/>
            <a:ext cx="7715250"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37" name="Text Box 9"/>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213"/>
              </a:spcBef>
              <a:spcAft>
                <a:spcPct val="0"/>
              </a:spcAft>
              <a:buClr>
                <a:srgbClr val="FFA27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941"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106507" name="Text Box 10"/>
          <p:cNvSpPr txBox="1">
            <a:spLocks noChangeArrowheads="1"/>
          </p:cNvSpPr>
          <p:nvPr/>
        </p:nvSpPr>
        <p:spPr bwMode="auto">
          <a:xfrm>
            <a:off x="2982166" y="3024193"/>
            <a:ext cx="156082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روما</a:t>
            </a:r>
            <a:endParaRPr kumimoji="0" lang="en-GB"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106508" name="Text Box 11"/>
          <p:cNvSpPr txBox="1">
            <a:spLocks noChangeArrowheads="1"/>
          </p:cNvSpPr>
          <p:nvPr/>
        </p:nvSpPr>
        <p:spPr bwMode="auto">
          <a:xfrm>
            <a:off x="6404162" y="4150386"/>
            <a:ext cx="260536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السورية</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09" name="Text Box 12"/>
          <p:cNvSpPr txBox="1">
            <a:spLocks noChangeArrowheads="1"/>
          </p:cNvSpPr>
          <p:nvPr/>
        </p:nvSpPr>
        <p:spPr bwMode="auto">
          <a:xfrm>
            <a:off x="5923710" y="3501845"/>
            <a:ext cx="289280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a:t>
            </a:r>
            <a:r>
              <a:rPr kumimoji="0" lang="ar-JO" sz="2206" b="1" u="none" strike="noStrike" kern="1200" cap="none" spc="0" normalizeH="0" baseline="0" noProof="0" dirty="0" err="1">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بيسيدية</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10" name="Text Box 13"/>
          <p:cNvSpPr txBox="1">
            <a:spLocks noChangeArrowheads="1"/>
          </p:cNvSpPr>
          <p:nvPr/>
        </p:nvSpPr>
        <p:spPr bwMode="auto">
          <a:xfrm>
            <a:off x="5168716" y="3717558"/>
            <a:ext cx="200541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أفسس</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11" name="Text Box 14"/>
          <p:cNvSpPr txBox="1">
            <a:spLocks noChangeArrowheads="1"/>
          </p:cNvSpPr>
          <p:nvPr/>
        </p:nvSpPr>
        <p:spPr bwMode="auto">
          <a:xfrm>
            <a:off x="3919272" y="3787595"/>
            <a:ext cx="1224571"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99343" name="Text Box 15"/>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ts val="1985"/>
              </a:spcBef>
              <a:spcAft>
                <a:spcPct val="0"/>
              </a:spcAft>
              <a:buClr>
                <a:srgbClr val="919191"/>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u="none" strike="noStrike" kern="1200" cap="none" spc="0" normalizeH="0" baseline="0" noProof="0" dirty="0">
                <a:ln>
                  <a:noFill/>
                </a:ln>
                <a:solidFill>
                  <a:srgbClr val="919191"/>
                </a:solidFill>
                <a:effectLst/>
                <a:uLnTx/>
                <a:uFillTx/>
                <a:latin typeface="Arial" panose="020B0604020202020204" pitchFamily="34" charset="0"/>
                <a:ea typeface="MS Gothic" charset="0"/>
                <a:cs typeface="Arial" panose="020B0604020202020204" pitchFamily="34" charset="0"/>
              </a:rPr>
              <a:t>•</a:t>
            </a:r>
          </a:p>
        </p:txBody>
      </p:sp>
      <p:sp>
        <p:nvSpPr>
          <p:cNvPr id="106513" name="Text Box 16"/>
          <p:cNvSpPr txBox="1">
            <a:spLocks noChangeArrowheads="1"/>
          </p:cNvSpPr>
          <p:nvPr/>
        </p:nvSpPr>
        <p:spPr bwMode="auto">
          <a:xfrm>
            <a:off x="4623828" y="3076022"/>
            <a:ext cx="200708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•Macedonia</a:t>
            </a:r>
          </a:p>
        </p:txBody>
      </p:sp>
      <p:grpSp>
        <p:nvGrpSpPr>
          <p:cNvPr id="99345" name="Group 17"/>
          <p:cNvGrpSpPr>
            <a:grpSpLocks/>
          </p:cNvGrpSpPr>
          <p:nvPr/>
        </p:nvGrpSpPr>
        <p:grpSpPr bwMode="auto">
          <a:xfrm>
            <a:off x="1077166" y="2241177"/>
            <a:ext cx="7124140" cy="3734361"/>
            <a:chOff x="673" y="1600"/>
            <a:chExt cx="5086" cy="2666"/>
          </a:xfrm>
        </p:grpSpPr>
        <p:sp>
          <p:nvSpPr>
            <p:cNvPr id="106540" name="Text Box 18"/>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أفريقيا</a:t>
              </a:r>
              <a:endParaRPr kumimoji="0" lang="en-GB"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6541" name="Text Box 19"/>
            <p:cNvSpPr txBox="1">
              <a:spLocks noChangeArrowheads="1"/>
            </p:cNvSpPr>
            <p:nvPr/>
          </p:nvSpPr>
          <p:spPr bwMode="auto">
            <a:xfrm>
              <a:off x="4656" y="1957"/>
              <a:ext cx="1029"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ASIA</a:t>
              </a:r>
            </a:p>
          </p:txBody>
        </p:sp>
        <p:sp>
          <p:nvSpPr>
            <p:cNvPr id="106542" name="Text Box 20"/>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985"/>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EUROPE</a:t>
              </a:r>
            </a:p>
          </p:txBody>
        </p:sp>
        <p:sp>
          <p:nvSpPr>
            <p:cNvPr id="106543" name="Text Box 21"/>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710"/>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735"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ARABIA</a:t>
              </a:r>
            </a:p>
          </p:txBody>
        </p:sp>
      </p:grpSp>
      <p:sp>
        <p:nvSpPr>
          <p:cNvPr id="49174" name="Text Box 22"/>
          <p:cNvSpPr txBox="1">
            <a:spLocks noChangeArrowheads="1"/>
          </p:cNvSpPr>
          <p:nvPr/>
        </p:nvSpPr>
        <p:spPr bwMode="auto">
          <a:xfrm>
            <a:off x="976313" y="4182596"/>
            <a:ext cx="1668275"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9927" rtl="0" eaLnBrk="0" fontAlgn="base" latinLnBrk="0" hangingPunct="0">
              <a:lnSpc>
                <a:spcPct val="93000"/>
              </a:lnSpc>
              <a:spcBef>
                <a:spcPts val="99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588"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الرسل 21- 28</a:t>
            </a:r>
            <a:endParaRPr kumimoji="0" lang="en-GB" sz="1588"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0651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أورشليم</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nvGrpSpPr>
          <p:cNvPr id="3" name="Group 24"/>
          <p:cNvGrpSpPr>
            <a:grpSpLocks/>
          </p:cNvGrpSpPr>
          <p:nvPr/>
        </p:nvGrpSpPr>
        <p:grpSpPr bwMode="auto">
          <a:xfrm>
            <a:off x="505665" y="4689662"/>
            <a:ext cx="4955971" cy="613522"/>
            <a:chOff x="501" y="3348"/>
            <a:chExt cx="3751" cy="438"/>
          </a:xfrm>
        </p:grpSpPr>
        <p:sp>
          <p:nvSpPr>
            <p:cNvPr id="49177" name="Rectangle 25"/>
            <p:cNvSpPr>
              <a:spLocks noChangeArrowheads="1"/>
            </p:cNvSpPr>
            <p:nvPr/>
          </p:nvSpPr>
          <p:spPr bwMode="auto">
            <a:xfrm>
              <a:off x="501" y="3348"/>
              <a:ext cx="3751"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9370" name="Text Box 26"/>
            <p:cNvSpPr txBox="1">
              <a:spLocks noChangeArrowheads="1"/>
            </p:cNvSpPr>
            <p:nvPr/>
          </p:nvSpPr>
          <p:spPr bwMode="auto">
            <a:xfrm>
              <a:off x="523" y="3366"/>
              <a:ext cx="3687"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765"/>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4. "إلى </a:t>
              </a:r>
              <a:r>
                <a:rPr kumimoji="0" lang="ar-JO" sz="2824"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روما</a:t>
              </a:r>
              <a:r>
                <a:rPr kumimoji="0" lang="ar-JO"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و</a:t>
              </a:r>
              <a:r>
                <a:rPr kumimoji="0" lang="ar-JO" sz="2824"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أربح</a:t>
              </a:r>
              <a:r>
                <a:rPr kumimoji="0" lang="ar-JO"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a:t>
              </a:r>
              <a:endParaRPr kumimoji="0" lang="en-GB"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4" name="Group 27"/>
          <p:cNvGrpSpPr>
            <a:grpSpLocks/>
          </p:cNvGrpSpPr>
          <p:nvPr/>
        </p:nvGrpSpPr>
        <p:grpSpPr bwMode="auto">
          <a:xfrm>
            <a:off x="505666" y="5483880"/>
            <a:ext cx="8342779" cy="1084169"/>
            <a:chOff x="625" y="3915"/>
            <a:chExt cx="5458" cy="774"/>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9368" name="Rectangle 29"/>
            <p:cNvSpPr>
              <a:spLocks noChangeArrowheads="1"/>
            </p:cNvSpPr>
            <p:nvPr/>
          </p:nvSpPr>
          <p:spPr bwMode="auto">
            <a:xfrm>
              <a:off x="671" y="3940"/>
              <a:ext cx="5412" cy="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p>
              <a:pPr marL="0" marR="0" lvl="0" indent="0" algn="ctr" defTabSz="397830" rtl="0" eaLnBrk="0" fontAlgn="base" latinLnBrk="0" hangingPunct="0">
                <a:lnSpc>
                  <a:spcPct val="80000"/>
                </a:lnSpc>
                <a:spcBef>
                  <a:spcPct val="0"/>
                </a:spcBef>
                <a:spcAft>
                  <a:spcPct val="0"/>
                </a:spcAft>
                <a:buClr>
                  <a:srgbClr val="000000"/>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كسجين، أرسل إلى </a:t>
              </a:r>
              <a:r>
                <a:rPr kumimoji="0" lang="ar-JO" sz="2206"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روما</a:t>
              </a: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التأثير المسيحي في السجن وبيت </a:t>
              </a:r>
              <a:r>
                <a:rPr kumimoji="0" lang="ar-JO" sz="2206"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قيصر</a:t>
              </a: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رسائل مهمة لاحقة؛ "جاهدت الجهاد الحسن، حفظت الإيمان!"</a:t>
              </a:r>
              <a:endParaRPr kumimoji="0" lang="en-GB"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5" name="Group 30"/>
          <p:cNvGrpSpPr>
            <a:grpSpLocks/>
          </p:cNvGrpSpPr>
          <p:nvPr/>
        </p:nvGrpSpPr>
        <p:grpSpPr bwMode="auto">
          <a:xfrm>
            <a:off x="4000500" y="379600"/>
            <a:ext cx="4443132" cy="2940147"/>
            <a:chOff x="2760" y="270"/>
            <a:chExt cx="3172" cy="2101"/>
          </a:xfrm>
        </p:grpSpPr>
        <p:pic>
          <p:nvPicPr>
            <p:cNvPr id="49183" name="Picture 31"/>
            <p:cNvPicPr>
              <a:picLocks noChangeAspect="1" noChangeArrowheads="1"/>
            </p:cNvPicPr>
            <p:nvPr/>
          </p:nvPicPr>
          <p:blipFill>
            <a:blip r:embed="rId6"/>
            <a:srcRect/>
            <a:stretch>
              <a:fillRect/>
            </a:stretch>
          </p:blipFill>
          <p:spPr bwMode="auto">
            <a:xfrm>
              <a:off x="2785" y="270"/>
              <a:ext cx="3147" cy="208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9366" name="Text Box 32"/>
            <p:cNvSpPr txBox="1">
              <a:spLocks noChangeArrowheads="1"/>
            </p:cNvSpPr>
            <p:nvPr/>
          </p:nvSpPr>
          <p:spPr bwMode="auto">
            <a:xfrm>
              <a:off x="2760" y="2086"/>
              <a:ext cx="3151" cy="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103"/>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ميدان روما القديم</a:t>
              </a:r>
              <a:endParaRPr kumimoji="0" lang="en-GB" sz="2206" b="1"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endParaRPr>
            </a:p>
          </p:txBody>
        </p:sp>
      </p:grpSp>
      <p:sp>
        <p:nvSpPr>
          <p:cNvPr id="99351" name="Text Box 33"/>
          <p:cNvSpPr txBox="1">
            <a:spLocks noChangeArrowheads="1"/>
          </p:cNvSpPr>
          <p:nvPr/>
        </p:nvSpPr>
        <p:spPr bwMode="auto">
          <a:xfrm>
            <a:off x="8494059" y="6168839"/>
            <a:ext cx="1610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52" name="Rectangle 34"/>
          <p:cNvSpPr>
            <a:spLocks noChangeArrowheads="1"/>
          </p:cNvSpPr>
          <p:nvPr/>
        </p:nvSpPr>
        <p:spPr bwMode="auto">
          <a:xfrm>
            <a:off x="7839844"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9353" name="Text Box 35"/>
          <p:cNvSpPr txBox="1">
            <a:spLocks noChangeArrowheads="1"/>
          </p:cNvSpPr>
          <p:nvPr/>
        </p:nvSpPr>
        <p:spPr bwMode="auto">
          <a:xfrm>
            <a:off x="8346616" y="6542456"/>
            <a:ext cx="285080"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55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46</a:t>
            </a:r>
          </a:p>
        </p:txBody>
      </p:sp>
      <p:sp>
        <p:nvSpPr>
          <p:cNvPr id="99354" name="Text Box 36"/>
          <p:cNvSpPr txBox="1">
            <a:spLocks noChangeArrowheads="1"/>
          </p:cNvSpPr>
          <p:nvPr/>
        </p:nvSpPr>
        <p:spPr bwMode="auto">
          <a:xfrm>
            <a:off x="8576546" y="6487721"/>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a:t>
            </a:r>
          </a:p>
        </p:txBody>
      </p:sp>
      <p:sp>
        <p:nvSpPr>
          <p:cNvPr id="49189" name="AutoShape 37"/>
          <p:cNvSpPr>
            <a:spLocks noChangeArrowheads="1"/>
          </p:cNvSpPr>
          <p:nvPr/>
        </p:nvSpPr>
        <p:spPr bwMode="auto">
          <a:xfrm>
            <a:off x="2903725" y="3040997"/>
            <a:ext cx="959503" cy="357187"/>
          </a:xfrm>
          <a:prstGeom prst="roundRect">
            <a:avLst>
              <a:gd name="adj" fmla="val 16667"/>
            </a:avLst>
          </a:prstGeom>
          <a:noFill/>
          <a:ln w="38160">
            <a:solidFill>
              <a:srgbClr val="FFEA18"/>
            </a:solidFill>
            <a:miter lim="800000"/>
            <a:headEnd/>
            <a:tailEnd/>
          </a:ln>
          <a:effectLst>
            <a:outerShdw blurRad="63500" dist="40186" dir="4303642"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6" name="Group 38"/>
          <p:cNvGrpSpPr>
            <a:grpSpLocks/>
          </p:cNvGrpSpPr>
          <p:nvPr/>
        </p:nvGrpSpPr>
        <p:grpSpPr bwMode="auto">
          <a:xfrm>
            <a:off x="281549" y="271743"/>
            <a:ext cx="3605493" cy="2385453"/>
            <a:chOff x="105" y="194"/>
            <a:chExt cx="2573" cy="1703"/>
          </a:xfrm>
        </p:grpSpPr>
        <p:sp>
          <p:nvSpPr>
            <p:cNvPr id="9936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9364" name="Text Box 40"/>
            <p:cNvSpPr txBox="1">
              <a:spLocks noChangeArrowheads="1"/>
            </p:cNvSpPr>
            <p:nvPr/>
          </p:nvSpPr>
          <p:spPr bwMode="auto">
            <a:xfrm>
              <a:off x="105" y="361"/>
              <a:ext cx="2573" cy="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1" eaLnBrk="0" fontAlgn="base" latinLnBrk="0" hangingPunct="0">
                <a:lnSpc>
                  <a:spcPct val="93000"/>
                </a:lnSpc>
                <a:spcBef>
                  <a:spcPts val="3640"/>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59- 62</a:t>
              </a:r>
              <a:br>
                <a:rPr kumimoji="0" lang="en-US"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br>
              <a:r>
                <a:rPr kumimoji="0" lang="ar-JO"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ب. م</a:t>
              </a:r>
              <a:endParaRPr kumimoji="0" lang="en-GB"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9193" name="AutoShape 41"/>
          <p:cNvSpPr>
            <a:spLocks noChangeArrowheads="1"/>
          </p:cNvSpPr>
          <p:nvPr/>
        </p:nvSpPr>
        <p:spPr bwMode="auto">
          <a:xfrm rot="5340000">
            <a:off x="3437405" y="3539659"/>
            <a:ext cx="607919"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9194" name="AutoShape 42"/>
          <p:cNvSpPr>
            <a:spLocks noChangeArrowheads="1"/>
          </p:cNvSpPr>
          <p:nvPr/>
        </p:nvSpPr>
        <p:spPr bwMode="auto">
          <a:xfrm rot="1200000">
            <a:off x="3741365" y="4382902"/>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9195" name="AutoShape 43"/>
          <p:cNvSpPr>
            <a:spLocks noChangeArrowheads="1"/>
          </p:cNvSpPr>
          <p:nvPr/>
        </p:nvSpPr>
        <p:spPr bwMode="auto">
          <a:xfrm rot="60000">
            <a:off x="5387228" y="4298858"/>
            <a:ext cx="610721"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9196" name="AutoShape 44"/>
          <p:cNvSpPr>
            <a:spLocks noChangeArrowheads="1"/>
          </p:cNvSpPr>
          <p:nvPr/>
        </p:nvSpPr>
        <p:spPr bwMode="auto">
          <a:xfrm rot="5880000">
            <a:off x="5980440" y="4368194"/>
            <a:ext cx="609320"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9197" name="Freeform 45"/>
          <p:cNvSpPr>
            <a:spLocks noChangeArrowheads="1"/>
          </p:cNvSpPr>
          <p:nvPr/>
        </p:nvSpPr>
        <p:spPr bwMode="auto">
          <a:xfrm>
            <a:off x="3807199" y="3206284"/>
            <a:ext cx="2668401" cy="1624853"/>
          </a:xfrm>
          <a:custGeom>
            <a:avLst/>
            <a:gdLst/>
            <a:ahLst/>
            <a:cxnLst>
              <a:cxn ang="0">
                <a:pos x="1896" y="1160"/>
              </a:cxn>
              <a:cxn ang="0">
                <a:pos x="1869" y="1151"/>
              </a:cxn>
              <a:cxn ang="0">
                <a:pos x="1905" y="971"/>
              </a:cxn>
              <a:cxn ang="0">
                <a:pos x="1896" y="800"/>
              </a:cxn>
              <a:cxn ang="0">
                <a:pos x="1609" y="720"/>
              </a:cxn>
              <a:cxn ang="0">
                <a:pos x="1546" y="711"/>
              </a:cxn>
              <a:cxn ang="0">
                <a:pos x="1465" y="746"/>
              </a:cxn>
              <a:cxn ang="0">
                <a:pos x="1357" y="782"/>
              </a:cxn>
              <a:cxn ang="0">
                <a:pos x="1240" y="738"/>
              </a:cxn>
              <a:cxn ang="0">
                <a:pos x="1186" y="720"/>
              </a:cxn>
              <a:cxn ang="0">
                <a:pos x="1105" y="684"/>
              </a:cxn>
              <a:cxn ang="0">
                <a:pos x="1105" y="764"/>
              </a:cxn>
              <a:cxn ang="0">
                <a:pos x="1123" y="818"/>
              </a:cxn>
              <a:cxn ang="0">
                <a:pos x="980" y="908"/>
              </a:cxn>
              <a:cxn ang="0">
                <a:pos x="899" y="926"/>
              </a:cxn>
              <a:cxn ang="0">
                <a:pos x="476" y="881"/>
              </a:cxn>
              <a:cxn ang="0">
                <a:pos x="359" y="854"/>
              </a:cxn>
              <a:cxn ang="0">
                <a:pos x="332" y="836"/>
              </a:cxn>
              <a:cxn ang="0">
                <a:pos x="278" y="827"/>
              </a:cxn>
              <a:cxn ang="0">
                <a:pos x="224" y="809"/>
              </a:cxn>
              <a:cxn ang="0">
                <a:pos x="117" y="773"/>
              </a:cxn>
              <a:cxn ang="0">
                <a:pos x="90" y="764"/>
              </a:cxn>
              <a:cxn ang="0">
                <a:pos x="72" y="684"/>
              </a:cxn>
              <a:cxn ang="0">
                <a:pos x="45" y="675"/>
              </a:cxn>
              <a:cxn ang="0">
                <a:pos x="18" y="657"/>
              </a:cxn>
              <a:cxn ang="0">
                <a:pos x="117" y="603"/>
              </a:cxn>
              <a:cxn ang="0">
                <a:pos x="144" y="495"/>
              </a:cxn>
              <a:cxn ang="0">
                <a:pos x="162" y="396"/>
              </a:cxn>
              <a:cxn ang="0">
                <a:pos x="144" y="342"/>
              </a:cxn>
              <a:cxn ang="0">
                <a:pos x="117" y="315"/>
              </a:cxn>
              <a:cxn ang="0">
                <a:pos x="81" y="261"/>
              </a:cxn>
              <a:cxn ang="0">
                <a:pos x="63" y="207"/>
              </a:cxn>
              <a:cxn ang="0">
                <a:pos x="72" y="54"/>
              </a:cxn>
              <a:cxn ang="0">
                <a:pos x="18" y="27"/>
              </a:cxn>
              <a:cxn ang="0">
                <a:pos x="0" y="0"/>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9362" name="Title 1"/>
          <p:cNvSpPr>
            <a:spLocks noGrp="1"/>
          </p:cNvSpPr>
          <p:nvPr>
            <p:ph type="title" idx="4294967295"/>
          </p:nvPr>
        </p:nvSpPr>
        <p:spPr bwMode="auto">
          <a:xfrm>
            <a:off x="578504" y="-747993"/>
            <a:ext cx="7986993" cy="7073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4. "إلى </a:t>
            </a:r>
            <a:r>
              <a:rPr lang="ar-JO" sz="2824" b="1" u="sng" dirty="0">
                <a:solidFill>
                  <a:srgbClr val="FF0000"/>
                </a:solidFill>
                <a:latin typeface="Arial" panose="020B0604020202020204" pitchFamily="34" charset="0"/>
                <a:cs typeface="Arial" panose="020B0604020202020204" pitchFamily="34" charset="0"/>
              </a:rPr>
              <a:t>روما</a:t>
            </a:r>
            <a:r>
              <a:rPr lang="ar-JO" sz="2824" b="1" dirty="0">
                <a:latin typeface="Arial" panose="020B0604020202020204" pitchFamily="34" charset="0"/>
                <a:cs typeface="Arial" panose="020B0604020202020204" pitchFamily="34" charset="0"/>
              </a:rPr>
              <a:t> و </a:t>
            </a:r>
            <a:r>
              <a:rPr lang="ar-JO" sz="2824" b="1" u="sng" dirty="0">
                <a:solidFill>
                  <a:srgbClr val="FF0000"/>
                </a:solidFill>
                <a:latin typeface="Arial" panose="020B0604020202020204" pitchFamily="34" charset="0"/>
                <a:cs typeface="Arial" panose="020B0604020202020204" pitchFamily="34" charset="0"/>
              </a:rPr>
              <a:t>أربح</a:t>
            </a:r>
            <a:r>
              <a:rPr lang="ar-JO" sz="2824" b="1" u="sng" dirty="0">
                <a:solidFill>
                  <a:schemeClr val="tx1"/>
                </a:solidFill>
                <a:latin typeface="Arial" panose="020B0604020202020204" pitchFamily="34" charset="0"/>
                <a:cs typeface="Arial" panose="020B0604020202020204" pitchFamily="34" charset="0"/>
              </a:rPr>
              <a:t>!</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9197"/>
                                        </p:tgtEl>
                                        <p:attrNameLst>
                                          <p:attrName>ppt_x</p:attrName>
                                        </p:attrNameLst>
                                      </p:cBhvr>
                                      <p:tavLst>
                                        <p:tav tm="100000">
                                          <p:val>
                                            <p:fltVal val="0.5"/>
                                          </p:val>
                                        </p:tav>
                                        <p:tav>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9" dur="500" fill="hold"/>
                                        <p:tgtEl>
                                          <p:spTgt spid="49196"/>
                                        </p:tgtEl>
                                        <p:attrNameLst>
                                          <p:attrName>ppt_x</p:attrName>
                                        </p:attrNameLst>
                                      </p:cBhvr>
                                      <p:tavLst>
                                        <p:tav tm="100000">
                                          <p:val>
                                            <p:fltVal val="0.5"/>
                                          </p:val>
                                        </p:tav>
                                        <p:tav>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p:val>
                                            <p:strVal val="#ppt_x"/>
                                          </p:val>
                                        </p:tav>
                                      </p:tavLst>
                                    </p:anim>
                                    <p:anim calcmode="lin" valueType="num">
                                      <p:cBhvr>
                                        <p:cTn id="57"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3" name="Rectangle 98"/>
          <p:cNvSpPr>
            <a:spLocks noGrp="1" noChangeArrowheads="1"/>
          </p:cNvSpPr>
          <p:nvPr>
            <p:ph type="title" idx="4294967295"/>
          </p:nvPr>
        </p:nvSpPr>
        <p:spPr>
          <a:xfrm>
            <a:off x="990600" y="0"/>
            <a:ext cx="7543800" cy="1143000"/>
          </a:xfrm>
        </p:spPr>
        <p:txBody>
          <a:bodyPr/>
          <a:lstStyle/>
          <a:p>
            <a:pPr eaLnBrk="1" hangingPunct="1"/>
            <a:r>
              <a:rPr lang="en-US" sz="4800" b="1" dirty="0">
                <a:latin typeface="Arial" panose="020B0604020202020204" pitchFamily="34" charset="0"/>
                <a:ea typeface="ＭＳ Ｐゴシック" charset="0"/>
                <a:cs typeface="Arial" panose="020B0604020202020204" pitchFamily="34" charset="0"/>
              </a:rPr>
              <a:t>Gospel Progress</a:t>
            </a:r>
          </a:p>
        </p:txBody>
      </p:sp>
      <p:sp>
        <p:nvSpPr>
          <p:cNvPr id="433154" name="Text Box 2"/>
          <p:cNvSpPr txBox="1">
            <a:spLocks noChangeArrowheads="1"/>
          </p:cNvSpPr>
          <p:nvPr/>
        </p:nvSpPr>
        <p:spPr bwMode="auto">
          <a:xfrm>
            <a:off x="8458205"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55" name="Text Box 3"/>
          <p:cNvSpPr txBox="1">
            <a:spLocks noChangeArrowheads="1"/>
          </p:cNvSpPr>
          <p:nvPr/>
        </p:nvSpPr>
        <p:spPr bwMode="auto">
          <a:xfrm>
            <a:off x="323851" y="190500"/>
            <a:ext cx="7920038" cy="9540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يمكن رؤية </a:t>
            </a:r>
            <a:r>
              <a:rPr kumimoji="0" lang="ar-SA" altLang="zh-CN" sz="2800" b="1" u="sng"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تقدّم الإنجيل</a:t>
            </a:r>
            <a:r>
              <a:rPr kumimoji="0" lang="ar-JO" altLang="zh-CN" sz="2800" b="1" u="sng"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 </a:t>
            </a:r>
            <a:r>
              <a:rPr kumimoji="0" lang="ar-SA" altLang="zh-CN"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في سفر أعمال الرسل عن طريق المقارنة بين بدايته ونهايته: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grpSp>
        <p:nvGrpSpPr>
          <p:cNvPr id="433156" name="Group 82"/>
          <p:cNvGrpSpPr>
            <a:grpSpLocks/>
          </p:cNvGrpSpPr>
          <p:nvPr/>
        </p:nvGrpSpPr>
        <p:grpSpPr bwMode="auto">
          <a:xfrm>
            <a:off x="304815" y="2159004"/>
            <a:ext cx="2754313" cy="939800"/>
            <a:chOff x="0" y="403"/>
            <a:chExt cx="1382" cy="403"/>
          </a:xfrm>
        </p:grpSpPr>
        <p:sp>
          <p:nvSpPr>
            <p:cNvPr id="433200" name="Rectangle 81"/>
            <p:cNvSpPr>
              <a:spLocks noChangeArrowheads="1"/>
            </p:cNvSpPr>
            <p:nvPr/>
          </p:nvSpPr>
          <p:spPr bwMode="auto">
            <a:xfrm>
              <a:off x="0" y="403"/>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201" name="Rectangle 54"/>
            <p:cNvSpPr>
              <a:spLocks noChangeArrowheads="1"/>
            </p:cNvSpPr>
            <p:nvPr/>
          </p:nvSpPr>
          <p:spPr bwMode="auto">
            <a:xfrm>
              <a:off x="43" y="403"/>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بعد الميلاد</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57" name="Rectangle 55"/>
          <p:cNvSpPr>
            <a:spLocks noChangeArrowheads="1"/>
          </p:cNvSpPr>
          <p:nvPr/>
        </p:nvSpPr>
        <p:spPr bwMode="auto">
          <a:xfrm>
            <a:off x="3195640" y="2159004"/>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58" name="Rectangle 56"/>
          <p:cNvSpPr>
            <a:spLocks noChangeArrowheads="1"/>
          </p:cNvSpPr>
          <p:nvPr/>
        </p:nvSpPr>
        <p:spPr bwMode="auto">
          <a:xfrm>
            <a:off x="5626117" y="2159004"/>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62</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59" name="Group 84"/>
          <p:cNvGrpSpPr>
            <a:grpSpLocks/>
          </p:cNvGrpSpPr>
          <p:nvPr/>
        </p:nvGrpSpPr>
        <p:grpSpPr bwMode="auto">
          <a:xfrm>
            <a:off x="304815" y="3098800"/>
            <a:ext cx="2754313" cy="939800"/>
            <a:chOff x="0" y="806"/>
            <a:chExt cx="1382" cy="403"/>
          </a:xfrm>
        </p:grpSpPr>
        <p:sp>
          <p:nvSpPr>
            <p:cNvPr id="433198" name="Rectangle 83"/>
            <p:cNvSpPr>
              <a:spLocks noChangeArrowheads="1"/>
            </p:cNvSpPr>
            <p:nvPr/>
          </p:nvSpPr>
          <p:spPr bwMode="auto">
            <a:xfrm>
              <a:off x="0" y="806"/>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9" name="Rectangle 57"/>
            <p:cNvSpPr>
              <a:spLocks noChangeArrowheads="1"/>
            </p:cNvSpPr>
            <p:nvPr/>
          </p:nvSpPr>
          <p:spPr bwMode="auto">
            <a:xfrm>
              <a:off x="43" y="806"/>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الكنيسة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0" name="Rectangle 58"/>
          <p:cNvSpPr>
            <a:spLocks noChangeArrowheads="1"/>
          </p:cNvSpPr>
          <p:nvPr/>
        </p:nvSpPr>
        <p:spPr bwMode="auto">
          <a:xfrm>
            <a:off x="3195640" y="3098800"/>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غير موجودة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1" name="Rectangle 59"/>
          <p:cNvSpPr>
            <a:spLocks noChangeArrowheads="1"/>
          </p:cNvSpPr>
          <p:nvPr/>
        </p:nvSpPr>
        <p:spPr bwMode="auto">
          <a:xfrm>
            <a:off x="5626117" y="3098800"/>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مزدهرة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2" name="Group 86"/>
          <p:cNvGrpSpPr>
            <a:grpSpLocks/>
          </p:cNvGrpSpPr>
          <p:nvPr/>
        </p:nvGrpSpPr>
        <p:grpSpPr bwMode="auto">
          <a:xfrm>
            <a:off x="304815" y="4038602"/>
            <a:ext cx="2754313" cy="939800"/>
            <a:chOff x="0" y="1209"/>
            <a:chExt cx="1382" cy="403"/>
          </a:xfrm>
        </p:grpSpPr>
        <p:sp>
          <p:nvSpPr>
            <p:cNvPr id="433196" name="Rectangle 85"/>
            <p:cNvSpPr>
              <a:spLocks noChangeArrowheads="1"/>
            </p:cNvSpPr>
            <p:nvPr/>
          </p:nvSpPr>
          <p:spPr bwMode="auto">
            <a:xfrm>
              <a:off x="0" y="1209"/>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7" name="Rectangle 60"/>
            <p:cNvSpPr>
              <a:spLocks noChangeArrowheads="1"/>
            </p:cNvSpPr>
            <p:nvPr/>
          </p:nvSpPr>
          <p:spPr bwMode="auto">
            <a:xfrm>
              <a:off x="43" y="1209"/>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تركيبة 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3" name="Rectangle 61"/>
          <p:cNvSpPr>
            <a:spLocks noChangeArrowheads="1"/>
          </p:cNvSpPr>
          <p:nvPr/>
        </p:nvSpPr>
        <p:spPr bwMode="auto">
          <a:xfrm>
            <a:off x="3195640" y="4038602"/>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يهود 100%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4" name="Rectangle 62"/>
          <p:cNvSpPr>
            <a:spLocks noChangeArrowheads="1"/>
          </p:cNvSpPr>
          <p:nvPr/>
        </p:nvSpPr>
        <p:spPr bwMode="auto">
          <a:xfrm>
            <a:off x="5626117" y="4038602"/>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معظمهم من الأمم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5" name="Group 88"/>
          <p:cNvGrpSpPr>
            <a:grpSpLocks/>
          </p:cNvGrpSpPr>
          <p:nvPr/>
        </p:nvGrpSpPr>
        <p:grpSpPr bwMode="auto">
          <a:xfrm>
            <a:off x="304815" y="4978405"/>
            <a:ext cx="2754313" cy="939800"/>
            <a:chOff x="0" y="1612"/>
            <a:chExt cx="1382" cy="403"/>
          </a:xfrm>
        </p:grpSpPr>
        <p:sp>
          <p:nvSpPr>
            <p:cNvPr id="433194" name="Rectangle 87"/>
            <p:cNvSpPr>
              <a:spLocks noChangeArrowheads="1"/>
            </p:cNvSpPr>
            <p:nvPr/>
          </p:nvSpPr>
          <p:spPr bwMode="auto">
            <a:xfrm>
              <a:off x="0" y="1612"/>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5" name="Rectangle 63"/>
            <p:cNvSpPr>
              <a:spLocks noChangeArrowheads="1"/>
            </p:cNvSpPr>
            <p:nvPr/>
          </p:nvSpPr>
          <p:spPr bwMode="auto">
            <a:xfrm>
              <a:off x="43" y="1612"/>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الموقع</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6" name="Rectangle 64"/>
          <p:cNvSpPr>
            <a:spLocks noChangeArrowheads="1"/>
          </p:cNvSpPr>
          <p:nvPr/>
        </p:nvSpPr>
        <p:spPr bwMode="auto">
          <a:xfrm>
            <a:off x="3195640" y="4978405"/>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7" name="Rectangle 65"/>
          <p:cNvSpPr>
            <a:spLocks noChangeArrowheads="1"/>
          </p:cNvSpPr>
          <p:nvPr/>
        </p:nvSpPr>
        <p:spPr bwMode="auto">
          <a:xfrm>
            <a:off x="5626117" y="4978405"/>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روما</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8" name="Group 72"/>
          <p:cNvGrpSpPr>
            <a:grpSpLocks/>
          </p:cNvGrpSpPr>
          <p:nvPr/>
        </p:nvGrpSpPr>
        <p:grpSpPr bwMode="auto">
          <a:xfrm>
            <a:off x="304815" y="1219202"/>
            <a:ext cx="2754313" cy="939800"/>
            <a:chOff x="0" y="0"/>
            <a:chExt cx="1382" cy="403"/>
          </a:xfrm>
        </p:grpSpPr>
        <p:sp>
          <p:nvSpPr>
            <p:cNvPr id="433190" name="Rectangle 71"/>
            <p:cNvSpPr>
              <a:spLocks noChangeArrowheads="1"/>
            </p:cNvSpPr>
            <p:nvPr/>
          </p:nvSpPr>
          <p:spPr bwMode="auto">
            <a:xfrm>
              <a:off x="0" y="0"/>
              <a:ext cx="1382"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91" name="Group 70"/>
            <p:cNvGrpSpPr>
              <a:grpSpLocks/>
            </p:cNvGrpSpPr>
            <p:nvPr/>
          </p:nvGrpSpPr>
          <p:grpSpPr bwMode="auto">
            <a:xfrm>
              <a:off x="0" y="0"/>
              <a:ext cx="1382" cy="403"/>
              <a:chOff x="0" y="0"/>
              <a:chExt cx="1382" cy="403"/>
            </a:xfrm>
          </p:grpSpPr>
          <p:sp>
            <p:nvSpPr>
              <p:cNvPr id="433192" name="Rectangle 51"/>
              <p:cNvSpPr>
                <a:spLocks noChangeArrowheads="1"/>
              </p:cNvSpPr>
              <p:nvPr/>
            </p:nvSpPr>
            <p:spPr bwMode="auto">
              <a:xfrm>
                <a:off x="43" y="0"/>
                <a:ext cx="129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93" name="Rectangle 69"/>
              <p:cNvSpPr>
                <a:spLocks noChangeArrowheads="1"/>
              </p:cNvSpPr>
              <p:nvPr/>
            </p:nvSpPr>
            <p:spPr bwMode="auto">
              <a:xfrm>
                <a:off x="0" y="0"/>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69" name="Group 76"/>
          <p:cNvGrpSpPr>
            <a:grpSpLocks/>
          </p:cNvGrpSpPr>
          <p:nvPr/>
        </p:nvGrpSpPr>
        <p:grpSpPr bwMode="auto">
          <a:xfrm>
            <a:off x="3059128" y="1219202"/>
            <a:ext cx="3125787" cy="939800"/>
            <a:chOff x="1382" y="0"/>
            <a:chExt cx="1130" cy="403"/>
          </a:xfrm>
        </p:grpSpPr>
        <p:sp>
          <p:nvSpPr>
            <p:cNvPr id="433186" name="Rectangle 75"/>
            <p:cNvSpPr>
              <a:spLocks noChangeArrowheads="1"/>
            </p:cNvSpPr>
            <p:nvPr/>
          </p:nvSpPr>
          <p:spPr bwMode="auto">
            <a:xfrm>
              <a:off x="1382" y="0"/>
              <a:ext cx="113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87" name="Group 74"/>
            <p:cNvGrpSpPr>
              <a:grpSpLocks/>
            </p:cNvGrpSpPr>
            <p:nvPr/>
          </p:nvGrpSpPr>
          <p:grpSpPr bwMode="auto">
            <a:xfrm>
              <a:off x="1382" y="0"/>
              <a:ext cx="1130" cy="403"/>
              <a:chOff x="1382" y="0"/>
              <a:chExt cx="1130" cy="403"/>
            </a:xfrm>
          </p:grpSpPr>
          <p:sp>
            <p:nvSpPr>
              <p:cNvPr id="433188" name="Rectangle 52"/>
              <p:cNvSpPr>
                <a:spLocks noChangeArrowheads="1"/>
              </p:cNvSpPr>
              <p:nvPr/>
            </p:nvSpPr>
            <p:spPr bwMode="auto">
              <a:xfrm>
                <a:off x="1425" y="0"/>
                <a:ext cx="1044"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1</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433189" name="Rectangle 73"/>
              <p:cNvSpPr>
                <a:spLocks noChangeArrowheads="1"/>
              </p:cNvSpPr>
              <p:nvPr/>
            </p:nvSpPr>
            <p:spPr bwMode="auto">
              <a:xfrm>
                <a:off x="1382"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0" name="Group 80"/>
          <p:cNvGrpSpPr>
            <a:grpSpLocks/>
          </p:cNvGrpSpPr>
          <p:nvPr/>
        </p:nvGrpSpPr>
        <p:grpSpPr bwMode="auto">
          <a:xfrm>
            <a:off x="5689600" y="1219202"/>
            <a:ext cx="3225800" cy="939800"/>
            <a:chOff x="2512" y="0"/>
            <a:chExt cx="1166" cy="403"/>
          </a:xfrm>
        </p:grpSpPr>
        <p:sp>
          <p:nvSpPr>
            <p:cNvPr id="433182" name="Rectangle 79"/>
            <p:cNvSpPr>
              <a:spLocks noChangeArrowheads="1"/>
            </p:cNvSpPr>
            <p:nvPr/>
          </p:nvSpPr>
          <p:spPr bwMode="auto">
            <a:xfrm>
              <a:off x="2512" y="0"/>
              <a:ext cx="116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83" name="Group 78"/>
            <p:cNvGrpSpPr>
              <a:grpSpLocks/>
            </p:cNvGrpSpPr>
            <p:nvPr/>
          </p:nvGrpSpPr>
          <p:grpSpPr bwMode="auto">
            <a:xfrm>
              <a:off x="2512" y="0"/>
              <a:ext cx="1166" cy="403"/>
              <a:chOff x="2512" y="0"/>
              <a:chExt cx="1166" cy="403"/>
            </a:xfrm>
          </p:grpSpPr>
          <p:sp>
            <p:nvSpPr>
              <p:cNvPr id="433184" name="Rectangle 53"/>
              <p:cNvSpPr>
                <a:spLocks noChangeArrowheads="1"/>
              </p:cNvSpPr>
              <p:nvPr/>
            </p:nvSpPr>
            <p:spPr bwMode="auto">
              <a:xfrm>
                <a:off x="2555" y="0"/>
                <a:ext cx="108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28</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433185" name="Rectangle 77"/>
              <p:cNvSpPr>
                <a:spLocks noChangeArrowheads="1"/>
              </p:cNvSpPr>
              <p:nvPr/>
            </p:nvSpPr>
            <p:spPr bwMode="auto">
              <a:xfrm>
                <a:off x="2512" y="0"/>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1" name="Group 92"/>
          <p:cNvGrpSpPr>
            <a:grpSpLocks/>
          </p:cNvGrpSpPr>
          <p:nvPr/>
        </p:nvGrpSpPr>
        <p:grpSpPr bwMode="auto">
          <a:xfrm>
            <a:off x="304815" y="5918200"/>
            <a:ext cx="2754313" cy="939800"/>
            <a:chOff x="0" y="2015"/>
            <a:chExt cx="1382" cy="403"/>
          </a:xfrm>
        </p:grpSpPr>
        <p:sp>
          <p:nvSpPr>
            <p:cNvPr id="433178" name="Rectangle 91"/>
            <p:cNvSpPr>
              <a:spLocks noChangeArrowheads="1"/>
            </p:cNvSpPr>
            <p:nvPr/>
          </p:nvSpPr>
          <p:spPr bwMode="auto">
            <a:xfrm>
              <a:off x="0" y="2015"/>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79" name="Group 90"/>
            <p:cNvGrpSpPr>
              <a:grpSpLocks/>
            </p:cNvGrpSpPr>
            <p:nvPr/>
          </p:nvGrpSpPr>
          <p:grpSpPr bwMode="auto">
            <a:xfrm>
              <a:off x="0" y="2015"/>
              <a:ext cx="1382" cy="403"/>
              <a:chOff x="0" y="2015"/>
              <a:chExt cx="1382" cy="403"/>
            </a:xfrm>
          </p:grpSpPr>
          <p:sp>
            <p:nvSpPr>
              <p:cNvPr id="433180" name="Rectangle 66"/>
              <p:cNvSpPr>
                <a:spLocks noChangeArrowheads="1"/>
              </p:cNvSpPr>
              <p:nvPr/>
            </p:nvSpPr>
            <p:spPr bwMode="auto">
              <a:xfrm>
                <a:off x="43" y="2015"/>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الشخصية المحورية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81" name="Rectangle 89"/>
              <p:cNvSpPr>
                <a:spLocks noChangeArrowheads="1"/>
              </p:cNvSpPr>
              <p:nvPr/>
            </p:nvSpPr>
            <p:spPr bwMode="auto">
              <a:xfrm>
                <a:off x="0" y="2015"/>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2" name="Group 94"/>
          <p:cNvGrpSpPr>
            <a:grpSpLocks/>
          </p:cNvGrpSpPr>
          <p:nvPr/>
        </p:nvGrpSpPr>
        <p:grpSpPr bwMode="auto">
          <a:xfrm>
            <a:off x="3059128" y="5918200"/>
            <a:ext cx="3125787" cy="939800"/>
            <a:chOff x="1382" y="2015"/>
            <a:chExt cx="1130" cy="403"/>
          </a:xfrm>
        </p:grpSpPr>
        <p:sp>
          <p:nvSpPr>
            <p:cNvPr id="433176" name="Rectangle 67"/>
            <p:cNvSpPr>
              <a:spLocks noChangeArrowheads="1"/>
            </p:cNvSpPr>
            <p:nvPr/>
          </p:nvSpPr>
          <p:spPr bwMode="auto">
            <a:xfrm>
              <a:off x="1425" y="2015"/>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بطرس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خدمة ضيّقة</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p:txBody>
        </p:sp>
        <p:sp>
          <p:nvSpPr>
            <p:cNvPr id="433177" name="Rectangle 93"/>
            <p:cNvSpPr>
              <a:spLocks noChangeArrowheads="1"/>
            </p:cNvSpPr>
            <p:nvPr/>
          </p:nvSpPr>
          <p:spPr bwMode="auto">
            <a:xfrm>
              <a:off x="1382" y="2015"/>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33173" name="Group 96"/>
          <p:cNvGrpSpPr>
            <a:grpSpLocks/>
          </p:cNvGrpSpPr>
          <p:nvPr/>
        </p:nvGrpSpPr>
        <p:grpSpPr bwMode="auto">
          <a:xfrm>
            <a:off x="5689600" y="5918200"/>
            <a:ext cx="3225800" cy="939800"/>
            <a:chOff x="2512" y="2015"/>
            <a:chExt cx="1166" cy="403"/>
          </a:xfrm>
        </p:grpSpPr>
        <p:sp>
          <p:nvSpPr>
            <p:cNvPr id="433174" name="Rectangle 68"/>
            <p:cNvSpPr>
              <a:spLocks noChangeArrowheads="1"/>
            </p:cNvSpPr>
            <p:nvPr/>
          </p:nvSpPr>
          <p:spPr bwMode="auto">
            <a:xfrm>
              <a:off x="2555" y="2015"/>
              <a:ext cx="108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بولس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خدمة واسعة</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p:txBody>
        </p:sp>
        <p:sp>
          <p:nvSpPr>
            <p:cNvPr id="433175" name="Rectangle 95"/>
            <p:cNvSpPr>
              <a:spLocks noChangeArrowheads="1"/>
            </p:cNvSpPr>
            <p:nvPr/>
          </p:nvSpPr>
          <p:spPr bwMode="auto">
            <a:xfrm>
              <a:off x="2512" y="2015"/>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6" name="Picture 2" descr="Picture 2"/>
          <p:cNvPicPr>
            <a:picLocks noChangeAspect="1"/>
          </p:cNvPicPr>
          <p:nvPr/>
        </p:nvPicPr>
        <p:blipFill>
          <a:blip r:embed="rId3"/>
          <a:stretch>
            <a:fillRect/>
          </a:stretch>
        </p:blipFill>
        <p:spPr>
          <a:xfrm>
            <a:off x="0" y="228600"/>
            <a:ext cx="9144000" cy="6248400"/>
          </a:xfrm>
          <a:prstGeom prst="rect">
            <a:avLst/>
          </a:prstGeom>
          <a:ln w="12700">
            <a:miter lim="400000"/>
          </a:ln>
        </p:spPr>
      </p:pic>
      <p:sp>
        <p:nvSpPr>
          <p:cNvPr id="1447" name="Donut 1"/>
          <p:cNvSpPr/>
          <p:nvPr/>
        </p:nvSpPr>
        <p:spPr>
          <a:xfrm>
            <a:off x="107504" y="2415465"/>
            <a:ext cx="1676401" cy="18746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53"/>
                  <a:pt x="5407" y="20674"/>
                  <a:pt x="10800" y="20674"/>
                </a:cubicBezTo>
                <a:cubicBezTo>
                  <a:pt x="16193" y="20674"/>
                  <a:pt x="20564" y="16253"/>
                  <a:pt x="20564" y="10800"/>
                </a:cubicBezTo>
                <a:cubicBezTo>
                  <a:pt x="20564" y="5347"/>
                  <a:pt x="16193" y="926"/>
                  <a:pt x="10800" y="926"/>
                </a:cubicBezTo>
                <a:cubicBezTo>
                  <a:pt x="5407" y="926"/>
                  <a:pt x="1036" y="5347"/>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1800" b="0">
                <a:solidFill>
                  <a:srgbClr val="A5A5A5">
                    <a:lumOff val="44000"/>
                  </a:srgbClr>
                </a:solidFill>
                <a:latin typeface="Calibri"/>
                <a:ea typeface="Calibri"/>
                <a:cs typeface="Calibri"/>
                <a:sym typeface="Calibri"/>
              </a:defRPr>
            </a:pPr>
            <a:endParaRPr kumimoji="0" sz="18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grpSp>
        <p:nvGrpSpPr>
          <p:cNvPr id="1450" name="Rounded Rectangle 2"/>
          <p:cNvGrpSpPr/>
          <p:nvPr/>
        </p:nvGrpSpPr>
        <p:grpSpPr>
          <a:xfrm>
            <a:off x="2057400" y="4404319"/>
            <a:ext cx="6019800" cy="1905002"/>
            <a:chOff x="0" y="569272"/>
            <a:chExt cx="6019800" cy="1905001"/>
          </a:xfrm>
        </p:grpSpPr>
        <p:sp>
          <p:nvSpPr>
            <p:cNvPr id="1448" name="Rounded Rectangle"/>
            <p:cNvSpPr/>
            <p:nvPr/>
          </p:nvSpPr>
          <p:spPr>
            <a:xfrm>
              <a:off x="0" y="569272"/>
              <a:ext cx="6019800" cy="1905001"/>
            </a:xfrm>
            <a:prstGeom prst="roundRect">
              <a:avLst>
                <a:gd name="adj" fmla="val 17810"/>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sz="4000" b="0">
                  <a:solidFill>
                    <a:srgbClr val="A5A5A5">
                      <a:lumOff val="44000"/>
                    </a:srgbClr>
                  </a:solidFill>
                  <a:latin typeface="Calibri"/>
                  <a:ea typeface="Calibri"/>
                  <a:cs typeface="Calibri"/>
                  <a:sym typeface="Calibri"/>
                </a:defRPr>
              </a:pPr>
              <a:endParaRPr kumimoji="0" sz="40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49" name="الرحلة التبشيرية الرابعة…"/>
            <p:cNvSpPr txBox="1"/>
            <p:nvPr/>
          </p:nvSpPr>
          <p:spPr>
            <a:xfrm>
              <a:off x="151442" y="613833"/>
              <a:ext cx="5716916" cy="18158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sz="4000">
                  <a:solidFill>
                    <a:srgbClr val="A5A5A5">
                      <a:lumOff val="44000"/>
                    </a:srgbClr>
                  </a:solidFill>
                  <a:latin typeface="Calibri"/>
                  <a:ea typeface="Calibri"/>
                  <a:cs typeface="Calibri"/>
                  <a:sym typeface="Calibri"/>
                </a:defRPr>
              </a:pPr>
              <a:r>
                <a:rPr kumimoji="0" sz="40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الرحلة</a:t>
              </a:r>
              <a:r>
                <a:rPr kumimoji="0" sz="40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40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التبشيرية</a:t>
              </a:r>
              <a:r>
                <a:rPr kumimoji="0" sz="40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40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الرابعة</a:t>
              </a:r>
              <a:endPar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a:p>
              <a:pPr marL="0" marR="0" lvl="0" indent="0" algn="ctr" defTabSz="914400" rtl="1" eaLnBrk="1" fontAlgn="base" latinLnBrk="0" hangingPunct="1">
                <a:lnSpc>
                  <a:spcPct val="100000"/>
                </a:lnSpc>
                <a:spcBef>
                  <a:spcPct val="0"/>
                </a:spcBef>
                <a:spcAft>
                  <a:spcPct val="0"/>
                </a:spcAft>
                <a:buClrTx/>
                <a:buSzTx/>
                <a:buFontTx/>
                <a:buNone/>
                <a:tabLst/>
                <a:defRPr sz="3200">
                  <a:solidFill>
                    <a:srgbClr val="A5A5A5">
                      <a:lumOff val="44000"/>
                    </a:srgbClr>
                  </a:solidFill>
                  <a:latin typeface="Calibri"/>
                  <a:ea typeface="Calibri"/>
                  <a:cs typeface="Calibri"/>
                  <a:sym typeface="Calibri"/>
                </a:defRPr>
              </a:pPr>
              <a:r>
                <a:rPr kumimoji="0" lang="ar-JO" sz="32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rPr>
                <a:t>1 و2 </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تيموثاوس</a:t>
              </a:r>
              <a:r>
                <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وتيطس</a:t>
              </a:r>
              <a:r>
                <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بعد</a:t>
              </a:r>
              <a:r>
                <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سفر</a:t>
              </a:r>
              <a:r>
                <a:rPr kumimoji="0" sz="3200" b="1" u="none" strike="noStrike" kern="1200" cap="none" spc="0" normalizeH="0" baseline="0" noProof="0" dirty="0">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 </a:t>
              </a:r>
              <a:r>
                <a:rPr lang="ar-JO" sz="3200" b="1" dirty="0">
                  <a:solidFill>
                    <a:srgbClr val="A5A5A5">
                      <a:lumOff val="44000"/>
                    </a:srgbClr>
                  </a:solidFill>
                  <a:latin typeface="Arial" panose="020B0604020202020204" pitchFamily="34" charset="0"/>
                  <a:ea typeface="Arial"/>
                  <a:cs typeface="Arial" panose="020B0604020202020204" pitchFamily="34" charset="0"/>
                  <a:sym typeface="Arial"/>
                </a:rPr>
                <a:t>ال</a:t>
              </a:r>
              <a:r>
                <a:rPr kumimoji="0" sz="3200" b="1" u="none" strike="noStrike" kern="1200" cap="none" spc="0" normalizeH="0" baseline="0" noProof="0" dirty="0" err="1">
                  <a:ln>
                    <a:noFill/>
                  </a:ln>
                  <a:solidFill>
                    <a:srgbClr val="A5A5A5">
                      <a:lumOff val="44000"/>
                    </a:srgbClr>
                  </a:solidFill>
                  <a:effectLst/>
                  <a:uLnTx/>
                  <a:uFillTx/>
                  <a:latin typeface="Arial" panose="020B0604020202020204" pitchFamily="34" charset="0"/>
                  <a:ea typeface="Arial"/>
                  <a:cs typeface="Arial" panose="020B0604020202020204" pitchFamily="34" charset="0"/>
                  <a:sym typeface="Arial"/>
                </a:rPr>
                <a:t>أعمال</a:t>
              </a:r>
              <a:endParaRPr kumimoji="0"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alibri"/>
              </a:endParaRPr>
            </a:p>
            <a:p>
              <a:pPr marL="0" marR="0" lvl="0" indent="0" algn="ctr" defTabSz="914400" rtl="1" eaLnBrk="1" fontAlgn="base" latinLnBrk="0" hangingPunct="1">
                <a:lnSpc>
                  <a:spcPct val="100000"/>
                </a:lnSpc>
                <a:spcBef>
                  <a:spcPct val="0"/>
                </a:spcBef>
                <a:spcAft>
                  <a:spcPct val="0"/>
                </a:spcAft>
                <a:buClrTx/>
                <a:buSzTx/>
                <a:buFontTx/>
                <a:buNone/>
                <a:tabLst/>
                <a:defRPr sz="4000" b="0">
                  <a:solidFill>
                    <a:srgbClr val="FFFF00"/>
                  </a:solidFill>
                  <a:latin typeface="Calibri"/>
                  <a:ea typeface="Calibri"/>
                  <a:cs typeface="Calibri"/>
                  <a:sym typeface="Calibri"/>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rial"/>
                  <a:cs typeface="Arial" panose="020B0604020202020204" pitchFamily="34" charset="0"/>
                  <a:sym typeface="Arial"/>
                </a:rPr>
                <a:t>ربيع 62 – خريف 67</a:t>
              </a:r>
              <a:endParaRPr kumimoji="0"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alibri"/>
              </a:endParaRPr>
            </a:p>
          </p:txBody>
        </p:sp>
      </p:grpSp>
      <p:sp>
        <p:nvSpPr>
          <p:cNvPr id="1451" name="Donut 4"/>
          <p:cNvSpPr/>
          <p:nvPr/>
        </p:nvSpPr>
        <p:spPr>
          <a:xfrm>
            <a:off x="6084168" y="785447"/>
            <a:ext cx="2842659" cy="31476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48"/>
                  <a:pt x="5407" y="20665"/>
                  <a:pt x="10800" y="20665"/>
                </a:cubicBezTo>
                <a:cubicBezTo>
                  <a:pt x="16193" y="20665"/>
                  <a:pt x="20564" y="16248"/>
                  <a:pt x="20564" y="10800"/>
                </a:cubicBezTo>
                <a:cubicBezTo>
                  <a:pt x="20564" y="5352"/>
                  <a:pt x="16193" y="935"/>
                  <a:pt x="10800" y="935"/>
                </a:cubicBezTo>
                <a:cubicBezTo>
                  <a:pt x="5407" y="935"/>
                  <a:pt x="1036" y="5352"/>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1800" b="0">
                <a:solidFill>
                  <a:srgbClr val="A5A5A5">
                    <a:lumOff val="44000"/>
                  </a:srgbClr>
                </a:solidFill>
                <a:latin typeface="Calibri"/>
                <a:ea typeface="Calibri"/>
                <a:cs typeface="Calibri"/>
                <a:sym typeface="Calibri"/>
              </a:defRPr>
            </a:pPr>
            <a:endParaRPr kumimoji="0" sz="18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52" name="Right Arrow 3"/>
          <p:cNvSpPr/>
          <p:nvPr/>
        </p:nvSpPr>
        <p:spPr>
          <a:xfrm rot="950711">
            <a:off x="4196062" y="2318377"/>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2400" b="0">
                <a:solidFill>
                  <a:srgbClr val="A5A5A5">
                    <a:lumOff val="44000"/>
                  </a:srgbClr>
                </a:solidFill>
                <a:latin typeface="Calibri"/>
                <a:ea typeface="Calibri"/>
                <a:cs typeface="Calibri"/>
                <a:sym typeface="Calibri"/>
              </a:defRPr>
            </a:pPr>
            <a:endParaRPr kumimoji="0" sz="24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53" name="Right Arrow 6"/>
          <p:cNvSpPr/>
          <p:nvPr/>
        </p:nvSpPr>
        <p:spPr>
          <a:xfrm rot="10800000">
            <a:off x="1907703" y="2998560"/>
            <a:ext cx="3757738"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2400" b="0">
                <a:solidFill>
                  <a:srgbClr val="A5A5A5">
                    <a:lumOff val="44000"/>
                  </a:srgbClr>
                </a:solidFill>
                <a:latin typeface="Calibri"/>
                <a:ea typeface="Calibri"/>
                <a:cs typeface="Calibri"/>
                <a:sym typeface="Calibri"/>
              </a:defRPr>
            </a:pPr>
            <a:endParaRPr kumimoji="0" sz="24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54" name="Right Arrow 7"/>
          <p:cNvSpPr/>
          <p:nvPr/>
        </p:nvSpPr>
        <p:spPr>
          <a:xfrm>
            <a:off x="2070651" y="3422631"/>
            <a:ext cx="4229541"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2400" b="0">
                <a:solidFill>
                  <a:srgbClr val="A5A5A5">
                    <a:lumOff val="44000"/>
                  </a:srgbClr>
                </a:solidFill>
                <a:latin typeface="Calibri"/>
                <a:ea typeface="Calibri"/>
                <a:cs typeface="Calibri"/>
                <a:sym typeface="Calibri"/>
              </a:defRPr>
            </a:pPr>
            <a:endParaRPr kumimoji="0" sz="24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
        <p:nvSpPr>
          <p:cNvPr id="1455" name="Right Arrow 8"/>
          <p:cNvSpPr/>
          <p:nvPr/>
        </p:nvSpPr>
        <p:spPr>
          <a:xfrm rot="11031540">
            <a:off x="4315333" y="1735281"/>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base" latinLnBrk="0" hangingPunct="1">
              <a:lnSpc>
                <a:spcPct val="100000"/>
              </a:lnSpc>
              <a:spcBef>
                <a:spcPct val="0"/>
              </a:spcBef>
              <a:spcAft>
                <a:spcPct val="0"/>
              </a:spcAft>
              <a:buClrTx/>
              <a:buSzTx/>
              <a:buFontTx/>
              <a:buNone/>
              <a:tabLst/>
              <a:defRPr sz="2400" b="0">
                <a:solidFill>
                  <a:srgbClr val="A5A5A5">
                    <a:lumOff val="44000"/>
                  </a:srgbClr>
                </a:solidFill>
                <a:latin typeface="Calibri"/>
                <a:ea typeface="Calibri"/>
                <a:cs typeface="Calibri"/>
                <a:sym typeface="Calibri"/>
              </a:defRPr>
            </a:pPr>
            <a:endParaRPr kumimoji="0" sz="2400" b="1" u="none" strike="noStrike" kern="1200" cap="none" spc="0" normalizeH="0" baseline="0" noProof="0" dirty="0">
              <a:ln>
                <a:noFill/>
              </a:ln>
              <a:solidFill>
                <a:srgbClr val="A5A5A5">
                  <a:lumOff val="44000"/>
                </a:srgbClr>
              </a:solidFill>
              <a:effectLst/>
              <a:uLnTx/>
              <a:uFillTx/>
              <a:latin typeface="Arial" panose="020B0604020202020204" pitchFamily="34" charset="0"/>
              <a:cs typeface="Arial" panose="020B0604020202020204" pitchFamily="34" charset="0"/>
              <a:sym typeface="Calibri"/>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52"/>
                                        </p:tgtEl>
                                        <p:attrNameLst>
                                          <p:attrName>style.visibility</p:attrName>
                                        </p:attrNameLst>
                                      </p:cBhvr>
                                      <p:to>
                                        <p:strVal val="visible"/>
                                      </p:to>
                                    </p:set>
                                    <p:animEffect transition="in" filter="wipe(left)">
                                      <p:cBhvr>
                                        <p:cTn id="7" dur="500"/>
                                        <p:tgtEl>
                                          <p:spTgt spid="145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451"/>
                                        </p:tgtEl>
                                        <p:attrNameLst>
                                          <p:attrName>style.visibility</p:attrName>
                                        </p:attrNameLst>
                                      </p:cBhvr>
                                      <p:to>
                                        <p:strVal val="visible"/>
                                      </p:to>
                                    </p:set>
                                    <p:animEffect transition="in" filter="wipe(left)">
                                      <p:cBhvr>
                                        <p:cTn id="11" dur="500"/>
                                        <p:tgtEl>
                                          <p:spTgt spid="14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iterate>
                                    <p:tmAbs val="0"/>
                                  </p:iterate>
                                  <p:childTnLst>
                                    <p:set>
                                      <p:cBhvr>
                                        <p:cTn id="15" fill="hold"/>
                                        <p:tgtEl>
                                          <p:spTgt spid="1453"/>
                                        </p:tgtEl>
                                        <p:attrNameLst>
                                          <p:attrName>style.visibility</p:attrName>
                                        </p:attrNameLst>
                                      </p:cBhvr>
                                      <p:to>
                                        <p:strVal val="visible"/>
                                      </p:to>
                                    </p:set>
                                    <p:animEffect transition="in" filter="wipe(right)">
                                      <p:cBhvr>
                                        <p:cTn id="16" dur="500"/>
                                        <p:tgtEl>
                                          <p:spTgt spid="1453"/>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1447"/>
                                        </p:tgtEl>
                                        <p:attrNameLst>
                                          <p:attrName>style.visibility</p:attrName>
                                        </p:attrNameLst>
                                      </p:cBhvr>
                                      <p:to>
                                        <p:strVal val="visible"/>
                                      </p:to>
                                    </p:set>
                                    <p:animEffect transition="in" filter="wipe(left)">
                                      <p:cBhvr>
                                        <p:cTn id="20" dur="500"/>
                                        <p:tgtEl>
                                          <p:spTgt spid="14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454"/>
                                        </p:tgtEl>
                                        <p:attrNameLst>
                                          <p:attrName>style.visibility</p:attrName>
                                        </p:attrNameLst>
                                      </p:cBhvr>
                                      <p:to>
                                        <p:strVal val="visible"/>
                                      </p:to>
                                    </p:set>
                                    <p:animEffect transition="in" filter="wipe(left)">
                                      <p:cBhvr>
                                        <p:cTn id="25" dur="500"/>
                                        <p:tgtEl>
                                          <p:spTgt spid="145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iterate>
                                    <p:tmAbs val="0"/>
                                  </p:iterate>
                                  <p:childTnLst>
                                    <p:set>
                                      <p:cBhvr>
                                        <p:cTn id="29" fill="hold"/>
                                        <p:tgtEl>
                                          <p:spTgt spid="1455"/>
                                        </p:tgtEl>
                                        <p:attrNameLst>
                                          <p:attrName>style.visibility</p:attrName>
                                        </p:attrNameLst>
                                      </p:cBhvr>
                                      <p:to>
                                        <p:strVal val="visible"/>
                                      </p:to>
                                    </p:set>
                                    <p:animEffect transition="in" filter="wipe(right)">
                                      <p:cBhvr>
                                        <p:cTn id="30" dur="500"/>
                                        <p:tgtEl>
                                          <p:spTgt spid="1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animBg="1" advAuto="0"/>
      <p:bldP spid="1451" grpId="0" animBg="1" advAuto="0"/>
      <p:bldP spid="1452" grpId="0" animBg="1" advAuto="0"/>
      <p:bldP spid="1453" grpId="0" animBg="1" advAuto="0"/>
      <p:bldP spid="1454" grpId="0" animBg="1" advAuto="0"/>
      <p:bldP spid="1455" grpId="0" animBg="1" advAuto="0"/>
    </p:bldLst>
  </p:timing>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clrChange>
              <a:clrFrom>
                <a:srgbClr val="F5F5F5"/>
              </a:clrFrom>
              <a:clrTo>
                <a:srgbClr val="F5F5F5">
                  <a:alpha val="0"/>
                </a:srgbClr>
              </a:clrTo>
            </a:clrChange>
            <a:extLst>
              <a:ext uri="{28A0092B-C50C-407E-A947-70E740481C1C}">
                <a14:useLocalDpi xmlns:a14="http://schemas.microsoft.com/office/drawing/2010/main"/>
              </a:ext>
            </a:extLst>
          </a:blip>
          <a:srcRect l="2570" t="6322" r="1476" b="8495"/>
          <a:stretch>
            <a:fillRect/>
          </a:stretch>
        </p:blipFill>
        <p:spPr bwMode="auto">
          <a:xfrm rot="-273794">
            <a:off x="227013" y="1589088"/>
            <a:ext cx="8774112" cy="4043362"/>
          </a:xfrm>
          <a:prstGeom prst="rect">
            <a:avLst/>
          </a:prstGeom>
          <a:noFill/>
          <a:ln w="76200" cap="sq">
            <a:solidFill>
              <a:srgbClr val="0000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435202" name="Text Box 4"/>
          <p:cNvSpPr txBox="1">
            <a:spLocks noChangeArrowheads="1"/>
          </p:cNvSpPr>
          <p:nvPr/>
        </p:nvSpPr>
        <p:spPr bwMode="auto">
          <a:xfrm>
            <a:off x="8382008"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129</a:t>
            </a:r>
            <a:endParaRPr lang="en-US" b="1" dirty="0">
              <a:latin typeface="Arial" panose="020B0604020202020204" pitchFamily="34" charset="0"/>
              <a:cs typeface="Arial" panose="020B0604020202020204" pitchFamily="34" charset="0"/>
            </a:endParaRPr>
          </a:p>
        </p:txBody>
      </p:sp>
      <p:sp>
        <p:nvSpPr>
          <p:cNvPr id="435203" name="Text Box 6"/>
          <p:cNvSpPr txBox="1">
            <a:spLocks noChangeArrowheads="1"/>
          </p:cNvSpPr>
          <p:nvPr/>
        </p:nvSpPr>
        <p:spPr bwMode="auto">
          <a:xfrm>
            <a:off x="4032072" y="6461125"/>
            <a:ext cx="3965936" cy="400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روث أ. تاكر، من أورشليم إلى إريان جايا، 26</a:t>
            </a:r>
            <a:endParaRPr lang="en-US" sz="2000" b="1" dirty="0">
              <a:latin typeface="Arial" panose="020B0604020202020204" pitchFamily="34" charset="0"/>
              <a:cs typeface="Arial" panose="020B0604020202020204" pitchFamily="34" charset="0"/>
            </a:endParaRPr>
          </a:p>
        </p:txBody>
      </p:sp>
      <p:sp>
        <p:nvSpPr>
          <p:cNvPr id="435204" name="Rectangle 7"/>
          <p:cNvSpPr>
            <a:spLocks noGrp="1" noChangeArrowheads="1"/>
          </p:cNvSpPr>
          <p:nvPr>
            <p:ph type="title" idx="4294967295"/>
          </p:nvPr>
        </p:nvSpPr>
        <p:spPr>
          <a:xfrm>
            <a:off x="3655651" y="531401"/>
            <a:ext cx="1870811" cy="523113"/>
          </a:xfrm>
          <a:noFill/>
        </p:spPr>
        <p:txBody>
          <a:bodyPr wrap="none" lIns="91334" tIns="45667" rIns="91334" bIns="45667">
            <a:spAutoFit/>
          </a:bodyPr>
          <a:lstStyle/>
          <a:p>
            <a:pPr eaLnBrk="1" hangingPunct="1"/>
            <a:r>
              <a:rPr lang="ar-JO" sz="2800" b="1" dirty="0">
                <a:solidFill>
                  <a:schemeClr val="tx1"/>
                </a:solidFill>
                <a:latin typeface="Arial" panose="020B0604020202020204" pitchFamily="34" charset="0"/>
                <a:ea typeface="ＭＳ Ｐゴシック" charset="0"/>
                <a:cs typeface="Arial" panose="020B0604020202020204" pitchFamily="34" charset="0"/>
              </a:rPr>
              <a:t>وتستمر القصة</a:t>
            </a:r>
            <a:endParaRPr lang="en-US" sz="2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كنيستنا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شيوخنا وزوجاتهم</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1">
            <a:extLst>
              <a:ext uri="{FF2B5EF4-FFF2-40B4-BE49-F238E27FC236}">
                <a16:creationId xmlns:a16="http://schemas.microsoft.com/office/drawing/2014/main" id="{D4182CBD-2866-814E-8D64-370CCEE838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8265" y="5833429"/>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1472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screen">
            <a:lum bright="-20000" contrast="20000"/>
            <a:extLst>
              <a:ext uri="{28A0092B-C50C-407E-A947-70E740481C1C}">
                <a14:useLocalDpi xmlns:a14="http://schemas.microsoft.com/office/drawing/2010/main"/>
              </a:ext>
            </a:extLst>
          </a:blip>
          <a:srcRect/>
          <a:stretch>
            <a:fillRect/>
          </a:stretch>
        </p:blipFill>
        <p:spPr bwMode="auto">
          <a:xfrm>
            <a:off x="0" y="1284288"/>
            <a:ext cx="9144000"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7250" name="Rectangle 5"/>
          <p:cNvSpPr>
            <a:spLocks noGrp="1" noChangeArrowheads="1"/>
          </p:cNvSpPr>
          <p:nvPr>
            <p:ph type="title" idx="4294967295"/>
          </p:nvPr>
        </p:nvSpPr>
        <p:spPr>
          <a:xfrm>
            <a:off x="2676825" y="286671"/>
            <a:ext cx="4196769" cy="707779"/>
          </a:xfrm>
          <a:solidFill>
            <a:schemeClr val="hlink"/>
          </a:solidFill>
        </p:spPr>
        <p:txBody>
          <a:bodyPr wrap="none" lIns="91334" tIns="45667" rIns="91334" bIns="45667">
            <a:spAutoFit/>
          </a:bodyPr>
          <a:lstStyle/>
          <a:p>
            <a:pPr eaLnBrk="1" hangingPunct="1"/>
            <a:r>
              <a:rPr lang="ar-JO" sz="4000" b="1" dirty="0">
                <a:solidFill>
                  <a:srgbClr val="FFFF00"/>
                </a:solidFill>
                <a:latin typeface="Arial" panose="020B0604020202020204" pitchFamily="34" charset="0"/>
                <a:ea typeface="ＭＳ Ｐゴシック" charset="0"/>
                <a:cs typeface="Arial" panose="020B0604020202020204" pitchFamily="34" charset="0"/>
              </a:rPr>
              <a:t>انتشار المسيحية المبكرة</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500" fill="hold"/>
                                        <p:tgtEl>
                                          <p:spTgt spid="43010"/>
                                        </p:tgtEl>
                                        <p:attrNameLst>
                                          <p:attrName>ppt_w</p:attrName>
                                        </p:attrNameLst>
                                      </p:cBhvr>
                                      <p:tavLst>
                                        <p:tav tm="0">
                                          <p:val>
                                            <p:fltVal val="0"/>
                                          </p:val>
                                        </p:tav>
                                        <p:tav tm="100000">
                                          <p:val>
                                            <p:strVal val="#ppt_w"/>
                                          </p:val>
                                        </p:tav>
                                      </p:tavLst>
                                    </p:anim>
                                    <p:anim calcmode="lin" valueType="num">
                                      <p:cBhvr>
                                        <p:cTn id="8" dur="500" fill="hold"/>
                                        <p:tgtEl>
                                          <p:spTgt spid="430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250" name="Rectangle 5"/>
          <p:cNvSpPr>
            <a:spLocks noGrp="1" noChangeArrowheads="1"/>
          </p:cNvSpPr>
          <p:nvPr>
            <p:ph type="title" idx="4294967295"/>
          </p:nvPr>
        </p:nvSpPr>
        <p:spPr>
          <a:xfrm>
            <a:off x="2676825" y="286671"/>
            <a:ext cx="4196769" cy="707779"/>
          </a:xfrm>
          <a:solidFill>
            <a:schemeClr val="hlink"/>
          </a:solidFill>
        </p:spPr>
        <p:txBody>
          <a:bodyPr wrap="none" lIns="91334" tIns="45667" rIns="91334" bIns="45667">
            <a:spAutoFit/>
          </a:bodyPr>
          <a:lstStyle/>
          <a:p>
            <a:pPr eaLnBrk="1" hangingPunct="1"/>
            <a:r>
              <a:rPr lang="ar-JO" sz="4000" b="1" dirty="0">
                <a:solidFill>
                  <a:srgbClr val="FFFF00"/>
                </a:solidFill>
                <a:latin typeface="Arial" panose="020B0604020202020204" pitchFamily="34" charset="0"/>
                <a:ea typeface="ＭＳ Ｐゴシック" charset="0"/>
                <a:cs typeface="Arial" panose="020B0604020202020204" pitchFamily="34" charset="0"/>
              </a:rPr>
              <a:t>انتشار المسيحية المبكرة</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 y="980729"/>
            <a:ext cx="9221595" cy="5903364"/>
          </a:xfrm>
          <a:prstGeom prst="rect">
            <a:avLst/>
          </a:prstGeom>
        </p:spPr>
      </p:pic>
    </p:spTree>
    <p:extLst>
      <p:ext uri="{BB962C8B-B14F-4D97-AF65-F5344CB8AC3E}">
        <p14:creationId xmlns:p14="http://schemas.microsoft.com/office/powerpoint/2010/main" val="6120111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pPr lvl="0">
              <a:defRPr/>
            </a:pPr>
            <a:r>
              <a:rPr lang="ar-SA" sz="2400" dirty="0">
                <a:solidFill>
                  <a:srgbClr val="FFFFFF"/>
                </a:solidFill>
                <a:cs typeface="Arial" panose="020B0604020202020204" pitchFamily="34" charset="0"/>
              </a:rPr>
              <a:t>متى ٢٤ : ١٤</a:t>
            </a: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lvl="0">
              <a:defRPr/>
            </a:pPr>
            <a:r>
              <a:rPr lang="ar-JO" sz="4000" b="1" kern="0" dirty="0">
                <a:solidFill>
                  <a:srgbClr val="FFFFFF"/>
                </a:solidFill>
                <a:latin typeface="Arial" panose="020B0604020202020204" pitchFamily="34" charset="0"/>
                <a:cs typeface="Arial" panose="020B0604020202020204" pitchFamily="34" charset="0"/>
              </a:rPr>
              <a:t>ويكرز ببشارة الملكوت هذه في كل المسكونة شهادة لجميع الأمم ثم يأتي المنتهى</a:t>
            </a:r>
            <a:r>
              <a:rPr lang="ar-SA" sz="4000" b="1" kern="0"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1035287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58825" y="76200"/>
            <a:ext cx="7591425" cy="1152525"/>
          </a:xfrm>
          <a:effectLst/>
        </p:spPr>
        <p:txBody>
          <a:bodyPr/>
          <a:lstStyle/>
          <a:p>
            <a:pPr>
              <a:defRPr/>
            </a:pPr>
            <a:r>
              <a:rPr lang="ar-JO" altLang="ja-JP" sz="5400" dirty="0">
                <a:solidFill>
                  <a:schemeClr val="bg1"/>
                </a:solidFill>
                <a:effectLst>
                  <a:glow rad="139700">
                    <a:schemeClr val="tx1">
                      <a:alpha val="75000"/>
                    </a:schemeClr>
                  </a:glow>
                </a:effectLst>
                <a:ea typeface="ＭＳ Ｐゴシック" charset="0"/>
                <a:cs typeface="Arial" panose="020B0604020202020204" pitchFamily="34" charset="0"/>
              </a:rPr>
              <a:t>كل قبيلة ولسان وشعب وأمة</a:t>
            </a:r>
            <a:endParaRPr lang="en-US" sz="6000" dirty="0">
              <a:effectLst>
                <a:glow rad="139700">
                  <a:schemeClr val="tx1">
                    <a:alpha val="75000"/>
                  </a:schemeClr>
                </a:glow>
              </a:effectLst>
              <a:ea typeface="ＭＳ Ｐゴシック" charset="0"/>
              <a:cs typeface="Arial" panose="020B0604020202020204" pitchFamily="34" charset="0"/>
            </a:endParaRPr>
          </a:p>
        </p:txBody>
      </p:sp>
      <p:sp>
        <p:nvSpPr>
          <p:cNvPr id="4" name="Text Box 1041"/>
          <p:cNvSpPr txBox="1">
            <a:spLocks noChangeArrowheads="1"/>
          </p:cNvSpPr>
          <p:nvPr/>
        </p:nvSpPr>
        <p:spPr bwMode="auto">
          <a:xfrm>
            <a:off x="8178800" y="20635"/>
            <a:ext cx="935436" cy="4688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cs typeface="Arial" panose="020B0604020202020204" pitchFamily="34" charset="0"/>
              </a:rPr>
              <a:t>369</a:t>
            </a:r>
            <a:endParaRPr kumimoji="0" lang="en-US" sz="2400"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56993A73-335D-D642-B0BA-1D7393775671}"/>
              </a:ext>
            </a:extLst>
          </p:cNvPr>
          <p:cNvSpPr txBox="1">
            <a:spLocks noChangeArrowheads="1"/>
          </p:cNvSpPr>
          <p:nvPr/>
        </p:nvSpPr>
        <p:spPr bwMode="auto">
          <a:xfrm>
            <a:off x="1393825" y="5575300"/>
            <a:ext cx="7591425" cy="1152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٥ : ٩</a:t>
            </a:r>
            <a:endParaRPr kumimoji="0" lang="en-US" sz="4400" b="1" u="none" strike="noStrike" kern="0" cap="none" spc="0" normalizeH="0" baseline="0" noProof="0" dirty="0">
              <a:ln>
                <a:noFill/>
              </a:ln>
              <a:solidFill>
                <a:srgbClr val="000000"/>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955862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286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42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84609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69846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30161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9" name="Rectangle 3"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أنت أكبر ممن؟</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pic>
        <p:nvPicPr>
          <p:cNvPr id="1026" name="Picture 2" descr="Did you know? There are now more people older than 65 than younger than  five for the first time in history - The Donaldson Sisters">
            <a:extLst>
              <a:ext uri="{FF2B5EF4-FFF2-40B4-BE49-F238E27FC236}">
                <a16:creationId xmlns:a16="http://schemas.microsoft.com/office/drawing/2014/main" id="{386E24B1-F58F-484C-8635-8BA99B484E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3950" y="1619250"/>
            <a:ext cx="68961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5991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6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0805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1" y="404664"/>
            <a:ext cx="9139237" cy="6264696"/>
          </a:xfrm>
        </p:spPr>
        <p:txBody>
          <a:bodyPr/>
          <a:lstStyle/>
          <a:p>
            <a:r>
              <a:rPr lang="ar-JO" sz="4800" b="1" dirty="0">
                <a:solidFill>
                  <a:srgbClr val="E4AF33"/>
                </a:solidFill>
                <a:latin typeface="Arial" panose="020B0604020202020204" pitchFamily="34" charset="0"/>
                <a:cs typeface="Arial" panose="020B0604020202020204" pitchFamily="34" charset="0"/>
              </a:rPr>
              <a:t>أشهد في أورشليمك: في </a:t>
            </a:r>
            <a:r>
              <a:rPr lang="ar-JO" sz="4800" b="1" u="sng" dirty="0">
                <a:solidFill>
                  <a:srgbClr val="E4AF33"/>
                </a:solidFill>
                <a:latin typeface="Arial" panose="020B0604020202020204" pitchFamily="34" charset="0"/>
                <a:cs typeface="Arial" panose="020B0604020202020204" pitchFamily="34" charset="0"/>
              </a:rPr>
              <a:t>داخل</a:t>
            </a:r>
            <a:r>
              <a:rPr lang="ar-JO" sz="4800" b="1" dirty="0">
                <a:solidFill>
                  <a:srgbClr val="E4AF33"/>
                </a:solidFill>
                <a:latin typeface="Arial" panose="020B0604020202020204" pitchFamily="34" charset="0"/>
                <a:cs typeface="Arial" panose="020B0604020202020204" pitchFamily="34" charset="0"/>
              </a:rPr>
              <a:t> منطقة</a:t>
            </a:r>
            <a:br>
              <a:rPr lang="ar-JO" sz="4800" b="1" dirty="0">
                <a:solidFill>
                  <a:srgbClr val="E4AF33"/>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الراحة الخاصة بكَ.</a:t>
            </a:r>
            <a:br>
              <a:rPr lang="en-US" sz="4800" b="1" dirty="0">
                <a:solidFill>
                  <a:srgbClr val="E4AF33"/>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أشهد في اليهودية والسامرة:</a:t>
            </a:r>
            <a:br>
              <a:rPr lang="ar-JO" sz="4800" b="1" dirty="0">
                <a:solidFill>
                  <a:schemeClr val="bg1"/>
                </a:solidFill>
                <a:latin typeface="Arial" panose="020B0604020202020204" pitchFamily="34" charset="0"/>
                <a:cs typeface="Arial" panose="020B0604020202020204" pitchFamily="34" charset="0"/>
              </a:rPr>
            </a:br>
            <a:r>
              <a:rPr lang="ar-JO" sz="4800" b="1" u="sng" dirty="0">
                <a:solidFill>
                  <a:schemeClr val="bg1"/>
                </a:solidFill>
                <a:latin typeface="Arial" panose="020B0604020202020204" pitchFamily="34" charset="0"/>
                <a:cs typeface="Arial" panose="020B0604020202020204" pitchFamily="34" charset="0"/>
              </a:rPr>
              <a:t>خارج</a:t>
            </a:r>
            <a:r>
              <a:rPr lang="ar-JO" sz="4800" b="1" dirty="0">
                <a:solidFill>
                  <a:schemeClr val="bg1"/>
                </a:solidFill>
                <a:latin typeface="Arial" panose="020B0604020202020204" pitchFamily="34" charset="0"/>
                <a:cs typeface="Arial" panose="020B0604020202020204" pitchFamily="34" charset="0"/>
              </a:rPr>
              <a:t> منطقة الراحة الخاصة بكَ.</a:t>
            </a:r>
            <a:br>
              <a:rPr lang="en-US" sz="4800" b="1" dirty="0">
                <a:solidFill>
                  <a:schemeClr val="bg1"/>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أشهد للعالم أجمع:</a:t>
            </a:r>
            <a:br>
              <a:rPr lang="ar-JO" sz="4800" b="1" dirty="0">
                <a:solidFill>
                  <a:srgbClr val="E4AF33"/>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حتى </a:t>
            </a:r>
            <a:r>
              <a:rPr lang="ar-JO" sz="4800" b="1" u="sng" dirty="0">
                <a:solidFill>
                  <a:srgbClr val="E4AF33"/>
                </a:solidFill>
                <a:latin typeface="Arial" panose="020B0604020202020204" pitchFamily="34" charset="0"/>
                <a:cs typeface="Arial" panose="020B0604020202020204" pitchFamily="34" charset="0"/>
              </a:rPr>
              <a:t>أقصى</a:t>
            </a:r>
            <a:r>
              <a:rPr lang="ar-JO" sz="4800" b="1" dirty="0">
                <a:solidFill>
                  <a:srgbClr val="E4AF33"/>
                </a:solidFill>
                <a:latin typeface="Arial" panose="020B0604020202020204" pitchFamily="34" charset="0"/>
                <a:cs typeface="Arial" panose="020B0604020202020204" pitchFamily="34" charset="0"/>
              </a:rPr>
              <a:t> مكان تصله.</a:t>
            </a:r>
            <a:endParaRPr lang="en-US" sz="4800" b="1" dirty="0">
              <a:solidFill>
                <a:srgbClr val="E4AF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1188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1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2994" name="Picture 2" descr="C:\pics\Landscapes\Landscapes (001 - 300)\Landscape 009.jpg"/>
          <p:cNvPicPr>
            <a:picLocks noChangeAspect="1" noChangeArrowheads="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Text Box 3"/>
          <p:cNvSpPr txBox="1">
            <a:spLocks noChangeArrowheads="1"/>
          </p:cNvSpPr>
          <p:nvPr/>
        </p:nvSpPr>
        <p:spPr bwMode="auto">
          <a:xfrm>
            <a:off x="28579" y="44636"/>
            <a:ext cx="9115425" cy="5016651"/>
          </a:xfrm>
          <a:prstGeom prst="rect">
            <a:avLst/>
          </a:prstGeom>
          <a:noFill/>
          <a:ln w="9525">
            <a:noFill/>
            <a:miter lim="800000"/>
            <a:headEnd/>
            <a:tailEnd/>
          </a:ln>
          <a:effectLst/>
        </p:spPr>
        <p:txBody>
          <a:bodyPr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أساس الكنيسة الواحد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هو يسوع المسيح ربها.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فهي خليقته 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بالماء والكلمة: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من السماء جاء وطلبها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تكون عروسه المقدسة.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بدمه اشتراها،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rPr>
              <a:t>ومن أجل حياتها مات.</a:t>
            </a:r>
            <a:endParaRPr kumimoji="0" lang="en-US"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6064677"/>
      </p:ext>
    </p:extLst>
  </p:cSld>
  <p:clrMapOvr>
    <a:masterClrMapping/>
  </p:clrMapOvr>
  <p:transition>
    <p:wipe dir="u"/>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2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4018" name="Picture 2" descr="C:\pics\Landscapes\Landscapes (001 - 300)\Landscape 011.jpg"/>
          <p:cNvPicPr>
            <a:picLocks noChangeAspect="1" noChangeArrowheads="1"/>
          </p:cNvPicPr>
          <p:nvPr/>
        </p:nvPicPr>
        <p:blipFill>
          <a:blip r:embed="rId2">
            <a:lum bright="-2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1" y="44633"/>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مختارة من كل أمة،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ومع ذلك واحدة من كل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ميثاق خلاصها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رب واحد، إيمان واحد، ولادة واحدة؛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اسم واحد مقدس تباركه،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dirty="0">
                <a:effectLst>
                  <a:glow rad="228600">
                    <a:srgbClr val="000000">
                      <a:alpha val="91000"/>
                    </a:srgbClr>
                  </a:glow>
                </a:effectLst>
                <a:latin typeface="Arial" panose="020B0604020202020204" pitchFamily="34" charset="0"/>
                <a:cs typeface="Arial" panose="020B0604020202020204" pitchFamily="34" charset="0"/>
              </a:rPr>
              <a:t>ت</a:t>
            </a: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تناول طعاماً مقدساً واحداً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وعلى أمل واحد تضغط،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بكل نعمة.</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8568975"/>
      </p:ext>
    </p:extLst>
  </p:cSld>
  <p:clrMapOvr>
    <a:masterClrMapping/>
  </p:clrMapOvr>
  <p:transition>
    <p:split orient="vert"/>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3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5042" name="Picture 2" descr="C:\pics\Landscapes\Landscapes (001 - 300)\Landscape 019.jpg"/>
          <p:cNvPicPr>
            <a:picLocks noChangeAspect="1" noChangeArrowheads="1"/>
          </p:cNvPicPr>
          <p:nvPr/>
        </p:nvPicPr>
        <p:blipFill>
          <a:blip r:embed="rId2">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وسط الكدح والمحن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وضجيج حربها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إنها تنتظر الإنتهاء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السلام إلى الأبد؛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حتى مع الرؤيا المجيدة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عيونها المشتاقة مباركة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والكنيسة العظيمة منتصرة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يجب أن تكون الكنيسة في راحة.</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8793790"/>
      </p:ext>
    </p:extLst>
  </p:cSld>
  <p:clrMapOvr>
    <a:masterClrMapping/>
  </p:clrMapOvr>
  <p:transition>
    <p:cover dir="ru"/>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مع ذلك فهي على الأرض لديها اتحاد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مع الله الثالوث في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والتواصل الحلو الغامض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مع أولئك الذين فازوا براحتهم: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أيها السعداء والقديسون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ربي ارزقنا نعمة أننا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مثلهم، الودعاء والمتواضعون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في الأعالي قد نسكن معك.</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7881977"/>
      </p:ext>
    </p:extLst>
  </p:cSld>
  <p:clrMapOvr>
    <a:masterClrMapping/>
  </p:clrMapOvr>
  <p:transition>
    <p:zoom dir="in"/>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2554438"/>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على الرغم من أن الرجال يرونها بعجب ازدراء مضطهدة من الإنقسامات الممزقة من البدع المعثرة</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إلا أن القديسين يحرسون ساعتهم صراخهم يرتفع إلى متى وقريباً سيكون ليل البكاء هو صباح الأغنية</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3121388"/>
      </p:ext>
    </p:extLst>
  </p:cSld>
  <p:clrMapOvr>
    <a:masterClrMapping/>
  </p:clrMapOvr>
  <p:transition>
    <p:zoom dir="in"/>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وعظ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aul's Greeting of “Grace and Peace” | United Church of God">
            <a:extLst>
              <a:ext uri="{FF2B5EF4-FFF2-40B4-BE49-F238E27FC236}">
                <a16:creationId xmlns:a16="http://schemas.microsoft.com/office/drawing/2014/main" id="{935023C1-97A3-EC48-BBD1-C2F575386A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599"/>
            <a:ext cx="9144000" cy="5561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0908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الخلفية</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9F0CF3AA-790C-CC4E-AB4B-EF755DA0309F}"/>
              </a:ext>
            </a:extLst>
          </p:cNvPr>
          <p:cNvSpPr txBox="1">
            <a:spLocks noChangeArrowheads="1"/>
          </p:cNvSpPr>
          <p:nvPr/>
        </p:nvSpPr>
        <p:spPr bwMode="auto">
          <a:xfrm>
            <a:off x="657726" y="3974527"/>
            <a:ext cx="7555832" cy="17090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ماذا يجب أن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يفعل الشيوخ؟</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dirty="0">
                <a:ea typeface="ＭＳ Ｐゴシック" charset="0"/>
                <a:cs typeface="Arial" panose="020B0604020202020204" pitchFamily="34" charset="0"/>
              </a:rPr>
              <a:t>2. النمط الكتابي هو قيادة الكنيسة من قبل </a:t>
            </a:r>
            <a:r>
              <a:rPr lang="ar-JO" sz="5400" u="sng" dirty="0">
                <a:ea typeface="ＭＳ Ｐゴシック" charset="0"/>
                <a:cs typeface="Arial" panose="020B0604020202020204" pitchFamily="34" charset="0"/>
              </a:rPr>
              <a:t>الشيوخ</a:t>
            </a:r>
            <a:endParaRPr lang="en-US" sz="4800" u="sng" dirty="0">
              <a:solidFill>
                <a:schemeClr val="tx1"/>
              </a:solidFill>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3852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يقود الشيوخ منذ زمن موسى</a:t>
            </a:r>
            <a:endParaRPr lang="en-US"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و قل لهم</a:t>
            </a:r>
            <a:b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b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خر 3: 16</a:t>
            </a: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 ؟</a:t>
            </a:r>
            <a:endParaRPr lang="en-US"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51</a:t>
            </a:r>
            <a:endParaRPr kumimoji="0" lang="en-US"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b="1" dirty="0">
                <a:latin typeface="Arial" panose="020B0604020202020204" pitchFamily="34" charset="0"/>
                <a:cs typeface="Arial" panose="020B0604020202020204" pitchFamily="34" charset="0"/>
              </a:rPr>
              <a:t>دافع الله عن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القيادة الجماعية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عبر العصور</a:t>
            </a:r>
            <a:endParaRPr lang="en-US" b="1"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 فَفَعَلُوا ذَلِكَ مُرْسِلِينَ إِلَى الْمَشَايِخِ بِيَدِ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9820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35872" y="4203"/>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867098" y="6569770"/>
            <a:ext cx="866971"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 </a:t>
            </a:r>
            <a:r>
              <a:rPr lang="en-GB" sz="882" b="1" dirty="0">
                <a:solidFill>
                  <a:srgbClr val="FFFFFF"/>
                </a:solidFill>
                <a:latin typeface="Arial" panose="020B0604020202020204" pitchFamily="34" charset="0"/>
                <a:ea typeface="MS Gothic" charset="0"/>
                <a:cs typeface="Arial" panose="020B0604020202020204" pitchFamily="34" charset="0"/>
              </a:rPr>
              <a:t>2006</a:t>
            </a:r>
            <a:r>
              <a:rPr lang="en-GB" sz="794" b="1" dirty="0">
                <a:solidFill>
                  <a:srgbClr val="FFFFFF"/>
                </a:solidFill>
                <a:latin typeface="Arial" panose="020B0604020202020204" pitchFamily="34" charset="0"/>
                <a:ea typeface="MS Gothic" charset="0"/>
                <a:cs typeface="Arial" panose="020B0604020202020204" pitchFamily="34" charset="0"/>
              </a:rPr>
              <a:t> TBBMI</a:t>
            </a:r>
          </a:p>
        </p:txBody>
      </p:sp>
      <p:sp>
        <p:nvSpPr>
          <p:cNvPr id="97284" name="Rectangle 3"/>
          <p:cNvSpPr>
            <a:spLocks noChangeArrowheads="1"/>
          </p:cNvSpPr>
          <p:nvPr/>
        </p:nvSpPr>
        <p:spPr bwMode="auto">
          <a:xfrm>
            <a:off x="7839844" y="6548059"/>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7285"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48" tIns="40272" rIns="80548" bIns="40272"/>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97286"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7287"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7288"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289"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213"/>
              </a:spcBef>
              <a:buClr>
                <a:srgbClr val="FFA27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104458" name="Text Box 9"/>
          <p:cNvSpPr txBox="1">
            <a:spLocks noChangeArrowheads="1"/>
          </p:cNvSpPr>
          <p:nvPr/>
        </p:nvSpPr>
        <p:spPr bwMode="auto">
          <a:xfrm>
            <a:off x="2982166" y="3024193"/>
            <a:ext cx="164180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روما</a:t>
            </a:r>
            <a:r>
              <a:rPr lang="en-GB"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a:t>
            </a:r>
          </a:p>
        </p:txBody>
      </p:sp>
      <p:sp>
        <p:nvSpPr>
          <p:cNvPr id="104459" name="Text Box 10"/>
          <p:cNvSpPr txBox="1">
            <a:spLocks noChangeArrowheads="1"/>
          </p:cNvSpPr>
          <p:nvPr/>
        </p:nvSpPr>
        <p:spPr bwMode="auto">
          <a:xfrm>
            <a:off x="6404162" y="4150386"/>
            <a:ext cx="260536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السورية </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0" name="Text Box 11"/>
          <p:cNvSpPr txBox="1">
            <a:spLocks noChangeArrowheads="1"/>
          </p:cNvSpPr>
          <p:nvPr/>
        </p:nvSpPr>
        <p:spPr bwMode="auto">
          <a:xfrm>
            <a:off x="5923710" y="3501845"/>
            <a:ext cx="289280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a:t>
            </a:r>
            <a:r>
              <a:rPr lang="ar-JO" sz="2206" b="1" dirty="0" err="1">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بيسيدية</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1" name="Text Box 12"/>
          <p:cNvSpPr txBox="1">
            <a:spLocks noChangeArrowheads="1"/>
          </p:cNvSpPr>
          <p:nvPr/>
        </p:nvSpPr>
        <p:spPr bwMode="auto">
          <a:xfrm>
            <a:off x="3919272" y="3787595"/>
            <a:ext cx="1288107"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أثينا</a:t>
            </a:r>
            <a:endParaRPr lang="en-GB"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endParaRPr>
          </a:p>
        </p:txBody>
      </p:sp>
      <p:sp>
        <p:nvSpPr>
          <p:cNvPr id="97294" name="Text Box 13"/>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58607" eaLnBrk="0" hangingPunct="0">
              <a:lnSpc>
                <a:spcPct val="93000"/>
              </a:lnSpc>
              <a:spcBef>
                <a:spcPts val="1985"/>
              </a:spcBef>
              <a:buClr>
                <a:srgbClr val="919191"/>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3177" b="1" dirty="0">
                <a:solidFill>
                  <a:srgbClr val="919191"/>
                </a:solidFill>
                <a:latin typeface="Arial" panose="020B0604020202020204" pitchFamily="34" charset="0"/>
                <a:ea typeface="MS Gothic" charset="0"/>
                <a:cs typeface="Arial" panose="020B0604020202020204" pitchFamily="34" charset="0"/>
              </a:rPr>
              <a:t>•</a:t>
            </a:r>
          </a:p>
        </p:txBody>
      </p:sp>
      <p:sp>
        <p:nvSpPr>
          <p:cNvPr id="104463" name="Text Box 14"/>
          <p:cNvSpPr txBox="1">
            <a:spLocks noChangeArrowheads="1"/>
          </p:cNvSpPr>
          <p:nvPr/>
        </p:nvSpPr>
        <p:spPr bwMode="auto">
          <a:xfrm>
            <a:off x="4623828" y="3076022"/>
            <a:ext cx="200708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مكدونية</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nvGrpSpPr>
          <p:cNvPr id="97296" name="Group 15"/>
          <p:cNvGrpSpPr>
            <a:grpSpLocks/>
          </p:cNvGrpSpPr>
          <p:nvPr/>
        </p:nvGrpSpPr>
        <p:grpSpPr bwMode="auto">
          <a:xfrm>
            <a:off x="1077166" y="2241177"/>
            <a:ext cx="7124140" cy="3734361"/>
            <a:chOff x="673" y="1600"/>
            <a:chExt cx="5086" cy="2666"/>
          </a:xfrm>
        </p:grpSpPr>
        <p:sp>
          <p:nvSpPr>
            <p:cNvPr id="104492" name="Text Box 16"/>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أفريقيا</a:t>
              </a:r>
              <a:endParaRPr lang="en-GB"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3" name="Text Box 17"/>
            <p:cNvSpPr txBox="1">
              <a:spLocks noChangeArrowheads="1"/>
            </p:cNvSpPr>
            <p:nvPr/>
          </p:nvSpPr>
          <p:spPr bwMode="auto">
            <a:xfrm>
              <a:off x="3959" y="2245"/>
              <a:ext cx="1191"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آسيا</a:t>
              </a:r>
              <a:endParaRPr lang="en-GB"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4" name="Text Box 18"/>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985"/>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177"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أوروبا</a:t>
              </a:r>
              <a:endParaRPr lang="en-GB" sz="3177"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5" name="Text Box 19"/>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710"/>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735" b="1" dirty="0">
                  <a:solidFill>
                    <a:srgbClr val="0033CC"/>
                  </a:solidFill>
                  <a:effectLst>
                    <a:glow rad="152400">
                      <a:srgbClr val="FFFFFF"/>
                    </a:glow>
                  </a:effectLst>
                  <a:latin typeface="Arial" panose="020B0604020202020204" pitchFamily="34" charset="0"/>
                  <a:cs typeface="Arial" panose="020B0604020202020204" pitchFamily="34" charset="0"/>
                </a:rPr>
                <a:t>العربية</a:t>
              </a:r>
              <a:endParaRPr lang="en-GB" sz="2735"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grpSp>
        <p:nvGrpSpPr>
          <p:cNvPr id="3" name="Group 20"/>
          <p:cNvGrpSpPr>
            <a:grpSpLocks/>
          </p:cNvGrpSpPr>
          <p:nvPr/>
        </p:nvGrpSpPr>
        <p:grpSpPr bwMode="auto">
          <a:xfrm>
            <a:off x="213120" y="5348008"/>
            <a:ext cx="851366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23" name="Rectangle 22"/>
            <p:cNvSpPr>
              <a:spLocks noChangeArrowheads="1"/>
            </p:cNvSpPr>
            <p:nvPr/>
          </p:nvSpPr>
          <p:spPr bwMode="auto">
            <a:xfrm>
              <a:off x="596" y="3918"/>
              <a:ext cx="5566" cy="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p>
              <a:pPr defTabSz="397830" eaLnBrk="0" hangingPunct="0">
                <a:lnSpc>
                  <a:spcPct val="85000"/>
                </a:lnSpc>
                <a:buClr>
                  <a:srgbClr val="000000"/>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ar-JO" sz="2206" b="1" dirty="0">
                  <a:solidFill>
                    <a:srgbClr val="000000"/>
                  </a:solidFill>
                  <a:latin typeface="Arial" panose="020B0604020202020204" pitchFamily="34" charset="0"/>
                  <a:ea typeface="MS Gothic" charset="0"/>
                  <a:cs typeface="Arial" panose="020B0604020202020204" pitchFamily="34" charset="0"/>
                </a:rPr>
                <a:t>الأهمية: وقتًا طويلاً في الكنيسة في </a:t>
              </a:r>
              <a:r>
                <a:rPr lang="ar-JO" sz="2206" b="1" u="sng" dirty="0">
                  <a:solidFill>
                    <a:srgbClr val="FF0000"/>
                  </a:solidFill>
                  <a:latin typeface="Arial" panose="020B0604020202020204" pitchFamily="34" charset="0"/>
                  <a:ea typeface="MS Gothic" charset="0"/>
                  <a:cs typeface="Arial" panose="020B0604020202020204" pitchFamily="34" charset="0"/>
                </a:rPr>
                <a:t>أفسس</a:t>
              </a:r>
              <a:r>
                <a:rPr lang="ar-JO" sz="2206" b="1" dirty="0">
                  <a:solidFill>
                    <a:srgbClr val="000000"/>
                  </a:solidFill>
                  <a:latin typeface="Arial" panose="020B0604020202020204" pitchFamily="34" charset="0"/>
                  <a:ea typeface="MS Gothic" charset="0"/>
                  <a:cs typeface="Arial" panose="020B0604020202020204" pitchFamily="34" charset="0"/>
                </a:rPr>
                <a:t>؛ إقامة شاب من الموت؛ كُتبت رسائل مهمة؛ أعمال شغب من قبل صنّاع التذكارات الأفسسيين في </a:t>
              </a:r>
              <a:r>
                <a:rPr lang="ar-JO" sz="2206" b="1" u="sng" dirty="0">
                  <a:solidFill>
                    <a:srgbClr val="FF0000"/>
                  </a:solidFill>
                  <a:latin typeface="Arial" panose="020B0604020202020204" pitchFamily="34" charset="0"/>
                  <a:ea typeface="MS Gothic" charset="0"/>
                  <a:cs typeface="Arial" panose="020B0604020202020204" pitchFamily="34" charset="0"/>
                </a:rPr>
                <a:t>ملعب</a:t>
              </a:r>
              <a:r>
                <a:rPr lang="ar-JO" sz="2206" b="1" dirty="0">
                  <a:solidFill>
                    <a:srgbClr val="000000"/>
                  </a:solidFill>
                  <a:latin typeface="Arial" panose="020B0604020202020204" pitchFamily="34" charset="0"/>
                  <a:ea typeface="MS Gothic" charset="0"/>
                  <a:cs typeface="Arial" panose="020B0604020202020204" pitchFamily="34" charset="0"/>
                </a:rPr>
                <a:t> المدينة.</a:t>
              </a:r>
              <a:endParaRPr lang="en-GB" sz="2206" b="1" dirty="0">
                <a:solidFill>
                  <a:srgbClr val="000000"/>
                </a:solidFill>
                <a:latin typeface="Arial" panose="020B0604020202020204" pitchFamily="34" charset="0"/>
                <a:ea typeface="MS Gothic" charset="0"/>
                <a:cs typeface="Arial" panose="020B0604020202020204" pitchFamily="34" charset="0"/>
              </a:endParaRPr>
            </a:p>
          </p:txBody>
        </p:sp>
      </p:grpSp>
      <p:sp>
        <p:nvSpPr>
          <p:cNvPr id="10446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أورشليم</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48152" name="Text Box 24"/>
          <p:cNvSpPr txBox="1">
            <a:spLocks noChangeArrowheads="1"/>
          </p:cNvSpPr>
          <p:nvPr/>
        </p:nvSpPr>
        <p:spPr bwMode="auto">
          <a:xfrm>
            <a:off x="906286" y="3757208"/>
            <a:ext cx="1668276"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9927" eaLnBrk="0" hangingPunct="0">
              <a:lnSpc>
                <a:spcPct val="93000"/>
              </a:lnSpc>
              <a:spcBef>
                <a:spcPts val="99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1588" b="1" dirty="0">
                <a:solidFill>
                  <a:srgbClr val="000000"/>
                </a:solidFill>
                <a:latin typeface="Arial" panose="020B0604020202020204" pitchFamily="34" charset="0"/>
                <a:ea typeface="MS Gothic" charset="0"/>
                <a:cs typeface="Arial" panose="020B0604020202020204" pitchFamily="34" charset="0"/>
              </a:rPr>
              <a:t>أعمال الرسل 18- 21</a:t>
            </a:r>
            <a:endParaRPr lang="en-GB" sz="1588" b="1" dirty="0">
              <a:solidFill>
                <a:srgbClr val="000000"/>
              </a:solidFill>
              <a:latin typeface="Arial" panose="020B0604020202020204" pitchFamily="34" charset="0"/>
              <a:ea typeface="MS Gothic" charset="0"/>
              <a:cs typeface="Arial" panose="020B0604020202020204" pitchFamily="34" charset="0"/>
            </a:endParaRPr>
          </a:p>
        </p:txBody>
      </p:sp>
      <p:grpSp>
        <p:nvGrpSpPr>
          <p:cNvPr id="4" name="Group 25"/>
          <p:cNvGrpSpPr>
            <a:grpSpLocks/>
          </p:cNvGrpSpPr>
          <p:nvPr/>
        </p:nvGrpSpPr>
        <p:grpSpPr bwMode="auto">
          <a:xfrm>
            <a:off x="329173" y="4648609"/>
            <a:ext cx="5399834"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21" name="Text Box 27"/>
            <p:cNvSpPr txBox="1">
              <a:spLocks noChangeArrowheads="1"/>
            </p:cNvSpPr>
            <p:nvPr/>
          </p:nvSpPr>
          <p:spPr bwMode="auto">
            <a:xfrm>
              <a:off x="485" y="3275"/>
              <a:ext cx="3227"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765"/>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2824" b="1" dirty="0">
                  <a:solidFill>
                    <a:srgbClr val="000000"/>
                  </a:solidFill>
                  <a:latin typeface="Arial" panose="020B0604020202020204" pitchFamily="34" charset="0"/>
                  <a:ea typeface="MS Gothic" charset="0"/>
                  <a:cs typeface="Arial" panose="020B0604020202020204" pitchFamily="34" charset="0"/>
                </a:rPr>
                <a:t>3. "الزخم </a:t>
              </a:r>
              <a:r>
                <a:rPr lang="ar-JO" sz="2824" b="1" u="sng" dirty="0">
                  <a:solidFill>
                    <a:srgbClr val="FF0000"/>
                  </a:solidFill>
                  <a:latin typeface="Arial" panose="020B0604020202020204" pitchFamily="34" charset="0"/>
                  <a:ea typeface="MS Gothic" charset="0"/>
                  <a:cs typeface="Arial" panose="020B0604020202020204" pitchFamily="34" charset="0"/>
                </a:rPr>
                <a:t>الآسيوي</a:t>
              </a:r>
              <a:r>
                <a:rPr lang="ar-JO" sz="2824" b="1" dirty="0">
                  <a:solidFill>
                    <a:srgbClr val="000000"/>
                  </a:solidFill>
                  <a:latin typeface="Arial" panose="020B0604020202020204" pitchFamily="34" charset="0"/>
                  <a:ea typeface="MS Gothic" charset="0"/>
                  <a:cs typeface="Arial" panose="020B0604020202020204" pitchFamily="34" charset="0"/>
                </a:rPr>
                <a:t>"</a:t>
              </a:r>
              <a:endParaRPr lang="en-GB" sz="2824" b="1" dirty="0">
                <a:solidFill>
                  <a:srgbClr val="000000"/>
                </a:solidFill>
                <a:latin typeface="Arial" panose="020B0604020202020204" pitchFamily="34" charset="0"/>
                <a:ea typeface="MS Gothic" charset="0"/>
                <a:cs typeface="Arial" panose="020B0604020202020204" pitchFamily="34" charset="0"/>
              </a:endParaRPr>
            </a:p>
          </p:txBody>
        </p:sp>
      </p:grpSp>
      <p:sp>
        <p:nvSpPr>
          <p:cNvPr id="48156" name="AutoShape 28"/>
          <p:cNvSpPr>
            <a:spLocks noChangeArrowheads="1"/>
          </p:cNvSpPr>
          <p:nvPr/>
        </p:nvSpPr>
        <p:spPr bwMode="auto">
          <a:xfrm rot="5940000">
            <a:off x="4785613" y="3733660"/>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104470" name="Text Box 29"/>
          <p:cNvSpPr txBox="1">
            <a:spLocks noChangeArrowheads="1"/>
          </p:cNvSpPr>
          <p:nvPr/>
        </p:nvSpPr>
        <p:spPr bwMode="auto">
          <a:xfrm>
            <a:off x="5168714" y="3717552"/>
            <a:ext cx="1680882"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dirty="0">
                <a:effectLst>
                  <a:glow rad="152400">
                    <a:srgbClr val="FFFFFF"/>
                  </a:glow>
                </a:effectLst>
                <a:latin typeface="Arial" panose="020B0604020202020204" pitchFamily="34" charset="0"/>
                <a:cs typeface="Arial" panose="020B0604020202020204" pitchFamily="34" charset="0"/>
              </a:rPr>
              <a:t>•</a:t>
            </a:r>
            <a:r>
              <a:rPr lang="ar-JO" sz="2206" dirty="0">
                <a:effectLst>
                  <a:glow rad="152400">
                    <a:srgbClr val="FFFFFF"/>
                  </a:glow>
                </a:effectLst>
                <a:latin typeface="Arial" panose="020B0604020202020204" pitchFamily="34" charset="0"/>
                <a:cs typeface="Arial" panose="020B0604020202020204" pitchFamily="34" charset="0"/>
              </a:rPr>
              <a:t>أفسس</a:t>
            </a:r>
            <a:endParaRPr lang="en-GB" sz="2206" dirty="0">
              <a:effectLst>
                <a:glow rad="152400">
                  <a:srgbClr val="FFFFFF"/>
                </a:glow>
              </a:effectLst>
              <a:latin typeface="Arial" panose="020B0604020202020204" pitchFamily="34" charset="0"/>
              <a:cs typeface="Arial" panose="020B0604020202020204" pitchFamily="34" charset="0"/>
            </a:endParaRPr>
          </a:p>
        </p:txBody>
      </p:sp>
      <p:grpSp>
        <p:nvGrpSpPr>
          <p:cNvPr id="5" name="Group 30"/>
          <p:cNvGrpSpPr>
            <a:grpSpLocks/>
          </p:cNvGrpSpPr>
          <p:nvPr/>
        </p:nvGrpSpPr>
        <p:grpSpPr bwMode="auto">
          <a:xfrm>
            <a:off x="4971210" y="191901"/>
            <a:ext cx="3802996" cy="2795868"/>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103"/>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     </a:t>
              </a:r>
              <a:r>
                <a:rPr lang="ar-JO"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أفسس القديمة</a:t>
              </a:r>
              <a:endPar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endParaRPr>
            </a:p>
          </p:txBody>
        </p:sp>
      </p:grpSp>
      <p:sp>
        <p:nvSpPr>
          <p:cNvPr id="97304" name="Text Box 33"/>
          <p:cNvSpPr txBox="1">
            <a:spLocks noChangeArrowheads="1"/>
          </p:cNvSpPr>
          <p:nvPr/>
        </p:nvSpPr>
        <p:spPr bwMode="auto">
          <a:xfrm>
            <a:off x="8489857" y="6222067"/>
            <a:ext cx="1624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58607"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305" name="Rectangle 34"/>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7306" name="Text Box 35"/>
          <p:cNvSpPr txBox="1">
            <a:spLocks noChangeArrowheads="1"/>
          </p:cNvSpPr>
          <p:nvPr/>
        </p:nvSpPr>
        <p:spPr bwMode="auto">
          <a:xfrm>
            <a:off x="8346616" y="6542456"/>
            <a:ext cx="285080"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55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882" b="1" dirty="0">
                <a:solidFill>
                  <a:srgbClr val="FFFFFF"/>
                </a:solidFill>
                <a:latin typeface="Arial" panose="020B0604020202020204" pitchFamily="34" charset="0"/>
                <a:ea typeface="MS Gothic" charset="0"/>
                <a:cs typeface="Arial" panose="020B0604020202020204" pitchFamily="34" charset="0"/>
              </a:rPr>
              <a:t>45</a:t>
            </a:r>
          </a:p>
        </p:txBody>
      </p:sp>
      <p:sp>
        <p:nvSpPr>
          <p:cNvPr id="97307" name="Text Box 36"/>
          <p:cNvSpPr txBox="1">
            <a:spLocks noChangeArrowheads="1"/>
          </p:cNvSpPr>
          <p:nvPr/>
        </p:nvSpPr>
        <p:spPr bwMode="auto">
          <a:xfrm>
            <a:off x="8575146" y="6488422"/>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412" b="1" dirty="0">
                <a:solidFill>
                  <a:srgbClr val="FFFFFF"/>
                </a:solidFill>
                <a:latin typeface="Arial" panose="020B0604020202020204" pitchFamily="34" charset="0"/>
                <a:ea typeface="MS Gothic" charset="0"/>
                <a:cs typeface="Arial" panose="020B0604020202020204" pitchFamily="34" charset="0"/>
              </a:rPr>
              <a:t>4</a:t>
            </a:r>
          </a:p>
        </p:txBody>
      </p:sp>
      <p:sp>
        <p:nvSpPr>
          <p:cNvPr id="48165" name="AutoShape 37"/>
          <p:cNvSpPr>
            <a:spLocks noChangeArrowheads="1"/>
          </p:cNvSpPr>
          <p:nvPr/>
        </p:nvSpPr>
        <p:spPr bwMode="auto">
          <a:xfrm>
            <a:off x="5284301" y="797760"/>
            <a:ext cx="3227294"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nvGrpSpPr>
          <p:cNvPr id="6" name="Group 38"/>
          <p:cNvGrpSpPr>
            <a:grpSpLocks/>
          </p:cNvGrpSpPr>
          <p:nvPr/>
        </p:nvGrpSpPr>
        <p:grpSpPr bwMode="auto">
          <a:xfrm flipH="1">
            <a:off x="654144" y="1014132"/>
            <a:ext cx="3200296"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317" name="Text Box 40"/>
            <p:cNvSpPr txBox="1">
              <a:spLocks noChangeArrowheads="1"/>
            </p:cNvSpPr>
            <p:nvPr/>
          </p:nvSpPr>
          <p:spPr bwMode="auto">
            <a:xfrm>
              <a:off x="585" y="1196"/>
              <a:ext cx="2573" cy="1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rtl="1" eaLnBrk="0" hangingPunct="0">
                <a:lnSpc>
                  <a:spcPct val="93000"/>
                </a:lnSpc>
                <a:spcBef>
                  <a:spcPts val="3640"/>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5824" b="1" dirty="0">
                  <a:solidFill>
                    <a:srgbClr val="FFEA18"/>
                  </a:solidFill>
                  <a:latin typeface="Arial" panose="020B0604020202020204" pitchFamily="34" charset="0"/>
                  <a:ea typeface="MS Gothic" charset="0"/>
                  <a:cs typeface="Arial" panose="020B0604020202020204" pitchFamily="34" charset="0"/>
                </a:rPr>
                <a:t>53 – 57</a:t>
              </a:r>
              <a:br>
                <a:rPr lang="en-US" sz="5824" b="1" dirty="0">
                  <a:solidFill>
                    <a:srgbClr val="FFEA18"/>
                  </a:solidFill>
                  <a:latin typeface="Arial" panose="020B0604020202020204" pitchFamily="34" charset="0"/>
                  <a:ea typeface="MS Gothic" charset="0"/>
                  <a:cs typeface="Arial" panose="020B0604020202020204" pitchFamily="34" charset="0"/>
                </a:rPr>
              </a:br>
              <a:r>
                <a:rPr lang="ar-JO" sz="5824" b="1" dirty="0">
                  <a:solidFill>
                    <a:srgbClr val="FFEA18"/>
                  </a:solidFill>
                  <a:latin typeface="Arial" panose="020B0604020202020204" pitchFamily="34" charset="0"/>
                  <a:ea typeface="MS Gothic" charset="0"/>
                  <a:cs typeface="Arial" panose="020B0604020202020204" pitchFamily="34" charset="0"/>
                </a:rPr>
                <a:t>ب. م</a:t>
              </a:r>
              <a:endParaRPr lang="en-GB" sz="5824" b="1" dirty="0">
                <a:solidFill>
                  <a:srgbClr val="FFEA18"/>
                </a:solidFill>
                <a:latin typeface="Arial" panose="020B0604020202020204" pitchFamily="34" charset="0"/>
                <a:ea typeface="MS Gothic" charset="0"/>
                <a:cs typeface="Arial" panose="020B0604020202020204" pitchFamily="34" charset="0"/>
              </a:endParaRPr>
            </a:p>
          </p:txBody>
        </p:sp>
      </p:grpSp>
      <p:sp>
        <p:nvSpPr>
          <p:cNvPr id="48169" name="AutoShape 41"/>
          <p:cNvSpPr>
            <a:spLocks noChangeArrowheads="1"/>
          </p:cNvSpPr>
          <p:nvPr/>
        </p:nvSpPr>
        <p:spPr bwMode="auto">
          <a:xfrm rot="5400000">
            <a:off x="6542136" y="3968984"/>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0" name="AutoShape 42"/>
          <p:cNvSpPr>
            <a:spLocks noChangeArrowheads="1"/>
          </p:cNvSpPr>
          <p:nvPr/>
        </p:nvSpPr>
        <p:spPr bwMode="auto">
          <a:xfrm rot="1200000">
            <a:off x="5443258" y="331694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1" name="AutoShape 43"/>
          <p:cNvSpPr>
            <a:spLocks noChangeArrowheads="1"/>
          </p:cNvSpPr>
          <p:nvPr/>
        </p:nvSpPr>
        <p:spPr bwMode="auto">
          <a:xfrm rot="15180000">
            <a:off x="4305861" y="3454214"/>
            <a:ext cx="61072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2" name="AutoShape 44"/>
          <p:cNvSpPr>
            <a:spLocks noChangeArrowheads="1"/>
          </p:cNvSpPr>
          <p:nvPr/>
        </p:nvSpPr>
        <p:spPr bwMode="auto">
          <a:xfrm rot="11580000">
            <a:off x="5496486" y="436469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3" name="Freeform 45"/>
          <p:cNvSpPr>
            <a:spLocks noChangeArrowheads="1"/>
          </p:cNvSpPr>
          <p:nvPr/>
        </p:nvSpPr>
        <p:spPr bwMode="auto">
          <a:xfrm>
            <a:off x="4730284" y="3501844"/>
            <a:ext cx="1899397" cy="1005722"/>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15" name="Title 1"/>
          <p:cNvSpPr>
            <a:spLocks noGrp="1"/>
          </p:cNvSpPr>
          <p:nvPr>
            <p:ph type="title" idx="4294967295"/>
          </p:nvPr>
        </p:nvSpPr>
        <p:spPr bwMode="auto">
          <a:xfrm>
            <a:off x="728383" y="-819430"/>
            <a:ext cx="7986993" cy="5084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3. "الزخم </a:t>
            </a:r>
            <a:r>
              <a:rPr lang="ar-JO" sz="2824" b="1" dirty="0">
                <a:solidFill>
                  <a:srgbClr val="FF0000"/>
                </a:solidFill>
                <a:latin typeface="Arial" panose="020B0604020202020204" pitchFamily="34" charset="0"/>
                <a:cs typeface="Arial" panose="020B0604020202020204" pitchFamily="34" charset="0"/>
              </a:rPr>
              <a:t>الأسيوي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ar-SA" sz="3200" b="1" dirty="0">
                <a:solidFill>
                  <a:schemeClr val="bg1"/>
                </a:solidFill>
                <a:latin typeface="Arial" panose="020B0604020202020204" pitchFamily="34" charset="0"/>
                <a:ea typeface="ＭＳ Ｐゴシック" charset="0"/>
                <a:cs typeface="Arial" panose="020B0604020202020204" pitchFamily="34" charset="0"/>
              </a:rPr>
              <a:t>الرحلة التبشيرية الثالثة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أ</a:t>
            </a:r>
            <a:r>
              <a:rPr kumimoji="0" lang="ar-SA" sz="28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عمال ١٩ : ١٠</a:t>
            </a:r>
          </a:p>
          <a:p>
            <a:pPr lvl="0">
              <a:defRPr/>
            </a:pPr>
            <a:r>
              <a:rPr lang="ar-SA" sz="2800" b="1" dirty="0">
                <a:solidFill>
                  <a:srgbClr val="E9E2B6"/>
                </a:solidFill>
                <a:latin typeface="Arial" panose="020B0604020202020204" pitchFamily="34" charset="0"/>
                <a:cs typeface="Arial" panose="020B0604020202020204" pitchFamily="34" charset="0"/>
              </a:rPr>
              <a:t>وكان ذلك مدة سنتين حتى سمع كلمة الرب يسوع جميع الساكنين في أسيا من يهود ويونانيين.</a:t>
            </a:r>
            <a:endParaRPr kumimoji="0" lang="ar-SA" sz="28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523113"/>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أفسس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47458"/>
            <a:ext cx="9144000" cy="176189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الرسول بولس</a:t>
            </a: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(أعمال الرسل 20: 18ب-35)</a:t>
            </a:r>
            <a:endParaRPr lang="en-US" sz="5400" dirty="0">
              <a:effectLst>
                <a:glow rad="127000">
                  <a:schemeClr val="tx1"/>
                </a:glow>
              </a:effectLst>
              <a:ea typeface="ＭＳ Ｐゴシック" charset="0"/>
            </a:endParaRPr>
          </a:p>
        </p:txBody>
      </p:sp>
      <p:pic>
        <p:nvPicPr>
          <p:cNvPr id="5122" name="Picture 2" descr="Paul Writes about Charity">
            <a:extLst>
              <a:ext uri="{FF2B5EF4-FFF2-40B4-BE49-F238E27FC236}">
                <a16:creationId xmlns:a16="http://schemas.microsoft.com/office/drawing/2014/main" id="{76F52CB7-38FB-DE43-99E2-FF7FD1ABF2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59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1B6527-7E22-0B4C-A474-7064A4D91DD7}"/>
              </a:ext>
            </a:extLst>
          </p:cNvPr>
          <p:cNvGraphicFramePr/>
          <p:nvPr/>
        </p:nvGraphicFramePr>
        <p:xfrm>
          <a:off x="1249379" y="436825"/>
          <a:ext cx="8374454" cy="598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1DF0336-18E1-6649-A2B7-B085BF339293}"/>
              </a:ext>
            </a:extLst>
          </p:cNvPr>
          <p:cNvSpPr/>
          <p:nvPr/>
        </p:nvSpPr>
        <p:spPr bwMode="auto">
          <a:xfrm>
            <a:off x="6146940" y="1545335"/>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19CBC23-4786-9E4D-BC7E-B784AED394A3}"/>
              </a:ext>
            </a:extLst>
          </p:cNvPr>
          <p:cNvSpPr/>
          <p:nvPr/>
        </p:nvSpPr>
        <p:spPr bwMode="auto">
          <a:xfrm>
            <a:off x="5358383" y="3977639"/>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Oval 5">
            <a:extLst>
              <a:ext uri="{FF2B5EF4-FFF2-40B4-BE49-F238E27FC236}">
                <a16:creationId xmlns:a16="http://schemas.microsoft.com/office/drawing/2014/main" id="{830D0191-6FB4-6549-9476-6466DE651EFB}"/>
              </a:ext>
            </a:extLst>
          </p:cNvPr>
          <p:cNvSpPr/>
          <p:nvPr/>
        </p:nvSpPr>
        <p:spPr bwMode="auto">
          <a:xfrm>
            <a:off x="2708072" y="3977639"/>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6">
            <a:extLst>
              <a:ext uri="{FF2B5EF4-FFF2-40B4-BE49-F238E27FC236}">
                <a16:creationId xmlns:a16="http://schemas.microsoft.com/office/drawing/2014/main" id="{011AF6B7-8EB6-0741-8B81-B77CE71B3840}"/>
              </a:ext>
            </a:extLst>
          </p:cNvPr>
          <p:cNvSpPr/>
          <p:nvPr/>
        </p:nvSpPr>
        <p:spPr bwMode="auto">
          <a:xfrm>
            <a:off x="1691680" y="1412776"/>
            <a:ext cx="3060302" cy="302433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3705726" cy="2023459"/>
          </a:xfrm>
          <a:effectLst>
            <a:outerShdw blurRad="63500" dist="35921" dir="2700000" algn="ctr" rotWithShape="0">
              <a:schemeClr val="tx2">
                <a:alpha val="74998"/>
              </a:schemeClr>
            </a:outerShdw>
          </a:effectLst>
        </p:spPr>
        <p:txBody>
          <a:bodyPr anchor="t"/>
          <a:lstStyle/>
          <a:p>
            <a:pPr>
              <a:defRPr/>
            </a:pPr>
            <a:r>
              <a:rPr lang="ar-JO" sz="3200" dirty="0">
                <a:solidFill>
                  <a:srgbClr val="FFFF00"/>
                </a:solidFill>
                <a:effectLst>
                  <a:glow rad="127000">
                    <a:schemeClr val="tx1"/>
                  </a:glow>
                </a:effectLst>
                <a:ea typeface="ＭＳ Ｐゴシック" charset="0"/>
              </a:rPr>
              <a:t>لقد كان بولس نموذجاً لرعاية </a:t>
            </a:r>
            <a:r>
              <a:rPr lang="ar-JO" sz="3200" dirty="0">
                <a:effectLst>
                  <a:glow rad="127000">
                    <a:schemeClr val="tx1"/>
                  </a:glow>
                </a:effectLst>
                <a:ea typeface="ＭＳ Ｐゴシック" charset="0"/>
              </a:rPr>
              <a:t>الشيوخ (اعمال 20: 18ب-27).</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776718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42026" y="1295400"/>
            <a:ext cx="2975494"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٨:١)</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71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معلمون كذبة من الخارج</a:t>
            </a:r>
            <a:endParaRPr lang="en-US" sz="4800" dirty="0">
              <a:effectLst>
                <a:glow rad="127000">
                  <a:schemeClr val="tx1"/>
                </a:glow>
              </a:effectLst>
              <a:ea typeface="ＭＳ Ｐゴシック" charset="0"/>
            </a:endParaRPr>
          </a:p>
        </p:txBody>
      </p:sp>
      <p:pic>
        <p:nvPicPr>
          <p:cNvPr id="10242" name="Picture 2" descr="False Teachers - Videos, Audios, Articles - SO4J-TV - SO4J.com | False  prophets, Gospel of jesus christ, Teacher">
            <a:extLst>
              <a:ext uri="{FF2B5EF4-FFF2-40B4-BE49-F238E27FC236}">
                <a16:creationId xmlns:a16="http://schemas.microsoft.com/office/drawing/2014/main" id="{CDE58AEB-DE28-6A44-B362-30F7CC5FD2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253" y="1136384"/>
            <a:ext cx="9126747" cy="4261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7BB55C8-C295-EC4B-BAE6-C769B79FEDC9}"/>
              </a:ext>
            </a:extLst>
          </p:cNvPr>
          <p:cNvSpPr txBox="1">
            <a:spLocks noChangeArrowheads="1"/>
          </p:cNvSpPr>
          <p:nvPr/>
        </p:nvSpPr>
        <p:spPr bwMode="auto">
          <a:xfrm>
            <a:off x="-16042" y="5792859"/>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20: 29</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64368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004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معلمون كذبة من الداخل</a:t>
            </a:r>
            <a:endParaRPr lang="en-US" sz="4800" dirty="0">
              <a:effectLst>
                <a:glow rad="127000">
                  <a:schemeClr val="tx1"/>
                </a:glow>
              </a:effectLst>
              <a:ea typeface="ＭＳ Ｐゴシック" charset="0"/>
            </a:endParaRPr>
          </a:p>
        </p:txBody>
      </p:sp>
      <p:pic>
        <p:nvPicPr>
          <p:cNvPr id="3" name="Picture 2" descr="The Danger of False Teachers | Discovery Series">
            <a:extLst>
              <a:ext uri="{FF2B5EF4-FFF2-40B4-BE49-F238E27FC236}">
                <a16:creationId xmlns:a16="http://schemas.microsoft.com/office/drawing/2014/main" id="{A1AACB8D-DA3A-7947-BFD4-87B5F303F7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6827"/>
            <a:ext cx="9144000" cy="5807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3979713-780F-6349-9644-9FB3579D58AB}"/>
              </a:ext>
            </a:extLst>
          </p:cNvPr>
          <p:cNvSpPr txBox="1">
            <a:spLocks noChangeArrowheads="1"/>
          </p:cNvSpPr>
          <p:nvPr/>
        </p:nvSpPr>
        <p:spPr bwMode="auto">
          <a:xfrm>
            <a:off x="-16042" y="5792859"/>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20: 30</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66777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pic>
        <p:nvPicPr>
          <p:cNvPr id="1026" name="Picture 2" descr="Why Does God Allow False Teachers To Prosper? – Inspired Walk">
            <a:extLst>
              <a:ext uri="{FF2B5EF4-FFF2-40B4-BE49-F238E27FC236}">
                <a16:creationId xmlns:a16="http://schemas.microsoft.com/office/drawing/2014/main" id="{64D8500A-AB16-1548-B7B6-F19585CF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84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ould Christians Name and Expose False Teachers? – Inspired Walk">
            <a:extLst>
              <a:ext uri="{FF2B5EF4-FFF2-40B4-BE49-F238E27FC236}">
                <a16:creationId xmlns:a16="http://schemas.microsoft.com/office/drawing/2014/main" id="{4D050EAD-861D-2B49-AD14-8084FA54B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3275"/>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348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FA9414EC-B39A-4B33-BE60-2AA27D2EED5D}"/>
              </a:ext>
            </a:extLst>
          </p:cNvPr>
          <p:cNvGrpSpPr/>
          <p:nvPr/>
        </p:nvGrpSpPr>
        <p:grpSpPr>
          <a:xfrm>
            <a:off x="5340113" y="1026343"/>
            <a:ext cx="2833733" cy="3712554"/>
            <a:chOff x="5340113" y="1470268"/>
            <a:chExt cx="2833733" cy="3712554"/>
          </a:xfrm>
        </p:grpSpPr>
        <p:sp>
          <p:nvSpPr>
            <p:cNvPr id="31" name="Rectangle 2">
              <a:extLst>
                <a:ext uri="{FF2B5EF4-FFF2-40B4-BE49-F238E27FC236}">
                  <a16:creationId xmlns:a16="http://schemas.microsoft.com/office/drawing/2014/main" id="{CC28DAC9-2333-4515-AD9B-764250D5B7B7}"/>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2" name="Picture 2" descr="Image result for church icon">
              <a:extLst>
                <a:ext uri="{FF2B5EF4-FFF2-40B4-BE49-F238E27FC236}">
                  <a16:creationId xmlns:a16="http://schemas.microsoft.com/office/drawing/2014/main" id="{3096761E-01EC-4D32-A09C-47B19D6A1E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Lightning Bolt 18">
            <a:extLst>
              <a:ext uri="{FF2B5EF4-FFF2-40B4-BE49-F238E27FC236}">
                <a16:creationId xmlns:a16="http://schemas.microsoft.com/office/drawing/2014/main" id="{AC03AF85-1195-2049-89E5-11872AAA3D62}"/>
              </a:ext>
            </a:extLst>
          </p:cNvPr>
          <p:cNvSpPr/>
          <p:nvPr/>
        </p:nvSpPr>
        <p:spPr bwMode="auto">
          <a:xfrm rot="17053972">
            <a:off x="6218051" y="3173200"/>
            <a:ext cx="55757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Lightning Bolt 19">
            <a:extLst>
              <a:ext uri="{FF2B5EF4-FFF2-40B4-BE49-F238E27FC236}">
                <a16:creationId xmlns:a16="http://schemas.microsoft.com/office/drawing/2014/main" id="{3B9D2BE2-2B33-9C44-B961-0726E0890983}"/>
              </a:ext>
            </a:extLst>
          </p:cNvPr>
          <p:cNvSpPr/>
          <p:nvPr/>
        </p:nvSpPr>
        <p:spPr bwMode="auto">
          <a:xfrm rot="9217220">
            <a:off x="6761306" y="2898335"/>
            <a:ext cx="504693"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17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6" name="TextBox 5">
            <a:extLst>
              <a:ext uri="{FF2B5EF4-FFF2-40B4-BE49-F238E27FC236}">
                <a16:creationId xmlns:a16="http://schemas.microsoft.com/office/drawing/2014/main" id="{44DD6E7B-DFCC-4A83-97CE-BE677141C36C}"/>
              </a:ext>
            </a:extLst>
          </p:cNvPr>
          <p:cNvSpPr txBox="1"/>
          <p:nvPr/>
        </p:nvSpPr>
        <p:spPr>
          <a:xfrm>
            <a:off x="2915816" y="196354"/>
            <a:ext cx="5964973" cy="120032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457177"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يجب على الشيوخ أن يخدموا </a:t>
            </a:r>
          </a:p>
          <a:p>
            <a:pPr marL="0" marR="0" lvl="0" indent="0" defTabSz="457177"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بدون أنانية </a:t>
            </a: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20: 32-35)</a:t>
            </a:r>
            <a:r>
              <a:rPr kumimoji="0" lang="en-SG"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E78E6C92-D326-F247-876B-26D75B6F1DCB}"/>
              </a:ext>
            </a:extLst>
          </p:cNvPr>
          <p:cNvSpPr txBox="1"/>
          <p:nvPr/>
        </p:nvSpPr>
        <p:spPr>
          <a:xfrm>
            <a:off x="2917102" y="2110276"/>
            <a:ext cx="5964973"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571500" marR="0" lvl="0" indent="-571500" algn="r" defTabSz="457177"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sz="3200" dirty="0">
                <a:latin typeface="Arial" panose="020B0604020202020204" pitchFamily="34" charset="0"/>
                <a:cs typeface="Arial" panose="020B0604020202020204" pitchFamily="34" charset="0"/>
              </a:rPr>
              <a:t>مؤسسين على نعمة وكلمة الله (32)</a:t>
            </a:r>
            <a:endParaRPr kumimoji="0" lang="en-SG" sz="3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571500" marR="0" lvl="0" indent="-571500" algn="l" defTabSz="45717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SG" sz="3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مر</a:t>
            </a:r>
            <a:r>
              <a:rPr lang="ar-JO" sz="3200" dirty="0">
                <a:latin typeface="Arial" panose="020B0604020202020204" pitchFamily="34" charset="0"/>
                <a:cs typeface="Arial" panose="020B0604020202020204" pitchFamily="34" charset="0"/>
              </a:rPr>
              <a:t>تكزين على العمل الجاد بدلاً من الطمع (33-35)</a:t>
            </a:r>
            <a:endParaRPr kumimoji="0" lang="en-SG" sz="3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1005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0911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On False Teachers and False Prophets | MYSTAGOGY RESOURCE CENTER">
            <a:extLst>
              <a:ext uri="{FF2B5EF4-FFF2-40B4-BE49-F238E27FC236}">
                <a16:creationId xmlns:a16="http://schemas.microsoft.com/office/drawing/2014/main" id="{A8DB83B7-DB66-2448-8537-0615F4D683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498" y="2235200"/>
            <a:ext cx="5080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5078" y="3931009"/>
            <a:ext cx="4106174" cy="2926991"/>
          </a:xfrm>
          <a:effectLst/>
        </p:spPr>
        <p:txBody>
          <a:bodyPr/>
          <a:lstStyle/>
          <a:p>
            <a:pPr>
              <a:defRPr/>
            </a:pPr>
            <a:r>
              <a:rPr lang="ar-JO" dirty="0">
                <a:solidFill>
                  <a:schemeClr val="tx2"/>
                </a:solidFill>
                <a:effectLst>
                  <a:glow rad="127000">
                    <a:schemeClr val="bg1"/>
                  </a:glow>
                </a:effectLst>
                <a:ea typeface="ＭＳ Ｐゴシック" charset="0"/>
              </a:rPr>
              <a:t>الفكرة الرئيسية في أعمال 20</a:t>
            </a:r>
            <a:endParaRPr lang="en-US"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B3ED1EE0-5FAE-E741-9E92-2AF8A68D4060}"/>
              </a:ext>
            </a:extLst>
          </p:cNvPr>
          <p:cNvSpPr txBox="1">
            <a:spLocks noChangeArrowheads="1"/>
          </p:cNvSpPr>
          <p:nvPr/>
        </p:nvSpPr>
        <p:spPr bwMode="auto">
          <a:xfrm>
            <a:off x="0" y="200917"/>
            <a:ext cx="9143999" cy="16659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يجب أن يكون الشيوخ رعاة غير أنانيين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ضد المعلمين الكذبة</a:t>
            </a:r>
            <a:r>
              <a:rPr kumimoji="0" lang="en-US"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70985974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2475"/>
            <a:ext cx="3803904" cy="2295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راقب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 بولس</a:t>
            </a:r>
            <a:endParaRPr lang="en-US" sz="5400" dirty="0">
              <a:effectLst>
                <a:glow rad="127000">
                  <a:schemeClr val="tx1"/>
                </a:glow>
              </a:effectLst>
              <a:ea typeface="ＭＳ Ｐゴシック" charset="0"/>
            </a:endParaRPr>
          </a:p>
        </p:txBody>
      </p:sp>
      <p:pic>
        <p:nvPicPr>
          <p:cNvPr id="5122" name="Picture 2" descr="Paul Writes about Charity">
            <a:extLst>
              <a:ext uri="{FF2B5EF4-FFF2-40B4-BE49-F238E27FC236}">
                <a16:creationId xmlns:a16="http://schemas.microsoft.com/office/drawing/2014/main" id="{76F52CB7-38FB-DE43-99E2-FF7FD1ABF2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62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F13C3B8-33A5-424A-B590-0CB3E2B72B48}"/>
              </a:ext>
            </a:extLst>
          </p:cNvPr>
          <p:cNvSpPr txBox="1">
            <a:spLocks noChangeArrowheads="1"/>
          </p:cNvSpPr>
          <p:nvPr/>
        </p:nvSpPr>
        <p:spPr bwMode="auto">
          <a:xfrm>
            <a:off x="5321808" y="4525899"/>
            <a:ext cx="3803904" cy="22955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قلِّد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بولس</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ight Arrow 1">
            <a:extLst>
              <a:ext uri="{FF2B5EF4-FFF2-40B4-BE49-F238E27FC236}">
                <a16:creationId xmlns:a16="http://schemas.microsoft.com/office/drawing/2014/main" id="{16374871-C5C8-054D-899F-F9CE4D41649E}"/>
              </a:ext>
            </a:extLst>
          </p:cNvPr>
          <p:cNvSpPr/>
          <p:nvPr/>
        </p:nvSpPr>
        <p:spPr bwMode="auto">
          <a:xfrm>
            <a:off x="4005072" y="5079301"/>
            <a:ext cx="1115568"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49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435" y="0"/>
            <a:ext cx="9144000" cy="1363579"/>
          </a:xfrm>
          <a:solidFill>
            <a:schemeClr val="accent2"/>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عنك؟</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79029" y="1652337"/>
            <a:ext cx="8563072" cy="4376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تستطيع أن ترعى القطيع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الذي تحت رعايتك بشكل أفضل ـــ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سواء كان الكنيسة كاملة كشيوخ،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 عائلتك أو أصدقائك؟</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417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1B6527-7E22-0B4C-A474-7064A4D91DD7}"/>
              </a:ext>
            </a:extLst>
          </p:cNvPr>
          <p:cNvGraphicFramePr/>
          <p:nvPr/>
        </p:nvGraphicFramePr>
        <p:xfrm>
          <a:off x="1249379" y="436825"/>
          <a:ext cx="8374454" cy="598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1DF0336-18E1-6649-A2B7-B085BF339293}"/>
              </a:ext>
            </a:extLst>
          </p:cNvPr>
          <p:cNvSpPr/>
          <p:nvPr/>
        </p:nvSpPr>
        <p:spPr bwMode="auto">
          <a:xfrm>
            <a:off x="6146940" y="1545335"/>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19CBC23-4786-9E4D-BC7E-B784AED394A3}"/>
              </a:ext>
            </a:extLst>
          </p:cNvPr>
          <p:cNvSpPr/>
          <p:nvPr/>
        </p:nvSpPr>
        <p:spPr bwMode="auto">
          <a:xfrm>
            <a:off x="5358383" y="3977639"/>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Oval 5">
            <a:extLst>
              <a:ext uri="{FF2B5EF4-FFF2-40B4-BE49-F238E27FC236}">
                <a16:creationId xmlns:a16="http://schemas.microsoft.com/office/drawing/2014/main" id="{830D0191-6FB4-6549-9476-6466DE651EFB}"/>
              </a:ext>
            </a:extLst>
          </p:cNvPr>
          <p:cNvSpPr/>
          <p:nvPr/>
        </p:nvSpPr>
        <p:spPr bwMode="auto">
          <a:xfrm>
            <a:off x="2708072" y="3977639"/>
            <a:ext cx="2832467" cy="2834640"/>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Oval 6">
            <a:extLst>
              <a:ext uri="{FF2B5EF4-FFF2-40B4-BE49-F238E27FC236}">
                <a16:creationId xmlns:a16="http://schemas.microsoft.com/office/drawing/2014/main" id="{011AF6B7-8EB6-0741-8B81-B77CE71B3840}"/>
              </a:ext>
            </a:extLst>
          </p:cNvPr>
          <p:cNvSpPr/>
          <p:nvPr/>
        </p:nvSpPr>
        <p:spPr bwMode="auto">
          <a:xfrm>
            <a:off x="1691680" y="1412776"/>
            <a:ext cx="3060302" cy="302433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3705726" cy="2023459"/>
          </a:xfrm>
          <a:effectLst>
            <a:outerShdw blurRad="63500" dist="35921" dir="2700000" algn="ctr" rotWithShape="0">
              <a:schemeClr val="tx2">
                <a:alpha val="74998"/>
              </a:schemeClr>
            </a:outerShdw>
          </a:effectLst>
        </p:spPr>
        <p:txBody>
          <a:bodyPr anchor="t"/>
          <a:lstStyle/>
          <a:p>
            <a:pPr>
              <a:defRPr/>
            </a:pPr>
            <a:r>
              <a:rPr lang="ar-JO" sz="3200" dirty="0">
                <a:solidFill>
                  <a:srgbClr val="FFFF00"/>
                </a:solidFill>
                <a:effectLst>
                  <a:glow rad="127000">
                    <a:schemeClr val="tx1"/>
                  </a:glow>
                </a:effectLst>
                <a:ea typeface="ＭＳ Ｐゴシック" charset="0"/>
              </a:rPr>
              <a:t>لقد كان بولس نموذجاً لرعاية </a:t>
            </a:r>
            <a:r>
              <a:rPr lang="ar-JO" sz="3200" dirty="0">
                <a:effectLst>
                  <a:glow rad="127000">
                    <a:schemeClr val="tx1"/>
                  </a:glow>
                </a:effectLst>
                <a:ea typeface="ＭＳ Ｐゴシック" charset="0"/>
              </a:rPr>
              <a:t>الشيوخ (اعمال 20: 18ب-27).</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835719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42026" y="1295400"/>
            <a:ext cx="2975494"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881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1828800" y="23827"/>
            <a:ext cx="7315200"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Text Box 5"/>
          <p:cNvSpPr txBox="1">
            <a:spLocks noChangeArrowheads="1"/>
          </p:cNvSpPr>
          <p:nvPr/>
        </p:nvSpPr>
        <p:spPr bwMode="auto">
          <a:xfrm>
            <a:off x="8229600" y="5"/>
            <a:ext cx="914400" cy="46155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418819" name="Rectangle 6"/>
          <p:cNvSpPr>
            <a:spLocks noGrp="1" noChangeArrowheads="1"/>
          </p:cNvSpPr>
          <p:nvPr>
            <p:ph type="title" idx="4294967295"/>
          </p:nvPr>
        </p:nvSpPr>
        <p:spPr>
          <a:xfrm>
            <a:off x="838200" y="2190794"/>
            <a:ext cx="2038350" cy="954000"/>
          </a:xfrm>
          <a:solidFill>
            <a:schemeClr val="hlink"/>
          </a:solidFill>
        </p:spPr>
        <p:txBody>
          <a:bodyPr lIns="91334" tIns="45667" rIns="91334" bIns="45667">
            <a:spAutoFit/>
          </a:bodyPr>
          <a:lstStyle/>
          <a:p>
            <a:pPr eaLnBrk="1" hangingPunct="1"/>
            <a:r>
              <a:rPr lang="ar-JO" sz="2800" b="1" dirty="0">
                <a:solidFill>
                  <a:srgbClr val="FFFF00"/>
                </a:solidFill>
                <a:latin typeface="Arial" panose="020B0604020202020204" pitchFamily="34" charset="0"/>
                <a:ea typeface="ＭＳ Ｐゴシック" charset="0"/>
                <a:cs typeface="Arial" panose="020B0604020202020204" pitchFamily="34" charset="0"/>
              </a:rPr>
              <a:t>كنائس غرب آسيا الصغرى</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418820" name="Rectangle 6"/>
          <p:cNvSpPr txBox="1">
            <a:spLocks noChangeArrowheads="1"/>
          </p:cNvSpPr>
          <p:nvPr/>
        </p:nvSpPr>
        <p:spPr bwMode="auto">
          <a:xfrm>
            <a:off x="0" y="5791440"/>
            <a:ext cx="2038350" cy="1015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بيتزل، أطلس مودي لأراضي الكتاب المقدس، 184</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21</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64950429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EEE4735-B7AE-401C-B718-F6F13BCFCAA6}"/>
              </a:ext>
            </a:extLst>
          </p:cNvPr>
          <p:cNvSpPr txBox="1">
            <a:spLocks noChangeArrowheads="1"/>
          </p:cNvSpPr>
          <p:nvPr/>
        </p:nvSpPr>
        <p:spPr bwMode="auto">
          <a:xfrm>
            <a:off x="1435100" y="3981458"/>
            <a:ext cx="2883296" cy="514350"/>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21: 1-16</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F3D25E54-9100-4E00-920D-C8541EEF1EE2}"/>
              </a:ext>
            </a:extLst>
          </p:cNvPr>
          <p:cNvGrpSpPr/>
          <p:nvPr/>
        </p:nvGrpSpPr>
        <p:grpSpPr>
          <a:xfrm>
            <a:off x="0" y="1406527"/>
            <a:ext cx="9144000" cy="2180430"/>
            <a:chOff x="0" y="1406527"/>
            <a:chExt cx="9144000" cy="2180430"/>
          </a:xfrm>
        </p:grpSpPr>
        <p:sp>
          <p:nvSpPr>
            <p:cNvPr id="8" name="Rectangle 2"/>
            <p:cNvSpPr txBox="1">
              <a:spLocks noChangeArrowheads="1"/>
            </p:cNvSpPr>
            <p:nvPr/>
          </p:nvSpPr>
          <p:spPr bwMode="auto">
            <a:xfrm>
              <a:off x="0" y="1529557"/>
              <a:ext cx="9144000"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الحاجة</a:t>
              </a:r>
            </a:p>
            <a:p>
              <a:pPr marL="0" marR="0" lvl="0" indent="0" defTabSz="914400" rtl="0" eaLnBrk="0" fontAlgn="base" latinLnBrk="0" hangingPunct="0">
                <a:lnSpc>
                  <a:spcPct val="100000"/>
                </a:lnSpc>
                <a:spcBef>
                  <a:spcPct val="0"/>
                </a:spcBef>
                <a:spcAft>
                  <a:spcPct val="0"/>
                </a:spcAft>
                <a:buClrTx/>
                <a:buSzTx/>
                <a:buFontTx/>
                <a:buNone/>
                <a:tabLst/>
                <a:defRPr/>
              </a:pPr>
              <a:r>
                <a:rPr lang="ar-JO" sz="66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للنبوة</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4E347875-88BD-49A5-B5CC-0682025A7037}"/>
                </a:ext>
              </a:extLst>
            </p:cNvPr>
            <p:cNvSpPr txBox="1">
              <a:spLocks noChangeArrowheads="1"/>
            </p:cNvSpPr>
            <p:nvPr/>
          </p:nvSpPr>
          <p:spPr bwMode="auto">
            <a:xfrm>
              <a:off x="629839" y="1406527"/>
              <a:ext cx="3470673"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8">
            <a:extLst>
              <a:ext uri="{FF2B5EF4-FFF2-40B4-BE49-F238E27FC236}">
                <a16:creationId xmlns:a16="http://schemas.microsoft.com/office/drawing/2014/main" id="{C976613F-1951-504D-829D-060C5B800EDB}"/>
              </a:ext>
            </a:extLst>
          </p:cNvPr>
          <p:cNvSpPr>
            <a:spLocks noChangeArrowheads="1"/>
          </p:cNvSpPr>
          <p:nvPr/>
        </p:nvSpPr>
        <p:spPr bwMode="auto">
          <a:xfrm>
            <a:off x="0" y="5451473"/>
            <a:ext cx="9158502" cy="1406527"/>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وعظها من قبل ماثيو لايلي</a:t>
            </a:r>
            <a:b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كنيسة الطرق المتقاطعة الدولية سنغافورة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تحميلها من قبل د. ريك جريفيث • مؤسسة الدراسات اللاهوتية الأردنية</a:t>
            </a:r>
            <a:b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الملفات بلغات عدة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87574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F4EAA6-D38A-495C-B36E-4578A7B5B970}"/>
              </a:ext>
            </a:extLst>
          </p:cNvPr>
          <p:cNvPicPr>
            <a:picLocks noChangeAspect="1"/>
          </p:cNvPicPr>
          <p:nvPr/>
        </p:nvPicPr>
        <p:blipFill>
          <a:blip r:embed="rId3"/>
          <a:stretch>
            <a:fillRect/>
          </a:stretch>
        </p:blipFill>
        <p:spPr>
          <a:xfrm>
            <a:off x="230767" y="316156"/>
            <a:ext cx="3884531" cy="6029560"/>
          </a:xfrm>
          <a:prstGeom prst="rect">
            <a:avLst/>
          </a:prstGeom>
        </p:spPr>
      </p:pic>
      <p:pic>
        <p:nvPicPr>
          <p:cNvPr id="11" name="Picture 10">
            <a:extLst>
              <a:ext uri="{FF2B5EF4-FFF2-40B4-BE49-F238E27FC236}">
                <a16:creationId xmlns:a16="http://schemas.microsoft.com/office/drawing/2014/main" id="{07B087EB-60B6-4459-9737-880D427ECF53}"/>
              </a:ext>
            </a:extLst>
          </p:cNvPr>
          <p:cNvPicPr>
            <a:picLocks noChangeAspect="1"/>
          </p:cNvPicPr>
          <p:nvPr/>
        </p:nvPicPr>
        <p:blipFill>
          <a:blip r:embed="rId4"/>
          <a:stretch>
            <a:fillRect/>
          </a:stretch>
        </p:blipFill>
        <p:spPr>
          <a:xfrm>
            <a:off x="4445682" y="316156"/>
            <a:ext cx="3782238" cy="4447912"/>
          </a:xfrm>
          <a:prstGeom prst="rect">
            <a:avLst/>
          </a:prstGeom>
        </p:spPr>
      </p:pic>
      <p:pic>
        <p:nvPicPr>
          <p:cNvPr id="7" name="Picture 6">
            <a:extLst>
              <a:ext uri="{FF2B5EF4-FFF2-40B4-BE49-F238E27FC236}">
                <a16:creationId xmlns:a16="http://schemas.microsoft.com/office/drawing/2014/main" id="{AF27AC9C-7AA0-4BEB-BC31-D74538CE6C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45682" y="3678427"/>
            <a:ext cx="3782238" cy="2667289"/>
          </a:xfrm>
          <a:prstGeom prst="rect">
            <a:avLst/>
          </a:prstGeom>
        </p:spPr>
      </p:pic>
    </p:spTree>
    <p:extLst>
      <p:ext uri="{BB962C8B-B14F-4D97-AF65-F5344CB8AC3E}">
        <p14:creationId xmlns:p14="http://schemas.microsoft.com/office/powerpoint/2010/main" val="4330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B6578B-8C2D-4651-9754-69772847A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298" y="296847"/>
            <a:ext cx="6487063" cy="6172846"/>
          </a:xfrm>
          <a:prstGeom prst="rect">
            <a:avLst/>
          </a:prstGeom>
        </p:spPr>
      </p:pic>
      <p:sp>
        <p:nvSpPr>
          <p:cNvPr id="12" name="Rectangle 2">
            <a:extLst>
              <a:ext uri="{FF2B5EF4-FFF2-40B4-BE49-F238E27FC236}">
                <a16:creationId xmlns:a16="http://schemas.microsoft.com/office/drawing/2014/main" id="{022BD889-E35C-49EF-9D5A-944200299575}"/>
              </a:ext>
            </a:extLst>
          </p:cNvPr>
          <p:cNvSpPr txBox="1">
            <a:spLocks noChangeArrowheads="1"/>
          </p:cNvSpPr>
          <p:nvPr/>
        </p:nvSpPr>
        <p:spPr>
          <a:xfrm>
            <a:off x="6849372" y="5851249"/>
            <a:ext cx="2294627" cy="52367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E4D2D"/>
                </a:solidFill>
                <a:effectLst/>
                <a:uLnTx/>
                <a:uFillTx/>
                <a:latin typeface="Arial" panose="020B0604020202020204" pitchFamily="34" charset="0"/>
                <a:ea typeface="ＭＳ Ｐゴシック" pitchFamily="-108" charset="-128"/>
                <a:cs typeface="Arial" panose="020B0604020202020204" pitchFamily="34" charset="0"/>
              </a:rPr>
              <a:t>19ر37 دولار</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D4E7176E-08C3-4183-AC57-7461D33AB8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90311" y="3605463"/>
            <a:ext cx="1522368" cy="2115537"/>
          </a:xfrm>
          <a:prstGeom prst="rect">
            <a:avLst/>
          </a:prstGeom>
        </p:spPr>
      </p:pic>
    </p:spTree>
    <p:extLst>
      <p:ext uri="{BB962C8B-B14F-4D97-AF65-F5344CB8AC3E}">
        <p14:creationId xmlns:p14="http://schemas.microsoft.com/office/powerpoint/2010/main" val="301504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1AB21-3E3E-45FF-A26A-7D07FF88EA77}"/>
              </a:ext>
            </a:extLst>
          </p:cNvPr>
          <p:cNvSpPr/>
          <p:nvPr/>
        </p:nvSpPr>
        <p:spPr bwMode="auto">
          <a:xfrm>
            <a:off x="0" y="3181350"/>
            <a:ext cx="9144000" cy="367665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pic>
        <p:nvPicPr>
          <p:cNvPr id="5" name="Picture 4">
            <a:extLst>
              <a:ext uri="{FF2B5EF4-FFF2-40B4-BE49-F238E27FC236}">
                <a16:creationId xmlns:a16="http://schemas.microsoft.com/office/drawing/2014/main" id="{4625A85E-BBA5-4159-8A30-7E667E86E6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79" y="3429000"/>
            <a:ext cx="1905000" cy="2865120"/>
          </a:xfrm>
          <a:prstGeom prst="rect">
            <a:avLst/>
          </a:prstGeom>
        </p:spPr>
      </p:pic>
      <p:sp>
        <p:nvSpPr>
          <p:cNvPr id="6" name="TextBox 5">
            <a:extLst>
              <a:ext uri="{FF2B5EF4-FFF2-40B4-BE49-F238E27FC236}">
                <a16:creationId xmlns:a16="http://schemas.microsoft.com/office/drawing/2014/main" id="{40568969-7AFC-4FBE-8B95-6D54A05FAE4F}"/>
              </a:ext>
            </a:extLst>
          </p:cNvPr>
          <p:cNvSpPr txBox="1"/>
          <p:nvPr/>
        </p:nvSpPr>
        <p:spPr>
          <a:xfrm>
            <a:off x="3010620" y="3528204"/>
            <a:ext cx="5287992" cy="2062103"/>
          </a:xfrm>
          <a:prstGeom prst="rect">
            <a:avLst/>
          </a:prstGeom>
          <a:noFill/>
        </p:spPr>
        <p:txBody>
          <a:bodyPr wrap="square">
            <a:spAutoFit/>
          </a:bodyPr>
          <a:lstStyle/>
          <a:p>
            <a:pPr lvl="0" algn="r">
              <a:defRPr/>
            </a:pPr>
            <a:r>
              <a:rPr lang="ar-JO" sz="3200" b="1" dirty="0">
                <a:solidFill>
                  <a:srgbClr val="FFFFFF"/>
                </a:solidFill>
                <a:latin typeface="system-ui"/>
                <a:cs typeface="Arial" panose="020B0604020202020204" pitchFamily="34" charset="0"/>
              </a:rPr>
              <a:t>رسالة إلهية تتوسط من خلال فرد وموجهة إلى شخص أو مجموعة من الناس وتهدف إلى إثارة استجابة محددة.</a:t>
            </a:r>
          </a:p>
        </p:txBody>
      </p:sp>
      <p:sp>
        <p:nvSpPr>
          <p:cNvPr id="7" name="Rectangle 2">
            <a:extLst>
              <a:ext uri="{FF2B5EF4-FFF2-40B4-BE49-F238E27FC236}">
                <a16:creationId xmlns:a16="http://schemas.microsoft.com/office/drawing/2014/main" id="{F5FA98D6-8B1D-4E2A-8C58-7B90AFF29434}"/>
              </a:ext>
            </a:extLst>
          </p:cNvPr>
          <p:cNvSpPr txBox="1">
            <a:spLocks noChangeArrowheads="1"/>
          </p:cNvSpPr>
          <p:nvPr/>
        </p:nvSpPr>
        <p:spPr bwMode="auto">
          <a:xfrm>
            <a:off x="0" y="393611"/>
            <a:ext cx="9144000"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النبوة</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68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D17C-BF5A-4AE8-94EC-8D13BB58FF4A}"/>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رسالة إلهية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pic>
        <p:nvPicPr>
          <p:cNvPr id="3" name="Picture 2">
            <a:extLst>
              <a:ext uri="{FF2B5EF4-FFF2-40B4-BE49-F238E27FC236}">
                <a16:creationId xmlns:a16="http://schemas.microsoft.com/office/drawing/2014/main" id="{0A38FB1B-D65F-49C2-8604-B0829DDDCE38}"/>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24967E6A-6E58-43FC-AD9C-C73B84C77D2D}"/>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24DD2D68-5C98-4084-821F-72101C229120}"/>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5BBC3849-77DF-45C3-85D4-B8632B5E70B9}"/>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1990+</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52">
            <a:extLst>
              <a:ext uri="{FF2B5EF4-FFF2-40B4-BE49-F238E27FC236}">
                <a16:creationId xmlns:a16="http://schemas.microsoft.com/office/drawing/2014/main" id="{7E24A809-FCAF-4EA0-A00B-165CE87A01F4}"/>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ماكس آنديرز، كلية دالاس اللاهوتية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 name="Picture 10">
            <a:extLst>
              <a:ext uri="{FF2B5EF4-FFF2-40B4-BE49-F238E27FC236}">
                <a16:creationId xmlns:a16="http://schemas.microsoft.com/office/drawing/2014/main" id="{418C17D6-4161-4139-967A-FE2AF8B231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88122C80-1BD3-4618-8D35-BA6A147367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0DE98637-CD93-451E-ACD5-2921C436FBFC}"/>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a:extLst>
              <a:ext uri="{FF2B5EF4-FFF2-40B4-BE49-F238E27FC236}">
                <a16:creationId xmlns:a16="http://schemas.microsoft.com/office/drawing/2014/main" id="{10093E71-25BE-40EF-83EE-0BFCF79C4C03}"/>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 Box 7">
            <a:extLst>
              <a:ext uri="{FF2B5EF4-FFF2-40B4-BE49-F238E27FC236}">
                <a16:creationId xmlns:a16="http://schemas.microsoft.com/office/drawing/2014/main" id="{9DFD67BC-B27F-40A4-8116-33ADFC3AF214}"/>
              </a:ext>
            </a:extLst>
          </p:cNvPr>
          <p:cNvSpPr txBox="1">
            <a:spLocks noChangeArrowheads="1"/>
          </p:cNvSpPr>
          <p:nvPr/>
        </p:nvSpPr>
        <p:spPr bwMode="auto">
          <a:xfrm rot="17912278">
            <a:off x="3983710" y="2109551"/>
            <a:ext cx="4187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
            <a:extLst>
              <a:ext uri="{FF2B5EF4-FFF2-40B4-BE49-F238E27FC236}">
                <a16:creationId xmlns:a16="http://schemas.microsoft.com/office/drawing/2014/main" id="{B506469A-104F-4E8D-A570-29EB0378AF8B}"/>
              </a:ext>
            </a:extLst>
          </p:cNvPr>
          <p:cNvSpPr txBox="1">
            <a:spLocks noChangeArrowheads="1"/>
          </p:cNvSpPr>
          <p:nvPr/>
        </p:nvSpPr>
        <p:spPr bwMode="auto">
          <a:xfrm rot="17912278">
            <a:off x="6017681" y="2202119"/>
            <a:ext cx="4138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7">
            <a:extLst>
              <a:ext uri="{FF2B5EF4-FFF2-40B4-BE49-F238E27FC236}">
                <a16:creationId xmlns:a16="http://schemas.microsoft.com/office/drawing/2014/main" id="{F958F9BD-BC58-4D56-B55A-A969FEA70533}"/>
              </a:ext>
            </a:extLst>
          </p:cNvPr>
          <p:cNvSpPr txBox="1">
            <a:spLocks noChangeArrowheads="1"/>
          </p:cNvSpPr>
          <p:nvPr/>
        </p:nvSpPr>
        <p:spPr bwMode="auto">
          <a:xfrm rot="17912278">
            <a:off x="6343490" y="2177186"/>
            <a:ext cx="43954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أستير</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7">
            <a:extLst>
              <a:ext uri="{FF2B5EF4-FFF2-40B4-BE49-F238E27FC236}">
                <a16:creationId xmlns:a16="http://schemas.microsoft.com/office/drawing/2014/main" id="{FEFF28F8-891E-49BC-8C4F-C006CDF378E0}"/>
              </a:ext>
            </a:extLst>
          </p:cNvPr>
          <p:cNvSpPr txBox="1">
            <a:spLocks noChangeArrowheads="1"/>
          </p:cNvSpPr>
          <p:nvPr/>
        </p:nvSpPr>
        <p:spPr bwMode="auto">
          <a:xfrm rot="17912278">
            <a:off x="2822705" y="2048657"/>
            <a:ext cx="357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29A5153D-4981-494C-B3A4-0623E9FB1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D12204A2-A155-4C89-86BE-9AE3890D9C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2E19CD9A-ED48-4B6B-8306-993097CF47FF}"/>
              </a:ext>
            </a:extLst>
          </p:cNvPr>
          <p:cNvSpPr txBox="1">
            <a:spLocks noChangeArrowheads="1"/>
          </p:cNvSpPr>
          <p:nvPr/>
        </p:nvSpPr>
        <p:spPr bwMode="auto">
          <a:xfrm rot="17912278">
            <a:off x="2612343" y="2047953"/>
            <a:ext cx="471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لاويين</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7">
            <a:extLst>
              <a:ext uri="{FF2B5EF4-FFF2-40B4-BE49-F238E27FC236}">
                <a16:creationId xmlns:a16="http://schemas.microsoft.com/office/drawing/2014/main" id="{E60FB084-9CF9-430A-BED2-7485FE559E01}"/>
              </a:ext>
            </a:extLst>
          </p:cNvPr>
          <p:cNvSpPr txBox="1">
            <a:spLocks noChangeArrowheads="1"/>
          </p:cNvSpPr>
          <p:nvPr/>
        </p:nvSpPr>
        <p:spPr bwMode="auto">
          <a:xfrm rot="17912278">
            <a:off x="2423832" y="2095949"/>
            <a:ext cx="52931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D7CB02B5-9506-4196-855F-81419AA75DEE}"/>
              </a:ext>
            </a:extLst>
          </p:cNvPr>
          <p:cNvSpPr txBox="1">
            <a:spLocks noChangeArrowheads="1"/>
          </p:cNvSpPr>
          <p:nvPr/>
        </p:nvSpPr>
        <p:spPr bwMode="auto">
          <a:xfrm rot="17912278">
            <a:off x="4126884" y="2123981"/>
            <a:ext cx="5084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راعوث</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7">
            <a:extLst>
              <a:ext uri="{FF2B5EF4-FFF2-40B4-BE49-F238E27FC236}">
                <a16:creationId xmlns:a16="http://schemas.microsoft.com/office/drawing/2014/main" id="{7E20E153-BAA3-416C-9468-FFC334ADD7D8}"/>
              </a:ext>
            </a:extLst>
          </p:cNvPr>
          <p:cNvSpPr txBox="1">
            <a:spLocks noChangeArrowheads="1"/>
          </p:cNvSpPr>
          <p:nvPr/>
        </p:nvSpPr>
        <p:spPr bwMode="auto">
          <a:xfrm rot="17912278">
            <a:off x="3305159" y="2097303"/>
            <a:ext cx="4507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يشوع</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 name="Picture 24">
            <a:extLst>
              <a:ext uri="{FF2B5EF4-FFF2-40B4-BE49-F238E27FC236}">
                <a16:creationId xmlns:a16="http://schemas.microsoft.com/office/drawing/2014/main" id="{B1B3C3BF-65E8-429B-AD15-180F052096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72BAF219-A2E3-4F63-BF54-D40F9E646EA9}"/>
              </a:ext>
            </a:extLst>
          </p:cNvPr>
          <p:cNvSpPr txBox="1">
            <a:spLocks noChangeArrowheads="1"/>
          </p:cNvSpPr>
          <p:nvPr/>
        </p:nvSpPr>
        <p:spPr bwMode="auto">
          <a:xfrm rot="17912278">
            <a:off x="467053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a:extLst>
              <a:ext uri="{FF2B5EF4-FFF2-40B4-BE49-F238E27FC236}">
                <a16:creationId xmlns:a16="http://schemas.microsoft.com/office/drawing/2014/main" id="{B58D03E0-B764-437E-B238-AA16D3CDBEE0}"/>
              </a:ext>
            </a:extLst>
          </p:cNvPr>
          <p:cNvSpPr txBox="1">
            <a:spLocks noChangeArrowheads="1"/>
          </p:cNvSpPr>
          <p:nvPr/>
        </p:nvSpPr>
        <p:spPr bwMode="auto">
          <a:xfrm rot="17912278">
            <a:off x="482722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a:extLst>
              <a:ext uri="{FF2B5EF4-FFF2-40B4-BE49-F238E27FC236}">
                <a16:creationId xmlns:a16="http://schemas.microsoft.com/office/drawing/2014/main" id="{F1520AA9-26C0-4203-8FB9-E4F00DC2F064}"/>
              </a:ext>
            </a:extLst>
          </p:cNvPr>
          <p:cNvSpPr txBox="1">
            <a:spLocks noChangeArrowheads="1"/>
          </p:cNvSpPr>
          <p:nvPr/>
        </p:nvSpPr>
        <p:spPr bwMode="auto">
          <a:xfrm rot="17912278">
            <a:off x="5050935" y="2091373"/>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a:extLst>
              <a:ext uri="{FF2B5EF4-FFF2-40B4-BE49-F238E27FC236}">
                <a16:creationId xmlns:a16="http://schemas.microsoft.com/office/drawing/2014/main" id="{CA87BCCC-FA05-4325-8F2F-EAAE33CEBA9D}"/>
              </a:ext>
            </a:extLst>
          </p:cNvPr>
          <p:cNvSpPr txBox="1">
            <a:spLocks noChangeArrowheads="1"/>
          </p:cNvSpPr>
          <p:nvPr/>
        </p:nvSpPr>
        <p:spPr bwMode="auto">
          <a:xfrm rot="17912278">
            <a:off x="5467855" y="2077928"/>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
            <a:extLst>
              <a:ext uri="{FF2B5EF4-FFF2-40B4-BE49-F238E27FC236}">
                <a16:creationId xmlns:a16="http://schemas.microsoft.com/office/drawing/2014/main" id="{D9FBBB47-173E-4128-9276-A6AB7544225E}"/>
              </a:ext>
            </a:extLst>
          </p:cNvPr>
          <p:cNvSpPr txBox="1">
            <a:spLocks noChangeArrowheads="1"/>
          </p:cNvSpPr>
          <p:nvPr/>
        </p:nvSpPr>
        <p:spPr bwMode="auto">
          <a:xfrm rot="17912278">
            <a:off x="6258214" y="2046201"/>
            <a:ext cx="43794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نحميا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1" name="Picture 30">
            <a:extLst>
              <a:ext uri="{FF2B5EF4-FFF2-40B4-BE49-F238E27FC236}">
                <a16:creationId xmlns:a16="http://schemas.microsoft.com/office/drawing/2014/main" id="{429BB17F-52C2-4198-8097-ACD71C8379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239FE721-74B9-425C-AE3B-07751DE21BED}"/>
              </a:ext>
            </a:extLst>
          </p:cNvPr>
          <p:cNvSpPr txBox="1">
            <a:spLocks noChangeArrowheads="1"/>
          </p:cNvSpPr>
          <p:nvPr/>
        </p:nvSpPr>
        <p:spPr bwMode="auto">
          <a:xfrm rot="17912278">
            <a:off x="2999930" y="1958728"/>
            <a:ext cx="39786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تثنية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 name="Picture 33">
            <a:extLst>
              <a:ext uri="{FF2B5EF4-FFF2-40B4-BE49-F238E27FC236}">
                <a16:creationId xmlns:a16="http://schemas.microsoft.com/office/drawing/2014/main" id="{D3B1A0CA-4A52-49BD-94C2-EF412F32D8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C64BA4AC-D678-422A-A011-13D6E40639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F2B96CE7-4C68-425B-B971-DD78919BF7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5A3A7217-75D2-4B3B-A13E-DE1349B272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1A24D6E4-4A84-477B-8C91-9883BF04E5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B6F5748E-E5AD-4707-8B65-E9342139AFFE}"/>
              </a:ext>
            </a:extLst>
          </p:cNvPr>
          <p:cNvSpPr txBox="1">
            <a:spLocks noChangeArrowheads="1"/>
          </p:cNvSpPr>
          <p:nvPr/>
        </p:nvSpPr>
        <p:spPr bwMode="auto">
          <a:xfrm rot="17912278">
            <a:off x="6822643" y="1926571"/>
            <a:ext cx="10695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الأناجيل – أعمال 1</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7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10" presetClass="entr" presetSubtype="0"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0"/>
      <p:bldP spid="22" grpId="0"/>
      <p:bldP spid="23" grpId="0"/>
      <p:bldP spid="24" grpId="0"/>
      <p:bldP spid="26" grpId="0"/>
      <p:bldP spid="27" grpId="0"/>
      <p:bldP spid="28" grpId="0"/>
      <p:bldP spid="29" grpId="0"/>
      <p:bldP spid="30" grpId="0"/>
      <p:bldP spid="32" grpId="0"/>
      <p:bldP spid="4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558BD-1B2E-188E-05E1-BB7B14A60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5CC0B-53DB-D672-39F5-527F8DE3A7BF}"/>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رسالة إلهية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pic>
        <p:nvPicPr>
          <p:cNvPr id="3" name="Picture 2">
            <a:extLst>
              <a:ext uri="{FF2B5EF4-FFF2-40B4-BE49-F238E27FC236}">
                <a16:creationId xmlns:a16="http://schemas.microsoft.com/office/drawing/2014/main" id="{38E08EF6-4CBF-0776-DE26-B55B67BF54D6}"/>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986A1709-AE74-8DF6-4600-31B1B38CC549}"/>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779EA3DE-8FE0-0798-124F-8827BD8ED17D}"/>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43526177-38F9-D4EA-9BC8-2D9F5B15AEF7}"/>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1990+</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52">
            <a:extLst>
              <a:ext uri="{FF2B5EF4-FFF2-40B4-BE49-F238E27FC236}">
                <a16:creationId xmlns:a16="http://schemas.microsoft.com/office/drawing/2014/main" id="{EF9D13AA-1880-B339-83D2-26D05D52E8AE}"/>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ماكس آنديرز، كلية دالاس اللاهوتية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 name="Picture 10">
            <a:extLst>
              <a:ext uri="{FF2B5EF4-FFF2-40B4-BE49-F238E27FC236}">
                <a16:creationId xmlns:a16="http://schemas.microsoft.com/office/drawing/2014/main" id="{A17BF26B-F69B-F4B5-6A34-2DAFF0E0A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00689C8A-1085-CDFE-AA9D-268B8E8E4C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CED84F16-9809-688D-A438-B324ADE9B112}"/>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a:extLst>
              <a:ext uri="{FF2B5EF4-FFF2-40B4-BE49-F238E27FC236}">
                <a16:creationId xmlns:a16="http://schemas.microsoft.com/office/drawing/2014/main" id="{A94391AB-7C55-2C3A-DA1B-F5C294EDD21E}"/>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 Box 7">
            <a:extLst>
              <a:ext uri="{FF2B5EF4-FFF2-40B4-BE49-F238E27FC236}">
                <a16:creationId xmlns:a16="http://schemas.microsoft.com/office/drawing/2014/main" id="{00DCAD39-5BE0-8FD2-0FE9-88CED495A233}"/>
              </a:ext>
            </a:extLst>
          </p:cNvPr>
          <p:cNvSpPr txBox="1">
            <a:spLocks noChangeArrowheads="1"/>
          </p:cNvSpPr>
          <p:nvPr/>
        </p:nvSpPr>
        <p:spPr bwMode="auto">
          <a:xfrm rot="17912278">
            <a:off x="3983710" y="2109551"/>
            <a:ext cx="4187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
            <a:extLst>
              <a:ext uri="{FF2B5EF4-FFF2-40B4-BE49-F238E27FC236}">
                <a16:creationId xmlns:a16="http://schemas.microsoft.com/office/drawing/2014/main" id="{22B63BBE-D975-6E96-47A5-F45F77E7EA0D}"/>
              </a:ext>
            </a:extLst>
          </p:cNvPr>
          <p:cNvSpPr txBox="1">
            <a:spLocks noChangeArrowheads="1"/>
          </p:cNvSpPr>
          <p:nvPr/>
        </p:nvSpPr>
        <p:spPr bwMode="auto">
          <a:xfrm rot="17912278">
            <a:off x="6017681" y="2202119"/>
            <a:ext cx="4138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7">
            <a:extLst>
              <a:ext uri="{FF2B5EF4-FFF2-40B4-BE49-F238E27FC236}">
                <a16:creationId xmlns:a16="http://schemas.microsoft.com/office/drawing/2014/main" id="{812F1D67-D632-D84E-928A-91550A04E8F6}"/>
              </a:ext>
            </a:extLst>
          </p:cNvPr>
          <p:cNvSpPr txBox="1">
            <a:spLocks noChangeArrowheads="1"/>
          </p:cNvSpPr>
          <p:nvPr/>
        </p:nvSpPr>
        <p:spPr bwMode="auto">
          <a:xfrm rot="17912278">
            <a:off x="6343490" y="2177186"/>
            <a:ext cx="43954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أستير</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7">
            <a:extLst>
              <a:ext uri="{FF2B5EF4-FFF2-40B4-BE49-F238E27FC236}">
                <a16:creationId xmlns:a16="http://schemas.microsoft.com/office/drawing/2014/main" id="{BE97D026-3222-4197-6691-0B46AB1AEBEC}"/>
              </a:ext>
            </a:extLst>
          </p:cNvPr>
          <p:cNvSpPr txBox="1">
            <a:spLocks noChangeArrowheads="1"/>
          </p:cNvSpPr>
          <p:nvPr/>
        </p:nvSpPr>
        <p:spPr bwMode="auto">
          <a:xfrm rot="17912278">
            <a:off x="2822705" y="2048657"/>
            <a:ext cx="357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8910AE6F-D1BF-1C61-EAD9-88ACB168A1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C55FA408-C332-9CA6-12A7-08D58954F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DEB3F4D1-8EC7-69C2-B7B6-8CBD00252B05}"/>
              </a:ext>
            </a:extLst>
          </p:cNvPr>
          <p:cNvSpPr txBox="1">
            <a:spLocks noChangeArrowheads="1"/>
          </p:cNvSpPr>
          <p:nvPr/>
        </p:nvSpPr>
        <p:spPr bwMode="auto">
          <a:xfrm rot="17912278">
            <a:off x="2612343" y="2047953"/>
            <a:ext cx="471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لاويين</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7">
            <a:extLst>
              <a:ext uri="{FF2B5EF4-FFF2-40B4-BE49-F238E27FC236}">
                <a16:creationId xmlns:a16="http://schemas.microsoft.com/office/drawing/2014/main" id="{F392360B-B750-34B8-59E5-1DB5DF1D05E8}"/>
              </a:ext>
            </a:extLst>
          </p:cNvPr>
          <p:cNvSpPr txBox="1">
            <a:spLocks noChangeArrowheads="1"/>
          </p:cNvSpPr>
          <p:nvPr/>
        </p:nvSpPr>
        <p:spPr bwMode="auto">
          <a:xfrm rot="17912278">
            <a:off x="2423832" y="2095949"/>
            <a:ext cx="52931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1C228967-CA28-9C8D-5734-D447A9B8D01A}"/>
              </a:ext>
            </a:extLst>
          </p:cNvPr>
          <p:cNvSpPr txBox="1">
            <a:spLocks noChangeArrowheads="1"/>
          </p:cNvSpPr>
          <p:nvPr/>
        </p:nvSpPr>
        <p:spPr bwMode="auto">
          <a:xfrm rot="17912278">
            <a:off x="4126884" y="2123981"/>
            <a:ext cx="5084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راعوث</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7">
            <a:extLst>
              <a:ext uri="{FF2B5EF4-FFF2-40B4-BE49-F238E27FC236}">
                <a16:creationId xmlns:a16="http://schemas.microsoft.com/office/drawing/2014/main" id="{9AD5A901-D386-6886-0B82-084B4E5140D5}"/>
              </a:ext>
            </a:extLst>
          </p:cNvPr>
          <p:cNvSpPr txBox="1">
            <a:spLocks noChangeArrowheads="1"/>
          </p:cNvSpPr>
          <p:nvPr/>
        </p:nvSpPr>
        <p:spPr bwMode="auto">
          <a:xfrm rot="17912278">
            <a:off x="3305159" y="2097303"/>
            <a:ext cx="4507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يشوع</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 name="Picture 24">
            <a:extLst>
              <a:ext uri="{FF2B5EF4-FFF2-40B4-BE49-F238E27FC236}">
                <a16:creationId xmlns:a16="http://schemas.microsoft.com/office/drawing/2014/main" id="{B7C821FD-B6FD-1276-412F-CD881AD96D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68A24014-6D61-F57D-497C-EAEE81595006}"/>
              </a:ext>
            </a:extLst>
          </p:cNvPr>
          <p:cNvSpPr txBox="1">
            <a:spLocks noChangeArrowheads="1"/>
          </p:cNvSpPr>
          <p:nvPr/>
        </p:nvSpPr>
        <p:spPr bwMode="auto">
          <a:xfrm rot="17912278">
            <a:off x="467053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a:extLst>
              <a:ext uri="{FF2B5EF4-FFF2-40B4-BE49-F238E27FC236}">
                <a16:creationId xmlns:a16="http://schemas.microsoft.com/office/drawing/2014/main" id="{EFE4530B-6FA0-555C-4E40-E8E67A293E92}"/>
              </a:ext>
            </a:extLst>
          </p:cNvPr>
          <p:cNvSpPr txBox="1">
            <a:spLocks noChangeArrowheads="1"/>
          </p:cNvSpPr>
          <p:nvPr/>
        </p:nvSpPr>
        <p:spPr bwMode="auto">
          <a:xfrm rot="17912278">
            <a:off x="482722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a:extLst>
              <a:ext uri="{FF2B5EF4-FFF2-40B4-BE49-F238E27FC236}">
                <a16:creationId xmlns:a16="http://schemas.microsoft.com/office/drawing/2014/main" id="{A8008DFF-4957-D42D-A7B5-B9AB7709077C}"/>
              </a:ext>
            </a:extLst>
          </p:cNvPr>
          <p:cNvSpPr txBox="1">
            <a:spLocks noChangeArrowheads="1"/>
          </p:cNvSpPr>
          <p:nvPr/>
        </p:nvSpPr>
        <p:spPr bwMode="auto">
          <a:xfrm rot="17912278">
            <a:off x="5050935" y="2091373"/>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a:extLst>
              <a:ext uri="{FF2B5EF4-FFF2-40B4-BE49-F238E27FC236}">
                <a16:creationId xmlns:a16="http://schemas.microsoft.com/office/drawing/2014/main" id="{EA22D8AB-9F20-3503-22B3-790E126CD74C}"/>
              </a:ext>
            </a:extLst>
          </p:cNvPr>
          <p:cNvSpPr txBox="1">
            <a:spLocks noChangeArrowheads="1"/>
          </p:cNvSpPr>
          <p:nvPr/>
        </p:nvSpPr>
        <p:spPr bwMode="auto">
          <a:xfrm rot="17912278">
            <a:off x="5467855" y="2077928"/>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
            <a:extLst>
              <a:ext uri="{FF2B5EF4-FFF2-40B4-BE49-F238E27FC236}">
                <a16:creationId xmlns:a16="http://schemas.microsoft.com/office/drawing/2014/main" id="{2888270A-4604-902B-567F-39ACC39E50AF}"/>
              </a:ext>
            </a:extLst>
          </p:cNvPr>
          <p:cNvSpPr txBox="1">
            <a:spLocks noChangeArrowheads="1"/>
          </p:cNvSpPr>
          <p:nvPr/>
        </p:nvSpPr>
        <p:spPr bwMode="auto">
          <a:xfrm rot="17912278">
            <a:off x="6258214" y="2046201"/>
            <a:ext cx="43794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نحميا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1" name="Picture 30">
            <a:extLst>
              <a:ext uri="{FF2B5EF4-FFF2-40B4-BE49-F238E27FC236}">
                <a16:creationId xmlns:a16="http://schemas.microsoft.com/office/drawing/2014/main" id="{CA6F14E2-9495-BD3B-A5B8-6C9F63F3F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3B43AAA9-F272-792A-444F-FDD2B8D6FE70}"/>
              </a:ext>
            </a:extLst>
          </p:cNvPr>
          <p:cNvSpPr txBox="1">
            <a:spLocks noChangeArrowheads="1"/>
          </p:cNvSpPr>
          <p:nvPr/>
        </p:nvSpPr>
        <p:spPr bwMode="auto">
          <a:xfrm rot="17912278">
            <a:off x="2999930" y="1958728"/>
            <a:ext cx="39786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تثنية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 name="Picture 33">
            <a:extLst>
              <a:ext uri="{FF2B5EF4-FFF2-40B4-BE49-F238E27FC236}">
                <a16:creationId xmlns:a16="http://schemas.microsoft.com/office/drawing/2014/main" id="{87BBC33E-21D5-15B7-CD9D-0805B9482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758893C0-ABDF-F7C9-5911-821A2175EC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50221894-61FD-98C7-49C8-B17E50CE67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1E9D2FD9-3BC9-331E-E342-B112A012BD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82858015-40DA-A897-702D-8D6D1841A2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54609399-2A75-4039-CC6D-6D5A5EF6F0FE}"/>
              </a:ext>
            </a:extLst>
          </p:cNvPr>
          <p:cNvSpPr txBox="1">
            <a:spLocks noChangeArrowheads="1"/>
          </p:cNvSpPr>
          <p:nvPr/>
        </p:nvSpPr>
        <p:spPr bwMode="auto">
          <a:xfrm rot="17912278">
            <a:off x="6822643" y="1926571"/>
            <a:ext cx="10695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الأناجيل – أعمال 1</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7">
            <a:extLst>
              <a:ext uri="{FF2B5EF4-FFF2-40B4-BE49-F238E27FC236}">
                <a16:creationId xmlns:a16="http://schemas.microsoft.com/office/drawing/2014/main" id="{2BED7568-A2EE-32D4-0A32-66231187C18B}"/>
              </a:ext>
            </a:extLst>
          </p:cNvPr>
          <p:cNvSpPr txBox="1">
            <a:spLocks noChangeArrowheads="1"/>
          </p:cNvSpPr>
          <p:nvPr/>
        </p:nvSpPr>
        <p:spPr bwMode="auto">
          <a:xfrm rot="17912278">
            <a:off x="8164578" y="2061190"/>
            <a:ext cx="63030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4-19</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7">
            <a:extLst>
              <a:ext uri="{FF2B5EF4-FFF2-40B4-BE49-F238E27FC236}">
                <a16:creationId xmlns:a16="http://schemas.microsoft.com/office/drawing/2014/main" id="{2CF7D432-48D1-9B86-C694-9C0E8BFB17B2}"/>
              </a:ext>
            </a:extLst>
          </p:cNvPr>
          <p:cNvSpPr txBox="1">
            <a:spLocks noChangeArrowheads="1"/>
          </p:cNvSpPr>
          <p:nvPr/>
        </p:nvSpPr>
        <p:spPr bwMode="auto">
          <a:xfrm rot="17912278">
            <a:off x="8475058" y="2061190"/>
            <a:ext cx="70884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20-22</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244C070D-D16B-3E09-699A-A192208CB3A8}"/>
              </a:ext>
            </a:extLst>
          </p:cNvPr>
          <p:cNvSpPr txBox="1"/>
          <p:nvPr/>
        </p:nvSpPr>
        <p:spPr>
          <a:xfrm>
            <a:off x="7163304" y="3031778"/>
            <a:ext cx="161875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أنت هنا</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Star: 5 Points 32">
            <a:extLst>
              <a:ext uri="{FF2B5EF4-FFF2-40B4-BE49-F238E27FC236}">
                <a16:creationId xmlns:a16="http://schemas.microsoft.com/office/drawing/2014/main" id="{14A3016B-D8CA-8659-A34B-9F7303B64379}"/>
              </a:ext>
            </a:extLst>
          </p:cNvPr>
          <p:cNvSpPr/>
          <p:nvPr/>
        </p:nvSpPr>
        <p:spPr bwMode="auto">
          <a:xfrm>
            <a:off x="7758159" y="3532736"/>
            <a:ext cx="345627"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514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تتوسع رسالة الملكوت من استقبالها من قبل اليهود في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 ١-٦: ٧) إلى يهوذا والسامريين (٦: ٨-٨: ٤٠) إلى الأمم في روما (٩-٢٨) في العديد من تقارير التقدم (2 :47 ؛ 6: 7 ؛ 8 :40 ؛ 9 :31 ؛ 12 :24 ؛ 16: 5 ؛ 19 :20 ؛ 28: 30-31 ؛ ربما 2 :41 ؛ 4 :31 ؛ 5 :42 ؛ 8 : 25 ، وما إلى ذلك) ليظهر للمؤمنين أن الله سوف ينمي كنيسته وليس الإنسان.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0A2C7DA-3257-A047-A6F9-0EDAA1B94F4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F6B2E-B0FD-22A3-1B13-A8E374651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EA5AD-3857-0338-D538-F9B1A124F46B}"/>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رسالة إلهية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pic>
        <p:nvPicPr>
          <p:cNvPr id="3" name="Picture 2">
            <a:extLst>
              <a:ext uri="{FF2B5EF4-FFF2-40B4-BE49-F238E27FC236}">
                <a16:creationId xmlns:a16="http://schemas.microsoft.com/office/drawing/2014/main" id="{0954139F-B93C-3B09-D266-4B3AD498C05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185B4387-360E-6F7D-761A-A7D6E418F4CF}"/>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AD39F404-7547-57AC-906F-411543C5CF7B}"/>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069856A0-418A-BA79-868E-2AB44480CA25}"/>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1990+</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52">
            <a:extLst>
              <a:ext uri="{FF2B5EF4-FFF2-40B4-BE49-F238E27FC236}">
                <a16:creationId xmlns:a16="http://schemas.microsoft.com/office/drawing/2014/main" id="{D2ABF6CA-7EA3-6915-2679-7F22AAB81EEB}"/>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ماكس آنديرز، كلية دالاس اللاهوتية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 name="Picture 10">
            <a:extLst>
              <a:ext uri="{FF2B5EF4-FFF2-40B4-BE49-F238E27FC236}">
                <a16:creationId xmlns:a16="http://schemas.microsoft.com/office/drawing/2014/main" id="{E2B5646E-47C0-AD18-46DD-7FF51EAEB0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1BA74948-5A8C-51DF-714C-89A2A477F4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138C7E6C-3593-3D2B-B34B-876299BE907D}"/>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a:extLst>
              <a:ext uri="{FF2B5EF4-FFF2-40B4-BE49-F238E27FC236}">
                <a16:creationId xmlns:a16="http://schemas.microsoft.com/office/drawing/2014/main" id="{9DB608E4-BDE8-D67F-B909-2621CF0FF1CE}"/>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 Box 7">
            <a:extLst>
              <a:ext uri="{FF2B5EF4-FFF2-40B4-BE49-F238E27FC236}">
                <a16:creationId xmlns:a16="http://schemas.microsoft.com/office/drawing/2014/main" id="{BE444694-1F1A-5215-4BDB-F2EB08B77BE3}"/>
              </a:ext>
            </a:extLst>
          </p:cNvPr>
          <p:cNvSpPr txBox="1">
            <a:spLocks noChangeArrowheads="1"/>
          </p:cNvSpPr>
          <p:nvPr/>
        </p:nvSpPr>
        <p:spPr bwMode="auto">
          <a:xfrm rot="17912278">
            <a:off x="3983710" y="2109551"/>
            <a:ext cx="4187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
            <a:extLst>
              <a:ext uri="{FF2B5EF4-FFF2-40B4-BE49-F238E27FC236}">
                <a16:creationId xmlns:a16="http://schemas.microsoft.com/office/drawing/2014/main" id="{2B8F586B-6B72-72DE-A250-01F298F1F5B4}"/>
              </a:ext>
            </a:extLst>
          </p:cNvPr>
          <p:cNvSpPr txBox="1">
            <a:spLocks noChangeArrowheads="1"/>
          </p:cNvSpPr>
          <p:nvPr/>
        </p:nvSpPr>
        <p:spPr bwMode="auto">
          <a:xfrm rot="17912278">
            <a:off x="6017681" y="2202119"/>
            <a:ext cx="4138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7">
            <a:extLst>
              <a:ext uri="{FF2B5EF4-FFF2-40B4-BE49-F238E27FC236}">
                <a16:creationId xmlns:a16="http://schemas.microsoft.com/office/drawing/2014/main" id="{B3F750D4-5898-3DCB-4C6A-F71CC1D4F086}"/>
              </a:ext>
            </a:extLst>
          </p:cNvPr>
          <p:cNvSpPr txBox="1">
            <a:spLocks noChangeArrowheads="1"/>
          </p:cNvSpPr>
          <p:nvPr/>
        </p:nvSpPr>
        <p:spPr bwMode="auto">
          <a:xfrm rot="17912278">
            <a:off x="6343490" y="2177186"/>
            <a:ext cx="43954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أستير</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7">
            <a:extLst>
              <a:ext uri="{FF2B5EF4-FFF2-40B4-BE49-F238E27FC236}">
                <a16:creationId xmlns:a16="http://schemas.microsoft.com/office/drawing/2014/main" id="{F5C87EE7-08F8-6FA4-686A-F685AD8C9C68}"/>
              </a:ext>
            </a:extLst>
          </p:cNvPr>
          <p:cNvSpPr txBox="1">
            <a:spLocks noChangeArrowheads="1"/>
          </p:cNvSpPr>
          <p:nvPr/>
        </p:nvSpPr>
        <p:spPr bwMode="auto">
          <a:xfrm rot="17912278">
            <a:off x="2822705" y="2048657"/>
            <a:ext cx="357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96282425-9C8E-4906-7FB3-673654945E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3BB0A3B5-A322-77C7-ED07-708AA7F7CA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A5E5B3E1-C205-19D8-49E3-9D5496B01F27}"/>
              </a:ext>
            </a:extLst>
          </p:cNvPr>
          <p:cNvSpPr txBox="1">
            <a:spLocks noChangeArrowheads="1"/>
          </p:cNvSpPr>
          <p:nvPr/>
        </p:nvSpPr>
        <p:spPr bwMode="auto">
          <a:xfrm rot="17912278">
            <a:off x="2612343" y="2047953"/>
            <a:ext cx="4716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لاويين</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7">
            <a:extLst>
              <a:ext uri="{FF2B5EF4-FFF2-40B4-BE49-F238E27FC236}">
                <a16:creationId xmlns:a16="http://schemas.microsoft.com/office/drawing/2014/main" id="{D929AFB2-A51E-2F4E-0D20-FB5F94B066AB}"/>
              </a:ext>
            </a:extLst>
          </p:cNvPr>
          <p:cNvSpPr txBox="1">
            <a:spLocks noChangeArrowheads="1"/>
          </p:cNvSpPr>
          <p:nvPr/>
        </p:nvSpPr>
        <p:spPr bwMode="auto">
          <a:xfrm rot="17912278">
            <a:off x="2423832" y="2095949"/>
            <a:ext cx="52931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2F3BA3BD-CD8F-74A5-A4E7-7F1704D1960B}"/>
              </a:ext>
            </a:extLst>
          </p:cNvPr>
          <p:cNvSpPr txBox="1">
            <a:spLocks noChangeArrowheads="1"/>
          </p:cNvSpPr>
          <p:nvPr/>
        </p:nvSpPr>
        <p:spPr bwMode="auto">
          <a:xfrm rot="17912278">
            <a:off x="4126884" y="2123981"/>
            <a:ext cx="5084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راعوث</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7">
            <a:extLst>
              <a:ext uri="{FF2B5EF4-FFF2-40B4-BE49-F238E27FC236}">
                <a16:creationId xmlns:a16="http://schemas.microsoft.com/office/drawing/2014/main" id="{F3080071-1A47-2651-6765-B6BB18F79ED7}"/>
              </a:ext>
            </a:extLst>
          </p:cNvPr>
          <p:cNvSpPr txBox="1">
            <a:spLocks noChangeArrowheads="1"/>
          </p:cNvSpPr>
          <p:nvPr/>
        </p:nvSpPr>
        <p:spPr bwMode="auto">
          <a:xfrm rot="17912278">
            <a:off x="3305159" y="2097303"/>
            <a:ext cx="4507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يشوع</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 name="Picture 24">
            <a:extLst>
              <a:ext uri="{FF2B5EF4-FFF2-40B4-BE49-F238E27FC236}">
                <a16:creationId xmlns:a16="http://schemas.microsoft.com/office/drawing/2014/main" id="{7EC17E4F-4AFC-0999-4A21-826B3F939D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46E64DBE-B90B-8EA3-7B87-3D0E3F90A052}"/>
              </a:ext>
            </a:extLst>
          </p:cNvPr>
          <p:cNvSpPr txBox="1">
            <a:spLocks noChangeArrowheads="1"/>
          </p:cNvSpPr>
          <p:nvPr/>
        </p:nvSpPr>
        <p:spPr bwMode="auto">
          <a:xfrm rot="17912278">
            <a:off x="467053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a:extLst>
              <a:ext uri="{FF2B5EF4-FFF2-40B4-BE49-F238E27FC236}">
                <a16:creationId xmlns:a16="http://schemas.microsoft.com/office/drawing/2014/main" id="{2720DDCD-C370-2A63-9848-903A1FAA6D12}"/>
              </a:ext>
            </a:extLst>
          </p:cNvPr>
          <p:cNvSpPr txBox="1">
            <a:spLocks noChangeArrowheads="1"/>
          </p:cNvSpPr>
          <p:nvPr/>
        </p:nvSpPr>
        <p:spPr bwMode="auto">
          <a:xfrm rot="17912278">
            <a:off x="4827224" y="2046193"/>
            <a:ext cx="675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صموئيل</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a:extLst>
              <a:ext uri="{FF2B5EF4-FFF2-40B4-BE49-F238E27FC236}">
                <a16:creationId xmlns:a16="http://schemas.microsoft.com/office/drawing/2014/main" id="{A9DC622F-42AC-953C-1918-23EDDCE20549}"/>
              </a:ext>
            </a:extLst>
          </p:cNvPr>
          <p:cNvSpPr txBox="1">
            <a:spLocks noChangeArrowheads="1"/>
          </p:cNvSpPr>
          <p:nvPr/>
        </p:nvSpPr>
        <p:spPr bwMode="auto">
          <a:xfrm rot="17912278">
            <a:off x="5050935" y="2091373"/>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a:extLst>
              <a:ext uri="{FF2B5EF4-FFF2-40B4-BE49-F238E27FC236}">
                <a16:creationId xmlns:a16="http://schemas.microsoft.com/office/drawing/2014/main" id="{A38C61C9-A667-06BE-F5B5-1C662CD3AB89}"/>
              </a:ext>
            </a:extLst>
          </p:cNvPr>
          <p:cNvSpPr txBox="1">
            <a:spLocks noChangeArrowheads="1"/>
          </p:cNvSpPr>
          <p:nvPr/>
        </p:nvSpPr>
        <p:spPr bwMode="auto">
          <a:xfrm rot="17912278">
            <a:off x="5467855" y="2077928"/>
            <a:ext cx="5357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ملوك</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
            <a:extLst>
              <a:ext uri="{FF2B5EF4-FFF2-40B4-BE49-F238E27FC236}">
                <a16:creationId xmlns:a16="http://schemas.microsoft.com/office/drawing/2014/main" id="{4D5C1B84-1182-77BA-A2D5-73BCC5A03E0A}"/>
              </a:ext>
            </a:extLst>
          </p:cNvPr>
          <p:cNvSpPr txBox="1">
            <a:spLocks noChangeArrowheads="1"/>
          </p:cNvSpPr>
          <p:nvPr/>
        </p:nvSpPr>
        <p:spPr bwMode="auto">
          <a:xfrm rot="17912278">
            <a:off x="6258214" y="2046201"/>
            <a:ext cx="43794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نحميا</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1" name="Picture 30">
            <a:extLst>
              <a:ext uri="{FF2B5EF4-FFF2-40B4-BE49-F238E27FC236}">
                <a16:creationId xmlns:a16="http://schemas.microsoft.com/office/drawing/2014/main" id="{E25695DB-C2CF-07EE-DFB3-710E8CC386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4C8A5144-B2CB-455E-D7FB-BBB1958295A9}"/>
              </a:ext>
            </a:extLst>
          </p:cNvPr>
          <p:cNvSpPr txBox="1">
            <a:spLocks noChangeArrowheads="1"/>
          </p:cNvSpPr>
          <p:nvPr/>
        </p:nvSpPr>
        <p:spPr bwMode="auto">
          <a:xfrm rot="17912278">
            <a:off x="2999930" y="1958728"/>
            <a:ext cx="39786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تثنية</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 name="Picture 33">
            <a:extLst>
              <a:ext uri="{FF2B5EF4-FFF2-40B4-BE49-F238E27FC236}">
                <a16:creationId xmlns:a16="http://schemas.microsoft.com/office/drawing/2014/main" id="{6D93B00F-345E-B1B5-805A-6CAF89A604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74CF81A9-6A1C-BD04-6B09-AB50394983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6F6F35A2-0B5A-87EA-F47A-DC2C70BC42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0624A9E0-A79A-637D-BCDB-C224A0E2D7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C47AE11C-6DAF-AADC-A4D8-AF780BD16C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E7E41623-DBF8-3E4E-D659-16EAED1D854A}"/>
              </a:ext>
            </a:extLst>
          </p:cNvPr>
          <p:cNvSpPr txBox="1">
            <a:spLocks noChangeArrowheads="1"/>
          </p:cNvSpPr>
          <p:nvPr/>
        </p:nvSpPr>
        <p:spPr bwMode="auto">
          <a:xfrm rot="17912278">
            <a:off x="6822643" y="1926571"/>
            <a:ext cx="10695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الأناجيل – أعمال 1</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7">
            <a:extLst>
              <a:ext uri="{FF2B5EF4-FFF2-40B4-BE49-F238E27FC236}">
                <a16:creationId xmlns:a16="http://schemas.microsoft.com/office/drawing/2014/main" id="{A0F9E6DE-48B1-5044-60B2-AB870CDA4802}"/>
              </a:ext>
            </a:extLst>
          </p:cNvPr>
          <p:cNvSpPr txBox="1">
            <a:spLocks noChangeArrowheads="1"/>
          </p:cNvSpPr>
          <p:nvPr/>
        </p:nvSpPr>
        <p:spPr bwMode="auto">
          <a:xfrm rot="17912278">
            <a:off x="8164578" y="2061190"/>
            <a:ext cx="63030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4-19</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7">
            <a:extLst>
              <a:ext uri="{FF2B5EF4-FFF2-40B4-BE49-F238E27FC236}">
                <a16:creationId xmlns:a16="http://schemas.microsoft.com/office/drawing/2014/main" id="{43A99D05-78C9-6C16-1D6C-FC1980C0A1F1}"/>
              </a:ext>
            </a:extLst>
          </p:cNvPr>
          <p:cNvSpPr txBox="1">
            <a:spLocks noChangeArrowheads="1"/>
          </p:cNvSpPr>
          <p:nvPr/>
        </p:nvSpPr>
        <p:spPr bwMode="auto">
          <a:xfrm rot="17912278">
            <a:off x="8475058" y="2061190"/>
            <a:ext cx="70884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20-22</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a:extLst>
              <a:ext uri="{FF2B5EF4-FFF2-40B4-BE49-F238E27FC236}">
                <a16:creationId xmlns:a16="http://schemas.microsoft.com/office/drawing/2014/main" id="{9A84027B-C335-B7D9-0FEC-A43E08BF7553}"/>
              </a:ext>
            </a:extLst>
          </p:cNvPr>
          <p:cNvSpPr txBox="1"/>
          <p:nvPr/>
        </p:nvSpPr>
        <p:spPr>
          <a:xfrm>
            <a:off x="4165440" y="2936848"/>
            <a:ext cx="1798890" cy="83099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دانيال</a:t>
            </a:r>
            <a:r>
              <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مسبي في بابل</a:t>
            </a:r>
            <a:r>
              <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a:t>
            </a:r>
          </a:p>
        </p:txBody>
      </p:sp>
      <p:sp>
        <p:nvSpPr>
          <p:cNvPr id="41" name="Star: 5 Points 40">
            <a:extLst>
              <a:ext uri="{FF2B5EF4-FFF2-40B4-BE49-F238E27FC236}">
                <a16:creationId xmlns:a16="http://schemas.microsoft.com/office/drawing/2014/main" id="{5C759AB6-663C-17F0-F672-C51D36F3C584}"/>
              </a:ext>
            </a:extLst>
          </p:cNvPr>
          <p:cNvSpPr/>
          <p:nvPr/>
        </p:nvSpPr>
        <p:spPr bwMode="auto">
          <a:xfrm>
            <a:off x="5885175" y="3109365"/>
            <a:ext cx="345627" cy="120402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0C0493A4-2F7A-B3F9-FEC3-F1C110672868}"/>
              </a:ext>
            </a:extLst>
          </p:cNvPr>
          <p:cNvSpPr txBox="1"/>
          <p:nvPr/>
        </p:nvSpPr>
        <p:spPr>
          <a:xfrm>
            <a:off x="259369" y="4896514"/>
            <a:ext cx="4618382"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system-ui"/>
                <a:ea typeface="ＭＳ Ｐゴシック" charset="0"/>
                <a:cs typeface="+mn-cs"/>
              </a:rPr>
              <a:t>24 </a:t>
            </a:r>
            <a:r>
              <a:rPr kumimoji="0" lang="en-US" sz="2400" b="0" i="0" u="none" strike="noStrike" kern="1200" cap="none" spc="0" normalizeH="0" baseline="0" noProof="0" dirty="0">
                <a:ln>
                  <a:noFill/>
                </a:ln>
                <a:solidFill>
                  <a:srgbClr val="000000"/>
                </a:solidFill>
                <a:effectLst/>
                <a:uLnTx/>
                <a:uFillTx/>
                <a:latin typeface="system-ui"/>
                <a:ea typeface="ＭＳ Ｐゴシック" charset="0"/>
                <a:cs typeface="+mn-cs"/>
              </a:rPr>
              <a:t>“A period of 70 sets of 7 has been decreed…”</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33" name="TextBox 32">
            <a:extLst>
              <a:ext uri="{FF2B5EF4-FFF2-40B4-BE49-F238E27FC236}">
                <a16:creationId xmlns:a16="http://schemas.microsoft.com/office/drawing/2014/main" id="{9D3250E3-DCC6-E0D3-9302-4958920D884E}"/>
              </a:ext>
            </a:extLst>
          </p:cNvPr>
          <p:cNvSpPr txBox="1"/>
          <p:nvPr/>
        </p:nvSpPr>
        <p:spPr>
          <a:xfrm>
            <a:off x="376532" y="5854559"/>
            <a:ext cx="4618382"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system-ui"/>
                <a:ea typeface="ＭＳ Ｐゴシック" charset="0"/>
                <a:cs typeface="+mn-cs"/>
              </a:rPr>
              <a:t> 25 </a:t>
            </a:r>
            <a:r>
              <a:rPr kumimoji="0" lang="en-US" sz="2400" b="0" i="0" u="none" strike="noStrike" kern="1200" cap="none" spc="0" normalizeH="0" baseline="0" noProof="0" dirty="0">
                <a:ln>
                  <a:noFill/>
                </a:ln>
                <a:solidFill>
                  <a:srgbClr val="000000"/>
                </a:solidFill>
                <a:effectLst/>
                <a:uLnTx/>
                <a:uFillTx/>
                <a:latin typeface="system-ui"/>
                <a:ea typeface="ＭＳ Ｐゴシック" charset="0"/>
                <a:cs typeface="+mn-cs"/>
              </a:rPr>
              <a:t>. . . 7 + 62 sets until the anointed one comes</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6900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1AB21-3E3E-45FF-A26A-7D07FF88EA77}"/>
              </a:ext>
            </a:extLst>
          </p:cNvPr>
          <p:cNvSpPr/>
          <p:nvPr/>
        </p:nvSpPr>
        <p:spPr bwMode="auto">
          <a:xfrm>
            <a:off x="0" y="3181350"/>
            <a:ext cx="9144000" cy="367665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pic>
        <p:nvPicPr>
          <p:cNvPr id="5" name="Picture 4">
            <a:extLst>
              <a:ext uri="{FF2B5EF4-FFF2-40B4-BE49-F238E27FC236}">
                <a16:creationId xmlns:a16="http://schemas.microsoft.com/office/drawing/2014/main" id="{4625A85E-BBA5-4159-8A30-7E667E86E6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79" y="3429000"/>
            <a:ext cx="1905000" cy="2865120"/>
          </a:xfrm>
          <a:prstGeom prst="rect">
            <a:avLst/>
          </a:prstGeom>
        </p:spPr>
      </p:pic>
      <p:sp>
        <p:nvSpPr>
          <p:cNvPr id="6" name="TextBox 5">
            <a:extLst>
              <a:ext uri="{FF2B5EF4-FFF2-40B4-BE49-F238E27FC236}">
                <a16:creationId xmlns:a16="http://schemas.microsoft.com/office/drawing/2014/main" id="{40568969-7AFC-4FBE-8B95-6D54A05FAE4F}"/>
              </a:ext>
            </a:extLst>
          </p:cNvPr>
          <p:cNvSpPr txBox="1"/>
          <p:nvPr/>
        </p:nvSpPr>
        <p:spPr>
          <a:xfrm>
            <a:off x="3010620" y="3528204"/>
            <a:ext cx="5287992" cy="255454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Black" panose="020B0A04020102020204" pitchFamily="34" charset="0"/>
                <a:ea typeface="ＭＳ Ｐゴシック" charset="0"/>
                <a:cs typeface="Arial" panose="020B0604020202020204" pitchFamily="34" charset="0"/>
              </a:rPr>
              <a:t>رسالة إلهية تتوسط من خلال فرد وموجهة إلى شخص أو مجموعة من الناس</a:t>
            </a:r>
            <a:r>
              <a:rPr kumimoji="0" lang="ar-JO" sz="3200" b="1" u="none" strike="noStrike" kern="1200" cap="none" spc="0" normalizeH="0" baseline="0" noProof="0" dirty="0">
                <a:ln>
                  <a:noFill/>
                </a:ln>
                <a:solidFill>
                  <a:srgbClr val="FFFF00"/>
                </a:solidFill>
                <a:effectLst/>
                <a:uLnTx/>
                <a:uFillTx/>
                <a:latin typeface="Arial Black" panose="020B0A04020102020204" pitchFamily="34" charset="0"/>
                <a:ea typeface="ＭＳ Ｐゴシック" charset="0"/>
                <a:cs typeface="Arial" panose="020B0604020202020204" pitchFamily="34" charset="0"/>
              </a:rPr>
              <a:t> وتهدف إلى إثارة استجابة محددة.</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Black" panose="020B0A040201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F5FA98D6-8B1D-4E2A-8C58-7B90AFF29434}"/>
              </a:ext>
            </a:extLst>
          </p:cNvPr>
          <p:cNvSpPr txBox="1">
            <a:spLocks noChangeArrowheads="1"/>
          </p:cNvSpPr>
          <p:nvPr/>
        </p:nvSpPr>
        <p:spPr bwMode="auto">
          <a:xfrm>
            <a:off x="0" y="393611"/>
            <a:ext cx="9144000"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النبوة</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87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6F4C8-BB6E-EA9F-EB38-8167D637F8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D2862C2-E218-991A-DCF1-4E89DC7C1317}"/>
              </a:ext>
            </a:extLst>
          </p:cNvPr>
          <p:cNvSpPr txBox="1">
            <a:spLocks noChangeArrowheads="1"/>
          </p:cNvSpPr>
          <p:nvPr/>
        </p:nvSpPr>
        <p:spPr bwMode="auto">
          <a:xfrm>
            <a:off x="1435100" y="3981458"/>
            <a:ext cx="2883296" cy="514350"/>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21: 1-16</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789D916B-9A39-9E4E-338C-54181A680478}"/>
              </a:ext>
            </a:extLst>
          </p:cNvPr>
          <p:cNvGrpSpPr/>
          <p:nvPr/>
        </p:nvGrpSpPr>
        <p:grpSpPr>
          <a:xfrm>
            <a:off x="0" y="1406527"/>
            <a:ext cx="9144000" cy="2180430"/>
            <a:chOff x="0" y="1406527"/>
            <a:chExt cx="9144000" cy="2180430"/>
          </a:xfrm>
        </p:grpSpPr>
        <p:sp>
          <p:nvSpPr>
            <p:cNvPr id="8" name="Rectangle 2">
              <a:extLst>
                <a:ext uri="{FF2B5EF4-FFF2-40B4-BE49-F238E27FC236}">
                  <a16:creationId xmlns:a16="http://schemas.microsoft.com/office/drawing/2014/main" id="{F6F3FCBC-F1A8-F05A-D642-E6728A865B50}"/>
                </a:ext>
              </a:extLst>
            </p:cNvPr>
            <p:cNvSpPr txBox="1">
              <a:spLocks noChangeArrowheads="1"/>
            </p:cNvSpPr>
            <p:nvPr/>
          </p:nvSpPr>
          <p:spPr bwMode="auto">
            <a:xfrm>
              <a:off x="0" y="1529557"/>
              <a:ext cx="9144000"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للنبوة</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4D67CE83-FE20-C975-40A7-B211030D3F8A}"/>
                </a:ext>
              </a:extLst>
            </p:cNvPr>
            <p:cNvSpPr txBox="1">
              <a:spLocks noChangeArrowheads="1"/>
            </p:cNvSpPr>
            <p:nvPr/>
          </p:nvSpPr>
          <p:spPr bwMode="auto">
            <a:xfrm>
              <a:off x="629839" y="1406527"/>
              <a:ext cx="3470673"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6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8">
            <a:extLst>
              <a:ext uri="{FF2B5EF4-FFF2-40B4-BE49-F238E27FC236}">
                <a16:creationId xmlns:a16="http://schemas.microsoft.com/office/drawing/2014/main" id="{35158E6D-FDF6-CC95-23A2-589C4450C964}"/>
              </a:ext>
            </a:extLst>
          </p:cNvPr>
          <p:cNvSpPr>
            <a:spLocks noChangeArrowheads="1"/>
          </p:cNvSpPr>
          <p:nvPr/>
        </p:nvSpPr>
        <p:spPr bwMode="auto">
          <a:xfrm>
            <a:off x="0" y="6093296"/>
            <a:ext cx="9158502" cy="764704"/>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مات لايلي • مؤسسة الدراسات اللاهوتية الأردنية</a:t>
            </a:r>
          </a:p>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CICFamily.org</a:t>
            </a:r>
          </a:p>
        </p:txBody>
      </p:sp>
    </p:spTree>
    <p:extLst>
      <p:ext uri="{BB962C8B-B14F-4D97-AF65-F5344CB8AC3E}">
        <p14:creationId xmlns:p14="http://schemas.microsoft.com/office/powerpoint/2010/main" val="5881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0BE7E-05A1-7FD9-533D-6638C774CA7C}"/>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3F67E411-48B2-CF79-E5D0-A6A57449C1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EEBBAB5C-70CB-3FF6-F406-382D31BAB3B4}"/>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36C4F09E-77FE-7711-276F-E10114E226B6}"/>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85F97CFE-2FEB-D352-0297-A8A494C186C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3680E6AB-7F41-CBA9-9972-94F9FBCBE6AA}"/>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F09E8B49-7F6D-9F46-C463-B10E6C726230}"/>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52ADF251-47A2-E388-F8E8-09165984051B}"/>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3803D56-0E9A-F193-200F-3BEC56ECA5E5}"/>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D16C91AA-34FB-AABA-8E9C-BAD915168E8F}"/>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096ED467-5BCE-246D-31C7-9454EE01E719}"/>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F238857F-3D34-B594-0BFE-B6831400A710}"/>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E622824A-876A-4B02-D12B-864BA10A4F4F}"/>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3168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تسلسل زمني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2">
            <a:extLst>
              <a:ext uri="{FF2B5EF4-FFF2-40B4-BE49-F238E27FC236}">
                <a16:creationId xmlns:a16="http://schemas.microsoft.com/office/drawing/2014/main" id="{1D9A6E0E-33D9-BC43-9E06-EE80F14340F6}"/>
              </a:ext>
            </a:extLst>
          </p:cNvPr>
          <p:cNvSpPr>
            <a:spLocks noChangeArrowheads="1"/>
          </p:cNvSpPr>
          <p:nvPr/>
        </p:nvSpPr>
        <p:spPr bwMode="auto">
          <a:xfrm>
            <a:off x="1752600" y="3868808"/>
            <a:ext cx="6324600" cy="1752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 ذلك مدة سنتين حتى سمع كلمة الرب يسوع جميع الساكنين في أسيا من يهود ويونانيين </a:t>
            </a:r>
            <a:r>
              <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عمال</a:t>
            </a:r>
            <a:r>
              <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F209E-F977-4D72-9488-668DB7CEFE48}"/>
              </a:ext>
            </a:extLst>
          </p:cNvPr>
          <p:cNvSpPr txBox="1"/>
          <p:nvPr/>
        </p:nvSpPr>
        <p:spPr>
          <a:xfrm>
            <a:off x="430695" y="892632"/>
            <a:ext cx="8282609" cy="5065169"/>
          </a:xfrm>
          <a:prstGeom prst="rect">
            <a:avLst/>
          </a:prstGeom>
          <a:noFill/>
        </p:spPr>
        <p:txBody>
          <a:bodyPr wrap="square">
            <a:spAutoFit/>
          </a:bodyPr>
          <a:lstStyle/>
          <a:p>
            <a:pPr marL="0" marR="0" lvl="0" indent="0" algn="r" defTabSz="914400" rtl="0" eaLnBrk="1" fontAlgn="base" latinLnBrk="0" hangingPunct="1">
              <a:lnSpc>
                <a:spcPct val="108000"/>
              </a:lnSpc>
              <a:spcBef>
                <a:spcPct val="0"/>
              </a:spcBef>
              <a:spcAft>
                <a:spcPts val="60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عمال ٢٠ : ٢٢-٢٤</a:t>
            </a:r>
          </a:p>
          <a:p>
            <a:pPr marL="0" marR="0" lvl="0" indent="0" algn="r" defTabSz="914400" rtl="0" eaLnBrk="1" fontAlgn="base" latinLnBrk="0" hangingPunct="1">
              <a:lnSpc>
                <a:spcPct val="108000"/>
              </a:lnSpc>
              <a:spcBef>
                <a:spcPct val="0"/>
              </a:spcBef>
              <a:spcAft>
                <a:spcPts val="60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والآن ها أنا أذهب إلى أورشليم مقيدا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بالروح لا أعلم ماذا يصادفني هناك.</a:t>
            </a:r>
          </a:p>
          <a:p>
            <a:pPr marL="0" marR="0" lvl="0" indent="0" algn="r" defTabSz="914400" rtl="0" eaLnBrk="1" fontAlgn="base" latinLnBrk="0" hangingPunct="1">
              <a:lnSpc>
                <a:spcPct val="108000"/>
              </a:lnSpc>
              <a:spcBef>
                <a:spcPct val="0"/>
              </a:spcBef>
              <a:spcAft>
                <a:spcPts val="60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 غير أن الروح القدس يشهد في كل مدينة قائلا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 وثقا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وشدائد تنتظرني.</a:t>
            </a:r>
          </a:p>
          <a:p>
            <a:pPr marL="0" marR="0" lvl="0" indent="0" algn="r" defTabSz="914400" rtl="0" eaLnBrk="1" fontAlgn="base" latinLnBrk="0" hangingPunct="1">
              <a:lnSpc>
                <a:spcPct val="108000"/>
              </a:lnSpc>
              <a:spcBef>
                <a:spcPct val="0"/>
              </a:spcBef>
              <a:spcAft>
                <a:spcPts val="60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 ولكنني لست أحتسب لشيء ولا نفسي ثمينة عندي، حتى أتمم بفرح سعيي والخدمة التي أخذتها من الرب يسوع، لأشهد ببشارة نعمة الله.</a:t>
            </a:r>
          </a:p>
        </p:txBody>
      </p:sp>
    </p:spTree>
    <p:extLst>
      <p:ext uri="{BB962C8B-B14F-4D97-AF65-F5344CB8AC3E}">
        <p14:creationId xmlns:p14="http://schemas.microsoft.com/office/powerpoint/2010/main" val="379201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288001-A1D7-422E-84D0-A4B880754963}"/>
              </a:ext>
            </a:extLst>
          </p:cNvPr>
          <p:cNvSpPr txBox="1"/>
          <p:nvPr/>
        </p:nvSpPr>
        <p:spPr>
          <a:xfrm>
            <a:off x="152400" y="4699000"/>
            <a:ext cx="5194300" cy="954107"/>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تتبعت كل شيء من الأول بتدقيق أن أكتب على التوالي إليك (لوقا 1: 3)</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2D7F122-3CFB-3E41-8A6B-56789625261A}"/>
              </a:ext>
            </a:extLst>
          </p:cNvPr>
          <p:cNvSpPr txBox="1">
            <a:spLocks noChangeArrowheads="1"/>
          </p:cNvSpPr>
          <p:nvPr/>
        </p:nvSpPr>
        <p:spPr bwMode="auto">
          <a:xfrm>
            <a:off x="0" y="0"/>
            <a:ext cx="9144000" cy="153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كنيسة صور</a:t>
            </a:r>
            <a:b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عمال</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21: 1-3</a:t>
            </a: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9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16C5DA1-2352-472A-A65D-D533BD32E7C2}"/>
              </a:ext>
            </a:extLst>
          </p:cNvPr>
          <p:cNvSpPr txBox="1">
            <a:spLocks noChangeArrowheads="1"/>
          </p:cNvSpPr>
          <p:nvPr/>
        </p:nvSpPr>
        <p:spPr bwMode="auto">
          <a:xfrm>
            <a:off x="0" y="0"/>
            <a:ext cx="9144000" cy="153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كنيسة صور</a:t>
            </a:r>
            <a:b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عمال</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21: 1-3</a:t>
            </a: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80288001-A1D7-422E-84D0-A4B880754963}"/>
              </a:ext>
            </a:extLst>
          </p:cNvPr>
          <p:cNvSpPr txBox="1"/>
          <p:nvPr/>
        </p:nvSpPr>
        <p:spPr>
          <a:xfrm>
            <a:off x="478536" y="1554480"/>
            <a:ext cx="194767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ميليتس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2428D4C7-0D74-43E5-9F77-9DF5EC9AAA3E}"/>
              </a:ext>
            </a:extLst>
          </p:cNvPr>
          <p:cNvSpPr txBox="1"/>
          <p:nvPr/>
        </p:nvSpPr>
        <p:spPr>
          <a:xfrm>
            <a:off x="478536" y="2262861"/>
            <a:ext cx="1105589"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63A9022A-7D4F-40ED-90A8-D19C00F44899}"/>
              </a:ext>
            </a:extLst>
          </p:cNvPr>
          <p:cNvSpPr txBox="1"/>
          <p:nvPr/>
        </p:nvSpPr>
        <p:spPr>
          <a:xfrm>
            <a:off x="135636" y="3143668"/>
            <a:ext cx="157124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رودس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Star: 5 Points 1">
            <a:extLst>
              <a:ext uri="{FF2B5EF4-FFF2-40B4-BE49-F238E27FC236}">
                <a16:creationId xmlns:a16="http://schemas.microsoft.com/office/drawing/2014/main" id="{97E9F313-91D5-4C18-A40D-0E104E2AF052}"/>
              </a:ext>
            </a:extLst>
          </p:cNvPr>
          <p:cNvSpPr/>
          <p:nvPr/>
        </p:nvSpPr>
        <p:spPr bwMode="auto">
          <a:xfrm>
            <a:off x="88392" y="1558838"/>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Star: 5 Points 10">
            <a:extLst>
              <a:ext uri="{FF2B5EF4-FFF2-40B4-BE49-F238E27FC236}">
                <a16:creationId xmlns:a16="http://schemas.microsoft.com/office/drawing/2014/main" id="{E6ED7CEE-6025-40AB-83F1-7426241DDC71}"/>
              </a:ext>
            </a:extLst>
          </p:cNvPr>
          <p:cNvSpPr/>
          <p:nvPr/>
        </p:nvSpPr>
        <p:spPr bwMode="auto">
          <a:xfrm>
            <a:off x="135636" y="2381238"/>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Star: 5 Points 11">
            <a:extLst>
              <a:ext uri="{FF2B5EF4-FFF2-40B4-BE49-F238E27FC236}">
                <a16:creationId xmlns:a16="http://schemas.microsoft.com/office/drawing/2014/main" id="{7078910C-14F6-44FD-9699-8E85D5B1B877}"/>
              </a:ext>
            </a:extLst>
          </p:cNvPr>
          <p:cNvSpPr/>
          <p:nvPr/>
        </p:nvSpPr>
        <p:spPr bwMode="auto">
          <a:xfrm>
            <a:off x="1062228" y="2850673"/>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Star: 5 Points 12">
            <a:extLst>
              <a:ext uri="{FF2B5EF4-FFF2-40B4-BE49-F238E27FC236}">
                <a16:creationId xmlns:a16="http://schemas.microsoft.com/office/drawing/2014/main" id="{EB4E355A-89EB-42DA-8D57-9C9C0D10EA10}"/>
              </a:ext>
            </a:extLst>
          </p:cNvPr>
          <p:cNvSpPr/>
          <p:nvPr/>
        </p:nvSpPr>
        <p:spPr bwMode="auto">
          <a:xfrm>
            <a:off x="2218944" y="297124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Star: 5 Points 13">
            <a:extLst>
              <a:ext uri="{FF2B5EF4-FFF2-40B4-BE49-F238E27FC236}">
                <a16:creationId xmlns:a16="http://schemas.microsoft.com/office/drawing/2014/main" id="{9B1734FC-B9DF-4B00-AC23-3C97FFF35810}"/>
              </a:ext>
            </a:extLst>
          </p:cNvPr>
          <p:cNvSpPr/>
          <p:nvPr/>
        </p:nvSpPr>
        <p:spPr bwMode="auto">
          <a:xfrm>
            <a:off x="5946648" y="441786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Star: 5 Points 14">
            <a:extLst>
              <a:ext uri="{FF2B5EF4-FFF2-40B4-BE49-F238E27FC236}">
                <a16:creationId xmlns:a16="http://schemas.microsoft.com/office/drawing/2014/main" id="{1B0F8E1A-BC8F-46D8-B9CF-76D06AFFA9D6}"/>
              </a:ext>
            </a:extLst>
          </p:cNvPr>
          <p:cNvSpPr/>
          <p:nvPr/>
        </p:nvSpPr>
        <p:spPr bwMode="auto">
          <a:xfrm>
            <a:off x="7572969" y="6349799"/>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Star: 5 Points 15">
            <a:extLst>
              <a:ext uri="{FF2B5EF4-FFF2-40B4-BE49-F238E27FC236}">
                <a16:creationId xmlns:a16="http://schemas.microsoft.com/office/drawing/2014/main" id="{1485C25A-E264-4FD8-82D6-958AFD523A4C}"/>
              </a:ext>
            </a:extLst>
          </p:cNvPr>
          <p:cNvSpPr/>
          <p:nvPr/>
        </p:nvSpPr>
        <p:spPr bwMode="auto">
          <a:xfrm>
            <a:off x="8014929" y="5771174"/>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TextBox 16">
            <a:extLst>
              <a:ext uri="{FF2B5EF4-FFF2-40B4-BE49-F238E27FC236}">
                <a16:creationId xmlns:a16="http://schemas.microsoft.com/office/drawing/2014/main" id="{002A6E86-E46D-45EF-9733-63DF9D386002}"/>
              </a:ext>
            </a:extLst>
          </p:cNvPr>
          <p:cNvSpPr txBox="1"/>
          <p:nvPr/>
        </p:nvSpPr>
        <p:spPr>
          <a:xfrm>
            <a:off x="1930908" y="2558752"/>
            <a:ext cx="155752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باترا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F2138494-74B3-4CF9-855F-E32AF9D7752F}"/>
              </a:ext>
            </a:extLst>
          </p:cNvPr>
          <p:cNvSpPr txBox="1"/>
          <p:nvPr/>
        </p:nvSpPr>
        <p:spPr>
          <a:xfrm>
            <a:off x="5167884" y="3940313"/>
            <a:ext cx="137922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قبرص</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6F2A02A1-ABA8-4FEF-BD9C-34E2B4BF9BE7}"/>
              </a:ext>
            </a:extLst>
          </p:cNvPr>
          <p:cNvSpPr txBox="1"/>
          <p:nvPr/>
        </p:nvSpPr>
        <p:spPr>
          <a:xfrm>
            <a:off x="6547104" y="6261406"/>
            <a:ext cx="102717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صور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a16="http://schemas.microsoft.com/office/drawing/2014/main" id="{1516D830-ACBC-4D12-96A2-80F992F0987A}"/>
              </a:ext>
            </a:extLst>
          </p:cNvPr>
          <p:cNvSpPr txBox="1"/>
          <p:nvPr/>
        </p:nvSpPr>
        <p:spPr>
          <a:xfrm>
            <a:off x="6644640" y="5322195"/>
            <a:ext cx="2008083"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سوريا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8671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2" grpId="0" animBg="1"/>
      <p:bldP spid="11" grpId="0" animBg="1"/>
      <p:bldP spid="12" grpId="0" animBg="1"/>
      <p:bldP spid="13" grpId="0" animBg="1"/>
      <p:bldP spid="14" grpId="0" animBg="1"/>
      <p:bldP spid="15" grpId="0" animBg="1"/>
      <p:bldP spid="16" grpId="0" animBg="1"/>
      <p:bldP spid="17"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21F55-2624-4046-A126-1A1B60556E51}"/>
              </a:ext>
            </a:extLst>
          </p:cNvPr>
          <p:cNvPicPr>
            <a:picLocks noChangeAspect="1"/>
          </p:cNvPicPr>
          <p:nvPr/>
        </p:nvPicPr>
        <p:blipFill>
          <a:blip r:embed="rId3"/>
          <a:stretch>
            <a:fillRect/>
          </a:stretch>
        </p:blipFill>
        <p:spPr>
          <a:xfrm>
            <a:off x="1048512" y="0"/>
            <a:ext cx="7400544" cy="6840839"/>
          </a:xfrm>
          <a:prstGeom prst="rect">
            <a:avLst/>
          </a:prstGeom>
        </p:spPr>
      </p:pic>
      <p:sp>
        <p:nvSpPr>
          <p:cNvPr id="4" name="Rectangle 2">
            <a:extLst>
              <a:ext uri="{FF2B5EF4-FFF2-40B4-BE49-F238E27FC236}">
                <a16:creationId xmlns:a16="http://schemas.microsoft.com/office/drawing/2014/main" id="{EB1CA7C3-CF34-49D5-B359-79319B30CA48}"/>
              </a:ext>
            </a:extLst>
          </p:cNvPr>
          <p:cNvSpPr txBox="1">
            <a:spLocks noChangeArrowheads="1"/>
          </p:cNvSpPr>
          <p:nvPr/>
        </p:nvSpPr>
        <p:spPr bwMode="auto">
          <a:xfrm>
            <a:off x="0" y="5257628"/>
            <a:ext cx="5681472" cy="16003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المقاطعات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spc="3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الرومانية</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18987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B07AE-A676-4079-A71A-6659678D360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987172" y="384048"/>
            <a:ext cx="5169656" cy="1954243"/>
          </a:xfrm>
          <a:prstGeom prst="rect">
            <a:avLst/>
          </a:prstGeom>
        </p:spPr>
      </p:pic>
      <p:sp>
        <p:nvSpPr>
          <p:cNvPr id="12" name="TextBox 11">
            <a:extLst>
              <a:ext uri="{FF2B5EF4-FFF2-40B4-BE49-F238E27FC236}">
                <a16:creationId xmlns:a16="http://schemas.microsoft.com/office/drawing/2014/main" id="{183ABF80-D696-43E6-BE64-1BB229FE3FC0}"/>
              </a:ext>
            </a:extLst>
          </p:cNvPr>
          <p:cNvSpPr txBox="1"/>
          <p:nvPr/>
        </p:nvSpPr>
        <p:spPr>
          <a:xfrm>
            <a:off x="0" y="2941612"/>
            <a:ext cx="9144000" cy="58477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وكانوا يقولون لبولس بالروح أن لا يصعد إلى أورشليم (فاندايك)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23C2642D-B037-430E-AA6F-11944028ED8C}"/>
              </a:ext>
            </a:extLst>
          </p:cNvPr>
          <p:cNvSpPr txBox="1"/>
          <p:nvPr/>
        </p:nvSpPr>
        <p:spPr>
          <a:xfrm>
            <a:off x="135927" y="4275821"/>
            <a:ext cx="8845806" cy="1077218"/>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وكانوا ينصحون بولس بإلهام من الروح إلا يصعد إلى أورشليم (الحياة)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5112C39A-AE62-4D9D-B1CE-F28DEB0FA9A8}"/>
              </a:ext>
            </a:extLst>
          </p:cNvPr>
          <p:cNvSpPr txBox="1"/>
          <p:nvPr/>
        </p:nvSpPr>
        <p:spPr>
          <a:xfrm>
            <a:off x="3666620" y="5731276"/>
            <a:ext cx="1987296"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21: 4ب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95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أرسل المسيح الروح القدس ليشكل الكنيسة (1: 8 ؛ 2: 14-18 ، 33 ، 38-39 ؛ 10: 44-47) ، لذلك يجب على المؤمنين أن يتوبوا ويعتمدوا للإنضمام إلى مجتمع العهد الجديد هذا الذي يسمى الكنيسة (2 :21 ، 38 ؛ 3 :19 ؛ 10 :43 ، 47-48 ؛ 17 :30 ؛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7D88DE5-3061-254E-B6E4-BE42ED921A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824B207-BFCA-4D44-8C58-D29FBF800C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3" name="Picture 36">
            <a:extLst>
              <a:ext uri="{FF2B5EF4-FFF2-40B4-BE49-F238E27FC236}">
                <a16:creationId xmlns:a16="http://schemas.microsoft.com/office/drawing/2014/main" id="{EAE237A6-5646-4A36-AC2C-2E6D0E230D4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4" name="Oval 58">
            <a:extLst>
              <a:ext uri="{FF2B5EF4-FFF2-40B4-BE49-F238E27FC236}">
                <a16:creationId xmlns:a16="http://schemas.microsoft.com/office/drawing/2014/main" id="{F96817AA-D276-4C0A-916E-1133598E0A90}"/>
              </a:ext>
            </a:extLst>
          </p:cNvPr>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5" name="Text Box 76">
            <a:extLst>
              <a:ext uri="{FF2B5EF4-FFF2-40B4-BE49-F238E27FC236}">
                <a16:creationId xmlns:a16="http://schemas.microsoft.com/office/drawing/2014/main" id="{48E5C7C3-5FA2-4A71-8B0A-31F44C7412E5}"/>
              </a:ext>
            </a:extLst>
          </p:cNvPr>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 Box 76">
            <a:extLst>
              <a:ext uri="{FF2B5EF4-FFF2-40B4-BE49-F238E27FC236}">
                <a16:creationId xmlns:a16="http://schemas.microsoft.com/office/drawing/2014/main" id="{0D16C9B0-3DE3-4007-80FB-8A9E7DD727C2}"/>
              </a:ext>
            </a:extLst>
          </p:cNvPr>
          <p:cNvSpPr txBox="1">
            <a:spLocks noChangeArrowheads="1"/>
          </p:cNvSpPr>
          <p:nvPr/>
        </p:nvSpPr>
        <p:spPr bwMode="auto">
          <a:xfrm>
            <a:off x="6262633" y="578215"/>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بيثينية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Right Arrow 16">
            <a:extLst>
              <a:ext uri="{FF2B5EF4-FFF2-40B4-BE49-F238E27FC236}">
                <a16:creationId xmlns:a16="http://schemas.microsoft.com/office/drawing/2014/main" id="{F546F990-6460-42D0-90BB-8A3123767812}"/>
              </a:ext>
            </a:extLst>
          </p:cNvPr>
          <p:cNvSpPr/>
          <p:nvPr/>
        </p:nvSpPr>
        <p:spPr bwMode="auto">
          <a:xfrm rot="12983151">
            <a:off x="7265350" y="2072143"/>
            <a:ext cx="126980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8" name="Right Arrow 19">
            <a:extLst>
              <a:ext uri="{FF2B5EF4-FFF2-40B4-BE49-F238E27FC236}">
                <a16:creationId xmlns:a16="http://schemas.microsoft.com/office/drawing/2014/main" id="{2389A1BF-1735-4EE4-B88A-EEB6C809D34B}"/>
              </a:ext>
            </a:extLst>
          </p:cNvPr>
          <p:cNvSpPr/>
          <p:nvPr/>
        </p:nvSpPr>
        <p:spPr bwMode="auto">
          <a:xfrm rot="10381056">
            <a:off x="6378105" y="1723392"/>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9" name="Text Box 76">
            <a:extLst>
              <a:ext uri="{FF2B5EF4-FFF2-40B4-BE49-F238E27FC236}">
                <a16:creationId xmlns:a16="http://schemas.microsoft.com/office/drawing/2014/main" id="{0EE1A3FA-7483-407E-BC9D-1E181DCAD215}"/>
              </a:ext>
            </a:extLst>
          </p:cNvPr>
          <p:cNvSpPr txBox="1">
            <a:spLocks noChangeArrowheads="1"/>
          </p:cNvSpPr>
          <p:nvPr/>
        </p:nvSpPr>
        <p:spPr bwMode="auto">
          <a:xfrm>
            <a:off x="4635754" y="1718798"/>
            <a:ext cx="132126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آسيا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Right Arrow 17">
            <a:extLst>
              <a:ext uri="{FF2B5EF4-FFF2-40B4-BE49-F238E27FC236}">
                <a16:creationId xmlns:a16="http://schemas.microsoft.com/office/drawing/2014/main" id="{C545E1E1-380C-4310-8D7D-56FD2CA1C636}"/>
              </a:ext>
            </a:extLst>
          </p:cNvPr>
          <p:cNvSpPr/>
          <p:nvPr/>
        </p:nvSpPr>
        <p:spPr bwMode="auto">
          <a:xfrm rot="16200000">
            <a:off x="7192922" y="1186437"/>
            <a:ext cx="66460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Right Arrow 18">
            <a:extLst>
              <a:ext uri="{FF2B5EF4-FFF2-40B4-BE49-F238E27FC236}">
                <a16:creationId xmlns:a16="http://schemas.microsoft.com/office/drawing/2014/main" id="{A0DD7A35-0B30-4670-BE2A-F629BF1AC751}"/>
              </a:ext>
            </a:extLst>
          </p:cNvPr>
          <p:cNvSpPr/>
          <p:nvPr/>
        </p:nvSpPr>
        <p:spPr bwMode="auto">
          <a:xfrm rot="11732237">
            <a:off x="5761402" y="1109617"/>
            <a:ext cx="126980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3" name="Text Box 76">
            <a:extLst>
              <a:ext uri="{FF2B5EF4-FFF2-40B4-BE49-F238E27FC236}">
                <a16:creationId xmlns:a16="http://schemas.microsoft.com/office/drawing/2014/main" id="{93D1E8D8-3366-47A7-8C3F-EF3CEC0E09C8}"/>
              </a:ext>
            </a:extLst>
          </p:cNvPr>
          <p:cNvSpPr txBox="1">
            <a:spLocks noChangeArrowheads="1"/>
          </p:cNvSpPr>
          <p:nvPr/>
        </p:nvSpPr>
        <p:spPr bwMode="auto">
          <a:xfrm>
            <a:off x="4350348" y="121087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ترواس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 name="Oval 58">
            <a:extLst>
              <a:ext uri="{FF2B5EF4-FFF2-40B4-BE49-F238E27FC236}">
                <a16:creationId xmlns:a16="http://schemas.microsoft.com/office/drawing/2014/main" id="{81D394D5-A336-4600-8538-6C0D787758B4}"/>
              </a:ext>
            </a:extLst>
          </p:cNvPr>
          <p:cNvSpPr>
            <a:spLocks noChangeArrowheads="1"/>
          </p:cNvSpPr>
          <p:nvPr/>
        </p:nvSpPr>
        <p:spPr bwMode="auto">
          <a:xfrm>
            <a:off x="5284463" y="1094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quot;No&quot; Symbol 2">
            <a:extLst>
              <a:ext uri="{FF2B5EF4-FFF2-40B4-BE49-F238E27FC236}">
                <a16:creationId xmlns:a16="http://schemas.microsoft.com/office/drawing/2014/main" id="{6F7A6C70-9B14-40AA-910F-0C87214B676B}"/>
              </a:ext>
            </a:extLst>
          </p:cNvPr>
          <p:cNvSpPr/>
          <p:nvPr/>
        </p:nvSpPr>
        <p:spPr bwMode="auto">
          <a:xfrm>
            <a:off x="7124121" y="884169"/>
            <a:ext cx="830179" cy="733926"/>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6" name="&quot;No&quot; Symbol 23">
            <a:extLst>
              <a:ext uri="{FF2B5EF4-FFF2-40B4-BE49-F238E27FC236}">
                <a16:creationId xmlns:a16="http://schemas.microsoft.com/office/drawing/2014/main" id="{20DC8CF6-26F7-44A3-9E05-91ACD2DE5370}"/>
              </a:ext>
            </a:extLst>
          </p:cNvPr>
          <p:cNvSpPr/>
          <p:nvPr/>
        </p:nvSpPr>
        <p:spPr bwMode="auto">
          <a:xfrm>
            <a:off x="5881064" y="1429458"/>
            <a:ext cx="830179" cy="733926"/>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9" name="Text Box 76">
            <a:extLst>
              <a:ext uri="{FF2B5EF4-FFF2-40B4-BE49-F238E27FC236}">
                <a16:creationId xmlns:a16="http://schemas.microsoft.com/office/drawing/2014/main" id="{8BEE62D5-0B5C-4FC2-9C07-B2BFB53371D8}"/>
              </a:ext>
            </a:extLst>
          </p:cNvPr>
          <p:cNvSpPr txBox="1">
            <a:spLocks noChangeArrowheads="1"/>
          </p:cNvSpPr>
          <p:nvPr/>
        </p:nvSpPr>
        <p:spPr bwMode="auto">
          <a:xfrm>
            <a:off x="3022169" y="327472"/>
            <a:ext cx="2110005"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37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55"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1" grpId="0" animBg="1"/>
      <p:bldP spid="12" grpId="0" animBg="1"/>
      <p:bldP spid="13" grpId="0"/>
      <p:bldP spid="14" grpId="0" animBg="1"/>
      <p:bldP spid="15" grpId="0" animBg="1"/>
      <p:bldP spid="16" grpId="0" animBg="1"/>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F209E-F977-4D72-9488-668DB7CEFE48}"/>
              </a:ext>
            </a:extLst>
          </p:cNvPr>
          <p:cNvSpPr txBox="1"/>
          <p:nvPr/>
        </p:nvSpPr>
        <p:spPr>
          <a:xfrm>
            <a:off x="430695" y="892632"/>
            <a:ext cx="8282609" cy="4083297"/>
          </a:xfrm>
          <a:prstGeom prst="rect">
            <a:avLst/>
          </a:prstGeom>
          <a:noFill/>
        </p:spPr>
        <p:txBody>
          <a:bodyPr wrap="square">
            <a:spAutoFit/>
          </a:bodyPr>
          <a:lstStyle/>
          <a:p>
            <a:pPr lvl="0" algn="r">
              <a:lnSpc>
                <a:spcPct val="108000"/>
              </a:lnSpc>
              <a:spcAft>
                <a:spcPts val="600"/>
              </a:spcAft>
              <a:defRPr/>
            </a:pPr>
            <a:r>
              <a:rPr lang="ar-JO" sz="3200" b="1" dirty="0">
                <a:solidFill>
                  <a:srgbClr val="FFFFFF"/>
                </a:solidFill>
                <a:latin typeface="Arial" panose="020B0604020202020204" pitchFamily="34" charset="0"/>
                <a:cs typeface="Arial" panose="020B0604020202020204" pitchFamily="34" charset="0"/>
              </a:rPr>
              <a:t>أ</a:t>
            </a:r>
            <a:r>
              <a:rPr lang="ar-SA" sz="3200" b="1" dirty="0">
                <a:solidFill>
                  <a:srgbClr val="FFFFFF"/>
                </a:solidFill>
                <a:latin typeface="Arial" panose="020B0604020202020204" pitchFamily="34" charset="0"/>
                <a:cs typeface="Arial" panose="020B0604020202020204" pitchFamily="34" charset="0"/>
              </a:rPr>
              <a:t>عمال ٢٠ : ٢٢</a:t>
            </a:r>
          </a:p>
          <a:p>
            <a:pPr lvl="0" algn="r">
              <a:lnSpc>
                <a:spcPct val="108000"/>
              </a:lnSpc>
              <a:spcAft>
                <a:spcPts val="600"/>
              </a:spcAft>
              <a:defRPr/>
            </a:pPr>
            <a:r>
              <a:rPr lang="ar-SA" sz="3200" b="1" dirty="0">
                <a:solidFill>
                  <a:srgbClr val="FFFFFF"/>
                </a:solidFill>
                <a:latin typeface="Arial" panose="020B0604020202020204" pitchFamily="34" charset="0"/>
                <a:cs typeface="Arial" panose="020B0604020202020204" pitchFamily="34" charset="0"/>
              </a:rPr>
              <a:t>والآن ها أنا أذهب إلى أورشليم مقيدا</a:t>
            </a:r>
            <a:r>
              <a:rPr lang="ar-JO" sz="3200" b="1" dirty="0">
                <a:solidFill>
                  <a:srgbClr val="FFFFFF"/>
                </a:solidFill>
                <a:latin typeface="Arial" panose="020B0604020202020204" pitchFamily="34" charset="0"/>
                <a:cs typeface="Arial" panose="020B0604020202020204" pitchFamily="34" charset="0"/>
              </a:rPr>
              <a:t>ً</a:t>
            </a:r>
            <a:r>
              <a:rPr lang="ar-SA" sz="3200" b="1" dirty="0">
                <a:solidFill>
                  <a:srgbClr val="FFFFFF"/>
                </a:solidFill>
                <a:latin typeface="Arial" panose="020B0604020202020204" pitchFamily="34" charset="0"/>
                <a:cs typeface="Arial" panose="020B0604020202020204" pitchFamily="34" charset="0"/>
              </a:rPr>
              <a:t> بالروح، لا أعلم ماذا يصادفني هناك.</a:t>
            </a:r>
            <a:endParaRPr lang="en-US" sz="3200" b="1" dirty="0">
              <a:solidFill>
                <a:srgbClr val="FFFFFF"/>
              </a:solidFill>
              <a:latin typeface="Arial" panose="020B0604020202020204" pitchFamily="34" charset="0"/>
              <a:cs typeface="Arial" panose="020B0604020202020204" pitchFamily="34" charset="0"/>
            </a:endParaRPr>
          </a:p>
          <a:p>
            <a:pPr lvl="0" algn="r">
              <a:lnSpc>
                <a:spcPct val="108000"/>
              </a:lnSpc>
              <a:spcAft>
                <a:spcPts val="600"/>
              </a:spcAf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a:lnSpc>
                <a:spcPct val="108000"/>
              </a:lnSpc>
              <a:spcAft>
                <a:spcPts val="600"/>
              </a:spcAft>
              <a:defRPr/>
            </a:pPr>
            <a:r>
              <a:rPr lang="ar-JO" sz="3200" b="1" dirty="0">
                <a:solidFill>
                  <a:srgbClr val="FFFFFF"/>
                </a:solidFill>
                <a:latin typeface="Arial" panose="020B0604020202020204" pitchFamily="34" charset="0"/>
                <a:cs typeface="Arial" panose="020B0604020202020204" pitchFamily="34" charset="0"/>
              </a:rPr>
              <a:t>أ</a:t>
            </a:r>
            <a:r>
              <a:rPr lang="ar-SA" sz="3200" b="1" dirty="0">
                <a:solidFill>
                  <a:srgbClr val="FFFFFF"/>
                </a:solidFill>
                <a:latin typeface="Arial" panose="020B0604020202020204" pitchFamily="34" charset="0"/>
                <a:cs typeface="Arial" panose="020B0604020202020204" pitchFamily="34" charset="0"/>
              </a:rPr>
              <a:t>عمال ٢١ : ٤</a:t>
            </a:r>
          </a:p>
          <a:p>
            <a:pPr lvl="0" algn="r">
              <a:lnSpc>
                <a:spcPct val="108000"/>
              </a:lnSpc>
              <a:spcAft>
                <a:spcPts val="600"/>
              </a:spcAft>
              <a:defRPr/>
            </a:pPr>
            <a:r>
              <a:rPr lang="ar-SA" sz="3200" b="1" dirty="0">
                <a:solidFill>
                  <a:srgbClr val="FFFFFF"/>
                </a:solidFill>
                <a:latin typeface="Arial" panose="020B0604020202020204" pitchFamily="34" charset="0"/>
                <a:cs typeface="Arial" panose="020B0604020202020204" pitchFamily="34" charset="0"/>
              </a:rPr>
              <a:t>وإذ وجدنا التلاميذ مكثنا هناك سبعة أيام</a:t>
            </a:r>
            <a:r>
              <a:rPr lang="ar-JO" sz="3200" b="1" dirty="0">
                <a:solidFill>
                  <a:srgbClr val="FFFFFF"/>
                </a:solidFill>
                <a:latin typeface="Arial" panose="020B0604020202020204" pitchFamily="34" charset="0"/>
                <a:cs typeface="Arial" panose="020B0604020202020204" pitchFamily="34" charset="0"/>
              </a:rPr>
              <a:t>،</a:t>
            </a:r>
            <a:r>
              <a:rPr lang="ar-SA" sz="3200" b="1" dirty="0">
                <a:solidFill>
                  <a:srgbClr val="FFFFFF"/>
                </a:solidFill>
                <a:latin typeface="Arial" panose="020B0604020202020204" pitchFamily="34" charset="0"/>
                <a:cs typeface="Arial" panose="020B0604020202020204" pitchFamily="34" charset="0"/>
              </a:rPr>
              <a:t> وكانوا يقولون لبولس بالروح أن لا يصعد إلى أورشليم.</a:t>
            </a:r>
          </a:p>
        </p:txBody>
      </p:sp>
    </p:spTree>
    <p:extLst>
      <p:ext uri="{BB962C8B-B14F-4D97-AF65-F5344CB8AC3E}">
        <p14:creationId xmlns:p14="http://schemas.microsoft.com/office/powerpoint/2010/main" val="41553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9AFB8-95ED-4193-B1B5-A1D90992CE71}"/>
              </a:ext>
            </a:extLst>
          </p:cNvPr>
          <p:cNvSpPr txBox="1"/>
          <p:nvPr/>
        </p:nvSpPr>
        <p:spPr>
          <a:xfrm>
            <a:off x="286752" y="550273"/>
            <a:ext cx="8570495" cy="6124754"/>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يا له من أساس متين</a:t>
            </a:r>
            <a:endParaRPr kumimoji="0" lang="en-US"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يدعوك للذهاب عبر المياه العميقة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أنهار الحزن لن تفيض عليك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لأنه يكون معك في الضيق ليباركك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ويقدس لك ضيقك العميق</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تمر بالتجارب النارية يجب أن يكمن طريقك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نعمتي الكافية ستكون إمدادك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لن تؤذيك النيران، أنا أصمم فقط</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زغلك للأكل وذهبك للتنقية</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68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16C5DA1-2352-472A-A65D-D533BD32E7C2}"/>
              </a:ext>
            </a:extLst>
          </p:cNvPr>
          <p:cNvSpPr txBox="1">
            <a:spLocks noChangeArrowheads="1"/>
          </p:cNvSpPr>
          <p:nvPr/>
        </p:nvSpPr>
        <p:spPr bwMode="auto">
          <a:xfrm>
            <a:off x="0" y="0"/>
            <a:ext cx="9144000" cy="15401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كنيسة قيصرية</a:t>
            </a:r>
            <a:b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21: 7-9</a:t>
            </a:r>
            <a:r>
              <a:rPr kumimoji="0" lang="en-US" sz="40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1600" b="1" u="none" strike="noStrike" kern="1200" cap="none" spc="30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80288001-A1D7-422E-84D0-A4B880754963}"/>
              </a:ext>
            </a:extLst>
          </p:cNvPr>
          <p:cNvSpPr txBox="1"/>
          <p:nvPr/>
        </p:nvSpPr>
        <p:spPr>
          <a:xfrm>
            <a:off x="4708477" y="3951617"/>
            <a:ext cx="4256011" cy="1569660"/>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مكث في بيت فيلبس المبشر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 لبنات فيلبس موهبة النبوة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Star: 5 Points 3">
            <a:extLst>
              <a:ext uri="{FF2B5EF4-FFF2-40B4-BE49-F238E27FC236}">
                <a16:creationId xmlns:a16="http://schemas.microsoft.com/office/drawing/2014/main" id="{50234F25-A00D-487F-9B16-1CBFF65C82EE}"/>
              </a:ext>
            </a:extLst>
          </p:cNvPr>
          <p:cNvSpPr/>
          <p:nvPr/>
        </p:nvSpPr>
        <p:spPr bwMode="auto">
          <a:xfrm>
            <a:off x="3847130" y="1716900"/>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TextBox 4">
            <a:extLst>
              <a:ext uri="{FF2B5EF4-FFF2-40B4-BE49-F238E27FC236}">
                <a16:creationId xmlns:a16="http://schemas.microsoft.com/office/drawing/2014/main" id="{01D19906-0BC1-4142-91DB-68D0987C9614}"/>
              </a:ext>
            </a:extLst>
          </p:cNvPr>
          <p:cNvSpPr txBox="1"/>
          <p:nvPr/>
        </p:nvSpPr>
        <p:spPr>
          <a:xfrm>
            <a:off x="2821265" y="1628507"/>
            <a:ext cx="102717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Star: 5 Points 9">
            <a:extLst>
              <a:ext uri="{FF2B5EF4-FFF2-40B4-BE49-F238E27FC236}">
                <a16:creationId xmlns:a16="http://schemas.microsoft.com/office/drawing/2014/main" id="{124E89DF-710E-40C1-966E-8669192CC33A}"/>
              </a:ext>
            </a:extLst>
          </p:cNvPr>
          <p:cNvSpPr/>
          <p:nvPr/>
        </p:nvSpPr>
        <p:spPr bwMode="auto">
          <a:xfrm>
            <a:off x="3456986" y="271546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TextBox 10">
            <a:extLst>
              <a:ext uri="{FF2B5EF4-FFF2-40B4-BE49-F238E27FC236}">
                <a16:creationId xmlns:a16="http://schemas.microsoft.com/office/drawing/2014/main" id="{9C289706-74F4-4FBE-9F13-983DBFA12DB6}"/>
              </a:ext>
            </a:extLst>
          </p:cNvPr>
          <p:cNvSpPr txBox="1"/>
          <p:nvPr/>
        </p:nvSpPr>
        <p:spPr>
          <a:xfrm>
            <a:off x="1555845" y="2627069"/>
            <a:ext cx="190245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بتولمايس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Star: 5 Points 11">
            <a:extLst>
              <a:ext uri="{FF2B5EF4-FFF2-40B4-BE49-F238E27FC236}">
                <a16:creationId xmlns:a16="http://schemas.microsoft.com/office/drawing/2014/main" id="{8149BCB3-7537-46E1-AD66-0720E4AD5D97}"/>
              </a:ext>
            </a:extLst>
          </p:cNvPr>
          <p:cNvSpPr/>
          <p:nvPr/>
        </p:nvSpPr>
        <p:spPr bwMode="auto">
          <a:xfrm>
            <a:off x="3112171" y="4040010"/>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TextBox 12">
            <a:extLst>
              <a:ext uri="{FF2B5EF4-FFF2-40B4-BE49-F238E27FC236}">
                <a16:creationId xmlns:a16="http://schemas.microsoft.com/office/drawing/2014/main" id="{4A036F4F-94E9-47AF-A10F-881F808CCD78}"/>
              </a:ext>
            </a:extLst>
          </p:cNvPr>
          <p:cNvSpPr txBox="1"/>
          <p:nvPr/>
        </p:nvSpPr>
        <p:spPr>
          <a:xfrm>
            <a:off x="1193372" y="3951617"/>
            <a:ext cx="192011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قيصرية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86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30DE4E-9B7C-4AC6-B517-F7128355DF08}"/>
              </a:ext>
            </a:extLst>
          </p:cNvPr>
          <p:cNvSpPr txBox="1">
            <a:spLocks noChangeArrowheads="1"/>
          </p:cNvSpPr>
          <p:nvPr/>
        </p:nvSpPr>
        <p:spPr bwMode="auto">
          <a:xfrm>
            <a:off x="914401" y="730495"/>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املأ  --------</a:t>
            </a:r>
            <a:endParaRPr kumimoji="0" lang="en-US" sz="24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8A74A180-7F77-48C3-891E-00965B927271}"/>
              </a:ext>
            </a:extLst>
          </p:cNvPr>
          <p:cNvSpPr txBox="1"/>
          <p:nvPr/>
        </p:nvSpPr>
        <p:spPr>
          <a:xfrm>
            <a:off x="360947" y="2447109"/>
            <a:ext cx="8422105" cy="1754326"/>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وأما من يتنبأ فيكلم الناس ببنيان ووعظ وتسلية.</a:t>
            </a: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 يتنبأ فيبني الكنيسة.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1 كو 14: 3-4</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88940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30DE4E-9B7C-4AC6-B517-F7128355DF08}"/>
              </a:ext>
            </a:extLst>
          </p:cNvPr>
          <p:cNvSpPr txBox="1">
            <a:spLocks noChangeArrowheads="1"/>
          </p:cNvSpPr>
          <p:nvPr/>
        </p:nvSpPr>
        <p:spPr bwMode="auto">
          <a:xfrm>
            <a:off x="1088387" y="268656"/>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نبوة العهد القديم مقابل نبوة العهد الجديد</a:t>
            </a:r>
            <a:endParaRPr kumimoji="0" lang="en-US" sz="20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5">
            <a:extLst>
              <a:ext uri="{FF2B5EF4-FFF2-40B4-BE49-F238E27FC236}">
                <a16:creationId xmlns:a16="http://schemas.microsoft.com/office/drawing/2014/main" id="{FDD9E158-5116-47E3-9894-B9A47A63C191}"/>
              </a:ext>
            </a:extLst>
          </p:cNvPr>
          <p:cNvGraphicFramePr>
            <a:graphicFrameLocks noGrp="1"/>
          </p:cNvGraphicFramePr>
          <p:nvPr>
            <p:extLst>
              <p:ext uri="{D42A27DB-BD31-4B8C-83A1-F6EECF244321}">
                <p14:modId xmlns:p14="http://schemas.microsoft.com/office/powerpoint/2010/main" val="2681726149"/>
              </p:ext>
            </p:extLst>
          </p:nvPr>
        </p:nvGraphicFramePr>
        <p:xfrm>
          <a:off x="805022" y="2524495"/>
          <a:ext cx="7210822" cy="2950029"/>
        </p:xfrm>
        <a:graphic>
          <a:graphicData uri="http://schemas.openxmlformats.org/drawingml/2006/table">
            <a:tbl>
              <a:tblPr firstRow="1" bandRow="1">
                <a:tableStyleId>{5C22544A-7EE6-4342-B048-85BDC9FD1C3A}</a:tableStyleId>
              </a:tblPr>
              <a:tblGrid>
                <a:gridCol w="4050452">
                  <a:extLst>
                    <a:ext uri="{9D8B030D-6E8A-4147-A177-3AD203B41FA5}">
                      <a16:colId xmlns:a16="http://schemas.microsoft.com/office/drawing/2014/main" val="683404559"/>
                    </a:ext>
                  </a:extLst>
                </a:gridCol>
                <a:gridCol w="1601364">
                  <a:extLst>
                    <a:ext uri="{9D8B030D-6E8A-4147-A177-3AD203B41FA5}">
                      <a16:colId xmlns:a16="http://schemas.microsoft.com/office/drawing/2014/main" val="358439930"/>
                    </a:ext>
                  </a:extLst>
                </a:gridCol>
                <a:gridCol w="1559006">
                  <a:extLst>
                    <a:ext uri="{9D8B030D-6E8A-4147-A177-3AD203B41FA5}">
                      <a16:colId xmlns:a16="http://schemas.microsoft.com/office/drawing/2014/main" val="1597856626"/>
                    </a:ext>
                  </a:extLst>
                </a:gridCol>
              </a:tblGrid>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pPr algn="ctr"/>
                      <a:r>
                        <a:rPr lang="ar-JO" sz="3600" dirty="0">
                          <a:solidFill>
                            <a:schemeClr val="bg1"/>
                          </a:solidFill>
                          <a:latin typeface="Arial Black" panose="020B0A04020102020204" pitchFamily="34" charset="0"/>
                        </a:rPr>
                        <a:t>ع ق</a:t>
                      </a:r>
                      <a:endParaRPr lang="en-US" sz="3600" dirty="0">
                        <a:solidFill>
                          <a:schemeClr val="bg1"/>
                        </a:solidFill>
                        <a:latin typeface="Arial Black" panose="020B0A04020102020204" pitchFamily="34" charset="0"/>
                      </a:endParaRPr>
                    </a:p>
                  </a:txBody>
                  <a:tcPr anchor="ctr">
                    <a:noFill/>
                  </a:tcPr>
                </a:tc>
                <a:tc>
                  <a:txBody>
                    <a:bodyPr/>
                    <a:lstStyle/>
                    <a:p>
                      <a:pPr algn="ctr"/>
                      <a:r>
                        <a:rPr lang="ar-JO" sz="3600" dirty="0">
                          <a:solidFill>
                            <a:schemeClr val="bg1"/>
                          </a:solidFill>
                          <a:latin typeface="Arial Black" panose="020B0A04020102020204" pitchFamily="34" charset="0"/>
                        </a:rPr>
                        <a:t>ع ج</a:t>
                      </a:r>
                      <a:endParaRPr lang="en-US" sz="36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447367212"/>
                  </a:ext>
                </a:extLst>
              </a:tr>
              <a:tr h="1008789">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129086940"/>
                  </a:ext>
                </a:extLst>
              </a:tr>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040454761"/>
                  </a:ext>
                </a:extLst>
              </a:tr>
            </a:tbl>
          </a:graphicData>
        </a:graphic>
      </p:graphicFrame>
      <p:sp>
        <p:nvSpPr>
          <p:cNvPr id="6" name="TextBox 5">
            <a:extLst>
              <a:ext uri="{FF2B5EF4-FFF2-40B4-BE49-F238E27FC236}">
                <a16:creationId xmlns:a16="http://schemas.microsoft.com/office/drawing/2014/main" id="{DB8F9CB8-F724-4A36-A10B-43EFA6C6F2EA}"/>
              </a:ext>
            </a:extLst>
          </p:cNvPr>
          <p:cNvSpPr txBox="1"/>
          <p:nvPr/>
        </p:nvSpPr>
        <p:spPr>
          <a:xfrm>
            <a:off x="805022" y="3676343"/>
            <a:ext cx="4055010"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التنبؤ بالمستقبل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FD64E7E-D39D-40F6-B3F1-D5E4B45DDF8E}"/>
              </a:ext>
            </a:extLst>
          </p:cNvPr>
          <p:cNvSpPr txBox="1"/>
          <p:nvPr/>
        </p:nvSpPr>
        <p:spPr>
          <a:xfrm>
            <a:off x="805022" y="4683766"/>
            <a:ext cx="4055010"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A4296A6-7707-4DEC-AC12-2D99FEEA7F32}"/>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5432014" y="3676343"/>
            <a:ext cx="646332" cy="646332"/>
          </a:xfrm>
          <a:prstGeom prst="rect">
            <a:avLst/>
          </a:prstGeom>
        </p:spPr>
      </p:pic>
      <p:pic>
        <p:nvPicPr>
          <p:cNvPr id="10" name="Picture 9">
            <a:extLst>
              <a:ext uri="{FF2B5EF4-FFF2-40B4-BE49-F238E27FC236}">
                <a16:creationId xmlns:a16="http://schemas.microsoft.com/office/drawing/2014/main" id="{BA68DB6D-03FF-472C-978D-A22C534EDC24}"/>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968046" y="3676343"/>
            <a:ext cx="646332" cy="646332"/>
          </a:xfrm>
          <a:prstGeom prst="rect">
            <a:avLst/>
          </a:prstGeom>
        </p:spPr>
      </p:pic>
      <p:pic>
        <p:nvPicPr>
          <p:cNvPr id="11" name="Picture 10">
            <a:extLst>
              <a:ext uri="{FF2B5EF4-FFF2-40B4-BE49-F238E27FC236}">
                <a16:creationId xmlns:a16="http://schemas.microsoft.com/office/drawing/2014/main" id="{28F7C1B5-B6CA-47E2-B6C4-A668B8932895}"/>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968046" y="4652269"/>
            <a:ext cx="646332" cy="646332"/>
          </a:xfrm>
          <a:prstGeom prst="rect">
            <a:avLst/>
          </a:prstGeom>
        </p:spPr>
      </p:pic>
      <p:pic>
        <p:nvPicPr>
          <p:cNvPr id="12" name="Picture 11">
            <a:extLst>
              <a:ext uri="{FF2B5EF4-FFF2-40B4-BE49-F238E27FC236}">
                <a16:creationId xmlns:a16="http://schemas.microsoft.com/office/drawing/2014/main" id="{EE231B5D-C167-450C-86E3-3564F78D8B6A}"/>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5432014" y="4652269"/>
            <a:ext cx="646332" cy="646332"/>
          </a:xfrm>
          <a:prstGeom prst="rect">
            <a:avLst/>
          </a:prstGeom>
        </p:spPr>
      </p:pic>
    </p:spTree>
    <p:extLst>
      <p:ext uri="{BB962C8B-B14F-4D97-AF65-F5344CB8AC3E}">
        <p14:creationId xmlns:p14="http://schemas.microsoft.com/office/powerpoint/2010/main" val="18076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B4E1-1126-45D3-A82C-CC85780447C4}"/>
              </a:ext>
            </a:extLst>
          </p:cNvPr>
          <p:cNvSpPr txBox="1">
            <a:spLocks noChangeArrowheads="1"/>
          </p:cNvSpPr>
          <p:nvPr/>
        </p:nvSpPr>
        <p:spPr bwMode="auto">
          <a:xfrm>
            <a:off x="1088387" y="268656"/>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هناك نبوة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spc="300" dirty="0">
                <a:solidFill>
                  <a:srgbClr val="FFFFFF"/>
                </a:solidFill>
                <a:latin typeface="Arial" panose="020B0604020202020204" pitchFamily="34" charset="0"/>
                <a:ea typeface="ＭＳ Ｐゴシック" charset="0"/>
                <a:cs typeface="Arial" panose="020B0604020202020204" pitchFamily="34" charset="0"/>
              </a:rPr>
              <a:t>اليوم؟</a:t>
            </a:r>
            <a:endParaRPr kumimoji="0" lang="en-US" sz="20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6AAE3A31-7EFF-40F1-9D57-40C062113FA3}"/>
              </a:ext>
            </a:extLst>
          </p:cNvPr>
          <p:cNvSpPr txBox="1"/>
          <p:nvPr/>
        </p:nvSpPr>
        <p:spPr>
          <a:xfrm>
            <a:off x="1173077" y="2749470"/>
            <a:ext cx="6797842" cy="1077218"/>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أما النبوات فستبطل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1 كو 13: 8</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D70A741B-553F-47CD-A62B-1430F9E332A4}"/>
              </a:ext>
            </a:extLst>
          </p:cNvPr>
          <p:cNvSpPr txBox="1"/>
          <p:nvPr/>
        </p:nvSpPr>
        <p:spPr>
          <a:xfrm>
            <a:off x="1257768" y="4488980"/>
            <a:ext cx="6797842" cy="156966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فإننا ننظر </a:t>
            </a:r>
            <a:r>
              <a:rPr lang="ar-JO" sz="3200" b="1" dirty="0">
                <a:solidFill>
                  <a:srgbClr val="FFFF00"/>
                </a:solidFill>
                <a:latin typeface="Arial" panose="020B0604020202020204" pitchFamily="34" charset="0"/>
                <a:cs typeface="Arial" panose="020B0604020202020204" pitchFamily="34" charset="0"/>
              </a:rPr>
              <a:t>الآن</a:t>
            </a:r>
            <a:r>
              <a:rPr lang="ar-JO" sz="3200" b="1" dirty="0">
                <a:solidFill>
                  <a:srgbClr val="FFFFFF"/>
                </a:solidFill>
                <a:latin typeface="Arial" panose="020B0604020202020204" pitchFamily="34" charset="0"/>
                <a:cs typeface="Arial" panose="020B0604020202020204" pitchFamily="34" charset="0"/>
              </a:rPr>
              <a:t> في مرآة في لغز</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حينئذ</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وجهاً لوجه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r>
              <a:rPr kumimoji="0" lang="ar-JO" sz="32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كو 13: 12</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2531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B4E1-1126-45D3-A82C-CC85780447C4}"/>
              </a:ext>
            </a:extLst>
          </p:cNvPr>
          <p:cNvSpPr txBox="1">
            <a:spLocks noChangeArrowheads="1"/>
          </p:cNvSpPr>
          <p:nvPr/>
        </p:nvSpPr>
        <p:spPr bwMode="auto">
          <a:xfrm>
            <a:off x="120317" y="268656"/>
            <a:ext cx="8867272"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تنتهي النبوات؟</a:t>
            </a:r>
            <a:endParaRPr kumimoji="0" lang="en-US" sz="2000" b="1" u="none" strike="noStrike" kern="1200" cap="none" spc="3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 name="Table 5">
            <a:extLst>
              <a:ext uri="{FF2B5EF4-FFF2-40B4-BE49-F238E27FC236}">
                <a16:creationId xmlns:a16="http://schemas.microsoft.com/office/drawing/2014/main" id="{E84EC681-3868-4CD2-8C98-E3F8F840F56C}"/>
              </a:ext>
            </a:extLst>
          </p:cNvPr>
          <p:cNvGraphicFramePr>
            <a:graphicFrameLocks noGrp="1"/>
          </p:cNvGraphicFramePr>
          <p:nvPr/>
        </p:nvGraphicFramePr>
        <p:xfrm>
          <a:off x="421107" y="1548569"/>
          <a:ext cx="8373978" cy="4984578"/>
        </p:xfrm>
        <a:graphic>
          <a:graphicData uri="http://schemas.openxmlformats.org/drawingml/2006/table">
            <a:tbl>
              <a:tblPr firstRow="1" bandRow="1">
                <a:tableStyleId>{5C22544A-7EE6-4342-B048-85BDC9FD1C3A}</a:tableStyleId>
              </a:tblPr>
              <a:tblGrid>
                <a:gridCol w="5402177">
                  <a:extLst>
                    <a:ext uri="{9D8B030D-6E8A-4147-A177-3AD203B41FA5}">
                      <a16:colId xmlns:a16="http://schemas.microsoft.com/office/drawing/2014/main" val="683404559"/>
                    </a:ext>
                  </a:extLst>
                </a:gridCol>
                <a:gridCol w="1359569">
                  <a:extLst>
                    <a:ext uri="{9D8B030D-6E8A-4147-A177-3AD203B41FA5}">
                      <a16:colId xmlns:a16="http://schemas.microsoft.com/office/drawing/2014/main" val="358439930"/>
                    </a:ext>
                  </a:extLst>
                </a:gridCol>
                <a:gridCol w="1612232">
                  <a:extLst>
                    <a:ext uri="{9D8B030D-6E8A-4147-A177-3AD203B41FA5}">
                      <a16:colId xmlns:a16="http://schemas.microsoft.com/office/drawing/2014/main" val="1597856626"/>
                    </a:ext>
                  </a:extLst>
                </a:gridCol>
              </a:tblGrid>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pPr algn="ctr"/>
                      <a:endParaRPr lang="en-US" sz="3600" dirty="0">
                        <a:solidFill>
                          <a:schemeClr val="bg1"/>
                        </a:solidFill>
                        <a:latin typeface="Arial Black" panose="020B0A04020102020204" pitchFamily="34" charset="0"/>
                      </a:endParaRPr>
                    </a:p>
                  </a:txBody>
                  <a:tcPr anchor="ctr">
                    <a:noFill/>
                  </a:tcPr>
                </a:tc>
                <a:tc>
                  <a:txBody>
                    <a:bodyPr/>
                    <a:lstStyle/>
                    <a:p>
                      <a:pPr algn="ctr"/>
                      <a:endParaRPr lang="en-US" sz="36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447367212"/>
                  </a:ext>
                </a:extLst>
              </a:tr>
              <a:tr h="1008789">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129086940"/>
                  </a:ext>
                </a:extLst>
              </a:tr>
              <a:tr h="526664">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319353588"/>
                  </a:ext>
                </a:extLst>
              </a:tr>
              <a:tr h="529390">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040454761"/>
                  </a:ext>
                </a:extLst>
              </a:tr>
              <a:tr h="517357">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724596022"/>
                  </a:ext>
                </a:extLst>
              </a:tr>
              <a:tr h="360948">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2254503702"/>
                  </a:ext>
                </a:extLst>
              </a:tr>
              <a:tr h="974558">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294730978"/>
                  </a:ext>
                </a:extLst>
              </a:tr>
            </a:tbl>
          </a:graphicData>
        </a:graphic>
      </p:graphicFrame>
      <p:sp>
        <p:nvSpPr>
          <p:cNvPr id="6" name="TextBox 5">
            <a:extLst>
              <a:ext uri="{FF2B5EF4-FFF2-40B4-BE49-F238E27FC236}">
                <a16:creationId xmlns:a16="http://schemas.microsoft.com/office/drawing/2014/main" id="{B3E22BC3-0351-438E-A1DA-0FE39F2E9459}"/>
              </a:ext>
            </a:extLst>
          </p:cNvPr>
          <p:cNvSpPr txBox="1"/>
          <p:nvPr/>
        </p:nvSpPr>
        <p:spPr>
          <a:xfrm>
            <a:off x="5816553" y="1717576"/>
            <a:ext cx="1337671"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2FEAB3-9011-42C7-9745-6BB671D64ACF}"/>
              </a:ext>
            </a:extLst>
          </p:cNvPr>
          <p:cNvSpPr txBox="1"/>
          <p:nvPr/>
        </p:nvSpPr>
        <p:spPr>
          <a:xfrm>
            <a:off x="7154224" y="1717577"/>
            <a:ext cx="1640861"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حينئذ</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35B380C-ABF0-443D-BCAB-02E22CE12273}"/>
              </a:ext>
            </a:extLst>
          </p:cNvPr>
          <p:cNvSpPr txBox="1"/>
          <p:nvPr/>
        </p:nvSpPr>
        <p:spPr>
          <a:xfrm>
            <a:off x="421107" y="2539397"/>
            <a:ext cx="5395446" cy="978729"/>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نعلم بعض العلم</a:t>
            </a:r>
          </a:p>
          <a:p>
            <a:pPr marL="0" marR="0" lvl="0" indent="0" algn="ctr" defTabSz="914400" rtl="0" eaLnBrk="1" fontAlgn="base" latinLnBrk="0" hangingPunct="1">
              <a:lnSpc>
                <a:spcPct val="9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ونتنبأ بعض التنبؤ</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B0E51E9-07F7-4762-B5EE-FE8C040FDC18}"/>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16945" y="2806836"/>
            <a:ext cx="443849" cy="443849"/>
          </a:xfrm>
          <a:prstGeom prst="rect">
            <a:avLst/>
          </a:prstGeom>
        </p:spPr>
      </p:pic>
      <p:sp>
        <p:nvSpPr>
          <p:cNvPr id="10" name="TextBox 9">
            <a:extLst>
              <a:ext uri="{FF2B5EF4-FFF2-40B4-BE49-F238E27FC236}">
                <a16:creationId xmlns:a16="http://schemas.microsoft.com/office/drawing/2014/main" id="{29F6EF73-610E-4F05-B1C3-1FADD5F1C142}"/>
              </a:ext>
            </a:extLst>
          </p:cNvPr>
          <p:cNvSpPr txBox="1"/>
          <p:nvPr/>
        </p:nvSpPr>
        <p:spPr>
          <a:xfrm>
            <a:off x="421106" y="3568871"/>
            <a:ext cx="5395445"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جاء الكامل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5F6D2FE-0DD1-4056-86B2-B01A8C311D7C}"/>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3532654"/>
            <a:ext cx="443849" cy="443849"/>
          </a:xfrm>
          <a:prstGeom prst="rect">
            <a:avLst/>
          </a:prstGeom>
        </p:spPr>
      </p:pic>
      <p:sp>
        <p:nvSpPr>
          <p:cNvPr id="12" name="TextBox 11">
            <a:extLst>
              <a:ext uri="{FF2B5EF4-FFF2-40B4-BE49-F238E27FC236}">
                <a16:creationId xmlns:a16="http://schemas.microsoft.com/office/drawing/2014/main" id="{0BFC148A-F76F-4809-85B2-332420A998EF}"/>
              </a:ext>
            </a:extLst>
          </p:cNvPr>
          <p:cNvSpPr txBox="1"/>
          <p:nvPr/>
        </p:nvSpPr>
        <p:spPr>
          <a:xfrm>
            <a:off x="469892" y="4040392"/>
            <a:ext cx="5346659"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ننظر الآن في مرآة في لغز</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39BBCF-E18C-4F99-B198-1A75321B2553}"/>
              </a:ext>
            </a:extLst>
          </p:cNvPr>
          <p:cNvSpPr txBox="1"/>
          <p:nvPr/>
        </p:nvSpPr>
        <p:spPr>
          <a:xfrm>
            <a:off x="421106" y="4584915"/>
            <a:ext cx="5430988"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حينئذ وجهاً لوجه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92BA626-C0DB-4190-B23E-6198C9638E6F}"/>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23621" y="4086749"/>
            <a:ext cx="443849" cy="443849"/>
          </a:xfrm>
          <a:prstGeom prst="rect">
            <a:avLst/>
          </a:prstGeom>
        </p:spPr>
      </p:pic>
      <p:pic>
        <p:nvPicPr>
          <p:cNvPr id="17" name="Picture 16">
            <a:extLst>
              <a:ext uri="{FF2B5EF4-FFF2-40B4-BE49-F238E27FC236}">
                <a16:creationId xmlns:a16="http://schemas.microsoft.com/office/drawing/2014/main" id="{C97CF156-484F-4A7C-AB8B-A67BE8C8F340}"/>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4584915"/>
            <a:ext cx="443849" cy="443849"/>
          </a:xfrm>
          <a:prstGeom prst="rect">
            <a:avLst/>
          </a:prstGeom>
        </p:spPr>
      </p:pic>
      <p:sp>
        <p:nvSpPr>
          <p:cNvPr id="18" name="TextBox 17">
            <a:extLst>
              <a:ext uri="{FF2B5EF4-FFF2-40B4-BE49-F238E27FC236}">
                <a16:creationId xmlns:a16="http://schemas.microsoft.com/office/drawing/2014/main" id="{BAC554D3-FA08-4CDB-9BC9-F770E5EBF739}"/>
              </a:ext>
            </a:extLst>
          </p:cNvPr>
          <p:cNvSpPr txBox="1"/>
          <p:nvPr/>
        </p:nvSpPr>
        <p:spPr>
          <a:xfrm>
            <a:off x="421106" y="5075699"/>
            <a:ext cx="5430988"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 ما أعرفه هو بعض وغير كامل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821D495-D53D-45BE-A7C6-1E073C11F981}"/>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06529" y="5122634"/>
            <a:ext cx="443849" cy="443849"/>
          </a:xfrm>
          <a:prstGeom prst="rect">
            <a:avLst/>
          </a:prstGeom>
        </p:spPr>
      </p:pic>
      <p:sp>
        <p:nvSpPr>
          <p:cNvPr id="20" name="TextBox 19">
            <a:extLst>
              <a:ext uri="{FF2B5EF4-FFF2-40B4-BE49-F238E27FC236}">
                <a16:creationId xmlns:a16="http://schemas.microsoft.com/office/drawing/2014/main" id="{269DA147-01A2-4C8C-B6E5-523584629B9C}"/>
              </a:ext>
            </a:extLst>
          </p:cNvPr>
          <p:cNvSpPr txBox="1"/>
          <p:nvPr/>
        </p:nvSpPr>
        <p:spPr>
          <a:xfrm>
            <a:off x="421105" y="5566483"/>
            <a:ext cx="5395445"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حينئذ سأعرف كل شيء بشكل كامل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F7093C0C-C9FE-410D-A6DD-69A544CC8BE5}"/>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5864828"/>
            <a:ext cx="443849" cy="443849"/>
          </a:xfrm>
          <a:prstGeom prst="rect">
            <a:avLst/>
          </a:prstGeom>
        </p:spPr>
      </p:pic>
    </p:spTree>
    <p:extLst>
      <p:ext uri="{BB962C8B-B14F-4D97-AF65-F5344CB8AC3E}">
        <p14:creationId xmlns:p14="http://schemas.microsoft.com/office/powerpoint/2010/main" val="151142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8"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E05F1F-E601-4F41-B5BB-C9AF3DCC602D}"/>
              </a:ext>
            </a:extLst>
          </p:cNvPr>
          <p:cNvSpPr txBox="1"/>
          <p:nvPr/>
        </p:nvSpPr>
        <p:spPr>
          <a:xfrm>
            <a:off x="804554" y="681856"/>
            <a:ext cx="7583870" cy="769441"/>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أغابوس</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233A2F-7C01-44CF-8E97-F33BC4778FA2}"/>
              </a:ext>
            </a:extLst>
          </p:cNvPr>
          <p:cNvSpPr txBox="1"/>
          <p:nvPr/>
        </p:nvSpPr>
        <p:spPr>
          <a:xfrm>
            <a:off x="644978" y="2184177"/>
            <a:ext cx="7854043" cy="2246769"/>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u="sng" dirty="0">
                <a:solidFill>
                  <a:srgbClr val="FFFFFF"/>
                </a:solidFill>
                <a:latin typeface="Arial" panose="020B0604020202020204" pitchFamily="34" charset="0"/>
                <a:cs typeface="Arial" panose="020B0604020202020204" pitchFamily="34" charset="0"/>
              </a:rPr>
              <a:t>أ</a:t>
            </a:r>
            <a:r>
              <a:rPr kumimoji="0" lang="ar-SA"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عمال</a:t>
            </a: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11</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a:defRPr/>
            </a:pPr>
            <a:r>
              <a:rPr lang="ar-JO" sz="2800" b="1" dirty="0">
                <a:solidFill>
                  <a:srgbClr val="FFFFFF"/>
                </a:solidFill>
                <a:latin typeface="Arial" panose="020B0604020202020204" pitchFamily="34" charset="0"/>
                <a:cs typeface="Arial" panose="020B0604020202020204" pitchFamily="34" charset="0"/>
              </a:rPr>
              <a:t>28 وقام واحد منهم اسمه أغابوس وأشار بالروح أن جوعاً عظيماً كان عتيداً أن يصير على جميع المسكونة الذي صار أيضاً في أيام كلوديوس قيصر.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8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75FD0-A370-4188-92EF-AF0AEEE3338F}"/>
              </a:ext>
            </a:extLst>
          </p:cNvPr>
          <p:cNvPicPr>
            <a:picLocks noChangeAspect="1"/>
          </p:cNvPicPr>
          <p:nvPr/>
        </p:nvPicPr>
        <p:blipFill>
          <a:blip r:embed="rId3"/>
          <a:stretch>
            <a:fillRect/>
          </a:stretch>
        </p:blipFill>
        <p:spPr>
          <a:xfrm>
            <a:off x="576902" y="517154"/>
            <a:ext cx="8017492" cy="5731328"/>
          </a:xfrm>
          <a:prstGeom prst="rect">
            <a:avLst/>
          </a:prstGeom>
        </p:spPr>
      </p:pic>
      <p:sp>
        <p:nvSpPr>
          <p:cNvPr id="8" name="TextBox 7">
            <a:extLst>
              <a:ext uri="{FF2B5EF4-FFF2-40B4-BE49-F238E27FC236}">
                <a16:creationId xmlns:a16="http://schemas.microsoft.com/office/drawing/2014/main" id="{9D2BBFD6-96AC-40EC-B3DF-D2AB7C47147F}"/>
              </a:ext>
            </a:extLst>
          </p:cNvPr>
          <p:cNvSpPr txBox="1"/>
          <p:nvPr/>
        </p:nvSpPr>
        <p:spPr>
          <a:xfrm>
            <a:off x="564692" y="2107014"/>
            <a:ext cx="8055414" cy="1077218"/>
          </a:xfrm>
          <a:prstGeom prst="rect">
            <a:avLst/>
          </a:prstGeom>
          <a:noFill/>
        </p:spPr>
        <p:txBody>
          <a:bodyPr wrap="square">
            <a:spAutoFit/>
          </a:bodyPr>
          <a:lstStyle/>
          <a:p>
            <a:pPr lvl="0" algn="r">
              <a:defRPr/>
            </a:pPr>
            <a:r>
              <a:rPr lang="ar-JO" sz="3200" b="1" dirty="0">
                <a:solidFill>
                  <a:srgbClr val="FFFFFF"/>
                </a:solidFill>
                <a:effectLst>
                  <a:glow rad="114300">
                    <a:srgbClr val="000000"/>
                  </a:glow>
                </a:effectLst>
                <a:latin typeface="system-ui"/>
                <a:cs typeface="Times New Roman" panose="02020603050405020304" pitchFamily="18" charset="0"/>
              </a:rPr>
              <a:t>هذا يقوله الروح القدس: الرجل الذي له هذه المنطقة، هكذا سيربطه اليهود في أورشليم ويسلمونه إلى أيدي الأمم.</a:t>
            </a:r>
            <a:endParaRPr kumimoji="0" lang="en-US" sz="3200" b="1" i="0" u="none" strike="noStrike" kern="1200" cap="none" spc="0" normalizeH="0" baseline="0" noProof="0" dirty="0">
              <a:ln>
                <a:noFill/>
              </a:ln>
              <a:solidFill>
                <a:srgbClr val="000000"/>
              </a:solidFill>
              <a:effectLst>
                <a:glow rad="114300">
                  <a:srgbClr val="000000"/>
                </a:glow>
              </a:effectLst>
              <a:uLnTx/>
              <a:uFillTx/>
              <a:latin typeface="system-ui"/>
              <a:ea typeface="ＭＳ Ｐゴシック" charset="0"/>
              <a:cs typeface="+mn-cs"/>
            </a:endParaRPr>
          </a:p>
        </p:txBody>
      </p:sp>
      <p:sp>
        <p:nvSpPr>
          <p:cNvPr id="5" name="TextBox 4">
            <a:extLst>
              <a:ext uri="{FF2B5EF4-FFF2-40B4-BE49-F238E27FC236}">
                <a16:creationId xmlns:a16="http://schemas.microsoft.com/office/drawing/2014/main" id="{D286758B-3CFA-0B45-871B-FFDFE6222750}"/>
              </a:ext>
            </a:extLst>
          </p:cNvPr>
          <p:cNvSpPr txBox="1"/>
          <p:nvPr/>
        </p:nvSpPr>
        <p:spPr>
          <a:xfrm>
            <a:off x="4929808" y="514754"/>
            <a:ext cx="3637289" cy="58477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14300">
                    <a:srgbClr val="000000"/>
                  </a:glow>
                </a:effectLst>
                <a:uLnTx/>
                <a:uFillTx/>
                <a:latin typeface="system-ui"/>
                <a:ea typeface="ＭＳ Ｐゴシック" charset="0"/>
                <a:cs typeface="Times New Roman" panose="02020603050405020304" pitchFamily="18" charset="0"/>
              </a:rPr>
              <a:t>أعمال 21: 11</a:t>
            </a:r>
            <a:endParaRPr kumimoji="0" lang="en-US" sz="3200" b="1" i="0" u="none" strike="noStrike" kern="1200" cap="none" spc="0" normalizeH="0" baseline="0" noProof="0" dirty="0">
              <a:ln>
                <a:noFill/>
              </a:ln>
              <a:solidFill>
                <a:srgbClr val="000000"/>
              </a:solidFill>
              <a:effectLst>
                <a:glow rad="114300">
                  <a:srgbClr val="000000"/>
                </a:glow>
              </a:effectLst>
              <a:uLnTx/>
              <a:uFillTx/>
              <a:latin typeface="system-ui"/>
              <a:ea typeface="ＭＳ Ｐゴシック" charset="0"/>
              <a:cs typeface="+mn-cs"/>
            </a:endParaRPr>
          </a:p>
        </p:txBody>
      </p:sp>
    </p:spTree>
    <p:extLst>
      <p:ext uri="{BB962C8B-B14F-4D97-AF65-F5344CB8AC3E}">
        <p14:creationId xmlns:p14="http://schemas.microsoft.com/office/powerpoint/2010/main" val="322433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التأكيد على النداء العالمي للخلاص من خلال الإنجيل (1: 8 ؛ 28: 30-31) في أن سفر أعمال الرسل يسجل أكثر من 80 موقعاً جغرافياً - أكثر من أي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آخر في العهد الجديد.</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AED17C6-DDFE-8241-9234-5B2C75CA1E4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5090D-4071-4F2B-915A-2D80FD4C2585}"/>
              </a:ext>
            </a:extLst>
          </p:cNvPr>
          <p:cNvPicPr>
            <a:picLocks noChangeAspect="1"/>
          </p:cNvPicPr>
          <p:nvPr/>
        </p:nvPicPr>
        <p:blipFill>
          <a:blip r:embed="rId4"/>
          <a:stretch>
            <a:fillRect/>
          </a:stretch>
        </p:blipFill>
        <p:spPr>
          <a:xfrm>
            <a:off x="6300" y="146323"/>
            <a:ext cx="9134576" cy="6711677"/>
          </a:xfrm>
          <a:prstGeom prst="rect">
            <a:avLst/>
          </a:prstGeom>
        </p:spPr>
      </p:pic>
      <p:sp>
        <p:nvSpPr>
          <p:cNvPr id="2" name="Title 1">
            <a:extLst>
              <a:ext uri="{FF2B5EF4-FFF2-40B4-BE49-F238E27FC236}">
                <a16:creationId xmlns:a16="http://schemas.microsoft.com/office/drawing/2014/main" id="{CA1C48EE-53B4-F349-A8EB-5A0EFDDAFB2C}"/>
              </a:ext>
            </a:extLst>
          </p:cNvPr>
          <p:cNvSpPr>
            <a:spLocks noGrp="1"/>
          </p:cNvSpPr>
          <p:nvPr>
            <p:ph type="title" idx="4294967295"/>
          </p:nvPr>
        </p:nvSpPr>
        <p:spPr>
          <a:xfrm>
            <a:off x="0" y="1516063"/>
            <a:ext cx="2811463" cy="554037"/>
          </a:xfrm>
          <a:prstGeom prst="rect">
            <a:avLst/>
          </a:prstGeom>
          <a:solidFill>
            <a:schemeClr val="tx1"/>
          </a:solidFill>
        </p:spPr>
        <p:txBody>
          <a:bodyPr anchor="ctr"/>
          <a:lstStyle/>
          <a:p>
            <a:r>
              <a:rPr lang="ar-JO" sz="2800" b="1" dirty="0"/>
              <a:t>حزقيال 4: 5-6</a:t>
            </a:r>
            <a:endParaRPr lang="en-US" sz="2800" b="1" dirty="0"/>
          </a:p>
        </p:txBody>
      </p:sp>
      <p:sp>
        <p:nvSpPr>
          <p:cNvPr id="5" name="TextBox 4">
            <a:extLst>
              <a:ext uri="{FF2B5EF4-FFF2-40B4-BE49-F238E27FC236}">
                <a16:creationId xmlns:a16="http://schemas.microsoft.com/office/drawing/2014/main" id="{AF666710-639C-54D8-0A16-C9EB3EB1CBE7}"/>
              </a:ext>
            </a:extLst>
          </p:cNvPr>
          <p:cNvSpPr txBox="1"/>
          <p:nvPr/>
        </p:nvSpPr>
        <p:spPr>
          <a:xfrm>
            <a:off x="-34144" y="-108793"/>
            <a:ext cx="9178144" cy="1077218"/>
          </a:xfrm>
          <a:prstGeom prst="rect">
            <a:avLst/>
          </a:prstGeom>
          <a:solidFill>
            <a:schemeClr val="tx1"/>
          </a:solidFill>
        </p:spPr>
        <p:txBody>
          <a:bodyPr wrap="square"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قضى حزقيال أكثر من سنة مستلقيًا على جنبه ليوضح تأديب الله لإسرائيل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E5B95B11-8981-1510-0C2C-FDCB2CBE6EDD}"/>
              </a:ext>
            </a:extLst>
          </p:cNvPr>
          <p:cNvSpPr txBox="1">
            <a:spLocks/>
          </p:cNvSpPr>
          <p:nvPr/>
        </p:nvSpPr>
        <p:spPr bwMode="auto">
          <a:xfrm>
            <a:off x="0" y="4106762"/>
            <a:ext cx="2811463" cy="55403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rPr>
              <a:t>الجانب الأيمن</a:t>
            </a:r>
            <a:endPar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endParaRPr>
          </a:p>
        </p:txBody>
      </p:sp>
      <p:sp>
        <p:nvSpPr>
          <p:cNvPr id="7" name="Title 1">
            <a:extLst>
              <a:ext uri="{FF2B5EF4-FFF2-40B4-BE49-F238E27FC236}">
                <a16:creationId xmlns:a16="http://schemas.microsoft.com/office/drawing/2014/main" id="{CD02F161-E6AE-B1C0-0627-B2252E3B60EA}"/>
              </a:ext>
            </a:extLst>
          </p:cNvPr>
          <p:cNvSpPr txBox="1">
            <a:spLocks/>
          </p:cNvSpPr>
          <p:nvPr/>
        </p:nvSpPr>
        <p:spPr bwMode="auto">
          <a:xfrm>
            <a:off x="5715927" y="1520172"/>
            <a:ext cx="2811463" cy="55403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rPr>
              <a:t>الجانب الأيسر</a:t>
            </a:r>
            <a:endPar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endParaRPr>
          </a:p>
        </p:txBody>
      </p:sp>
      <p:sp>
        <p:nvSpPr>
          <p:cNvPr id="8" name="Title 1">
            <a:extLst>
              <a:ext uri="{FF2B5EF4-FFF2-40B4-BE49-F238E27FC236}">
                <a16:creationId xmlns:a16="http://schemas.microsoft.com/office/drawing/2014/main" id="{78DB47D6-189B-B0F0-5DB1-BF2EB486575B}"/>
              </a:ext>
            </a:extLst>
          </p:cNvPr>
          <p:cNvSpPr txBox="1">
            <a:spLocks/>
          </p:cNvSpPr>
          <p:nvPr/>
        </p:nvSpPr>
        <p:spPr bwMode="auto">
          <a:xfrm>
            <a:off x="5715927" y="2112375"/>
            <a:ext cx="3455640" cy="95658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يحمل خطايا إسرائيل لمدة 390 يوم أي يوم واحد لكل سنة من خطايا إسرائيل</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a:extLst>
              <a:ext uri="{FF2B5EF4-FFF2-40B4-BE49-F238E27FC236}">
                <a16:creationId xmlns:a16="http://schemas.microsoft.com/office/drawing/2014/main" id="{7F0219AC-CDAC-62E7-1D9A-BD905D75A216}"/>
              </a:ext>
            </a:extLst>
          </p:cNvPr>
          <p:cNvSpPr txBox="1">
            <a:spLocks/>
          </p:cNvSpPr>
          <p:nvPr/>
        </p:nvSpPr>
        <p:spPr bwMode="auto">
          <a:xfrm>
            <a:off x="5715927" y="3107126"/>
            <a:ext cx="3455640" cy="143237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يطبخ وجباته على روث البقر ويأكلها بكميات صغيرة، مما يرمز إلى الحصار والنفي الوشيك</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Title 1">
            <a:extLst>
              <a:ext uri="{FF2B5EF4-FFF2-40B4-BE49-F238E27FC236}">
                <a16:creationId xmlns:a16="http://schemas.microsoft.com/office/drawing/2014/main" id="{54BA5564-592E-1CD2-6280-134DC446DD15}"/>
              </a:ext>
            </a:extLst>
          </p:cNvPr>
          <p:cNvSpPr txBox="1">
            <a:spLocks/>
          </p:cNvSpPr>
          <p:nvPr/>
        </p:nvSpPr>
        <p:spPr bwMode="auto">
          <a:xfrm>
            <a:off x="0" y="4690896"/>
            <a:ext cx="3813308" cy="95658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يحمل خطايا يهوذا لمدة 40 يوماً أي يوم واحد عن كل سنة من خطايا يهوذا</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Title 1">
            <a:extLst>
              <a:ext uri="{FF2B5EF4-FFF2-40B4-BE49-F238E27FC236}">
                <a16:creationId xmlns:a16="http://schemas.microsoft.com/office/drawing/2014/main" id="{5112C53A-89DA-036B-FACF-D7710C436053}"/>
              </a:ext>
            </a:extLst>
          </p:cNvPr>
          <p:cNvSpPr txBox="1">
            <a:spLocks/>
          </p:cNvSpPr>
          <p:nvPr/>
        </p:nvSpPr>
        <p:spPr bwMode="auto">
          <a:xfrm>
            <a:off x="0" y="5677578"/>
            <a:ext cx="3851050" cy="113579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يواجه حصار أورشليم ويتنبأ ضد الشعب</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504960291"/>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A80FF8-4016-4904-81A9-638429FEABAD}"/>
              </a:ext>
            </a:extLst>
          </p:cNvPr>
          <p:cNvPicPr>
            <a:picLocks noChangeAspect="1"/>
          </p:cNvPicPr>
          <p:nvPr/>
        </p:nvPicPr>
        <p:blipFill>
          <a:blip r:embed="rId3"/>
          <a:stretch>
            <a:fillRect/>
          </a:stretch>
        </p:blipFill>
        <p:spPr>
          <a:xfrm>
            <a:off x="548639" y="557210"/>
            <a:ext cx="3599047" cy="4273869"/>
          </a:xfrm>
          <a:prstGeom prst="rect">
            <a:avLst/>
          </a:prstGeom>
        </p:spPr>
      </p:pic>
      <p:sp>
        <p:nvSpPr>
          <p:cNvPr id="6" name="TextBox 5">
            <a:extLst>
              <a:ext uri="{FF2B5EF4-FFF2-40B4-BE49-F238E27FC236}">
                <a16:creationId xmlns:a16="http://schemas.microsoft.com/office/drawing/2014/main" id="{72BE2A81-BA8C-4AD2-AFD5-9477A75D58E4}"/>
              </a:ext>
            </a:extLst>
          </p:cNvPr>
          <p:cNvSpPr txBox="1"/>
          <p:nvPr/>
        </p:nvSpPr>
        <p:spPr>
          <a:xfrm>
            <a:off x="1097131" y="5142822"/>
            <a:ext cx="2152403"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8262B38-34E0-4E3D-9C37-A0BC1288DB6A}"/>
              </a:ext>
            </a:extLst>
          </p:cNvPr>
          <p:cNvPicPr>
            <a:picLocks noChangeAspect="1"/>
          </p:cNvPicPr>
          <p:nvPr/>
        </p:nvPicPr>
        <p:blipFill>
          <a:blip r:embed="rId4">
            <a:clrChange>
              <a:clrFrom>
                <a:srgbClr val="636363"/>
              </a:clrFrom>
              <a:clrTo>
                <a:srgbClr val="636363">
                  <a:alpha val="0"/>
                </a:srgbClr>
              </a:clrTo>
            </a:clrChange>
          </a:blip>
          <a:stretch>
            <a:fillRect/>
          </a:stretch>
        </p:blipFill>
        <p:spPr>
          <a:xfrm>
            <a:off x="5413232" y="557210"/>
            <a:ext cx="3000956" cy="4565331"/>
          </a:xfrm>
          <a:prstGeom prst="rect">
            <a:avLst/>
          </a:prstGeom>
        </p:spPr>
      </p:pic>
      <p:sp>
        <p:nvSpPr>
          <p:cNvPr id="15" name="TextBox 14">
            <a:extLst>
              <a:ext uri="{FF2B5EF4-FFF2-40B4-BE49-F238E27FC236}">
                <a16:creationId xmlns:a16="http://schemas.microsoft.com/office/drawing/2014/main" id="{2FD5ED2B-00D9-4EF2-A2D0-7F3FBB610D08}"/>
              </a:ext>
            </a:extLst>
          </p:cNvPr>
          <p:cNvSpPr txBox="1"/>
          <p:nvPr/>
        </p:nvSpPr>
        <p:spPr>
          <a:xfrm>
            <a:off x="5413232" y="5142821"/>
            <a:ext cx="2720456"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3688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99255A-0703-4716-A123-43A232BB251D}"/>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426720" y="2560572"/>
            <a:ext cx="4377863" cy="3695431"/>
          </a:xfrm>
          <a:prstGeom prst="rect">
            <a:avLst/>
          </a:prstGeom>
        </p:spPr>
      </p:pic>
      <p:sp>
        <p:nvSpPr>
          <p:cNvPr id="6" name="Speech Bubble: Oval 5">
            <a:extLst>
              <a:ext uri="{FF2B5EF4-FFF2-40B4-BE49-F238E27FC236}">
                <a16:creationId xmlns:a16="http://schemas.microsoft.com/office/drawing/2014/main" id="{5668932D-1B07-4CA4-9C36-1941F259091B}"/>
              </a:ext>
            </a:extLst>
          </p:cNvPr>
          <p:cNvSpPr/>
          <p:nvPr/>
        </p:nvSpPr>
        <p:spPr bwMode="auto">
          <a:xfrm>
            <a:off x="3063240" y="523382"/>
            <a:ext cx="5654040" cy="2037190"/>
          </a:xfrm>
          <a:prstGeom prst="wedgeEllipseCallou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تذهبوا إلى أورشليم</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421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93750" y="1582218"/>
            <a:ext cx="75565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ولما لم يقنع سكتنا قائلين:</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ar-JO" sz="4000" b="1" dirty="0">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لتكن مشيئة 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أعمال الرسل 21: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427349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D492718C-9E31-468B-8CB2-5B89E51BCBA7}"/>
              </a:ext>
            </a:extLst>
          </p:cNvPr>
          <p:cNvSpPr txBox="1"/>
          <p:nvPr/>
        </p:nvSpPr>
        <p:spPr>
          <a:xfrm>
            <a:off x="521368" y="1340204"/>
            <a:ext cx="8101263" cy="138499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17</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 فإن كنا أولاداً فإننا ورثة أيضاً، ورثة الله ووارثون مع المسيح. إن كنا نتألم معه لكي نتمجد أيضا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121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التقديس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الرسولية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20">
            <a:extLst>
              <a:ext uri="{FF2B5EF4-FFF2-40B4-BE49-F238E27FC236}">
                <a16:creationId xmlns:a16="http://schemas.microsoft.com/office/drawing/2014/main" id="{092FA48D-8720-0747-B8BA-0ADDBCCF0405}"/>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 البولسية والكلمات المفتاحية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Title 33">
            <a:extLst>
              <a:ext uri="{FF2B5EF4-FFF2-40B4-BE49-F238E27FC236}">
                <a16:creationId xmlns:a16="http://schemas.microsoft.com/office/drawing/2014/main" id="{686870A5-DAE7-C04D-BA81-40E94468E89E}"/>
              </a:ext>
            </a:extLst>
          </p:cNvPr>
          <p:cNvSpPr txBox="1">
            <a:spLocks/>
          </p:cNvSpPr>
          <p:nvPr/>
        </p:nvSpPr>
        <p:spPr bwMode="auto">
          <a:xfrm>
            <a:off x="152400" y="21880"/>
            <a:ext cx="7772400" cy="1077153"/>
          </a:xfrm>
          <a:prstGeom prst="rect">
            <a:avLst/>
          </a:prstGeom>
          <a:gradFill flip="none" rotWithShape="1">
            <a:gsLst>
              <a:gs pos="0">
                <a:srgbClr val="008000"/>
              </a:gs>
              <a:gs pos="100000">
                <a:srgbClr val="000000"/>
              </a:gs>
            </a:gsLst>
            <a:path path="shape">
              <a:fillToRect l="50000" t="50000" r="50000" b="50000"/>
            </a:path>
            <a:tileRect/>
          </a:gra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نظرة عامة على العهد الجديد </a:t>
            </a:r>
            <a:br>
              <a:rPr kumimoji="0" lang="ar-JO" sz="3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ar-JO"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(الكلمات المفتاحية)</a:t>
            </a:r>
            <a:endParaRPr kumimoji="0" lang="en-US" sz="3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44" name="Group 7">
            <a:extLst>
              <a:ext uri="{FF2B5EF4-FFF2-40B4-BE49-F238E27FC236}">
                <a16:creationId xmlns:a16="http://schemas.microsoft.com/office/drawing/2014/main" id="{4C815687-32D1-2441-BBAD-094AF46044A1}"/>
              </a:ext>
            </a:extLst>
          </p:cNvPr>
          <p:cNvGrpSpPr>
            <a:grpSpLocks/>
          </p:cNvGrpSpPr>
          <p:nvPr/>
        </p:nvGrpSpPr>
        <p:grpSpPr bwMode="auto">
          <a:xfrm>
            <a:off x="838200" y="4038604"/>
            <a:ext cx="3886200" cy="1452563"/>
            <a:chOff x="144" y="2736"/>
            <a:chExt cx="2544" cy="1104"/>
          </a:xfrm>
        </p:grpSpPr>
        <p:sp>
          <p:nvSpPr>
            <p:cNvPr id="45" name="Rectangle 8">
              <a:extLst>
                <a:ext uri="{FF2B5EF4-FFF2-40B4-BE49-F238E27FC236}">
                  <a16:creationId xmlns:a16="http://schemas.microsoft.com/office/drawing/2014/main" id="{2CBEE45B-3F0F-A648-A58E-87B1E958B2A8}"/>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 name="Text Box 9">
              <a:extLst>
                <a:ext uri="{FF2B5EF4-FFF2-40B4-BE49-F238E27FC236}">
                  <a16:creationId xmlns:a16="http://schemas.microsoft.com/office/drawing/2014/main" id="{9573D6BD-4892-284F-8772-B982BC0F57F9}"/>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914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dissolve">
                                      <p:cBhvr>
                                        <p:cTn id="5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4" grpId="0" animBg="1"/>
      <p:bldP spid="55" grpId="0" animBg="1"/>
      <p:bldP spid="56" grpId="0" animBg="1"/>
      <p:bldP spid="19" grpId="0" animBg="1"/>
      <p:bldP spid="20" grpId="0" animBg="1"/>
      <p:bldP spid="21" grpId="0" animBg="1"/>
      <p:bldP spid="22" grpId="0" animBg="1"/>
      <p:bldP spid="23"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FF3886A9-C54C-4DBD-B38A-C15A62E26807}"/>
              </a:ext>
            </a:extLst>
          </p:cNvPr>
          <p:cNvSpPr txBox="1"/>
          <p:nvPr/>
        </p:nvSpPr>
        <p:spPr>
          <a:xfrm>
            <a:off x="521368" y="1541701"/>
            <a:ext cx="8101263" cy="138499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كولوسي 1: 24</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 الذي الآن أفرح في آلامي لأجلكم، وأكمل نقائص شدائد المسيح في جسمي لأجل جسده، الذي هو الكنيسة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BF951C-E0A6-417C-8933-9796822C0DB4}"/>
              </a:ext>
            </a:extLst>
          </p:cNvPr>
          <p:cNvSpPr txBox="1"/>
          <p:nvPr/>
        </p:nvSpPr>
        <p:spPr>
          <a:xfrm>
            <a:off x="521368" y="3850975"/>
            <a:ext cx="8101262" cy="138499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u="sng" dirty="0">
                <a:solidFill>
                  <a:srgbClr val="FFFFFF"/>
                </a:solidFill>
                <a:latin typeface="Arial" panose="020B0604020202020204" pitchFamily="34" charset="0"/>
                <a:cs typeface="Arial" panose="020B0604020202020204" pitchFamily="34" charset="0"/>
              </a:rPr>
              <a:t>فيلبي 1: 29</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 لأنه قد وهب لكم لأجل المسيح لا أن تؤمنوا به فقط، بل أيضاً أن تتألموا لأجله.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258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038600"/>
            <a:ext cx="2162176" cy="1368425"/>
            <a:chOff x="3630" y="2736"/>
            <a:chExt cx="1362" cy="720"/>
          </a:xfrm>
        </p:grpSpPr>
        <p:sp>
          <p:nvSpPr>
            <p:cNvPr id="61" name="Rectangle 14"/>
            <p:cNvSpPr>
              <a:spLocks noChangeArrowheads="1"/>
            </p:cNvSpPr>
            <p:nvPr/>
          </p:nvSpPr>
          <p:spPr bwMode="auto">
            <a:xfrm>
              <a:off x="3630"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65" name="Text Box 9">
            <a:extLst>
              <a:ext uri="{FF2B5EF4-FFF2-40B4-BE49-F238E27FC236}">
                <a16:creationId xmlns:a16="http://schemas.microsoft.com/office/drawing/2014/main" id="{BD73DBDD-3B13-0246-B988-5D77D0259551}"/>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Text Box 10">
            <a:extLst>
              <a:ext uri="{FF2B5EF4-FFF2-40B4-BE49-F238E27FC236}">
                <a16:creationId xmlns:a16="http://schemas.microsoft.com/office/drawing/2014/main" id="{9EA0C8E2-5199-CC4D-9026-44DF6EBED3D1}"/>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3" name="Text Box 20">
            <a:extLst>
              <a:ext uri="{FF2B5EF4-FFF2-40B4-BE49-F238E27FC236}">
                <a16:creationId xmlns:a16="http://schemas.microsoft.com/office/drawing/2014/main" id="{16EB4AAC-C0CD-7942-9F16-55D41C935AA0}"/>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الرسائل البولسية+التصنيفات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dissolv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dissolve">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التأكيد</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F33679D-32B0-441F-A253-6EE59B2E49F2}"/>
              </a:ext>
            </a:extLst>
          </p:cNvPr>
          <p:cNvSpPr txBox="1"/>
          <p:nvPr/>
        </p:nvSpPr>
        <p:spPr>
          <a:xfrm>
            <a:off x="633663" y="1500624"/>
            <a:ext cx="8101263" cy="138499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28</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 ونحن نعلم أن كل الأشياء تعمل معاً للخير للذين يحبون الله، الذين هم مدعوون حسب قصده.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576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ar-JO" sz="44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الضمان المبارك</a:t>
            </a:r>
            <a:endParaRPr kumimoji="0" lang="en-US" sz="44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61415" y="5702961"/>
            <a:ext cx="8830101" cy="1015661"/>
          </a:xfrm>
          <a:prstGeom prst="rect">
            <a:avLst/>
          </a:prstGeom>
          <a:noFill/>
          <a:ln>
            <a:noFill/>
          </a:ln>
        </p:spPr>
        <p:txBody>
          <a:bodyPr lIns="91425" tIns="45700" rIns="91425" bIns="45700" anchor="t" anchorCtr="0">
            <a:noAutofit/>
          </a:bodyPr>
          <a:lstStyle/>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CCLI Song #</a:t>
            </a:r>
            <a:r>
              <a:rPr kumimoji="0" lang="is-I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22324</a:t>
            </a:r>
            <a:endPar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 Words and Music: Public Domain</a:t>
            </a:r>
          </a:p>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8830101"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فاني جين كروسبي / فيبي بالمر ناب</a:t>
            </a:r>
            <a:endPar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أداء: مومو كيثان</a:t>
            </a:r>
            <a:endPar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sym typeface="Arial"/>
              <a:rtl val="0"/>
            </a:endParaRPr>
          </a:p>
        </p:txBody>
      </p:sp>
      <p:pic>
        <p:nvPicPr>
          <p:cNvPr id="5" name="Blessed Assurance">
            <a:hlinkClick r:id="" action="ppaction://media"/>
            <a:extLst>
              <a:ext uri="{FF2B5EF4-FFF2-40B4-BE49-F238E27FC236}">
                <a16:creationId xmlns:a16="http://schemas.microsoft.com/office/drawing/2014/main" id="{2BFF65AB-CBB6-43AF-9372-8EA3CB539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381" y="5967110"/>
            <a:ext cx="487362" cy="487362"/>
          </a:xfrm>
          <a:prstGeom prst="rect">
            <a:avLst/>
          </a:prstGeom>
        </p:spPr>
      </p:pic>
    </p:spTree>
    <p:extLst>
      <p:ext uri="{BB962C8B-B14F-4D97-AF65-F5344CB8AC3E}">
        <p14:creationId xmlns:p14="http://schemas.microsoft.com/office/powerpoint/2010/main" val="31949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51520" y="1628800"/>
            <a:ext cx="8587615"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defPPr>
              <a:defRPr lang="en-US"/>
            </a:defPPr>
            <a:lvl1pPr marL="0" marR="0" lvl="0" indent="0" defTabSz="456952" eaLnBrk="0" latinLnBrk="0" hangingPunct="0">
              <a:lnSpc>
                <a:spcPct val="100000"/>
              </a:lnSpc>
              <a:buClrTx/>
              <a:buSzTx/>
              <a:buFontTx/>
              <a:buNone/>
              <a:tabLst/>
              <a:defRPr kumimoji="0" sz="3600" b="1"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حقق يسوع نبوءات العهد القديم (2 :30 ؛ 3 :19 ، 24 ؛ 10 :43 ؛ 26: 6-7 ، 22) ، خاصة في معجزاته (2 :22 ؛ 10 :38) والموت وفقاً لمقاصد الله (2 : 23 ؛ 3: 13-15 ، 18 ؛ 4 :11 ؛ 10 :39 ؛ 26 :23) والقيامة (2 :24 ، 31-32 ؛ 3 :15 ، 26 ؛ 10: 40-41 ؛ 17 :31 ؛ 26 ، 23) ، والتمجيد إلى عرش الله كرب (2: 25-29 ، 33-36 ؛ 3 :13 ؛ 10 :36) حتى يعود (3: 20-21 ؛ 10 :42 ؛ 17 :31 ؛ راجع مسح العهد القديم 137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EF4DFBC-7BC4-4D42-A787-6BB243C6B9B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9544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الضمان المبارك يسوع هو لي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يا لها من تذوق للمجد الإلهي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وريث الخلاص الذي اشتراه الله</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مولود من روحه مغسول بدمه</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endParaRPr kumimoji="0" lang="en-US"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24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العدد 1</a:t>
            </a:r>
            <a:endParaRPr kumimoji="0" sz="105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69754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خضوع مثالي فرحة مثالية</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لقد انفجرت الآن رؤى الإختطاف في عيني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الملائكة النازلة تأتي من فوق</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أصداء الرحمة همسات الحب</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endParaRPr kumimoji="0" lang="en-US"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24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العدد 2</a:t>
            </a:r>
            <a:endParaRPr kumimoji="0" sz="105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43063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الخضوع المثالي هو كل شيء في الراحة</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أنا في مخلصي سعيد ومبارك</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أراقب وأنتظر وأنظر إلى فوق</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مملوء من صلاحه مسبي في محبته</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هذه قصتي وهذه أغنيتي</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أسبح مخلصي طوال اليوم</a:t>
            </a:r>
            <a:endParaRPr kumimoji="0" lang="en-US" sz="35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2400" b="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sym typeface="Arial"/>
              </a:rPr>
              <a:t>العدد 3 (الأخير)</a:t>
            </a:r>
            <a:endParaRPr kumimoji="0" sz="105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72280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81951918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08F5-330D-4743-8645-A4F4C534760B}"/>
              </a:ext>
            </a:extLst>
          </p:cNvPr>
          <p:cNvSpPr>
            <a:spLocks noGrp="1"/>
          </p:cNvSpPr>
          <p:nvPr>
            <p:ph type="title" idx="4294967295"/>
          </p:nvPr>
        </p:nvSpPr>
        <p:spPr>
          <a:xfrm>
            <a:off x="835024" y="3429393"/>
            <a:ext cx="7473950" cy="1514475"/>
          </a:xfrm>
        </p:spPr>
        <p:txBody>
          <a:bodyPr>
            <a:normAutofit fontScale="90000"/>
          </a:bodyPr>
          <a:lstStyle/>
          <a:p>
            <a:r>
              <a:rPr lang="ar-JO" sz="4400" b="1" dirty="0">
                <a:latin typeface="Arial" panose="020B0604020202020204" pitchFamily="34" charset="0"/>
                <a:cs typeface="Arial" panose="020B0604020202020204" pitchFamily="34" charset="0"/>
              </a:rPr>
              <a:t>عندما تأتي المشاكل</a:t>
            </a:r>
            <a:br>
              <a:rPr lang="en-TH" sz="3600" b="1" dirty="0">
                <a:latin typeface="Arial" panose="020B0604020202020204" pitchFamily="34" charset="0"/>
                <a:cs typeface="Arial" panose="020B0604020202020204" pitchFamily="34" charset="0"/>
              </a:rPr>
            </a:br>
            <a:br>
              <a:rPr lang="en-TH" sz="2325" b="1" dirty="0">
                <a:latin typeface="Arial" panose="020B0604020202020204" pitchFamily="34" charset="0"/>
                <a:cs typeface="Arial" panose="020B0604020202020204" pitchFamily="34" charset="0"/>
              </a:rPr>
            </a:br>
            <a:r>
              <a:rPr lang="ar-JO" sz="3100" b="1" dirty="0">
                <a:latin typeface="Arial" panose="020B0604020202020204" pitchFamily="34" charset="0"/>
                <a:cs typeface="Arial" panose="020B0604020202020204" pitchFamily="34" charset="0"/>
              </a:rPr>
              <a:t>أ</a:t>
            </a:r>
            <a:r>
              <a:rPr lang="ar-SA" sz="3100" b="1" dirty="0">
                <a:latin typeface="Arial" panose="020B0604020202020204" pitchFamily="34" charset="0"/>
                <a:cs typeface="Arial" panose="020B0604020202020204" pitchFamily="34" charset="0"/>
              </a:rPr>
              <a:t>عمال</a:t>
            </a:r>
            <a:r>
              <a:rPr lang="ar-JO" sz="3100" b="1" dirty="0">
                <a:latin typeface="Arial" panose="020B0604020202020204" pitchFamily="34" charset="0"/>
                <a:cs typeface="Arial" panose="020B0604020202020204" pitchFamily="34" charset="0"/>
              </a:rPr>
              <a:t> 21: 17-23: 11</a:t>
            </a:r>
            <a:endParaRPr lang="en-TH" sz="2325" b="1" dirty="0">
              <a:latin typeface="Arial" panose="020B0604020202020204" pitchFamily="34" charset="0"/>
              <a:cs typeface="Arial" panose="020B0604020202020204" pitchFamily="34" charset="0"/>
            </a:endParaRPr>
          </a:p>
        </p:txBody>
      </p:sp>
      <p:pic>
        <p:nvPicPr>
          <p:cNvPr id="3074" name="Picture 2" descr="When Trouble Comes | A Moment of Grace">
            <a:extLst>
              <a:ext uri="{FF2B5EF4-FFF2-40B4-BE49-F238E27FC236}">
                <a16:creationId xmlns:a16="http://schemas.microsoft.com/office/drawing/2014/main" id="{4EBD6BE4-CEEA-6F45-8976-9E6FA36D34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8753" y="51515"/>
            <a:ext cx="5266492" cy="3303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6E25F0-B69D-EA4F-8B55-0B8E72E0840B}"/>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مانيك كوريا</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 حزيران 2021</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كنيسة الطرق المتقاطعة الدولية سنغافورة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3635106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bia Quiz: What Are You Most Afraid Of? - ProProfs Quiz">
            <a:extLst>
              <a:ext uri="{FF2B5EF4-FFF2-40B4-BE49-F238E27FC236}">
                <a16:creationId xmlns:a16="http://schemas.microsoft.com/office/drawing/2014/main" id="{445FC4D0-F337-594B-8E82-BD1B00A1C7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07889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6C15F5F6-8D64-48AC-AD2C-8C6646CB981F}"/>
              </a:ext>
            </a:extLst>
          </p:cNvPr>
          <p:cNvSpPr txBox="1">
            <a:spLocks/>
          </p:cNvSpPr>
          <p:nvPr/>
        </p:nvSpPr>
        <p:spPr>
          <a:xfrm>
            <a:off x="402956" y="5473880"/>
            <a:ext cx="8338087" cy="8140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ar-JO" sz="4400" b="1" dirty="0">
                <a:solidFill>
                  <a:srgbClr val="0070C0"/>
                </a:solidFill>
                <a:latin typeface="Arial" panose="020B0604020202020204" pitchFamily="34" charset="0"/>
                <a:cs typeface="Arial" panose="020B0604020202020204" pitchFamily="34" charset="0"/>
              </a:rPr>
              <a:t>ما هو أكثر شيء يخيفك؟</a:t>
            </a:r>
            <a:endParaRPr kumimoji="0" lang="en-TH" sz="44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8741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D592-CF42-B5DF-5476-CD479834584F}"/>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E96E1B41-E386-7F00-2085-23B45526A0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9D55820A-DE34-7BAE-A67C-23A65131CA8F}"/>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17C2CF51-1371-8055-59A4-F196FEA4CE3B}"/>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7A29AECC-D167-1530-CCD8-F407CDD0B48F}"/>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1E0F8F4D-2B9B-BB13-BB29-AF0A98E33BAD}"/>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52A9AE04-EEA5-A84F-D73C-E498C9EF1C32}"/>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A2177D87-2F96-A4E2-B2E5-DB5CD692780B}"/>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1415CD69-FE67-59F1-DFA3-D1DD5620B1EB}"/>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A5CB95FE-08DA-D418-2180-8A6D24EC6207}"/>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0D2F38C6-3E68-D4C4-5D30-D7EA6A9E2440}"/>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AC306DDA-1ADE-609F-3A08-9E5B77D65EA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D0578848-D0C3-99C3-5564-E6634FB7620E}"/>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74625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25ACB01-3866-8D4C-B126-E527DDCCFF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126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35BEE8-6818-8941-A5CD-E09994F307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70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88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4524315"/>
          </a:xfrm>
          <a:prstGeom prst="rect">
            <a:avLst/>
          </a:prstGeom>
          <a:noFill/>
        </p:spPr>
        <p:txBody>
          <a:bodyPr wrap="square" rtlCol="0">
            <a:spAutoFit/>
          </a:bodyPr>
          <a:lstStyle/>
          <a:p>
            <a:pPr lvl="0" algn="r" fontAlgn="auto">
              <a:spcBef>
                <a:spcPts val="0"/>
              </a:spcBef>
              <a:spcAft>
                <a:spcPts val="0"/>
              </a:spcAft>
              <a:defRPr/>
            </a:pPr>
            <a:r>
              <a:rPr lang="ar-SA" sz="3200" b="1" dirty="0">
                <a:latin typeface="Arial" panose="020B0604020202020204" pitchFamily="34" charset="0"/>
                <a:cs typeface="Arial" panose="020B0604020202020204" pitchFamily="34" charset="0"/>
              </a:rPr>
              <a:t>17 ولما وصلنا إلى أورشليم قبلنا الإخوة بفرح</a:t>
            </a:r>
            <a:r>
              <a:rPr lang="ar-JO" sz="3200" b="1" dirty="0">
                <a:latin typeface="Arial" panose="020B0604020202020204" pitchFamily="34" charset="0"/>
                <a:cs typeface="Arial" panose="020B0604020202020204" pitchFamily="34" charset="0"/>
              </a:rPr>
              <a:t> 18 </a:t>
            </a:r>
            <a:r>
              <a:rPr lang="ar-SA" sz="3200" b="1" dirty="0">
                <a:latin typeface="Arial" panose="020B0604020202020204" pitchFamily="34" charset="0"/>
                <a:cs typeface="Arial" panose="020B0604020202020204" pitchFamily="34" charset="0"/>
              </a:rPr>
              <a:t>وفي الغد دخل بولس معنا إلى يعقوب، وحضر جميع المشايخ</a:t>
            </a:r>
            <a:r>
              <a:rPr lang="ar-JO" sz="3200" b="1" dirty="0">
                <a:latin typeface="Arial" panose="020B0604020202020204" pitchFamily="34" charset="0"/>
                <a:cs typeface="Arial" panose="020B0604020202020204" pitchFamily="34" charset="0"/>
              </a:rPr>
              <a:t> 19 </a:t>
            </a:r>
            <a:r>
              <a:rPr lang="ar-SA" sz="3200" b="1" dirty="0">
                <a:latin typeface="Arial" panose="020B0604020202020204" pitchFamily="34" charset="0"/>
                <a:cs typeface="Arial" panose="020B0604020202020204" pitchFamily="34" charset="0"/>
              </a:rPr>
              <a:t>فبعد ما سلم عليهم طفق يحدثهم شيئا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فشيئا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بكل ما فعله الله بين الأمم بواسطة خدمته</a:t>
            </a:r>
            <a:r>
              <a:rPr lang="ar-JO" sz="3200" b="1" dirty="0">
                <a:latin typeface="Arial" panose="020B0604020202020204" pitchFamily="34" charset="0"/>
                <a:cs typeface="Arial" panose="020B0604020202020204" pitchFamily="34" charset="0"/>
              </a:rPr>
              <a:t> 20 </a:t>
            </a:r>
            <a:r>
              <a:rPr lang="ar-SA" sz="3200" b="1" dirty="0">
                <a:latin typeface="Arial" panose="020B0604020202020204" pitchFamily="34" charset="0"/>
                <a:cs typeface="Arial" panose="020B0604020202020204" pitchFamily="34" charset="0"/>
              </a:rPr>
              <a:t>فلما سمعوا كانوا يمجدون الرب وقالوا له: أنت ترى أيها الأخ كم يوجد ربوة من اليهود الذين آمنوا، وهم جميعا غيورون للناموس</a:t>
            </a:r>
            <a:r>
              <a:rPr lang="ar-JO" sz="3200" b="1" dirty="0">
                <a:latin typeface="Arial" panose="020B0604020202020204" pitchFamily="34" charset="0"/>
                <a:cs typeface="Arial" panose="020B0604020202020204" pitchFamily="34" charset="0"/>
              </a:rPr>
              <a:t> 21 </a:t>
            </a:r>
            <a:r>
              <a:rPr lang="ar-SA" sz="3200" b="1" dirty="0">
                <a:latin typeface="Arial" panose="020B0604020202020204" pitchFamily="34" charset="0"/>
                <a:cs typeface="Arial" panose="020B0604020202020204" pitchFamily="34" charset="0"/>
              </a:rPr>
              <a:t>وقد أخبروا عنك أنك تعلم جميع اليهود الذين بين الأمم ال</a:t>
            </a:r>
            <a:r>
              <a:rPr lang="ar-JO" sz="3200" b="1" dirty="0">
                <a:latin typeface="Arial" panose="020B0604020202020204" pitchFamily="34" charset="0"/>
                <a:cs typeface="Arial" panose="020B0604020202020204" pitchFamily="34" charset="0"/>
              </a:rPr>
              <a:t>إ</a:t>
            </a:r>
            <a:r>
              <a:rPr lang="ar-SA" sz="3200" b="1" dirty="0">
                <a:latin typeface="Arial" panose="020B0604020202020204" pitchFamily="34" charset="0"/>
                <a:cs typeface="Arial" panose="020B0604020202020204" pitchFamily="34" charset="0"/>
              </a:rPr>
              <a:t>رتداد عن موسى، قائلا</a:t>
            </a:r>
            <a:r>
              <a:rPr lang="ar-JO" sz="3200" b="1" dirty="0">
                <a:latin typeface="Arial" panose="020B0604020202020204" pitchFamily="34" charset="0"/>
                <a:cs typeface="Arial" panose="020B0604020202020204" pitchFamily="34" charset="0"/>
              </a:rPr>
              <a:t>ً</a:t>
            </a:r>
            <a:r>
              <a:rPr lang="ar-SA" sz="3200" b="1" dirty="0">
                <a:latin typeface="Arial" panose="020B0604020202020204" pitchFamily="34" charset="0"/>
                <a:cs typeface="Arial" panose="020B0604020202020204" pitchFamily="34" charset="0"/>
              </a:rPr>
              <a:t> أن لا يختنوا أولادهم ولا يسلكوا حسب العوائد</a:t>
            </a:r>
            <a:r>
              <a:rPr lang="ar-JO" sz="3200" b="1" dirty="0">
                <a:latin typeface="Arial" panose="020B0604020202020204" pitchFamily="34" charset="0"/>
                <a:cs typeface="Arial" panose="020B0604020202020204" pitchFamily="34" charset="0"/>
              </a:rPr>
              <a:t> 22 </a:t>
            </a:r>
            <a:r>
              <a:rPr lang="ar-SA" sz="3200" b="1" dirty="0">
                <a:latin typeface="Arial" panose="020B0604020202020204" pitchFamily="34" charset="0"/>
                <a:cs typeface="Arial" panose="020B0604020202020204" pitchFamily="34" charset="0"/>
              </a:rPr>
              <a:t>فإذا ماذا يكون؟ لا بد على كل حال أن يجتمع الجمهور، لأنهم سيسمعون أنك قد جئت.</a:t>
            </a:r>
            <a:endParaRPr kumimoji="0" lang="en-TH" sz="3200" b="1"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عمال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الرسل 21: 17-22</a:t>
            </a:r>
            <a:endParaRPr kumimoji="0" lang="en-TH" sz="3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935680"/>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8.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2.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5.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5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6.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7.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8.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9.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23476</TotalTime>
  <Words>24165</Words>
  <Application>Microsoft Macintosh PowerPoint</Application>
  <PresentationFormat>On-screen Show (4:3)</PresentationFormat>
  <Paragraphs>2472</Paragraphs>
  <Slides>281</Slides>
  <Notes>197</Notes>
  <HiddenSlides>0</HiddenSlides>
  <MMClips>2</MMClips>
  <ScaleCrop>false</ScaleCrop>
  <HeadingPairs>
    <vt:vector size="6" baseType="variant">
      <vt:variant>
        <vt:lpstr>Fonts Used</vt:lpstr>
      </vt:variant>
      <vt:variant>
        <vt:i4>28</vt:i4>
      </vt:variant>
      <vt:variant>
        <vt:lpstr>Theme</vt:lpstr>
      </vt:variant>
      <vt:variant>
        <vt:i4>55</vt:i4>
      </vt:variant>
      <vt:variant>
        <vt:lpstr>Slide Titles</vt:lpstr>
      </vt:variant>
      <vt:variant>
        <vt:i4>281</vt:i4>
      </vt:variant>
    </vt:vector>
  </HeadingPairs>
  <TitlesOfParts>
    <vt:vector size="364" baseType="lpstr">
      <vt:lpstr>BONES</vt:lpstr>
      <vt:lpstr>ＭＳ Ｐゴシック</vt:lpstr>
      <vt:lpstr>Osaka</vt:lpstr>
      <vt:lpstr>system-ui</vt:lpstr>
      <vt:lpstr>Times</vt:lpstr>
      <vt:lpstr>Times Roman</vt:lpstr>
      <vt:lpstr>Arial</vt:lpstr>
      <vt:lpstr>Arial Black</vt:lpstr>
      <vt:lpstr>Arial Narrow</vt:lpstr>
      <vt:lpstr>Calibri</vt:lpstr>
      <vt:lpstr>Calibri Light</vt:lpstr>
      <vt:lpstr>Candara</vt:lpstr>
      <vt:lpstr>Century Gothic</vt:lpstr>
      <vt:lpstr>Comic Sans MS</vt:lpstr>
      <vt:lpstr>Courier New</vt:lpstr>
      <vt:lpstr>Engravers MT</vt:lpstr>
      <vt:lpstr>Garamond</vt:lpstr>
      <vt:lpstr>Gill Sans MT</vt:lpstr>
      <vt:lpstr>Helvetica</vt:lpstr>
      <vt:lpstr>Symbol</vt:lpstr>
      <vt:lpstr>Tahoma</vt:lpstr>
      <vt:lpstr>Times New Roman</vt:lpstr>
      <vt:lpstr>Trebuchet MS</vt:lpstr>
      <vt:lpstr>Tw Cen MT</vt:lpstr>
      <vt:lpstr>Verdana</vt:lpstr>
      <vt:lpstr>Wingdings</vt:lpstr>
      <vt:lpstr>Wingdings 2</vt:lpstr>
      <vt:lpstr>Wingdings 3</vt:lpstr>
      <vt:lpstr>Strategic</vt:lpstr>
      <vt:lpstr>Stream</vt:lpstr>
      <vt:lpstr>4_Default Design</vt:lpstr>
      <vt:lpstr>5_Strategic</vt:lpstr>
      <vt:lpstr>10_Custom Design</vt:lpstr>
      <vt:lpstr>11_Custom Design</vt:lpstr>
      <vt:lpstr>6_Blank Presentation</vt:lpstr>
      <vt:lpstr>5_Office Theme</vt:lpstr>
      <vt:lpstr>50_Blank Presentation</vt:lpstr>
      <vt:lpstr>10_Default Design</vt:lpstr>
      <vt:lpstr>10_Office Theme</vt:lpstr>
      <vt:lpstr>Custom Design</vt:lpstr>
      <vt:lpstr>1_Custom Design</vt:lpstr>
      <vt:lpstr>2_Custom Design</vt:lpstr>
      <vt:lpstr>3_Custom Design</vt:lpstr>
      <vt:lpstr>4_Custom Design</vt:lpstr>
      <vt:lpstr>51_Blank Presentation</vt:lpstr>
      <vt:lpstr>52_Blank Presentation</vt:lpstr>
      <vt:lpstr>1_Stream</vt:lpstr>
      <vt:lpstr>Globe</vt:lpstr>
      <vt:lpstr>1_Crumple</vt:lpstr>
      <vt:lpstr>5_Custom Design</vt:lpstr>
      <vt:lpstr>4_Office Theme</vt:lpstr>
      <vt:lpstr>53_Blank Presentation</vt:lpstr>
      <vt:lpstr>6_Custom Design</vt:lpstr>
      <vt:lpstr>Orbit</vt:lpstr>
      <vt:lpstr>Parcel</vt:lpstr>
      <vt:lpstr>54_Blank Presentation</vt:lpstr>
      <vt:lpstr>55_Blank Presentation</vt:lpstr>
      <vt:lpstr>Gallery</vt:lpstr>
      <vt:lpstr>Wisp</vt:lpstr>
      <vt:lpstr>1_Parcel</vt:lpstr>
      <vt:lpstr>3_Soaring</vt:lpstr>
      <vt:lpstr>49_Blank Presentation</vt:lpstr>
      <vt:lpstr>8_Strategic</vt:lpstr>
      <vt:lpstr>8_Office Theme</vt:lpstr>
      <vt:lpstr>6_Strategic</vt:lpstr>
      <vt:lpstr>9_Strategic</vt:lpstr>
      <vt:lpstr>1_Globe</vt:lpstr>
      <vt:lpstr>Slit</vt:lpstr>
      <vt:lpstr>2_untitled 1</vt:lpstr>
      <vt:lpstr>Default Design</vt:lpstr>
      <vt:lpstr>25_Default Design</vt:lpstr>
      <vt:lpstr>1_Orbit</vt:lpstr>
      <vt:lpstr>1_Blank Presentation</vt:lpstr>
      <vt:lpstr>2_Blank Presentation</vt:lpstr>
      <vt:lpstr>1_Default Design</vt:lpstr>
      <vt:lpstr>5_Blank Presentation</vt:lpstr>
      <vt:lpstr>4_Summer</vt:lpstr>
      <vt:lpstr>Horizon</vt:lpstr>
      <vt:lpstr>3_Blank Presentation</vt:lpstr>
      <vt:lpstr>56_Blank Presentation</vt:lpstr>
      <vt:lpstr>57_Blank Presentation</vt:lpstr>
      <vt:lpstr>1_Cactus</vt:lpstr>
      <vt:lpstr>2_Default Design</vt:lpstr>
      <vt:lpstr>أعمال الرسل ٢٠-٢٨ </vt:lpstr>
      <vt:lpstr>الكلمة المفتاحية</vt:lpstr>
      <vt:lpstr>الموضوع الرئيسي</vt:lpstr>
      <vt:lpstr>الآية المفتاحية</vt:lpstr>
      <vt:lpstr>التلخيص والتطبيق</vt:lpstr>
      <vt:lpstr>بيان الملكوت</vt:lpstr>
      <vt:lpstr>العهد</vt:lpstr>
      <vt:lpstr>الفداء</vt:lpstr>
      <vt:lpstr>النبوة (رب، إله) </vt:lpstr>
      <vt:lpstr>جدول السفر</vt:lpstr>
      <vt:lpstr>أعمال الرسل</vt:lpstr>
      <vt:lpstr>كن شاهداً</vt:lpstr>
      <vt:lpstr>وقفة ( دور )الشاهد</vt:lpstr>
      <vt:lpstr>لماذا يجب أن  نشهد ؟؟</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الفكرة الرئيسية للسفر</vt:lpstr>
      <vt:lpstr> ما هو دورك في خطة الله التي بدأها في تاريخ الكنيسة المبكر؟</vt:lpstr>
      <vt:lpstr>PowerPoint Presentation</vt:lpstr>
      <vt:lpstr>Slides on  أعمال 20 </vt:lpstr>
      <vt:lpstr>أدوار الشيوخ</vt:lpstr>
      <vt:lpstr>—  الشيوخ—</vt:lpstr>
      <vt:lpstr>—  الشيوخ—</vt:lpstr>
      <vt:lpstr>ماذا يجب أن يفعل الشيوخ؟</vt:lpstr>
      <vt:lpstr>كنيستنا</vt:lpstr>
      <vt:lpstr>أنت أكبر ممن؟</vt:lpstr>
      <vt:lpstr>الخلفية</vt:lpstr>
      <vt:lpstr>2. النمط الكتابي هو قيادة الكنيسة من قبل الشيوخ</vt:lpstr>
      <vt:lpstr>يقود الشيوخ منذ زمن موسى</vt:lpstr>
      <vt:lpstr>من قاد المجمع ؟</vt:lpstr>
      <vt:lpstr>دافع الله عن  القيادة الجماعية  عبر العصور</vt:lpstr>
      <vt:lpstr>أماكن تذكر الشيوخ</vt:lpstr>
      <vt:lpstr>PowerPoint Presentation</vt:lpstr>
      <vt:lpstr>3. "الزخم الأسيوي"</vt:lpstr>
      <vt:lpstr>الرحلة التبشيرية الثالثة</vt:lpstr>
      <vt:lpstr>الرسول بولس (أعمال الرسل 20: 18ب-35)</vt:lpstr>
      <vt:lpstr>لقد كان بولس نموذجاً لرعاية الشيوخ (اعمال 20: 18ب-27).</vt:lpstr>
      <vt:lpstr>ثلاث وظائف رعوية للشيوخ</vt:lpstr>
      <vt:lpstr>معلمون كذبة من الخارج</vt:lpstr>
      <vt:lpstr>PowerPoint Presentation</vt:lpstr>
      <vt:lpstr>معلمون كذبة من الداخل</vt:lpstr>
      <vt:lpstr>Black</vt:lpstr>
      <vt:lpstr>PowerPoint Presentation</vt:lpstr>
      <vt:lpstr>PowerPoint Presentation</vt:lpstr>
      <vt:lpstr>ماذا يجب أن يفعل الشيوخ؟</vt:lpstr>
      <vt:lpstr>الفكرة الرئيسية في أعمال 20</vt:lpstr>
      <vt:lpstr>راقب  بولس</vt:lpstr>
      <vt:lpstr>ماذا عنك؟</vt:lpstr>
      <vt:lpstr>لقد كان بولس نموذجاً لرعاية الشيوخ (اعمال 20: 18ب-27).</vt:lpstr>
      <vt:lpstr>ثلاث وظائف رعوية للشيوخ</vt:lpstr>
      <vt:lpstr>كنائس غرب آسيا الصغرى</vt:lpstr>
      <vt:lpstr>Slides on  أعمال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نظرة عامة على العهد الجديد (زمنياً)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حزقيال 4: 5-6</vt:lpstr>
      <vt:lpstr>PowerPoint Presentation</vt:lpstr>
      <vt:lpstr>PowerPoint Presentation</vt:lpstr>
      <vt:lpstr>الآية المفتاحية</vt:lpstr>
      <vt:lpstr>PowerPoint Presentation</vt:lpstr>
      <vt:lpstr>PowerPoint Presentation</vt:lpstr>
      <vt:lpstr>PowerPoint Presentation</vt:lpstr>
      <vt:lpstr>نظرة عامة على العهد الجديد (رسائل بولس)</vt:lpstr>
      <vt:lpstr>PowerPoint Presentation</vt:lpstr>
      <vt:lpstr>PowerPoint Presentation</vt:lpstr>
      <vt:lpstr>PowerPoint Presentation</vt:lpstr>
      <vt:lpstr>PowerPoint Presentation</vt:lpstr>
      <vt:lpstr>PowerPoint Presentation</vt:lpstr>
      <vt:lpstr>Black</vt:lpstr>
      <vt:lpstr>عندما تأتي المشاكل  أعمال 21: 17-23: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24 </vt:lpstr>
      <vt:lpstr>حاول فيلكس (52- 59 م) أن يحاكم بولس في قيصريّة، وسجنه من 57- 59 م (أعمال الرسل 24) لم يجد فيلكس بولس مذنباً ومع ذلك سجنه</vt:lpstr>
      <vt:lpstr>PowerPoint Presentation</vt:lpstr>
      <vt:lpstr>PowerPoint Presentation</vt:lpstr>
      <vt:lpstr>PowerPoint Presentation</vt:lpstr>
      <vt:lpstr>Slides on  أعمال 25 </vt:lpstr>
      <vt:lpstr>كذلك حاكم بروكيوس فستوس بولس  ووجده بريئاً (أعمال الرسل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الحقيقة الرئيسية</vt:lpstr>
      <vt:lpstr>الحقيقة الرئيسية</vt:lpstr>
      <vt:lpstr>PowerPoint Presentation</vt:lpstr>
      <vt:lpstr>PowerPoint Presentation</vt:lpstr>
      <vt:lpstr>PowerPoint Presentation</vt:lpstr>
      <vt:lpstr>Slides on  أعمال  26 </vt:lpstr>
      <vt:lpstr>كذلك وجد أغريباس الثاني حفيد هيرودس الأكبر أن بولس بريء (أعمال الرسل 26: 31)</vt:lpstr>
      <vt:lpstr>بولس أمام          هيرودس أغريباس الثاني</vt:lpstr>
      <vt:lpstr>PowerPoint Presentation</vt:lpstr>
      <vt:lpstr>PowerPoint Presentation</vt:lpstr>
      <vt:lpstr>PowerPoint Presentation</vt:lpstr>
      <vt:lpstr>PowerPoint Presentation</vt:lpstr>
      <vt:lpstr>PowerPoint Presentation</vt:lpstr>
      <vt:lpstr>الحقيقة الرئيسية</vt:lpstr>
      <vt:lpstr>الحقيقة الرئيسية</vt:lpstr>
      <vt:lpstr>الحقيقة الرئيسية</vt:lpstr>
      <vt:lpstr>الحقيقة الرئيسية</vt:lpstr>
      <vt:lpstr>PowerPoint Presentation</vt:lpstr>
      <vt:lpstr>PowerPoint Presentation</vt:lpstr>
      <vt:lpstr>PowerPoint Presentation</vt:lpstr>
      <vt:lpstr>PowerPoint Presentation</vt:lpstr>
      <vt:lpstr>PowerPoint Presentation</vt:lpstr>
      <vt:lpstr>Slides on  أعمال 27 </vt:lpstr>
      <vt:lpstr>رحلة بولس إلى روما (أعمال الرسل 27-28)</vt:lpstr>
      <vt:lpstr>PowerPoint Presentation</vt:lpstr>
      <vt:lpstr>PowerPoint Presentation</vt:lpstr>
      <vt:lpstr>PowerPoint Presentation</vt:lpstr>
      <vt:lpstr>PowerPoint Presentation</vt:lpstr>
      <vt:lpstr>PowerPoint Presentation</vt:lpstr>
      <vt:lpstr>PowerPoint Presentation</vt:lpstr>
      <vt:lpstr>العاصفة وحطام السفينة</vt:lpstr>
      <vt:lpstr>العاصفة و حطام السفينة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28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أعمال ٨:١</vt:lpstr>
      <vt:lpstr>تقارير التطور</vt:lpstr>
      <vt:lpstr>PowerPoint Presentation</vt:lpstr>
      <vt:lpstr>خطة الله: لم تتبعها الكنيسة...</vt:lpstr>
      <vt:lpstr>خطة الله: لم تتبعها الكنيسة...</vt:lpstr>
      <vt:lpstr>تقارير التطور</vt:lpstr>
      <vt:lpstr>تقارير التطور</vt:lpstr>
      <vt:lpstr>الخصائص الرئيسية لسفر أعمال الرسل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سجن روما الأول (60-62 م، أعمال الرسل 28: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الفكرة الرئيسية</vt:lpstr>
      <vt:lpstr>PowerPoint Presentation</vt:lpstr>
      <vt:lpstr>PowerPoint Presentation</vt:lpstr>
      <vt:lpstr>PowerPoint Presentation</vt:lpstr>
      <vt:lpstr>PowerPoint Presentation</vt:lpstr>
      <vt:lpstr>تقارير التطور</vt:lpstr>
      <vt:lpstr>Bible Lands Blank Map</vt:lpstr>
      <vt:lpstr>4. "إلى روما و أربح!"</vt:lpstr>
      <vt:lpstr>Gospel Progress</vt:lpstr>
      <vt:lpstr>PowerPoint Presentation</vt:lpstr>
      <vt:lpstr>وتستمر القصة</vt:lpstr>
      <vt:lpstr>انتشار المسيحية المبكرة</vt:lpstr>
      <vt:lpstr>انتشار المسيحية المبكرة</vt:lpstr>
      <vt:lpstr>رؤيتنا</vt:lpstr>
      <vt:lpstr>متى ٢٤ : ١٤</vt:lpstr>
      <vt:lpstr>كل قبيلة ولسان وشعب وأمة</vt:lpstr>
      <vt:lpstr>لماذا يجب أن  نشهد ؟؟</vt:lpstr>
      <vt:lpstr>الفكرة الرئيسية للسفر</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التلخيص والتطبيق</vt:lpstr>
      <vt:lpstr> ما هو دورك في خطة الله التي بدأها في تاريخ الكنيسة المبكر؟</vt:lpstr>
      <vt:lpstr>أشهد في أورشليمك: في داخل منطقة الراحة الخاصة بكَ. أشهد في اليهودية والسامرة: خارج منطقة الراحة الخاصة بكَ. أشهد للعالم أجمع: حتى أقصى مكان تصله.</vt:lpstr>
      <vt:lpstr>The Church's One Foundation 1 of 4 </vt:lpstr>
      <vt:lpstr>The Church's One Foundation 2 of 4 </vt:lpstr>
      <vt:lpstr>The Church's One Foundation 3 of 4 </vt:lpstr>
      <vt:lpstr>The Church's One Foundation 4 of 4</vt:lpstr>
      <vt:lpstr>The Church's One Foundation 4 of 4</vt:lpstr>
      <vt:lpstr>PowerPoint Presentation</vt:lpstr>
      <vt:lpstr>وعظ العهد الجديد • BibleStudyDownloads.org</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516</cp:revision>
  <cp:lastPrinted>2025-04-05T07:25:59Z</cp:lastPrinted>
  <dcterms:created xsi:type="dcterms:W3CDTF">2009-02-04T00:08:16Z</dcterms:created>
  <dcterms:modified xsi:type="dcterms:W3CDTF">2026-04-02T07:48:55Z</dcterms:modified>
</cp:coreProperties>
</file>