
<file path=[Content_Types].xml><?xml version="1.0" encoding="utf-8"?>
<Types xmlns="http://schemas.openxmlformats.org/package/2006/content-types">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omments/comment2.xml" ContentType="application/vnd.openxmlformats-officedocument.presentationml.comment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2.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3.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4.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62" r:id="rId2"/>
    <p:sldMasterId id="2147487768" r:id="rId3"/>
    <p:sldMasterId id="2147487848" r:id="rId4"/>
    <p:sldMasterId id="2147487965" r:id="rId5"/>
    <p:sldMasterId id="2147488363" r:id="rId6"/>
    <p:sldMasterId id="2147488690" r:id="rId7"/>
    <p:sldMasterId id="2147488780" r:id="rId8"/>
    <p:sldMasterId id="2147489116" r:id="rId9"/>
    <p:sldMasterId id="2147489128" r:id="rId10"/>
    <p:sldMasterId id="2147489140" r:id="rId11"/>
    <p:sldMasterId id="2147489152" r:id="rId12"/>
    <p:sldMasterId id="2147489155" r:id="rId13"/>
    <p:sldMasterId id="2147489193" r:id="rId14"/>
    <p:sldMasterId id="2147489217" r:id="rId15"/>
    <p:sldMasterId id="2147489230" r:id="rId16"/>
    <p:sldMasterId id="2147489242" r:id="rId17"/>
    <p:sldMasterId id="2147489255" r:id="rId18"/>
    <p:sldMasterId id="2147489269" r:id="rId19"/>
    <p:sldMasterId id="2147489281" r:id="rId20"/>
    <p:sldMasterId id="2147489293" r:id="rId21"/>
    <p:sldMasterId id="2147489305" r:id="rId22"/>
    <p:sldMasterId id="2147489317" r:id="rId23"/>
    <p:sldMasterId id="2147489329" r:id="rId24"/>
    <p:sldMasterId id="2147489341" r:id="rId25"/>
    <p:sldMasterId id="2147489353" r:id="rId26"/>
    <p:sldMasterId id="2147489367" r:id="rId27"/>
    <p:sldMasterId id="2147489379" r:id="rId28"/>
    <p:sldMasterId id="2147489393" r:id="rId29"/>
    <p:sldMasterId id="2147489405" r:id="rId30"/>
    <p:sldMasterId id="2147489419" r:id="rId31"/>
    <p:sldMasterId id="2147489433" r:id="rId32"/>
  </p:sldMasterIdLst>
  <p:notesMasterIdLst>
    <p:notesMasterId r:id="rId212"/>
  </p:notesMasterIdLst>
  <p:sldIdLst>
    <p:sldId id="4696" r:id="rId33"/>
    <p:sldId id="4698" r:id="rId34"/>
    <p:sldId id="4699" r:id="rId35"/>
    <p:sldId id="4700" r:id="rId36"/>
    <p:sldId id="399" r:id="rId37"/>
    <p:sldId id="400" r:id="rId38"/>
    <p:sldId id="401" r:id="rId39"/>
    <p:sldId id="402" r:id="rId40"/>
    <p:sldId id="403" r:id="rId41"/>
    <p:sldId id="404" r:id="rId42"/>
    <p:sldId id="405" r:id="rId43"/>
    <p:sldId id="3671" r:id="rId44"/>
    <p:sldId id="3669" r:id="rId45"/>
    <p:sldId id="4516" r:id="rId46"/>
    <p:sldId id="3657" r:id="rId47"/>
    <p:sldId id="3658" r:id="rId48"/>
    <p:sldId id="430" r:id="rId49"/>
    <p:sldId id="3729" r:id="rId50"/>
    <p:sldId id="3667" r:id="rId51"/>
    <p:sldId id="3650" r:id="rId52"/>
    <p:sldId id="575" r:id="rId53"/>
    <p:sldId id="282" r:id="rId54"/>
    <p:sldId id="4701" r:id="rId55"/>
    <p:sldId id="262" r:id="rId56"/>
    <p:sldId id="4298" r:id="rId57"/>
    <p:sldId id="263" r:id="rId58"/>
    <p:sldId id="4300" r:id="rId59"/>
    <p:sldId id="4299" r:id="rId60"/>
    <p:sldId id="4301" r:id="rId61"/>
    <p:sldId id="4302" r:id="rId62"/>
    <p:sldId id="4304" r:id="rId63"/>
    <p:sldId id="4316" r:id="rId64"/>
    <p:sldId id="4303" r:id="rId65"/>
    <p:sldId id="5567" r:id="rId66"/>
    <p:sldId id="5569" r:id="rId67"/>
    <p:sldId id="5568" r:id="rId68"/>
    <p:sldId id="5570" r:id="rId69"/>
    <p:sldId id="576" r:id="rId70"/>
    <p:sldId id="4702" r:id="rId71"/>
    <p:sldId id="289" r:id="rId72"/>
    <p:sldId id="671" r:id="rId73"/>
    <p:sldId id="621" r:id="rId74"/>
    <p:sldId id="292" r:id="rId75"/>
    <p:sldId id="388" r:id="rId76"/>
    <p:sldId id="384" r:id="rId77"/>
    <p:sldId id="293" r:id="rId78"/>
    <p:sldId id="296" r:id="rId79"/>
    <p:sldId id="385" r:id="rId80"/>
    <p:sldId id="307" r:id="rId81"/>
    <p:sldId id="669" r:id="rId82"/>
    <p:sldId id="397" r:id="rId83"/>
    <p:sldId id="3730" r:id="rId84"/>
    <p:sldId id="661" r:id="rId85"/>
    <p:sldId id="4269" r:id="rId86"/>
    <p:sldId id="4306" r:id="rId87"/>
    <p:sldId id="648" r:id="rId88"/>
    <p:sldId id="3731" r:id="rId89"/>
    <p:sldId id="3732" r:id="rId90"/>
    <p:sldId id="3733" r:id="rId91"/>
    <p:sldId id="3734" r:id="rId92"/>
    <p:sldId id="670" r:id="rId93"/>
    <p:sldId id="626" r:id="rId94"/>
    <p:sldId id="342" r:id="rId95"/>
    <p:sldId id="622" r:id="rId96"/>
    <p:sldId id="623" r:id="rId97"/>
    <p:sldId id="4697" r:id="rId98"/>
    <p:sldId id="3735" r:id="rId99"/>
    <p:sldId id="653" r:id="rId100"/>
    <p:sldId id="654" r:id="rId101"/>
    <p:sldId id="439" r:id="rId102"/>
    <p:sldId id="3736" r:id="rId103"/>
    <p:sldId id="644" r:id="rId104"/>
    <p:sldId id="624" r:id="rId105"/>
    <p:sldId id="665" r:id="rId106"/>
    <p:sldId id="371" r:id="rId107"/>
    <p:sldId id="387" r:id="rId108"/>
    <p:sldId id="666" r:id="rId109"/>
    <p:sldId id="667" r:id="rId110"/>
    <p:sldId id="625" r:id="rId111"/>
    <p:sldId id="620" r:id="rId112"/>
    <p:sldId id="3737" r:id="rId113"/>
    <p:sldId id="4307" r:id="rId114"/>
    <p:sldId id="4305" r:id="rId115"/>
    <p:sldId id="577" r:id="rId116"/>
    <p:sldId id="4693" r:id="rId117"/>
    <p:sldId id="4665" r:id="rId118"/>
    <p:sldId id="4666" r:id="rId119"/>
    <p:sldId id="4667" r:id="rId120"/>
    <p:sldId id="5325" r:id="rId121"/>
    <p:sldId id="5287" r:id="rId122"/>
    <p:sldId id="4668" r:id="rId123"/>
    <p:sldId id="4670" r:id="rId124"/>
    <p:sldId id="4671" r:id="rId125"/>
    <p:sldId id="5326" r:id="rId126"/>
    <p:sldId id="5327" r:id="rId127"/>
    <p:sldId id="5562" r:id="rId128"/>
    <p:sldId id="4674" r:id="rId129"/>
    <p:sldId id="5564" r:id="rId130"/>
    <p:sldId id="4675" r:id="rId131"/>
    <p:sldId id="4676" r:id="rId132"/>
    <p:sldId id="4677" r:id="rId133"/>
    <p:sldId id="5565" r:id="rId134"/>
    <p:sldId id="4678" r:id="rId135"/>
    <p:sldId id="5559" r:id="rId136"/>
    <p:sldId id="4680" r:id="rId137"/>
    <p:sldId id="4681" r:id="rId138"/>
    <p:sldId id="513" r:id="rId139"/>
    <p:sldId id="514" r:id="rId140"/>
    <p:sldId id="515" r:id="rId141"/>
    <p:sldId id="4692" r:id="rId142"/>
    <p:sldId id="4682" r:id="rId143"/>
    <p:sldId id="4683" r:id="rId144"/>
    <p:sldId id="4684" r:id="rId145"/>
    <p:sldId id="4685" r:id="rId146"/>
    <p:sldId id="5563" r:id="rId147"/>
    <p:sldId id="4687" r:id="rId148"/>
    <p:sldId id="5560" r:id="rId149"/>
    <p:sldId id="5561" r:id="rId150"/>
    <p:sldId id="4689" r:id="rId151"/>
    <p:sldId id="4312" r:id="rId152"/>
    <p:sldId id="435" r:id="rId153"/>
    <p:sldId id="3691" r:id="rId154"/>
    <p:sldId id="3692" r:id="rId155"/>
    <p:sldId id="3687" r:id="rId156"/>
    <p:sldId id="3894" r:id="rId157"/>
    <p:sldId id="3688" r:id="rId158"/>
    <p:sldId id="433" r:id="rId159"/>
    <p:sldId id="3694" r:id="rId160"/>
    <p:sldId id="4451" r:id="rId161"/>
    <p:sldId id="363" r:id="rId162"/>
    <p:sldId id="364" r:id="rId163"/>
    <p:sldId id="3957" r:id="rId164"/>
    <p:sldId id="266" r:id="rId165"/>
    <p:sldId id="276" r:id="rId166"/>
    <p:sldId id="3636" r:id="rId167"/>
    <p:sldId id="4703" r:id="rId168"/>
    <p:sldId id="3685" r:id="rId169"/>
    <p:sldId id="3626" r:id="rId170"/>
    <p:sldId id="4010" r:id="rId171"/>
    <p:sldId id="3697" r:id="rId172"/>
    <p:sldId id="4011" r:id="rId173"/>
    <p:sldId id="4012" r:id="rId174"/>
    <p:sldId id="4170" r:id="rId175"/>
    <p:sldId id="5230" r:id="rId176"/>
    <p:sldId id="4173" r:id="rId177"/>
    <p:sldId id="3958" r:id="rId178"/>
    <p:sldId id="4172" r:id="rId179"/>
    <p:sldId id="5233" r:id="rId180"/>
    <p:sldId id="4175" r:id="rId181"/>
    <p:sldId id="275" r:id="rId182"/>
    <p:sldId id="4177" r:id="rId183"/>
    <p:sldId id="3959" r:id="rId184"/>
    <p:sldId id="1151" r:id="rId185"/>
    <p:sldId id="434" r:id="rId186"/>
    <p:sldId id="4001" r:id="rId187"/>
    <p:sldId id="4000" r:id="rId188"/>
    <p:sldId id="3999" r:id="rId189"/>
    <p:sldId id="4003" r:id="rId190"/>
    <p:sldId id="4004" r:id="rId191"/>
    <p:sldId id="4002" r:id="rId192"/>
    <p:sldId id="428" r:id="rId193"/>
    <p:sldId id="1170" r:id="rId194"/>
    <p:sldId id="1173" r:id="rId195"/>
    <p:sldId id="4009" r:id="rId196"/>
    <p:sldId id="431" r:id="rId197"/>
    <p:sldId id="319" r:id="rId198"/>
    <p:sldId id="4007" r:id="rId199"/>
    <p:sldId id="4008" r:id="rId200"/>
    <p:sldId id="4006" r:id="rId201"/>
    <p:sldId id="4005" r:id="rId202"/>
    <p:sldId id="1154" r:id="rId203"/>
    <p:sldId id="1141" r:id="rId204"/>
    <p:sldId id="259" r:id="rId205"/>
    <p:sldId id="257" r:id="rId206"/>
    <p:sldId id="258" r:id="rId207"/>
    <p:sldId id="3610" r:id="rId208"/>
    <p:sldId id="4046" r:id="rId209"/>
    <p:sldId id="478" r:id="rId210"/>
    <p:sldId id="4045" r:id="rId211"/>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4696"/>
            <p14:sldId id="4698"/>
            <p14:sldId id="4699"/>
            <p14:sldId id="4700"/>
            <p14:sldId id="399"/>
            <p14:sldId id="400"/>
            <p14:sldId id="401"/>
            <p14:sldId id="402"/>
            <p14:sldId id="403"/>
            <p14:sldId id="404"/>
            <p14:sldId id="405"/>
            <p14:sldId id="3671"/>
            <p14:sldId id="3669"/>
            <p14:sldId id="4516"/>
            <p14:sldId id="3657"/>
            <p14:sldId id="3658"/>
            <p14:sldId id="430"/>
            <p14:sldId id="3729"/>
            <p14:sldId id="3667"/>
            <p14:sldId id="3650"/>
          </p14:sldIdLst>
        </p14:section>
        <p14:section name="Chapters" id="{6C2D4EA3-5DC6-D740-9272-FC075B91E2D7}">
          <p14:sldIdLst>
            <p14:sldId id="575"/>
            <p14:sldId id="282"/>
            <p14:sldId id="4701"/>
            <p14:sldId id="262"/>
            <p14:sldId id="4298"/>
            <p14:sldId id="263"/>
            <p14:sldId id="4300"/>
            <p14:sldId id="4299"/>
            <p14:sldId id="4301"/>
            <p14:sldId id="4302"/>
            <p14:sldId id="4304"/>
            <p14:sldId id="4316"/>
            <p14:sldId id="4303"/>
            <p14:sldId id="5567"/>
            <p14:sldId id="5569"/>
            <p14:sldId id="5568"/>
            <p14:sldId id="5570"/>
            <p14:sldId id="576"/>
            <p14:sldId id="4702"/>
            <p14:sldId id="289"/>
            <p14:sldId id="671"/>
            <p14:sldId id="621"/>
            <p14:sldId id="292"/>
            <p14:sldId id="388"/>
            <p14:sldId id="384"/>
            <p14:sldId id="293"/>
            <p14:sldId id="296"/>
            <p14:sldId id="385"/>
            <p14:sldId id="307"/>
            <p14:sldId id="669"/>
            <p14:sldId id="397"/>
            <p14:sldId id="3730"/>
            <p14:sldId id="661"/>
            <p14:sldId id="4269"/>
            <p14:sldId id="4306"/>
            <p14:sldId id="648"/>
            <p14:sldId id="3731"/>
            <p14:sldId id="3732"/>
            <p14:sldId id="3733"/>
            <p14:sldId id="3734"/>
            <p14:sldId id="670"/>
            <p14:sldId id="626"/>
            <p14:sldId id="342"/>
            <p14:sldId id="622"/>
            <p14:sldId id="623"/>
            <p14:sldId id="4697"/>
            <p14:sldId id="3735"/>
            <p14:sldId id="653"/>
            <p14:sldId id="654"/>
            <p14:sldId id="439"/>
            <p14:sldId id="3736"/>
            <p14:sldId id="644"/>
            <p14:sldId id="624"/>
            <p14:sldId id="665"/>
            <p14:sldId id="371"/>
            <p14:sldId id="387"/>
            <p14:sldId id="666"/>
            <p14:sldId id="667"/>
            <p14:sldId id="625"/>
            <p14:sldId id="620"/>
            <p14:sldId id="3737"/>
            <p14:sldId id="4307"/>
            <p14:sldId id="4305"/>
            <p14:sldId id="577"/>
            <p14:sldId id="4693"/>
            <p14:sldId id="4665"/>
            <p14:sldId id="4666"/>
            <p14:sldId id="4667"/>
            <p14:sldId id="5325"/>
            <p14:sldId id="5287"/>
            <p14:sldId id="4668"/>
            <p14:sldId id="4670"/>
            <p14:sldId id="4671"/>
            <p14:sldId id="5326"/>
            <p14:sldId id="5327"/>
            <p14:sldId id="5562"/>
            <p14:sldId id="4674"/>
            <p14:sldId id="5564"/>
            <p14:sldId id="4675"/>
            <p14:sldId id="4676"/>
            <p14:sldId id="4677"/>
            <p14:sldId id="5565"/>
            <p14:sldId id="4678"/>
            <p14:sldId id="5559"/>
            <p14:sldId id="4680"/>
            <p14:sldId id="4681"/>
            <p14:sldId id="513"/>
            <p14:sldId id="514"/>
            <p14:sldId id="515"/>
            <p14:sldId id="4692"/>
            <p14:sldId id="4682"/>
            <p14:sldId id="4683"/>
            <p14:sldId id="4684"/>
            <p14:sldId id="4685"/>
            <p14:sldId id="5563"/>
            <p14:sldId id="4687"/>
            <p14:sldId id="5560"/>
            <p14:sldId id="5561"/>
            <p14:sldId id="4689"/>
            <p14:sldId id="4312"/>
            <p14:sldId id="435"/>
            <p14:sldId id="3691"/>
            <p14:sldId id="3692"/>
            <p14:sldId id="3687"/>
            <p14:sldId id="3894"/>
            <p14:sldId id="3688"/>
            <p14:sldId id="433"/>
            <p14:sldId id="3694"/>
            <p14:sldId id="4451"/>
            <p14:sldId id="363"/>
            <p14:sldId id="364"/>
            <p14:sldId id="3957"/>
            <p14:sldId id="266"/>
            <p14:sldId id="276"/>
            <p14:sldId id="3636"/>
            <p14:sldId id="4703"/>
            <p14:sldId id="3685"/>
            <p14:sldId id="3626"/>
            <p14:sldId id="4010"/>
            <p14:sldId id="3697"/>
            <p14:sldId id="4011"/>
            <p14:sldId id="4012"/>
            <p14:sldId id="4170"/>
            <p14:sldId id="5230"/>
            <p14:sldId id="4173"/>
            <p14:sldId id="3958"/>
            <p14:sldId id="4172"/>
            <p14:sldId id="5233"/>
            <p14:sldId id="4175"/>
            <p14:sldId id="275"/>
            <p14:sldId id="4177"/>
            <p14:sldId id="3959"/>
            <p14:sldId id="1151"/>
            <p14:sldId id="434"/>
            <p14:sldId id="4001"/>
            <p14:sldId id="4000"/>
            <p14:sldId id="3999"/>
            <p14:sldId id="4003"/>
            <p14:sldId id="4004"/>
            <p14:sldId id="4002"/>
            <p14:sldId id="428"/>
            <p14:sldId id="1170"/>
            <p14:sldId id="1173"/>
            <p14:sldId id="4009"/>
            <p14:sldId id="431"/>
            <p14:sldId id="319"/>
            <p14:sldId id="4007"/>
            <p14:sldId id="4008"/>
            <p14:sldId id="4006"/>
            <p14:sldId id="4005"/>
            <p14:sldId id="1154"/>
            <p14:sldId id="1141"/>
            <p14:sldId id="259"/>
            <p14:sldId id="257"/>
            <p14:sldId id="258"/>
          </p14:sldIdLst>
        </p14:section>
        <p14:section name="Conclusion" id="{4B33317A-9106-3845-9754-470F9DE77A0E}">
          <p14:sldIdLst>
            <p14:sldId id="3610"/>
            <p14:sldId id="4046"/>
          </p14:sldIdLst>
        </p14:section>
        <p14:section name="Supplements" id="{5D25BF95-96B9-1B4A-B42C-7D09C0191F04}">
          <p14:sldIdLst>
            <p14:sldId id="47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y" initials="RN" lastIdx="4" clrIdx="0">
    <p:extLst>
      <p:ext uri="{19B8F6BF-5375-455C-9EA6-DF929625EA0E}">
        <p15:presenceInfo xmlns:p15="http://schemas.microsoft.com/office/powerpoint/2012/main" userId="006914789caa3f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00"/>
    <a:srgbClr val="000099"/>
    <a:srgbClr val="8E0019"/>
    <a:srgbClr val="FFCA96"/>
    <a:srgbClr val="313133"/>
    <a:srgbClr val="CDF4FF"/>
    <a:srgbClr val="FF8000"/>
    <a:srgbClr val="FFFFFF"/>
    <a:srgbClr val="9900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4" autoAdjust="0"/>
    <p:restoredTop sz="73523" autoAdjust="0"/>
  </p:normalViewPr>
  <p:slideViewPr>
    <p:cSldViewPr>
      <p:cViewPr varScale="1">
        <p:scale>
          <a:sx n="98" d="100"/>
          <a:sy n="98" d="100"/>
        </p:scale>
        <p:origin x="208" y="496"/>
      </p:cViewPr>
      <p:guideLst>
        <p:guide orient="horz" pos="2160"/>
        <p:guide pos="2880"/>
      </p:guideLst>
    </p:cSldViewPr>
  </p:slideViewPr>
  <p:outlineViewPr>
    <p:cViewPr>
      <p:scale>
        <a:sx n="33" d="100"/>
        <a:sy n="33" d="100"/>
      </p:scale>
      <p:origin x="0" y="-31904"/>
    </p:cViewPr>
  </p:outlineViewPr>
  <p:notesTextViewPr>
    <p:cViewPr>
      <p:scale>
        <a:sx n="100" d="100"/>
        <a:sy n="100" d="100"/>
      </p:scale>
      <p:origin x="0" y="0"/>
    </p:cViewPr>
  </p:notesTextViewPr>
  <p:sorterViewPr>
    <p:cViewPr varScale="1">
      <p:scale>
        <a:sx n="1" d="1"/>
        <a:sy n="1" d="1"/>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slide" Target="slides/slide159.xml"/><Relationship Id="rId205" Type="http://schemas.openxmlformats.org/officeDocument/2006/relationships/slide" Target="slides/slide173.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slide" Target="slides/slide160.xml"/><Relationship Id="rId206" Type="http://schemas.openxmlformats.org/officeDocument/2006/relationships/slide" Target="slides/slide174.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93" Type="http://schemas.openxmlformats.org/officeDocument/2006/relationships/slide" Target="slides/slide161.xml"/><Relationship Id="rId207"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77.xml"/><Relationship Id="rId34" Type="http://schemas.openxmlformats.org/officeDocument/2006/relationships/slide" Target="slides/slide2.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20" Type="http://schemas.openxmlformats.org/officeDocument/2006/relationships/slide" Target="slides/slide88.xml"/><Relationship Id="rId141" Type="http://schemas.openxmlformats.org/officeDocument/2006/relationships/slide" Target="slides/slide109.xml"/><Relationship Id="rId7" Type="http://schemas.openxmlformats.org/officeDocument/2006/relationships/slideMaster" Target="slideMasters/slideMaster7.xml"/><Relationship Id="rId162" Type="http://schemas.openxmlformats.org/officeDocument/2006/relationships/slide" Target="slides/slide130.xml"/><Relationship Id="rId183" Type="http://schemas.openxmlformats.org/officeDocument/2006/relationships/slide" Target="slides/slide151.xml"/><Relationship Id="rId24" Type="http://schemas.openxmlformats.org/officeDocument/2006/relationships/slideMaster" Target="slideMasters/slideMaster24.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31" Type="http://schemas.openxmlformats.org/officeDocument/2006/relationships/slide" Target="slides/slide99.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slide" Target="slides/slide162.xml"/><Relationship Id="rId208" Type="http://schemas.openxmlformats.org/officeDocument/2006/relationships/slide" Target="slides/slide176.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slide" Target="slides/slide157.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5" Type="http://schemas.openxmlformats.org/officeDocument/2006/relationships/slide" Target="slides/slide163.xml"/><Relationship Id="rId209" Type="http://schemas.openxmlformats.org/officeDocument/2006/relationships/slide" Target="slides/slide177.xml"/><Relationship Id="rId190" Type="http://schemas.openxmlformats.org/officeDocument/2006/relationships/slide" Target="slides/slide158.xml"/><Relationship Id="rId204"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10" Type="http://schemas.openxmlformats.org/officeDocument/2006/relationships/slide" Target="slides/slide178.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96" Type="http://schemas.openxmlformats.org/officeDocument/2006/relationships/slide" Target="slides/slide164.xml"/><Relationship Id="rId200" Type="http://schemas.openxmlformats.org/officeDocument/2006/relationships/slide" Target="slides/slide168.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11" Type="http://schemas.openxmlformats.org/officeDocument/2006/relationships/slide" Target="slides/slide179.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97" Type="http://schemas.openxmlformats.org/officeDocument/2006/relationships/slide" Target="slides/slide165.xml"/><Relationship Id="rId201" Type="http://schemas.openxmlformats.org/officeDocument/2006/relationships/slide" Target="slides/slide169.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 Id="rId198" Type="http://schemas.openxmlformats.org/officeDocument/2006/relationships/slide" Target="slides/slide166.xml"/><Relationship Id="rId202"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 Target="slides/slide7.xml"/><Relationship Id="rId50" Type="http://schemas.openxmlformats.org/officeDocument/2006/relationships/slide" Target="slides/slide18.xml"/><Relationship Id="rId104" Type="http://schemas.openxmlformats.org/officeDocument/2006/relationships/slide" Target="slides/slide72.xml"/><Relationship Id="rId125" Type="http://schemas.openxmlformats.org/officeDocument/2006/relationships/slide" Target="slides/slide93.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1" Type="http://schemas.openxmlformats.org/officeDocument/2006/relationships/slide" Target="slides/slide39.xml"/><Relationship Id="rId92" Type="http://schemas.openxmlformats.org/officeDocument/2006/relationships/slide" Target="slides/slide60.xml"/><Relationship Id="rId213"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8.xml"/><Relationship Id="rId115" Type="http://schemas.openxmlformats.org/officeDocument/2006/relationships/slide" Target="slides/slide83.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99" Type="http://schemas.openxmlformats.org/officeDocument/2006/relationships/slide" Target="slides/slide167.xml"/><Relationship Id="rId203" Type="http://schemas.openxmlformats.org/officeDocument/2006/relationships/slide" Target="slides/slide171.xml"/><Relationship Id="rId19" Type="http://schemas.openxmlformats.org/officeDocument/2006/relationships/slideMaster" Target="slideMasters/slideMaster1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1T13:34:02.286" idx="4">
    <p:pos x="5760" y="3949"/>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5-01T13:34:02.286" idx="2">
    <p:pos x="5760" y="394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449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that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t>
            </a:r>
            <a:r>
              <a:rPr lang="ar-SA" altLang="en-US" dirty="0"/>
              <a:t>اعمال</a:t>
            </a:r>
            <a:r>
              <a:rPr lang="en-US" altLang="en-US" dirty="0"/>
              <a:t>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E82F74-F148-2649-A785-81A3CA7E68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2877A-4453-9842-84FD-223BABB263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47AAE-4B2A-924A-AD07-274D2ABD85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14FFAF-256C-E647-AF92-6E85AD5F8C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34126679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0801-0D5E-9644-8B47-FEADC88A0C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2944247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4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the best ones to bring harmony in the unbelieving world.]</a:t>
            </a:r>
            <a:endParaRPr lang="en-US" dirty="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t>
            </a:r>
            <a:r>
              <a:rPr lang="ar-SA" sz="1200" b="1" kern="1200" dirty="0">
                <a:solidFill>
                  <a:schemeClr val="tx1"/>
                </a:solidFill>
                <a:effectLst/>
                <a:latin typeface="+mn-lt"/>
                <a:ea typeface="+mn-ea"/>
                <a:cs typeface="Arial" panose="020B0604020202020204" pitchFamily="34" charset="0"/>
              </a:rPr>
              <a:t>اعمال</a:t>
            </a:r>
            <a:r>
              <a:rPr lang="en-US" sz="1200" i="1" kern="1200" dirty="0">
                <a:solidFill>
                  <a:schemeClr val="tx1"/>
                </a:solidFill>
                <a:effectLst/>
                <a:latin typeface="+mn-lt"/>
                <a:ea typeface="+mn-ea"/>
                <a:cs typeface="+mn-cs"/>
              </a:rPr>
              <a:t> of God: Reflections from the Book of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t>
            </a:r>
            <a:r>
              <a:rPr lang="ar-SA" dirty="0"/>
              <a:t>اعمال</a:t>
            </a:r>
            <a:r>
              <a:rPr lang="en-US" dirty="0"/>
              <a:t>—but he does show what they did do when they peacefully presented the gospel.</a:t>
            </a:r>
          </a:p>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0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260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497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6966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86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506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60475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55140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60034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9785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02504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21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1706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5A35-752E-15FF-9745-1E61EC9A4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9BEA3-2C2E-D835-23A5-147BC7F6B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24C44-BCE7-E757-133F-4B53979D7B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8158D5-4346-8640-466F-71EF8F27DD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64504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D28E-EFBE-C98A-3500-963248432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BB01F-CC19-32D1-8B40-ACE2CF2AB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907E9-2FE6-82A4-59DC-EA68139C17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00CA6-39D2-4A88-5AC8-5B60E456826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38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F009-73EE-8098-A7A1-6615BF8AA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9C592-76EB-1CB7-2546-B8A564E8D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BE430-72A6-AB34-3025-D51AB8786C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C07772-77FD-192F-6BF5-875DCAC2B0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290334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3EA9-3022-8878-9CFA-8DE25D8A9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CCAC5-8324-504E-E75E-C726FCF98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622E8-A2FC-F3AB-C5AE-0EB9393172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2E6008-9F8C-A199-941A-87FBDA1E2E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11265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0041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 18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a:t>
            </a:r>
            <a:r>
              <a:rPr lang="en-US" sz="1100" kern="1200" dirty="0" err="1">
                <a:solidFill>
                  <a:schemeClr val="tx1"/>
                </a:solidFill>
                <a:effectLst/>
                <a:latin typeface="+mn-lt"/>
                <a:ea typeface="+mn-ea"/>
                <a:cs typeface="+mn-cs"/>
              </a:rPr>
              <a:t>www.bibleplaces.com</a:t>
            </a:r>
            <a:r>
              <a:rPr lang="en-US" sz="1100" kern="1200" dirty="0">
                <a:solidFill>
                  <a:schemeClr val="tx1"/>
                </a:solidFill>
                <a:effectLst/>
                <a:latin typeface="+mn-lt"/>
                <a:ea typeface="+mn-ea"/>
                <a:cs typeface="+mn-cs"/>
              </a:rPr>
              <a:t>/</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 volume are provided free, lifetime updates to the collection.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4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a:t>
            </a:r>
            <a:r>
              <a:rPr lang="en-US" sz="1200" dirty="0" err="1"/>
              <a:t>www.bibleplaces.com</a:t>
            </a:r>
            <a:r>
              <a:rPr lang="en-US" sz="1200" dirty="0"/>
              <a:t>/</a:t>
            </a:r>
            <a:r>
              <a:rPr lang="ar-SA" sz="1200" dirty="0"/>
              <a:t>اعمال</a:t>
            </a:r>
            <a:r>
              <a:rPr lang="en-US" sz="1200"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993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couple of possible options for Paul’s travel to Corinth. If he traveled by land, the route is fairly well defined by the coastline and the mountains. If he sailed, his boat would have departed from the port of Piraeus and landed at the port of Cenchreae.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94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did not spend long in Athens on his second missionary journey but instead moved on to Corinth. He had been waiting for Silas and Timothy (</a:t>
            </a:r>
            <a:r>
              <a:rPr lang="ar-SA" dirty="0"/>
              <a:t>اعمال</a:t>
            </a:r>
            <a:r>
              <a:rPr lang="en-US" dirty="0"/>
              <a:t> 17:15-16), but they did not join him until he was in Corinth (</a:t>
            </a:r>
            <a:r>
              <a:rPr lang="ar-SA" dirty="0"/>
              <a:t>اعمال</a:t>
            </a:r>
            <a:r>
              <a:rPr lang="en-US" dirty="0"/>
              <a:t> 18:5). Corinth was about 40 miles (64 km) west of Athens. This photo of the Acropolis was taken from the Hill of Philopappus. The temple of Athena has been standing on the Acropolis since 420 BC.</a:t>
            </a:r>
          </a:p>
          <a:p>
            <a:pPr rtl="0"/>
            <a:endParaRPr lang="en-US" dirty="0"/>
          </a:p>
          <a:p>
            <a:pPr rtl="0"/>
            <a:endParaRPr lang="en-US" dirty="0"/>
          </a:p>
          <a:p>
            <a:pPr rtl="0"/>
            <a:r>
              <a:rPr lang="en-US" dirty="0"/>
              <a:t>tb011501034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89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had spoken to the Areopagus</a:t>
            </a:r>
            <a:r>
              <a:rPr lang="en-US" baseline="0" dirty="0"/>
              <a:t> (</a:t>
            </a:r>
            <a:r>
              <a:rPr lang="ar-SA" baseline="0" dirty="0"/>
              <a:t>اعمال</a:t>
            </a:r>
            <a:r>
              <a:rPr lang="en-US" baseline="0" dirty="0"/>
              <a:t> 17:19-34), perhaps at</a:t>
            </a:r>
            <a:r>
              <a:rPr lang="en-US" dirty="0"/>
              <a:t> Mars Hill, the rocky outcropping</a:t>
            </a:r>
            <a:r>
              <a:rPr lang="en-US" baseline="0" dirty="0"/>
              <a:t> </a:t>
            </a:r>
            <a:r>
              <a:rPr lang="en-US" dirty="0"/>
              <a:t>pictured here. See chapter 17 for more photographs and explanatory notes about Paul’s sermon here.</a:t>
            </a:r>
          </a:p>
          <a:p>
            <a:pPr rtl="0"/>
            <a:endParaRPr lang="en-US" dirty="0"/>
          </a:p>
          <a:p>
            <a:pPr rtl="0"/>
            <a:r>
              <a:rPr lang="en-US" dirty="0"/>
              <a:t>tb031806377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893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Cenchreae.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Cenchreae on the Saronic Gulf—and thus held control of the seas on both sides of Greece. See the next slide for labels.</a:t>
            </a:r>
          </a:p>
          <a:p>
            <a:endParaRPr lang="en-US" sz="1100" dirty="0"/>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914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Cenchreae.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Cenchreae on the Saronic Gulf—and thus held control of the seas on both sides of Greece. </a:t>
            </a:r>
          </a:p>
          <a:p>
            <a:endParaRPr lang="en-US" sz="1100" dirty="0">
              <a:ea typeface="Tahoma" pitchFamily="34" charset="0"/>
              <a:cs typeface="Times New Roman" pitchFamily="18" charset="0"/>
            </a:endParaRPr>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311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Corinth was a</a:t>
            </a:r>
            <a:r>
              <a:rPr lang="en-US" sz="1100" baseline="0" dirty="0"/>
              <a:t> major city of ancient Greece in the first century AD, but it had a rough history before that. Destroyed by the Romans in 146 BC, the city was only rebuilt in 44 BC when Julius Caesar re-founded it as a Roman colony. </a:t>
            </a:r>
            <a:r>
              <a:rPr lang="en-US" sz="1100" dirty="0"/>
              <a:t>Most of its citizens were former slaves from Rome, but businessmen also came. The city grew to economic and cultural prosperity as the capital city of the Roman province of Achaia (2nd century AD). It held its own during the attacks of the </a:t>
            </a:r>
            <a:r>
              <a:rPr lang="en-US" sz="1100" dirty="0" err="1"/>
              <a:t>Herulians</a:t>
            </a:r>
            <a:r>
              <a:rPr lang="en-US" sz="1100" dirty="0"/>
              <a:t> in the 3rd century AD, but Alaric took Corinth in AD 396. Earthquakes finally brought it down in AD 522 and 551, beginning a steady decline. </a:t>
            </a:r>
          </a:p>
          <a:p>
            <a:endParaRPr lang="en-US" sz="1100" dirty="0"/>
          </a:p>
          <a:p>
            <a:r>
              <a:rPr lang="en-US" sz="1100" dirty="0"/>
              <a:t>tb050803017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348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Aquila (Gk. </a:t>
            </a:r>
            <a:r>
              <a:rPr lang="el-GR" sz="1200" b="0" i="0" u="none" strike="noStrike" kern="1200" baseline="0" dirty="0">
                <a:solidFill>
                  <a:schemeClr val="tx1"/>
                </a:solidFill>
                <a:latin typeface="+mn-lt"/>
                <a:ea typeface="+mn-ea"/>
                <a:cs typeface="+mn-cs"/>
              </a:rPr>
              <a:t>Ἀκύλας</a:t>
            </a:r>
            <a:r>
              <a:rPr lang="en-US" sz="1200" b="0" i="0" u="none" strike="noStrike" kern="1200" baseline="0" dirty="0">
                <a:solidFill>
                  <a:schemeClr val="tx1"/>
                </a:solidFill>
                <a:latin typeface="+mn-lt"/>
                <a:ea typeface="+mn-ea"/>
                <a:cs typeface="+mn-cs"/>
              </a:rPr>
              <a:t>)</a:t>
            </a:r>
            <a:r>
              <a:rPr lang="en-US" dirty="0"/>
              <a:t> was a common Greek personal name. Both</a:t>
            </a:r>
            <a:r>
              <a:rPr lang="en-US" baseline="0" dirty="0"/>
              <a:t> the name Aquila and the region of Pontus are mentioned in this Latin inscription from the Celsus Library in Ephesus. The Library of Celsus was constructed around AD 115, about 60 years after Paul’s visits. The next slide includes labels.</a:t>
            </a:r>
            <a:endParaRPr lang="en-US" dirty="0"/>
          </a:p>
          <a:p>
            <a:pPr rtl="0"/>
            <a:endParaRPr lang="en-US" dirty="0"/>
          </a:p>
          <a:p>
            <a:pPr rtl="0"/>
            <a:r>
              <a:rPr lang="en-US" dirty="0"/>
              <a:t>tb041405388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90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Roman historian Suetonius </a:t>
            </a:r>
            <a:r>
              <a:rPr lang="en-US" i="1" dirty="0"/>
              <a:t>(Life of Claudius</a:t>
            </a:r>
            <a:r>
              <a:rPr lang="en-US" i="0" dirty="0"/>
              <a:t> 25.4</a:t>
            </a:r>
            <a:r>
              <a:rPr lang="en-US" i="1" dirty="0"/>
              <a:t>),</a:t>
            </a:r>
            <a:r>
              <a:rPr lang="en-US" dirty="0"/>
              <a:t> Claudius had expelled the Jews</a:t>
            </a:r>
            <a:r>
              <a:rPr lang="en-US" baseline="0" dirty="0"/>
              <a:t> (or at least some Jews) from Rome </a:t>
            </a:r>
            <a:r>
              <a:rPr lang="en-US" sz="1200" kern="1200" dirty="0">
                <a:solidFill>
                  <a:schemeClr val="tx1"/>
                </a:solidFill>
                <a:effectLst/>
                <a:latin typeface="+mn-lt"/>
                <a:ea typeface="+mn-ea"/>
                <a:cs typeface="+mn-cs"/>
              </a:rPr>
              <a:t>because of a disturbance regarding one “</a:t>
            </a:r>
            <a:r>
              <a:rPr lang="en-US" sz="1200" kern="1200" dirty="0" err="1">
                <a:solidFill>
                  <a:schemeClr val="tx1"/>
                </a:solidFill>
                <a:effectLst/>
                <a:latin typeface="+mn-lt"/>
                <a:ea typeface="+mn-ea"/>
                <a:cs typeface="+mn-cs"/>
              </a:rPr>
              <a:t>Chrestus</a:t>
            </a:r>
            <a:r>
              <a:rPr lang="en-US" sz="1200" kern="1200" dirty="0">
                <a:solidFill>
                  <a:schemeClr val="tx1"/>
                </a:solidFill>
                <a:effectLst/>
                <a:latin typeface="+mn-lt"/>
                <a:ea typeface="+mn-ea"/>
                <a:cs typeface="+mn-cs"/>
              </a:rPr>
              <a:t>.” While this could be a reference to some unknown person, many scholars believe that Suetonius was</a:t>
            </a:r>
            <a:r>
              <a:rPr lang="en-US" sz="1200" kern="1200" baseline="0" dirty="0">
                <a:solidFill>
                  <a:schemeClr val="tx1"/>
                </a:solidFill>
                <a:effectLst/>
                <a:latin typeface="+mn-lt"/>
                <a:ea typeface="+mn-ea"/>
                <a:cs typeface="+mn-cs"/>
              </a:rPr>
              <a:t> making a reference to “Christ</a:t>
            </a:r>
            <a:r>
              <a:rPr lang="en-US" sz="1200" kern="1200" dirty="0">
                <a:solidFill>
                  <a:schemeClr val="tx1"/>
                </a:solidFill>
                <a:effectLst/>
                <a:latin typeface="+mn-lt"/>
                <a:ea typeface="+mn-ea"/>
                <a:cs typeface="+mn-cs"/>
              </a:rPr>
              <a:t>” as proclaimed by early Christians. If this is correct, the disturbance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caused by the hostility</a:t>
            </a:r>
            <a:r>
              <a:rPr lang="en-US" sz="1200" kern="1200" baseline="0" dirty="0">
                <a:solidFill>
                  <a:schemeClr val="tx1"/>
                </a:solidFill>
                <a:effectLst/>
                <a:latin typeface="+mn-lt"/>
                <a:ea typeface="+mn-ea"/>
                <a:cs typeface="+mn-cs"/>
              </a:rPr>
              <a:t> of unbelieving Jews toward Christians and the message they brought. This photo shows the burial slab of a slave named “</a:t>
            </a:r>
            <a:r>
              <a:rPr lang="en-US" sz="1200" kern="1200" baseline="0" dirty="0" err="1">
                <a:solidFill>
                  <a:schemeClr val="tx1"/>
                </a:solidFill>
                <a:effectLst/>
                <a:latin typeface="+mn-lt"/>
                <a:ea typeface="+mn-ea"/>
                <a:cs typeface="+mn-cs"/>
              </a:rPr>
              <a:t>Chrestus</a:t>
            </a:r>
            <a:r>
              <a:rPr lang="en-US" sz="1200" kern="1200" baseline="0" dirty="0">
                <a:solidFill>
                  <a:schemeClr val="tx1"/>
                </a:solidFill>
                <a:effectLst/>
                <a:latin typeface="+mn-lt"/>
                <a:ea typeface="+mn-ea"/>
                <a:cs typeface="+mn-cs"/>
              </a:rPr>
              <a:t>,” who </a:t>
            </a:r>
            <a:r>
              <a:rPr lang="en-US" dirty="0"/>
              <a:t>dealt with the administration of his two owners from the </a:t>
            </a:r>
            <a:r>
              <a:rPr lang="en-US" dirty="0" err="1"/>
              <a:t>Norbani</a:t>
            </a:r>
            <a:r>
              <a:rPr lang="en-US" dirty="0"/>
              <a:t> family. This inscription is on display </a:t>
            </a:r>
            <a:r>
              <a:rPr lang="en-US" sz="1200" kern="1200" dirty="0">
                <a:solidFill>
                  <a:schemeClr val="tx1"/>
                </a:solidFill>
                <a:effectLst/>
                <a:latin typeface="+mn-lt"/>
                <a:ea typeface="+mn-ea"/>
                <a:cs typeface="+mn-cs"/>
              </a:rPr>
              <a:t>at the National Museum at the Diocletian Baths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tb0513178516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243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name </a:t>
            </a:r>
            <a:r>
              <a:rPr lang="en-US" baseline="0" dirty="0" err="1"/>
              <a:t>Chrestus</a:t>
            </a:r>
            <a:r>
              <a:rPr lang="en-US" baseline="0" dirty="0"/>
              <a:t> was not unknown in the Roman world, and it is possible that either Claudius or the author Suetonius confused the less-common name “Christos” for the personal name “</a:t>
            </a:r>
            <a:r>
              <a:rPr lang="en-US" baseline="0" dirty="0" err="1"/>
              <a:t>Chrestus</a:t>
            </a:r>
            <a:r>
              <a:rPr lang="en-US" baseline="0" dirty="0"/>
              <a:t>.” The a</a:t>
            </a:r>
            <a:r>
              <a:rPr lang="en-US" dirty="0"/>
              <a:t>ltar base shown here was found reused as a doorway in the Rue de Trion in Lyon</a:t>
            </a:r>
            <a:r>
              <a:rPr lang="en-US" baseline="0" dirty="0"/>
              <a:t> </a:t>
            </a:r>
            <a:r>
              <a:rPr lang="en-US" dirty="0"/>
              <a:t>in 1816. The explanatory plaque to the museum indicates that this is the only known mention in the province of a</a:t>
            </a:r>
            <a:r>
              <a:rPr lang="en-US" baseline="0" dirty="0"/>
              <a:t> guardian of the keys for a prison</a:t>
            </a:r>
            <a:r>
              <a:rPr lang="en-US" dirty="0"/>
              <a:t>. The entire</a:t>
            </a:r>
            <a:r>
              <a:rPr lang="en-US" baseline="0" dirty="0"/>
              <a:t> inscription may be translated as “</a:t>
            </a:r>
            <a:r>
              <a:rPr lang="en-US" dirty="0"/>
              <a:t>To the august god </a:t>
            </a:r>
            <a:r>
              <a:rPr lang="en-US" dirty="0" err="1"/>
              <a:t>Silvain</a:t>
            </a:r>
            <a:r>
              <a:rPr lang="en-US" dirty="0"/>
              <a:t>, Tiberius Claudius </a:t>
            </a:r>
            <a:r>
              <a:rPr lang="en-US" dirty="0" err="1"/>
              <a:t>Chrestus</a:t>
            </a:r>
            <a:r>
              <a:rPr lang="en-US" dirty="0"/>
              <a:t>, keyholder of the public prison of Lyon, raised, in fulfillment of his vow, this altar and the statue of the god between two trees, with this chapel.” The actual Latin inscription</a:t>
            </a:r>
            <a:r>
              <a:rPr lang="en-US" baseline="0" dirty="0"/>
              <a:t> is “</a:t>
            </a:r>
            <a:r>
              <a:rPr lang="en-US" dirty="0"/>
              <a:t>DEO SILVANO / AVG(</a:t>
            </a:r>
            <a:r>
              <a:rPr lang="en-US" dirty="0" err="1"/>
              <a:t>vsto</a:t>
            </a:r>
            <a:r>
              <a:rPr lang="en-US" dirty="0"/>
              <a:t>) / TIB(</a:t>
            </a:r>
            <a:r>
              <a:rPr lang="en-US" dirty="0" err="1"/>
              <a:t>erivs</a:t>
            </a:r>
            <a:r>
              <a:rPr lang="en-US" dirty="0"/>
              <a:t>) CL(</a:t>
            </a:r>
            <a:r>
              <a:rPr lang="en-US" dirty="0" err="1"/>
              <a:t>avdivs</a:t>
            </a:r>
            <a:r>
              <a:rPr lang="en-US" dirty="0"/>
              <a:t>) [C]HRES</a:t>
            </a:r>
            <a:r>
              <a:rPr lang="en-US" baseline="0" dirty="0"/>
              <a:t> </a:t>
            </a:r>
            <a:r>
              <a:rPr lang="en-US" dirty="0"/>
              <a:t>/ TVS, CLAVIC(</a:t>
            </a:r>
            <a:r>
              <a:rPr lang="en-US" dirty="0" err="1"/>
              <a:t>vlarivs</a:t>
            </a:r>
            <a:r>
              <a:rPr lang="en-US" dirty="0"/>
              <a:t>) / CARC(</a:t>
            </a:r>
            <a:r>
              <a:rPr lang="en-US" dirty="0" err="1"/>
              <a:t>eris</a:t>
            </a:r>
            <a:r>
              <a:rPr lang="en-US" dirty="0"/>
              <a:t>) P(</a:t>
            </a:r>
            <a:r>
              <a:rPr lang="en-US" dirty="0" err="1"/>
              <a:t>vblici</a:t>
            </a:r>
            <a:r>
              <a:rPr lang="en-US" dirty="0"/>
              <a:t>) LVG(</a:t>
            </a:r>
            <a:r>
              <a:rPr lang="en-US" dirty="0" err="1"/>
              <a:t>vdvni</a:t>
            </a:r>
            <a:r>
              <a:rPr lang="en-US" dirty="0"/>
              <a:t>) / ARAM</a:t>
            </a:r>
            <a:r>
              <a:rPr lang="en-US" baseline="0" dirty="0"/>
              <a:t> </a:t>
            </a:r>
            <a:r>
              <a:rPr lang="en-US" dirty="0"/>
              <a:t>ET SIG / NVM INTER / DVOS</a:t>
            </a:r>
            <a:r>
              <a:rPr lang="en-US" baseline="0" dirty="0"/>
              <a:t> </a:t>
            </a:r>
            <a:r>
              <a:rPr lang="en-US" dirty="0"/>
              <a:t>ARBO / RES CVM A[e] / DICVLA</a:t>
            </a:r>
            <a:r>
              <a:rPr lang="en-US" baseline="0" dirty="0"/>
              <a:t> </a:t>
            </a:r>
            <a:r>
              <a:rPr lang="en-US" dirty="0"/>
              <a:t>EX VO / TO POSVIT.” This altar base was photographed at the Gallo-Roman Museum of </a:t>
            </a:r>
            <a:r>
              <a:rPr lang="en-US" dirty="0" err="1"/>
              <a:t>Fourviere</a:t>
            </a:r>
            <a:r>
              <a:rPr lang="en-US" dirty="0"/>
              <a:t>,</a:t>
            </a:r>
            <a:r>
              <a:rPr lang="en-US" baseline="0" dirty="0"/>
              <a:t> </a:t>
            </a:r>
            <a:r>
              <a:rPr lang="en-US" dirty="0"/>
              <a:t>Lyon,</a:t>
            </a:r>
            <a:r>
              <a:rPr lang="en-US" baseline="0" dirty="0"/>
              <a:t> France.</a:t>
            </a:r>
            <a:r>
              <a:rPr lang="en-US" dirty="0"/>
              <a:t> This image comes from Arnaud </a:t>
            </a:r>
            <a:r>
              <a:rPr lang="en-US" dirty="0" err="1"/>
              <a:t>Fafournoux</a:t>
            </a:r>
            <a:r>
              <a:rPr lang="en-US" dirty="0"/>
              <a:t> and is licensed under CC BY-SA 3.0, via Wikimedia Commons: https://commons.wikimedia.org/wiki/File:CIL_XIII_1780_(1).JPG.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wiki10272011160758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47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tent was photographed in the UAE Heritage Village in Abu Dhabi.</a:t>
            </a:r>
          </a:p>
          <a:p>
            <a:endParaRPr lang="en-US" dirty="0"/>
          </a:p>
          <a:p>
            <a:r>
              <a:rPr lang="en-US" dirty="0"/>
              <a:t>tb051017143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897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carving shows a man in discussion with his friends, a scroll in his hands. The other half of the sarcophagus (not visible here) depicts his wife involved in similar activities. </a:t>
            </a:r>
            <a:r>
              <a:rPr lang="en-US" dirty="0"/>
              <a:t>This sarcophagus comes from the Via Salaria, an ancient road in Italy leading from Rome to the Adriatic Sea. It was photographed at the Vatican Museum.</a:t>
            </a:r>
          </a:p>
          <a:p>
            <a:endParaRPr lang="en-US" dirty="0"/>
          </a:p>
          <a:p>
            <a:r>
              <a:rPr lang="en-US" dirty="0"/>
              <a:t>tb0512175886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90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word highlighted in this Greek inscription reads “synagogue ruler” (</a:t>
            </a:r>
            <a:r>
              <a:rPr lang="en-US" i="1" dirty="0" err="1"/>
              <a:t>archisunagogos</a:t>
            </a:r>
            <a:r>
              <a:rPr lang="en-US" dirty="0"/>
              <a:t>, Α[Ρ]</a:t>
            </a:r>
            <a:r>
              <a:rPr lang="el-GR" dirty="0"/>
              <a:t>Χ</a:t>
            </a:r>
            <a:r>
              <a:rPr lang="en-US" dirty="0"/>
              <a:t>ΙΣΥΝΑΓΩΓΗΣ). Sosthenes, another “ruler of the synagogue” is mentioned in </a:t>
            </a:r>
            <a:r>
              <a:rPr lang="ar-SA" dirty="0"/>
              <a:t>اعمال</a:t>
            </a:r>
            <a:r>
              <a:rPr lang="en-US" dirty="0"/>
              <a:t> 18:17. This inscription is a dedicatory statement that was</a:t>
            </a:r>
            <a:r>
              <a:rPr lang="en-US" baseline="0" dirty="0"/>
              <a:t> once displayed in the wall of a synagogue in Jerusalem prior to its destruction in AD 70. It lists the names of the major donor (Theodotos), and several of the uses for which the synagogue was intended (reading the law, hospitality, etc.). It</a:t>
            </a:r>
            <a:r>
              <a:rPr lang="en-US" dirty="0"/>
              <a:t> was photographed at the Rockefeller Museum.</a:t>
            </a:r>
          </a:p>
          <a:p>
            <a:endParaRPr lang="en-US" dirty="0"/>
          </a:p>
          <a:p>
            <a:r>
              <a:rPr lang="en-US" dirty="0"/>
              <a:t>tb042403156b</a:t>
            </a:r>
          </a:p>
        </p:txBody>
      </p:sp>
    </p:spTree>
    <p:extLst>
      <p:ext uri="{BB962C8B-B14F-4D97-AF65-F5344CB8AC3E}">
        <p14:creationId xmlns:p14="http://schemas.microsoft.com/office/powerpoint/2010/main" val="1382268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74756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Latin inscription preserves</a:t>
            </a:r>
            <a:r>
              <a:rPr lang="en-US" baseline="0" dirty="0"/>
              <a:t> </a:t>
            </a:r>
            <a:r>
              <a:rPr lang="en-US" dirty="0"/>
              <a:t>the title “proconsul.” In Greek the word is </a:t>
            </a:r>
            <a:r>
              <a:rPr lang="en-US" i="1" dirty="0" err="1"/>
              <a:t>anthupatos</a:t>
            </a:r>
            <a:r>
              <a:rPr lang="en-US" dirty="0"/>
              <a:t> (</a:t>
            </a:r>
            <a:r>
              <a:rPr lang="el-GR" sz="1200" b="0" i="0" u="none" strike="noStrike" kern="1200" baseline="0" dirty="0">
                <a:solidFill>
                  <a:schemeClr val="tx1"/>
                </a:solidFill>
                <a:latin typeface="+mn-lt"/>
                <a:ea typeface="+mn-ea"/>
                <a:cs typeface="+mn-cs"/>
              </a:rPr>
              <a:t>ἀνθύπατος</a:t>
            </a:r>
            <a:r>
              <a:rPr lang="en-US" dirty="0"/>
              <a:t>);</a:t>
            </a:r>
            <a:r>
              <a:rPr lang="en-US" baseline="0" dirty="0"/>
              <a:t> it refers to the head of the government in a senatorial province. Achaia, in Paul’s day, was a province that included t</a:t>
            </a:r>
            <a:r>
              <a:rPr lang="en-US" sz="1200" b="0" i="0" u="none" strike="noStrike" kern="1200" baseline="0" dirty="0">
                <a:solidFill>
                  <a:schemeClr val="tx1"/>
                </a:solidFill>
                <a:latin typeface="+mn-lt"/>
                <a:ea typeface="+mn-ea"/>
                <a:cs typeface="+mn-cs"/>
              </a:rPr>
              <a:t>he most important parts of Greece, i.e. Attica, Boeotia (</a:t>
            </a:r>
            <a:r>
              <a:rPr lang="en-US" sz="1200" b="0" i="0" u="none" strike="noStrike" kern="1200" baseline="0" dirty="0" err="1">
                <a:solidFill>
                  <a:schemeClr val="tx1"/>
                </a:solidFill>
                <a:latin typeface="+mn-lt"/>
                <a:ea typeface="+mn-ea"/>
                <a:cs typeface="+mn-cs"/>
              </a:rPr>
              <a:t>perh</a:t>
            </a:r>
            <a:r>
              <a:rPr lang="en-US" sz="1200" b="0" i="0" u="none" strike="noStrike" kern="1200" baseline="0" dirty="0">
                <a:solidFill>
                  <a:schemeClr val="tx1"/>
                </a:solidFill>
                <a:latin typeface="+mn-lt"/>
                <a:ea typeface="+mn-ea"/>
                <a:cs typeface="+mn-cs"/>
              </a:rPr>
              <a:t>. Epirus) and the Peloponnese Peninsula. </a:t>
            </a:r>
            <a:r>
              <a:rPr lang="en-US" dirty="0"/>
              <a:t>Publius </a:t>
            </a:r>
            <a:r>
              <a:rPr lang="en-US" dirty="0" err="1"/>
              <a:t>Sulpicius</a:t>
            </a:r>
            <a:r>
              <a:rPr lang="en-US" dirty="0"/>
              <a:t> Quirinius lived from circa 45 BC to AD 21, and was proconsul in Asia. </a:t>
            </a:r>
            <a:r>
              <a:rPr lang="en-US" sz="1200" b="0" i="0" u="none" strike="noStrike" kern="1200" baseline="0" dirty="0">
                <a:solidFill>
                  <a:schemeClr val="tx1"/>
                </a:solidFill>
                <a:latin typeface="+mn-lt"/>
                <a:ea typeface="+mn-ea"/>
                <a:cs typeface="+mn-cs"/>
              </a:rPr>
              <a:t>This inscription was discovered near Tivoli in 1764. </a:t>
            </a:r>
            <a:endParaRPr lang="en-US" dirty="0"/>
          </a:p>
          <a:p>
            <a:endParaRPr lang="en-US" dirty="0"/>
          </a:p>
          <a:p>
            <a:r>
              <a:rPr lang="en-US" dirty="0"/>
              <a:t>tb0512175954c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62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cities had a bema, often within or adjacent to the agora or forum.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tb050803073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743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close-up of a modern sign posted on the bema shown</a:t>
            </a:r>
            <a:r>
              <a:rPr lang="en-US" sz="1200" baseline="0" dirty="0"/>
              <a:t> in the previous slides.</a:t>
            </a:r>
            <a:endParaRPr lang="en-US" sz="1200" dirty="0"/>
          </a:p>
          <a:p>
            <a:endParaRPr lang="en-US" sz="1200" dirty="0"/>
          </a:p>
          <a:p>
            <a:r>
              <a:rPr lang="en-US" sz="1200" dirty="0" err="1"/>
              <a:t>tb031706105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028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 bema was more finely finished than</a:t>
            </a:r>
            <a:r>
              <a:rPr lang="en-US" baseline="0" dirty="0"/>
              <a:t> what is preserved today. These architectural fragments from the bema give some idea of its original decoration and appearance.</a:t>
            </a:r>
            <a:endParaRPr lang="en-US" dirty="0"/>
          </a:p>
          <a:p>
            <a:endParaRPr lang="en-US" dirty="0"/>
          </a:p>
          <a:p>
            <a:r>
              <a:rPr lang="en-US" dirty="0"/>
              <a:t>jc0111152340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4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was known and respected by all Jews and was the foundation of their religion. The</a:t>
            </a:r>
            <a:r>
              <a:rPr lang="en-US" baseline="0" dirty="0"/>
              <a:t> charge brought against Paul was essentially that he was undermining Judaism.</a:t>
            </a:r>
            <a:r>
              <a:rPr lang="en-US" dirty="0"/>
              <a:t> Because of their reverence</a:t>
            </a:r>
            <a:r>
              <a:rPr lang="en-US" baseline="0" dirty="0"/>
              <a:t> for the written word, </a:t>
            </a:r>
            <a:r>
              <a:rPr lang="en-US" dirty="0"/>
              <a:t>Torah scrolls, then and now, are often housed in ornately</a:t>
            </a:r>
            <a:r>
              <a:rPr lang="en-US" baseline="0" dirty="0"/>
              <a:t> decorated boxes to express that reverence and devotion</a:t>
            </a:r>
            <a:r>
              <a:rPr lang="en-US" dirty="0"/>
              <a:t>. </a:t>
            </a:r>
          </a:p>
          <a:p>
            <a:endParaRPr lang="en-US" dirty="0"/>
          </a:p>
          <a:p>
            <a:r>
              <a:rPr lang="en-US" dirty="0"/>
              <a:t>tb092302207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57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one may represent Solomon. However, most cannot be associated with any known event. In the scene shown here, several bound men are brought in from the left, while two women appear to plead their case before the seated judge. Most of the issues a judge would encounter had to do with regular crimes or other legal matters; as Gallio pointed out, religious debates were not part of his regular schedule, nor something which he wished now to hear. This fresco was photographed at the</a:t>
            </a:r>
            <a:r>
              <a:rPr lang="en-US" dirty="0"/>
              <a:t> National Museum of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tb0513177785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95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 photographed in the Istanbul Archaeological Museum. </a:t>
            </a:r>
            <a:r>
              <a:rPr lang="en-US" dirty="0" err="1"/>
              <a:t>Aphrodisias</a:t>
            </a:r>
            <a:r>
              <a:rPr lang="en-US" dirty="0"/>
              <a:t> is located in western Turkey.</a:t>
            </a:r>
          </a:p>
          <a:p>
            <a:endParaRPr lang="en-US" dirty="0"/>
          </a:p>
          <a:p>
            <a:r>
              <a:rPr lang="en-US" dirty="0"/>
              <a:t>tb041705170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9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that </a:t>
            </a:r>
            <a:r>
              <a:rPr lang="en-US" dirty="0" err="1"/>
              <a:t>Gallio</a:t>
            </a:r>
            <a:r>
              <a:rPr lang="en-US" dirty="0"/>
              <a:t> would have had as he looked down at</a:t>
            </a:r>
            <a:r>
              <a:rPr lang="en-US" baseline="0" dirty="0"/>
              <a:t> the plaintiffs.</a:t>
            </a:r>
            <a:endParaRPr lang="en-US" dirty="0"/>
          </a:p>
          <a:p>
            <a:endParaRPr lang="en-US" dirty="0"/>
          </a:p>
          <a:p>
            <a:r>
              <a:rPr lang="en-US" dirty="0"/>
              <a:t>jc0111152364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21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the short distance (7 miles; 11 km) from Corinth to the port city of Cenchreae.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576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Paul’s return on his second missionary journey, departing from Cenchreae on his way to Ephesus.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117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819762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R="0" lvl="0" algn="l" defTabSz="914400" rtl="0" eaLnBrk="1" fontAlgn="auto" latinLnBrk="0" hangingPunct="1">
              <a:lnSpc>
                <a:spcPct val="80000"/>
              </a:lnSpc>
              <a:spcBef>
                <a:spcPts val="0"/>
              </a:spcBef>
              <a:spcAft>
                <a:spcPts val="0"/>
              </a:spcAft>
              <a:buClrTx/>
              <a:buSzTx/>
              <a:buFontTx/>
              <a:buNone/>
              <a:tabLst/>
              <a:defRPr/>
            </a:pPr>
            <a:r>
              <a:rPr lang="en-US" sz="1100" dirty="0"/>
              <a:t>Caesar Augustus gave Caesarea to King Herod in 30 BC. Construction was begun by Herod in 22 BC on an artificial hill. Herod named the city was in honor of Augustus. From</a:t>
            </a:r>
            <a:r>
              <a:rPr lang="en-US" sz="1100" baseline="0" dirty="0"/>
              <a:t> an economic standpoint, t</a:t>
            </a:r>
            <a:r>
              <a:rPr lang="en-US" sz="1100" dirty="0"/>
              <a:t>his city was one of the most important cities in Herod’s kingdom. In Herod’s day, the city had a population of 100,000, larger even than Jerusalem, and covered about 170 acres. </a:t>
            </a:r>
          </a:p>
          <a:p>
            <a:pPr marR="0" lvl="0" algn="l" defTabSz="914400" rtl="0" eaLnBrk="1" fontAlgn="auto" latinLnBrk="0" hangingPunct="1">
              <a:lnSpc>
                <a:spcPct val="80000"/>
              </a:lnSpc>
              <a:spcBef>
                <a:spcPts val="0"/>
              </a:spcBef>
              <a:spcAft>
                <a:spcPts val="0"/>
              </a:spcAft>
              <a:buClrTx/>
              <a:buSzTx/>
              <a:buFontTx/>
              <a:buNone/>
              <a:tabLst/>
              <a:defRPr/>
            </a:pPr>
            <a:endParaRPr lang="en-US" sz="1100" dirty="0"/>
          </a:p>
          <a:p>
            <a:pPr marL="228600" indent="-228600" eaLnBrk="1" hangingPunct="1">
              <a:lnSpc>
                <a:spcPct val="80000"/>
              </a:lnSpc>
            </a:pPr>
            <a:r>
              <a:rPr lang="en-US" sz="1100" dirty="0"/>
              <a:t>tb121704931</a:t>
            </a:r>
          </a:p>
        </p:txBody>
      </p:sp>
      <p:sp>
        <p:nvSpPr>
          <p:cNvPr id="2765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5B49E-A2B0-4B7B-8B66-4EC1929A3FB3}" type="slidenum">
              <a:rPr kumimoji="0" lang="en-US" sz="1200" b="1" u="none" strike="noStrike" kern="1200" cap="none" spc="0" normalizeH="0" baseline="0" noProof="0" smtClean="0">
                <a:ln>
                  <a:noFill/>
                </a:ln>
                <a:solidFill>
                  <a:prstClr val="black"/>
                </a:solidFill>
                <a:effectLst/>
                <a:uLnTx/>
                <a:uFillTx/>
                <a:latin typeface="Times New Roman"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1"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4274434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a:t>
            </a:r>
            <a:r>
              <a:rPr lang="en-US" baseline="0" dirty="0"/>
              <a:t> </a:t>
            </a:r>
            <a:r>
              <a:rPr lang="en-US" dirty="0"/>
              <a:t>the outer harbor is clearly visible at the top-right of this image. The area which was once the inner harbor is the green grassy area just below the outer harbor. The area of the Temple of Roma and Augusta was later covered by a Byzantine octagonal church in the 6th century AD. For more photos of Caesarea, see other places where Caesarea is mentioned more prominently in </a:t>
            </a:r>
            <a:r>
              <a:rPr lang="ar-SA" dirty="0"/>
              <a:t>اعمال</a:t>
            </a:r>
            <a:r>
              <a:rPr lang="en-US" dirty="0"/>
              <a:t>, including chapter 10. </a:t>
            </a:r>
          </a:p>
          <a:p>
            <a:endParaRPr lang="en-US" dirty="0"/>
          </a:p>
          <a:p>
            <a:r>
              <a:rPr lang="en-US" dirty="0"/>
              <a:t>adr1805210010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After passing Antipatris, Paul would have likely followed the Beth </a:t>
            </a:r>
            <a:r>
              <a:rPr lang="en-US" baseline="0" dirty="0" err="1"/>
              <a:t>Horon</a:t>
            </a:r>
            <a:r>
              <a:rPr lang="en-US" baseline="0" dirty="0"/>
              <a:t> ridge route from the lowlands into the Judean Hill country. This route along the Beth </a:t>
            </a:r>
            <a:r>
              <a:rPr lang="en-US" baseline="0" dirty="0" err="1"/>
              <a:t>Horon</a:t>
            </a:r>
            <a:r>
              <a:rPr lang="en-US" baseline="0" dirty="0"/>
              <a:t> ridge provided the easiest and most gradual ascent from the coastal plain to the hill country. This helps illustrate the concept of “going up” to Jerusalem.</a:t>
            </a:r>
            <a:endParaRPr lang="en-US" dirty="0"/>
          </a:p>
          <a:p>
            <a:endParaRPr lang="en-US" dirty="0"/>
          </a:p>
          <a:p>
            <a:r>
              <a:rPr lang="en-US" dirty="0"/>
              <a:t>tb010703101</a:t>
            </a:r>
          </a:p>
        </p:txBody>
      </p:sp>
    </p:spTree>
    <p:extLst>
      <p:ext uri="{BB962C8B-B14F-4D97-AF65-F5344CB8AC3E}">
        <p14:creationId xmlns:p14="http://schemas.microsoft.com/office/powerpoint/2010/main" val="602041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coin was minted about ten years after Paul’s visit to Antioch recorded in this verse. The obverse side of this coin (left) shows </a:t>
            </a:r>
            <a:r>
              <a:rPr lang="en-US" dirty="0"/>
              <a:t>a laureate and draped bust of Apollo. The reverse side (right) shows a lyre (</a:t>
            </a:r>
            <a:r>
              <a:rPr lang="en-US" i="1" dirty="0" err="1"/>
              <a:t>chelys</a:t>
            </a:r>
            <a:r>
              <a:rPr lang="en-US" dirty="0"/>
              <a:t>), which was the instrument of Apollo. It is inscribed “of the </a:t>
            </a:r>
            <a:r>
              <a:rPr lang="en-US" dirty="0" err="1"/>
              <a:t>Antiochenes</a:t>
            </a:r>
            <a:r>
              <a:rPr lang="en-US" dirty="0"/>
              <a:t>” (</a:t>
            </a:r>
            <a:r>
              <a:rPr lang="el-GR" dirty="0"/>
              <a:t>ΑΝΤΙΟΧΕ</a:t>
            </a:r>
            <a:r>
              <a:rPr lang="en-US" dirty="0"/>
              <a:t>[</a:t>
            </a:r>
            <a:r>
              <a:rPr lang="el-GR" dirty="0"/>
              <a:t>ΩΝ</a:t>
            </a:r>
            <a:r>
              <a:rPr lang="en-US" dirty="0"/>
              <a:t>]),</a:t>
            </a:r>
            <a:r>
              <a:rPr lang="en-US" baseline="0" dirty="0"/>
              <a:t> followed by</a:t>
            </a:r>
            <a:r>
              <a:rPr lang="el-GR" dirty="0"/>
              <a:t> ΕΤ</a:t>
            </a:r>
            <a:r>
              <a:rPr lang="en-US" dirty="0"/>
              <a:t> (abbreviated name of a magistrate)</a:t>
            </a:r>
            <a:r>
              <a:rPr lang="en-US" baseline="0" dirty="0"/>
              <a:t> and</a:t>
            </a:r>
            <a:r>
              <a:rPr lang="el-GR" dirty="0"/>
              <a:t> ΑΙΡ</a:t>
            </a:r>
            <a:r>
              <a:rPr lang="en-US" dirty="0"/>
              <a:t> (Caesarian Year 111 = AD 62/63; or, possibly, </a:t>
            </a:r>
            <a:r>
              <a:rPr lang="el-GR" dirty="0"/>
              <a:t>ΛΙΡ</a:t>
            </a:r>
            <a:r>
              <a:rPr lang="en-US" dirty="0"/>
              <a:t> = CY110 = AD 61/62). </a:t>
            </a:r>
            <a:r>
              <a:rPr lang="en-US" sz="1200" dirty="0"/>
              <a:t>This coin is in the Jared James Clark Collection.</a:t>
            </a:r>
          </a:p>
          <a:p>
            <a:endParaRPr lang="en-US" sz="1200" dirty="0"/>
          </a:p>
          <a:p>
            <a:r>
              <a:rPr lang="en-US" dirty="0"/>
              <a:t>Left (obverse): tb030117615b; right (reverse): tb030117620b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685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marks the beginning of Paul’s third</a:t>
            </a:r>
            <a:r>
              <a:rPr lang="en-US" baseline="0" dirty="0"/>
              <a:t> missionary journey. </a:t>
            </a:r>
            <a:r>
              <a:rPr lang="en-US" dirty="0"/>
              <a:t>The </a:t>
            </a:r>
            <a:r>
              <a:rPr lang="en-US" dirty="0" err="1"/>
              <a:t>Amanus</a:t>
            </a:r>
            <a:r>
              <a:rPr lang="en-US" dirty="0"/>
              <a:t> Mountains were a barrier to land</a:t>
            </a:r>
            <a:r>
              <a:rPr lang="en-US" baseline="0" dirty="0"/>
              <a:t> travel north of Antioch. Two passes were usually used by those wishing to traverse the region, the Syrian Gates in the south and the </a:t>
            </a:r>
            <a:r>
              <a:rPr lang="en-US" baseline="0" dirty="0" err="1"/>
              <a:t>Amanian</a:t>
            </a:r>
            <a:r>
              <a:rPr lang="en-US" baseline="0" dirty="0"/>
              <a:t> Gate further to the north. The logical route for Paul would have been to take the southern route. If so, he would have travelled the ancient road through the Syrian Gates (Belen Pass) shown here.</a:t>
            </a:r>
            <a:r>
              <a:rPr lang="en-US" dirty="0"/>
              <a:t> </a:t>
            </a:r>
          </a:p>
          <a:p>
            <a:endParaRPr lang="en-US" dirty="0"/>
          </a:p>
          <a:p>
            <a:r>
              <a:rPr lang="en-US" dirty="0"/>
              <a:t>adr1005168630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549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Paul’s third journey began with him visiting churches he had founded on earlier travels. As with the first two journeys, he was sent out by the church in Antioch.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704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a:t>
            </a:r>
            <a:r>
              <a:rPr lang="en-US" dirty="0" err="1"/>
              <a:t>Lystra</a:t>
            </a:r>
            <a:r>
              <a:rPr lang="en-US" dirty="0"/>
              <a:t>” (LVSTRA) can be seen in the inscription close-up pictured here. This inscription was photographed at the Konya Museum.</a:t>
            </a:r>
          </a:p>
          <a:p>
            <a:endParaRPr lang="en-US" dirty="0"/>
          </a:p>
          <a:p>
            <a:r>
              <a:rPr lang="en-US" dirty="0"/>
              <a:t>tb010201698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98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coin was minted in Alexandria shortly before Apollos came to Ephesus. The obverse depicts a laureate head of Claudius and date mark L</a:t>
            </a:r>
            <a:r>
              <a:rPr lang="el-GR" dirty="0"/>
              <a:t>Ι</a:t>
            </a:r>
            <a:r>
              <a:rPr lang="en-US" dirty="0"/>
              <a:t> (year 10 = AD 49–50). Although the obverse was struck off-center on this example, a comparison with other coins of the same type shows that it is </a:t>
            </a:r>
            <a:r>
              <a:rPr lang="en-US" i="0" dirty="0"/>
              <a:t>inscribed “Tiberius Claudius Caesar Augustus </a:t>
            </a:r>
            <a:r>
              <a:rPr lang="en-US" i="0" dirty="0" err="1"/>
              <a:t>Germanicus</a:t>
            </a:r>
            <a:r>
              <a:rPr lang="en-US" i="0" dirty="0"/>
              <a:t>” (</a:t>
            </a:r>
            <a:r>
              <a:rPr lang="el-GR" i="0" dirty="0"/>
              <a:t>ΤΙ ΚΛΑΥ ΚΑΙ ϹΕΒΑϹ ΓΕΡΜΑ</a:t>
            </a:r>
            <a:r>
              <a:rPr lang="en-US" i="0" dirty="0"/>
              <a:t>). The reverse depicts an upright caduceus tied between four stalks of grain. It is inscribed “</a:t>
            </a:r>
            <a:r>
              <a:rPr lang="en-US" i="0" dirty="0" err="1"/>
              <a:t>Autokra</a:t>
            </a:r>
            <a:r>
              <a:rPr lang="en-US" i="0" dirty="0"/>
              <a:t>” (</a:t>
            </a:r>
            <a:r>
              <a:rPr lang="el-GR" i="0" dirty="0"/>
              <a:t>ΑΥΤΟΚΡΑ</a:t>
            </a:r>
            <a:r>
              <a:rPr lang="en-US" i="0" dirty="0"/>
              <a:t>), short for “</a:t>
            </a:r>
            <a:r>
              <a:rPr lang="en-US" i="0" dirty="0" err="1"/>
              <a:t>autokrator</a:t>
            </a:r>
            <a:r>
              <a:rPr lang="en-US" i="0" dirty="0"/>
              <a:t>,” meaning “one who rules by himself.” </a:t>
            </a:r>
            <a:r>
              <a:rPr lang="en-US" sz="1200" i="0" dirty="0"/>
              <a:t>This coin is in the Jared James Clark Collection.</a:t>
            </a:r>
          </a:p>
          <a:p>
            <a:endParaRPr lang="en-US" sz="1200" dirty="0"/>
          </a:p>
          <a:p>
            <a:r>
              <a:rPr lang="en-US" dirty="0"/>
              <a:t>Left (obverse): tb030217895b; right (reverse): tb030217900b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8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most likely that Apollos received formal training in rhetoric and public speaking, as this was widely studied and taught in Alexandria. That he</a:t>
            </a:r>
            <a:r>
              <a:rPr lang="en-US" sz="1200" kern="1200" baseline="0" dirty="0">
                <a:solidFill>
                  <a:schemeClr val="tx1"/>
                </a:solidFill>
                <a:effectLst/>
                <a:latin typeface="+mn-lt"/>
                <a:ea typeface="+mn-ea"/>
                <a:cs typeface="+mn-cs"/>
              </a:rPr>
              <a:t> was an “eloquent man” (</a:t>
            </a:r>
            <a:r>
              <a:rPr lang="en-US" sz="1200" i="1" kern="1200" baseline="0" dirty="0" err="1">
                <a:solidFill>
                  <a:schemeClr val="tx1"/>
                </a:solidFill>
                <a:effectLst/>
                <a:latin typeface="+mn-lt"/>
                <a:ea typeface="+mn-ea"/>
                <a:cs typeface="+mn-cs"/>
              </a:rPr>
              <a:t>aner</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logios</a:t>
            </a:r>
            <a:r>
              <a:rPr lang="en-US" sz="1200" kern="1200" baseline="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ἀνὴρ λόγιος</a:t>
            </a:r>
            <a:r>
              <a:rPr lang="en-US" sz="1200" kern="1200" baseline="0" dirty="0">
                <a:solidFill>
                  <a:schemeClr val="tx1"/>
                </a:solidFill>
                <a:effectLst/>
                <a:latin typeface="+mn-lt"/>
                <a:ea typeface="+mn-ea"/>
                <a:cs typeface="+mn-cs"/>
              </a:rPr>
              <a:t>) indicates that he was learned, cultured, and s</a:t>
            </a:r>
            <a:r>
              <a:rPr lang="en-US" sz="1200" kern="1200" dirty="0">
                <a:solidFill>
                  <a:schemeClr val="tx1"/>
                </a:solidFill>
                <a:effectLst/>
                <a:latin typeface="+mn-lt"/>
                <a:ea typeface="+mn-ea"/>
                <a:cs typeface="+mn-cs"/>
              </a:rPr>
              <a:t>poke with skill. </a:t>
            </a:r>
            <a:endParaRPr lang="en-US" dirty="0"/>
          </a:p>
          <a:p>
            <a:endParaRPr lang="en-US" dirty="0"/>
          </a:p>
          <a:p>
            <a:r>
              <a:rPr lang="en-US" dirty="0"/>
              <a:t>adr1603267882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194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Latin inscription from the 2nd century AD preserves the name “Priscilla.” The inscription is written on a s</a:t>
            </a:r>
            <a:r>
              <a:rPr lang="en-US" dirty="0"/>
              <a:t>lab installed by </a:t>
            </a:r>
            <a:r>
              <a:rPr lang="en-US" dirty="0" err="1"/>
              <a:t>Ulpia</a:t>
            </a:r>
            <a:r>
              <a:rPr lang="en-US" dirty="0"/>
              <a:t> Priscilla for husband </a:t>
            </a:r>
            <a:r>
              <a:rPr lang="en-US" dirty="0" err="1"/>
              <a:t>Aphetus</a:t>
            </a:r>
            <a:r>
              <a:rPr lang="en-US" dirty="0"/>
              <a:t>, an imperial freedman who compiled guest lists for an emperor. This inscription was photographed in the National Museum of Rome at the Diocletian Baths.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tb0513178490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847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at the front of the Celsus Library in Ephesus mentions the Consul Gaius Julius Aquila as the one who built the library in AD</a:t>
            </a:r>
            <a:r>
              <a:rPr lang="en-US" baseline="0" dirty="0"/>
              <a:t> </a:t>
            </a:r>
            <a:r>
              <a:rPr lang="en-US" dirty="0"/>
              <a:t>110 as memorial to his father, Gaius Julius </a:t>
            </a:r>
            <a:r>
              <a:rPr lang="en-US" dirty="0" err="1"/>
              <a:t>Celsu</a:t>
            </a:r>
            <a:r>
              <a:rPr lang="en-US" dirty="0"/>
              <a:t> </a:t>
            </a:r>
            <a:r>
              <a:rPr lang="en-US" dirty="0" err="1"/>
              <a:t>Polemaeanus</a:t>
            </a:r>
            <a:r>
              <a:rPr lang="en-US" dirty="0"/>
              <a:t>, the governor of Asia from 105–107. The photo serves here as an illustration of another man named Aquila who spent time in Ephesus about 50</a:t>
            </a:r>
            <a:r>
              <a:rPr lang="en-US" baseline="0" dirty="0"/>
              <a:t> years after the events of this chapter</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tb010317247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470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57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lnSpc>
                <a:spcPct val="110000"/>
              </a:lnSpc>
              <a:buNone/>
            </a:pPr>
            <a:r>
              <a:rPr lang="en-US" sz="1200" dirty="0"/>
              <a:t>We can only marvel that we have a copy of the entire Isaiah scroll that dates to more than 100 years before the birth of Jesus. This passage which so carefully describes the origin, suffering, and vindication of God’s Servant was read by numerous Jews before God fulfilled this prophecy precisely in the life and ministry of Jesus of Nazareth. Apollos proved the Messiahship of Jesus by comparing the predictions of the Hebrew Scriptures with the events of Jesus’s life. 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30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a:t>
            </a:r>
            <a:r>
              <a:rPr lang="en-US" sz="1200" dirty="0" err="1"/>
              <a:t>www.bibleplaces.com</a:t>
            </a:r>
            <a:r>
              <a:rPr lang="en-US" sz="1200" dirty="0"/>
              <a:t>/</a:t>
            </a:r>
            <a:r>
              <a:rPr lang="ar-SA" sz="1200" dirty="0"/>
              <a:t>اعمال</a:t>
            </a:r>
            <a:r>
              <a:rPr lang="en-US" sz="1200"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4180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91324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87</a:t>
            </a:fld>
            <a:endParaRPr lang="en-US"/>
          </a:p>
        </p:txBody>
      </p:sp>
    </p:spTree>
    <p:extLst>
      <p:ext uri="{BB962C8B-B14F-4D97-AF65-F5344CB8AC3E}">
        <p14:creationId xmlns:p14="http://schemas.microsoft.com/office/powerpoint/2010/main" val="29364789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collections like this show the prominence of certain words within passages or books. The larger the word, the more frequent its occurrence. The point here is that JESUS is the focal point of the gospel!</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88</a:t>
            </a:fld>
            <a:endParaRPr lang="en-US"/>
          </a:p>
        </p:txBody>
      </p:sp>
    </p:spTree>
    <p:extLst>
      <p:ext uri="{BB962C8B-B14F-4D97-AF65-F5344CB8AC3E}">
        <p14:creationId xmlns:p14="http://schemas.microsoft.com/office/powerpoint/2010/main" val="19745206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7110-ABE0-BF74-19B5-50CA87B76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E9C53-F65A-C3B5-3C65-2F20F0786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005B2-C898-A9B5-4EEC-FD488413C8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preaching series on Acts at Crossroads International Church Singapore in 2021 was called “Good News on the Move.” </a:t>
            </a:r>
          </a:p>
          <a:p>
            <a:r>
              <a:rPr lang="en-US" sz="1200" kern="1200" dirty="0">
                <a:solidFill>
                  <a:schemeClr val="tx1"/>
                </a:solidFill>
                <a:effectLst/>
                <a:latin typeface="+mn-lt"/>
                <a:ea typeface="+mn-ea"/>
                <a:cs typeface="+mn-cs"/>
              </a:rPr>
              <a:t>_________</a:t>
            </a:r>
          </a:p>
          <a:p>
            <a:r>
              <a:rPr lang="en-US" sz="1200" kern="1200" dirty="0">
                <a:solidFill>
                  <a:schemeClr val="tx1"/>
                </a:solidFill>
                <a:effectLst/>
                <a:latin typeface="+mn-lt"/>
                <a:ea typeface="+mn-ea"/>
                <a:cs typeface="+mn-cs"/>
              </a:rPr>
              <a:t>NS-05-Acts1-2—slide 178</a:t>
            </a:r>
          </a:p>
          <a:p>
            <a:r>
              <a:rPr lang="en-US" dirty="0"/>
              <a:t>NS-05-Acts17-19—85</a:t>
            </a:r>
          </a:p>
        </p:txBody>
      </p:sp>
      <p:sp>
        <p:nvSpPr>
          <p:cNvPr id="4" name="Slide Number Placeholder 3">
            <a:extLst>
              <a:ext uri="{FF2B5EF4-FFF2-40B4-BE49-F238E27FC236}">
                <a16:creationId xmlns:a16="http://schemas.microsoft.com/office/drawing/2014/main" id="{82DD8407-E2CB-FAA6-BB04-6554364F3234}"/>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45168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NT era, the message of Jesus had spread westward to Rome. All areas with Christian communities appear in orange.</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91</a:t>
            </a:fld>
            <a:endParaRPr lang="en-US"/>
          </a:p>
        </p:txBody>
      </p:sp>
    </p:spTree>
    <p:extLst>
      <p:ext uri="{BB962C8B-B14F-4D97-AF65-F5344CB8AC3E}">
        <p14:creationId xmlns:p14="http://schemas.microsoft.com/office/powerpoint/2010/main" val="13804579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Gentile churches typically do not celebrate the Jewish feast of Pentecost, yet it also </a:t>
            </a:r>
            <a:r>
              <a:rPr lang="en-US" dirty="0" err="1"/>
              <a:t>commorates</a:t>
            </a:r>
            <a:r>
              <a:rPr lang="en-US" dirty="0"/>
              <a:t> the beginning of the Church itself.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8177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674-36F1-A852-41FB-B48804B1A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BCF8-46CD-352A-46FE-DC019F7B3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E43-C437-8A74-D0FF-92FA6E78F6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7265A4-E248-503E-B17A-B63BE6FB53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863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7599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0887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r>
              <a:rPr lang="en-SG" dirty="0"/>
              <a:t>_______</a:t>
            </a:r>
          </a:p>
          <a:p>
            <a:r>
              <a:rPr lang="en-SG" dirty="0"/>
              <a:t>NS-03-Luke1-12—slide 177</a:t>
            </a:r>
          </a:p>
          <a:p>
            <a:r>
              <a:rPr lang="en-SG" dirty="0"/>
              <a:t>NS-05-Acts17-19—slide 100</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0298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2808F-3710-0047-A99B-8FA118A19A71}" type="slidenum">
              <a:rPr lang="en-US" sz="1200" b="1">
                <a:solidFill>
                  <a:srgbClr val="000000"/>
                </a:solidFill>
                <a:latin typeface="Arial" panose="020B0604020202020204" pitchFamily="34" charset="0"/>
              </a:rPr>
              <a:pPr/>
              <a:t>107</a:t>
            </a:fld>
            <a:endParaRPr lang="en-US" sz="1200" b="1" dirty="0">
              <a:solidFill>
                <a:srgbClr val="000000"/>
              </a:solidFill>
              <a:latin typeface="Arial" panose="020B0604020202020204" pitchFamily="34" charset="0"/>
            </a:endParaRPr>
          </a:p>
        </p:txBody>
      </p:sp>
      <p:sp>
        <p:nvSpPr>
          <p:cNvPr id="3153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70F6E8-02DB-1C40-9D76-6E59B646389E}" type="slidenum">
              <a:rPr lang="en-US" sz="1200" b="1">
                <a:solidFill>
                  <a:srgbClr val="000000"/>
                </a:solidFill>
                <a:latin typeface="Arial" panose="020B0604020202020204" pitchFamily="34" charset="0"/>
              </a:rPr>
              <a:pPr/>
              <a:t>108</a:t>
            </a:fld>
            <a:endParaRPr lang="en-US" sz="1200" b="1" dirty="0">
              <a:solidFill>
                <a:srgbClr val="000000"/>
              </a:solidFill>
              <a:latin typeface="Arial" panose="020B0604020202020204" pitchFamily="34" charset="0"/>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19A6C-9C04-0F4E-A68A-50BDDAE19241}" type="slidenum">
              <a:rPr lang="en-US" sz="1200" b="1">
                <a:solidFill>
                  <a:srgbClr val="000000"/>
                </a:solidFill>
                <a:latin typeface="Arial" panose="020B0604020202020204" pitchFamily="34" charset="0"/>
              </a:rPr>
              <a:pPr/>
              <a:t>109</a:t>
            </a:fld>
            <a:endParaRPr lang="en-US" sz="1200" b="1" dirty="0">
              <a:solidFill>
                <a:srgbClr val="000000"/>
              </a:solidFill>
              <a:latin typeface="Arial" panose="020B0604020202020204" pitchFamily="34" charset="0"/>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Watch </a:t>
            </a:r>
            <a:r>
              <a:rPr lang="en-US" b="1" dirty="0"/>
              <a:t>That's My King Dr. S.M. Lockridge </a:t>
            </a:r>
            <a:endParaRPr lang="en-US" dirty="0"/>
          </a:p>
          <a:p>
            <a:r>
              <a:rPr lang="en-US" dirty="0"/>
              <a:t>https://www.youtube.com/</a:t>
            </a:r>
            <a:r>
              <a:rPr lang="en-US" dirty="0" err="1"/>
              <a:t>watch?v</a:t>
            </a:r>
            <a:r>
              <a:rPr lang="en-US" dirty="0"/>
              <a:t>=</a:t>
            </a:r>
            <a:r>
              <a:rPr lang="en-US" dirty="0" err="1"/>
              <a:t>yzqTFNfeDnE</a:t>
            </a:r>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117</a:t>
            </a:fld>
            <a:endParaRPr lang="en-US"/>
          </a:p>
        </p:txBody>
      </p:sp>
    </p:spTree>
    <p:extLst>
      <p:ext uri="{BB962C8B-B14F-4D97-AF65-F5344CB8AC3E}">
        <p14:creationId xmlns:p14="http://schemas.microsoft.com/office/powerpoint/2010/main" val="7004396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 destroyed public buildings.</a:t>
            </a:r>
            <a:endParaRPr lang="en-US" dirty="0">
              <a:cs typeface="ＭＳ Ｐゴシック" charset="0"/>
            </a:endParaRPr>
          </a:p>
        </p:txBody>
      </p:sp>
    </p:spTree>
    <p:extLst>
      <p:ext uri="{BB962C8B-B14F-4D97-AF65-F5344CB8AC3E}">
        <p14:creationId xmlns:p14="http://schemas.microsoft.com/office/powerpoint/2010/main" val="28064185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Milwaukie rioting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t>
            </a:r>
            <a:r>
              <a:rPr lang="ar-SA" dirty="0">
                <a:ea typeface="ＭＳ Ｐゴシック" charset="0"/>
                <a:cs typeface="ＭＳ Ｐゴシック" charset="0"/>
              </a:rPr>
              <a:t>اعمال</a:t>
            </a:r>
            <a:r>
              <a:rPr lang="en-US" dirty="0">
                <a:ea typeface="ＭＳ Ｐゴシック" charset="0"/>
                <a:cs typeface="ＭＳ Ｐゴシック" charset="0"/>
              </a:rPr>
              <a:t>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1430099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969072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16249091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25192977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690302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6893002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1490665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0416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917145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6917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80820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3549443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090934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5797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741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76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732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532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404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253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086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219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958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127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980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13729543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2313885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108657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27719738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1091354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z="1000" smtClean="0">
                <a:solidFill>
                  <a:srgbClr val="FFFFFF"/>
                </a:solidFill>
                <a:effectLst>
                  <a:outerShdw blurRad="38100" dist="38100" dir="2700000" algn="tl">
                    <a:srgbClr val="000000"/>
                  </a:outerShdw>
                </a:effectLst>
              </a:rPr>
              <a:pPr defTabSz="457150" fontAlgn="auto">
                <a:spcBef>
                  <a:spcPts val="0"/>
                </a:spcBef>
                <a:spcAft>
                  <a:spcPts val="0"/>
                </a:spcAft>
                <a:defRPr/>
              </a:pPr>
              <a:t>‹#›</a:t>
            </a:fld>
            <a:endParaRPr lang="en-US" sz="1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4833207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3028250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895772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29370656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25482051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40549659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2341895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44136312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04291525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6335018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3932375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2764536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400986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3460514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769056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3042320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79853273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54513318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20687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577810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17468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0211032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818214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77390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630373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729364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7898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39392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018478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882046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6989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01293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9085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35769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038029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041172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05989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7642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6078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9611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9262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216821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733638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54601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03970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3415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830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086325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8688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41303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7156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8310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68224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7781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2605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10/4/25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381773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10/4/25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251675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10/4/25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934773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10/4/25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03421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10/4/25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161624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10/4/25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7587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10/4/25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175692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10/4/25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520814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10/4/25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648892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10/4/25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660348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10/4/25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313535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30443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1556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8375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4562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51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85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0646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42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3047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3825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4715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291299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48384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738848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5633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84247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9190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84137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17152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907258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24676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83071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41087653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24060510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111735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37075183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10/4/25</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58582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10/4/25</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810587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10/4/25</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2231907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36066169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7716032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11541597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595301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34397685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367780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18366149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8485744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3924029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36339935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39958560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3243373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7730541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4455553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9088669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3029177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34154770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41261042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19879638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4804927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40771140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21002797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32055609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42883064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22219908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332340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15E7AB7-FFD1-D347-9967-04DABB01E626}" type="slidenum">
              <a:rPr lang="en-US"/>
              <a:pPr>
                <a:defRPr/>
              </a:pPr>
              <a:t>‹#›</a:t>
            </a:fld>
            <a:endParaRPr lang="en-US"/>
          </a:p>
        </p:txBody>
      </p:sp>
    </p:spTree>
    <p:extLst>
      <p:ext uri="{BB962C8B-B14F-4D97-AF65-F5344CB8AC3E}">
        <p14:creationId xmlns:p14="http://schemas.microsoft.com/office/powerpoint/2010/main" val="24803124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8E4EF8-8D9D-AA41-9832-CF42CF19622C}" type="slidenum">
              <a:rPr lang="en-US" smtClean="0"/>
              <a:pPr>
                <a:defRPr/>
              </a:pPr>
              <a:t>‹#›</a:t>
            </a:fld>
            <a:endParaRPr lang="en-US" dirty="0"/>
          </a:p>
        </p:txBody>
      </p:sp>
    </p:spTree>
    <p:extLst>
      <p:ext uri="{BB962C8B-B14F-4D97-AF65-F5344CB8AC3E}">
        <p14:creationId xmlns:p14="http://schemas.microsoft.com/office/powerpoint/2010/main" val="738471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E9B323-3C6B-2140-9444-E1ACB463DA7B}" type="slidenum">
              <a:rPr lang="en-US" smtClean="0"/>
              <a:pPr>
                <a:defRPr/>
              </a:pPr>
              <a:t>‹#›</a:t>
            </a:fld>
            <a:endParaRPr lang="en-US" dirty="0"/>
          </a:p>
        </p:txBody>
      </p:sp>
    </p:spTree>
    <p:extLst>
      <p:ext uri="{BB962C8B-B14F-4D97-AF65-F5344CB8AC3E}">
        <p14:creationId xmlns:p14="http://schemas.microsoft.com/office/powerpoint/2010/main" val="24252697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17741-0065-1640-82C5-FA94841F61EA}" type="slidenum">
              <a:rPr lang="en-US" smtClean="0"/>
              <a:pPr>
                <a:defRPr/>
              </a:pPr>
              <a:t>‹#›</a:t>
            </a:fld>
            <a:endParaRPr lang="en-US" dirty="0"/>
          </a:p>
        </p:txBody>
      </p:sp>
    </p:spTree>
    <p:extLst>
      <p:ext uri="{BB962C8B-B14F-4D97-AF65-F5344CB8AC3E}">
        <p14:creationId xmlns:p14="http://schemas.microsoft.com/office/powerpoint/2010/main" val="21399383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EE90C1-921C-DF40-AE2B-5D6BBF3EE33B}" type="slidenum">
              <a:rPr lang="en-US" smtClean="0"/>
              <a:pPr>
                <a:defRPr/>
              </a:pPr>
              <a:t>‹#›</a:t>
            </a:fld>
            <a:endParaRPr lang="en-US" dirty="0"/>
          </a:p>
        </p:txBody>
      </p:sp>
    </p:spTree>
    <p:extLst>
      <p:ext uri="{BB962C8B-B14F-4D97-AF65-F5344CB8AC3E}">
        <p14:creationId xmlns:p14="http://schemas.microsoft.com/office/powerpoint/2010/main" val="15300460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5FFD0-38B0-0A49-8C94-0601F399531B}" type="slidenum">
              <a:rPr lang="en-US" smtClean="0"/>
              <a:pPr>
                <a:defRPr/>
              </a:pPr>
              <a:t>‹#›</a:t>
            </a:fld>
            <a:endParaRPr lang="en-US" dirty="0"/>
          </a:p>
        </p:txBody>
      </p:sp>
    </p:spTree>
    <p:extLst>
      <p:ext uri="{BB962C8B-B14F-4D97-AF65-F5344CB8AC3E}">
        <p14:creationId xmlns:p14="http://schemas.microsoft.com/office/powerpoint/2010/main" val="19120751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11A777-80E1-A14B-9624-92F17425522E}" type="slidenum">
              <a:rPr lang="en-US" smtClean="0"/>
              <a:pPr>
                <a:defRPr/>
              </a:pPr>
              <a:t>‹#›</a:t>
            </a:fld>
            <a:endParaRPr lang="en-US" dirty="0"/>
          </a:p>
        </p:txBody>
      </p:sp>
    </p:spTree>
    <p:extLst>
      <p:ext uri="{BB962C8B-B14F-4D97-AF65-F5344CB8AC3E}">
        <p14:creationId xmlns:p14="http://schemas.microsoft.com/office/powerpoint/2010/main" val="23395904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BE2E7-8C13-CF45-88E8-8003263C617B}" type="slidenum">
              <a:rPr lang="en-US" smtClean="0"/>
              <a:pPr>
                <a:defRPr/>
              </a:pPr>
              <a:t>‹#›</a:t>
            </a:fld>
            <a:endParaRPr lang="en-US" dirty="0"/>
          </a:p>
        </p:txBody>
      </p:sp>
    </p:spTree>
    <p:extLst>
      <p:ext uri="{BB962C8B-B14F-4D97-AF65-F5344CB8AC3E}">
        <p14:creationId xmlns:p14="http://schemas.microsoft.com/office/powerpoint/2010/main" val="16694600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ECC598-EB7A-3649-A422-6E617E8CAB0F}" type="slidenum">
              <a:rPr lang="en-US" smtClean="0"/>
              <a:pPr>
                <a:defRPr/>
              </a:pPr>
              <a:t>‹#›</a:t>
            </a:fld>
            <a:endParaRPr lang="en-US" dirty="0"/>
          </a:p>
        </p:txBody>
      </p:sp>
    </p:spTree>
    <p:extLst>
      <p:ext uri="{BB962C8B-B14F-4D97-AF65-F5344CB8AC3E}">
        <p14:creationId xmlns:p14="http://schemas.microsoft.com/office/powerpoint/2010/main" val="19161867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6B559E-B791-BE4D-B1F1-7A764B2C737B}" type="slidenum">
              <a:rPr lang="en-US" smtClean="0"/>
              <a:pPr>
                <a:defRPr/>
              </a:pPr>
              <a:t>‹#›</a:t>
            </a:fld>
            <a:endParaRPr lang="en-US" dirty="0"/>
          </a:p>
        </p:txBody>
      </p:sp>
    </p:spTree>
    <p:extLst>
      <p:ext uri="{BB962C8B-B14F-4D97-AF65-F5344CB8AC3E}">
        <p14:creationId xmlns:p14="http://schemas.microsoft.com/office/powerpoint/2010/main" val="38913709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B73237-5808-E74D-BB64-CFBC04AFA44B}" type="slidenum">
              <a:rPr lang="en-US" smtClean="0"/>
              <a:pPr>
                <a:defRPr/>
              </a:pPr>
              <a:t>‹#›</a:t>
            </a:fld>
            <a:endParaRPr lang="en-US" dirty="0"/>
          </a:p>
        </p:txBody>
      </p:sp>
    </p:spTree>
    <p:extLst>
      <p:ext uri="{BB962C8B-B14F-4D97-AF65-F5344CB8AC3E}">
        <p14:creationId xmlns:p14="http://schemas.microsoft.com/office/powerpoint/2010/main" val="48523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DE273460-1B13-874B-9EFD-72463C2AD600}" type="slidenum">
              <a:rPr lang="en-US"/>
              <a:pPr>
                <a:defRPr/>
              </a:pPr>
              <a:t>‹#›</a:t>
            </a:fld>
            <a:endParaRPr lang="en-US"/>
          </a:p>
        </p:txBody>
      </p:sp>
    </p:spTree>
    <p:extLst>
      <p:ext uri="{BB962C8B-B14F-4D97-AF65-F5344CB8AC3E}">
        <p14:creationId xmlns:p14="http://schemas.microsoft.com/office/powerpoint/2010/main" val="39317133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552EFC-4428-D64C-B795-10482E29AD16}" type="slidenum">
              <a:rPr lang="en-US" smtClean="0"/>
              <a:pPr>
                <a:defRPr/>
              </a:pPr>
              <a:t>‹#›</a:t>
            </a:fld>
            <a:endParaRPr lang="en-US" dirty="0"/>
          </a:p>
        </p:txBody>
      </p:sp>
    </p:spTree>
    <p:extLst>
      <p:ext uri="{BB962C8B-B14F-4D97-AF65-F5344CB8AC3E}">
        <p14:creationId xmlns:p14="http://schemas.microsoft.com/office/powerpoint/2010/main" val="14406017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C23D5-9C0E-EE4A-AAAD-D244AD666CEB}" type="slidenum">
              <a:rPr lang="en-US" smtClean="0"/>
              <a:pPr>
                <a:defRPr/>
              </a:pPr>
              <a:t>‹#›</a:t>
            </a:fld>
            <a:endParaRPr lang="en-US" dirty="0"/>
          </a:p>
        </p:txBody>
      </p:sp>
    </p:spTree>
    <p:extLst>
      <p:ext uri="{BB962C8B-B14F-4D97-AF65-F5344CB8AC3E}">
        <p14:creationId xmlns:p14="http://schemas.microsoft.com/office/powerpoint/2010/main" val="2890591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F7D13-A5C1-5F4F-AD8D-4550E05BED72}" type="slidenum">
              <a:rPr lang="en-US" smtClean="0"/>
              <a:pPr>
                <a:defRPr/>
              </a:pPr>
              <a:t>‹#›</a:t>
            </a:fld>
            <a:endParaRPr lang="en-US" dirty="0"/>
          </a:p>
        </p:txBody>
      </p:sp>
    </p:spTree>
    <p:extLst>
      <p:ext uri="{BB962C8B-B14F-4D97-AF65-F5344CB8AC3E}">
        <p14:creationId xmlns:p14="http://schemas.microsoft.com/office/powerpoint/2010/main" val="32821286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10/4/25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41505995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10/4/25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26302948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10/4/25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1265844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10/4/25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17671231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10/4/25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173226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10/4/25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11100078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10/4/25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1418141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10/4/25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41662672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10/4/25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4586690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10/4/25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2035568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10/4/25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5820775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9963496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273601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6507608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30115031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8139087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938170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25957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4635862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31202540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8017733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21818434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2737749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3975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6640619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299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632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27492899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484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9957092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7144228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834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6348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416642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1713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737861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020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77718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1138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10914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17356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537093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02526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93304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725125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70171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9B837DF-9A10-5D4E-A37B-23A01B3078B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7988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9E68A0-F260-6E47-9B23-0D55A6FB7AB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42310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207357-3AE3-E749-AC8D-2F1E0A22D93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22075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81C6FCD-1496-D24B-A236-D8E154B7CC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00214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0F644A-0C31-9742-AE53-A521819A744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49960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5DD664-DB7E-264B-AD3C-53F45EC7E26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82253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052ED65-A4A2-C842-B896-774DD2FAFA9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00016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507515-9150-C347-B4EB-EE191F4F3F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79259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3A9F8DE-4A64-BF47-910F-3A9AAC30742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8458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CB772D-D983-7F4D-B7E4-7B3BF34798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94133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49D3A8F-BAE8-434E-984D-A65A75AE4CD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723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B0B30D-78DA-214A-9519-968A90AB7CB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3428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407E5C-B7A5-7049-A3F1-53D4C29212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430126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003137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999569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44182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60326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07889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883365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471143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0129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104750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63685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040491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44579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592493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56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10/4/25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75667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73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extLst>
      <p:ext uri="{BB962C8B-B14F-4D97-AF65-F5344CB8AC3E}">
        <p14:creationId xmlns:p14="http://schemas.microsoft.com/office/powerpoint/2010/main" val="364644449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7882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0994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670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7444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44890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6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6171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4823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7126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04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4843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9924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81617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862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9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9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51634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04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2610589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24005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745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553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3816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590075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48095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293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44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8109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271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86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748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8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74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5860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790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84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3964483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4271946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2384983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33056224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979086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1092254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2766547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1164955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35968105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133969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4.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15.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7.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5.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8.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1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theme" Target="../theme/theme32.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805605521"/>
      </p:ext>
    </p:extLst>
  </p:cSld>
  <p:clrMap bg1="dk2" tx1="lt1" bg2="dk1" tx2="lt2" accent1="accent1" accent2="accent2" accent3="accent3" accent4="accent4" accent5="accent5" accent6="accent6" hlink="hlink" folHlink="folHlink"/>
  <p:sldLayoutIdLst>
    <p:sldLayoutId id="2147489129" r:id="rId1"/>
    <p:sldLayoutId id="2147489130" r:id="rId2"/>
    <p:sldLayoutId id="2147489131" r:id="rId3"/>
    <p:sldLayoutId id="2147489132" r:id="rId4"/>
    <p:sldLayoutId id="2147489133" r:id="rId5"/>
    <p:sldLayoutId id="2147489134" r:id="rId6"/>
    <p:sldLayoutId id="2147489135" r:id="rId7"/>
    <p:sldLayoutId id="2147489136" r:id="rId8"/>
    <p:sldLayoutId id="2147489137" r:id="rId9"/>
    <p:sldLayoutId id="2147489138" r:id="rId10"/>
    <p:sldLayoutId id="21474891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2937388397"/>
      </p:ext>
    </p:extLst>
  </p:cSld>
  <p:clrMap bg1="lt1" tx1="dk1" bg2="lt2" tx2="dk2" accent1="accent1" accent2="accent2" accent3="accent3" accent4="accent4" accent5="accent5" accent6="accent6" hlink="hlink" folHlink="folHlink"/>
  <p:sldLayoutIdLst>
    <p:sldLayoutId id="2147489141" r:id="rId1"/>
    <p:sldLayoutId id="2147489142" r:id="rId2"/>
    <p:sldLayoutId id="2147489143" r:id="rId3"/>
    <p:sldLayoutId id="2147489144" r:id="rId4"/>
    <p:sldLayoutId id="2147489145" r:id="rId5"/>
    <p:sldLayoutId id="2147489146" r:id="rId6"/>
    <p:sldLayoutId id="2147489147" r:id="rId7"/>
    <p:sldLayoutId id="2147489148" r:id="rId8"/>
    <p:sldLayoutId id="2147489149" r:id="rId9"/>
    <p:sldLayoutId id="2147489150" r:id="rId10"/>
    <p:sldLayoutId id="2147489151"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3303289653"/>
      </p:ext>
    </p:extLst>
  </p:cSld>
  <p:clrMap bg1="lt1" tx1="dk1" bg2="lt2" tx2="dk2" accent1="accent1" accent2="accent2" accent3="accent3" accent4="accent4" accent5="accent5" accent6="accent6" hlink="hlink" folHlink="folHlink"/>
  <p:sldLayoutIdLst>
    <p:sldLayoutId id="2147489153" r:id="rId1"/>
    <p:sldLayoutId id="214748915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3388471861"/>
      </p:ext>
    </p:extLst>
  </p:cSld>
  <p:clrMap bg1="lt1" tx1="dk1" bg2="lt2" tx2="dk2" accent1="accent1" accent2="accent2" accent3="accent3" accent4="accent4" accent5="accent5" accent6="accent6" hlink="hlink" folHlink="folHlink"/>
  <p:sldLayoutIdLst>
    <p:sldLayoutId id="2147489156" r:id="rId1"/>
    <p:sldLayoutId id="2147489157" r:id="rId2"/>
    <p:sldLayoutId id="2147489158" r:id="rId3"/>
    <p:sldLayoutId id="2147489159" r:id="rId4"/>
    <p:sldLayoutId id="2147489160" r:id="rId5"/>
    <p:sldLayoutId id="2147489161" r:id="rId6"/>
    <p:sldLayoutId id="2147489162" r:id="rId7"/>
    <p:sldLayoutId id="2147489163" r:id="rId8"/>
    <p:sldLayoutId id="2147489164" r:id="rId9"/>
    <p:sldLayoutId id="2147489165" r:id="rId10"/>
    <p:sldLayoutId id="2147489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428973"/>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2493244474"/>
      </p:ext>
    </p:extLst>
  </p:cSld>
  <p:clrMap bg1="dk2" tx1="lt1" bg2="dk1" tx2="lt2" accent1="accent1" accent2="accent2" accent3="accent3" accent4="accent4" accent5="accent5" accent6="accent6" hlink="hlink" folHlink="folHlink"/>
  <p:sldLayoutIdLst>
    <p:sldLayoutId id="2147489218" r:id="rId1"/>
    <p:sldLayoutId id="2147489219" r:id="rId2"/>
    <p:sldLayoutId id="2147489220" r:id="rId3"/>
    <p:sldLayoutId id="2147489221" r:id="rId4"/>
    <p:sldLayoutId id="2147489222" r:id="rId5"/>
    <p:sldLayoutId id="2147489223" r:id="rId6"/>
    <p:sldLayoutId id="2147489224" r:id="rId7"/>
    <p:sldLayoutId id="2147489225" r:id="rId8"/>
    <p:sldLayoutId id="2147489226" r:id="rId9"/>
    <p:sldLayoutId id="2147489227" r:id="rId10"/>
    <p:sldLayoutId id="21474892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138950247"/>
      </p:ext>
    </p:extLst>
  </p:cSld>
  <p:clrMap bg1="dk2" tx1="lt1" bg2="dk1" tx2="lt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5951057"/>
      </p:ext>
    </p:extLst>
  </p:cSld>
  <p:clrMap bg1="dk2" tx1="lt1" bg2="dk1" tx2="lt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 id="2147489254" r:id="rId12"/>
    <p:sldLayoutId id="2147489392"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820254512"/>
      </p:ext>
    </p:extLst>
  </p:cSld>
  <p:clrMap bg1="lt1" tx1="dk1" bg2="lt2" tx2="dk2" accent1="accent1" accent2="accent2" accent3="accent3" accent4="accent4" accent5="accent5" accent6="accent6" hlink="hlink" folHlink="folHlink"/>
  <p:sldLayoutIdLst>
    <p:sldLayoutId id="2147489256" r:id="rId1"/>
    <p:sldLayoutId id="2147489257" r:id="rId2"/>
    <p:sldLayoutId id="2147489258" r:id="rId3"/>
    <p:sldLayoutId id="2147489259" r:id="rId4"/>
    <p:sldLayoutId id="2147489260" r:id="rId5"/>
    <p:sldLayoutId id="2147489261" r:id="rId6"/>
    <p:sldLayoutId id="2147489262" r:id="rId7"/>
    <p:sldLayoutId id="2147489263" r:id="rId8"/>
    <p:sldLayoutId id="2147489264" r:id="rId9"/>
    <p:sldLayoutId id="2147489265" r:id="rId10"/>
    <p:sldLayoutId id="2147489266" r:id="rId11"/>
    <p:sldLayoutId id="2147489267" r:id="rId12"/>
    <p:sldLayoutId id="21474892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263641"/>
      </p:ext>
    </p:extLst>
  </p:cSld>
  <p:clrMap bg1="lt1" tx1="dk1" bg2="lt2" tx2="dk2" accent1="accent1" accent2="accent2" accent3="accent3" accent4="accent4" accent5="accent5" accent6="accent6" hlink="hlink" folHlink="folHlink"/>
  <p:sldLayoutIdLst>
    <p:sldLayoutId id="2147489270" r:id="rId1"/>
    <p:sldLayoutId id="2147489271" r:id="rId2"/>
    <p:sldLayoutId id="2147489272" r:id="rId3"/>
    <p:sldLayoutId id="2147489273" r:id="rId4"/>
    <p:sldLayoutId id="2147489274" r:id="rId5"/>
    <p:sldLayoutId id="2147489275" r:id="rId6"/>
    <p:sldLayoutId id="2147489276" r:id="rId7"/>
    <p:sldLayoutId id="2147489277" r:id="rId8"/>
    <p:sldLayoutId id="2147489278" r:id="rId9"/>
    <p:sldLayoutId id="2147489279" r:id="rId10"/>
    <p:sldLayoutId id="21474892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 id="214748939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10/4/25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946448807"/>
      </p:ext>
    </p:extLst>
  </p:cSld>
  <p:clrMap bg1="lt1" tx1="dk1" bg2="lt2" tx2="dk2" accent1="accent1" accent2="accent2" accent3="accent3" accent4="accent4" accent5="accent5" accent6="accent6" hlink="hlink" folHlink="folHlink"/>
  <p:sldLayoutIdLst>
    <p:sldLayoutId id="2147489282" r:id="rId1"/>
    <p:sldLayoutId id="2147489283" r:id="rId2"/>
    <p:sldLayoutId id="2147489284" r:id="rId3"/>
    <p:sldLayoutId id="2147489285" r:id="rId4"/>
    <p:sldLayoutId id="2147489286" r:id="rId5"/>
    <p:sldLayoutId id="2147489287" r:id="rId6"/>
    <p:sldLayoutId id="2147489288" r:id="rId7"/>
    <p:sldLayoutId id="2147489289" r:id="rId8"/>
    <p:sldLayoutId id="2147489290" r:id="rId9"/>
    <p:sldLayoutId id="2147489291" r:id="rId10"/>
    <p:sldLayoutId id="214748929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461692"/>
      </p:ext>
    </p:extLst>
  </p:cSld>
  <p:clrMap bg1="lt1" tx1="dk1" bg2="lt2" tx2="dk2" accent1="accent1" accent2="accent2" accent3="accent3" accent4="accent4" accent5="accent5" accent6="accent6" hlink="hlink" folHlink="folHlink"/>
  <p:sldLayoutIdLst>
    <p:sldLayoutId id="2147489294" r:id="rId1"/>
    <p:sldLayoutId id="2147489295" r:id="rId2"/>
    <p:sldLayoutId id="2147489296" r:id="rId3"/>
    <p:sldLayoutId id="2147489297" r:id="rId4"/>
    <p:sldLayoutId id="2147489298" r:id="rId5"/>
    <p:sldLayoutId id="2147489299" r:id="rId6"/>
    <p:sldLayoutId id="2147489300" r:id="rId7"/>
    <p:sldLayoutId id="2147489301" r:id="rId8"/>
    <p:sldLayoutId id="2147489302" r:id="rId9"/>
    <p:sldLayoutId id="2147489303" r:id="rId10"/>
    <p:sldLayoutId id="21474893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095710"/>
      </p:ext>
    </p:extLst>
  </p:cSld>
  <p:clrMap bg1="lt1" tx1="dk1" bg2="lt2" tx2="dk2" accent1="accent1" accent2="accent2" accent3="accent3" accent4="accent4" accent5="accent5" accent6="accent6" hlink="hlink" folHlink="folHlink"/>
  <p:sldLayoutIdLst>
    <p:sldLayoutId id="2147489306" r:id="rId1"/>
    <p:sldLayoutId id="2147489307" r:id="rId2"/>
    <p:sldLayoutId id="2147489308" r:id="rId3"/>
    <p:sldLayoutId id="2147489309" r:id="rId4"/>
    <p:sldLayoutId id="2147489310" r:id="rId5"/>
    <p:sldLayoutId id="2147489311" r:id="rId6"/>
    <p:sldLayoutId id="2147489312" r:id="rId7"/>
    <p:sldLayoutId id="2147489313" r:id="rId8"/>
    <p:sldLayoutId id="2147489314" r:id="rId9"/>
    <p:sldLayoutId id="2147489315" r:id="rId10"/>
    <p:sldLayoutId id="21474893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2273150512"/>
      </p:ext>
    </p:extLst>
  </p:cSld>
  <p:clrMap bg1="lt1" tx1="dk1" bg2="lt2" tx2="dk2" accent1="accent1" accent2="accent2" accent3="accent3" accent4="accent4" accent5="accent5" accent6="accent6" hlink="hlink" folHlink="folHlink"/>
  <p:sldLayoutIdLst>
    <p:sldLayoutId id="2147489318" r:id="rId1"/>
    <p:sldLayoutId id="2147489319" r:id="rId2"/>
    <p:sldLayoutId id="2147489320" r:id="rId3"/>
    <p:sldLayoutId id="2147489321" r:id="rId4"/>
    <p:sldLayoutId id="2147489322" r:id="rId5"/>
    <p:sldLayoutId id="2147489323" r:id="rId6"/>
    <p:sldLayoutId id="2147489324" r:id="rId7"/>
    <p:sldLayoutId id="2147489325" r:id="rId8"/>
    <p:sldLayoutId id="2147489326" r:id="rId9"/>
    <p:sldLayoutId id="2147489327" r:id="rId10"/>
    <p:sldLayoutId id="214748932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444855"/>
      </p:ext>
    </p:extLst>
  </p:cSld>
  <p:clrMap bg1="lt1" tx1="dk1" bg2="lt2" tx2="dk2" accent1="accent1" accent2="accent2" accent3="accent3" accent4="accent4" accent5="accent5" accent6="accent6" hlink="hlink" folHlink="folHlink"/>
  <p:sldLayoutIdLst>
    <p:sldLayoutId id="2147489330" r:id="rId1"/>
    <p:sldLayoutId id="2147489331" r:id="rId2"/>
    <p:sldLayoutId id="2147489332" r:id="rId3"/>
    <p:sldLayoutId id="2147489333" r:id="rId4"/>
    <p:sldLayoutId id="2147489334" r:id="rId5"/>
    <p:sldLayoutId id="2147489335" r:id="rId6"/>
    <p:sldLayoutId id="2147489336" r:id="rId7"/>
    <p:sldLayoutId id="2147489337" r:id="rId8"/>
    <p:sldLayoutId id="2147489338" r:id="rId9"/>
    <p:sldLayoutId id="2147489339" r:id="rId10"/>
    <p:sldLayoutId id="2147489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extLst>
      <p:ext uri="{BB962C8B-B14F-4D97-AF65-F5344CB8AC3E}">
        <p14:creationId xmlns:p14="http://schemas.microsoft.com/office/powerpoint/2010/main" val="3988980356"/>
      </p:ext>
    </p:extLst>
  </p:cSld>
  <p:clrMap bg1="dk2" tx1="lt1" bg2="dk1" tx2="lt2" accent1="accent1" accent2="accent2" accent3="accent3" accent4="accent4" accent5="accent5" accent6="accent6" hlink="hlink" folHlink="folHlink"/>
  <p:sldLayoutIdLst>
    <p:sldLayoutId id="2147489342" r:id="rId1"/>
    <p:sldLayoutId id="2147489343" r:id="rId2"/>
    <p:sldLayoutId id="2147489344" r:id="rId3"/>
    <p:sldLayoutId id="2147489345" r:id="rId4"/>
    <p:sldLayoutId id="2147489346" r:id="rId5"/>
    <p:sldLayoutId id="2147489347" r:id="rId6"/>
    <p:sldLayoutId id="2147489348" r:id="rId7"/>
    <p:sldLayoutId id="2147489349" r:id="rId8"/>
    <p:sldLayoutId id="2147489350" r:id="rId9"/>
    <p:sldLayoutId id="2147489351" r:id="rId10"/>
    <p:sldLayoutId id="214748935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5B3A7DB0-3695-904D-832A-BA161253DA40}" type="slidenum">
              <a:rPr lang="en-US" smtClean="0"/>
              <a:pPr>
                <a:defRPr/>
              </a:pPr>
              <a:t>‹#›</a:t>
            </a:fld>
            <a:endParaRPr lang="en-US" dirty="0"/>
          </a:p>
        </p:txBody>
      </p:sp>
    </p:spTree>
    <p:extLst>
      <p:ext uri="{BB962C8B-B14F-4D97-AF65-F5344CB8AC3E}">
        <p14:creationId xmlns:p14="http://schemas.microsoft.com/office/powerpoint/2010/main" val="1120125093"/>
      </p:ext>
    </p:extLst>
  </p:cSld>
  <p:clrMap bg1="lt1" tx1="dk1" bg2="lt2" tx2="dk2" accent1="accent1" accent2="accent2" accent3="accent3" accent4="accent4" accent5="accent5" accent6="accent6" hlink="hlink" folHlink="folHlink"/>
  <p:sldLayoutIdLst>
    <p:sldLayoutId id="2147489354" r:id="rId1"/>
    <p:sldLayoutId id="2147489355" r:id="rId2"/>
    <p:sldLayoutId id="2147489356" r:id="rId3"/>
    <p:sldLayoutId id="2147489357" r:id="rId4"/>
    <p:sldLayoutId id="2147489358" r:id="rId5"/>
    <p:sldLayoutId id="2147489359" r:id="rId6"/>
    <p:sldLayoutId id="2147489360" r:id="rId7"/>
    <p:sldLayoutId id="2147489361" r:id="rId8"/>
    <p:sldLayoutId id="2147489362" r:id="rId9"/>
    <p:sldLayoutId id="2147489363" r:id="rId10"/>
    <p:sldLayoutId id="2147489364" r:id="rId11"/>
    <p:sldLayoutId id="2147489365" r:id="rId12"/>
    <p:sldLayoutId id="2147489366"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69176883"/>
      </p:ext>
    </p:extLst>
  </p:cSld>
  <p:clrMap bg1="lt1" tx1="dk1" bg2="lt2" tx2="dk2" accent1="accent1" accent2="accent2" accent3="accent3" accent4="accent4" accent5="accent5" accent6="accent6" hlink="hlink" folHlink="folHlink"/>
  <p:sldLayoutIdLst>
    <p:sldLayoutId id="2147489368" r:id="rId1"/>
    <p:sldLayoutId id="2147489369" r:id="rId2"/>
    <p:sldLayoutId id="2147489370" r:id="rId3"/>
    <p:sldLayoutId id="2147489371" r:id="rId4"/>
    <p:sldLayoutId id="2147489372" r:id="rId5"/>
    <p:sldLayoutId id="2147489373" r:id="rId6"/>
    <p:sldLayoutId id="2147489374" r:id="rId7"/>
    <p:sldLayoutId id="2147489375" r:id="rId8"/>
    <p:sldLayoutId id="2147489376" r:id="rId9"/>
    <p:sldLayoutId id="2147489377" r:id="rId10"/>
    <p:sldLayoutId id="2147489378"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1244871986"/>
      </p:ext>
    </p:extLst>
  </p:cSld>
  <p:clrMap bg1="dk2" tx1="lt1" bg2="dk1" tx2="lt2" accent1="accent1" accent2="accent2" accent3="accent3" accent4="accent4" accent5="accent5" accent6="accent6" hlink="hlink" folHlink="folHlink"/>
  <p:sldLayoutIdLst>
    <p:sldLayoutId id="2147489380" r:id="rId1"/>
    <p:sldLayoutId id="2147489381" r:id="rId2"/>
    <p:sldLayoutId id="2147489382" r:id="rId3"/>
    <p:sldLayoutId id="2147489383" r:id="rId4"/>
    <p:sldLayoutId id="2147489384" r:id="rId5"/>
    <p:sldLayoutId id="2147489385" r:id="rId6"/>
    <p:sldLayoutId id="2147489386" r:id="rId7"/>
    <p:sldLayoutId id="2147489387" r:id="rId8"/>
    <p:sldLayoutId id="2147489388" r:id="rId9"/>
    <p:sldLayoutId id="2147489389" r:id="rId10"/>
    <p:sldLayoutId id="2147489390"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518993"/>
      </p:ext>
    </p:extLst>
  </p:cSld>
  <p:clrMap bg1="lt1" tx1="dk1" bg2="lt2" tx2="dk2" accent1="accent1" accent2="accent2" accent3="accent3" accent4="accent4" accent5="accent5" accent6="accent6" hlink="hlink" folHlink="folHlink"/>
  <p:sldLayoutIdLst>
    <p:sldLayoutId id="2147489394" r:id="rId1"/>
    <p:sldLayoutId id="2147489395" r:id="rId2"/>
    <p:sldLayoutId id="2147489396" r:id="rId3"/>
    <p:sldLayoutId id="2147489397" r:id="rId4"/>
    <p:sldLayoutId id="2147489398" r:id="rId5"/>
    <p:sldLayoutId id="2147489399" r:id="rId6"/>
    <p:sldLayoutId id="2147489400" r:id="rId7"/>
    <p:sldLayoutId id="2147489401" r:id="rId8"/>
    <p:sldLayoutId id="2147489402" r:id="rId9"/>
    <p:sldLayoutId id="2147489403" r:id="rId10"/>
    <p:sldLayoutId id="214748940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b="1" i="0">
                <a:latin typeface="Arial" panose="020B0604020202020204" pitchFamily="34" charset="0"/>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108" indent="-28542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8393"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5075"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0550996"/>
      </p:ext>
    </p:extLst>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 id="2147489417" r:id="rId12"/>
    <p:sldLayoutId id="2147489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fld id="{E02A7DA3-09DE-1244-B197-36F6928B640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9084505"/>
      </p:ext>
    </p:extLst>
  </p:cSld>
  <p:clrMap bg1="lt1" tx1="dk1" bg2="lt2" tx2="dk2" accent1="accent1" accent2="accent2" accent3="accent3" accent4="accent4" accent5="accent5" accent6="accent6" hlink="hlink" folHlink="folHlink"/>
  <p:sldLayoutIdLst>
    <p:sldLayoutId id="2147489420" r:id="rId1"/>
    <p:sldLayoutId id="2147489421" r:id="rId2"/>
    <p:sldLayoutId id="2147489422" r:id="rId3"/>
    <p:sldLayoutId id="2147489423" r:id="rId4"/>
    <p:sldLayoutId id="2147489424" r:id="rId5"/>
    <p:sldLayoutId id="2147489425" r:id="rId6"/>
    <p:sldLayoutId id="2147489426" r:id="rId7"/>
    <p:sldLayoutId id="2147489427" r:id="rId8"/>
    <p:sldLayoutId id="2147489428" r:id="rId9"/>
    <p:sldLayoutId id="2147489429" r:id="rId10"/>
    <p:sldLayoutId id="2147489430" r:id="rId11"/>
    <p:sldLayoutId id="2147489431" r:id="rId12"/>
    <p:sldLayoutId id="214748943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40227922"/>
      </p:ext>
    </p:extLst>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 id="2147489445" r:id="rId12"/>
    <p:sldLayoutId id="2147489446" r:id="rId13"/>
    <p:sldLayoutId id="214748944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07"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09"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80910"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2"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4"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6"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9"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80940"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lgn="l">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72518371-B046-EC45-B586-9F13B45FBBC0}" type="slidenum">
              <a:rPr lang="en-US" smtClean="0"/>
              <a:pPr>
                <a:defRPr/>
              </a:pPr>
              <a:t>‹#›</a:t>
            </a:fld>
            <a:endParaRPr lang="en-US" dirty="0"/>
          </a:p>
        </p:txBody>
      </p:sp>
    </p:spTree>
    <p:extLst>
      <p:ext uri="{BB962C8B-B14F-4D97-AF65-F5344CB8AC3E}">
        <p14:creationId xmlns:p14="http://schemas.microsoft.com/office/powerpoint/2010/main" val="1137398051"/>
      </p:ext>
    </p:extLst>
  </p:cSld>
  <p:clrMap bg1="dk2" tx1="lt1" bg2="dk1" tx2="lt2" accent1="accent1" accent2="accent2" accent3="accent3" accent4="accent4" accent5="accent5" accent6="accent6" hlink="hlink" folHlink="folHlink"/>
  <p:sldLayoutIdLst>
    <p:sldLayoutId id="2147487849" r:id="rId1"/>
    <p:sldLayoutId id="214748785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10/4/25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927907972"/>
      </p:ext>
    </p:extLst>
  </p:cSld>
  <p:clrMap bg1="dk1" tx1="lt1" bg2="dk2" tx2="lt2" accent1="accent1" accent2="accent2" accent3="accent3" accent4="accent4" accent5="accent5" accent6="accent6" hlink="hlink" folHlink="folHlink"/>
  <p:sldLayoutIdLst>
    <p:sldLayoutId id="2147488691" r:id="rId1"/>
    <p:sldLayoutId id="2147488692" r:id="rId2"/>
    <p:sldLayoutId id="214748869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162042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 id="2147488793" r:id="rId13"/>
    <p:sldLayoutId id="2147489229"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362102"/>
      </p:ext>
    </p:extLst>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5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83.xml"/><Relationship Id="rId1" Type="http://schemas.openxmlformats.org/officeDocument/2006/relationships/slideLayout" Target="../slideLayouts/slideLayout25.xml"/><Relationship Id="rId4" Type="http://schemas.openxmlformats.org/officeDocument/2006/relationships/image" Target="../media/image98.jpeg"/></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2.xml"/><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0.xml"/><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2.xml"/><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3.xml"/><Relationship Id="rId1" Type="http://schemas.openxmlformats.org/officeDocument/2006/relationships/slideLayout" Target="../slideLayouts/slideLayout54.xml"/><Relationship Id="rId4" Type="http://schemas.openxmlformats.org/officeDocument/2006/relationships/image" Target="../media/image112.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4.xml"/><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5.xml"/><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29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291.xml"/><Relationship Id="rId6" Type="http://schemas.openxmlformats.org/officeDocument/2006/relationships/comments" Target="../comments/comment2.xml"/><Relationship Id="rId5" Type="http://schemas.openxmlformats.org/officeDocument/2006/relationships/image" Target="../media/image36.jpeg"/><Relationship Id="rId4" Type="http://schemas.openxmlformats.org/officeDocument/2006/relationships/image" Target="../media/image35.png"/></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291.xml"/><Relationship Id="rId5" Type="http://schemas.openxmlformats.org/officeDocument/2006/relationships/image" Target="../media/image43.jpeg"/><Relationship Id="rId4" Type="http://schemas.openxmlformats.org/officeDocument/2006/relationships/image" Target="../media/image35.png"/></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1.xml"/><Relationship Id="rId1" Type="http://schemas.openxmlformats.org/officeDocument/2006/relationships/slideLayout" Target="../slideLayouts/slideLayout9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5.xml"/><Relationship Id="rId1" Type="http://schemas.openxmlformats.org/officeDocument/2006/relationships/slideLayout" Target="../slideLayouts/slideLayout102.xml"/><Relationship Id="rId4" Type="http://schemas.openxmlformats.org/officeDocument/2006/relationships/image" Target="../media/image12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6.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85.xml"/><Relationship Id="rId4" Type="http://schemas.openxmlformats.org/officeDocument/2006/relationships/image" Target="../media/image123.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24.png"/><Relationship Id="rId4" Type="http://schemas.openxmlformats.org/officeDocument/2006/relationships/notesSlide" Target="../notesSlides/notesSlide10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54.xml"/><Relationship Id="rId4" Type="http://schemas.openxmlformats.org/officeDocument/2006/relationships/image" Target="../media/image125.png"/></Relationships>
</file>

<file path=ppt/slides/_rels/slide1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0.xml"/><Relationship Id="rId1" Type="http://schemas.openxmlformats.org/officeDocument/2006/relationships/slideLayout" Target="../slideLayouts/slideLayout2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3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2.xml"/><Relationship Id="rId1" Type="http://schemas.openxmlformats.org/officeDocument/2006/relationships/slideLayout" Target="../slideLayouts/slideLayout10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3.xml"/><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4.xml"/><Relationship Id="rId1" Type="http://schemas.openxmlformats.org/officeDocument/2006/relationships/slideLayout" Target="../slideLayouts/slideLayout25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5.xml"/><Relationship Id="rId1" Type="http://schemas.openxmlformats.org/officeDocument/2006/relationships/slideLayout" Target="../slideLayouts/slideLayout12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69.xml"/><Relationship Id="rId1" Type="http://schemas.openxmlformats.org/officeDocument/2006/relationships/themeOverride" Target="../theme/themeOverride2.xml"/><Relationship Id="rId5" Type="http://schemas.openxmlformats.org/officeDocument/2006/relationships/image" Target="../media/image133.jpeg"/><Relationship Id="rId4" Type="http://schemas.openxmlformats.org/officeDocument/2006/relationships/image" Target="../media/image1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9.jpeg"/><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7.xml"/><Relationship Id="rId1" Type="http://schemas.openxmlformats.org/officeDocument/2006/relationships/slideLayout" Target="../slideLayouts/slideLayout1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8.xml"/><Relationship Id="rId1" Type="http://schemas.openxmlformats.org/officeDocument/2006/relationships/slideLayout" Target="../slideLayouts/slideLayout28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14.xml"/><Relationship Id="rId1" Type="http://schemas.openxmlformats.org/officeDocument/2006/relationships/themeOverride" Target="../theme/themeOverride3.xml"/><Relationship Id="rId4" Type="http://schemas.openxmlformats.org/officeDocument/2006/relationships/image" Target="../media/image13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0.xml"/><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1.xml"/><Relationship Id="rId1" Type="http://schemas.openxmlformats.org/officeDocument/2006/relationships/slideLayout" Target="../slideLayouts/slideLayout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2.xml"/><Relationship Id="rId1" Type="http://schemas.openxmlformats.org/officeDocument/2006/relationships/slideLayout" Target="../slideLayouts/slideLayout5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54.xml"/><Relationship Id="rId4" Type="http://schemas.openxmlformats.org/officeDocument/2006/relationships/image" Target="../media/image141.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4.xml"/><Relationship Id="rId1" Type="http://schemas.openxmlformats.org/officeDocument/2006/relationships/slideLayout" Target="../slideLayouts/slideLayout38.xml"/><Relationship Id="rId4" Type="http://schemas.openxmlformats.org/officeDocument/2006/relationships/image" Target="../media/image143.png"/></Relationships>
</file>

<file path=ppt/slides/_rels/slide1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5.xml"/><Relationship Id="rId1" Type="http://schemas.openxmlformats.org/officeDocument/2006/relationships/slideLayout" Target="../slideLayouts/slideLayout5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5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8.xml"/><Relationship Id="rId1" Type="http://schemas.openxmlformats.org/officeDocument/2006/relationships/slideLayout" Target="../slideLayouts/slideLayout5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9.xml"/><Relationship Id="rId1" Type="http://schemas.openxmlformats.org/officeDocument/2006/relationships/slideLayout" Target="../slideLayouts/slideLayout54.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0.xml"/><Relationship Id="rId1" Type="http://schemas.openxmlformats.org/officeDocument/2006/relationships/slideLayout" Target="../slideLayouts/slideLayout54.xml"/></Relationships>
</file>

<file path=ppt/slides/_rels/slide1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2.xml"/><Relationship Id="rId1" Type="http://schemas.openxmlformats.org/officeDocument/2006/relationships/slideLayout" Target="../slideLayouts/slideLayout5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3.xml"/><Relationship Id="rId1" Type="http://schemas.openxmlformats.org/officeDocument/2006/relationships/slideLayout" Target="../slideLayouts/slideLayout54.xml"/></Relationships>
</file>

<file path=ppt/slides/_rels/slide1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4.xml"/><Relationship Id="rId1" Type="http://schemas.openxmlformats.org/officeDocument/2006/relationships/slideLayout" Target="../slideLayouts/slideLayout54.xml"/><Relationship Id="rId4" Type="http://schemas.openxmlformats.org/officeDocument/2006/relationships/image" Target="../media/image125.png"/></Relationships>
</file>

<file path=ppt/slides/_rels/slide1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5.xml"/><Relationship Id="rId1" Type="http://schemas.openxmlformats.org/officeDocument/2006/relationships/slideLayout" Target="../slideLayouts/slideLayout5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7.xml"/><Relationship Id="rId1" Type="http://schemas.openxmlformats.org/officeDocument/2006/relationships/slideLayout" Target="../slideLayouts/slideLayout54.xml"/><Relationship Id="rId5" Type="http://schemas.openxmlformats.org/officeDocument/2006/relationships/image" Target="../media/image155.jpeg"/><Relationship Id="rId4" Type="http://schemas.openxmlformats.org/officeDocument/2006/relationships/image" Target="../media/image154.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8.xml"/><Relationship Id="rId1" Type="http://schemas.openxmlformats.org/officeDocument/2006/relationships/slideLayout" Target="../slideLayouts/slideLayout5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8.xml"/><Relationship Id="rId1" Type="http://schemas.openxmlformats.org/officeDocument/2006/relationships/themeOverride" Target="../theme/themeOverride4.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0.xml"/><Relationship Id="rId1" Type="http://schemas.openxmlformats.org/officeDocument/2006/relationships/slideLayout" Target="../slideLayouts/slideLayout12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1.xml"/><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2.xml"/><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3.xml"/><Relationship Id="rId1" Type="http://schemas.openxmlformats.org/officeDocument/2006/relationships/slideLayout" Target="../slideLayouts/slideLayout14.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4.xml"/><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3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91.xml"/><Relationship Id="rId6" Type="http://schemas.openxmlformats.org/officeDocument/2006/relationships/comments" Target="../comments/comment1.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1.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91.xml"/><Relationship Id="rId5" Type="http://schemas.openxmlformats.org/officeDocument/2006/relationships/image" Target="../media/image43.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4.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5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52.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3" Type="http://schemas.openxmlformats.org/officeDocument/2006/relationships/image" Target="https://petsreporter.com/wp-content/uploads/2021/04/1c3576d443efc145b8b9e63699dccf37-1.jpg" TargetMode="External"/><Relationship Id="rId2" Type="http://schemas.openxmlformats.org/officeDocument/2006/relationships/image" Target="../media/image86.jpeg"/><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9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166.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3" Type="http://schemas.openxmlformats.org/officeDocument/2006/relationships/image" Target="https://scontent.fsin10-1.fna.fbcdn.net/v/t1.6435-9/117911091_10157202547971456_3727786230995682034_n.jpg?_nc_cat=110&amp;ccb=1-3&amp;_nc_sid=8bfeb9&amp;_nc_ohc=d9wVw4Ot9cgAX8l6UtR&amp;_nc_ht=scontent.fsin10-1.fna&amp;oh=2cbd88e5fde349b15777320e8aba47b4&amp;oe=60BA405B" TargetMode="External"/><Relationship Id="rId2" Type="http://schemas.openxmlformats.org/officeDocument/2006/relationships/image" Target="../media/image92.jpeg"/><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3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247605" y="4779442"/>
            <a:ext cx="6338263"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lvl="0" algn="r" defTabSz="457200" rtl="1" eaLnBrk="0" hangingPunct="0">
              <a:defRPr/>
            </a:pPr>
            <a:r>
              <a:rPr lang="ar-JO"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أعمال الرسل </a:t>
            </a:r>
            <a:r>
              <a:rPr lang="ar-SA"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١٧-١٩</a:t>
            </a:r>
            <a:r>
              <a:rPr lang="en-US"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 </a:t>
            </a:r>
            <a:endParaRPr lang="en-US" sz="66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endParaRP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502448" y="1396621"/>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سينكري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1923131"/>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02448" y="1915432"/>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l" defTabSz="457200" rtl="1"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أفسس</a:t>
              </a: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6761660" y="4503668"/>
            <a:ext cx="2346844" cy="869548"/>
            <a:chOff x="6761660" y="4503668"/>
            <a:chExt cx="2346844" cy="869548"/>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6761660" y="4849996"/>
              <a:ext cx="2346844"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defTabSz="457200" rtl="1"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أورشليم</a:t>
              </a: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858091" y="2243177"/>
            <a:ext cx="1190543" cy="2766140"/>
            <a:chOff x="7858091" y="2243177"/>
            <a:chExt cx="1190543" cy="2766140"/>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858091" y="2243177"/>
              <a:ext cx="1190543"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SA"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أنطاكية السورية</a:t>
              </a:r>
            </a:p>
            <a:p>
              <a:pPr algn="r" defTabSz="457200" fontAlgn="auto">
                <a:spcBef>
                  <a:spcPts val="0"/>
                </a:spcBef>
                <a:spcAft>
                  <a:spcPts val="0"/>
                </a:spcAft>
                <a:defRPr/>
              </a:pP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3">
            <a:extLst>
              <a:ext uri="{FF2B5EF4-FFF2-40B4-BE49-F238E27FC236}">
                <a16:creationId xmlns:a16="http://schemas.microsoft.com/office/drawing/2014/main" id="{307355FA-2D9F-F0F6-336F-464792E34E92}"/>
              </a:ext>
            </a:extLst>
          </p:cNvPr>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8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p:txBody>
          <a:bodyPr/>
          <a:lstStyle/>
          <a:p>
            <a:pPr algn="r" rtl="1"/>
            <a:r>
              <a:rPr lang="ar-JO" dirty="0"/>
              <a:t>أ</a:t>
            </a:r>
            <a:r>
              <a:rPr lang="ar-SA" dirty="0"/>
              <a:t>عمال</a:t>
            </a:r>
            <a:r>
              <a:rPr lang="ar-JO" dirty="0"/>
              <a:t> 18: 24-28</a:t>
            </a:r>
            <a:r>
              <a:rPr lang="en-TH" dirty="0"/>
              <a:t> </a:t>
            </a:r>
            <a:endParaRPr lang="ar-JO" dirty="0"/>
          </a:p>
          <a:p>
            <a:pPr algn="r" rtl="1"/>
            <a:r>
              <a:rPr lang="ar-JO" dirty="0"/>
              <a:t>كان لدى أبلوس معرفة بالكتب  لكن بدون إيمان بيسوع باعتباره المسيا</a:t>
            </a:r>
            <a:endParaRPr lang="en-TH" dirty="0"/>
          </a:p>
          <a:p>
            <a:pPr marL="0" indent="0">
              <a:buNone/>
            </a:pPr>
            <a:endParaRPr lang="en-TH" dirty="0"/>
          </a:p>
        </p:txBody>
      </p:sp>
    </p:spTree>
    <p:extLst>
      <p:ext uri="{BB962C8B-B14F-4D97-AF65-F5344CB8AC3E}">
        <p14:creationId xmlns:p14="http://schemas.microsoft.com/office/powerpoint/2010/main" val="2887707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8DCA-96AE-A143-954E-051623151660}"/>
              </a:ext>
            </a:extLst>
          </p:cNvPr>
          <p:cNvSpPr>
            <a:spLocks noGrp="1"/>
          </p:cNvSpPr>
          <p:nvPr>
            <p:ph type="title"/>
          </p:nvPr>
        </p:nvSpPr>
        <p:spPr/>
        <p:txBody>
          <a:bodyPr/>
          <a:lstStyle/>
          <a:p>
            <a:r>
              <a:rPr lang="ar-JO" dirty="0">
                <a:solidFill>
                  <a:schemeClr val="tx1"/>
                </a:solidFill>
              </a:rPr>
              <a:t>إنجيل غير مكتمل</a:t>
            </a:r>
            <a:endParaRPr lang="en-TH" dirty="0">
              <a:solidFill>
                <a:schemeClr val="tx1"/>
              </a:solidFill>
            </a:endParaRPr>
          </a:p>
        </p:txBody>
      </p:sp>
      <p:sp>
        <p:nvSpPr>
          <p:cNvPr id="3" name="Content Placeholder 2">
            <a:extLst>
              <a:ext uri="{FF2B5EF4-FFF2-40B4-BE49-F238E27FC236}">
                <a16:creationId xmlns:a16="http://schemas.microsoft.com/office/drawing/2014/main" id="{0327D889-E311-FC4D-9E8F-E9ADEE07CE95}"/>
              </a:ext>
            </a:extLst>
          </p:cNvPr>
          <p:cNvSpPr>
            <a:spLocks noGrp="1"/>
          </p:cNvSpPr>
          <p:nvPr>
            <p:ph idx="1"/>
          </p:nvPr>
        </p:nvSpPr>
        <p:spPr/>
        <p:txBody>
          <a:bodyPr/>
          <a:lstStyle/>
          <a:p>
            <a:pPr marL="0" indent="0" algn="r">
              <a:buNone/>
            </a:pPr>
            <a:r>
              <a:rPr lang="ar-JO" sz="4000" dirty="0">
                <a:solidFill>
                  <a:schemeClr val="tx1"/>
                </a:solidFill>
              </a:rPr>
              <a:t>عرف معمودية الماء للتوبة لكن ليس معمودية الروح للتجديد</a:t>
            </a:r>
            <a:r>
              <a:rPr lang="en-GB" sz="4000" dirty="0">
                <a:solidFill>
                  <a:schemeClr val="tx1"/>
                </a:solidFill>
              </a:rPr>
              <a:t> </a:t>
            </a:r>
          </a:p>
          <a:p>
            <a:pPr marL="0" indent="0" algn="r">
              <a:buNone/>
            </a:pPr>
            <a:r>
              <a:rPr lang="ar-JO" sz="3600" dirty="0">
                <a:solidFill>
                  <a:schemeClr val="tx1"/>
                </a:solidFill>
              </a:rPr>
              <a:t>— لويد جون أوجيلفي، تعليق الواعظ: أعمال، 2010</a:t>
            </a:r>
            <a:endParaRPr lang="en-TH" sz="2800" dirty="0"/>
          </a:p>
        </p:txBody>
      </p:sp>
    </p:spTree>
    <p:extLst>
      <p:ext uri="{BB962C8B-B14F-4D97-AF65-F5344CB8AC3E}">
        <p14:creationId xmlns:p14="http://schemas.microsoft.com/office/powerpoint/2010/main" val="1107400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رحلة أبلوس من أفسس إلى أخائية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27</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وإذ كان يريد أن يجتاز إلى أخائية كتب التلاميذ إلى الإخوة يحضونهم</a:t>
            </a:r>
            <a:endParaRPr lang="en-US" sz="2400" b="1" i="0" dirty="0">
              <a:latin typeface="Arial" panose="020B0604020202020204" pitchFamily="34" charset="0"/>
              <a:cs typeface="Arial" panose="020B0604020202020204" pitchFamily="34" charset="0"/>
            </a:endParaRPr>
          </a:p>
        </p:txBody>
      </p:sp>
      <p:sp>
        <p:nvSpPr>
          <p:cNvPr id="8" name="Text Box 13"/>
          <p:cNvSpPr txBox="1">
            <a:spLocks noChangeArrowheads="1"/>
          </p:cNvSpPr>
          <p:nvPr/>
        </p:nvSpPr>
        <p:spPr bwMode="auto">
          <a:xfrm rot="19254762">
            <a:off x="1088423" y="3275211"/>
            <a:ext cx="880370"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أخائية</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7088" y="3097081"/>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8217490" y="3067464"/>
            <a:ext cx="912429"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0316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0"/>
            <a:ext cx="9144000" cy="590550"/>
          </a:xfrm>
          <a:noFill/>
        </p:spPr>
        <p:txBody>
          <a:bodyPr/>
          <a:lstStyle/>
          <a:p>
            <a:pPr rtl="1"/>
            <a:r>
              <a:rPr lang="ar-JO" dirty="0">
                <a:solidFill>
                  <a:schemeClr val="tx1"/>
                </a:solidFill>
              </a:rPr>
              <a:t>أ</a:t>
            </a:r>
            <a:r>
              <a:rPr lang="ar-SA" dirty="0">
                <a:solidFill>
                  <a:schemeClr val="tx1"/>
                </a:solidFill>
              </a:rPr>
              <a:t>عمال</a:t>
            </a:r>
            <a:r>
              <a:rPr lang="en-TH" dirty="0">
                <a:solidFill>
                  <a:schemeClr val="tx1"/>
                </a:solidFill>
              </a:rPr>
              <a:t> </a:t>
            </a:r>
            <a:r>
              <a:rPr lang="ar-JO" dirty="0">
                <a:solidFill>
                  <a:schemeClr val="tx1"/>
                </a:solidFill>
              </a:rPr>
              <a:t>19: 1-10</a:t>
            </a:r>
            <a:r>
              <a:rPr lang="en-US" dirty="0">
                <a:solidFill>
                  <a:schemeClr val="tx1"/>
                </a:solidFill>
              </a:rPr>
              <a:t> </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980727"/>
            <a:ext cx="8964488" cy="5882299"/>
          </a:xfrm>
        </p:spPr>
        <p:txBody>
          <a:bodyPr/>
          <a:lstStyle/>
          <a:p>
            <a:pPr marL="0" indent="0" algn="r">
              <a:buNone/>
            </a:pPr>
            <a:r>
              <a:rPr lang="ar-SA" sz="2800" dirty="0">
                <a:solidFill>
                  <a:srgbClr val="000000"/>
                </a:solidFill>
              </a:rPr>
              <a:t>1 فحدث فيما كان أبلوس في كورنثوس، أن بولس بعد ما اجتاز في النواحي العالية جاء إلى أفسس فإذ وجد تلاميذ</a:t>
            </a:r>
            <a:r>
              <a:rPr lang="ar-JO" sz="2800" dirty="0">
                <a:solidFill>
                  <a:srgbClr val="000000"/>
                </a:solidFill>
              </a:rPr>
              <a:t> 2 </a:t>
            </a:r>
            <a:r>
              <a:rPr lang="ar-SA" sz="2800" dirty="0">
                <a:solidFill>
                  <a:srgbClr val="000000"/>
                </a:solidFill>
              </a:rPr>
              <a:t>قال لهم: هل قبلتم الروح القدس لما آمنتم؟ قالوا له: ولا سمعنا أنه يوجد الروح القدس</a:t>
            </a:r>
            <a:r>
              <a:rPr lang="ar-JO" sz="2800" dirty="0">
                <a:solidFill>
                  <a:srgbClr val="000000"/>
                </a:solidFill>
              </a:rPr>
              <a:t> 3 </a:t>
            </a:r>
            <a:r>
              <a:rPr lang="ar-SA" sz="2800" dirty="0">
                <a:solidFill>
                  <a:srgbClr val="000000"/>
                </a:solidFill>
              </a:rPr>
              <a:t>فقال لهم: فبماذا اعتمدتم؟ فقالوا: بمعمودية يوحنا.</a:t>
            </a:r>
            <a:r>
              <a:rPr lang="ar-JO" sz="2800" dirty="0">
                <a:solidFill>
                  <a:srgbClr val="000000"/>
                </a:solidFill>
              </a:rPr>
              <a:t> 4 </a:t>
            </a:r>
            <a:r>
              <a:rPr lang="ar-SA" sz="2800" dirty="0">
                <a:solidFill>
                  <a:srgbClr val="000000"/>
                </a:solidFill>
              </a:rPr>
              <a:t>فقال بولس: إن يوحنا عمد بمعمودية التوبة، قائلا</a:t>
            </a:r>
            <a:r>
              <a:rPr lang="ar-JO" sz="2800" dirty="0">
                <a:solidFill>
                  <a:srgbClr val="000000"/>
                </a:solidFill>
              </a:rPr>
              <a:t>ً</a:t>
            </a:r>
            <a:r>
              <a:rPr lang="ar-SA" sz="2800" dirty="0">
                <a:solidFill>
                  <a:srgbClr val="000000"/>
                </a:solidFill>
              </a:rPr>
              <a:t> للشعب أن يؤمنوا بالذي يأتي بعده أي بالمسيح يسوع</a:t>
            </a:r>
            <a:r>
              <a:rPr lang="ar-JO" sz="2800" dirty="0">
                <a:solidFill>
                  <a:srgbClr val="000000"/>
                </a:solidFill>
              </a:rPr>
              <a:t> 5 </a:t>
            </a:r>
            <a:r>
              <a:rPr lang="ar-SA" sz="2800" dirty="0">
                <a:solidFill>
                  <a:srgbClr val="000000"/>
                </a:solidFill>
              </a:rPr>
              <a:t>فلما سمعوا اعتمدوا باسم الرب يسوع.</a:t>
            </a:r>
            <a:r>
              <a:rPr lang="ar-JO" sz="2800" dirty="0">
                <a:solidFill>
                  <a:srgbClr val="000000"/>
                </a:solidFill>
              </a:rPr>
              <a:t> 6 </a:t>
            </a:r>
            <a:r>
              <a:rPr lang="ar-SA" sz="2800" dirty="0">
                <a:solidFill>
                  <a:srgbClr val="000000"/>
                </a:solidFill>
              </a:rPr>
              <a:t>ولما وضع بولس يديه عليهم حل الروح القدس عليهم، فطفقوا يتكلمون بلغات ويتنبأون</a:t>
            </a:r>
            <a:r>
              <a:rPr lang="ar-JO" sz="2800" dirty="0">
                <a:solidFill>
                  <a:srgbClr val="000000"/>
                </a:solidFill>
              </a:rPr>
              <a:t> 7 </a:t>
            </a:r>
            <a:r>
              <a:rPr lang="ar-SA" sz="2800" dirty="0">
                <a:solidFill>
                  <a:srgbClr val="000000"/>
                </a:solidFill>
              </a:rPr>
              <a:t>وكان جميع الرجال نحو اثني عشر</a:t>
            </a:r>
            <a:r>
              <a:rPr lang="ar-JO" sz="2800" dirty="0">
                <a:solidFill>
                  <a:srgbClr val="000000"/>
                </a:solidFill>
              </a:rPr>
              <a:t> 8 </a:t>
            </a:r>
            <a:r>
              <a:rPr lang="ar-SA" sz="2800" dirty="0">
                <a:solidFill>
                  <a:srgbClr val="000000"/>
                </a:solidFill>
              </a:rPr>
              <a:t>ثم دخل المجمع وكان يجاهر مدة ثلاثة أشهر محاجا</a:t>
            </a:r>
            <a:r>
              <a:rPr lang="ar-JO" sz="2800" dirty="0">
                <a:solidFill>
                  <a:srgbClr val="000000"/>
                </a:solidFill>
              </a:rPr>
              <a:t>ً</a:t>
            </a:r>
            <a:r>
              <a:rPr lang="ar-SA" sz="2800" dirty="0">
                <a:solidFill>
                  <a:srgbClr val="000000"/>
                </a:solidFill>
              </a:rPr>
              <a:t> ومقنعا</a:t>
            </a:r>
            <a:r>
              <a:rPr lang="ar-JO" sz="2800" dirty="0">
                <a:solidFill>
                  <a:srgbClr val="000000"/>
                </a:solidFill>
              </a:rPr>
              <a:t>ً</a:t>
            </a:r>
            <a:r>
              <a:rPr lang="ar-SA" sz="2800" dirty="0">
                <a:solidFill>
                  <a:srgbClr val="000000"/>
                </a:solidFill>
              </a:rPr>
              <a:t> فيما يختص بملكوت الله.</a:t>
            </a:r>
            <a:r>
              <a:rPr lang="ar-JO" sz="2800" dirty="0">
                <a:solidFill>
                  <a:srgbClr val="000000"/>
                </a:solidFill>
              </a:rPr>
              <a:t> 9 </a:t>
            </a:r>
            <a:r>
              <a:rPr lang="ar-SA" sz="2800" dirty="0">
                <a:solidFill>
                  <a:srgbClr val="000000"/>
                </a:solidFill>
              </a:rPr>
              <a:t>ولما كان قوم يتقسون ولا يقنعون، شاتمين الطريق أمام الجمهور، اعتزل عنهم وأفرز التلاميذ، محاجا</a:t>
            </a:r>
            <a:r>
              <a:rPr lang="ar-JO" sz="2800" dirty="0">
                <a:solidFill>
                  <a:srgbClr val="000000"/>
                </a:solidFill>
              </a:rPr>
              <a:t>ً</a:t>
            </a:r>
            <a:r>
              <a:rPr lang="ar-SA" sz="2800" dirty="0">
                <a:solidFill>
                  <a:srgbClr val="000000"/>
                </a:solidFill>
              </a:rPr>
              <a:t> كل يوم في مدرسة إنسان اسمه تيرانس</a:t>
            </a:r>
            <a:r>
              <a:rPr lang="ar-JO" sz="2800" dirty="0">
                <a:solidFill>
                  <a:srgbClr val="000000"/>
                </a:solidFill>
              </a:rPr>
              <a:t> 10 </a:t>
            </a:r>
            <a:r>
              <a:rPr lang="ar-SA" sz="2800" dirty="0">
                <a:solidFill>
                  <a:srgbClr val="000000"/>
                </a:solidFill>
              </a:rPr>
              <a:t>وكان ذلك مدة سنتين حتى سمع كلمة الرب يسوع جميع الساكنين في أسيا، من يهود ويونانيين.</a:t>
            </a:r>
            <a:endParaRPr lang="en-US" sz="2800" dirty="0">
              <a:solidFill>
                <a:srgbClr val="000000"/>
              </a:solidFill>
            </a:endParaRPr>
          </a:p>
        </p:txBody>
      </p:sp>
    </p:spTree>
    <p:extLst>
      <p:ext uri="{BB962C8B-B14F-4D97-AF65-F5344CB8AC3E}">
        <p14:creationId xmlns:p14="http://schemas.microsoft.com/office/powerpoint/2010/main" val="19494883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AA384CD4-62AE-CB81-7593-FFB48BE70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79512" y="229341"/>
            <a:ext cx="8856476" cy="226355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rtl="1" eaLnBrk="0" hangingPunct="0"/>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قأجاب يوحنا الجميع قائلا</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أنا أعمدكم بماء ولكن يأتي من هو أقوى مني، الذي لست أهلا</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أن أحل سيور حذائه</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هو سيعمدكم بالروح القدس ونار.</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rtl="1" eaLnBrk="0" hangingPunct="0"/>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لوقا ٣ : ١٦</a:t>
            </a:r>
          </a:p>
        </p:txBody>
      </p:sp>
    </p:spTree>
    <p:extLst>
      <p:ext uri="{BB962C8B-B14F-4D97-AF65-F5344CB8AC3E}">
        <p14:creationId xmlns:p14="http://schemas.microsoft.com/office/powerpoint/2010/main" val="5396814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80975" y="1357314"/>
            <a:ext cx="8810626" cy="4738687"/>
          </a:xfrm>
        </p:spPr>
        <p:txBody>
          <a:bodyPr/>
          <a:lstStyle/>
          <a:p>
            <a:pPr marL="0" indent="0" algn="r">
              <a:buNone/>
            </a:pPr>
            <a:r>
              <a:rPr lang="ar-JO" dirty="0"/>
              <a:t>1) </a:t>
            </a:r>
            <a:r>
              <a:rPr lang="ar-JO" u="sng" dirty="0"/>
              <a:t>أعمال 18: 24-28</a:t>
            </a:r>
            <a:endParaRPr lang="en-TH" u="sng" dirty="0"/>
          </a:p>
          <a:p>
            <a:pPr marL="0" indent="0" algn="r">
              <a:buNone/>
            </a:pPr>
            <a:r>
              <a:rPr lang="ar-JO" dirty="0"/>
              <a:t>كان أبلوس مقتدراً في الكتب لكن بدون الإيمان بيسوع باعتباره المسيا.</a:t>
            </a:r>
            <a:endParaRPr lang="en-GB" dirty="0"/>
          </a:p>
          <a:p>
            <a:pPr marL="0" indent="0" algn="r">
              <a:buNone/>
            </a:pPr>
            <a:r>
              <a:rPr lang="ar-JO" dirty="0"/>
              <a:t>2) </a:t>
            </a:r>
            <a:r>
              <a:rPr lang="ar-JO" u="sng" dirty="0"/>
              <a:t>أعمال 19: 1-10</a:t>
            </a:r>
            <a:endParaRPr lang="en-GB" u="sng" dirty="0"/>
          </a:p>
          <a:p>
            <a:pPr marL="0" indent="0" algn="r">
              <a:buNone/>
            </a:pPr>
            <a:r>
              <a:rPr lang="ar-JO" dirty="0"/>
              <a:t>لم يعرف تلاميذ يوحنا يسوع باعتباره المخلص ومعطي الروح القدس.</a:t>
            </a:r>
            <a:endParaRPr lang="en-GB" dirty="0"/>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9827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3314" name="Picture 2" descr="Ephesians 5:18 And do not get drunk with wine, for that is dissipation, but  be filled with the Spirit,">
            <a:extLst>
              <a:ext uri="{FF2B5EF4-FFF2-40B4-BE49-F238E27FC236}">
                <a16:creationId xmlns:a16="http://schemas.microsoft.com/office/drawing/2014/main" id="{E7B32482-DDAC-BD47-8CE8-66EAC94788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217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138243" name="Rectangle 3"/>
          <p:cNvSpPr>
            <a:spLocks noGrp="1" noChangeArrowheads="1"/>
          </p:cNvSpPr>
          <p:nvPr>
            <p:ph type="title"/>
          </p:nvPr>
        </p:nvSpPr>
        <p:spPr>
          <a:xfrm>
            <a:off x="0" y="277813"/>
            <a:ext cx="9144000"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827584" y="4343400"/>
            <a:ext cx="8316416" cy="1752600"/>
          </a:xfrm>
        </p:spPr>
        <p:txBody>
          <a:bodyPr/>
          <a:lstStyle/>
          <a:p>
            <a:pPr algn="r" rtl="1">
              <a:defRPr/>
            </a:pPr>
            <a:r>
              <a:rPr lang="ar-JO" sz="3600" dirty="0">
                <a:ea typeface="ＭＳ Ｐゴシック" charset="0"/>
                <a:cs typeface="Arial" panose="020B0604020202020204" pitchFamily="34" charset="0"/>
              </a:rPr>
              <a:t>دعونا نرى كيف ساعد بولس 12 تلميذاً من تلاميذ يوحنا المعمدان والذين تعمدوا بالتغطيس سابقاً في            أعمال 19: 1-7 ...</a:t>
            </a:r>
            <a:endParaRPr lang="en-US" sz="3600" dirty="0">
              <a:ea typeface="ＭＳ Ｐゴシック" charset="0"/>
              <a:cs typeface="Arial" panose="020B0604020202020204" pitchFamily="34" charset="0"/>
            </a:endParaRPr>
          </a:p>
        </p:txBody>
      </p:sp>
      <p:pic>
        <p:nvPicPr>
          <p:cNvPr id="314372"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1"/>
            <a:ext cx="32766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67021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endParaRPr>
          </a:p>
        </p:txBody>
      </p:sp>
      <p:pic>
        <p:nvPicPr>
          <p:cNvPr id="316418"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1" y="277813"/>
            <a:ext cx="9143999"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107504" y="3861048"/>
            <a:ext cx="8857109" cy="2736604"/>
          </a:xfrm>
        </p:spPr>
        <p:txBody>
          <a:bodyPr/>
          <a:lstStyle/>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أعمال 19: 1-7... 1</a:t>
            </a:r>
            <a:r>
              <a:rPr lang="ar-SA"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 فحدث فيما كان أبلوس في كورنثوس، أن بولس بعد ما اجتاز في النواحي العالية جاء إلى أفسس فإذ وجد تلاميذ</a:t>
            </a:r>
          </a:p>
          <a:p>
            <a:pPr marL="0" indent="0" algn="r">
              <a:buNone/>
              <a:defRPr/>
            </a:pPr>
            <a:r>
              <a:rPr lang="ar-SA"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2 قال لهم: هل قبلتم الروح القدس لما آمنتم؟ قالوا له: ولا سمعنا أنه يوجد الروح القدس.</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a:p>
            <a:pPr marL="0" indent="0" algn="r">
              <a:buNone/>
              <a:defRPr/>
            </a:pPr>
            <a:r>
              <a:rPr lang="ar-JO" dirty="0">
                <a:effectLst/>
                <a:cs typeface="Arial" panose="020B0604020202020204" pitchFamily="34" charset="0"/>
              </a:rPr>
              <a:t>3 فقال لهم: فبماذا اعتمدتم؟ فقالوا: بمعمودية يوحنا.</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2060191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endParaRPr>
          </a:p>
        </p:txBody>
      </p:sp>
      <p:pic>
        <p:nvPicPr>
          <p:cNvPr id="318466"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0" y="277813"/>
            <a:ext cx="9144000"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250825" y="3645024"/>
            <a:ext cx="8713788" cy="2952628"/>
          </a:xfrm>
        </p:spPr>
        <p:txBody>
          <a:bodyPr/>
          <a:lstStyle/>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4 فقال بولس: إن يوحنا عمد بمعمودية التوبة، قائلا للشعب أن يؤمنوا بالذي يأتي بعده، أي بالمسيح يسوع.</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5 فلما سمعوا اعتمدوا باسم الرب يسوع.</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6 ولما وضع بولس يديه عليهم حل الروح القدس عليهم، فطفقوا يتكلمون بلغات ويتنبأون.</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7 وكان جميع الرجال نحو اثني عشر.</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56176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5477"/>
            <a:ext cx="9144000" cy="6080760"/>
          </a:xfrm>
          <a:prstGeom prst="rect">
            <a:avLst/>
          </a:prstGeom>
        </p:spPr>
      </p:pic>
      <p:sp>
        <p:nvSpPr>
          <p:cNvPr id="2" name="Text Placeholder 1"/>
          <p:cNvSpPr>
            <a:spLocks noGrp="1"/>
          </p:cNvSpPr>
          <p:nvPr>
            <p:ph type="body" sz="quarter" idx="10"/>
          </p:nvPr>
        </p:nvSpPr>
        <p:spPr>
          <a:xfrm>
            <a:off x="57150" y="6410265"/>
            <a:ext cx="8074152" cy="400110"/>
          </a:xfrm>
          <a:noFill/>
        </p:spPr>
        <p:txBody>
          <a:bodyPr/>
          <a:lstStyle/>
          <a:p>
            <a:r>
              <a:rPr lang="ar-JO" sz="2000" b="1" dirty="0">
                <a:latin typeface="Arial" panose="020B0604020202020204" pitchFamily="34" charset="0"/>
                <a:cs typeface="Arial" panose="020B0604020202020204" pitchFamily="34" charset="0"/>
              </a:rPr>
              <a:t>مسرح أفسس الكبير، مع إطلالة على البحر والميناء القديم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434309"/>
            <a:ext cx="1069848" cy="400110"/>
          </a:xfrm>
          <a:noFill/>
        </p:spPr>
        <p:txBody>
          <a:bodyPr/>
          <a:lstStyle/>
          <a:p>
            <a:r>
              <a:rPr lang="ar-JO" sz="2000" b="1" dirty="0">
                <a:latin typeface="Arial" panose="020B0604020202020204" pitchFamily="34" charset="0"/>
                <a:cs typeface="Arial" panose="020B0604020202020204" pitchFamily="34" charset="0"/>
              </a:rPr>
              <a:t>19: 1</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2917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227012"/>
            <a:ext cx="9144000" cy="1143000"/>
          </a:xfrm>
          <a:noFill/>
        </p:spPr>
        <p:txBody>
          <a:bodyPr/>
          <a:lstStyle/>
          <a:p>
            <a:pPr rtl="1"/>
            <a:r>
              <a:rPr lang="ar-JO" dirty="0">
                <a:solidFill>
                  <a:schemeClr val="tx1"/>
                </a:solidFill>
              </a:rPr>
              <a:t>أ</a:t>
            </a:r>
            <a:r>
              <a:rPr lang="ar-SA" dirty="0">
                <a:solidFill>
                  <a:schemeClr val="tx1"/>
                </a:solidFill>
              </a:rPr>
              <a:t>عمال</a:t>
            </a:r>
            <a:r>
              <a:rPr lang="ar-JO" dirty="0">
                <a:solidFill>
                  <a:schemeClr val="tx1"/>
                </a:solidFill>
              </a:rPr>
              <a:t> 19: 11-20</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08123"/>
            <a:ext cx="8964488" cy="6025817"/>
          </a:xfrm>
        </p:spPr>
        <p:txBody>
          <a:bodyPr>
            <a:noAutofit/>
          </a:bodyPr>
          <a:lstStyle/>
          <a:p>
            <a:pPr marL="0" indent="0" algn="r">
              <a:buNone/>
            </a:pPr>
            <a:r>
              <a:rPr lang="ar-JO" sz="2800" dirty="0">
                <a:solidFill>
                  <a:schemeClr val="tx1"/>
                </a:solidFill>
              </a:rPr>
              <a:t>11 وكان الله يصنع على يدي بولس قوات غير المعتادة 12 حتى كان يؤتى عن جسده بمناديل أو مآزر إلى المرضى، فتزول عنهم الأمراض وتخرج الأرواح الشريرة منهم 13 فشرع قوم من اليهود الطوافين المعزمين أن يسموا على الذين بهم الأرواح الشريرة باسم الرب يسوع، قائلين: نقسم عليك بيسوع الذي يكرز به بولس 14 وكان سبعة بنين لسكاوا رجل يهودي رئيس كهنة الذين فعلوا هذا. 15 فأجاب الروح الشرير وقال: أما يسوع فأنا أعرفه، وبولس أنا أعلمه وأما أنتم فمن أنتم؟ 16 فوثب عليهم الإنسان الذي كان فيه الروح الشرير وغلبهم وقوي عليهم حتى هربوا من ذلك البيت عراة ومجرحين 17 وصار هذا معلوماً عند جميع اليهود واليونانيين الساكنين في أفسس فوقع خوف على جميعهم، وكان اسم الرب يسوع يتعظم 18 وكان كثيرون من الذين آمنوا يأتون مقرين ومخبرين بأفعالهم 19 وكان كثيرون من الذين يستعملون السحر يجمعون الكتب ويحرقونها أمام الجميع، وحسبوا أثمانها فوجدوها خمسين ألفاً من الفضة 20هكذا كانت كلمة الرب تنمو وتقوى بشدة.</a:t>
            </a:r>
            <a:endParaRPr lang="en-TH" sz="2800" dirty="0">
              <a:solidFill>
                <a:schemeClr val="tx1"/>
              </a:solidFill>
            </a:endParaRPr>
          </a:p>
        </p:txBody>
      </p:sp>
    </p:spTree>
    <p:extLst>
      <p:ext uri="{BB962C8B-B14F-4D97-AF65-F5344CB8AC3E}">
        <p14:creationId xmlns:p14="http://schemas.microsoft.com/office/powerpoint/2010/main" val="36982046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me Jews tried to copy what Paul was doing. Seven sons of Sceva, a leading priest, were going from town to town casting out evil spirits. They tried to use the name of the Lord Jesus in their incantation, saying, ‘I command you in the name of Jesus, whom Paul preaches, to come out!’  – Slide 8">
            <a:extLst>
              <a:ext uri="{FF2B5EF4-FFF2-40B4-BE49-F238E27FC236}">
                <a16:creationId xmlns:a16="http://schemas.microsoft.com/office/drawing/2014/main" id="{4AA975F1-F859-BD42-84BF-C481C8DE2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40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ne time when they tried it, the evil spirit replied, ‘I know Jesus, and I know Paul, but who are you?’ – Slide 9">
            <a:extLst>
              <a:ext uri="{FF2B5EF4-FFF2-40B4-BE49-F238E27FC236}">
                <a16:creationId xmlns:a16="http://schemas.microsoft.com/office/drawing/2014/main" id="{DC35125E-69E8-E446-BD02-39791BAD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94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n the man with the evil spirit leaped on them, overpowered them, and attacked them with such violence that they had to run from the house. – Slide 10">
            <a:extLst>
              <a:ext uri="{FF2B5EF4-FFF2-40B4-BE49-F238E27FC236}">
                <a16:creationId xmlns:a16="http://schemas.microsoft.com/office/drawing/2014/main" id="{D44EB336-2B76-F646-95D4-2E0EF8725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04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FABF-8942-01B1-2792-BEBDD6403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2B594-5E91-1FCD-6DB2-FB3D32BC9953}"/>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DB639597-921B-767E-389A-526CE958FB6D}"/>
              </a:ext>
            </a:extLst>
          </p:cNvPr>
          <p:cNvSpPr>
            <a:spLocks noGrp="1"/>
          </p:cNvSpPr>
          <p:nvPr>
            <p:ph idx="1"/>
          </p:nvPr>
        </p:nvSpPr>
        <p:spPr>
          <a:xfrm>
            <a:off x="180975" y="1357314"/>
            <a:ext cx="8810626" cy="4738687"/>
          </a:xfrm>
        </p:spPr>
        <p:txBody>
          <a:bodyPr/>
          <a:lstStyle/>
          <a:p>
            <a:pPr marL="0" indent="0" algn="r">
              <a:buNone/>
            </a:pPr>
            <a:r>
              <a:rPr lang="ar-JO" dirty="0"/>
              <a:t>1) </a:t>
            </a:r>
            <a:r>
              <a:rPr lang="ar-JO" u="sng" dirty="0"/>
              <a:t>أعمال 18: 24-28</a:t>
            </a:r>
            <a:endParaRPr lang="en-TH" u="sng" dirty="0"/>
          </a:p>
          <a:p>
            <a:pPr marL="0" indent="0" algn="r">
              <a:buNone/>
            </a:pPr>
            <a:r>
              <a:rPr lang="ar-JO" dirty="0"/>
              <a:t>كان أبلوس مقتدراً في الكتب لكن بدون الإيمان بيسوع باعتباره المسيا.</a:t>
            </a:r>
            <a:endParaRPr lang="en-GB" dirty="0"/>
          </a:p>
          <a:p>
            <a:pPr marL="0" indent="0" algn="r">
              <a:buNone/>
            </a:pPr>
            <a:r>
              <a:rPr lang="ar-JO" dirty="0"/>
              <a:t>2) </a:t>
            </a:r>
            <a:r>
              <a:rPr lang="ar-JO" u="sng" dirty="0"/>
              <a:t>أعمال 19: 1-10</a:t>
            </a:r>
            <a:endParaRPr lang="en-GB" u="sng" dirty="0"/>
          </a:p>
          <a:p>
            <a:pPr marL="0" indent="0" algn="r">
              <a:buNone/>
            </a:pPr>
            <a:r>
              <a:rPr lang="ar-JO" dirty="0"/>
              <a:t>لم يعرف تلاميذ يوحنا يسوع باعتباره المخلص ومعطي الروح القدس.</a:t>
            </a:r>
          </a:p>
          <a:p>
            <a:pPr marL="0" marR="0" lvl="0" indent="0" algn="r" defTabSz="914400" rtl="0" eaLnBrk="0" fontAlgn="base" latinLnBrk="0" hangingPunct="0">
              <a:lnSpc>
                <a:spcPct val="100000"/>
              </a:lnSpc>
              <a:spcBef>
                <a:spcPct val="20000"/>
              </a:spcBef>
              <a:spcAft>
                <a:spcPct val="0"/>
              </a:spcAft>
              <a:buClrTx/>
              <a:buSzTx/>
              <a:buFontTx/>
              <a:buNone/>
              <a:tabLst/>
              <a:defRPr/>
            </a:pPr>
            <a:r>
              <a:rPr lang="ar-JO" dirty="0">
                <a:solidFill>
                  <a:srgbClr val="FFFFFF"/>
                </a:solidFill>
              </a:rPr>
              <a:t>3) </a:t>
            </a:r>
            <a:r>
              <a:rPr lang="ar-JO" u="sng" dirty="0">
                <a:solidFill>
                  <a:srgbClr val="FFFFFF"/>
                </a:solidFill>
              </a:rPr>
              <a:t>أعمال 19: 11-20</a:t>
            </a:r>
            <a:endParaRPr kumimoji="0" lang="en-GB" sz="3200" u="sng" strike="noStrike" kern="0" cap="none" spc="0" normalizeH="0" baseline="0" noProof="0" dirty="0">
              <a:ln>
                <a:noFill/>
              </a:ln>
              <a:solidFill>
                <a:srgbClr val="FFFFFF"/>
              </a:solidFill>
              <a:effectLst/>
              <a:uLnTx/>
              <a:uFillTx/>
              <a:ea typeface="ＭＳ Ｐゴシック" pitchFamily="-108" charset="-128"/>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lang="ar-JO" dirty="0">
                <a:solidFill>
                  <a:srgbClr val="FFFFFF"/>
                </a:solidFill>
              </a:rPr>
              <a:t>لم يعرف أبناء سكاوا يسوع باعتباره رب حياتهم</a:t>
            </a:r>
            <a:endParaRPr kumimoji="0" lang="en-GB" sz="3200" u="none" strike="noStrike" kern="0" cap="none" spc="0" normalizeH="0" baseline="0" noProof="0" dirty="0">
              <a:ln>
                <a:noFill/>
              </a:ln>
              <a:solidFill>
                <a:srgbClr val="FFFFFF"/>
              </a:solidFill>
              <a:effectLst/>
              <a:uLnTx/>
              <a:uFillTx/>
              <a:ea typeface="ＭＳ Ｐゴシック" pitchFamily="-108" charset="-128"/>
            </a:endParaRPr>
          </a:p>
          <a:p>
            <a:pPr marL="0" indent="0" algn="r">
              <a:buNone/>
            </a:pPr>
            <a:endParaRPr lang="en-GB" dirty="0"/>
          </a:p>
          <a:p>
            <a:pPr marL="0" indent="0">
              <a:buNone/>
            </a:pPr>
            <a:endParaRPr lang="en-TH" dirty="0"/>
          </a:p>
          <a:p>
            <a:pPr marL="0" indent="0">
              <a:buNone/>
            </a:pPr>
            <a:endParaRPr lang="en-TH" dirty="0"/>
          </a:p>
        </p:txBody>
      </p:sp>
    </p:spTree>
    <p:extLst>
      <p:ext uri="{BB962C8B-B14F-4D97-AF65-F5344CB8AC3E}">
        <p14:creationId xmlns:p14="http://schemas.microsoft.com/office/powerpoint/2010/main" val="59811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29D4-C6FF-C847-BDAE-2760ABA7D4A8}"/>
              </a:ext>
            </a:extLst>
          </p:cNvPr>
          <p:cNvSpPr>
            <a:spLocks noGrp="1"/>
          </p:cNvSpPr>
          <p:nvPr>
            <p:ph type="title"/>
          </p:nvPr>
        </p:nvSpPr>
        <p:spPr/>
        <p:txBody>
          <a:bodyPr/>
          <a:lstStyle/>
          <a:p>
            <a:r>
              <a:rPr lang="ar-JO" dirty="0">
                <a:solidFill>
                  <a:srgbClr val="FFFF00"/>
                </a:solidFill>
              </a:rPr>
              <a:t>إنجيل كامل</a:t>
            </a:r>
            <a:endParaRPr lang="en-TH" dirty="0">
              <a:solidFill>
                <a:srgbClr val="FFFF00"/>
              </a:solidFill>
            </a:endParaRPr>
          </a:p>
        </p:txBody>
      </p:sp>
      <p:sp>
        <p:nvSpPr>
          <p:cNvPr id="3" name="Content Placeholder 2">
            <a:extLst>
              <a:ext uri="{FF2B5EF4-FFF2-40B4-BE49-F238E27FC236}">
                <a16:creationId xmlns:a16="http://schemas.microsoft.com/office/drawing/2014/main" id="{DFC8892B-4E80-2F4F-BEAF-05B53F52E087}"/>
              </a:ext>
            </a:extLst>
          </p:cNvPr>
          <p:cNvSpPr>
            <a:spLocks noGrp="1"/>
          </p:cNvSpPr>
          <p:nvPr>
            <p:ph idx="1"/>
          </p:nvPr>
        </p:nvSpPr>
        <p:spPr>
          <a:xfrm>
            <a:off x="38101" y="1471614"/>
            <a:ext cx="9070974" cy="4624387"/>
          </a:xfrm>
        </p:spPr>
        <p:txBody>
          <a:bodyPr/>
          <a:lstStyle/>
          <a:p>
            <a:pPr marL="0" indent="0" algn="r">
              <a:buNone/>
            </a:pPr>
            <a:r>
              <a:rPr lang="ar-JO" dirty="0"/>
              <a:t>سوف يعلن، ينادي، وينتج في الناس معرفة يسوع باعتباره:</a:t>
            </a:r>
            <a:endParaRPr lang="en-TH" dirty="0"/>
          </a:p>
          <a:p>
            <a:pPr marL="0" indent="0" algn="r">
              <a:buNone/>
            </a:pPr>
            <a:r>
              <a:rPr lang="ar-JO" dirty="0"/>
              <a:t>1) مسيح الله – متمم الكتاب المقدس</a:t>
            </a:r>
          </a:p>
          <a:p>
            <a:pPr marL="0" indent="0" algn="r">
              <a:buNone/>
            </a:pPr>
            <a:r>
              <a:rPr lang="ar-JO" dirty="0"/>
              <a:t>2) المخلص والمعمد بالروح القدس</a:t>
            </a:r>
          </a:p>
          <a:p>
            <a:pPr marL="0" indent="0" algn="r">
              <a:buNone/>
            </a:pPr>
            <a:r>
              <a:rPr lang="ar-JO" dirty="0"/>
              <a:t>3) رب السماء والأرض وربنا</a:t>
            </a:r>
            <a:endParaRPr lang="en-TH" dirty="0"/>
          </a:p>
          <a:p>
            <a:pPr marL="0" indent="0">
              <a:buNone/>
            </a:pPr>
            <a:endParaRPr lang="en-TH" sz="4000" dirty="0"/>
          </a:p>
          <a:p>
            <a:pPr marL="0" indent="0" algn="ctr">
              <a:buNone/>
            </a:pPr>
            <a:r>
              <a:rPr lang="ar-JO" sz="2800" dirty="0">
                <a:solidFill>
                  <a:srgbClr val="FFFF00"/>
                </a:solidFill>
                <a:latin typeface="Chalkduster" panose="03050602040202020205" pitchFamily="66" charset="77"/>
              </a:rPr>
              <a:t>إنه يعلن إلهنا الذي لا يمكن مقارنته بأحد</a:t>
            </a:r>
          </a:p>
          <a:p>
            <a:pPr marL="0" indent="0" algn="ctr">
              <a:buNone/>
            </a:pPr>
            <a:r>
              <a:rPr lang="ar-JO" sz="2800" dirty="0">
                <a:solidFill>
                  <a:srgbClr val="FFFF00"/>
                </a:solidFill>
                <a:latin typeface="Chalkduster" panose="03050602040202020205" pitchFamily="66" charset="77"/>
              </a:rPr>
              <a:t>محبته، نعمته، رحمته، قوته وحقه</a:t>
            </a:r>
            <a:endParaRPr lang="en-TH" sz="2800" dirty="0">
              <a:solidFill>
                <a:srgbClr val="FFFF00"/>
              </a:solidFill>
              <a:latin typeface="Chalkduster" panose="03050602040202020205" pitchFamily="66" charset="77"/>
            </a:endParaRPr>
          </a:p>
        </p:txBody>
      </p:sp>
    </p:spTree>
    <p:extLst>
      <p:ext uri="{BB962C8B-B14F-4D97-AF65-F5344CB8AC3E}">
        <p14:creationId xmlns:p14="http://schemas.microsoft.com/office/powerpoint/2010/main" val="13023116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 have loved this speech my entire life - if you have the time you must  watch this. indescribable... It's pretty moving! That's My K… in 2021 | My  king, Word of god, Sermon">
            <a:extLst>
              <a:ext uri="{FF2B5EF4-FFF2-40B4-BE49-F238E27FC236}">
                <a16:creationId xmlns:a16="http://schemas.microsoft.com/office/drawing/2014/main" id="{EECBFD90-968F-3D49-A1FF-669A6A119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4" b="12471"/>
          <a:stretch/>
        </p:blipFill>
        <p:spPr bwMode="auto">
          <a:xfrm>
            <a:off x="0" y="875134"/>
            <a:ext cx="9077325" cy="510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613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Acts_19-That's My King Dr. S.M. Lockridge - [OFFICIAL]">
            <a:hlinkClick r:id="" action="ppaction://media"/>
            <a:extLst>
              <a:ext uri="{FF2B5EF4-FFF2-40B4-BE49-F238E27FC236}">
                <a16:creationId xmlns:a16="http://schemas.microsoft.com/office/drawing/2014/main" id="{5ED3AF01-2345-2819-BA54-9870F9A20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080411" cy="5107731"/>
          </a:xfrm>
          <a:prstGeom prst="rect">
            <a:avLst/>
          </a:prstGeom>
        </p:spPr>
      </p:pic>
    </p:spTree>
    <p:extLst>
      <p:ext uri="{BB962C8B-B14F-4D97-AF65-F5344CB8AC3E}">
        <p14:creationId xmlns:p14="http://schemas.microsoft.com/office/powerpoint/2010/main" val="13112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o you know Him? - That's My king - Joy! Digital">
            <a:extLst>
              <a:ext uri="{FF2B5EF4-FFF2-40B4-BE49-F238E27FC236}">
                <a16:creationId xmlns:a16="http://schemas.microsoft.com/office/drawing/2014/main" id="{0D4DD51B-E059-DE47-AC7C-3F6DF0A5E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8" y="662101"/>
            <a:ext cx="7747317" cy="55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36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19: 21-41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أعمال الشغب السلمي</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5949281"/>
            <a:ext cx="9144000" cy="90872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6 كانون ثاني 2021 أعمال الشغب في الكابيتول</a:t>
            </a:r>
            <a:endParaRPr lang="en-US" dirty="0">
              <a:effectLst>
                <a:glow rad="127000">
                  <a:schemeClr val="tx1"/>
                </a:glow>
              </a:effectLst>
              <a:ea typeface="ＭＳ Ｐゴシック" charset="0"/>
            </a:endParaRP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6 كانون ثاني 2021 أعمال الشغب في الكابيتول</a:t>
            </a:r>
            <a:endParaRPr lang="en-US"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2027C86F-3F0C-8CCA-4152-E151C9E1943E}"/>
              </a:ext>
            </a:extLst>
          </p:cNvPr>
          <p:cNvSpPr txBox="1">
            <a:spLocks noChangeArrowheads="1"/>
          </p:cNvSpPr>
          <p:nvPr/>
        </p:nvSpPr>
        <p:spPr bwMode="auto">
          <a:xfrm>
            <a:off x="795220" y="2780928"/>
            <a:ext cx="757597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180975" algn="r">
              <a:defRPr/>
            </a:pPr>
            <a:r>
              <a:rPr lang="ar-JO" sz="2800" kern="0" dirty="0">
                <a:solidFill>
                  <a:schemeClr val="tx1"/>
                </a:solidFill>
                <a:ea typeface="ＭＳ Ｐゴシック" charset="0"/>
              </a:rPr>
              <a:t>يعتقد بعض مثيري الشغب في الكابيتول أنهم استجابوا لنداء الله، وليس فقط لدعوة ترامب</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40249376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أعمال الشغب في بورتلاند 2020</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069583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USA 2020 Riots</a:t>
            </a:r>
          </a:p>
        </p:txBody>
      </p:sp>
      <p:pic>
        <p:nvPicPr>
          <p:cNvPr id="3" name="Picture 2">
            <a:extLst>
              <a:ext uri="{FF2B5EF4-FFF2-40B4-BE49-F238E27FC236}">
                <a16:creationId xmlns:a16="http://schemas.microsoft.com/office/drawing/2014/main" id="{71E6D65D-08E4-9740-BB42-E95AB1474988}"/>
              </a:ext>
            </a:extLst>
          </p:cNvPr>
          <p:cNvPicPr>
            <a:picLocks noChangeAspect="1"/>
          </p:cNvPicPr>
          <p:nvPr/>
        </p:nvPicPr>
        <p:blipFill>
          <a:blip r:embed="rId3"/>
          <a:stretch>
            <a:fillRect/>
          </a:stretch>
        </p:blipFill>
        <p:spPr>
          <a:xfrm>
            <a:off x="729733" y="0"/>
            <a:ext cx="7684534" cy="6858000"/>
          </a:xfrm>
          <a:prstGeom prst="rect">
            <a:avLst/>
          </a:prstGeom>
        </p:spPr>
      </p:pic>
      <p:sp>
        <p:nvSpPr>
          <p:cNvPr id="2" name="Rectangle 2">
            <a:extLst>
              <a:ext uri="{FF2B5EF4-FFF2-40B4-BE49-F238E27FC236}">
                <a16:creationId xmlns:a16="http://schemas.microsoft.com/office/drawing/2014/main" id="{0CD07BB4-743C-FEE6-1013-7BB1163C05AB}"/>
              </a:ext>
            </a:extLst>
          </p:cNvPr>
          <p:cNvSpPr txBox="1">
            <a:spLocks noChangeArrowheads="1"/>
          </p:cNvSpPr>
          <p:nvPr/>
        </p:nvSpPr>
        <p:spPr bwMode="auto">
          <a:xfrm>
            <a:off x="2483768" y="1340768"/>
            <a:ext cx="5817462" cy="136815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kern="0" dirty="0">
                <a:solidFill>
                  <a:schemeClr val="tx1"/>
                </a:solidFill>
                <a:ea typeface="ＭＳ Ｐゴシック" charset="0"/>
              </a:rPr>
              <a:t>عمدة بورتلاند: حان الوقت لاستعادة مدينتنا من المتظاهرين العنيفين</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34951574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ar-JO" sz="5400" dirty="0">
                <a:effectLst>
                  <a:glow rad="127000">
                    <a:schemeClr val="tx1"/>
                  </a:glow>
                </a:effectLst>
                <a:ea typeface="ＭＳ Ｐゴシック" charset="0"/>
              </a:rPr>
              <a:t>مينابوليس</a:t>
            </a:r>
            <a:endParaRPr lang="en-US" sz="5400" dirty="0">
              <a:effectLst>
                <a:glow rad="127000">
                  <a:schemeClr val="tx1"/>
                </a:glow>
              </a:effectLst>
              <a:ea typeface="ＭＳ Ｐゴシック" charset="0"/>
            </a:endParaRP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C3B9D-FBFA-D669-747C-28CE6AC4D04A}"/>
              </a:ext>
            </a:extLst>
          </p:cNvPr>
          <p:cNvSpPr txBox="1">
            <a:spLocks noChangeArrowheads="1"/>
          </p:cNvSpPr>
          <p:nvPr/>
        </p:nvSpPr>
        <p:spPr bwMode="auto">
          <a:xfrm>
            <a:off x="446774" y="1538893"/>
            <a:ext cx="8199204" cy="102601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kern="0" dirty="0">
                <a:solidFill>
                  <a:schemeClr val="tx1"/>
                </a:solidFill>
                <a:ea typeface="ＭＳ Ｐゴシック" charset="0"/>
              </a:rPr>
              <a:t>سي إن إن: المتظاهرون السلميون يمدون يد العون لإبقاء الشركات الصغيرة مغلقة</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15033367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0623" y="1484784"/>
            <a:ext cx="9144000" cy="2232248"/>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طوبى</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لصانعي السلام</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أنت صانع سلام؟</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ar-JO" sz="4000" dirty="0">
                <a:solidFill>
                  <a:schemeClr val="tx1"/>
                </a:solidFill>
                <a:effectLst/>
                <a:ea typeface="ＭＳ Ｐゴシック" charset="0"/>
              </a:rPr>
              <a:t>من يأتي ب</a:t>
            </a:r>
            <a:r>
              <a:rPr lang="ar-JO" sz="4000" dirty="0">
                <a:solidFill>
                  <a:srgbClr val="FF0000"/>
                </a:solidFill>
                <a:effectLst/>
                <a:ea typeface="ＭＳ Ｐゴシック" charset="0"/>
              </a:rPr>
              <a:t>السلام</a:t>
            </a:r>
            <a:r>
              <a:rPr lang="ar-JO" sz="4000" dirty="0">
                <a:solidFill>
                  <a:schemeClr val="tx1"/>
                </a:solidFill>
                <a:effectLst/>
                <a:ea typeface="ＭＳ Ｐゴシック" charset="0"/>
              </a:rPr>
              <a:t> في المجتمع أكثر؟</a:t>
            </a:r>
            <a:br>
              <a:rPr lang="ar-JO" sz="4000" dirty="0">
                <a:solidFill>
                  <a:schemeClr val="tx1"/>
                </a:solidFill>
                <a:effectLst/>
                <a:ea typeface="ＭＳ Ｐゴシック" charset="0"/>
              </a:rPr>
            </a:br>
            <a:r>
              <a:rPr lang="ar-JO" sz="4000" dirty="0">
                <a:solidFill>
                  <a:schemeClr val="tx1"/>
                </a:solidFill>
                <a:effectLst/>
                <a:ea typeface="ＭＳ Ｐゴシック" charset="0"/>
              </a:rPr>
              <a:t>المؤمنون أم غير المؤمنين بيسوع</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9078913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5236"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5237"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5238"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41"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2410" name="Text Box 9"/>
          <p:cNvSpPr txBox="1">
            <a:spLocks noChangeArrowheads="1"/>
          </p:cNvSpPr>
          <p:nvPr/>
        </p:nvSpPr>
        <p:spPr bwMode="auto">
          <a:xfrm>
            <a:off x="2982180" y="3024193"/>
            <a:ext cx="180377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روما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6404165" y="4150386"/>
            <a:ext cx="281937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السورية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5923715" y="3501845"/>
            <a:ext cx="313042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168714" y="3717558"/>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أفسس</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2416" name="Text Box 15"/>
          <p:cNvSpPr txBox="1">
            <a:spLocks noChangeArrowheads="1"/>
          </p:cNvSpPr>
          <p:nvPr/>
        </p:nvSpPr>
        <p:spPr bwMode="auto">
          <a:xfrm>
            <a:off x="4623828" y="3076022"/>
            <a:ext cx="217194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77166" y="2241177"/>
            <a:ext cx="7124140" cy="3734361"/>
            <a:chOff x="673" y="1600"/>
            <a:chExt cx="5086" cy="2666"/>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العربية</a:t>
              </a:r>
              <a:endParaRPr lang="en-GB"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6404162" y="4668658"/>
            <a:ext cx="2110463"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58651" y="5475475"/>
            <a:ext cx="6155569" cy="1196228"/>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4" name="Rectangle 24"/>
            <p:cNvSpPr>
              <a:spLocks noChangeArrowheads="1"/>
            </p:cNvSpPr>
            <p:nvPr/>
          </p:nvSpPr>
          <p:spPr bwMode="auto">
            <a:xfrm>
              <a:off x="587" y="3933"/>
              <a:ext cx="4458" cy="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p>
              <a:pPr defTabSz="397830" eaLnBrk="0" hangingPunct="0">
                <a:lnSpc>
                  <a:spcPct val="93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زرع العديد من الكنائس؛ الدعوة إلى </a:t>
              </a:r>
              <a:r>
                <a:rPr lang="ar-JO" sz="2206" b="1" u="sng" dirty="0">
                  <a:solidFill>
                    <a:srgbClr val="FF0000"/>
                  </a:solidFill>
                  <a:latin typeface="Arial" panose="020B0604020202020204" pitchFamily="34" charset="0"/>
                  <a:ea typeface="MS Gothic" charset="0"/>
                  <a:cs typeface="Arial" panose="020B0604020202020204" pitchFamily="34" charset="0"/>
                </a:rPr>
                <a:t>مكدونية</a:t>
              </a:r>
              <a:r>
                <a:rPr lang="ar-JO" sz="2206" b="1" dirty="0">
                  <a:solidFill>
                    <a:srgbClr val="000000"/>
                  </a:solidFill>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lang="ar-JO" sz="2206" b="1" u="sng" dirty="0">
                  <a:solidFill>
                    <a:srgbClr val="FF0000"/>
                  </a:solidFill>
                  <a:latin typeface="Arial" panose="020B0604020202020204" pitchFamily="34" charset="0"/>
                  <a:ea typeface="MS Gothic" charset="0"/>
                  <a:cs typeface="Arial" panose="020B0604020202020204" pitchFamily="34" charset="0"/>
                </a:rPr>
                <a:t>كورنثوس</a:t>
              </a:r>
              <a:r>
                <a:rPr lang="ar-JO" sz="2206" b="1" dirty="0">
                  <a:solidFill>
                    <a:srgbClr val="000000"/>
                  </a:solidFill>
                  <a:latin typeface="Arial" panose="020B0604020202020204" pitchFamily="34" charset="0"/>
                  <a:ea typeface="MS Gothic" charset="0"/>
                  <a:cs typeface="Arial" panose="020B0604020202020204" pitchFamily="34" charset="0"/>
                </a:rPr>
                <a:t>.</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58652" y="4707872"/>
            <a:ext cx="5213537"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2" name="Text Box 27"/>
            <p:cNvSpPr txBox="1">
              <a:spLocks noChangeArrowheads="1"/>
            </p:cNvSpPr>
            <p:nvPr/>
          </p:nvSpPr>
          <p:spPr bwMode="auto">
            <a:xfrm>
              <a:off x="547" y="3370"/>
              <a:ext cx="3692"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2.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الأوروبي</a:t>
              </a:r>
              <a:r>
                <a:rPr lang="ar-JO" sz="2824" b="1" dirty="0">
                  <a:solidFill>
                    <a:srgbClr val="000000"/>
                  </a:solidFill>
                  <a:latin typeface="Arial" panose="020B0604020202020204" pitchFamily="34" charset="0"/>
                  <a:ea typeface="MS Gothic" charset="0"/>
                  <a:cs typeface="Arial" panose="020B0604020202020204" pitchFamily="34" charset="0"/>
                </a:rPr>
                <a:t>" </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820831" y="4188199"/>
            <a:ext cx="16668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15- 18</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4833515" y="626972"/>
            <a:ext cx="3233319" cy="235631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428225" y="6227670"/>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55" name="Text Box 32"/>
          <p:cNvSpPr txBox="1">
            <a:spLocks noChangeArrowheads="1"/>
          </p:cNvSpPr>
          <p:nvPr/>
        </p:nvSpPr>
        <p:spPr bwMode="auto">
          <a:xfrm>
            <a:off x="898552" y="6558545"/>
            <a:ext cx="812469" cy="1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©2006 TBBMI</a:t>
            </a:r>
          </a:p>
        </p:txBody>
      </p:sp>
      <p:sp>
        <p:nvSpPr>
          <p:cNvPr id="95256" name="Text Box 33"/>
          <p:cNvSpPr txBox="1">
            <a:spLocks noChangeArrowheads="1"/>
          </p:cNvSpPr>
          <p:nvPr/>
        </p:nvSpPr>
        <p:spPr bwMode="auto">
          <a:xfrm>
            <a:off x="8283583" y="6542456"/>
            <a:ext cx="285080"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44</a:t>
            </a:r>
          </a:p>
        </p:txBody>
      </p:sp>
      <p:sp>
        <p:nvSpPr>
          <p:cNvPr id="95257" name="Text Box 34"/>
          <p:cNvSpPr txBox="1">
            <a:spLocks noChangeArrowheads="1"/>
          </p:cNvSpPr>
          <p:nvPr/>
        </p:nvSpPr>
        <p:spPr bwMode="auto">
          <a:xfrm>
            <a:off x="8580048" y="6487721"/>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5</a:t>
            </a:r>
          </a:p>
        </p:txBody>
      </p:sp>
      <p:grpSp>
        <p:nvGrpSpPr>
          <p:cNvPr id="5" name="Group 35"/>
          <p:cNvGrpSpPr>
            <a:grpSpLocks/>
          </p:cNvGrpSpPr>
          <p:nvPr/>
        </p:nvGrpSpPr>
        <p:grpSpPr bwMode="auto">
          <a:xfrm>
            <a:off x="1077166" y="705916"/>
            <a:ext cx="3604092"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49 – 52 </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045448" y="1390931"/>
            <a:ext cx="2808475"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3" name="AutoShape 39"/>
          <p:cNvSpPr>
            <a:spLocks noChangeArrowheads="1"/>
          </p:cNvSpPr>
          <p:nvPr/>
        </p:nvSpPr>
        <p:spPr bwMode="auto">
          <a:xfrm rot="5400000">
            <a:off x="6514121" y="3786888"/>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4" name="AutoShape 40"/>
          <p:cNvSpPr>
            <a:spLocks noChangeArrowheads="1"/>
          </p:cNvSpPr>
          <p:nvPr/>
        </p:nvSpPr>
        <p:spPr bwMode="auto">
          <a:xfrm rot="1200000">
            <a:off x="5415243" y="3140449"/>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5" name="AutoShape 41"/>
          <p:cNvSpPr>
            <a:spLocks noChangeArrowheads="1"/>
          </p:cNvSpPr>
          <p:nvPr/>
        </p:nvSpPr>
        <p:spPr bwMode="auto">
          <a:xfrm rot="15180000">
            <a:off x="4782811" y="3642613"/>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6" name="AutoShape 42"/>
          <p:cNvSpPr>
            <a:spLocks noChangeArrowheads="1"/>
          </p:cNvSpPr>
          <p:nvPr/>
        </p:nvSpPr>
        <p:spPr bwMode="auto">
          <a:xfrm rot="11640000">
            <a:off x="4866155" y="4385703"/>
            <a:ext cx="6079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7" name="AutoShape 43"/>
          <p:cNvSpPr>
            <a:spLocks noChangeArrowheads="1"/>
          </p:cNvSpPr>
          <p:nvPr/>
        </p:nvSpPr>
        <p:spPr bwMode="auto">
          <a:xfrm rot="11640000">
            <a:off x="5789240" y="4675655"/>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9" name="Text Box 45"/>
          <p:cNvSpPr txBox="1">
            <a:spLocks noChangeArrowheads="1"/>
          </p:cNvSpPr>
          <p:nvPr/>
        </p:nvSpPr>
        <p:spPr bwMode="auto">
          <a:xfrm>
            <a:off x="4826146" y="2603026"/>
            <a:ext cx="3396783" cy="398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أثينا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78504" y="-603717"/>
            <a:ext cx="798699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2. "الزخم</a:t>
            </a:r>
            <a:r>
              <a:rPr lang="ar-JO" sz="2824" b="1" u="sng" dirty="0">
                <a:solidFill>
                  <a:srgbClr val="FF0000"/>
                </a:solidFill>
                <a:latin typeface="Arial" panose="020B0604020202020204" pitchFamily="34" charset="0"/>
                <a:cs typeface="Arial" panose="020B0604020202020204" pitchFamily="34" charset="0"/>
              </a:rPr>
              <a:t> الأوروبي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Freeform 5"/>
          <p:cNvSpPr/>
          <p:nvPr/>
        </p:nvSpPr>
        <p:spPr>
          <a:xfrm>
            <a:off x="4706471" y="3210485"/>
            <a:ext cx="1902199"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0575" tIns="40286" rIns="80575" bIns="40286"/>
          <a:lstStyle/>
          <a:p>
            <a:pPr algn="l" defTabSz="402867" eaLnBrk="0" hangingPunct="0">
              <a:lnSpc>
                <a:spcPct val="93000"/>
              </a:lnSpc>
              <a:buClr>
                <a:srgbClr val="000000"/>
              </a:buClr>
              <a:buSzPct val="100000"/>
              <a:defRPr/>
            </a:pPr>
            <a:endParaRPr lang="en-US" sz="2206"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02414" name="Text Box 13"/>
          <p:cNvSpPr txBox="1">
            <a:spLocks noChangeArrowheads="1"/>
          </p:cNvSpPr>
          <p:nvPr/>
        </p:nvSpPr>
        <p:spPr bwMode="auto">
          <a:xfrm>
            <a:off x="3919258" y="3787595"/>
            <a:ext cx="1415181"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r>
              <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 </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p>
              <a:pPr defTabSz="397830" eaLnBrk="0" hangingPunct="0">
                <a:lnSpc>
                  <a:spcPct val="85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وقتًا طويلاً في الكنيسة في </a:t>
              </a:r>
              <a:r>
                <a:rPr lang="ar-JO" sz="2206" b="1" u="sng" dirty="0">
                  <a:solidFill>
                    <a:srgbClr val="FF0000"/>
                  </a:solidFill>
                  <a:latin typeface="Arial" panose="020B0604020202020204" pitchFamily="34" charset="0"/>
                  <a:ea typeface="MS Gothic" charset="0"/>
                  <a:cs typeface="Arial" panose="020B0604020202020204" pitchFamily="34" charset="0"/>
                </a:rPr>
                <a:t>أفسس</a:t>
              </a:r>
              <a:r>
                <a:rPr lang="ar-JO" sz="2206" b="1" dirty="0">
                  <a:solidFill>
                    <a:srgbClr val="000000"/>
                  </a:solidFill>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lang="ar-JO" sz="2206" b="1" u="sng" dirty="0">
                  <a:solidFill>
                    <a:srgbClr val="FF0000"/>
                  </a:solidFill>
                  <a:latin typeface="Arial" panose="020B0604020202020204" pitchFamily="34" charset="0"/>
                  <a:ea typeface="MS Gothic" charset="0"/>
                  <a:cs typeface="Arial" panose="020B0604020202020204" pitchFamily="34" charset="0"/>
                </a:rPr>
                <a:t>ملعب</a:t>
              </a:r>
              <a:r>
                <a:rPr lang="ar-JO" sz="2206" b="1" dirty="0">
                  <a:solidFill>
                    <a:srgbClr val="000000"/>
                  </a:solidFill>
                  <a:latin typeface="Arial" panose="020B0604020202020204" pitchFamily="34" charset="0"/>
                  <a:ea typeface="MS Gothic" charset="0"/>
                  <a:cs typeface="Arial" panose="020B0604020202020204" pitchFamily="34" charset="0"/>
                </a:rPr>
                <a:t> المدينة.</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18- 21</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3.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الآسيوي</a:t>
              </a:r>
              <a:r>
                <a:rPr lang="ar-JO" sz="2824" b="1" dirty="0">
                  <a:solidFill>
                    <a:srgbClr val="000000"/>
                  </a:solidFill>
                  <a:latin typeface="Arial" panose="020B0604020202020204" pitchFamily="34" charset="0"/>
                  <a:ea typeface="MS Gothic" charset="0"/>
                  <a:cs typeface="Arial" panose="020B0604020202020204" pitchFamily="34" charset="0"/>
                </a:rPr>
                <a:t>"</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dirty="0">
                <a:effectLst>
                  <a:glow rad="152400">
                    <a:srgbClr val="FFFFFF"/>
                  </a:glow>
                </a:effectLst>
                <a:latin typeface="Arial" panose="020B0604020202020204" pitchFamily="34" charset="0"/>
                <a:cs typeface="Arial" panose="020B0604020202020204" pitchFamily="34" charset="0"/>
              </a:rPr>
              <a:t>•</a:t>
            </a:r>
            <a:r>
              <a:rPr lang="ar-JO" sz="2206" dirty="0">
                <a:effectLst>
                  <a:glow rad="152400">
                    <a:srgbClr val="FFFFFF"/>
                  </a:glow>
                </a:effectLst>
                <a:latin typeface="Arial" panose="020B0604020202020204" pitchFamily="34" charset="0"/>
                <a:cs typeface="Arial" panose="020B0604020202020204" pitchFamily="34" charset="0"/>
              </a:rPr>
              <a:t>أفسس</a:t>
            </a:r>
            <a:endParaRPr lang="en-GB" sz="2206" dirty="0">
              <a:effectLst>
                <a:glow rad="152400">
                  <a:srgbClr val="FFFFFF"/>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     </a:t>
              </a: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أفسس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53 – 57</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endParaRPr lang="en-GB" sz="5824" b="1" dirty="0">
                <a:solidFill>
                  <a:srgbClr val="FFEA18"/>
                </a:solidFill>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ar-JO"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مقاومة الرسل في أعمال 16-19</a:t>
            </a:r>
            <a:endParaRPr lang="en-US"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ar-JO" dirty="0">
                <a:cs typeface="Arial" panose="020B0604020202020204" pitchFamily="34" charset="0"/>
              </a:rPr>
              <a:t>الجارية (أعمال 16: 16)</a:t>
            </a:r>
            <a:endParaRPr lang="en-US" dirty="0">
              <a:cs typeface="Arial" panose="020B0604020202020204" pitchFamily="34" charset="0"/>
            </a:endParaRP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ar-JO" dirty="0">
                <a:solidFill>
                  <a:schemeClr val="bg1"/>
                </a:solidFill>
                <a:cs typeface="Arial" panose="020B0604020202020204" pitchFamily="34" charset="0"/>
              </a:rPr>
              <a:t>الضرب</a:t>
            </a:r>
            <a:br>
              <a:rPr lang="ar-JO" dirty="0">
                <a:solidFill>
                  <a:schemeClr val="bg1"/>
                </a:solidFill>
                <a:cs typeface="Arial" panose="020B0604020202020204" pitchFamily="34" charset="0"/>
              </a:rPr>
            </a:br>
            <a:r>
              <a:rPr lang="ar-JO" dirty="0">
                <a:solidFill>
                  <a:schemeClr val="bg1"/>
                </a:solidFill>
                <a:cs typeface="Arial" panose="020B0604020202020204" pitchFamily="34" charset="0"/>
              </a:rPr>
              <a:t>والجلد</a:t>
            </a:r>
            <a:br>
              <a:rPr lang="en-US" dirty="0">
                <a:solidFill>
                  <a:schemeClr val="bg1"/>
                </a:solidFill>
                <a:cs typeface="Arial" panose="020B0604020202020204" pitchFamily="34" charset="0"/>
              </a:rPr>
            </a:br>
            <a:r>
              <a:rPr lang="en-US" dirty="0">
                <a:solidFill>
                  <a:schemeClr val="bg1"/>
                </a:solidFill>
                <a:cs typeface="Arial" panose="020B0604020202020204" pitchFamily="34" charset="0"/>
              </a:rPr>
              <a:t>(</a:t>
            </a:r>
            <a:r>
              <a:rPr lang="ar-JO" dirty="0">
                <a:solidFill>
                  <a:schemeClr val="bg1"/>
                </a:solidFill>
                <a:cs typeface="Arial" panose="020B0604020202020204" pitchFamily="34" charset="0"/>
              </a:rPr>
              <a:t>أ</a:t>
            </a:r>
            <a:r>
              <a:rPr lang="ar-SA" dirty="0">
                <a:solidFill>
                  <a:schemeClr val="bg1"/>
                </a:solidFill>
                <a:cs typeface="Arial" panose="020B0604020202020204" pitchFamily="34" charset="0"/>
              </a:rPr>
              <a:t>عمال</a:t>
            </a:r>
            <a:r>
              <a:rPr lang="ar-JO" dirty="0">
                <a:solidFill>
                  <a:schemeClr val="bg1"/>
                </a:solidFill>
                <a:cs typeface="Arial" panose="020B0604020202020204" pitchFamily="34" charset="0"/>
              </a:rPr>
              <a:t> 16: 22</a:t>
            </a:r>
            <a:r>
              <a:rPr lang="en-US" dirty="0">
                <a:solidFill>
                  <a:schemeClr val="bg1"/>
                </a:solidFill>
                <a:cs typeface="Arial" panose="020B0604020202020204" pitchFamily="34" charset="0"/>
              </a:rPr>
              <a:t>)</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بيرية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ar-JO"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مقاومة الرسل في أعمال 16-19</a:t>
            </a:r>
            <a:endParaRPr lang="en-US"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أثينا</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أفسس</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ar-SA" sz="3200" b="1" dirty="0">
                <a:solidFill>
                  <a:schemeClr val="bg1"/>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عمال ١٩ : ١٠</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noProof="0" dirty="0">
                <a:solidFill>
                  <a:srgbClr val="E9E2B6"/>
                </a:solidFill>
                <a:latin typeface="Arial" panose="020B0604020202020204" pitchFamily="34" charset="0"/>
                <a:cs typeface="Arial" panose="020B0604020202020204" pitchFamily="34" charset="0"/>
              </a:rPr>
              <a:t>وكان ذلك مدة سنتين حتى سمع كلمة الرب يسوع جميع الساكنين في أسيا من يهود ويونانيين.</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 </a:t>
            </a: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4" name="Text Box 10"/>
          <p:cNvSpPr txBox="1">
            <a:spLocks noChangeArrowheads="1"/>
          </p:cNvSpPr>
          <p:nvPr/>
        </p:nvSpPr>
        <p:spPr bwMode="auto">
          <a:xfrm>
            <a:off x="1752600" y="2325691"/>
            <a:ext cx="1447800" cy="523113"/>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ar-SA" sz="3200" b="1" dirty="0">
                <a:solidFill>
                  <a:srgbClr val="FFFFFF"/>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lvl="0" rtl="1">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١٩ : ٢٠</a:t>
            </a:r>
          </a:p>
          <a:p>
            <a:pPr lvl="0" rtl="1">
              <a:defRPr/>
            </a:pPr>
            <a:endParaRPr lang="en-US" sz="1800" b="1" dirty="0">
              <a:solidFill>
                <a:srgbClr val="FFFFFF"/>
              </a:solidFill>
              <a:latin typeface="Arial" panose="020B0604020202020204" pitchFamily="34" charset="0"/>
              <a:cs typeface="Arial" panose="020B0604020202020204" pitchFamily="34" charset="0"/>
            </a:endParaRPr>
          </a:p>
          <a:p>
            <a:pPr lvl="0" rtl="1">
              <a:defRPr/>
            </a:pPr>
            <a:r>
              <a:rPr lang="ar-JO" sz="3200" b="1" dirty="0">
                <a:solidFill>
                  <a:srgbClr val="FFFFFF"/>
                </a:solidFill>
                <a:latin typeface="Arial" panose="020B0604020202020204" pitchFamily="34" charset="0"/>
                <a:cs typeface="Arial" panose="020B0604020202020204" pitchFamily="34" charset="0"/>
              </a:rPr>
              <a:t>هكذا كانت كلمة الرب تنمو وتقوى بشدة</a:t>
            </a:r>
            <a:r>
              <a:rPr lang="ar-SA" sz="3200" b="1" dirty="0">
                <a:solidFill>
                  <a:srgbClr val="FFFFFF"/>
                </a:solidFill>
                <a:latin typeface="Arial" panose="020B0604020202020204" pitchFamily="34" charset="0"/>
                <a:cs typeface="Arial" panose="020B0604020202020204" pitchFamily="34" charset="0"/>
              </a:rPr>
              <a:t> </a:t>
            </a:r>
            <a:endParaRPr lang="en-US" sz="3200" b="1" dirty="0">
              <a:solidFill>
                <a:srgbClr val="FFFFFF"/>
              </a:solidFill>
              <a:latin typeface="Arial" panose="020B0604020202020204" pitchFamily="34" charset="0"/>
              <a:cs typeface="Arial" panose="020B0604020202020204" pitchFamily="34"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4" name="Text Box 10"/>
          <p:cNvSpPr txBox="1">
            <a:spLocks noChangeArrowheads="1"/>
          </p:cNvSpPr>
          <p:nvPr/>
        </p:nvSpPr>
        <p:spPr bwMode="auto">
          <a:xfrm>
            <a:off x="1752600" y="2325691"/>
            <a:ext cx="1447800" cy="369225"/>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lang="ar-SA" sz="1800" b="1" dirty="0">
                <a:solidFill>
                  <a:srgbClr val="FFFFFF"/>
                </a:solidFill>
                <a:latin typeface="Arial" panose="020B0604020202020204" pitchFamily="34" charset="0"/>
                <a:cs typeface="Arial" panose="020B0604020202020204" pitchFamily="34" charset="0"/>
              </a:rPr>
              <a:t>أفسس</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Adapted from Stanley D. Toussaint, BKC; Jeremy Chew, EAST</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lang="ar-JO" dirty="0">
                <a:solidFill>
                  <a:srgbClr val="FFFFFF"/>
                </a:solidFill>
                <a:latin typeface="Arial" panose="020B0604020202020204" pitchFamily="34" charset="0"/>
                <a:cs typeface="Arial" panose="020B0604020202020204" pitchFamily="34" charset="0"/>
              </a:rPr>
              <a:t>لم يسمح بولس أن يتحول حرق المخطوطة إلى أعمال شغب لكنه خطط للمغادرة إرى روما (19: 21-22)</a:t>
            </a:r>
            <a:endParaRPr kumimoji="0" lang="en-US" sz="3094"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ar-JO" sz="3200" kern="0" dirty="0">
                <a:solidFill>
                  <a:srgbClr val="FFFFFF"/>
                </a:solidFill>
                <a:effectLst>
                  <a:glow rad="127000">
                    <a:srgbClr val="000000"/>
                  </a:glow>
                </a:effectLst>
                <a:ea typeface="ＭＳ Ｐゴシック" charset="0"/>
                <a:cs typeface="Arial" panose="020B0604020202020204" pitchFamily="34" charset="0"/>
              </a:rPr>
              <a:t>الإطار: السلام</a:t>
            </a:r>
            <a:endParaRPr lang="en-US" sz="3200" kern="0" dirty="0">
              <a:solidFill>
                <a:srgbClr val="FFFFFF"/>
              </a:solidFill>
              <a:effectLst>
                <a:glow rad="127000">
                  <a:srgbClr val="0000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808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3" name="Oval 58"/>
          <p:cNvSpPr>
            <a:spLocks noChangeArrowheads="1"/>
          </p:cNvSpPr>
          <p:nvPr/>
        </p:nvSpPr>
        <p:spPr bwMode="auto">
          <a:xfrm>
            <a:off x="5401620" y="1986469"/>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3152662" y="15447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أفسس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2078324" y="-39208"/>
            <a:ext cx="324285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تيموثاوس وأرسطس</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4095115">
            <a:off x="4853986" y="926915"/>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596098" y="138870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مقاطعة أسيا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F0F4F60C-E6EE-8846-B518-F7515BEF9D80}"/>
              </a:ext>
            </a:extLst>
          </p:cNvPr>
          <p:cNvSpPr txBox="1">
            <a:spLocks/>
          </p:cNvSpPr>
          <p:nvPr/>
        </p:nvSpPr>
        <p:spPr bwMode="auto">
          <a:xfrm>
            <a:off x="-4169" y="4233311"/>
            <a:ext cx="9144000" cy="272193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21 ولما كملت هذه الأمور وضع بولس في نفسه أنه بعدما يجتاز في مكدونية وأخائية يذهب إلى أورشليم، قائلاً: إني بعد ما أصير هناك ينبغي أن أرى رومية أيضاً 22فأرسل إلى مكدونية اثنين من الذين كانوا يخدمونه: تيموثاوس وأرسطوس، ولبث هو زماناً في أسيا.</a:t>
            </a: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أ</a:t>
            </a:r>
            <a:r>
              <a:rPr kumimoji="0" lang="ar-SA"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عمال</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19: 21-22</a:t>
            </a: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9" name="Text Box 76">
            <a:extLst>
              <a:ext uri="{FF2B5EF4-FFF2-40B4-BE49-F238E27FC236}">
                <a16:creationId xmlns:a16="http://schemas.microsoft.com/office/drawing/2014/main" id="{0DB4608E-EF2F-8E42-BB61-6AD6BF45A7EB}"/>
              </a:ext>
            </a:extLst>
          </p:cNvPr>
          <p:cNvSpPr txBox="1">
            <a:spLocks noChangeArrowheads="1"/>
          </p:cNvSpPr>
          <p:nvPr/>
        </p:nvSpPr>
        <p:spPr bwMode="auto">
          <a:xfrm>
            <a:off x="2911225" y="170185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أخائية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Text Box 76">
            <a:extLst>
              <a:ext uri="{FF2B5EF4-FFF2-40B4-BE49-F238E27FC236}">
                <a16:creationId xmlns:a16="http://schemas.microsoft.com/office/drawing/2014/main" id="{8B722F7B-4677-3E4E-8750-C8FF4C362DDF}"/>
              </a:ext>
            </a:extLst>
          </p:cNvPr>
          <p:cNvSpPr txBox="1">
            <a:spLocks noChangeArrowheads="1"/>
          </p:cNvSpPr>
          <p:nvPr/>
        </p:nvSpPr>
        <p:spPr bwMode="auto">
          <a:xfrm>
            <a:off x="7676797" y="3441522"/>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 name="Oval 58">
            <a:extLst>
              <a:ext uri="{FF2B5EF4-FFF2-40B4-BE49-F238E27FC236}">
                <a16:creationId xmlns:a16="http://schemas.microsoft.com/office/drawing/2014/main" id="{23995C41-B7BB-E84B-B8D9-8188DB2CEC2D}"/>
              </a:ext>
            </a:extLst>
          </p:cNvPr>
          <p:cNvSpPr>
            <a:spLocks noChangeArrowheads="1"/>
          </p:cNvSpPr>
          <p:nvPr/>
        </p:nvSpPr>
        <p:spPr bwMode="auto">
          <a:xfrm>
            <a:off x="7969674" y="390191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 Box 76">
            <a:extLst>
              <a:ext uri="{FF2B5EF4-FFF2-40B4-BE49-F238E27FC236}">
                <a16:creationId xmlns:a16="http://schemas.microsoft.com/office/drawing/2014/main" id="{12A831EF-D240-5C49-8136-BC42B9C0D1CF}"/>
              </a:ext>
            </a:extLst>
          </p:cNvPr>
          <p:cNvSpPr txBox="1">
            <a:spLocks noChangeArrowheads="1"/>
          </p:cNvSpPr>
          <p:nvPr/>
        </p:nvSpPr>
        <p:spPr bwMode="auto">
          <a:xfrm>
            <a:off x="785085" y="65809"/>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6" name="Oval 58">
            <a:extLst>
              <a:ext uri="{FF2B5EF4-FFF2-40B4-BE49-F238E27FC236}">
                <a16:creationId xmlns:a16="http://schemas.microsoft.com/office/drawing/2014/main" id="{71E83F77-CF7F-5041-A72E-F06D887F78C7}"/>
              </a:ext>
            </a:extLst>
          </p:cNvPr>
          <p:cNvSpPr>
            <a:spLocks noChangeArrowheads="1"/>
          </p:cNvSpPr>
          <p:nvPr/>
        </p:nvSpPr>
        <p:spPr bwMode="auto">
          <a:xfrm>
            <a:off x="545290" y="20336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5498068"/>
      </p:ext>
    </p:extLst>
  </p:cSld>
  <p:clrMapOvr>
    <a:masterClrMapping/>
  </p:clrMapOvr>
  <p:transition>
    <p:cut/>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CDF54437-9B95-4FF4-9979-532F15D06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24" y="34925"/>
            <a:ext cx="8830114" cy="6788150"/>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ar-JO" sz="2800" b="1" dirty="0">
                <a:solidFill>
                  <a:srgbClr val="FFFFFF"/>
                </a:solidFill>
                <a:effectLst>
                  <a:glow rad="228600">
                    <a:schemeClr val="tx1">
                      <a:alpha val="76000"/>
                    </a:schemeClr>
                  </a:glow>
                </a:effectLst>
                <a:latin typeface="Arial" panose="020B0604020202020204" pitchFamily="34" charset="0"/>
                <a:ea typeface="ＭＳ Ｐゴシック" charset="0"/>
                <a:cs typeface="Arial" panose="020B0604020202020204" pitchFamily="34" charset="0"/>
              </a:rPr>
              <a:t>فيديو أرطاميس (ديانا) (أعمال 19: 23-41)</a:t>
            </a:r>
            <a:endParaRPr lang="en-US" sz="2800" b="1" dirty="0">
              <a:solidFill>
                <a:srgbClr val="FFFFFF"/>
              </a:solidFill>
              <a:effectLst>
                <a:glow rad="228600">
                  <a:schemeClr val="tx1">
                    <a:alpha val="76000"/>
                  </a:schemeClr>
                </a:glow>
              </a:effectLst>
              <a:latin typeface="Arial" panose="020B0604020202020204" pitchFamily="34" charset="0"/>
              <a:ea typeface="ＭＳ Ｐゴシック" charset="0"/>
              <a:cs typeface="Arial" panose="020B0604020202020204" pitchFamily="34" charset="0"/>
            </a:endParaRPr>
          </a:p>
        </p:txBody>
      </p:sp>
      <p:sp>
        <p:nvSpPr>
          <p:cNvPr id="540675" name="Text Box 37"/>
          <p:cNvSpPr txBox="1">
            <a:spLocks noChangeArrowheads="1"/>
          </p:cNvSpPr>
          <p:nvPr/>
        </p:nvSpPr>
        <p:spPr bwMode="auto">
          <a:xfrm>
            <a:off x="8155570" y="34925"/>
            <a:ext cx="901478"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ديمتريوس صانع الأصنام هو من بدأ أعمال الشعب في أفسس ـــ وليس بولس المسالم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(أعمال الرسل 19: 23-41)</a:t>
            </a:r>
            <a:endParaRPr lang="en-US" sz="4000" dirty="0">
              <a:effectLst>
                <a:glow rad="127000">
                  <a:schemeClr val="tx1"/>
                </a:glow>
              </a:effectLst>
              <a:ea typeface="ＭＳ Ｐゴシック" charset="0"/>
            </a:endParaRP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34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524291" name="Title 1"/>
          <p:cNvSpPr>
            <a:spLocks noGrp="1"/>
          </p:cNvSpPr>
          <p:nvPr>
            <p:ph type="title" idx="4294967295"/>
          </p:nvPr>
        </p:nvSpPr>
        <p:spPr>
          <a:xfrm>
            <a:off x="0" y="5753100"/>
            <a:ext cx="4267200" cy="1206500"/>
          </a:xfrm>
          <a:solidFill>
            <a:srgbClr val="000000"/>
          </a:solidFill>
        </p:spPr>
        <p:txBody>
          <a:bodyPr/>
          <a:lstStyle/>
          <a:p>
            <a:pPr algn="ctr"/>
            <a:r>
              <a:rPr lang="ar-JO" sz="3600" b="1" dirty="0">
                <a:solidFill>
                  <a:srgbClr val="FFFFFF"/>
                </a:solidFill>
                <a:latin typeface="Arial" panose="020B0604020202020204" pitchFamily="34" charset="0"/>
                <a:cs typeface="Arial" panose="020B0604020202020204" pitchFamily="34" charset="0"/>
              </a:rPr>
              <a:t>كانت أفسس</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عاصمة آسيا</a:t>
            </a:r>
            <a:endParaRPr lang="en-US" sz="3600" b="1" dirty="0">
              <a:solidFill>
                <a:srgbClr val="FFFFFF"/>
              </a:solidFill>
              <a:latin typeface="Arial" panose="020B0604020202020204" pitchFamily="34" charset="0"/>
              <a:cs typeface="Arial" panose="020B0604020202020204" pitchFamily="34" charset="0"/>
            </a:endParaRPr>
          </a:p>
        </p:txBody>
      </p:sp>
      <p:sp>
        <p:nvSpPr>
          <p:cNvPr id="524292" name="Text Box 37"/>
          <p:cNvSpPr txBox="1">
            <a:spLocks noChangeArrowheads="1"/>
          </p:cNvSpPr>
          <p:nvPr/>
        </p:nvSpPr>
        <p:spPr bwMode="auto">
          <a:xfrm>
            <a:off x="8410864" y="34925"/>
            <a:ext cx="701102"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JO" dirty="0">
                <a:cs typeface="Arial" panose="020B0604020202020204" pitchFamily="34" charset="0"/>
              </a:rPr>
              <a:t>عاصمة الثقافة</a:t>
            </a:r>
            <a:endParaRPr lang="en-US" dirty="0">
              <a:cs typeface="Arial" panose="020B0604020202020204" pitchFamily="34" charset="0"/>
            </a:endParaRPr>
          </a:p>
        </p:txBody>
      </p:sp>
    </p:spTree>
    <p:extLst>
      <p:ext uri="{BB962C8B-B14F-4D97-AF65-F5344CB8AC3E}">
        <p14:creationId xmlns:p14="http://schemas.microsoft.com/office/powerpoint/2010/main" val="871580066"/>
      </p:ext>
    </p:extLst>
  </p:cSld>
  <p:clrMapOvr>
    <a:masterClrMapping/>
  </p:clrMapOvr>
  <p:transition>
    <p:cove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ar-JO" b="1" dirty="0">
                <a:latin typeface="Arial" panose="020B0604020202020204" pitchFamily="34" charset="0"/>
                <a:ea typeface="ＭＳ Ｐゴシック" charset="0"/>
                <a:cs typeface="Arial" panose="020B0604020202020204" pitchFamily="34" charset="0"/>
              </a:rPr>
              <a:t>الطرق الرخامية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ar-JO" sz="7200" dirty="0">
                <a:effectLst>
                  <a:glow rad="127000">
                    <a:schemeClr val="tx1"/>
                  </a:glow>
                </a:effectLst>
                <a:ea typeface="ＭＳ Ｐゴシック" charset="0"/>
              </a:rPr>
              <a:t>أرطاميس</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المرأة العجيبة القديمة</a:t>
            </a:r>
            <a:endParaRPr lang="en-US" sz="4800" dirty="0">
              <a:effectLst>
                <a:glow rad="127000">
                  <a:schemeClr val="tx1"/>
                </a:glow>
              </a:effectLst>
              <a:ea typeface="ＭＳ Ｐゴシック" charset="0"/>
            </a:endParaRP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32505" name="Title 1"/>
          <p:cNvSpPr>
            <a:spLocks noGrp="1"/>
          </p:cNvSpPr>
          <p:nvPr>
            <p:ph type="title"/>
          </p:nvPr>
        </p:nvSpPr>
        <p:spPr>
          <a:xfrm>
            <a:off x="457200" y="58738"/>
            <a:ext cx="8229600" cy="1143000"/>
          </a:xfrm>
        </p:spPr>
        <p:txBody>
          <a:bodyPr/>
          <a:lstStyle/>
          <a:p>
            <a:r>
              <a:rPr lang="ar-JO" sz="4000" dirty="0">
                <a:ea typeface="ＭＳ Ｐゴシック" charset="0"/>
                <a:cs typeface="Arial" panose="020B0604020202020204" pitchFamily="34" charset="0"/>
              </a:rPr>
              <a:t>أرطاميس، آلهة الخصوبة</a:t>
            </a:r>
            <a:endParaRPr lang="en-US" sz="4000" dirty="0">
              <a:ea typeface="ＭＳ Ｐゴシック"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120745" y="1"/>
            <a:ext cx="9264745" cy="6134100"/>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panose="020B0604020202020204" pitchFamily="34" charset="0"/>
                <a:cs typeface="Arial" panose="020B0604020202020204" pitchFamily="34" charset="0"/>
              </a:rPr>
              <a:t>عجائب الدنيا السبع للعالم القديم</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1128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ar-JO" sz="3600" dirty="0"/>
              <a:t>هيكل أرطاميس </a:t>
            </a:r>
            <a:br>
              <a:rPr lang="ar-JO" sz="3600" dirty="0"/>
            </a:br>
            <a:r>
              <a:rPr lang="ar-JO" sz="3600" dirty="0"/>
              <a:t>في أفسس</a:t>
            </a:r>
            <a:endParaRPr lang="en-US" sz="3600" dirty="0"/>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108281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ar-JO" sz="3600" b="1" baseline="0" dirty="0">
                <a:solidFill>
                  <a:srgbClr val="FFFFFF"/>
                </a:solidFill>
                <a:latin typeface="Arial" panose="020B0604020202020204" pitchFamily="34" charset="0"/>
                <a:cs typeface="Arial" panose="020B0604020202020204" pitchFamily="34" charset="0"/>
              </a:rPr>
              <a:t>معبد ديانا (أرطاميس) في 2017</a:t>
            </a:r>
            <a:endParaRPr lang="en-US" sz="3600" b="1"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69726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771339"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180أ</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1269" name="Rectangle 5"/>
          <p:cNvSpPr>
            <a:spLocks noGrp="1" noChangeArrowheads="1"/>
          </p:cNvSpPr>
          <p:nvPr>
            <p:ph type="title" idx="4294967295"/>
          </p:nvPr>
        </p:nvSpPr>
        <p:spPr>
          <a:xfrm>
            <a:off x="2699792" y="0"/>
            <a:ext cx="5868987" cy="2308312"/>
          </a:xfrm>
          <a:effectLst>
            <a:outerShdw blurRad="63500" dist="35921" dir="2700000" algn="ctr" rotWithShape="0">
              <a:schemeClr val="bg2">
                <a:alpha val="74998"/>
              </a:schemeClr>
            </a:outerShdw>
          </a:effectLst>
        </p:spPr>
        <p:txBody>
          <a:bodyPr wrap="square" anchor="t">
            <a:spAutoFit/>
          </a:bodyPr>
          <a:lstStyle/>
          <a:p>
            <a:pPr algn="ctr" eaLnBrk="1" hangingPunct="1">
              <a:spcBef>
                <a:spcPct val="50000"/>
              </a:spcBef>
              <a:defRPr/>
            </a:pPr>
            <a:br>
              <a:rPr lang="en-US" sz="4800" dirty="0">
                <a:effectLst>
                  <a:outerShdw blurRad="38100" dist="38100" dir="2700000" algn="tl">
                    <a:srgbClr val="000000"/>
                  </a:outerShdw>
                </a:effectLst>
              </a:rPr>
            </a:br>
            <a:r>
              <a:rPr lang="ar-JO" sz="4800" dirty="0">
                <a:effectLst>
                  <a:outerShdw blurRad="38100" dist="38100" dir="2700000" algn="tl">
                    <a:srgbClr val="000000"/>
                  </a:outerShdw>
                </a:effectLst>
              </a:rPr>
              <a:t>مدرج أفسس </a:t>
            </a:r>
            <a:br>
              <a:rPr lang="ar-JO" sz="4800" dirty="0">
                <a:effectLst>
                  <a:outerShdw blurRad="38100" dist="38100" dir="2700000" algn="tl">
                    <a:srgbClr val="000000"/>
                  </a:outerShdw>
                </a:effectLst>
              </a:rPr>
            </a:br>
            <a:r>
              <a:rPr lang="ar-JO" sz="4800" dirty="0">
                <a:effectLst>
                  <a:outerShdw blurRad="38100" dist="38100" dir="2700000" algn="tl">
                    <a:srgbClr val="000000"/>
                  </a:outerShdw>
                </a:effectLst>
              </a:rPr>
              <a:t>في أعمال 19: 29</a:t>
            </a:r>
            <a:endParaRPr lang="en-US" sz="6000" dirty="0">
              <a:effectLst>
                <a:outerShdw blurRad="38100" dist="38100" dir="2700000" algn="tl">
                  <a:srgbClr val="000000"/>
                </a:outerShdw>
              </a:effectLst>
            </a:endParaRPr>
          </a:p>
        </p:txBody>
      </p:sp>
    </p:spTree>
    <p:extLst>
      <p:ext uri="{BB962C8B-B14F-4D97-AF65-F5344CB8AC3E}">
        <p14:creationId xmlns:p14="http://schemas.microsoft.com/office/powerpoint/2010/main" val="26101265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كاتب المدينة (أعمال 19: 35-41)</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أغرى كبرياءهم (35-36)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أكد على إيمانهم (37)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شجع الإتهام القانوني (38-39)</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حذر من روما (40-41)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المسيحيون = ضحايا الشغب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 وليسوا المحرضين على الشغب</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6418494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ياتي المؤمنون بالسلام في المجتمع</a:t>
            </a:r>
            <a:endParaRPr lang="en-US" dirty="0">
              <a:effectLst>
                <a:glow rad="127000">
                  <a:schemeClr val="tx1"/>
                </a:glow>
              </a:effectLst>
              <a:ea typeface="ＭＳ Ｐゴシック" charset="0"/>
            </a:endParaRP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الفكرة الرئيسية في أعمال 19: 21-41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تؤدي الوثنية إلى المشاكل</a:t>
            </a:r>
            <a:endParaRPr lang="en-US" sz="4800" dirty="0">
              <a:effectLst>
                <a:glow rad="127000">
                  <a:schemeClr val="tx1"/>
                </a:glow>
              </a:effectLst>
              <a:ea typeface="ＭＳ Ｐゴシック" charset="0"/>
            </a:endParaRP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ديانا (أرطاميس)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أفسس</a:t>
            </a:r>
            <a:endParaRPr lang="en-US" sz="4800" dirty="0">
              <a:effectLst>
                <a:glow rad="127000">
                  <a:schemeClr val="tx1"/>
                </a:glow>
              </a:effectLst>
              <a:ea typeface="ＭＳ Ｐゴシック" charset="0"/>
            </a:endParaRP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35052"/>
            <a:ext cx="9144000" cy="1581780"/>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يمكنك أن </a:t>
            </a:r>
            <a:r>
              <a:rPr lang="ar-JO" sz="6600" dirty="0">
                <a:solidFill>
                  <a:srgbClr val="FFFF00"/>
                </a:solidFill>
                <a:effectLst>
                  <a:glow rad="127000">
                    <a:schemeClr val="tx1"/>
                  </a:glow>
                </a:effectLst>
                <a:ea typeface="ＭＳ Ｐゴシック" charset="0"/>
              </a:rPr>
              <a:t>تكون أميناً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لله في عالم الأصنام؟</a:t>
            </a:r>
            <a:endParaRPr lang="en-US" dirty="0">
              <a:effectLst>
                <a:glow rad="127000">
                  <a:schemeClr val="tx1"/>
                </a:glow>
              </a:effectLst>
              <a:ea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ＭＳ Ｐゴシック" charset="0"/>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4800" b="1" spc="400" dirty="0">
                <a:solidFill>
                  <a:srgbClr val="C81234"/>
                </a:solidFill>
                <a:latin typeface="Arial" panose="020B0604020202020204" pitchFamily="34" charset="0"/>
                <a:cs typeface="Arial" panose="020B0604020202020204" pitchFamily="34" charset="0"/>
              </a:rPr>
              <a:t>القلب</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u="none" strike="noStrike" kern="1200" cap="none" spc="400" normalizeH="0" baseline="0" noProof="0" dirty="0">
              <a:ln>
                <a:noFill/>
              </a:ln>
              <a:solidFill>
                <a:srgbClr val="C81234"/>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141716" y="6194479"/>
            <a:ext cx="251117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rPr>
              <a:t>حزقيال 14: 3-6</a:t>
            </a:r>
            <a:endParaRPr kumimoji="0" lang="en-US" sz="2800" b="1"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41716" y="2170734"/>
            <a:ext cx="8390723"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rPr>
              <a:t>المال</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القوة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الجنس</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الطعام</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اللذة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التسلية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الشرب</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العلم</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الكبرياء</a:t>
            </a:r>
            <a:endParaRPr kumimoji="0" lang="en-US" sz="3200" b="1"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لم يتغير الكثير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عبر الأجيال</a:t>
            </a:r>
            <a:endParaRPr lang="en-US" sz="4800" dirty="0">
              <a:effectLst>
                <a:glow rad="127000">
                  <a:schemeClr val="tx1"/>
                </a:glow>
              </a:effectLst>
              <a:ea typeface="ＭＳ Ｐゴシック" charset="0"/>
            </a:endParaRPr>
          </a:p>
        </p:txBody>
      </p:sp>
      <p:grpSp>
        <p:nvGrpSpPr>
          <p:cNvPr id="6" name="Group 5">
            <a:extLst>
              <a:ext uri="{FF2B5EF4-FFF2-40B4-BE49-F238E27FC236}">
                <a16:creationId xmlns:a16="http://schemas.microsoft.com/office/drawing/2014/main" id="{5B8DA8DC-6262-0D16-6402-4EDD1AB8B8EE}"/>
              </a:ext>
            </a:extLst>
          </p:cNvPr>
          <p:cNvGrpSpPr/>
          <p:nvPr/>
        </p:nvGrpSpPr>
        <p:grpSpPr>
          <a:xfrm>
            <a:off x="179692" y="1689667"/>
            <a:ext cx="4392488" cy="5213615"/>
            <a:chOff x="179692" y="1689667"/>
            <a:chExt cx="4392488" cy="5213615"/>
          </a:xfrm>
        </p:grpSpPr>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t="10156" r="52412" b="11637"/>
            <a:stretch/>
          </p:blipFill>
          <p:spPr bwMode="auto">
            <a:xfrm>
              <a:off x="467724" y="1689667"/>
              <a:ext cx="3816424" cy="4320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CDAAF-B4C8-1FEB-C5C8-602261238517}"/>
                </a:ext>
              </a:extLst>
            </p:cNvPr>
            <p:cNvSpPr txBox="1">
              <a:spLocks noChangeArrowheads="1"/>
            </p:cNvSpPr>
            <p:nvPr/>
          </p:nvSpPr>
          <p:spPr bwMode="auto">
            <a:xfrm>
              <a:off x="179692" y="6039186"/>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كنعان</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3F7C918B-199D-3E6B-4FBB-919D4AF16F88}"/>
              </a:ext>
            </a:extLst>
          </p:cNvPr>
          <p:cNvGrpSpPr/>
          <p:nvPr/>
        </p:nvGrpSpPr>
        <p:grpSpPr>
          <a:xfrm>
            <a:off x="4555937" y="1709617"/>
            <a:ext cx="4392488" cy="5189121"/>
            <a:chOff x="4555937" y="1709617"/>
            <a:chExt cx="4392488" cy="5189121"/>
          </a:xfrm>
        </p:grpSpPr>
        <p:sp>
          <p:nvSpPr>
            <p:cNvPr id="4" name="Rectangle 2">
              <a:extLst>
                <a:ext uri="{FF2B5EF4-FFF2-40B4-BE49-F238E27FC236}">
                  <a16:creationId xmlns:a16="http://schemas.microsoft.com/office/drawing/2014/main" id="{355E206A-B2AF-AEEA-E8DF-A41106AFE4AF}"/>
                </a:ext>
              </a:extLst>
            </p:cNvPr>
            <p:cNvSpPr txBox="1">
              <a:spLocks noChangeArrowheads="1"/>
            </p:cNvSpPr>
            <p:nvPr/>
          </p:nvSpPr>
          <p:spPr bwMode="auto">
            <a:xfrm>
              <a:off x="4555937" y="6034642"/>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وول ستريت</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God hates Idolatry – Convoy Avenue Church of Christ">
              <a:extLst>
                <a:ext uri="{FF2B5EF4-FFF2-40B4-BE49-F238E27FC236}">
                  <a16:creationId xmlns:a16="http://schemas.microsoft.com/office/drawing/2014/main" id="{C2B70F69-DEE3-0806-22D7-B9FDEFF2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6" t="10156" r="4157" b="11637"/>
            <a:stretch/>
          </p:blipFill>
          <p:spPr bwMode="auto">
            <a:xfrm>
              <a:off x="4809002" y="1709617"/>
              <a:ext cx="3886359" cy="43204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9203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الوثنية في الحقيقة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هي عبادة الذات</a:t>
            </a:r>
            <a:endParaRPr lang="en-US" sz="4800" dirty="0">
              <a:effectLst>
                <a:glow rad="127000">
                  <a:schemeClr val="tx1"/>
                </a:glow>
              </a:effectLst>
              <a:ea typeface="ＭＳ Ｐゴシック" charset="0"/>
            </a:endParaRP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54A2A9-26DA-E8E6-C3AD-CACF7DB4E515}"/>
              </a:ext>
            </a:extLst>
          </p:cNvPr>
          <p:cNvGrpSpPr/>
          <p:nvPr/>
        </p:nvGrpSpPr>
        <p:grpSpPr>
          <a:xfrm>
            <a:off x="22347" y="0"/>
            <a:ext cx="9144000" cy="6877842"/>
            <a:chOff x="0" y="-2"/>
            <a:chExt cx="9144000" cy="6877842"/>
          </a:xfrm>
        </p:grpSpPr>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1CE9B2-427A-A1DF-8192-F279371BBD73}"/>
                </a:ext>
              </a:extLst>
            </p:cNvPr>
            <p:cNvSpPr/>
            <p:nvPr/>
          </p:nvSpPr>
          <p:spPr bwMode="auto">
            <a:xfrm>
              <a:off x="395536" y="4509120"/>
              <a:ext cx="7992888" cy="194421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7884" y="4293096"/>
            <a:ext cx="9144000" cy="2236216"/>
          </a:xfrm>
          <a:effectLst>
            <a:outerShdw blurRad="63500" dist="35921" dir="2700000" algn="ctr" rotWithShape="0">
              <a:schemeClr val="tx2">
                <a:alpha val="74998"/>
              </a:schemeClr>
            </a:outerShdw>
          </a:effectLst>
        </p:spPr>
        <p:txBody>
          <a:bodyPr anchor="ctr"/>
          <a:lstStyle/>
          <a:p>
            <a:pPr>
              <a:defRPr/>
            </a:pPr>
            <a:r>
              <a:rPr lang="ar-JO" sz="11500" dirty="0">
                <a:solidFill>
                  <a:srgbClr val="FDFF00"/>
                </a:solidFill>
                <a:effectLst>
                  <a:glow rad="127000">
                    <a:schemeClr val="tx1"/>
                  </a:glow>
                </a:effectLst>
                <a:ea typeface="ＭＳ Ｐゴシック" charset="0"/>
              </a:rPr>
              <a:t>الوثنية</a:t>
            </a:r>
            <a:endParaRPr lang="en-US" sz="11500" dirty="0">
              <a:solidFill>
                <a:srgbClr val="FDFF00"/>
              </a:solidFill>
              <a:effectLst>
                <a:glow rad="127000">
                  <a:schemeClr val="tx1"/>
                </a:glow>
              </a:effectLst>
              <a:ea typeface="ＭＳ Ｐゴシック" charset="0"/>
            </a:endParaRPr>
          </a:p>
        </p:txBody>
      </p:sp>
    </p:spTree>
    <p:extLst>
      <p:ext uri="{BB962C8B-B14F-4D97-AF65-F5344CB8AC3E}">
        <p14:creationId xmlns:p14="http://schemas.microsoft.com/office/powerpoint/2010/main" val="161891555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يؤدي الإنجيل إلى السلام</a:t>
            </a:r>
            <a:endParaRPr lang="en-US" sz="4800" dirty="0">
              <a:effectLst>
                <a:glow rad="127000">
                  <a:schemeClr val="tx1"/>
                </a:glow>
              </a:effectLst>
              <a:ea typeface="ＭＳ Ｐゴシック" charset="0"/>
            </a:endParaRP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دعونا نواصل الإعلان السلمي للإنجيل الذي ميز الكنيسة الأولى</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05818583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هل يمكن مصالحة هاتين؟</a:t>
            </a:r>
            <a:endParaRPr lang="en-US" dirty="0">
              <a:effectLst>
                <a:glow rad="127000">
                  <a:schemeClr val="tx1"/>
                </a:glow>
              </a:effectLst>
              <a:ea typeface="ＭＳ Ｐゴシック" charset="0"/>
            </a:endParaRP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0" y="1858270"/>
            <a:ext cx="4182534"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أتيت لأعطي سيفاً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سلامي أعطيكم</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84212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kumimoji="0" lang="ar-JO" sz="4000" u="none" strike="noStrike" kern="0" cap="none" spc="0" normalizeH="0" baseline="0" noProof="0" dirty="0">
                <a:ln>
                  <a:noFill/>
                </a:ln>
                <a:solidFill>
                  <a:srgbClr val="000000"/>
                </a:solidFill>
                <a:effectLst/>
                <a:uLnTx/>
                <a:uFillTx/>
                <a:ea typeface="ＭＳ Ｐゴシック" charset="0"/>
              </a:rPr>
              <a:t>من يأتي ب</a:t>
            </a:r>
            <a:r>
              <a:rPr kumimoji="0" lang="ar-JO" sz="4000" u="none" strike="noStrike" kern="0" cap="none" spc="0" normalizeH="0" baseline="0" noProof="0" dirty="0">
                <a:ln>
                  <a:noFill/>
                </a:ln>
                <a:solidFill>
                  <a:srgbClr val="FF0000"/>
                </a:solidFill>
                <a:effectLst/>
                <a:uLnTx/>
                <a:uFillTx/>
                <a:ea typeface="ＭＳ Ｐゴシック" charset="0"/>
              </a:rPr>
              <a:t>السلام</a:t>
            </a:r>
            <a:r>
              <a:rPr kumimoji="0" lang="ar-JO" sz="4000" u="none" strike="noStrike" kern="0" cap="none" spc="0" normalizeH="0" baseline="0" noProof="0" dirty="0">
                <a:ln>
                  <a:noFill/>
                </a:ln>
                <a:solidFill>
                  <a:srgbClr val="000000"/>
                </a:solidFill>
                <a:effectLst/>
                <a:uLnTx/>
                <a:uFillTx/>
                <a:ea typeface="ＭＳ Ｐゴシック" charset="0"/>
              </a:rPr>
              <a:t> في المجتمع أكثر؟</a:t>
            </a:r>
            <a:br>
              <a:rPr kumimoji="0" lang="ar-JO" sz="4000" u="none" strike="noStrike" kern="0" cap="none" spc="0" normalizeH="0" baseline="0" noProof="0" dirty="0">
                <a:ln>
                  <a:noFill/>
                </a:ln>
                <a:solidFill>
                  <a:srgbClr val="000000"/>
                </a:solidFill>
                <a:effectLst/>
                <a:uLnTx/>
                <a:uFillTx/>
                <a:ea typeface="ＭＳ Ｐゴシック" charset="0"/>
              </a:rPr>
            </a:br>
            <a:r>
              <a:rPr kumimoji="0" lang="ar-JO" sz="4000" u="none" strike="noStrike" kern="0" cap="none" spc="0" normalizeH="0" baseline="0" noProof="0" dirty="0">
                <a:ln>
                  <a:noFill/>
                </a:ln>
                <a:solidFill>
                  <a:srgbClr val="000000"/>
                </a:solidFill>
                <a:effectLst/>
                <a:uLnTx/>
                <a:uFillTx/>
                <a:ea typeface="ＭＳ Ｐゴシック" charset="0"/>
              </a:rPr>
              <a:t>المؤمنون أم غير المؤمنين بيسوع</a:t>
            </a:r>
            <a:endParaRPr lang="en-US" sz="40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3155043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أعمال الرسل 19: 21-41</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يأتي المؤمنون بالسلام في المجتمع</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رئيس السلام (أش 9: 6)</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07768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صانع الأوثان ديمتريوس هو الذي بدأ أعمال الشغب في أفسس، وليس بولس المسالم (اعمال ١٩: ٢٣-٤١).</a:t>
            </a:r>
            <a:endParaRPr lang="en-US" sz="4000" dirty="0">
              <a:effectLst>
                <a:glow rad="127000">
                  <a:schemeClr val="tx1"/>
                </a:glow>
              </a:effectLst>
              <a:ea typeface="ＭＳ Ｐゴシック" charset="0"/>
            </a:endParaRP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يؤدي الإنجيل إلى السلام</a:t>
            </a:r>
            <a:endParaRPr lang="en-US" sz="4800" dirty="0">
              <a:effectLst>
                <a:glow rad="127000">
                  <a:schemeClr val="tx1"/>
                </a:glow>
              </a:effectLst>
              <a:ea typeface="ＭＳ Ｐゴシック" charset="0"/>
            </a:endParaRP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ar-JO" dirty="0">
                <a:solidFill>
                  <a:schemeClr val="tx2"/>
                </a:solidFill>
                <a:effectLst>
                  <a:glow rad="127000">
                    <a:schemeClr val="bg1"/>
                  </a:glow>
                </a:effectLst>
                <a:ea typeface="ＭＳ Ｐゴシック" charset="0"/>
              </a:rPr>
              <a:t>مسابقة لوحة السلام</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2554562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dirty="0">
                <a:solidFill>
                  <a:schemeClr val="tx2"/>
                </a:solidFill>
                <a:effectLst>
                  <a:glow rad="127000">
                    <a:schemeClr val="bg1"/>
                  </a:glow>
                </a:effectLst>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الرابح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ar-JO" sz="4800" dirty="0">
                <a:solidFill>
                  <a:schemeClr val="bg1"/>
                </a:solidFill>
                <a:effectLst>
                  <a:glow rad="101600">
                    <a:schemeClr val="tx1">
                      <a:alpha val="99000"/>
                    </a:schemeClr>
                  </a:glow>
                </a:effectLst>
              </a:rPr>
              <a:t>كيف نستبدل الأوثان بالسلام؟</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قوّي عائلتك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استخدم مالك من أجل السلام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تلهب المشاعر</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sz="5400" b="1" dirty="0">
                <a:latin typeface="Arial" panose="020B0604020202020204" pitchFamily="34" charset="0"/>
                <a:cs typeface="Arial" panose="020B0604020202020204" pitchFamily="34" charset="0"/>
              </a:rPr>
              <a:t>هو سلامنا</a:t>
            </a:r>
            <a:endParaRPr lang="en-US" sz="5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For use solely with the </a:t>
            </a:r>
            <a:r>
              <a:rPr kumimoji="0" lang="en-US" sz="1800" b="1"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SongSelect</a:t>
            </a: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E5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كانديلا غروفز</a:t>
            </a:r>
            <a:endParaRPr kumimoji="0" lang="en-US" sz="3200" b="1" u="none" strike="noStrike" kern="1200" cap="none" spc="0" normalizeH="0" baseline="0" noProof="0" dirty="0">
              <a:ln>
                <a:noFill/>
              </a:ln>
              <a:solidFill>
                <a:srgbClr val="E5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172326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ar-JO" sz="4800" b="1" dirty="0">
                <a:latin typeface="Arial" panose="020B0604020202020204" pitchFamily="34" charset="0"/>
                <a:cs typeface="Arial" panose="020B0604020202020204" pitchFamily="34" charset="0"/>
              </a:rPr>
              <a:t>هو سلامنا</a:t>
            </a:r>
            <a:endParaRPr lang="en-US" sz="4800" b="1" dirty="0">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5181600" y="6324600"/>
            <a:ext cx="381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سلامنا          1 من 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هو سلامنا الذي </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هدم كل جدار.</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(تكرار)</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سلامنا          2 من 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b="1" dirty="0">
                <a:latin typeface="Arial" panose="020B0604020202020204" pitchFamily="34" charset="0"/>
                <a:cs typeface="Arial" panose="020B0604020202020204" pitchFamily="34" charset="0"/>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ألقوا كل همومكم عليه</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لأنه يهتم بكم.</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(تكرار)</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8241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br>
              <a:rPr lang="en-US" sz="8800" dirty="0">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ar-JO" sz="8800" dirty="0">
                <a:ea typeface="Osaka" charset="0"/>
                <a:cs typeface="Arial" panose="020B0604020202020204" pitchFamily="34" charset="0"/>
              </a:rPr>
              <a:t>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17</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41864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5236"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5237"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5238"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41"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2410" name="Text Box 9"/>
          <p:cNvSpPr txBox="1">
            <a:spLocks noChangeArrowheads="1"/>
          </p:cNvSpPr>
          <p:nvPr/>
        </p:nvSpPr>
        <p:spPr bwMode="auto">
          <a:xfrm>
            <a:off x="2982180" y="3024193"/>
            <a:ext cx="180377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روما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6404165" y="4150386"/>
            <a:ext cx="281937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السورية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5923715" y="3501845"/>
            <a:ext cx="313042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168714" y="3717558"/>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أفسس</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2416" name="Text Box 15"/>
          <p:cNvSpPr txBox="1">
            <a:spLocks noChangeArrowheads="1"/>
          </p:cNvSpPr>
          <p:nvPr/>
        </p:nvSpPr>
        <p:spPr bwMode="auto">
          <a:xfrm>
            <a:off x="4623828" y="3076022"/>
            <a:ext cx="217194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77166" y="2241177"/>
            <a:ext cx="7124140" cy="3734361"/>
            <a:chOff x="673" y="1600"/>
            <a:chExt cx="5086" cy="2666"/>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العربية</a:t>
              </a:r>
              <a:endParaRPr lang="en-GB"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6404162" y="4668658"/>
            <a:ext cx="2110463"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58651" y="5475475"/>
            <a:ext cx="6155569" cy="1196228"/>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4" name="Rectangle 24"/>
            <p:cNvSpPr>
              <a:spLocks noChangeArrowheads="1"/>
            </p:cNvSpPr>
            <p:nvPr/>
          </p:nvSpPr>
          <p:spPr bwMode="auto">
            <a:xfrm>
              <a:off x="587" y="3933"/>
              <a:ext cx="4458" cy="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p>
              <a:pPr defTabSz="397830" eaLnBrk="0" hangingPunct="0">
                <a:lnSpc>
                  <a:spcPct val="93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زرع العديد من الكنائس؛ الدعوة إلى </a:t>
              </a:r>
              <a:r>
                <a:rPr lang="ar-JO" sz="2206" b="1" u="sng" dirty="0">
                  <a:solidFill>
                    <a:srgbClr val="FF0000"/>
                  </a:solidFill>
                  <a:latin typeface="Arial" panose="020B0604020202020204" pitchFamily="34" charset="0"/>
                  <a:ea typeface="MS Gothic" charset="0"/>
                  <a:cs typeface="Arial" panose="020B0604020202020204" pitchFamily="34" charset="0"/>
                </a:rPr>
                <a:t>مكدونية</a:t>
              </a:r>
              <a:r>
                <a:rPr lang="ar-JO" sz="2206" b="1" dirty="0">
                  <a:solidFill>
                    <a:srgbClr val="000000"/>
                  </a:solidFill>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lang="ar-JO" sz="2206" b="1" u="sng" dirty="0">
                  <a:solidFill>
                    <a:srgbClr val="FF0000"/>
                  </a:solidFill>
                  <a:latin typeface="Arial" panose="020B0604020202020204" pitchFamily="34" charset="0"/>
                  <a:ea typeface="MS Gothic" charset="0"/>
                  <a:cs typeface="Arial" panose="020B0604020202020204" pitchFamily="34" charset="0"/>
                </a:rPr>
                <a:t>كورنثوس</a:t>
              </a:r>
              <a:r>
                <a:rPr lang="ar-JO" sz="2206" b="1" dirty="0">
                  <a:solidFill>
                    <a:srgbClr val="000000"/>
                  </a:solidFill>
                  <a:latin typeface="Arial" panose="020B0604020202020204" pitchFamily="34" charset="0"/>
                  <a:ea typeface="MS Gothic" charset="0"/>
                  <a:cs typeface="Arial" panose="020B0604020202020204" pitchFamily="34" charset="0"/>
                </a:rPr>
                <a:t>.</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58652" y="4707872"/>
            <a:ext cx="5213537"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2" name="Text Box 27"/>
            <p:cNvSpPr txBox="1">
              <a:spLocks noChangeArrowheads="1"/>
            </p:cNvSpPr>
            <p:nvPr/>
          </p:nvSpPr>
          <p:spPr bwMode="auto">
            <a:xfrm>
              <a:off x="547" y="3370"/>
              <a:ext cx="3692"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2.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الأوروبي</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820831" y="4188199"/>
            <a:ext cx="16668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15- 18</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4833515" y="626972"/>
            <a:ext cx="3233319" cy="235631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428225" y="6227670"/>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55" name="Text Box 32"/>
          <p:cNvSpPr txBox="1">
            <a:spLocks noChangeArrowheads="1"/>
          </p:cNvSpPr>
          <p:nvPr/>
        </p:nvSpPr>
        <p:spPr bwMode="auto">
          <a:xfrm>
            <a:off x="898552" y="6558545"/>
            <a:ext cx="812469" cy="1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©2006 TBBMI</a:t>
            </a:r>
          </a:p>
        </p:txBody>
      </p:sp>
      <p:sp>
        <p:nvSpPr>
          <p:cNvPr id="95256" name="Text Box 33"/>
          <p:cNvSpPr txBox="1">
            <a:spLocks noChangeArrowheads="1"/>
          </p:cNvSpPr>
          <p:nvPr/>
        </p:nvSpPr>
        <p:spPr bwMode="auto">
          <a:xfrm>
            <a:off x="8283583"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44</a:t>
            </a:r>
          </a:p>
        </p:txBody>
      </p:sp>
      <p:sp>
        <p:nvSpPr>
          <p:cNvPr id="95257" name="Text Box 34"/>
          <p:cNvSpPr txBox="1">
            <a:spLocks noChangeArrowheads="1"/>
          </p:cNvSpPr>
          <p:nvPr/>
        </p:nvSpPr>
        <p:spPr bwMode="auto">
          <a:xfrm>
            <a:off x="8580048" y="6487721"/>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5</a:t>
            </a:r>
          </a:p>
        </p:txBody>
      </p:sp>
      <p:grpSp>
        <p:nvGrpSpPr>
          <p:cNvPr id="5" name="Group 35"/>
          <p:cNvGrpSpPr>
            <a:grpSpLocks/>
          </p:cNvGrpSpPr>
          <p:nvPr/>
        </p:nvGrpSpPr>
        <p:grpSpPr bwMode="auto">
          <a:xfrm>
            <a:off x="1077166" y="705916"/>
            <a:ext cx="3604092"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49 – 52 </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045448" y="1390931"/>
            <a:ext cx="2808475"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3" name="AutoShape 39"/>
          <p:cNvSpPr>
            <a:spLocks noChangeArrowheads="1"/>
          </p:cNvSpPr>
          <p:nvPr/>
        </p:nvSpPr>
        <p:spPr bwMode="auto">
          <a:xfrm rot="5400000">
            <a:off x="6514121" y="3786888"/>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4" name="AutoShape 40"/>
          <p:cNvSpPr>
            <a:spLocks noChangeArrowheads="1"/>
          </p:cNvSpPr>
          <p:nvPr/>
        </p:nvSpPr>
        <p:spPr bwMode="auto">
          <a:xfrm rot="1200000">
            <a:off x="5415243" y="3140449"/>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5" name="AutoShape 41"/>
          <p:cNvSpPr>
            <a:spLocks noChangeArrowheads="1"/>
          </p:cNvSpPr>
          <p:nvPr/>
        </p:nvSpPr>
        <p:spPr bwMode="auto">
          <a:xfrm rot="15180000">
            <a:off x="4782811" y="3642613"/>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6" name="AutoShape 42"/>
          <p:cNvSpPr>
            <a:spLocks noChangeArrowheads="1"/>
          </p:cNvSpPr>
          <p:nvPr/>
        </p:nvSpPr>
        <p:spPr bwMode="auto">
          <a:xfrm rot="11640000">
            <a:off x="4866155" y="4385703"/>
            <a:ext cx="6079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7" name="AutoShape 43"/>
          <p:cNvSpPr>
            <a:spLocks noChangeArrowheads="1"/>
          </p:cNvSpPr>
          <p:nvPr/>
        </p:nvSpPr>
        <p:spPr bwMode="auto">
          <a:xfrm rot="11640000">
            <a:off x="5789240" y="4675655"/>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9" name="Text Box 45"/>
          <p:cNvSpPr txBox="1">
            <a:spLocks noChangeArrowheads="1"/>
          </p:cNvSpPr>
          <p:nvPr/>
        </p:nvSpPr>
        <p:spPr bwMode="auto">
          <a:xfrm>
            <a:off x="4826146" y="2603026"/>
            <a:ext cx="3396783" cy="398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249" tIns="41205" rIns="79249" bIns="4120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أثينا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78504" y="-603717"/>
            <a:ext cx="798699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2. "الزخم</a:t>
            </a:r>
            <a:r>
              <a:rPr lang="ar-JO" sz="2824" b="1" u="sng" dirty="0">
                <a:solidFill>
                  <a:srgbClr val="FF0000"/>
                </a:solidFill>
                <a:latin typeface="Arial" panose="020B0604020202020204" pitchFamily="34" charset="0"/>
                <a:cs typeface="Arial" panose="020B0604020202020204" pitchFamily="34" charset="0"/>
              </a:rPr>
              <a:t> الأوروبي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Freeform 5"/>
          <p:cNvSpPr/>
          <p:nvPr/>
        </p:nvSpPr>
        <p:spPr>
          <a:xfrm>
            <a:off x="4706471" y="3210485"/>
            <a:ext cx="1902199"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0575" tIns="40286" rIns="80575" bIns="40286"/>
          <a:lstStyle/>
          <a:p>
            <a:pPr algn="l" defTabSz="402867" eaLnBrk="0" hangingPunct="0">
              <a:lnSpc>
                <a:spcPct val="93000"/>
              </a:lnSpc>
              <a:buClr>
                <a:srgbClr val="000000"/>
              </a:buClr>
              <a:buSzPct val="100000"/>
              <a:defRPr/>
            </a:pPr>
            <a:endParaRPr lang="en-US" sz="2206"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02414" name="Text Box 13"/>
          <p:cNvSpPr txBox="1">
            <a:spLocks noChangeArrowheads="1"/>
          </p:cNvSpPr>
          <p:nvPr/>
        </p:nvSpPr>
        <p:spPr bwMode="auto">
          <a:xfrm>
            <a:off x="3919258" y="3787595"/>
            <a:ext cx="1415181"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تحويل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الخد الآخر</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345431" y="2718320"/>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35 ولما صار النهار أرسل الولاة الجلادين قائلين: أطلق ذينك الرجلين 36 فأخبر حافظ السجن بولس بهذا الكلام أن الولاة قد أرسلوا أن تطلقا، فاخرجا الآن واذهبا بسلام.</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63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تحويل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الخد الآخر</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958380" y="2798707"/>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8000"/>
              </a:lnSpc>
              <a:spcBef>
                <a:spcPct val="0"/>
              </a:spcBef>
              <a:spcAft>
                <a:spcPct val="0"/>
              </a:spcAft>
              <a:buClrTx/>
              <a:buSzTx/>
              <a:buFontTx/>
              <a:buNone/>
              <a:tabLst/>
              <a:defRPr/>
            </a:pPr>
            <a:r>
              <a:rPr kumimoji="0" lang="ar-JO" sz="36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 5: 39</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وأما أنا فأقول لكم: لا تقاوموا الشر بل من لطمك على خدك الأيمن فحول له الآخر أيضاً.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0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851674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763674" y="1253483"/>
            <a:ext cx="7385539" cy="37516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فترة قصيرة من الزمن (3 أسابيع)</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وعظ في المجمع</a:t>
            </a:r>
          </a:p>
          <a:p>
            <a:pPr marR="0" lvl="0" algn="r" defTabSz="457200" rtl="0" eaLnBrk="0" fontAlgn="base" latinLnBrk="0" hangingPunct="0">
              <a:lnSpc>
                <a:spcPct val="100000"/>
              </a:lnSpc>
              <a:spcBef>
                <a:spcPct val="0"/>
              </a:spcBef>
              <a:spcAft>
                <a:spcPct val="0"/>
              </a:spcAft>
              <a:buClrTx/>
              <a:buSzTx/>
              <a:tabLst/>
              <a:defRPr/>
            </a:pPr>
            <a:r>
              <a:rPr lang="ar-JO" sz="3200" b="1" kern="0" noProof="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(القيامة)</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بعض</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اليهود / </a:t>
            </a: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الكثير</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من الأتقياء (خائفي الله) الرجال اليونانيين آمنوا</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قاومهم اليهود</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R="0" lvl="0" algn="l" defTabSz="457200" rtl="0" eaLnBrk="0" fontAlgn="base" latinLnBrk="0" hangingPunct="0">
              <a:lnSpc>
                <a:spcPct val="100000"/>
              </a:lnSpc>
              <a:spcBef>
                <a:spcPct val="0"/>
              </a:spcBef>
              <a:spcAft>
                <a:spcPct val="0"/>
              </a:spcAft>
              <a:buClrTx/>
              <a:buSzTx/>
              <a:tabLst/>
              <a:defRPr/>
            </a:pP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37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8" y="212236"/>
            <a:ext cx="816232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بيرية</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89EF23-24EC-4AEB-AC4A-4BEF53F565C0}"/>
              </a:ext>
            </a:extLst>
          </p:cNvPr>
          <p:cNvSpPr txBox="1">
            <a:spLocks noChangeArrowheads="1"/>
          </p:cNvSpPr>
          <p:nvPr/>
        </p:nvSpPr>
        <p:spPr bwMode="auto">
          <a:xfrm>
            <a:off x="763674" y="1253483"/>
            <a:ext cx="738553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فترة قصيرة من الزمن</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وعظوا في المجمع</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بعض</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اليهود / </a:t>
            </a: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الكثير</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من الرجال والنساء اليونانيين البارزين آمنوا</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قاومهم اليهود من تسالونيكي</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53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9F62-4522-4F1E-A4A6-B09A8169DC18}"/>
              </a:ext>
            </a:extLst>
          </p:cNvPr>
          <p:cNvSpPr/>
          <p:nvPr/>
        </p:nvSpPr>
        <p:spPr>
          <a:xfrm rot="16200000">
            <a:off x="3946839" y="1636257"/>
            <a:ext cx="1328197" cy="778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778747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27000">
                    <a:prstClr val="black"/>
                  </a:glow>
                </a:effectLst>
                <a:latin typeface="Arial" panose="020B0604020202020204" pitchFamily="34" charset="0"/>
                <a:ea typeface="ＭＳ Ｐゴシック" charset="0"/>
                <a:cs typeface="Arial" panose="020B0604020202020204" pitchFamily="34" charset="0"/>
              </a:rPr>
              <a:t>تسالونيكي</a:t>
            </a:r>
            <a:r>
              <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بيرية</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668215" y="1223343"/>
            <a:ext cx="390378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بعض </a:t>
            </a:r>
            <a:r>
              <a:rPr kumimoji="0" lang="ar-JO"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اليهود آمنوا</a:t>
            </a:r>
            <a:endParaRPr kumimoji="0" lang="en-US"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8728286-8654-45DE-8A48-FEC94294F1F7}"/>
              </a:ext>
            </a:extLst>
          </p:cNvPr>
          <p:cNvSpPr/>
          <p:nvPr/>
        </p:nvSpPr>
        <p:spPr>
          <a:xfrm>
            <a:off x="638070" y="975091"/>
            <a:ext cx="7998235" cy="720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E71F9764-24A8-4CA2-B0FB-C4D617510B36}"/>
              </a:ext>
            </a:extLst>
          </p:cNvPr>
          <p:cNvSpPr txBox="1">
            <a:spLocks noChangeArrowheads="1"/>
          </p:cNvSpPr>
          <p:nvPr/>
        </p:nvSpPr>
        <p:spPr bwMode="auto">
          <a:xfrm>
            <a:off x="4649875" y="1303730"/>
            <a:ext cx="398643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الكثير </a:t>
            </a:r>
            <a:r>
              <a:rPr kumimoji="0" lang="ar-JO"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من اليهود آمنوا</a:t>
            </a:r>
            <a:endParaRPr kumimoji="0" lang="en-US"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CA1CF7B7-6BA3-43C8-97F2-C4094B106E4F}"/>
              </a:ext>
            </a:extLst>
          </p:cNvPr>
          <p:cNvSpPr txBox="1">
            <a:spLocks noChangeArrowheads="1"/>
          </p:cNvSpPr>
          <p:nvPr/>
        </p:nvSpPr>
        <p:spPr bwMode="auto">
          <a:xfrm>
            <a:off x="668215" y="2543906"/>
            <a:ext cx="8091437"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17: 11 كان هؤلاء أشرف من الذين في تسالونيكي، فقبلوا الكلمة بكل نشاط فاحصين الكتب كل يوم: هل هذه الأمور هكذا؟</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447C39CB-81BE-4967-B764-E091C5EE7F6A}"/>
              </a:ext>
            </a:extLst>
          </p:cNvPr>
          <p:cNvPicPr>
            <a:picLocks noChangeAspect="1"/>
          </p:cNvPicPr>
          <p:nvPr/>
        </p:nvPicPr>
        <p:blipFill>
          <a:blip r:embed="rId3"/>
          <a:stretch>
            <a:fillRect/>
          </a:stretch>
        </p:blipFill>
        <p:spPr>
          <a:xfrm>
            <a:off x="0" y="4940435"/>
            <a:ext cx="9144000" cy="1884947"/>
          </a:xfrm>
          <a:prstGeom prst="rect">
            <a:avLst/>
          </a:prstGeom>
        </p:spPr>
      </p:pic>
    </p:spTree>
    <p:extLst>
      <p:ext uri="{BB962C8B-B14F-4D97-AF65-F5344CB8AC3E}">
        <p14:creationId xmlns:p14="http://schemas.microsoft.com/office/powerpoint/2010/main" val="38956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effectLst>
                  <a:glow rad="127000">
                    <a:srgbClr val="000000"/>
                  </a:glow>
                </a:effectLst>
                <a:latin typeface="Arial" panose="020B0604020202020204" pitchFamily="34" charset="0"/>
                <a:ea typeface="ＭＳ Ｐゴシック" charset="0"/>
                <a:cs typeface="Arial" panose="020B0604020202020204" pitchFamily="34" charset="0"/>
              </a:rPr>
              <a:t>(من خلال كلمته)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 </a:t>
            </a:r>
            <a:r>
              <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623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3762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8">
            <a:extLst>
              <a:ext uri="{FF2B5EF4-FFF2-40B4-BE49-F238E27FC236}">
                <a16:creationId xmlns:a16="http://schemas.microsoft.com/office/drawing/2014/main" id="{FE32E3E5-CAB4-41E8-871D-E60BAE7D1AC4}"/>
              </a:ext>
            </a:extLst>
          </p:cNvPr>
          <p:cNvSpPr>
            <a:spLocks noChangeArrowheads="1"/>
          </p:cNvSpPr>
          <p:nvPr/>
        </p:nvSpPr>
        <p:spPr bwMode="auto">
          <a:xfrm>
            <a:off x="6109398" y="2818610"/>
            <a:ext cx="123448" cy="116681"/>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76">
            <a:extLst>
              <a:ext uri="{FF2B5EF4-FFF2-40B4-BE49-F238E27FC236}">
                <a16:creationId xmlns:a16="http://schemas.microsoft.com/office/drawing/2014/main" id="{08EA6AEE-B961-429C-9797-9FFF83DBD96E}"/>
              </a:ext>
            </a:extLst>
          </p:cNvPr>
          <p:cNvSpPr txBox="1">
            <a:spLocks noChangeArrowheads="1"/>
          </p:cNvSpPr>
          <p:nvPr/>
        </p:nvSpPr>
        <p:spPr bwMode="auto">
          <a:xfrm>
            <a:off x="5596343" y="2818611"/>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58">
            <a:extLst>
              <a:ext uri="{FF2B5EF4-FFF2-40B4-BE49-F238E27FC236}">
                <a16:creationId xmlns:a16="http://schemas.microsoft.com/office/drawing/2014/main" id="{A44461EF-9216-43E8-9B34-9ADD1461B557}"/>
              </a:ext>
            </a:extLst>
          </p:cNvPr>
          <p:cNvSpPr>
            <a:spLocks noChangeArrowheads="1"/>
          </p:cNvSpPr>
          <p:nvPr/>
        </p:nvSpPr>
        <p:spPr bwMode="auto">
          <a:xfrm>
            <a:off x="3939658" y="149780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6">
            <a:extLst>
              <a:ext uri="{FF2B5EF4-FFF2-40B4-BE49-F238E27FC236}">
                <a16:creationId xmlns:a16="http://schemas.microsoft.com/office/drawing/2014/main" id="{E096098D-40B7-45D2-9746-C7CB93878264}"/>
              </a:ext>
            </a:extLst>
          </p:cNvPr>
          <p:cNvSpPr txBox="1">
            <a:spLocks noChangeArrowheads="1"/>
          </p:cNvSpPr>
          <p:nvPr/>
        </p:nvSpPr>
        <p:spPr bwMode="auto">
          <a:xfrm>
            <a:off x="3863372" y="1047487"/>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Oval 58">
            <a:extLst>
              <a:ext uri="{FF2B5EF4-FFF2-40B4-BE49-F238E27FC236}">
                <a16:creationId xmlns:a16="http://schemas.microsoft.com/office/drawing/2014/main" id="{68AB4F21-54C6-4831-97C0-E9FF34C9EB72}"/>
              </a:ext>
            </a:extLst>
          </p:cNvPr>
          <p:cNvSpPr>
            <a:spLocks noChangeArrowheads="1"/>
          </p:cNvSpPr>
          <p:nvPr/>
        </p:nvSpPr>
        <p:spPr bwMode="auto">
          <a:xfrm>
            <a:off x="3312913" y="1934420"/>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76">
            <a:extLst>
              <a:ext uri="{FF2B5EF4-FFF2-40B4-BE49-F238E27FC236}">
                <a16:creationId xmlns:a16="http://schemas.microsoft.com/office/drawing/2014/main" id="{140AF631-353F-42CB-BD22-1816D27C69AB}"/>
              </a:ext>
            </a:extLst>
          </p:cNvPr>
          <p:cNvSpPr txBox="1">
            <a:spLocks noChangeArrowheads="1"/>
          </p:cNvSpPr>
          <p:nvPr/>
        </p:nvSpPr>
        <p:spPr bwMode="auto">
          <a:xfrm>
            <a:off x="1868991" y="1530515"/>
            <a:ext cx="181501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D702BC9C-3B9F-4033-8D9B-D968CACDF12E}"/>
              </a:ext>
            </a:extLst>
          </p:cNvPr>
          <p:cNvSpPr>
            <a:spLocks noChangeArrowheads="1"/>
          </p:cNvSpPr>
          <p:nvPr/>
        </p:nvSpPr>
        <p:spPr bwMode="auto">
          <a:xfrm>
            <a:off x="2415855" y="2171449"/>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76">
            <a:extLst>
              <a:ext uri="{FF2B5EF4-FFF2-40B4-BE49-F238E27FC236}">
                <a16:creationId xmlns:a16="http://schemas.microsoft.com/office/drawing/2014/main" id="{381B59D6-0AFD-44E3-8BC8-474FF8D47507}"/>
              </a:ext>
            </a:extLst>
          </p:cNvPr>
          <p:cNvSpPr txBox="1">
            <a:spLocks noChangeArrowheads="1"/>
          </p:cNvSpPr>
          <p:nvPr/>
        </p:nvSpPr>
        <p:spPr bwMode="auto">
          <a:xfrm>
            <a:off x="1662530" y="2171449"/>
            <a:ext cx="91865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بيرية</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Oval 58">
            <a:extLst>
              <a:ext uri="{FF2B5EF4-FFF2-40B4-BE49-F238E27FC236}">
                <a16:creationId xmlns:a16="http://schemas.microsoft.com/office/drawing/2014/main" id="{01515EED-1C00-4065-8C53-F6D7FE7F3EE2}"/>
              </a:ext>
            </a:extLst>
          </p:cNvPr>
          <p:cNvSpPr>
            <a:spLocks noChangeArrowheads="1"/>
          </p:cNvSpPr>
          <p:nvPr/>
        </p:nvSpPr>
        <p:spPr bwMode="auto">
          <a:xfrm>
            <a:off x="3510948" y="493305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a:extLst>
              <a:ext uri="{FF2B5EF4-FFF2-40B4-BE49-F238E27FC236}">
                <a16:creationId xmlns:a16="http://schemas.microsoft.com/office/drawing/2014/main" id="{CF8DE4D7-7C54-4C1F-98EE-FF07CDF22125}"/>
              </a:ext>
            </a:extLst>
          </p:cNvPr>
          <p:cNvSpPr txBox="1">
            <a:spLocks noChangeArrowheads="1"/>
          </p:cNvSpPr>
          <p:nvPr/>
        </p:nvSpPr>
        <p:spPr bwMode="auto">
          <a:xfrm>
            <a:off x="3465980" y="4511580"/>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أثينا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Oval 58">
            <a:extLst>
              <a:ext uri="{FF2B5EF4-FFF2-40B4-BE49-F238E27FC236}">
                <a16:creationId xmlns:a16="http://schemas.microsoft.com/office/drawing/2014/main" id="{1BC06444-EBAF-4E1D-ABCC-4E6104979776}"/>
              </a:ext>
            </a:extLst>
          </p:cNvPr>
          <p:cNvSpPr>
            <a:spLocks noChangeArrowheads="1"/>
          </p:cNvSpPr>
          <p:nvPr/>
        </p:nvSpPr>
        <p:spPr bwMode="auto">
          <a:xfrm>
            <a:off x="2784861" y="492518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a:extLst>
              <a:ext uri="{FF2B5EF4-FFF2-40B4-BE49-F238E27FC236}">
                <a16:creationId xmlns:a16="http://schemas.microsoft.com/office/drawing/2014/main" id="{A22F4B9C-E88C-4C74-9419-CD4CF6613869}"/>
              </a:ext>
            </a:extLst>
          </p:cNvPr>
          <p:cNvSpPr txBox="1">
            <a:spLocks noChangeArrowheads="1"/>
          </p:cNvSpPr>
          <p:nvPr/>
        </p:nvSpPr>
        <p:spPr bwMode="auto">
          <a:xfrm>
            <a:off x="1446573" y="4904805"/>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ar-JO"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Right Arrow 19">
            <a:extLst>
              <a:ext uri="{FF2B5EF4-FFF2-40B4-BE49-F238E27FC236}">
                <a16:creationId xmlns:a16="http://schemas.microsoft.com/office/drawing/2014/main" id="{3FE6840E-0F9C-40B7-A3BB-FDE9B4F2CCB0}"/>
              </a:ext>
            </a:extLst>
          </p:cNvPr>
          <p:cNvSpPr/>
          <p:nvPr/>
        </p:nvSpPr>
        <p:spPr bwMode="auto">
          <a:xfrm rot="12610371">
            <a:off x="4011170" y="2119799"/>
            <a:ext cx="2115565" cy="28369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ight Arrow 19">
            <a:extLst>
              <a:ext uri="{FF2B5EF4-FFF2-40B4-BE49-F238E27FC236}">
                <a16:creationId xmlns:a16="http://schemas.microsoft.com/office/drawing/2014/main" id="{27FDC535-A5CD-4912-99D8-1B3C95463731}"/>
              </a:ext>
            </a:extLst>
          </p:cNvPr>
          <p:cNvSpPr/>
          <p:nvPr/>
        </p:nvSpPr>
        <p:spPr bwMode="auto">
          <a:xfrm rot="8588646">
            <a:off x="3605282" y="1605304"/>
            <a:ext cx="35887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ight Arrow 19">
            <a:extLst>
              <a:ext uri="{FF2B5EF4-FFF2-40B4-BE49-F238E27FC236}">
                <a16:creationId xmlns:a16="http://schemas.microsoft.com/office/drawing/2014/main" id="{5F1AE060-B104-4626-9FA1-78B936007572}"/>
              </a:ext>
            </a:extLst>
          </p:cNvPr>
          <p:cNvSpPr/>
          <p:nvPr/>
        </p:nvSpPr>
        <p:spPr bwMode="auto">
          <a:xfrm rot="9698943">
            <a:off x="2697374" y="1962616"/>
            <a:ext cx="43059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ight Arrow 19">
            <a:extLst>
              <a:ext uri="{FF2B5EF4-FFF2-40B4-BE49-F238E27FC236}">
                <a16:creationId xmlns:a16="http://schemas.microsoft.com/office/drawing/2014/main" id="{4B06BFFB-98D0-4282-8253-0D402E4CE288}"/>
              </a:ext>
            </a:extLst>
          </p:cNvPr>
          <p:cNvSpPr/>
          <p:nvPr/>
        </p:nvSpPr>
        <p:spPr bwMode="auto">
          <a:xfrm rot="3925532">
            <a:off x="1830780" y="3440047"/>
            <a:ext cx="2520964"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9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854200"/>
            <a:ext cx="7476597" cy="4064000"/>
          </a:xfrm>
          <a:prstGeom prst="rect">
            <a:avLst/>
          </a:prstGeom>
          <a:ln>
            <a:noFill/>
          </a:ln>
        </p:spPr>
        <p:txBody>
          <a:bodyPr/>
          <a:lstStyle/>
          <a:p>
            <a:endParaRPr lang="en-US" b="1"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987154"/>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فترة قصيرة من الوقت</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وعظوا في المجمع</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856184"/>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3362325"/>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انزعجوا من كثرة الأصنام</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جادلوا الفلاسفة</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323135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473749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44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عظة للأمم</a:t>
            </a:r>
            <a:endParaRPr kumimoji="0" lang="en-US" sz="44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460652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أثينا</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5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056532"/>
            <a:ext cx="7476597" cy="4064000"/>
          </a:xfrm>
          <a:prstGeom prst="rect">
            <a:avLst/>
          </a:prstGeom>
          <a:ln>
            <a:noFill/>
          </a:ln>
        </p:spPr>
        <p:txBody>
          <a:bodyPr/>
          <a:lstStyle/>
          <a:p>
            <a:endParaRPr lang="en-US" b="1"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18948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يطلب الأمم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05851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22-23</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2564657"/>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من هو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243368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24-26</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393982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ما يفعله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380886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27-29</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7717752"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عظة للأمم</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1" name="Freeform: Shape 10">
            <a:extLst>
              <a:ext uri="{FF2B5EF4-FFF2-40B4-BE49-F238E27FC236}">
                <a16:creationId xmlns:a16="http://schemas.microsoft.com/office/drawing/2014/main" id="{22C13DC0-B10E-4424-A80F-AF2B1FE2EE9D}"/>
              </a:ext>
            </a:extLst>
          </p:cNvPr>
          <p:cNvSpPr/>
          <p:nvPr/>
        </p:nvSpPr>
        <p:spPr>
          <a:xfrm>
            <a:off x="1559920" y="530807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توقعات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50505DF6-CD63-40CC-ACD8-4E1A9619507B}"/>
              </a:ext>
            </a:extLst>
          </p:cNvPr>
          <p:cNvSpPr/>
          <p:nvPr/>
        </p:nvSpPr>
        <p:spPr>
          <a:xfrm>
            <a:off x="684963" y="517711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30-33</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34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1"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يعلن الله عن نفسه</a:t>
            </a:r>
          </a:p>
          <a:p>
            <a:pPr lvl="0">
              <a:lnSpc>
                <a:spcPct val="108000"/>
              </a:lnSpc>
              <a:defRPr/>
            </a:pPr>
            <a:r>
              <a:rPr lang="ar-JO" b="1" kern="0" dirty="0">
                <a:effectLst>
                  <a:glow rad="127000">
                    <a:srgbClr val="000000"/>
                  </a:glow>
                </a:effectLst>
                <a:latin typeface="Arial" panose="020B0604020202020204" pitchFamily="34" charset="0"/>
                <a:ea typeface="ＭＳ Ｐゴシック" charset="0"/>
                <a:cs typeface="Arial" panose="020B0604020202020204" pitchFamily="34" charset="0"/>
              </a:rPr>
              <a:t>(حتى للأمم)</a:t>
            </a:r>
          </a:p>
          <a:p>
            <a:pPr lvl="0">
              <a:lnSpc>
                <a:spcPct val="108000"/>
              </a:lnSpc>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                     ويعبدونه </a:t>
            </a:r>
            <a:r>
              <a:rPr lang="en-US" sz="7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0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570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54D827A-7CB1-6310-B6FB-2D4A7A32B4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0691F8-7852-0854-40C4-6D9CD91CB618}"/>
              </a:ext>
            </a:extLst>
          </p:cNvPr>
          <p:cNvPicPr>
            <a:picLocks noChangeAspect="1"/>
          </p:cNvPicPr>
          <p:nvPr/>
        </p:nvPicPr>
        <p:blipFill>
          <a:blip r:embed="rId3"/>
          <a:stretch>
            <a:fillRect/>
          </a:stretch>
        </p:blipFill>
        <p:spPr>
          <a:xfrm>
            <a:off x="-1" y="-11700"/>
            <a:ext cx="9140891" cy="5096884"/>
          </a:xfrm>
          <a:prstGeom prst="rect">
            <a:avLst/>
          </a:prstGeom>
        </p:spPr>
      </p:pic>
      <p:sp>
        <p:nvSpPr>
          <p:cNvPr id="10" name="Rectangle 2">
            <a:extLst>
              <a:ext uri="{FF2B5EF4-FFF2-40B4-BE49-F238E27FC236}">
                <a16:creationId xmlns:a16="http://schemas.microsoft.com/office/drawing/2014/main" id="{2C787637-D895-CD3C-FD3B-ADCCFAE6E7E9}"/>
              </a:ext>
            </a:extLst>
          </p:cNvPr>
          <p:cNvSpPr txBox="1">
            <a:spLocks noChangeArrowheads="1"/>
          </p:cNvSpPr>
          <p:nvPr/>
        </p:nvSpPr>
        <p:spPr bwMode="auto">
          <a:xfrm>
            <a:off x="20030" y="5594803"/>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SA" b="1" kern="0" dirty="0">
                <a:solidFill>
                  <a:prstClr val="white"/>
                </a:solidFill>
                <a:effectLst>
                  <a:glow rad="127000">
                    <a:srgbClr val="000000"/>
                  </a:glow>
                </a:effectLst>
                <a:latin typeface="Arial" charset="0"/>
                <a:ea typeface="ＭＳ Ｐゴシック" charset="0"/>
                <a:cs typeface="ＭＳ Ｐゴシック" charset="0"/>
              </a:rPr>
              <a:t>أكروبوليس أثينا</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804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15361AF9-4F00-76E6-7FBF-F1697FD640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76AF49-B24F-FBBC-D2DC-5811D2AB252B}"/>
              </a:ext>
            </a:extLst>
          </p:cNvPr>
          <p:cNvPicPr>
            <a:picLocks noChangeAspect="1"/>
          </p:cNvPicPr>
          <p:nvPr/>
        </p:nvPicPr>
        <p:blipFill>
          <a:blip r:embed="rId3"/>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BFE39FE3-1C1B-F1BD-CD72-0D1AADAC0988}"/>
              </a:ext>
            </a:extLst>
          </p:cNvPr>
          <p:cNvSpPr txBox="1">
            <a:spLocks noChangeArrowheads="1"/>
          </p:cNvSpPr>
          <p:nvPr/>
        </p:nvSpPr>
        <p:spPr bwMode="auto">
          <a:xfrm>
            <a:off x="20030" y="5594803"/>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SA" b="1" kern="0" dirty="0">
                <a:solidFill>
                  <a:prstClr val="white"/>
                </a:solidFill>
                <a:effectLst>
                  <a:glow rad="127000">
                    <a:srgbClr val="000000"/>
                  </a:glow>
                </a:effectLst>
                <a:latin typeface="Arial" charset="0"/>
                <a:ea typeface="ＭＳ Ｐゴシック" charset="0"/>
                <a:cs typeface="ＭＳ Ｐゴシック" charset="0"/>
              </a:rPr>
              <a:t>أكروبوليس أثينا</a:t>
            </a:r>
            <a:endParaRPr lang="en-US" sz="6000" b="1" kern="0" dirty="0">
              <a:solidFill>
                <a:prstClr val="white"/>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8904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56F4465-9457-6398-EBD7-50DC1FA1F0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C9F384-2C0A-05DD-D083-0C334BB7949D}"/>
              </a:ext>
            </a:extLst>
          </p:cNvPr>
          <p:cNvPicPr>
            <a:picLocks noChangeAspect="1"/>
          </p:cNvPicPr>
          <p:nvPr/>
        </p:nvPicPr>
        <p:blipFill>
          <a:blip r:embed="rId3"/>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17F97161-F925-3765-86D9-A7BD4EAD7554}"/>
              </a:ext>
            </a:extLst>
          </p:cNvPr>
          <p:cNvSpPr txBox="1">
            <a:spLocks noChangeArrowheads="1"/>
          </p:cNvSpPr>
          <p:nvPr/>
        </p:nvSpPr>
        <p:spPr bwMode="auto">
          <a:xfrm>
            <a:off x="-15466" y="7101408"/>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ＭＳ Ｐゴシック" charset="0"/>
              </a:rPr>
              <a:t>Mars Hill</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8280E91-E5C5-1CE1-006F-AFF674E4D92C}"/>
              </a:ext>
            </a:extLst>
          </p:cNvPr>
          <p:cNvSpPr txBox="1">
            <a:spLocks noChangeArrowheads="1"/>
          </p:cNvSpPr>
          <p:nvPr/>
        </p:nvSpPr>
        <p:spPr bwMode="auto">
          <a:xfrm>
            <a:off x="0" y="6098859"/>
            <a:ext cx="9123970" cy="786525"/>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SA" b="1" kern="0" dirty="0">
                <a:solidFill>
                  <a:prstClr val="white"/>
                </a:solidFill>
                <a:effectLst>
                  <a:glow rad="127000">
                    <a:srgbClr val="000000"/>
                  </a:glow>
                </a:effectLst>
                <a:latin typeface="Arial" charset="0"/>
                <a:ea typeface="ＭＳ Ｐゴシック" charset="0"/>
                <a:cs typeface="ＭＳ Ｐゴシック" charset="0"/>
              </a:rPr>
              <a:t>مارس هيل (أعمال الرسل ١٧: ٢٢-٣٢)</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7490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B5D6DA7-A005-9034-2C84-F55AA271E8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6C8F20-E49A-3F7D-704B-DCC357867FF7}"/>
              </a:ext>
            </a:extLst>
          </p:cNvPr>
          <p:cNvPicPr>
            <a:picLocks noChangeAspect="1"/>
          </p:cNvPicPr>
          <p:nvPr/>
        </p:nvPicPr>
        <p:blipFill>
          <a:blip r:embed="rId3"/>
          <a:srcRect l="13772" r="12706"/>
          <a:stretch>
            <a:fillRect/>
          </a:stretch>
        </p:blipFill>
        <p:spPr>
          <a:xfrm>
            <a:off x="-36512" y="0"/>
            <a:ext cx="3781587" cy="6858000"/>
          </a:xfrm>
          <a:prstGeom prst="rect">
            <a:avLst/>
          </a:prstGeom>
        </p:spPr>
      </p:pic>
      <p:sp>
        <p:nvSpPr>
          <p:cNvPr id="10" name="Rectangle 2">
            <a:extLst>
              <a:ext uri="{FF2B5EF4-FFF2-40B4-BE49-F238E27FC236}">
                <a16:creationId xmlns:a16="http://schemas.microsoft.com/office/drawing/2014/main" id="{262D0B5A-DC38-3D6C-9FD7-1D62E4C8C0E4}"/>
              </a:ext>
            </a:extLst>
          </p:cNvPr>
          <p:cNvSpPr txBox="1">
            <a:spLocks noChangeArrowheads="1"/>
          </p:cNvSpPr>
          <p:nvPr/>
        </p:nvSpPr>
        <p:spPr bwMode="auto">
          <a:xfrm>
            <a:off x="0" y="6098859"/>
            <a:ext cx="9123970" cy="786525"/>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SA" b="1" kern="0" dirty="0">
                <a:solidFill>
                  <a:prstClr val="white"/>
                </a:solidFill>
                <a:effectLst>
                  <a:glow rad="127000">
                    <a:srgbClr val="000000"/>
                  </a:glow>
                </a:effectLst>
                <a:latin typeface="Arial" charset="0"/>
                <a:ea typeface="ＭＳ Ｐゴシック" charset="0"/>
                <a:cs typeface="ＭＳ Ｐゴシック" charset="0"/>
              </a:rPr>
              <a:t>مارس هيل (أعمال الرسل ١٧: ٢٢-٣٢)</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AE519D30-1D91-5860-92A7-EA463EACFE1A}"/>
              </a:ext>
            </a:extLst>
          </p:cNvPr>
          <p:cNvPicPr>
            <a:picLocks noChangeAspect="1"/>
          </p:cNvPicPr>
          <p:nvPr/>
        </p:nvPicPr>
        <p:blipFill>
          <a:blip r:embed="rId4"/>
          <a:stretch>
            <a:fillRect/>
          </a:stretch>
        </p:blipFill>
        <p:spPr>
          <a:xfrm>
            <a:off x="3491880" y="980728"/>
            <a:ext cx="5216624" cy="3912468"/>
          </a:xfrm>
          <a:prstGeom prst="rect">
            <a:avLst/>
          </a:prstGeom>
        </p:spPr>
      </p:pic>
    </p:spTree>
    <p:extLst>
      <p:ext uri="{BB962C8B-B14F-4D97-AF65-F5344CB8AC3E}">
        <p14:creationId xmlns:p14="http://schemas.microsoft.com/office/powerpoint/2010/main" val="624167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18</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1901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المحيط الأطلسي</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r>
              <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 </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مكدونية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آسيا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أوروبا</a:t>
              </a:r>
              <a:endParaRPr kumimoji="0" lang="en-GB"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cs typeface="Arial" panose="020B0604020202020204" pitchFamily="34" charset="0"/>
                </a:rPr>
                <a:t>العربية</a:t>
              </a:r>
              <a:endParaRPr kumimoji="0" lang="en-GB"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5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وقتًا طويلاً في الكنيسة في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أفسس</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الآلهة الأفسسيين في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ملعب</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المدينة.</a:t>
              </a:r>
              <a:endParaRPr kumimoji="0" lang="en-GB"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18- 21</a:t>
            </a:r>
            <a:endParaRPr kumimoji="0" lang="en-GB"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3. الزخم </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الآسيوي</a:t>
              </a:r>
              <a:endParaRPr kumimoji="0" lang="en-GB"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rPr>
              <a:t>•</a:t>
            </a:r>
            <a:r>
              <a:rPr kumimoji="0" lang="ar-JO"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rPr>
              <a:t>أفسس</a:t>
            </a:r>
            <a:endParaRPr kumimoji="0" lang="en-GB"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     </a:t>
              </a:r>
              <a:r>
                <a:rPr kumimoji="0" lang="ar-JO"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أفسس القديمة</a:t>
              </a:r>
              <a:endParaRPr kumimoji="0" lang="en-GB"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53 – 57</a:t>
              </a:r>
              <a:br>
                <a:rPr kumimoji="0" lang="en-US"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42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9195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B5480-E546-41F8-B688-F76291FB1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a:spLocks noGrp="1"/>
          </p:cNvSpPr>
          <p:nvPr>
            <p:ph type="ctrTitle"/>
          </p:nvPr>
        </p:nvSpPr>
        <p:spPr>
          <a:xfrm>
            <a:off x="2362200" y="3226085"/>
            <a:ext cx="4120793" cy="583916"/>
          </a:xfrm>
        </p:spPr>
        <p:txBody>
          <a:bodyPr>
            <a:noAutofit/>
          </a:bodyPr>
          <a:lstStyle/>
          <a:p>
            <a:r>
              <a:rPr lang="ar-JO" sz="2800" b="1" spc="300" dirty="0"/>
              <a:t>أع</a:t>
            </a:r>
            <a:r>
              <a:rPr lang="ar-SA" sz="2800" b="1" spc="300" dirty="0"/>
              <a:t>مال</a:t>
            </a:r>
            <a:r>
              <a:rPr lang="ar-JO" sz="2800" b="1" spc="300" dirty="0"/>
              <a:t> 18</a:t>
            </a:r>
            <a:endParaRPr lang="en-US" sz="2800" b="1" spc="300" dirty="0"/>
          </a:p>
        </p:txBody>
      </p:sp>
      <p:sp>
        <p:nvSpPr>
          <p:cNvPr id="2" name="TextBox 1">
            <a:extLst>
              <a:ext uri="{FF2B5EF4-FFF2-40B4-BE49-F238E27FC236}">
                <a16:creationId xmlns:a16="http://schemas.microsoft.com/office/drawing/2014/main" id="{049E71C1-E208-9449-AA4B-9D58D58342DB}"/>
              </a:ext>
            </a:extLst>
          </p:cNvPr>
          <p:cNvSpPr txBox="1"/>
          <p:nvPr/>
        </p:nvSpPr>
        <p:spPr>
          <a:xfrm>
            <a:off x="1270388" y="4605635"/>
            <a:ext cx="6420347" cy="400110"/>
          </a:xfrm>
          <a:prstGeom prst="rect">
            <a:avLst/>
          </a:prstGeom>
          <a:solidFill>
            <a:schemeClr val="bg1"/>
          </a:solidFill>
        </p:spPr>
        <p:txBody>
          <a:bodyPr wrap="none" rtlCol="0">
            <a:spAutoFit/>
          </a:bodyPr>
          <a:lstStyle/>
          <a:p>
            <a:r>
              <a:rPr lang="ar-JO" sz="2000" b="1" dirty="0">
                <a:latin typeface="Arial" panose="020B0604020202020204" pitchFamily="34" charset="0"/>
                <a:cs typeface="Arial" panose="020B0604020202020204" pitchFamily="34" charset="0"/>
              </a:rPr>
              <a:t>يتضمن ما يلي 39 شريحة فقط من أصل 197 شريحة في أعمال 18 وحدها</a:t>
            </a:r>
            <a:endParaRPr lang="en-US" sz="20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6B80168-3A33-1CE3-6D29-1C544389DB24}"/>
              </a:ext>
            </a:extLst>
          </p:cNvPr>
          <p:cNvSpPr/>
          <p:nvPr/>
        </p:nvSpPr>
        <p:spPr>
          <a:xfrm>
            <a:off x="2123728" y="4005064"/>
            <a:ext cx="4536504" cy="4001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b="1" dirty="0">
                <a:solidFill>
                  <a:schemeClr val="bg1"/>
                </a:solidFill>
                <a:latin typeface="Arial" panose="020B0604020202020204" pitchFamily="34" charset="0"/>
                <a:cs typeface="Arial" panose="020B0604020202020204" pitchFamily="34" charset="0"/>
              </a:rPr>
              <a:t>صورة مرافقة للكتاب المقدس</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127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3DB76-BC12-4C35-911B-55FB133A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BB5A85C9-2226-483A-9D59-5C25AB1C0DD6}"/>
              </a:ext>
            </a:extLst>
          </p:cNvPr>
          <p:cNvSpPr>
            <a:spLocks noGrp="1"/>
          </p:cNvSpPr>
          <p:nvPr>
            <p:ph type="ctrTitle"/>
          </p:nvPr>
        </p:nvSpPr>
        <p:spPr>
          <a:xfrm>
            <a:off x="975360" y="1301112"/>
            <a:ext cx="7193280" cy="4551048"/>
          </a:xfrm>
          <a:solidFill>
            <a:schemeClr val="bg1"/>
          </a:solidFill>
        </p:spPr>
        <p:txBody>
          <a:bodyPr>
            <a:noAutofit/>
          </a:bodyPr>
          <a:lstStyle/>
          <a:p>
            <a:r>
              <a:rPr lang="ar-JO" sz="2000" dirty="0"/>
              <a:t>هذه عينة مجانية من العرض التقديمي لأعمال الرسل 18 من موقع صورة مرافقة للكتاب المقدس، لشراء المجلد كاملاً قم بزيارة</a:t>
            </a:r>
            <a:br>
              <a:rPr lang="en-US" sz="2000" dirty="0"/>
            </a:br>
            <a:r>
              <a:rPr lang="en-US" sz="2000" dirty="0"/>
              <a:t> https://www.bibleplaces.com/</a:t>
            </a:r>
            <a:r>
              <a:rPr lang="ar-SA" sz="2000" dirty="0"/>
              <a:t>اعمال</a:t>
            </a:r>
            <a:r>
              <a:rPr lang="en-US" sz="2000" dirty="0"/>
              <a:t>/</a:t>
            </a:r>
            <a:br>
              <a:rPr lang="en-US" sz="2000" dirty="0"/>
            </a:br>
            <a:br>
              <a:rPr lang="en-US" sz="2000" dirty="0"/>
            </a:br>
            <a:r>
              <a:rPr lang="ar-JO" sz="2000" dirty="0"/>
              <a:t>يعد كتاب صورة مرافقة للكتاب المقدس مصدراً غنياً بالصور لطلاب دراسة الكتاب المقدس والمعلمين والباحثين. كما يقوم أمين المكتبة بتخزين الرفوف بأكبر عدد ممكن من المواد المناسبة، فقد حاولنا توفير مجموعة واسعة من الصور. هدفنا هو أن تجد في هذه المكتبة كل ما تبحث عنه.</a:t>
            </a:r>
            <a:br>
              <a:rPr lang="en-US" sz="2000" dirty="0"/>
            </a:br>
            <a:br>
              <a:rPr lang="en-US" sz="2000" dirty="0"/>
            </a:br>
            <a:r>
              <a:rPr lang="ar-JO" sz="2000" dirty="0"/>
              <a:t>للمزيد من التفاصيل (لهذه الشريحة ولكل شريحة) أنظر إلى قسم الملاحظات أدناه</a:t>
            </a:r>
            <a:br>
              <a:rPr lang="en-US" sz="2000" dirty="0"/>
            </a:br>
            <a:br>
              <a:rPr lang="en-US" sz="2000" dirty="0"/>
            </a:br>
            <a:endParaRPr lang="en-US" sz="2000" dirty="0"/>
          </a:p>
        </p:txBody>
      </p:sp>
      <p:sp>
        <p:nvSpPr>
          <p:cNvPr id="10" name="Arrow: Right 9">
            <a:extLst>
              <a:ext uri="{FF2B5EF4-FFF2-40B4-BE49-F238E27FC236}">
                <a16:creationId xmlns:a16="http://schemas.microsoft.com/office/drawing/2014/main" id="{0DBCA196-81DF-4665-B2AA-D3008CDFA43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5648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رحلة بولس من أثينا إلى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100392" y="2819400"/>
            <a:ext cx="641522"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أثينا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20062" y="3284984"/>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6731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5250B-30D9-4D40-8454-DE7E80B15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الأكروبوليس في أثينا</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052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99656-73BA-604D-A820-4E9CEF4C8A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3700"/>
            <a:ext cx="9144000" cy="60706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cs typeface="Arial" panose="020B0604020202020204" pitchFamily="34" charset="0"/>
              </a:rPr>
              <a:t>تل المريخ، من الأكروبوليس في أثينا</a:t>
            </a:r>
            <a:endParaRPr lang="en-US" sz="1800" dirty="0"/>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cs typeface="Arial" panose="020B0604020202020204" pitchFamily="34" charset="0"/>
              </a:rPr>
              <a:t>18: 1</a:t>
            </a:r>
            <a:endParaRPr lang="en-US" sz="1800" dirty="0"/>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80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خليج ومضيق كورنثوس (من الشمال)</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598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خليج ومضيق كورنثوس (من الشمال)</a:t>
            </a:r>
          </a:p>
        </p:txBody>
      </p:sp>
      <p:sp>
        <p:nvSpPr>
          <p:cNvPr id="22"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23"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224448" y="2419290"/>
            <a:ext cx="1151277"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4853991" y="2807536"/>
            <a:ext cx="549376" cy="43012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16"/>
          <p:cNvSpPr txBox="1">
            <a:spLocks noChangeArrowheads="1"/>
          </p:cNvSpPr>
          <p:nvPr/>
        </p:nvSpPr>
        <p:spPr bwMode="auto">
          <a:xfrm>
            <a:off x="5547675" y="3528032"/>
            <a:ext cx="1725152"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خليج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3" name="Text Box 16"/>
          <p:cNvSpPr txBox="1">
            <a:spLocks noChangeArrowheads="1"/>
          </p:cNvSpPr>
          <p:nvPr/>
        </p:nvSpPr>
        <p:spPr bwMode="auto">
          <a:xfrm>
            <a:off x="5047591" y="4552890"/>
            <a:ext cx="2204451"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البر الرئيسي لليونان</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1" name="Text Box 16"/>
          <p:cNvSpPr txBox="1">
            <a:spLocks noChangeArrowheads="1"/>
          </p:cNvSpPr>
          <p:nvPr/>
        </p:nvSpPr>
        <p:spPr bwMode="auto">
          <a:xfrm>
            <a:off x="3262336" y="3581400"/>
            <a:ext cx="1592103"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قناة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6" name="Text Box 5"/>
          <p:cNvSpPr txBox="1">
            <a:spLocks noChangeArrowheads="1"/>
          </p:cNvSpPr>
          <p:nvPr/>
        </p:nvSpPr>
        <p:spPr bwMode="auto">
          <a:xfrm>
            <a:off x="396240" y="2087880"/>
            <a:ext cx="8274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76200">
                    <a:srgbClr val="000000">
                      <a:alpha val="60000"/>
                    </a:srgbClr>
                  </a:glow>
                </a:effectLst>
                <a:latin typeface="Arial" panose="020B0604020202020204" pitchFamily="34" charset="0"/>
                <a:ea typeface="+mn-ea"/>
                <a:cs typeface="Arial" panose="020B0604020202020204" pitchFamily="34" charset="0"/>
              </a:rPr>
              <a:t>كنخريا</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7" name="Line 6"/>
          <p:cNvSpPr>
            <a:spLocks noChangeShapeType="1"/>
          </p:cNvSpPr>
          <p:nvPr/>
        </p:nvSpPr>
        <p:spPr bwMode="auto">
          <a:xfrm>
            <a:off x="1082040" y="254508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685800" y="3357838"/>
            <a:ext cx="2819400" cy="71162"/>
          </a:xfrm>
          <a:prstGeom prst="line">
            <a:avLst/>
          </a:prstGeom>
          <a:noFill/>
          <a:ln w="22225" cap="flat" cmpd="sng" algn="ctr">
            <a:solidFill>
              <a:srgbClr val="FFFFFF"/>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cxnSp>
      <p:sp>
        <p:nvSpPr>
          <p:cNvPr id="21" name="Text Box 5"/>
          <p:cNvSpPr txBox="1">
            <a:spLocks noChangeArrowheads="1"/>
          </p:cNvSpPr>
          <p:nvPr/>
        </p:nvSpPr>
        <p:spPr bwMode="auto">
          <a:xfrm>
            <a:off x="2476531" y="2419290"/>
            <a:ext cx="1225015"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البيلوبونيز</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cxnSp>
        <p:nvCxnSpPr>
          <p:cNvPr id="6" name="Straight Arrow Connector 5"/>
          <p:cNvCxnSpPr/>
          <p:nvPr/>
        </p:nvCxnSpPr>
        <p:spPr>
          <a:xfrm flipH="1" flipV="1">
            <a:off x="3505200" y="3444240"/>
            <a:ext cx="229275" cy="20005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641501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0E225-5621-45DE-81DC-4D26B46D4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حفريات كورنثوس وميناء ليكأونية وخليج كورنثوس من أكروكورينث</a:t>
            </a:r>
            <a:endParaRPr lang="en-US" sz="1800" b="1" dirty="0">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3"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944630" y="5486400"/>
            <a:ext cx="1986442"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حفريات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7" name="Oval 6"/>
          <p:cNvSpPr/>
          <p:nvPr/>
        </p:nvSpPr>
        <p:spPr>
          <a:xfrm rot="21044921">
            <a:off x="5546" y="5021957"/>
            <a:ext cx="1981200" cy="92160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762000" y="3200400"/>
            <a:ext cx="12954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275456" y="2814916"/>
            <a:ext cx="1319592"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ميناء ليكأونية</a:t>
            </a:r>
            <a:endParaRPr kumimoji="0" lang="en-US"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0" name="Text Box 5"/>
          <p:cNvSpPr txBox="1">
            <a:spLocks noChangeArrowheads="1"/>
          </p:cNvSpPr>
          <p:nvPr/>
        </p:nvSpPr>
        <p:spPr bwMode="auto">
          <a:xfrm>
            <a:off x="2900341" y="2695545"/>
            <a:ext cx="1463863"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خليج كورنثوس</a:t>
            </a:r>
            <a:endParaRPr kumimoji="0" lang="en-US"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3201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1938"/>
            <a:ext cx="9140952"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بنطس وأكيلا على نقش في مكتبة سيلسوس في أفسس، القرن الثاني الميلادي</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فوجد يهودياً اسمه أكيلا بنطي الجنس</a:t>
            </a:r>
            <a:endParaRPr lang="en-US" sz="2000" b="1" i="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FA63F7F-CB64-68AE-4AEF-79CB5CFBCC0F}"/>
              </a:ext>
            </a:extLst>
          </p:cNvPr>
          <p:cNvSpPr/>
          <p:nvPr/>
        </p:nvSpPr>
        <p:spPr>
          <a:xfrm>
            <a:off x="6372200" y="3068960"/>
            <a:ext cx="2376264"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F35EFF7-1275-9526-287B-CDAB8F47BBAF}"/>
              </a:ext>
            </a:extLst>
          </p:cNvPr>
          <p:cNvSpPr/>
          <p:nvPr/>
        </p:nvSpPr>
        <p:spPr>
          <a:xfrm>
            <a:off x="2874620" y="5286380"/>
            <a:ext cx="1697380"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477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95F4E-F59F-4C62-A9E4-443D816D1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1772"/>
            <a:ext cx="9144000" cy="5934456"/>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لوح دفن لعبد اسمه كريستوس، من طريق سالارينا في روما، أوائل القرن الأول الميلادي</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 كلوديوس كان قد أمر أن يمضي جميع اليهود من رومية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15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360" y="270511"/>
            <a:ext cx="6232612"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تم تكريس قاعدة المذبح من قبل تيبيريوس كلوديوس كريستوس، حافظ سجن ليون</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 كلوديوس كان قد أمر أن يمضي جميع اليهود من رومية</a:t>
            </a:r>
            <a:endParaRPr lang="en-US" sz="2000" b="1" i="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450" y="365760"/>
            <a:ext cx="2555585"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7797800" y="27114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7245350" y="27300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6672262" y="26789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6121390" y="26789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8115300" y="26986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4821236" y="35434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4286250" y="35496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38550" y="35242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826296" y="2506290"/>
            <a:ext cx="1362868" cy="408828"/>
            <a:chOff x="3790950" y="2831305"/>
            <a:chExt cx="4831021" cy="1416798"/>
          </a:xfrm>
        </p:grpSpPr>
        <p:sp>
          <p:nvSpPr>
            <p:cNvPr id="15" name="Freeform 14"/>
            <p:cNvSpPr/>
            <p:nvPr/>
          </p:nvSpPr>
          <p:spPr>
            <a:xfrm>
              <a:off x="7950200" y="28638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Freeform 15"/>
            <p:cNvSpPr/>
            <p:nvPr/>
          </p:nvSpPr>
          <p:spPr>
            <a:xfrm>
              <a:off x="7397750" y="28824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Freeform 16"/>
            <p:cNvSpPr/>
            <p:nvPr/>
          </p:nvSpPr>
          <p:spPr>
            <a:xfrm>
              <a:off x="6824662" y="28313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Freeform 17"/>
            <p:cNvSpPr/>
            <p:nvPr/>
          </p:nvSpPr>
          <p:spPr>
            <a:xfrm>
              <a:off x="6273790" y="28313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Freeform 18"/>
            <p:cNvSpPr/>
            <p:nvPr/>
          </p:nvSpPr>
          <p:spPr>
            <a:xfrm>
              <a:off x="8267700" y="28510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19"/>
            <p:cNvSpPr/>
            <p:nvPr/>
          </p:nvSpPr>
          <p:spPr>
            <a:xfrm>
              <a:off x="4973636" y="36958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Freeform 20"/>
            <p:cNvSpPr/>
            <p:nvPr/>
          </p:nvSpPr>
          <p:spPr>
            <a:xfrm>
              <a:off x="4438650" y="37020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Freeform 21"/>
            <p:cNvSpPr/>
            <p:nvPr/>
          </p:nvSpPr>
          <p:spPr>
            <a:xfrm>
              <a:off x="3790950" y="36766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196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cs typeface="Arial" panose="020B0604020202020204" pitchFamily="34" charset="0"/>
              </a:rPr>
              <a:t>خيمة بدوية من شعر الماعز والغنم</a:t>
            </a:r>
            <a:endParaRPr lang="en-US" sz="1800" dirty="0"/>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cs typeface="Arial" panose="020B0604020202020204" pitchFamily="34" charset="0"/>
              </a:rPr>
              <a:t>18: 3</a:t>
            </a:r>
            <a:endParaRPr lang="en-US" sz="1800" dirty="0"/>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كانا في صناعتهما خياميين</a:t>
            </a:r>
            <a:endParaRPr lang="en-US" sz="2000" b="1" i="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EC434F-F61A-9A41-BFFB-994BB4F65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23616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نقش تابوت مع زوجين متوفين يناقشان الفلسفة، من طريق سالاريا، 250-275 م</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4</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وكان يحاج في المجمع كل سبت ويقنع يهوداً ويونانيين</a:t>
            </a:r>
            <a:endParaRPr lang="en-US" sz="2000" b="1" i="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1E63068-FA64-FF49-9EC5-790577B386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750"/>
            <a:ext cx="9144000" cy="6032500"/>
          </a:xfrm>
          <a:prstGeom prst="rect">
            <a:avLst/>
          </a:prstGeom>
        </p:spPr>
      </p:pic>
    </p:spTree>
    <p:extLst>
      <p:ext uri="{BB962C8B-B14F-4D97-AF65-F5344CB8AC3E}">
        <p14:creationId xmlns:p14="http://schemas.microsoft.com/office/powerpoint/2010/main" val="893802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6528816"/>
          </a:xfrm>
          <a:prstGeom prst="rect">
            <a:avLst/>
          </a:prstGeom>
        </p:spPr>
      </p:pic>
      <p:sp>
        <p:nvSpPr>
          <p:cNvPr id="3" name="Text Placeholder 2"/>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نقش ثيودوتوس، من مجمع في أورشليم، القرن الأول قبل الميلاد</a:t>
            </a:r>
            <a:endParaRPr lang="en-US" sz="1800" b="1"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a:xfrm>
            <a:off x="8074152" y="6519672"/>
            <a:ext cx="1069848" cy="369332"/>
          </a:xfrm>
        </p:spPr>
        <p:txBody>
          <a:bodyPr/>
          <a:lstStyle/>
          <a:p>
            <a:pPr>
              <a:defRPr/>
            </a:pPr>
            <a:r>
              <a:rPr lang="ar-JO" sz="1800" b="1" kern="0" dirty="0">
                <a:latin typeface="Arial" panose="020B0604020202020204" pitchFamily="34" charset="0"/>
                <a:cs typeface="Arial" panose="020B0604020202020204" pitchFamily="34" charset="0"/>
              </a:rPr>
              <a:t>18: 8</a:t>
            </a:r>
            <a:endParaRPr lang="en-US" sz="1800" b="1" kern="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0"/>
            <a:ext cx="9144000" cy="400110"/>
          </a:xfrm>
        </p:spPr>
        <p:txBody>
          <a:bodyPr/>
          <a:lstStyle/>
          <a:p>
            <a:pPr>
              <a:defRPr/>
            </a:pPr>
            <a:r>
              <a:rPr lang="ar-JO" sz="2000" b="1" i="0" dirty="0">
                <a:effectLst/>
                <a:latin typeface="Arial" panose="020B0604020202020204" pitchFamily="34" charset="0"/>
                <a:cs typeface="Arial" panose="020B0604020202020204" pitchFamily="34" charset="0"/>
              </a:rPr>
              <a:t>وكريسبس رئيس المجمع آمن بالرب مع جميع بيته</a:t>
            </a:r>
            <a:endParaRPr lang="en-US" sz="2000" b="1" i="0" dirty="0">
              <a:latin typeface="Arial" panose="020B0604020202020204" pitchFamily="34" charset="0"/>
              <a:cs typeface="Arial" panose="020B0604020202020204" pitchFamily="34" charset="0"/>
            </a:endParaRPr>
          </a:p>
        </p:txBody>
      </p:sp>
      <p:sp>
        <p:nvSpPr>
          <p:cNvPr id="7" name="Freeform 6"/>
          <p:cNvSpPr/>
          <p:nvPr/>
        </p:nvSpPr>
        <p:spPr>
          <a:xfrm>
            <a:off x="1438275" y="2076450"/>
            <a:ext cx="3381375" cy="471488"/>
          </a:xfrm>
          <a:custGeom>
            <a:avLst/>
            <a:gdLst>
              <a:gd name="connsiteX0" fmla="*/ 38100 w 3381375"/>
              <a:gd name="connsiteY0" fmla="*/ 95250 h 471488"/>
              <a:gd name="connsiteX1" fmla="*/ 0 w 3381375"/>
              <a:gd name="connsiteY1" fmla="*/ 471488 h 471488"/>
              <a:gd name="connsiteX2" fmla="*/ 3381375 w 3381375"/>
              <a:gd name="connsiteY2" fmla="*/ 400050 h 471488"/>
              <a:gd name="connsiteX3" fmla="*/ 3362325 w 3381375"/>
              <a:gd name="connsiteY3" fmla="*/ 0 h 471488"/>
              <a:gd name="connsiteX4" fmla="*/ 38100 w 3381375"/>
              <a:gd name="connsiteY4" fmla="*/ 95250 h 47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471488">
                <a:moveTo>
                  <a:pt x="38100" y="95250"/>
                </a:moveTo>
                <a:lnTo>
                  <a:pt x="0" y="471488"/>
                </a:lnTo>
                <a:lnTo>
                  <a:pt x="3381375" y="400050"/>
                </a:lnTo>
                <a:lnTo>
                  <a:pt x="3362325" y="0"/>
                </a:lnTo>
                <a:lnTo>
                  <a:pt x="38100" y="95250"/>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78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7773E28-1B01-4352-9AD2-1269551DA0D1}"/>
              </a:ext>
            </a:extLst>
          </p:cNvPr>
          <p:cNvSpPr txBox="1">
            <a:spLocks noChangeArrowheads="1"/>
          </p:cNvSpPr>
          <p:nvPr/>
        </p:nvSpPr>
        <p:spPr bwMode="auto">
          <a:xfrm>
            <a:off x="442128" y="212236"/>
            <a:ext cx="8090312"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كورنثوس</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0187DC4-6396-4C28-B7F5-65FFDF002C49}"/>
              </a:ext>
            </a:extLst>
          </p:cNvPr>
          <p:cNvSpPr txBox="1">
            <a:spLocks noChangeArrowheads="1"/>
          </p:cNvSpPr>
          <p:nvPr/>
        </p:nvSpPr>
        <p:spPr bwMode="auto">
          <a:xfrm>
            <a:off x="879230" y="1225117"/>
            <a:ext cx="7385539" cy="44077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وعظ في المجمع (18: 4)</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كم عدد الذين آمنوا؟</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قاومهم اليهود</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وعظ للأمم</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من كان أول المتحولين؟</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أعطى الله</a:t>
            </a:r>
            <a:r>
              <a:rPr kumimoji="0" lang="ar-JO" sz="3200" b="1" u="none" strike="noStrike" kern="0" cap="none" spc="0" normalizeH="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الإرشاد من خلال حلم</a:t>
            </a:r>
            <a:endParaRPr kumimoji="0" lang="en-US" sz="32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908CE30-3D11-4540-93D6-153B586605F4}"/>
              </a:ext>
            </a:extLst>
          </p:cNvPr>
          <p:cNvCxnSpPr/>
          <p:nvPr/>
        </p:nvCxnSpPr>
        <p:spPr>
          <a:xfrm>
            <a:off x="763674" y="3229580"/>
            <a:ext cx="7232462"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089498" y="2273030"/>
            <a:ext cx="6809362" cy="344197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عندما يكشف الله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خططه لك</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فتوقع منه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 يتمم هذه الخطط</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375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شاهد قبر على الأرجح لبوبليوس سولبيسيوس كيرينيوس، حاكم آسيا، القرن الأول الميلادي</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كان غالبون يتولى أخائية</a:t>
            </a:r>
            <a:endParaRPr lang="en-US" sz="2000" b="1" i="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C691219-EDD9-4853-B28E-6D7783CE0E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1268"/>
            <a:ext cx="9144000" cy="4855464"/>
          </a:xfrm>
          <a:prstGeom prst="rect">
            <a:avLst/>
          </a:prstGeom>
        </p:spPr>
      </p:pic>
      <p:sp>
        <p:nvSpPr>
          <p:cNvPr id="5" name="Freeform 4"/>
          <p:cNvSpPr/>
          <p:nvPr/>
        </p:nvSpPr>
        <p:spPr>
          <a:xfrm>
            <a:off x="1076325" y="3895725"/>
            <a:ext cx="2647950" cy="504825"/>
          </a:xfrm>
          <a:custGeom>
            <a:avLst/>
            <a:gdLst>
              <a:gd name="connsiteX0" fmla="*/ 0 w 2647950"/>
              <a:gd name="connsiteY0" fmla="*/ 4763 h 504825"/>
              <a:gd name="connsiteX1" fmla="*/ 14288 w 2647950"/>
              <a:gd name="connsiteY1" fmla="*/ 504825 h 504825"/>
              <a:gd name="connsiteX2" fmla="*/ 2647950 w 2647950"/>
              <a:gd name="connsiteY2" fmla="*/ 500063 h 504825"/>
              <a:gd name="connsiteX3" fmla="*/ 2633663 w 2647950"/>
              <a:gd name="connsiteY3" fmla="*/ 0 h 504825"/>
              <a:gd name="connsiteX4" fmla="*/ 0 w 2647950"/>
              <a:gd name="connsiteY4" fmla="*/ 4763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504825">
                <a:moveTo>
                  <a:pt x="0" y="4763"/>
                </a:moveTo>
                <a:lnTo>
                  <a:pt x="14288" y="504825"/>
                </a:lnTo>
                <a:lnTo>
                  <a:pt x="2647950" y="500063"/>
                </a:lnTo>
                <a:lnTo>
                  <a:pt x="2633663" y="0"/>
                </a:lnTo>
                <a:lnTo>
                  <a:pt x="0" y="4763"/>
                </a:lnTo>
                <a:close/>
              </a:path>
            </a:pathLst>
          </a:cu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299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Corinth bema, tb0508030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كرسي القضاء في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081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8 Signs of the Holy Land\Biblical Places\Sites\Bema, judgment seat, sign in Corinth, tb0317061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لافتة على كرسي القضاء في كورنثوس</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893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واجهة رخامية على كرسي القضاء في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98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E3662-8746-4B3C-9E06-3785AD5475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رفع لفائف التوراة عند حائط المبكى خلال عيد سوكوت</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13</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إن هذا يستميل الناس أن يعبدوا الله بخلاف الناموس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203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لوحة جدارية لمشهد الحكم، من تريكلينيوم الثالث لفيلا فارنيسينا في روما، القرن الأول قبل الميلاد</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14</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لو كان ظلماً أو خبثاً ردياً أيها اليهود لكنت بالحق قد احتملتكم</a:t>
            </a:r>
            <a:endParaRPr lang="en-US" sz="2000" b="1" i="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19188"/>
            <a:ext cx="91440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718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8363" y="365760"/>
            <a:ext cx="4867275"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تمثال لقاضٍ روماني، من أفروديسياس، حوالي عام 450 م</a:t>
            </a:r>
            <a:endParaRPr lang="en-US" sz="1800" b="1" dirty="0">
              <a:latin typeface="Arial" panose="020B0604020202020204" pitchFamily="34" charset="0"/>
              <a:cs typeface="Arial" panose="020B0604020202020204" pitchFamily="34" charset="0"/>
            </a:endParaRPr>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15</a:t>
            </a:r>
            <a:endParaRPr lang="en-US" sz="1800" b="1" dirty="0">
              <a:latin typeface="Arial" panose="020B0604020202020204" pitchFamily="34" charset="0"/>
              <a:cs typeface="Arial" panose="020B0604020202020204" pitchFamily="34" charset="0"/>
            </a:endParaRPr>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لأني لست اشاء أن أكون قاضياً لهذه الأمور</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556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منظر من أعلى كرسي قضاء كورنثوس، باتجاه أغورا</a:t>
            </a:r>
            <a:endParaRPr lang="en-US" sz="1800" b="1" dirty="0">
              <a:latin typeface="Arial" panose="020B0604020202020204" pitchFamily="34" charset="0"/>
              <a:cs typeface="Arial" panose="020B0604020202020204" pitchFamily="34" charset="0"/>
            </a:endParaRPr>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16</a:t>
            </a:r>
            <a:endParaRPr lang="en-US" sz="1800" b="1" dirty="0">
              <a:latin typeface="Arial" panose="020B0604020202020204" pitchFamily="34" charset="0"/>
              <a:cs typeface="Arial" panose="020B0604020202020204" pitchFamily="34" charset="0"/>
            </a:endParaRPr>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فطردهم من الكرسي</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681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سافر بولس شرقاً وجنوباً إلى كنخريا قبل أن يبحر</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ar-JO" sz="1800" b="1" dirty="0">
                <a:latin typeface="Arial" panose="020B0604020202020204" pitchFamily="34" charset="0"/>
                <a:cs typeface="Arial" panose="020B0604020202020204" pitchFamily="34" charset="0"/>
              </a:rPr>
              <a:t>18: 18</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بولس ... سافر في البحر إلى سورية ... بعد ما حلق رأسه في كنخريا</a:t>
            </a:r>
            <a:endParaRPr lang="en-US" sz="20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288315" y="2819400"/>
            <a:ext cx="641522"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ar-JO" sz="2800" b="1" dirty="0">
                <a:solidFill>
                  <a:prstClr val="white"/>
                </a:solidFill>
                <a:effectLst>
                  <a:glow rad="76200">
                    <a:prstClr val="black">
                      <a:alpha val="60000"/>
                    </a:prstClr>
                  </a:glow>
                </a:effectLst>
                <a:latin typeface="Arial" panose="020B0604020202020204" pitchFamily="34" charset="0"/>
                <a:ea typeface="+mn-ea"/>
                <a:cs typeface="Arial" panose="020B0604020202020204" pitchFamily="34" charset="0"/>
              </a:rPr>
              <a:t>أ</a:t>
            </a: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ثينا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100482" y="3352800"/>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236071" y="3733800"/>
            <a:ext cx="936475"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كنخريا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2420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ar-JO" b="1" dirty="0">
                <a:latin typeface="Arial" panose="020B0604020202020204" pitchFamily="34" charset="0"/>
                <a:cs typeface="Arial" panose="020B0604020202020204" pitchFamily="34" charset="0"/>
              </a:rPr>
              <a:t>خريطة توضح رحلة بولس من كنخريا إلى أفسس وما بعده</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ar-JO" b="1" dirty="0">
                <a:latin typeface="Arial" panose="020B0604020202020204" pitchFamily="34" charset="0"/>
                <a:cs typeface="Arial" panose="020B0604020202020204" pitchFamily="34" charset="0"/>
              </a:rPr>
              <a:t>18: 19</a:t>
            </a:r>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ar-JO" b="1" i="0" dirty="0">
                <a:latin typeface="Arial" panose="020B0604020202020204" pitchFamily="34" charset="0"/>
                <a:cs typeface="Arial" panose="020B0604020202020204" pitchFamily="34" charset="0"/>
              </a:rPr>
              <a:t>فأقبل إلى أفسس</a:t>
            </a:r>
            <a:endParaRPr lang="en-US"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606914" y="1444752"/>
            <a:ext cx="720069"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كنخريا</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3278077" y="1399032"/>
            <a:ext cx="705642"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6989235" y="5107512"/>
            <a:ext cx="816250" cy="3238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قيصرية</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838939" y="2547192"/>
            <a:ext cx="78899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أنطاكية</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731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328138" y="2173236"/>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كنخريا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211518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78680" y="1700808"/>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1"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أفسس</a:t>
              </a: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6761660" y="4503668"/>
            <a:ext cx="2346844" cy="869548"/>
            <a:chOff x="6761660" y="4503668"/>
            <a:chExt cx="2346844" cy="869548"/>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6761660" y="4849996"/>
              <a:ext cx="2346844"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1"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858091" y="2243177"/>
            <a:ext cx="1190543" cy="2766140"/>
            <a:chOff x="7858091" y="2243177"/>
            <a:chExt cx="1190543" cy="2766140"/>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858091" y="2243177"/>
              <a:ext cx="1190543"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 السورية</a:t>
              </a:r>
            </a:p>
            <a:p>
              <a:pPr marL="0" marR="0" lvl="0" indent="0" algn="r" defTabSz="457200" rtl="0" eaLnBrk="0" fontAlgn="auto" latinLnBrk="0" hangingPunct="0">
                <a:lnSpc>
                  <a:spcPct val="100000"/>
                </a:lnSpc>
                <a:spcBef>
                  <a:spcPts val="0"/>
                </a:spcBef>
                <a:spcAft>
                  <a:spcPts val="0"/>
                </a:spcAft>
                <a:buClrTx/>
                <a:buSzTx/>
                <a:buFontTx/>
                <a:buNone/>
                <a:tabLst/>
                <a:defRPr/>
              </a:pP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Rounded Corners 4">
            <a:extLst>
              <a:ext uri="{FF2B5EF4-FFF2-40B4-BE49-F238E27FC236}">
                <a16:creationId xmlns:a16="http://schemas.microsoft.com/office/drawing/2014/main" id="{FBE1022B-3F49-86B8-A35C-FB5FBE1C490B}"/>
              </a:ext>
            </a:extLst>
          </p:cNvPr>
          <p:cNvSpPr/>
          <p:nvPr/>
        </p:nvSpPr>
        <p:spPr>
          <a:xfrm>
            <a:off x="152399" y="152401"/>
            <a:ext cx="9144000"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رحلة العودة</a:t>
            </a:r>
            <a:endPar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5FF3DA34-C106-AC32-875C-FA8422D25839}"/>
              </a:ext>
            </a:extLst>
          </p:cNvPr>
          <p:cNvSpPr txBox="1">
            <a:spLocks noChangeArrowheads="1"/>
          </p:cNvSpPr>
          <p:nvPr/>
        </p:nvSpPr>
        <p:spPr bwMode="auto">
          <a:xfrm>
            <a:off x="592510" y="5783809"/>
            <a:ext cx="71455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لماذا ذهب بولس إلى أورشليم؟</a:t>
            </a:r>
            <a:endParaRPr kumimoji="0" lang="en-US" sz="36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78A980F-10AA-3034-B323-5995B8E7CE8A}"/>
              </a:ext>
            </a:extLst>
          </p:cNvPr>
          <p:cNvSpPr txBox="1">
            <a:spLocks noChangeArrowheads="1"/>
          </p:cNvSpPr>
          <p:nvPr/>
        </p:nvSpPr>
        <p:spPr bwMode="auto">
          <a:xfrm>
            <a:off x="400005" y="8760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عمال</a:t>
            </a:r>
            <a:r>
              <a:rPr kumimoji="0" lang="ar-JO"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18: 18-22</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025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fade">
                                      <p:cBhvr>
                                        <p:cTn id="3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مسرح أفسس الكبير، مع إطلالة على البحر والميناء القديم</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19</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فأقبل إلى أفسس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718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66" name="Picture 1" descr="Caesarea aerial from west, tb121704931"/>
          <p:cNvPicPr>
            <a:picLocks noRot="1" noChangeAspect="1" noMove="1" noResize="1"/>
          </p:cNvPicPr>
          <p:nvPr isPhoto="1"/>
        </p:nvPicPr>
        <p:blipFill>
          <a:blip r:embed="rId3" cstate="print"/>
          <a:srcRect/>
          <a:stretch>
            <a:fillRect/>
          </a:stretch>
        </p:blipFill>
        <p:spPr bwMode="auto">
          <a:xfrm>
            <a:off x="0" y="233362"/>
            <a:ext cx="9144000" cy="6100171"/>
          </a:xfrm>
          <a:prstGeom prst="rect">
            <a:avLst/>
          </a:prstGeom>
          <a:noFill/>
          <a:ln w="9525">
            <a:noFill/>
            <a:miter lim="800000"/>
            <a:headEnd/>
            <a:tailEnd/>
          </a:ln>
        </p:spPr>
      </p:pic>
      <p:sp>
        <p:nvSpPr>
          <p:cNvPr id="6" name="Text Box 16"/>
          <p:cNvSpPr txBox="1">
            <a:spLocks noChangeArrowheads="1"/>
          </p:cNvSpPr>
          <p:nvPr/>
        </p:nvSpPr>
        <p:spPr bwMode="auto">
          <a:xfrm>
            <a:off x="2005436" y="3511065"/>
            <a:ext cx="1859805"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الهيرودي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7" name="Line 9"/>
          <p:cNvSpPr>
            <a:spLocks noChangeShapeType="1"/>
          </p:cNvSpPr>
          <p:nvPr/>
        </p:nvSpPr>
        <p:spPr bwMode="auto">
          <a:xfrm flipV="1">
            <a:off x="3962400" y="4191000"/>
            <a:ext cx="380999" cy="12192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 Box 16"/>
          <p:cNvSpPr txBox="1">
            <a:spLocks noChangeArrowheads="1"/>
          </p:cNvSpPr>
          <p:nvPr/>
        </p:nvSpPr>
        <p:spPr bwMode="auto">
          <a:xfrm>
            <a:off x="6516216" y="3025914"/>
            <a:ext cx="249780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قصر هيرودس الخليجي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Line 9"/>
          <p:cNvSpPr>
            <a:spLocks noChangeShapeType="1"/>
          </p:cNvSpPr>
          <p:nvPr/>
        </p:nvSpPr>
        <p:spPr bwMode="auto">
          <a:xfrm flipH="1" flipV="1">
            <a:off x="7848599" y="2743200"/>
            <a:ext cx="152401" cy="381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 Box 16"/>
          <p:cNvSpPr txBox="1">
            <a:spLocks noChangeArrowheads="1"/>
          </p:cNvSpPr>
          <p:nvPr/>
        </p:nvSpPr>
        <p:spPr bwMode="auto">
          <a:xfrm>
            <a:off x="2815652" y="5311914"/>
            <a:ext cx="2550698" cy="83099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حاجز الأمواج الهيرودي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(المغمورة)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1" name="Line 9"/>
          <p:cNvSpPr>
            <a:spLocks noChangeShapeType="1"/>
          </p:cNvSpPr>
          <p:nvPr/>
        </p:nvSpPr>
        <p:spPr bwMode="auto">
          <a:xfrm flipH="1" flipV="1">
            <a:off x="3276599" y="4648200"/>
            <a:ext cx="685801" cy="762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 Box 16"/>
          <p:cNvSpPr txBox="1">
            <a:spLocks noChangeArrowheads="1"/>
          </p:cNvSpPr>
          <p:nvPr/>
        </p:nvSpPr>
        <p:spPr bwMode="auto">
          <a:xfrm>
            <a:off x="4755773" y="3102114"/>
            <a:ext cx="1362874"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قلعة صليبية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3" name="Line 9"/>
          <p:cNvSpPr>
            <a:spLocks noChangeShapeType="1"/>
          </p:cNvSpPr>
          <p:nvPr/>
        </p:nvSpPr>
        <p:spPr bwMode="auto">
          <a:xfrm flipH="1" flipV="1">
            <a:off x="4190999" y="2971800"/>
            <a:ext cx="6858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Line 9"/>
          <p:cNvSpPr>
            <a:spLocks noChangeShapeType="1"/>
          </p:cNvSpPr>
          <p:nvPr/>
        </p:nvSpPr>
        <p:spPr bwMode="auto">
          <a:xfrm flipH="1">
            <a:off x="7517255" y="1938512"/>
            <a:ext cx="404369" cy="195087"/>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 Box 16"/>
          <p:cNvSpPr txBox="1">
            <a:spLocks noChangeArrowheads="1"/>
          </p:cNvSpPr>
          <p:nvPr/>
        </p:nvSpPr>
        <p:spPr bwMode="auto">
          <a:xfrm>
            <a:off x="7845424" y="1621776"/>
            <a:ext cx="1030306"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المدرج</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6" name="Line 9"/>
          <p:cNvSpPr>
            <a:spLocks noChangeShapeType="1"/>
          </p:cNvSpPr>
          <p:nvPr/>
        </p:nvSpPr>
        <p:spPr bwMode="auto">
          <a:xfrm flipH="1">
            <a:off x="6496079" y="1714500"/>
            <a:ext cx="80548" cy="70485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 Box 16"/>
          <p:cNvSpPr txBox="1">
            <a:spLocks noChangeArrowheads="1"/>
          </p:cNvSpPr>
          <p:nvPr/>
        </p:nvSpPr>
        <p:spPr bwMode="auto">
          <a:xfrm>
            <a:off x="5514882" y="1352490"/>
            <a:ext cx="1962397"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ميدان سباق الخيل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8" name="Line 9"/>
          <p:cNvSpPr>
            <a:spLocks noChangeShapeType="1"/>
          </p:cNvSpPr>
          <p:nvPr/>
        </p:nvSpPr>
        <p:spPr bwMode="auto">
          <a:xfrm>
            <a:off x="3352800" y="910530"/>
            <a:ext cx="0" cy="46107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 Box 16"/>
          <p:cNvSpPr txBox="1">
            <a:spLocks noChangeArrowheads="1"/>
          </p:cNvSpPr>
          <p:nvPr/>
        </p:nvSpPr>
        <p:spPr bwMode="auto">
          <a:xfrm>
            <a:off x="2436212" y="531828"/>
            <a:ext cx="1962397"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ميدان سباق الخيل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0" name="Line 9"/>
          <p:cNvSpPr>
            <a:spLocks noChangeShapeType="1"/>
          </p:cNvSpPr>
          <p:nvPr/>
        </p:nvSpPr>
        <p:spPr bwMode="auto">
          <a:xfrm>
            <a:off x="4876800" y="1752600"/>
            <a:ext cx="3810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Text Box 16"/>
          <p:cNvSpPr txBox="1">
            <a:spLocks noChangeArrowheads="1"/>
          </p:cNvSpPr>
          <p:nvPr/>
        </p:nvSpPr>
        <p:spPr bwMode="auto">
          <a:xfrm>
            <a:off x="3576529" y="1044714"/>
            <a:ext cx="2064989"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الحمامات البيزنطية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2" name="Line 9"/>
          <p:cNvSpPr>
            <a:spLocks noChangeShapeType="1"/>
          </p:cNvSpPr>
          <p:nvPr/>
        </p:nvSpPr>
        <p:spPr bwMode="auto">
          <a:xfrm>
            <a:off x="3276600" y="1981200"/>
            <a:ext cx="4572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 Box 16"/>
          <p:cNvSpPr txBox="1">
            <a:spLocks noChangeArrowheads="1"/>
          </p:cNvSpPr>
          <p:nvPr/>
        </p:nvSpPr>
        <p:spPr bwMode="auto">
          <a:xfrm>
            <a:off x="2424469" y="1657290"/>
            <a:ext cx="797013"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الهيكل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4" name="Text Box 16"/>
          <p:cNvSpPr txBox="1">
            <a:spLocks noChangeArrowheads="1"/>
          </p:cNvSpPr>
          <p:nvPr/>
        </p:nvSpPr>
        <p:spPr bwMode="auto">
          <a:xfrm>
            <a:off x="-172922" y="4549914"/>
            <a:ext cx="1454245"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مدخل الميناء</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5" name="Line 9"/>
          <p:cNvSpPr>
            <a:spLocks noChangeShapeType="1"/>
          </p:cNvSpPr>
          <p:nvPr/>
        </p:nvSpPr>
        <p:spPr bwMode="auto">
          <a:xfrm flipV="1">
            <a:off x="685800" y="4343400"/>
            <a:ext cx="380999"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228AA3E-DE07-AE4B-AD09-335AC23557B5}"/>
              </a:ext>
            </a:extLst>
          </p:cNvPr>
          <p:cNvSpPr txBox="1">
            <a:spLocks/>
          </p:cNvSpPr>
          <p:nvPr/>
        </p:nvSpPr>
        <p:spPr>
          <a:xfrm>
            <a:off x="0" y="0"/>
            <a:ext cx="9144000" cy="400110"/>
          </a:xfrm>
          <a:prstGeom prst="rect">
            <a:avLst/>
          </a:prstGeom>
          <a:solidFill>
            <a:schemeClr val="bg1"/>
          </a:solidFill>
        </p:spPr>
        <p:txBody>
          <a:bodyPr vert="horz" lIns="91440" tIns="45720" rIns="91440" bIns="45720" rtlCol="0" anchor="t" anchorCtr="0">
            <a:spAutoFit/>
          </a:bodyPr>
          <a:lstStyle>
            <a:lvl1pPr marL="0" algn="l" defTabSz="914400" rtl="0" eaLnBrk="1" fontAlgn="base" latinLnBrk="0" hangingPunct="1">
              <a:spcBef>
                <a:spcPct val="0"/>
              </a:spcBef>
              <a:spcAft>
                <a:spcPct val="0"/>
              </a:spcAft>
              <a:buNone/>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rPr>
              <a:t>ولما نزل في قيصرية</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endParaRPr>
          </a:p>
        </p:txBody>
      </p:sp>
      <p:sp>
        <p:nvSpPr>
          <p:cNvPr id="28" name="Text Placeholder 1">
            <a:extLst>
              <a:ext uri="{FF2B5EF4-FFF2-40B4-BE49-F238E27FC236}">
                <a16:creationId xmlns:a16="http://schemas.microsoft.com/office/drawing/2014/main" id="{10240DF9-92A1-7F4D-905F-9F3E304A4736}"/>
              </a:ext>
            </a:extLst>
          </p:cNvPr>
          <p:cNvSpPr txBox="1">
            <a:spLocks/>
          </p:cNvSpPr>
          <p:nvPr/>
        </p:nvSpPr>
        <p:spPr>
          <a:xfrm>
            <a:off x="0" y="6519446"/>
            <a:ext cx="8074152" cy="338554"/>
          </a:xfrm>
          <a:prstGeom prst="rect">
            <a:avLst/>
          </a:prstGeom>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قيصرية (منظر جوي من الغرب)</a:t>
            </a:r>
            <a:endParaRPr kumimoji="0" lang="en-US"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endParaRPr>
          </a:p>
        </p:txBody>
      </p:sp>
      <p:sp>
        <p:nvSpPr>
          <p:cNvPr id="29" name="Text Placeholder 2">
            <a:extLst>
              <a:ext uri="{FF2B5EF4-FFF2-40B4-BE49-F238E27FC236}">
                <a16:creationId xmlns:a16="http://schemas.microsoft.com/office/drawing/2014/main" id="{6D023B8C-C154-454A-A7F8-CC2CAB63077A}"/>
              </a:ext>
            </a:extLst>
          </p:cNvPr>
          <p:cNvSpPr txBox="1">
            <a:spLocks/>
          </p:cNvSpPr>
          <p:nvPr/>
        </p:nvSpPr>
        <p:spPr>
          <a:xfrm>
            <a:off x="8074152" y="6519672"/>
            <a:ext cx="1069848" cy="338328"/>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18: 22</a:t>
            </a:r>
            <a:endParaRPr kumimoji="0" lang="en-US"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10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42A57-ED66-4246-9603-EFDB957398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37101F3-4B6B-4BAC-8638-C4B44F3476CB}"/>
              </a:ext>
            </a:extLst>
          </p:cNvPr>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ميناء وهيكل روما وأغسطس في قيصرية (منظر جوي من الشرق)</a:t>
            </a:r>
            <a:endParaRPr lang="en-US" sz="18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BE203DD-78AF-46A7-8871-723740C8BA81}"/>
              </a:ext>
            </a:extLst>
          </p:cNvPr>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22</a:t>
            </a:r>
            <a:endParaRPr lang="en-US" sz="18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7F1816E-1729-44DD-99D8-2011140D7439}"/>
              </a:ext>
            </a:extLst>
          </p:cNvPr>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نزل في قيصرية</a:t>
            </a:r>
            <a:endParaRPr lang="en-US" sz="2000" b="1" i="0" dirty="0">
              <a:latin typeface="Arial" panose="020B0604020202020204" pitchFamily="34" charset="0"/>
              <a:cs typeface="Arial" panose="020B0604020202020204" pitchFamily="34" charset="0"/>
            </a:endParaRPr>
          </a:p>
        </p:txBody>
      </p:sp>
      <p:sp>
        <p:nvSpPr>
          <p:cNvPr id="6" name="Text Box 16">
            <a:extLst>
              <a:ext uri="{FF2B5EF4-FFF2-40B4-BE49-F238E27FC236}">
                <a16:creationId xmlns:a16="http://schemas.microsoft.com/office/drawing/2014/main" id="{152B2520-AD69-4B80-AFCE-A9E825672FF0}"/>
              </a:ext>
            </a:extLst>
          </p:cNvPr>
          <p:cNvSpPr txBox="1">
            <a:spLocks noChangeArrowheads="1"/>
          </p:cNvSpPr>
          <p:nvPr/>
        </p:nvSpPr>
        <p:spPr bwMode="auto">
          <a:xfrm>
            <a:off x="6083308" y="393076"/>
            <a:ext cx="176683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الخارجي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Line 9">
            <a:extLst>
              <a:ext uri="{FF2B5EF4-FFF2-40B4-BE49-F238E27FC236}">
                <a16:creationId xmlns:a16="http://schemas.microsoft.com/office/drawing/2014/main" id="{AE89293A-B366-44F1-B379-04A0EF6192B5}"/>
              </a:ext>
            </a:extLst>
          </p:cNvPr>
          <p:cNvSpPr>
            <a:spLocks noChangeShapeType="1"/>
          </p:cNvSpPr>
          <p:nvPr/>
        </p:nvSpPr>
        <p:spPr bwMode="auto">
          <a:xfrm flipV="1">
            <a:off x="3862164" y="4228627"/>
            <a:ext cx="481826" cy="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 Box 16">
            <a:extLst>
              <a:ext uri="{FF2B5EF4-FFF2-40B4-BE49-F238E27FC236}">
                <a16:creationId xmlns:a16="http://schemas.microsoft.com/office/drawing/2014/main" id="{1CC60E09-B8C1-4A6F-95C1-B8BE74917452}"/>
              </a:ext>
            </a:extLst>
          </p:cNvPr>
          <p:cNvSpPr txBox="1">
            <a:spLocks noChangeArrowheads="1"/>
          </p:cNvSpPr>
          <p:nvPr/>
        </p:nvSpPr>
        <p:spPr bwMode="auto">
          <a:xfrm>
            <a:off x="4623806" y="2256695"/>
            <a:ext cx="1645002"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الداخلي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6">
            <a:extLst>
              <a:ext uri="{FF2B5EF4-FFF2-40B4-BE49-F238E27FC236}">
                <a16:creationId xmlns:a16="http://schemas.microsoft.com/office/drawing/2014/main" id="{A5D636DE-27B6-457D-AEBC-D604F48C3BB6}"/>
              </a:ext>
            </a:extLst>
          </p:cNvPr>
          <p:cNvSpPr txBox="1">
            <a:spLocks noChangeArrowheads="1"/>
          </p:cNvSpPr>
          <p:nvPr/>
        </p:nvSpPr>
        <p:spPr bwMode="auto">
          <a:xfrm>
            <a:off x="1847257" y="3874684"/>
            <a:ext cx="2161169"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هيكل روما وأوغستا</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9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243C5-965B-2E40-A952-6CBA8396B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 Placeholder 9"/>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22</a:t>
            </a:r>
            <a:endParaRPr lang="en-US" sz="1800" b="1" kern="0"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نزل في قيصرية صعد وسلم على الكنيسة</a:t>
            </a:r>
            <a:endParaRPr lang="en-US" sz="2000" b="1" i="0" dirty="0">
              <a:latin typeface="Arial" panose="020B0604020202020204" pitchFamily="34" charset="0"/>
              <a:cs typeface="Arial" panose="020B0604020202020204" pitchFamily="34" charset="0"/>
            </a:endParaRPr>
          </a:p>
        </p:txBody>
      </p:sp>
      <p:sp>
        <p:nvSpPr>
          <p:cNvPr id="11" name="Text Placeholder 10"/>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سلسلة جبال بيت حورون (منظر جوي من الغرب)</a:t>
            </a:r>
            <a:endParaRPr lang="en-US" sz="1800" b="1" dirty="0">
              <a:latin typeface="Arial" panose="020B0604020202020204" pitchFamily="34" charset="0"/>
              <a:cs typeface="Arial" panose="020B0604020202020204" pitchFamily="34" charset="0"/>
            </a:endParaRPr>
          </a:p>
        </p:txBody>
      </p:sp>
      <p:sp>
        <p:nvSpPr>
          <p:cNvPr id="2" name="Freeform 1"/>
          <p:cNvSpPr/>
          <p:nvPr/>
        </p:nvSpPr>
        <p:spPr>
          <a:xfrm>
            <a:off x="-9525" y="2790825"/>
            <a:ext cx="9020175" cy="1800225"/>
          </a:xfrm>
          <a:custGeom>
            <a:avLst/>
            <a:gdLst>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05550 w 9020175"/>
              <a:gd name="connsiteY4" fmla="*/ 161925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34125 w 9020175"/>
              <a:gd name="connsiteY4" fmla="*/ 228600 h 1800225"/>
              <a:gd name="connsiteX5" fmla="*/ 7410450 w 9020175"/>
              <a:gd name="connsiteY5" fmla="*/ 209550 h 1800225"/>
              <a:gd name="connsiteX6" fmla="*/ 8305800 w 9020175"/>
              <a:gd name="connsiteY6" fmla="*/ 57150 h 1800225"/>
              <a:gd name="connsiteX7" fmla="*/ 9020175 w 9020175"/>
              <a:gd name="connsiteY7"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0175" h="1800225">
                <a:moveTo>
                  <a:pt x="0" y="1800225"/>
                </a:moveTo>
                <a:cubicBezTo>
                  <a:pt x="752475" y="1568450"/>
                  <a:pt x="1689100" y="1250950"/>
                  <a:pt x="2428875" y="1104900"/>
                </a:cubicBezTo>
                <a:cubicBezTo>
                  <a:pt x="3168650" y="958850"/>
                  <a:pt x="4003675" y="1031875"/>
                  <a:pt x="4438650" y="923925"/>
                </a:cubicBezTo>
                <a:cubicBezTo>
                  <a:pt x="4873625" y="815975"/>
                  <a:pt x="4722813" y="573088"/>
                  <a:pt x="5038725" y="457200"/>
                </a:cubicBezTo>
                <a:cubicBezTo>
                  <a:pt x="5354638" y="341313"/>
                  <a:pt x="5938838" y="269875"/>
                  <a:pt x="6334125" y="228600"/>
                </a:cubicBezTo>
                <a:cubicBezTo>
                  <a:pt x="6729412" y="187325"/>
                  <a:pt x="7081838" y="238125"/>
                  <a:pt x="7410450" y="209550"/>
                </a:cubicBezTo>
                <a:cubicBezTo>
                  <a:pt x="7739063" y="180975"/>
                  <a:pt x="8007350" y="107950"/>
                  <a:pt x="8305800" y="57150"/>
                </a:cubicBezTo>
                <a:cubicBezTo>
                  <a:pt x="8572516" y="11752"/>
                  <a:pt x="8782050" y="19050"/>
                  <a:pt x="9020175" y="0"/>
                </a:cubicBezTo>
              </a:path>
            </a:pathLst>
          </a:custGeom>
          <a:noFill/>
          <a:ln>
            <a:solidFill>
              <a:srgbClr val="FFFF00"/>
            </a:solidFill>
            <a:tailEnd type="arrow"/>
          </a:ln>
          <a:effectLst>
            <a:glow rad="508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 Box 16">
            <a:extLst>
              <a:ext uri="{FF2B5EF4-FFF2-40B4-BE49-F238E27FC236}">
                <a16:creationId xmlns:a16="http://schemas.microsoft.com/office/drawing/2014/main" id="{DB3D9C09-4D77-384D-809C-AC31C4E39C3F}"/>
              </a:ext>
            </a:extLst>
          </p:cNvPr>
          <p:cNvSpPr txBox="1">
            <a:spLocks noChangeArrowheads="1"/>
          </p:cNvSpPr>
          <p:nvPr/>
        </p:nvSpPr>
        <p:spPr bwMode="auto">
          <a:xfrm>
            <a:off x="6734175" y="2371725"/>
            <a:ext cx="2152650"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rPr>
              <a:t>تجاه أورشليم</a:t>
            </a:r>
            <a:endParaRPr kumimoji="0" lang="en-US" sz="2000" b="1"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300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ديشالكون أنطاكية من البرونز، 62 /63 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22</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523220"/>
          </a:xfrm>
        </p:spPr>
        <p:txBody>
          <a:bodyPr/>
          <a:lstStyle/>
          <a:p>
            <a:r>
              <a:rPr lang="ar-JO" sz="2800" b="1" i="0" dirty="0">
                <a:latin typeface="Arial" panose="020B0604020202020204" pitchFamily="34" charset="0"/>
                <a:cs typeface="Arial" panose="020B0604020202020204" pitchFamily="34" charset="0"/>
              </a:rPr>
              <a:t>ولما نزل في قيصرية صعد وسلم على الكنيسة ثم انحدر إلى أنطاكية</a:t>
            </a:r>
            <a:endParaRPr lang="en-US" sz="2800" b="1" i="0"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605" y="1469231"/>
            <a:ext cx="4238515"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1327508"/>
            <a:ext cx="4253810" cy="406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657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سهل عمق من البوابات السورية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وبعدما صرف زماناً خرج</a:t>
            </a:r>
            <a:endParaRPr lang="en-US" sz="2400" b="1" i="0"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71550"/>
            <a:ext cx="91440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308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الطريق الذي سلكه بولس عبر تركيا الحديثة في الرحلة التبشيرية الثالثة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وبعدما صرف زماناً خرج واجتاز بالتتابع في كورة غلاطية وفريجية يشدد جميع التلاميذ.</a:t>
            </a:r>
            <a:endParaRPr lang="en-US" sz="24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rot="1904287">
            <a:off x="5078657" y="2944622"/>
            <a:ext cx="1125629"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غلاطية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rot="1212192">
            <a:off x="3090306" y="2809399"/>
            <a:ext cx="1082348"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بريجية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7380312" y="4926591"/>
            <a:ext cx="1125629"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أنطاكية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19832" y="3469384"/>
            <a:ext cx="1018227"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931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نقش لاتيني يذكر لسترة،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اجتاز بالتتابع في كورة غلاطية وفريجية يشدد جميع التلاميذ.</a:t>
            </a:r>
            <a:endParaRPr lang="en-US" sz="2400" b="1" i="0" dirty="0">
              <a:latin typeface="Arial" panose="020B0604020202020204" pitchFamily="34" charset="0"/>
              <a:cs typeface="Arial" panose="020B0604020202020204" pitchFamily="34" charset="0"/>
            </a:endParaRPr>
          </a:p>
        </p:txBody>
      </p:sp>
      <p:sp>
        <p:nvSpPr>
          <p:cNvPr id="6" name="Freeform 5"/>
          <p:cNvSpPr/>
          <p:nvPr/>
        </p:nvSpPr>
        <p:spPr>
          <a:xfrm>
            <a:off x="876300" y="2809875"/>
            <a:ext cx="438150" cy="1257300"/>
          </a:xfrm>
          <a:custGeom>
            <a:avLst/>
            <a:gdLst>
              <a:gd name="connsiteX0" fmla="*/ 57150 w 438150"/>
              <a:gd name="connsiteY0" fmla="*/ 0 h 1257300"/>
              <a:gd name="connsiteX1" fmla="*/ 0 w 438150"/>
              <a:gd name="connsiteY1" fmla="*/ 1257300 h 1257300"/>
              <a:gd name="connsiteX2" fmla="*/ 438150 w 438150"/>
              <a:gd name="connsiteY2" fmla="*/ 1247775 h 1257300"/>
            </a:gdLst>
            <a:ahLst/>
            <a:cxnLst>
              <a:cxn ang="0">
                <a:pos x="connsiteX0" y="connsiteY0"/>
              </a:cxn>
              <a:cxn ang="0">
                <a:pos x="connsiteX1" y="connsiteY1"/>
              </a:cxn>
              <a:cxn ang="0">
                <a:pos x="connsiteX2" y="connsiteY2"/>
              </a:cxn>
            </a:cxnLst>
            <a:rect l="l" t="t" r="r" b="b"/>
            <a:pathLst>
              <a:path w="438150" h="1257300">
                <a:moveTo>
                  <a:pt x="57150" y="0"/>
                </a:moveTo>
                <a:lnTo>
                  <a:pt x="0" y="1257300"/>
                </a:lnTo>
                <a:lnTo>
                  <a:pt x="438150"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Freeform 6"/>
          <p:cNvSpPr/>
          <p:nvPr/>
        </p:nvSpPr>
        <p:spPr>
          <a:xfrm>
            <a:off x="1647825" y="2790825"/>
            <a:ext cx="923925" cy="1133475"/>
          </a:xfrm>
          <a:custGeom>
            <a:avLst/>
            <a:gdLst>
              <a:gd name="connsiteX0" fmla="*/ 0 w 923925"/>
              <a:gd name="connsiteY0" fmla="*/ 0 h 1133475"/>
              <a:gd name="connsiteX1" fmla="*/ 409575 w 923925"/>
              <a:gd name="connsiteY1" fmla="*/ 1133475 h 1133475"/>
              <a:gd name="connsiteX2" fmla="*/ 923925 w 923925"/>
              <a:gd name="connsiteY2" fmla="*/ 9525 h 1133475"/>
            </a:gdLst>
            <a:ahLst/>
            <a:cxnLst>
              <a:cxn ang="0">
                <a:pos x="connsiteX0" y="connsiteY0"/>
              </a:cxn>
              <a:cxn ang="0">
                <a:pos x="connsiteX1" y="connsiteY1"/>
              </a:cxn>
              <a:cxn ang="0">
                <a:pos x="connsiteX2" y="connsiteY2"/>
              </a:cxn>
            </a:cxnLst>
            <a:rect l="l" t="t" r="r" b="b"/>
            <a:pathLst>
              <a:path w="923925" h="1133475">
                <a:moveTo>
                  <a:pt x="0" y="0"/>
                </a:moveTo>
                <a:lnTo>
                  <a:pt x="409575" y="1133475"/>
                </a:lnTo>
                <a:lnTo>
                  <a:pt x="923925" y="952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2981325" y="2881871"/>
            <a:ext cx="587239" cy="1166571"/>
          </a:xfrm>
          <a:custGeom>
            <a:avLst/>
            <a:gdLst>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44617 h 1016167"/>
              <a:gd name="connsiteX1" fmla="*/ 304800 w 552450"/>
              <a:gd name="connsiteY1" fmla="*/ 520867 h 1016167"/>
              <a:gd name="connsiteX2" fmla="*/ 0 w 552450"/>
              <a:gd name="connsiteY2" fmla="*/ 1016167 h 1016167"/>
              <a:gd name="connsiteX0" fmla="*/ 552450 w 552450"/>
              <a:gd name="connsiteY0" fmla="*/ 44617 h 1157549"/>
              <a:gd name="connsiteX1" fmla="*/ 304800 w 552450"/>
              <a:gd name="connsiteY1" fmla="*/ 520867 h 1157549"/>
              <a:gd name="connsiteX2" fmla="*/ 0 w 552450"/>
              <a:gd name="connsiteY2" fmla="*/ 1016167 h 1157549"/>
              <a:gd name="connsiteX0" fmla="*/ 552450 w 604638"/>
              <a:gd name="connsiteY0" fmla="*/ 42690 h 1163547"/>
              <a:gd name="connsiteX1" fmla="*/ 304800 w 604638"/>
              <a:gd name="connsiteY1" fmla="*/ 518940 h 1163547"/>
              <a:gd name="connsiteX2" fmla="*/ 0 w 604638"/>
              <a:gd name="connsiteY2" fmla="*/ 1014240 h 1163547"/>
              <a:gd name="connsiteX0" fmla="*/ 552450 w 596614"/>
              <a:gd name="connsiteY0" fmla="*/ 49713 h 1173938"/>
              <a:gd name="connsiteX1" fmla="*/ 304800 w 596614"/>
              <a:gd name="connsiteY1" fmla="*/ 525963 h 1173938"/>
              <a:gd name="connsiteX2" fmla="*/ 0 w 596614"/>
              <a:gd name="connsiteY2" fmla="*/ 1021263 h 1173938"/>
              <a:gd name="connsiteX0" fmla="*/ 552450 w 620727"/>
              <a:gd name="connsiteY0" fmla="*/ 42303 h 1150801"/>
              <a:gd name="connsiteX1" fmla="*/ 304800 w 620727"/>
              <a:gd name="connsiteY1" fmla="*/ 518553 h 1150801"/>
              <a:gd name="connsiteX2" fmla="*/ 0 w 620727"/>
              <a:gd name="connsiteY2" fmla="*/ 1013853 h 1150801"/>
              <a:gd name="connsiteX0" fmla="*/ 552450 w 603565"/>
              <a:gd name="connsiteY0" fmla="*/ 42303 h 1186465"/>
              <a:gd name="connsiteX1" fmla="*/ 304800 w 603565"/>
              <a:gd name="connsiteY1" fmla="*/ 518553 h 1186465"/>
              <a:gd name="connsiteX2" fmla="*/ 0 w 603565"/>
              <a:gd name="connsiteY2" fmla="*/ 1013853 h 1186465"/>
              <a:gd name="connsiteX0" fmla="*/ 552450 w 587239"/>
              <a:gd name="connsiteY0" fmla="*/ 42303 h 1166571"/>
              <a:gd name="connsiteX1" fmla="*/ 304800 w 587239"/>
              <a:gd name="connsiteY1" fmla="*/ 518553 h 1166571"/>
              <a:gd name="connsiteX2" fmla="*/ 0 w 587239"/>
              <a:gd name="connsiteY2" fmla="*/ 1013853 h 1166571"/>
            </a:gdLst>
            <a:ahLst/>
            <a:cxnLst>
              <a:cxn ang="0">
                <a:pos x="connsiteX0" y="connsiteY0"/>
              </a:cxn>
              <a:cxn ang="0">
                <a:pos x="connsiteX1" y="connsiteY1"/>
              </a:cxn>
              <a:cxn ang="0">
                <a:pos x="connsiteX2" y="connsiteY2"/>
              </a:cxn>
            </a:cxnLst>
            <a:rect l="l" t="t" r="r" b="b"/>
            <a:pathLst>
              <a:path w="587239" h="1166571">
                <a:moveTo>
                  <a:pt x="552450" y="42303"/>
                </a:moveTo>
                <a:cubicBezTo>
                  <a:pt x="-25400" y="-132322"/>
                  <a:pt x="-140476" y="274568"/>
                  <a:pt x="304800" y="518553"/>
                </a:cubicBezTo>
                <a:cubicBezTo>
                  <a:pt x="802241" y="791122"/>
                  <a:pt x="606425" y="1467878"/>
                  <a:pt x="0" y="1013853"/>
                </a:cubicBez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4095750" y="2847975"/>
            <a:ext cx="1047750" cy="19050"/>
          </a:xfrm>
          <a:custGeom>
            <a:avLst/>
            <a:gdLst>
              <a:gd name="connsiteX0" fmla="*/ 0 w 1047750"/>
              <a:gd name="connsiteY0" fmla="*/ 0 h 152400"/>
              <a:gd name="connsiteX1" fmla="*/ 1047750 w 1047750"/>
              <a:gd name="connsiteY1" fmla="*/ 19050 h 152400"/>
              <a:gd name="connsiteX2" fmla="*/ 1047750 w 1047750"/>
              <a:gd name="connsiteY2" fmla="*/ 152400 h 152400"/>
              <a:gd name="connsiteX0" fmla="*/ 0 w 1047750"/>
              <a:gd name="connsiteY0" fmla="*/ 0 h 19050"/>
              <a:gd name="connsiteX1" fmla="*/ 1047750 w 1047750"/>
              <a:gd name="connsiteY1" fmla="*/ 19050 h 19050"/>
            </a:gdLst>
            <a:ahLst/>
            <a:cxnLst>
              <a:cxn ang="0">
                <a:pos x="connsiteX0" y="connsiteY0"/>
              </a:cxn>
              <a:cxn ang="0">
                <a:pos x="connsiteX1" y="connsiteY1"/>
              </a:cxn>
            </a:cxnLst>
            <a:rect l="l" t="t" r="r" b="b"/>
            <a:pathLst>
              <a:path w="1047750" h="19050">
                <a:moveTo>
                  <a:pt x="0" y="0"/>
                </a:moveTo>
                <a:lnTo>
                  <a:pt x="1047750" y="19050"/>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4610100" y="2867025"/>
            <a:ext cx="28575" cy="1209675"/>
          </a:xfrm>
          <a:custGeom>
            <a:avLst/>
            <a:gdLst>
              <a:gd name="connsiteX0" fmla="*/ 0 w 28575"/>
              <a:gd name="connsiteY0" fmla="*/ 0 h 1209675"/>
              <a:gd name="connsiteX1" fmla="*/ 28575 w 28575"/>
              <a:gd name="connsiteY1" fmla="*/ 1209675 h 1209675"/>
            </a:gdLst>
            <a:ahLst/>
            <a:cxnLst>
              <a:cxn ang="0">
                <a:pos x="connsiteX0" y="connsiteY0"/>
              </a:cxn>
              <a:cxn ang="0">
                <a:pos x="connsiteX1" y="connsiteY1"/>
              </a:cxn>
            </a:cxnLst>
            <a:rect l="l" t="t" r="r" b="b"/>
            <a:pathLst>
              <a:path w="28575" h="1209675">
                <a:moveTo>
                  <a:pt x="0" y="0"/>
                </a:moveTo>
                <a:lnTo>
                  <a:pt x="28575" y="12096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5715000" y="2818282"/>
            <a:ext cx="666750" cy="1239368"/>
          </a:xfrm>
          <a:custGeom>
            <a:avLst/>
            <a:gdLst>
              <a:gd name="connsiteX0" fmla="*/ 0 w 628650"/>
              <a:gd name="connsiteY0" fmla="*/ 1238250 h 1238250"/>
              <a:gd name="connsiteX1" fmla="*/ 38100 w 628650"/>
              <a:gd name="connsiteY1" fmla="*/ 0 h 1238250"/>
              <a:gd name="connsiteX2" fmla="*/ 619125 w 628650"/>
              <a:gd name="connsiteY2" fmla="*/ 247650 h 1238250"/>
              <a:gd name="connsiteX3" fmla="*/ 104775 w 628650"/>
              <a:gd name="connsiteY3" fmla="*/ 466725 h 1238250"/>
              <a:gd name="connsiteX4" fmla="*/ 628650 w 628650"/>
              <a:gd name="connsiteY4" fmla="*/ 1219200 h 1238250"/>
              <a:gd name="connsiteX0" fmla="*/ 0 w 628650"/>
              <a:gd name="connsiteY0" fmla="*/ 1283406 h 1283406"/>
              <a:gd name="connsiteX1" fmla="*/ 38100 w 628650"/>
              <a:gd name="connsiteY1" fmla="*/ 45156 h 1283406"/>
              <a:gd name="connsiteX2" fmla="*/ 619125 w 628650"/>
              <a:gd name="connsiteY2" fmla="*/ 292806 h 1283406"/>
              <a:gd name="connsiteX3" fmla="*/ 104775 w 628650"/>
              <a:gd name="connsiteY3" fmla="*/ 511881 h 1283406"/>
              <a:gd name="connsiteX4" fmla="*/ 628650 w 628650"/>
              <a:gd name="connsiteY4" fmla="*/ 1264356 h 1283406"/>
              <a:gd name="connsiteX0" fmla="*/ 0 w 628650"/>
              <a:gd name="connsiteY0" fmla="*/ 1283470 h 1283470"/>
              <a:gd name="connsiteX1" fmla="*/ 38100 w 628650"/>
              <a:gd name="connsiteY1" fmla="*/ 45220 h 1283470"/>
              <a:gd name="connsiteX2" fmla="*/ 619125 w 628650"/>
              <a:gd name="connsiteY2" fmla="*/ 292870 h 1283470"/>
              <a:gd name="connsiteX3" fmla="*/ 104775 w 628650"/>
              <a:gd name="connsiteY3" fmla="*/ 511945 h 1283470"/>
              <a:gd name="connsiteX4" fmla="*/ 628650 w 628650"/>
              <a:gd name="connsiteY4" fmla="*/ 1264420 h 1283470"/>
              <a:gd name="connsiteX0" fmla="*/ 0 w 628650"/>
              <a:gd name="connsiteY0" fmla="*/ 1245782 h 1245782"/>
              <a:gd name="connsiteX1" fmla="*/ 38100 w 628650"/>
              <a:gd name="connsiteY1" fmla="*/ 7532 h 1245782"/>
              <a:gd name="connsiteX2" fmla="*/ 619125 w 628650"/>
              <a:gd name="connsiteY2" fmla="*/ 255182 h 1245782"/>
              <a:gd name="connsiteX3" fmla="*/ 104775 w 628650"/>
              <a:gd name="connsiteY3" fmla="*/ 474257 h 1245782"/>
              <a:gd name="connsiteX4" fmla="*/ 628650 w 628650"/>
              <a:gd name="connsiteY4" fmla="*/ 1226732 h 1245782"/>
              <a:gd name="connsiteX0" fmla="*/ 0 w 628650"/>
              <a:gd name="connsiteY0" fmla="*/ 1255553 h 1255553"/>
              <a:gd name="connsiteX1" fmla="*/ 38100 w 628650"/>
              <a:gd name="connsiteY1" fmla="*/ 17303 h 1255553"/>
              <a:gd name="connsiteX2" fmla="*/ 619125 w 628650"/>
              <a:gd name="connsiteY2" fmla="*/ 264953 h 1255553"/>
              <a:gd name="connsiteX3" fmla="*/ 104775 w 628650"/>
              <a:gd name="connsiteY3" fmla="*/ 484028 h 1255553"/>
              <a:gd name="connsiteX4" fmla="*/ 628650 w 628650"/>
              <a:gd name="connsiteY4" fmla="*/ 1236503 h 1255553"/>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55234 h 1255234"/>
              <a:gd name="connsiteX1" fmla="*/ 38100 w 628650"/>
              <a:gd name="connsiteY1" fmla="*/ 16984 h 1255234"/>
              <a:gd name="connsiteX2" fmla="*/ 619125 w 628650"/>
              <a:gd name="connsiteY2" fmla="*/ 264634 h 1255234"/>
              <a:gd name="connsiteX3" fmla="*/ 98425 w 628650"/>
              <a:gd name="connsiteY3" fmla="*/ 432909 h 1255234"/>
              <a:gd name="connsiteX4" fmla="*/ 628650 w 628650"/>
              <a:gd name="connsiteY4" fmla="*/ 1236184 h 1255234"/>
              <a:gd name="connsiteX0" fmla="*/ 0 w 628650"/>
              <a:gd name="connsiteY0" fmla="*/ 1255254 h 1255254"/>
              <a:gd name="connsiteX1" fmla="*/ 38100 w 628650"/>
              <a:gd name="connsiteY1" fmla="*/ 17004 h 1255254"/>
              <a:gd name="connsiteX2" fmla="*/ 619125 w 628650"/>
              <a:gd name="connsiteY2" fmla="*/ 264654 h 1255254"/>
              <a:gd name="connsiteX3" fmla="*/ 98425 w 628650"/>
              <a:gd name="connsiteY3" fmla="*/ 432929 h 1255254"/>
              <a:gd name="connsiteX4" fmla="*/ 628650 w 628650"/>
              <a:gd name="connsiteY4" fmla="*/ 1236204 h 1255254"/>
              <a:gd name="connsiteX0" fmla="*/ 0 w 666750"/>
              <a:gd name="connsiteY0" fmla="*/ 1255254 h 1255254"/>
              <a:gd name="connsiteX1" fmla="*/ 38100 w 666750"/>
              <a:gd name="connsiteY1" fmla="*/ 17004 h 1255254"/>
              <a:gd name="connsiteX2" fmla="*/ 619125 w 666750"/>
              <a:gd name="connsiteY2" fmla="*/ 264654 h 1255254"/>
              <a:gd name="connsiteX3" fmla="*/ 98425 w 666750"/>
              <a:gd name="connsiteY3" fmla="*/ 432929 h 1255254"/>
              <a:gd name="connsiteX4" fmla="*/ 666750 w 666750"/>
              <a:gd name="connsiteY4" fmla="*/ 1242554 h 1255254"/>
              <a:gd name="connsiteX0" fmla="*/ 0 w 666750"/>
              <a:gd name="connsiteY0" fmla="*/ 1239368 h 1239368"/>
              <a:gd name="connsiteX1" fmla="*/ 38100 w 666750"/>
              <a:gd name="connsiteY1" fmla="*/ 1118 h 1239368"/>
              <a:gd name="connsiteX2" fmla="*/ 619125 w 666750"/>
              <a:gd name="connsiteY2" fmla="*/ 248768 h 1239368"/>
              <a:gd name="connsiteX3" fmla="*/ 98425 w 666750"/>
              <a:gd name="connsiteY3" fmla="*/ 417043 h 1239368"/>
              <a:gd name="connsiteX4" fmla="*/ 666750 w 666750"/>
              <a:gd name="connsiteY4" fmla="*/ 1226668 h 123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1239368">
                <a:moveTo>
                  <a:pt x="0" y="1239368"/>
                </a:moveTo>
                <a:lnTo>
                  <a:pt x="38100" y="1118"/>
                </a:lnTo>
                <a:cubicBezTo>
                  <a:pt x="242888" y="-5232"/>
                  <a:pt x="622839" y="7816"/>
                  <a:pt x="619125" y="248768"/>
                </a:cubicBezTo>
                <a:cubicBezTo>
                  <a:pt x="615697" y="471153"/>
                  <a:pt x="293688" y="426568"/>
                  <a:pt x="98425" y="417043"/>
                </a:cubicBezTo>
                <a:lnTo>
                  <a:pt x="666750" y="1226668"/>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6915150" y="2857500"/>
            <a:ext cx="923925" cy="1247775"/>
          </a:xfrm>
          <a:custGeom>
            <a:avLst/>
            <a:gdLst>
              <a:gd name="connsiteX0" fmla="*/ 0 w 923925"/>
              <a:gd name="connsiteY0" fmla="*/ 1219200 h 1247775"/>
              <a:gd name="connsiteX1" fmla="*/ 504825 w 923925"/>
              <a:gd name="connsiteY1" fmla="*/ 0 h 1247775"/>
              <a:gd name="connsiteX2" fmla="*/ 923925 w 923925"/>
              <a:gd name="connsiteY2" fmla="*/ 1247775 h 1247775"/>
            </a:gdLst>
            <a:ahLst/>
            <a:cxnLst>
              <a:cxn ang="0">
                <a:pos x="connsiteX0" y="connsiteY0"/>
              </a:cxn>
              <a:cxn ang="0">
                <a:pos x="connsiteX1" y="connsiteY1"/>
              </a:cxn>
              <a:cxn ang="0">
                <a:pos x="connsiteX2" y="connsiteY2"/>
              </a:cxn>
            </a:cxnLst>
            <a:rect l="l" t="t" r="r" b="b"/>
            <a:pathLst>
              <a:path w="923925" h="1247775">
                <a:moveTo>
                  <a:pt x="0" y="1219200"/>
                </a:moveTo>
                <a:lnTo>
                  <a:pt x="504825" y="0"/>
                </a:lnTo>
                <a:lnTo>
                  <a:pt x="923925"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7115175" y="3676650"/>
            <a:ext cx="590550" cy="28575"/>
          </a:xfrm>
          <a:custGeom>
            <a:avLst/>
            <a:gdLst>
              <a:gd name="connsiteX0" fmla="*/ 0 w 590550"/>
              <a:gd name="connsiteY0" fmla="*/ 0 h 28575"/>
              <a:gd name="connsiteX1" fmla="*/ 590550 w 590550"/>
              <a:gd name="connsiteY1" fmla="*/ 28575 h 28575"/>
            </a:gdLst>
            <a:ahLst/>
            <a:cxnLst>
              <a:cxn ang="0">
                <a:pos x="connsiteX0" y="connsiteY0"/>
              </a:cxn>
              <a:cxn ang="0">
                <a:pos x="connsiteX1" y="connsiteY1"/>
              </a:cxn>
            </a:cxnLst>
            <a:rect l="l" t="t" r="r" b="b"/>
            <a:pathLst>
              <a:path w="590550" h="28575">
                <a:moveTo>
                  <a:pt x="0" y="0"/>
                </a:moveTo>
                <a:lnTo>
                  <a:pt x="590550" y="285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5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ديبول برونزي لكلوديوس من الإسكندرية، 49-50 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24</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ثم أقبل إلى أفسس يهودي اسمه أبلوس، إسكندري الجنس</a:t>
            </a:r>
            <a:endParaRPr lang="en-US" sz="2400" b="1" i="0" dirty="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098" y="1418034"/>
            <a:ext cx="4126203"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540" y="1418033"/>
            <a:ext cx="4133268"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05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9E2DF-8653-44BA-AA3B-7A73E2C3D2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2" name="Text Placeholder 1">
            <a:extLst>
              <a:ext uri="{FF2B5EF4-FFF2-40B4-BE49-F238E27FC236}">
                <a16:creationId xmlns:a16="http://schemas.microsoft.com/office/drawing/2014/main" id="{7F4834C2-42CE-4816-94AF-317357909872}"/>
              </a:ext>
            </a:extLst>
          </p:cNvPr>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القاعة الرومانية بمدرسة البلاغة، بها مقاعد ومنصة، بالإسكندرية</a:t>
            </a:r>
            <a:endParaRPr lang="en-US" sz="20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91F35BB-CF8C-42DA-BDE0-11438C74CDB3}"/>
              </a:ext>
            </a:extLst>
          </p:cNvPr>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24</a:t>
            </a:r>
            <a:endParaRPr lang="en-US" sz="20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02E8E31-EB5D-4133-9C94-15B450535609}"/>
              </a:ext>
            </a:extLst>
          </p:cNvPr>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رجل فصيح</a:t>
            </a:r>
            <a:endParaRPr lang="en-US" sz="24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715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6303"/>
            <a:ext cx="9144000" cy="652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بلاطة وضعتها أولبيا بريسيلا للزوج أفيتوس، من روما، أوائل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26</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فلما سمعه أكيلا وبريسكلا أخذاه إليهما</a:t>
            </a:r>
            <a:endParaRPr lang="en-US" sz="2400" b="1" i="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85EE2B-AF97-5D46-AABD-591300AD9176}"/>
              </a:ext>
            </a:extLst>
          </p:cNvPr>
          <p:cNvSpPr/>
          <p:nvPr/>
        </p:nvSpPr>
        <p:spPr>
          <a:xfrm>
            <a:off x="3386138" y="1700212"/>
            <a:ext cx="2575750" cy="466725"/>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459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نقش يذكر أكيلا في مكتبة سيلسوس في أفسس،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26</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فلما سمعه أكيلا وبريسكلا أخذاه إليهما</a:t>
            </a:r>
            <a:endParaRPr lang="en-US" sz="2400" b="1" i="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DB5204-0715-4D41-9D8D-AD6B94984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7" name="Rectangle 6">
            <a:extLst>
              <a:ext uri="{FF2B5EF4-FFF2-40B4-BE49-F238E27FC236}">
                <a16:creationId xmlns:a16="http://schemas.microsoft.com/office/drawing/2014/main" id="{A285EE2B-AF97-5D46-AABD-591300AD9176}"/>
              </a:ext>
            </a:extLst>
          </p:cNvPr>
          <p:cNvSpPr/>
          <p:nvPr/>
        </p:nvSpPr>
        <p:spPr>
          <a:xfrm>
            <a:off x="650874" y="4216400"/>
            <a:ext cx="2221865" cy="571500"/>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209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رحلة أبلوس من أفسس إلى أخائية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27</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وإذ كان يريد أن يجتاز إلى أخائية كتب التلاميذ إلى الإخوة يحضونهم</a:t>
            </a:r>
            <a:endParaRPr lang="en-US" sz="2400" b="1" i="0" dirty="0">
              <a:latin typeface="Arial" panose="020B0604020202020204" pitchFamily="34" charset="0"/>
              <a:cs typeface="Arial" panose="020B0604020202020204" pitchFamily="34" charset="0"/>
            </a:endParaRPr>
          </a:p>
        </p:txBody>
      </p:sp>
      <p:sp>
        <p:nvSpPr>
          <p:cNvPr id="8" name="Text Box 13"/>
          <p:cNvSpPr txBox="1">
            <a:spLocks noChangeArrowheads="1"/>
          </p:cNvSpPr>
          <p:nvPr/>
        </p:nvSpPr>
        <p:spPr bwMode="auto">
          <a:xfrm rot="19254762">
            <a:off x="1088423" y="3275211"/>
            <a:ext cx="880370"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أخائية</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7088" y="3097081"/>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8217490" y="3067464"/>
            <a:ext cx="912429"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159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a:solidFill>
            <a:schemeClr val="bg1"/>
          </a:solidFill>
        </p:spPr>
        <p:txBody>
          <a:bodyPr/>
          <a:lstStyle/>
          <a:p>
            <a:r>
              <a:rPr lang="ar-JO" sz="2000" b="1" dirty="0">
                <a:latin typeface="Arial" panose="020B0604020202020204" pitchFamily="34" charset="0"/>
                <a:cs typeface="Arial" panose="020B0604020202020204" pitchFamily="34" charset="0"/>
              </a:rPr>
              <a:t>إشعياء 52: 13–53: 12 في مخطوطة إشعياء العظيمة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a:solidFill>
            <a:schemeClr val="bg1"/>
          </a:solidFill>
        </p:spPr>
        <p:txBody>
          <a:bodyPr/>
          <a:lstStyle/>
          <a:p>
            <a:r>
              <a:rPr lang="ar-JO" sz="2000" b="1" dirty="0">
                <a:latin typeface="Arial" panose="020B0604020202020204" pitchFamily="34" charset="0"/>
                <a:cs typeface="Arial" panose="020B0604020202020204" pitchFamily="34" charset="0"/>
              </a:rPr>
              <a:t>18: 28</a:t>
            </a:r>
            <a:endParaRPr lang="en-US"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9" y="365760"/>
            <a:ext cx="9144000" cy="6099048"/>
          </a:xfrm>
          <a:prstGeom prst="rect">
            <a:avLst/>
          </a:prstGeom>
        </p:spPr>
      </p:pic>
      <p:sp>
        <p:nvSpPr>
          <p:cNvPr id="5" name="Rectangle 4"/>
          <p:cNvSpPr/>
          <p:nvPr/>
        </p:nvSpPr>
        <p:spPr>
          <a:xfrm>
            <a:off x="2819400" y="581756"/>
            <a:ext cx="3505200" cy="5079492"/>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a:solidFill>
            <a:schemeClr val="bg1"/>
          </a:solidFill>
        </p:spPr>
        <p:txBody>
          <a:bodyPr/>
          <a:lstStyle/>
          <a:p>
            <a:r>
              <a:rPr lang="ar-JO" sz="2400" b="1" i="0" dirty="0">
                <a:latin typeface="Arial" panose="020B0604020202020204" pitchFamily="34" charset="0"/>
                <a:cs typeface="Arial" panose="020B0604020202020204" pitchFamily="34" charset="0"/>
              </a:rPr>
              <a:t>لأنه كان باشتداد يفحم اليهود جهراً مبيناً بالكتب أن يسوع هو المسيح.</a:t>
            </a:r>
            <a:endParaRPr lang="en-US" sz="24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0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5AF42-E9EC-4D71-967F-A8AFFF2AA8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440" y="-426720"/>
            <a:ext cx="6858000" cy="6858000"/>
          </a:xfrm>
          <a:prstGeom prst="rect">
            <a:avLst/>
          </a:prstGeom>
        </p:spPr>
      </p:pic>
      <p:sp>
        <p:nvSpPr>
          <p:cNvPr id="14" name="Rectangle 13">
            <a:extLst>
              <a:ext uri="{FF2B5EF4-FFF2-40B4-BE49-F238E27FC236}">
                <a16:creationId xmlns:a16="http://schemas.microsoft.com/office/drawing/2014/main" id="{EFDCEAB3-A878-4A9F-AFDB-D65614379016}"/>
              </a:ext>
            </a:extLst>
          </p:cNvPr>
          <p:cNvSpPr/>
          <p:nvPr/>
        </p:nvSpPr>
        <p:spPr>
          <a:xfrm>
            <a:off x="838200" y="6019800"/>
            <a:ext cx="77343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Arial" panose="020B0604020202020204" pitchFamily="34" charset="0"/>
                <a:cs typeface="Arial" panose="020B0604020202020204" pitchFamily="34" charset="0"/>
              </a:rPr>
              <a:t>أكثر من 4000 شريحة بنظام البوربوينت متاحة الآن من</a:t>
            </a:r>
            <a:endParaRPr lang="en-US" b="1"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BiblePlaces.com.</a:t>
            </a:r>
          </a:p>
        </p:txBody>
      </p:sp>
    </p:spTree>
    <p:extLst>
      <p:ext uri="{BB962C8B-B14F-4D97-AF65-F5344CB8AC3E}">
        <p14:creationId xmlns:p14="http://schemas.microsoft.com/office/powerpoint/2010/main" val="221031512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E754AB-8739-45D0-8077-CD6C02CDA65D}"/>
              </a:ext>
            </a:extLst>
          </p:cNvPr>
          <p:cNvSpPr txBox="1">
            <a:spLocks noChangeArrowheads="1"/>
          </p:cNvSpPr>
          <p:nvPr/>
        </p:nvSpPr>
        <p:spPr bwMode="auto">
          <a:xfrm>
            <a:off x="541960" y="2159192"/>
            <a:ext cx="8060080"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rtl="1">
              <a:lnSpc>
                <a:spcPct val="90000"/>
              </a:lnSpc>
              <a:buFont typeface="Arial" panose="020B0604020202020204" pitchFamily="34" charset="0"/>
              <a:buChar char="•"/>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كنيسة الطرق المتقاطعة الدولية هي هيئة كنسية مستقلة ولن تكون مسؤولة أمام أي هيئة كنسية أو طائفية أخرى.</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90000"/>
              </a:lnSpc>
              <a:spcBef>
                <a:spcPct val="0"/>
              </a:spcBef>
              <a:spcAft>
                <a:spcPct val="0"/>
              </a:spcAft>
              <a:buClrTx/>
              <a:buSzTx/>
              <a:buFont typeface="Arial" panose="020B0604020202020204" pitchFamily="34" charset="0"/>
              <a:buChar char="•"/>
              <a:tabLst/>
              <a:defRPr/>
            </a:pPr>
            <a:r>
              <a:rPr lang="ar-JO" sz="2800" b="1" kern="0" noProof="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الشيوخ هم رجال مؤهلين كتابياً مكلفين بقيادة الكنيسة تحت قيادة المسيح يسوع.</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457200" rtl="1">
              <a:lnSpc>
                <a:spcPct val="90000"/>
              </a:lnSpc>
              <a:buFont typeface="Arial" panose="020B0604020202020204" pitchFamily="34" charset="0"/>
              <a:buChar char="•"/>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يجب أن يكون للجماعة أعلى سلطة في حياة الكنيسة.</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AA9F05EE-69ED-45B3-9E1B-9C8661D7E8BE}"/>
              </a:ext>
            </a:extLst>
          </p:cNvPr>
          <p:cNvGrpSpPr/>
          <p:nvPr/>
        </p:nvGrpSpPr>
        <p:grpSpPr>
          <a:xfrm>
            <a:off x="770021" y="661735"/>
            <a:ext cx="6051884" cy="1130969"/>
            <a:chOff x="685800" y="673767"/>
            <a:chExt cx="6051884" cy="1130969"/>
          </a:xfrm>
        </p:grpSpPr>
        <p:sp>
          <p:nvSpPr>
            <p:cNvPr id="9" name="Rectangle 8">
              <a:extLst>
                <a:ext uri="{FF2B5EF4-FFF2-40B4-BE49-F238E27FC236}">
                  <a16:creationId xmlns:a16="http://schemas.microsoft.com/office/drawing/2014/main" id="{A38547DE-74E0-40CA-8268-EC2C092CBB3E}"/>
                </a:ext>
              </a:extLst>
            </p:cNvPr>
            <p:cNvSpPr/>
            <p:nvPr/>
          </p:nvSpPr>
          <p:spPr>
            <a:xfrm>
              <a:off x="685800" y="673768"/>
              <a:ext cx="6051884" cy="11309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E672A67-F689-48B0-B32D-0EEFF350D45D}"/>
                </a:ext>
              </a:extLst>
            </p:cNvPr>
            <p:cNvPicPr>
              <a:picLocks noChangeAspect="1"/>
            </p:cNvPicPr>
            <p:nvPr/>
          </p:nvPicPr>
          <p:blipFill rotWithShape="1">
            <a:blip r:embed="rId2"/>
            <a:srcRect t="23449" r="7892" b="22387"/>
            <a:stretch/>
          </p:blipFill>
          <p:spPr>
            <a:xfrm>
              <a:off x="685800" y="673767"/>
              <a:ext cx="6001671" cy="1130969"/>
            </a:xfrm>
            <a:prstGeom prst="rect">
              <a:avLst/>
            </a:prstGeom>
          </p:spPr>
        </p:pic>
      </p:grpSp>
    </p:spTree>
    <p:extLst>
      <p:ext uri="{BB962C8B-B14F-4D97-AF65-F5344CB8AC3E}">
        <p14:creationId xmlns:p14="http://schemas.microsoft.com/office/powerpoint/2010/main" val="19070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خلال بولس والآخرين المدعوين للخدمة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ليس من خلال شهادة الأرواح الشريرة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تصرفات تلاميذه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كلمته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للأمم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2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206724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ncomparable God - Devotion by Reuben Bredenhof">
            <a:extLst>
              <a:ext uri="{FF2B5EF4-FFF2-40B4-BE49-F238E27FC236}">
                <a16:creationId xmlns:a16="http://schemas.microsoft.com/office/drawing/2014/main" id="{A75A7CD0-49B5-0543-B3B6-C97C13FD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08729E-94DC-3D4A-AB7F-A0D6E0DEA032}"/>
              </a:ext>
            </a:extLst>
          </p:cNvPr>
          <p:cNvSpPr>
            <a:spLocks noGrp="1"/>
          </p:cNvSpPr>
          <p:nvPr>
            <p:ph type="ctrTitle"/>
          </p:nvPr>
        </p:nvSpPr>
        <p:spPr>
          <a:xfrm>
            <a:off x="0" y="1025109"/>
            <a:ext cx="9144000" cy="1470025"/>
          </a:xfrm>
        </p:spPr>
        <p:txBody>
          <a:bodyPr/>
          <a:lstStyle/>
          <a:p>
            <a:r>
              <a:rPr lang="ar-JO" sz="4800" dirty="0">
                <a:effectLst>
                  <a:glow rad="228600">
                    <a:schemeClr val="accent4">
                      <a:satMod val="175000"/>
                      <a:alpha val="76372"/>
                    </a:schemeClr>
                  </a:glow>
                </a:effectLst>
              </a:rPr>
              <a:t>إنجيل غير مكتمل</a:t>
            </a:r>
            <a:br>
              <a:rPr lang="en-US" sz="4800" dirty="0">
                <a:effectLst>
                  <a:glow rad="228600">
                    <a:schemeClr val="accent4">
                      <a:satMod val="175000"/>
                      <a:alpha val="76372"/>
                    </a:schemeClr>
                  </a:glow>
                </a:effectLst>
              </a:rPr>
            </a:br>
            <a:r>
              <a:rPr lang="ar-JO" sz="4800" dirty="0">
                <a:effectLst>
                  <a:glow rad="228600">
                    <a:schemeClr val="accent4">
                      <a:satMod val="175000"/>
                      <a:alpha val="76372"/>
                    </a:schemeClr>
                  </a:glow>
                </a:effectLst>
              </a:rPr>
              <a:t>إله لا يقارن</a:t>
            </a:r>
            <a:endParaRPr lang="en-TH" sz="4800" dirty="0">
              <a:effectLst>
                <a:glow rad="228600">
                  <a:schemeClr val="accent4">
                    <a:satMod val="175000"/>
                    <a:alpha val="76372"/>
                  </a:schemeClr>
                </a:glow>
              </a:effectLst>
            </a:endParaRPr>
          </a:p>
        </p:txBody>
      </p:sp>
      <p:sp>
        <p:nvSpPr>
          <p:cNvPr id="4" name="Rectangle 3">
            <a:extLst>
              <a:ext uri="{FF2B5EF4-FFF2-40B4-BE49-F238E27FC236}">
                <a16:creationId xmlns:a16="http://schemas.microsoft.com/office/drawing/2014/main" id="{9427416A-0BDA-2048-AEB2-87F5B882F98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خلال مانيك كوريا</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Singapore Bible College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5" name="Title 1">
            <a:extLst>
              <a:ext uri="{FF2B5EF4-FFF2-40B4-BE49-F238E27FC236}">
                <a16:creationId xmlns:a16="http://schemas.microsoft.com/office/drawing/2014/main" id="{8A3AB751-A50C-954F-957E-35ECE7F2C3E7}"/>
              </a:ext>
            </a:extLst>
          </p:cNvPr>
          <p:cNvSpPr txBox="1">
            <a:spLocks/>
          </p:cNvSpPr>
          <p:nvPr/>
        </p:nvSpPr>
        <p:spPr bwMode="auto">
          <a:xfrm>
            <a:off x="23149" y="3062253"/>
            <a:ext cx="91440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أ</a:t>
            </a:r>
            <a:r>
              <a:rPr kumimoji="0" lang="ar-SA"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عمال</a:t>
            </a:r>
            <a:r>
              <a:rPr kumimoji="0" lang="ar-JO"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 18: 23-19: 20</a:t>
            </a:r>
            <a:endParaRPr kumimoji="0" lang="en-TH"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427160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94C721-FF2B-384E-B7F3-3FE55B31797C}"/>
              </a:ext>
            </a:extLst>
          </p:cNvPr>
          <p:cNvSpPr>
            <a:spLocks noChangeArrowheads="1"/>
          </p:cNvSpPr>
          <p:nvPr/>
        </p:nvSpPr>
        <p:spPr bwMode="auto">
          <a:xfrm>
            <a:off x="1362075" y="-102399"/>
            <a:ext cx="2034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3073" name="Picture 3">
            <a:extLst>
              <a:ext uri="{FF2B5EF4-FFF2-40B4-BE49-F238E27FC236}">
                <a16:creationId xmlns:a16="http://schemas.microsoft.com/office/drawing/2014/main" id="{C293D8BD-F2D9-D543-98E4-270DB056FC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2075" y="59408"/>
            <a:ext cx="6972300" cy="673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d Cloud Summary of The Gospel Defines Christianity Article Stock Photo -  Alamy">
            <a:extLst>
              <a:ext uri="{FF2B5EF4-FFF2-40B4-BE49-F238E27FC236}">
                <a16:creationId xmlns:a16="http://schemas.microsoft.com/office/drawing/2014/main" id="{E8B388B8-EC33-074E-8321-126BD049C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45"/>
          <a:stretch/>
        </p:blipFill>
        <p:spPr bwMode="auto">
          <a:xfrm>
            <a:off x="-359629" y="1"/>
            <a:ext cx="95036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9C6FA0-C203-8E4C-9879-F1102C1D9E48}"/>
              </a:ext>
            </a:extLst>
          </p:cNvPr>
          <p:cNvSpPr txBox="1"/>
          <p:nvPr/>
        </p:nvSpPr>
        <p:spPr>
          <a:xfrm>
            <a:off x="261939" y="4657726"/>
            <a:ext cx="4310062"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ar-JO" sz="6000" b="1" dirty="0">
                <a:solidFill>
                  <a:srgbClr val="000099"/>
                </a:solidFill>
                <a:latin typeface="Arial" panose="020B0604020202020204" pitchFamily="34" charset="0"/>
                <a:ea typeface="+mn-ea"/>
                <a:cs typeface="Arial" panose="020B0604020202020204" pitchFamily="34" charset="0"/>
              </a:rPr>
              <a:t>ما هو</a:t>
            </a:r>
          </a:p>
          <a:p>
            <a:pPr marL="0" marR="0" lvl="0" indent="0"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الإنجيل؟</a:t>
            </a:r>
            <a:endParaRPr kumimoji="0" lang="en-TH" sz="60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0715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s Gospel word cloud">
            <a:extLst>
              <a:ext uri="{FF2B5EF4-FFF2-40B4-BE49-F238E27FC236}">
                <a16:creationId xmlns:a16="http://schemas.microsoft.com/office/drawing/2014/main" id="{6F4EF94F-4B38-674D-80C3-308C64BFD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60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D61EA-2062-5E0F-A784-6ECBF80D176B}"/>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908D61B6-8072-7280-BD40-C410D4DF82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79F7722A-F98D-48F1-C518-BAA93E801E0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3D1D1D9-CC42-E1F8-2085-A34676625D6F}"/>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A639AD8-01E4-8627-4CCD-D12E1CC5BC8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F6188F9-5DEA-8894-79B2-76632C2C76AC}"/>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708AE16B-336A-00F4-9168-999DDFD59D6C}"/>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787EC7EC-E7CC-BE68-9DCE-F6EB41642156}"/>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1429078-17ED-E9E7-981D-F64A93B9D5FC}"/>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D8A0471-BEB2-A7C4-5702-7FA4D9B1C2F2}"/>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7AFC7EB-CDBE-1A93-499B-3FB71B69AC9B}"/>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465EEAE9-8026-4FCD-DD29-AD64A87D9B33}"/>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9B2B09BB-0519-C0BD-0372-549641DC8B5C}"/>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44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51520" y="1628800"/>
            <a:ext cx="8587615"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marL="0" marR="0" lvl="0" indent="0" defTabSz="456952" eaLnBrk="0" latinLnBrk="0" hangingPunct="0">
              <a:lnSpc>
                <a:spcPct val="100000"/>
              </a:lnSpc>
              <a:buClrTx/>
              <a:buSzTx/>
              <a:buFontTx/>
              <a:buNone/>
              <a:tabLst/>
              <a:defRPr kumimoji="0" sz="3600" b="1"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t>حقق يسوع نبوءات العهد القديم (2 :30 ؛ 3 :19 ، 24 ؛ 10 :43 ؛ 26: 6-7 ، 22) ، خاصة في معجزاته (2 :22 ؛ 10 :38) والموت وفقاً لمقاصد الله (2 : 23 ؛ 3: 13-15 ، 18 ؛ 4 :11 ؛ 10 :39 ؛ 26 :23) والقيامة (2 :24 ، 31-32 ؛ 3 :15 ، 26 ؛ 10: 40-41 ؛ 17 :31 ؛ 26 ، 23) ، والتمجيد إلى عرش الله كرب (2: 25-29 ، 33-36 ؛ 3 :13 ؛ 10 :36) حتى يعود (3: 20-21 ؛ 10 :42 ؛ 17 :31 ؛ راجع مسح العهد القديم 137</a:t>
            </a:r>
            <a:endParaRPr lang="en-US" sz="3200" dirty="0"/>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Testament History - PDF Free Download">
            <a:extLst>
              <a:ext uri="{FF2B5EF4-FFF2-40B4-BE49-F238E27FC236}">
                <a16:creationId xmlns:a16="http://schemas.microsoft.com/office/drawing/2014/main" id="{FF524B75-2199-3C44-A4BF-F117F02F9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 r="1565"/>
          <a:stretch/>
        </p:blipFill>
        <p:spPr bwMode="auto">
          <a:xfrm>
            <a:off x="-1" y="756976"/>
            <a:ext cx="9143083" cy="5344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27CF12-F32C-2FE0-3623-6B543804D0E1}"/>
              </a:ext>
            </a:extLst>
          </p:cNvPr>
          <p:cNvSpPr>
            <a:spLocks noGrp="1"/>
          </p:cNvSpPr>
          <p:nvPr>
            <p:ph type="title" idx="4294967295"/>
          </p:nvPr>
        </p:nvSpPr>
        <p:spPr>
          <a:xfrm>
            <a:off x="28323" y="476672"/>
            <a:ext cx="4111629" cy="1303872"/>
          </a:xfrm>
          <a:solidFill>
            <a:schemeClr val="tx1"/>
          </a:solidFill>
          <a:ln>
            <a:solidFill>
              <a:schemeClr val="bg1"/>
            </a:solidFill>
          </a:ln>
        </p:spPr>
        <p:txBody>
          <a:bodyPr/>
          <a:lstStyle/>
          <a:p>
            <a:r>
              <a:rPr lang="ar-JO" sz="3600" dirty="0"/>
              <a:t>انتشار الإنجيل بحلول 100م</a:t>
            </a:r>
            <a:endParaRPr lang="en-US" sz="3600" dirty="0"/>
          </a:p>
        </p:txBody>
      </p:sp>
    </p:spTree>
    <p:extLst>
      <p:ext uri="{BB962C8B-B14F-4D97-AF65-F5344CB8AC3E}">
        <p14:creationId xmlns:p14="http://schemas.microsoft.com/office/powerpoint/2010/main" val="235109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895285-2C3C-3648-862B-6B454D571E3C}"/>
              </a:ext>
            </a:extLst>
          </p:cNvPr>
          <p:cNvSpPr>
            <a:spLocks noChangeArrowheads="1"/>
          </p:cNvSpPr>
          <p:nvPr/>
        </p:nvSpPr>
        <p:spPr bwMode="auto">
          <a:xfrm flipV="1">
            <a:off x="1776413" y="1431585"/>
            <a:ext cx="176853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8193" name="Picture 1" descr="May be an image of text">
            <a:extLst>
              <a:ext uri="{FF2B5EF4-FFF2-40B4-BE49-F238E27FC236}">
                <a16:creationId xmlns:a16="http://schemas.microsoft.com/office/drawing/2014/main" id="{B36FF145-789C-5942-88E6-2E39BE3C674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04914" y="0"/>
            <a:ext cx="702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209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69,836 Long Line Stock Photos, Pictures &amp; Royalty-Free Images">
            <a:extLst>
              <a:ext uri="{FF2B5EF4-FFF2-40B4-BE49-F238E27FC236}">
                <a16:creationId xmlns:a16="http://schemas.microsoft.com/office/drawing/2014/main" id="{71C360A1-97F7-3F4C-B008-5074CF19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225" y="0"/>
            <a:ext cx="7554900" cy="684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4519CE-BD5C-794D-99C5-5A25C4189B2E}"/>
              </a:ext>
            </a:extLst>
          </p:cNvPr>
          <p:cNvSpPr txBox="1"/>
          <p:nvPr/>
        </p:nvSpPr>
        <p:spPr>
          <a:xfrm>
            <a:off x="1763688" y="260648"/>
            <a:ext cx="47439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JO" sz="3600" b="1" dirty="0">
                <a:solidFill>
                  <a:srgbClr val="000099"/>
                </a:solidFill>
                <a:latin typeface="Arial" panose="020B0604020202020204" pitchFamily="34" charset="0"/>
                <a:ea typeface="+mn-ea"/>
                <a:cs typeface="Arial" panose="020B0604020202020204" pitchFamily="34" charset="0"/>
              </a:rPr>
              <a:t>شركة القديسين</a:t>
            </a:r>
            <a:endParaRPr kumimoji="0" lang="en-TH" sz="36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77996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ntecost Sunday 2020 Date And Significance: Know The Meaning of Whitsun;  Celebrations And Traditions Related to the Day Observed by Christians &amp;  Jews | 🙏🏻 LatestLY">
            <a:extLst>
              <a:ext uri="{FF2B5EF4-FFF2-40B4-BE49-F238E27FC236}">
                <a16:creationId xmlns:a16="http://schemas.microsoft.com/office/drawing/2014/main" id="{71DA0586-5EC4-CA48-B836-BEA00181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 y="0"/>
            <a:ext cx="9144000" cy="68175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06FEC6-A1FC-BCE6-EFE6-9D69C61605C2}"/>
              </a:ext>
            </a:extLst>
          </p:cNvPr>
          <p:cNvSpPr>
            <a:spLocks noGrp="1"/>
          </p:cNvSpPr>
          <p:nvPr>
            <p:ph type="title" idx="4294967295"/>
          </p:nvPr>
        </p:nvSpPr>
        <p:spPr>
          <a:xfrm>
            <a:off x="-10750" y="4509120"/>
            <a:ext cx="9174528" cy="1800200"/>
          </a:xfrm>
          <a:solidFill>
            <a:schemeClr val="tx1"/>
          </a:solidFill>
        </p:spPr>
        <p:txBody>
          <a:bodyPr/>
          <a:lstStyle/>
          <a:p>
            <a:r>
              <a:rPr lang="ar-JO" sz="6600" dirty="0"/>
              <a:t>يوم خمسين سعيد</a:t>
            </a:r>
            <a:endParaRPr lang="en-US" sz="6600" dirty="0"/>
          </a:p>
        </p:txBody>
      </p:sp>
    </p:spTree>
    <p:extLst>
      <p:ext uri="{BB962C8B-B14F-4D97-AF65-F5344CB8AC3E}">
        <p14:creationId xmlns:p14="http://schemas.microsoft.com/office/powerpoint/2010/main" val="41372827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3C5B9-A223-E145-B772-9981870D6497}"/>
              </a:ext>
            </a:extLst>
          </p:cNvPr>
          <p:cNvSpPr txBox="1"/>
          <p:nvPr/>
        </p:nvSpPr>
        <p:spPr>
          <a:xfrm>
            <a:off x="251520" y="3758"/>
            <a:ext cx="8568951" cy="47012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الروح القدس في لوقا / أعمال الرسل</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u="sng" dirty="0">
                <a:solidFill>
                  <a:srgbClr val="000000"/>
                </a:solidFill>
                <a:latin typeface="Arial" panose="020B0604020202020204" pitchFamily="34" charset="0"/>
                <a:cs typeface="Arial" panose="020B0604020202020204" pitchFamily="34" charset="0"/>
              </a:rPr>
              <a:t>إنجيل لوقا</a:t>
            </a:r>
            <a:endParaRPr kumimoji="0" lang="en-GB"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مُسِح يسوع بالروح القدس عند معموديته (لوقا 3: 22)</a:t>
            </a: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أعلن في بداية خدمته –روح الرب عليّ.... لأبشر المساكين (لوقا 4: 17-21).</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بعد القيامة – أنا أرسل إليكم موعد أبي (لو 24: 49)</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الأعمال </a:t>
            </a:r>
            <a:endParaRPr kumimoji="0" lang="en-GB"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سيقبل التلاميذ الروح القدس (أع 1: 8، 2: 38-39) ليكرزوا بالأخبار السارة إلى أقصى الأرض</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في الأناجيل الإزائية، يُذكر الروح القدس 34 مرة في 68 إصحاحاً كما ورد ذكره في إنجيل يوحنا ورسائله الثلاث 21 مرة في 28 إصحاحاً.</a:t>
            </a: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لكن في 28 إصحاحاً من سفر أعمال الرسل، يُذكر الروح القدس 56 مرة.</a:t>
            </a:r>
            <a:endParaRPr kumimoji="0" lang="en-TH"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8801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6BAB4-9223-6BF6-1086-9C7F267A602A}"/>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DBDD664B-89E2-CB93-7E67-69B60F78526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56B8C1C-CE8D-2BCA-F6D3-EA396C4A6A50}"/>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بولس والآخرين المدعوين للخدمة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من خلال شهادة الأرواح الشريرة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تصرفات تلاميذه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كلمته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للأمم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6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C97778-8E3B-0F01-1F73-0CC3C9934703}"/>
              </a:ext>
            </a:extLst>
          </p:cNvPr>
          <p:cNvSpPr/>
          <p:nvPr/>
        </p:nvSpPr>
        <p:spPr bwMode="auto">
          <a:xfrm>
            <a:off x="179512" y="404664"/>
            <a:ext cx="8712968" cy="1097280"/>
          </a:xfrm>
          <a:prstGeom prst="rect">
            <a:avLst/>
          </a:prstGeom>
          <a:solidFill>
            <a:srgbClr val="FFCA9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2C7524-47EF-094C-8043-3582E660E74C}"/>
              </a:ext>
            </a:extLst>
          </p:cNvPr>
          <p:cNvSpPr txBox="1"/>
          <p:nvPr/>
        </p:nvSpPr>
        <p:spPr>
          <a:xfrm>
            <a:off x="1304926" y="1114422"/>
            <a:ext cx="6000750" cy="861774"/>
          </a:xfrm>
          <a:prstGeom prst="rect">
            <a:avLst/>
          </a:prstGeom>
          <a:noFill/>
          <a:effectLst>
            <a:glow rad="127000">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rPr>
              <a:t>The Book </a:t>
            </a:r>
            <a:r>
              <a:rPr kumimoji="0" lang="en-TH" sz="5000" b="1" u="none" strike="noStrike" kern="1200" cap="none"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rPr>
              <a:t>of </a:t>
            </a:r>
            <a:r>
              <a:rPr kumimoji="0" lang="ar-SA"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rPr>
              <a:t>اعمال</a:t>
            </a:r>
            <a:endParaRPr kumimoji="0" lang="en-TH"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7E665902-2480-08AE-5FC0-53DF953E758F}"/>
              </a:ext>
            </a:extLst>
          </p:cNvPr>
          <p:cNvSpPr/>
          <p:nvPr/>
        </p:nvSpPr>
        <p:spPr bwMode="auto">
          <a:xfrm>
            <a:off x="179512" y="404664"/>
            <a:ext cx="8712968" cy="1097280"/>
          </a:xfrm>
          <a:prstGeom prst="rect">
            <a:avLst/>
          </a:prstGeom>
          <a:noFill/>
          <a:ln w="57150" cap="flat" cmpd="sng" algn="ctr">
            <a:solidFill>
              <a:srgbClr val="C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C5BDFD4-503A-0886-EFCC-B62E970D617F}"/>
              </a:ext>
            </a:extLst>
          </p:cNvPr>
          <p:cNvCxnSpPr/>
          <p:nvPr/>
        </p:nvCxnSpPr>
        <p:spPr bwMode="auto">
          <a:xfrm>
            <a:off x="467544" y="2564904"/>
            <a:ext cx="8208912" cy="0"/>
          </a:xfrm>
          <a:prstGeom prst="line">
            <a:avLst/>
          </a:prstGeom>
          <a:solidFill>
            <a:schemeClr val="accent1"/>
          </a:solidFill>
          <a:ln w="57150" cap="flat" cmpd="sng" algn="ctr">
            <a:solidFill>
              <a:srgbClr val="C00000"/>
            </a:solidFill>
            <a:prstDash val="solid"/>
            <a:round/>
            <a:headEnd type="none" w="med" len="med"/>
            <a:tailEnd type="stealth" w="lg" len="lg"/>
          </a:ln>
          <a:effectLst/>
        </p:spPr>
      </p:cxnSp>
      <p:cxnSp>
        <p:nvCxnSpPr>
          <p:cNvPr id="7" name="Straight Connector 6">
            <a:extLst>
              <a:ext uri="{FF2B5EF4-FFF2-40B4-BE49-F238E27FC236}">
                <a16:creationId xmlns:a16="http://schemas.microsoft.com/office/drawing/2014/main" id="{D694D79E-28B2-6091-39EC-B2249DE1D817}"/>
              </a:ext>
            </a:extLst>
          </p:cNvPr>
          <p:cNvCxnSpPr/>
          <p:nvPr/>
        </p:nvCxnSpPr>
        <p:spPr bwMode="auto">
          <a:xfrm>
            <a:off x="2843808"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516536B-642C-965C-2697-A04EBBCEC454}"/>
              </a:ext>
            </a:extLst>
          </p:cNvPr>
          <p:cNvCxnSpPr/>
          <p:nvPr/>
        </p:nvCxnSpPr>
        <p:spPr bwMode="auto">
          <a:xfrm>
            <a:off x="6106961"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158E745-B3CA-E964-53AB-D70A43FF9B37}"/>
              </a:ext>
            </a:extLst>
          </p:cNvPr>
          <p:cNvCxnSpPr/>
          <p:nvPr/>
        </p:nvCxnSpPr>
        <p:spPr bwMode="auto">
          <a:xfrm>
            <a:off x="179512" y="1772816"/>
            <a:ext cx="8712968"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5B766F9D-8218-3A51-1309-39DF8F5D7556}"/>
              </a:ext>
            </a:extLst>
          </p:cNvPr>
          <p:cNvSpPr txBox="1"/>
          <p:nvPr/>
        </p:nvSpPr>
        <p:spPr>
          <a:xfrm>
            <a:off x="179511" y="476672"/>
            <a:ext cx="8712968" cy="923330"/>
          </a:xfrm>
          <a:prstGeom prst="rect">
            <a:avLst/>
          </a:prstGeom>
          <a:noFill/>
        </p:spPr>
        <p:txBody>
          <a:bodyPr wrap="square" rtlCol="0">
            <a:spAutoFit/>
          </a:bodyPr>
          <a:lstStyle/>
          <a:p>
            <a:r>
              <a:rPr lang="ar-JO" sz="5400" b="1" dirty="0">
                <a:latin typeface="Arial" panose="020B0604020202020204" pitchFamily="34" charset="0"/>
                <a:cs typeface="Arial" panose="020B0604020202020204" pitchFamily="34" charset="0"/>
              </a:rPr>
              <a:t>أعمال الرسل</a:t>
            </a:r>
            <a:endParaRPr lang="en-US" sz="5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E9964DF-9186-ADE2-1BAE-5FA403804ED9}"/>
              </a:ext>
            </a:extLst>
          </p:cNvPr>
          <p:cNvSpPr txBox="1"/>
          <p:nvPr/>
        </p:nvSpPr>
        <p:spPr>
          <a:xfrm>
            <a:off x="1429890" y="2996952"/>
            <a:ext cx="1413918"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استفانوس</a:t>
            </a:r>
            <a:endParaRPr lang="en-US" sz="28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351BC5C-BBAF-D8BE-989E-EFF81946CDDC}"/>
              </a:ext>
            </a:extLst>
          </p:cNvPr>
          <p:cNvSpPr txBox="1"/>
          <p:nvPr/>
        </p:nvSpPr>
        <p:spPr>
          <a:xfrm>
            <a:off x="7232079" y="5272034"/>
            <a:ext cx="1761827" cy="830997"/>
          </a:xfrm>
          <a:prstGeom prst="rect">
            <a:avLst/>
          </a:prstGeom>
          <a:noFill/>
        </p:spPr>
        <p:txBody>
          <a:bodyPr wrap="square" rtlCol="0">
            <a:spAutoFit/>
          </a:bodyPr>
          <a:lstStyle/>
          <a:p>
            <a:r>
              <a:rPr lang="ar-JO" b="1" dirty="0">
                <a:latin typeface="Arial" panose="020B0604020202020204" pitchFamily="34" charset="0"/>
                <a:cs typeface="Arial" panose="020B0604020202020204" pitchFamily="34" charset="0"/>
              </a:rPr>
              <a:t>سيلا</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تيموثاوس</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42C1D05-3BA6-0A04-189D-F1F7937EE1BA}"/>
              </a:ext>
            </a:extLst>
          </p:cNvPr>
          <p:cNvSpPr txBox="1"/>
          <p:nvPr/>
        </p:nvSpPr>
        <p:spPr>
          <a:xfrm>
            <a:off x="3875039"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شاول</a:t>
            </a:r>
            <a:endParaRPr lang="en-US" sz="28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ED8047-F9E6-7B63-069B-0F11E2EB0DB6}"/>
              </a:ext>
            </a:extLst>
          </p:cNvPr>
          <p:cNvSpPr txBox="1"/>
          <p:nvPr/>
        </p:nvSpPr>
        <p:spPr>
          <a:xfrm>
            <a:off x="4888050"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بطرس</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64B9883-33B5-C639-34E3-1DD8B866D5E7}"/>
              </a:ext>
            </a:extLst>
          </p:cNvPr>
          <p:cNvSpPr txBox="1"/>
          <p:nvPr/>
        </p:nvSpPr>
        <p:spPr>
          <a:xfrm>
            <a:off x="2915816"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فيلبس</a:t>
            </a:r>
            <a:endParaRPr lang="en-US" sz="28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FE4D519-348A-46BF-0DDB-7061CE1B7472}"/>
              </a:ext>
            </a:extLst>
          </p:cNvPr>
          <p:cNvSpPr txBox="1"/>
          <p:nvPr/>
        </p:nvSpPr>
        <p:spPr>
          <a:xfrm>
            <a:off x="4427984" y="2564904"/>
            <a:ext cx="1683077"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برنابا</a:t>
            </a:r>
            <a:endParaRPr lang="en-US" sz="2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F65D45A-35D0-209F-9906-C3F491F8CC04}"/>
              </a:ext>
            </a:extLst>
          </p:cNvPr>
          <p:cNvSpPr txBox="1"/>
          <p:nvPr/>
        </p:nvSpPr>
        <p:spPr>
          <a:xfrm>
            <a:off x="2771800" y="2564904"/>
            <a:ext cx="1683076"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كرنيليوس</a:t>
            </a:r>
            <a:endParaRPr lang="en-US" sz="28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403D7FD-078D-0754-3383-BA4AF33A352B}"/>
              </a:ext>
            </a:extLst>
          </p:cNvPr>
          <p:cNvSpPr txBox="1"/>
          <p:nvPr/>
        </p:nvSpPr>
        <p:spPr>
          <a:xfrm>
            <a:off x="179513" y="2996952"/>
            <a:ext cx="944170" cy="584775"/>
          </a:xfrm>
          <a:prstGeom prst="rect">
            <a:avLst/>
          </a:prstGeom>
          <a:noFill/>
        </p:spPr>
        <p:txBody>
          <a:bodyPr wrap="square" rtlCol="0">
            <a:spAutoFit/>
          </a:bodyPr>
          <a:lstStyle/>
          <a:p>
            <a:r>
              <a:rPr lang="ar-JO" sz="3200" b="1" spc="-150" dirty="0">
                <a:latin typeface="Arial" panose="020B0604020202020204" pitchFamily="34" charset="0"/>
                <a:cs typeface="Arial" panose="020B0604020202020204" pitchFamily="34" charset="0"/>
              </a:rPr>
              <a:t>1: 8</a:t>
            </a:r>
            <a:endParaRPr lang="en-US" sz="3200" b="1" spc="-15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5CB38C5-17D2-3B88-557D-1870C161B20A}"/>
              </a:ext>
            </a:extLst>
          </p:cNvPr>
          <p:cNvSpPr txBox="1"/>
          <p:nvPr/>
        </p:nvSpPr>
        <p:spPr>
          <a:xfrm>
            <a:off x="533304" y="1821388"/>
            <a:ext cx="1761827" cy="646331"/>
          </a:xfrm>
          <a:prstGeom prst="rect">
            <a:avLst/>
          </a:prstGeom>
          <a:noFill/>
        </p:spPr>
        <p:txBody>
          <a:bodyPr wrap="square" rtlCol="0">
            <a:spAutoFit/>
          </a:bodyPr>
          <a:lstStyle/>
          <a:p>
            <a:r>
              <a:rPr lang="ar-JO" sz="3600" b="1" spc="-150" dirty="0">
                <a:solidFill>
                  <a:srgbClr val="8E0019"/>
                </a:solidFill>
                <a:latin typeface="Arial" panose="020B0604020202020204" pitchFamily="34" charset="0"/>
                <a:cs typeface="Arial" panose="020B0604020202020204" pitchFamily="34" charset="0"/>
              </a:rPr>
              <a:t>بطرس</a:t>
            </a:r>
            <a:endParaRPr lang="en-US" sz="3600" b="1" spc="-150" dirty="0">
              <a:solidFill>
                <a:srgbClr val="8E0019"/>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CF6BC3A-DF15-A8A5-814D-C13113DBFCA4}"/>
              </a:ext>
            </a:extLst>
          </p:cNvPr>
          <p:cNvSpPr txBox="1"/>
          <p:nvPr/>
        </p:nvSpPr>
        <p:spPr>
          <a:xfrm>
            <a:off x="6718951" y="1830352"/>
            <a:ext cx="1761827" cy="646331"/>
          </a:xfrm>
          <a:prstGeom prst="rect">
            <a:avLst/>
          </a:prstGeom>
          <a:noFill/>
        </p:spPr>
        <p:txBody>
          <a:bodyPr wrap="square" rtlCol="0">
            <a:spAutoFit/>
          </a:bodyPr>
          <a:lstStyle/>
          <a:p>
            <a:r>
              <a:rPr lang="ar-JO" sz="3600" b="1" spc="-150" dirty="0">
                <a:solidFill>
                  <a:srgbClr val="8E0019"/>
                </a:solidFill>
                <a:latin typeface="Arial" panose="020B0604020202020204" pitchFamily="34" charset="0"/>
                <a:cs typeface="Arial" panose="020B0604020202020204" pitchFamily="34" charset="0"/>
              </a:rPr>
              <a:t>بولس</a:t>
            </a:r>
            <a:endParaRPr lang="en-US" sz="3600" b="1" spc="-150" dirty="0">
              <a:solidFill>
                <a:srgbClr val="8E001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A3E2499-0915-4F16-9D3F-8A35244598A4}"/>
              </a:ext>
            </a:extLst>
          </p:cNvPr>
          <p:cNvSpPr txBox="1"/>
          <p:nvPr/>
        </p:nvSpPr>
        <p:spPr>
          <a:xfrm>
            <a:off x="152619" y="1719260"/>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1</a:t>
            </a:r>
            <a:endParaRPr lang="en-US" sz="2000" b="1" spc="-15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17F02D2-34A6-55E1-6BFD-CDBC20AC0C11}"/>
              </a:ext>
            </a:extLst>
          </p:cNvPr>
          <p:cNvSpPr txBox="1"/>
          <p:nvPr/>
        </p:nvSpPr>
        <p:spPr>
          <a:xfrm>
            <a:off x="2725490" y="1737189"/>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8</a:t>
            </a:r>
            <a:endParaRPr lang="en-US" sz="2000" b="1" spc="-15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891A6C8-AC5E-78FD-34C0-0E67AC52244B}"/>
              </a:ext>
            </a:extLst>
          </p:cNvPr>
          <p:cNvSpPr txBox="1"/>
          <p:nvPr/>
        </p:nvSpPr>
        <p:spPr>
          <a:xfrm>
            <a:off x="6015537" y="1764083"/>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13</a:t>
            </a:r>
            <a:endParaRPr lang="en-US" sz="2000" b="1" spc="-15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038F322-0185-8E2C-388C-B2D90FDDDC18}"/>
              </a:ext>
            </a:extLst>
          </p:cNvPr>
          <p:cNvSpPr txBox="1"/>
          <p:nvPr/>
        </p:nvSpPr>
        <p:spPr>
          <a:xfrm>
            <a:off x="260549" y="4869160"/>
            <a:ext cx="2566964" cy="707886"/>
          </a:xfrm>
          <a:prstGeom prst="rect">
            <a:avLst/>
          </a:prstGeom>
          <a:noFill/>
        </p:spPr>
        <p:txBody>
          <a:bodyPr wrap="square" rtlCol="0">
            <a:spAutoFit/>
          </a:bodyPr>
          <a:lstStyle/>
          <a:p>
            <a:r>
              <a:rPr lang="ar-JO" sz="4000" b="1" spc="-150" dirty="0">
                <a:latin typeface="Arial" panose="020B0604020202020204" pitchFamily="34" charset="0"/>
                <a:cs typeface="Arial" panose="020B0604020202020204" pitchFamily="34" charset="0"/>
              </a:rPr>
              <a:t>اليهود أولاً</a:t>
            </a:r>
            <a:endParaRPr lang="en-US" sz="4000" b="1" spc="-15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2BC6A70-874B-0AEA-26B6-2D58D81DEC2E}"/>
              </a:ext>
            </a:extLst>
          </p:cNvPr>
          <p:cNvSpPr txBox="1"/>
          <p:nvPr/>
        </p:nvSpPr>
        <p:spPr>
          <a:xfrm>
            <a:off x="4795058" y="5589240"/>
            <a:ext cx="2566964" cy="1107996"/>
          </a:xfrm>
          <a:prstGeom prst="rect">
            <a:avLst/>
          </a:prstGeom>
          <a:solidFill>
            <a:schemeClr val="bg1"/>
          </a:solidFill>
        </p:spPr>
        <p:txBody>
          <a:bodyPr wrap="square" rtlCol="0">
            <a:spAutoFit/>
          </a:bodyPr>
          <a:lstStyle/>
          <a:p>
            <a:r>
              <a:rPr lang="ar-JO" sz="6600" b="1" spc="-150" dirty="0">
                <a:latin typeface="Arial" panose="020B0604020202020204" pitchFamily="34" charset="0"/>
                <a:cs typeface="Arial" panose="020B0604020202020204" pitchFamily="34" charset="0"/>
              </a:rPr>
              <a:t>الأمم</a:t>
            </a:r>
            <a:endParaRPr lang="en-US" sz="6600" b="1" spc="-15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6729B63-7601-339D-DE23-77B824DD39C8}"/>
              </a:ext>
            </a:extLst>
          </p:cNvPr>
          <p:cNvSpPr txBox="1"/>
          <p:nvPr/>
        </p:nvSpPr>
        <p:spPr>
          <a:xfrm>
            <a:off x="197796" y="5755053"/>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solidFill>
                  <a:srgbClr val="8E0019"/>
                </a:solidFill>
                <a:latin typeface="Arial" panose="020B0604020202020204" pitchFamily="34" charset="0"/>
                <a:cs typeface="Arial" panose="020B0604020202020204" pitchFamily="34" charset="0"/>
              </a:rPr>
              <a:t>أورشليم</a:t>
            </a:r>
            <a:endParaRPr lang="en-US" sz="3200" b="1" spc="-150" dirty="0">
              <a:solidFill>
                <a:srgbClr val="8E0019"/>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419BB54-E0B0-E64C-4573-3EE3886CD20D}"/>
              </a:ext>
            </a:extLst>
          </p:cNvPr>
          <p:cNvSpPr txBox="1"/>
          <p:nvPr/>
        </p:nvSpPr>
        <p:spPr>
          <a:xfrm>
            <a:off x="6894431" y="4419312"/>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solidFill>
                  <a:srgbClr val="8E0019"/>
                </a:solidFill>
                <a:latin typeface="Arial" panose="020B0604020202020204" pitchFamily="34" charset="0"/>
                <a:cs typeface="Arial" panose="020B0604020202020204" pitchFamily="34" charset="0"/>
              </a:rPr>
              <a:t>روما</a:t>
            </a:r>
            <a:endParaRPr lang="en-US" sz="3200" b="1" spc="-150" dirty="0">
              <a:solidFill>
                <a:srgbClr val="8E0019"/>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55A0BEB-FCE4-C009-8B6C-876FE61C3112}"/>
              </a:ext>
            </a:extLst>
          </p:cNvPr>
          <p:cNvSpPr txBox="1"/>
          <p:nvPr/>
        </p:nvSpPr>
        <p:spPr>
          <a:xfrm>
            <a:off x="2786771" y="5298573"/>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latin typeface="Arial" panose="020B0604020202020204" pitchFamily="34" charset="0"/>
                <a:cs typeface="Arial" panose="020B0604020202020204" pitchFamily="34" charset="0"/>
              </a:rPr>
              <a:t>قيصرية</a:t>
            </a:r>
            <a:endParaRPr lang="en-US" sz="3200" b="1" spc="-15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4E087A-4815-3AF3-7278-892FDF0D14E1}"/>
              </a:ext>
            </a:extLst>
          </p:cNvPr>
          <p:cNvSpPr txBox="1"/>
          <p:nvPr/>
        </p:nvSpPr>
        <p:spPr>
          <a:xfrm>
            <a:off x="5153454" y="4860449"/>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latin typeface="Arial" panose="020B0604020202020204" pitchFamily="34" charset="0"/>
                <a:cs typeface="Arial" panose="020B0604020202020204" pitchFamily="34" charset="0"/>
              </a:rPr>
              <a:t>أنطاكية</a:t>
            </a:r>
            <a:endParaRPr lang="en-US" sz="3200" b="1" spc="-15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2BAE4F9-6C06-B249-DD46-AD441DAC1C92}"/>
              </a:ext>
            </a:extLst>
          </p:cNvPr>
          <p:cNvSpPr txBox="1"/>
          <p:nvPr/>
        </p:nvSpPr>
        <p:spPr>
          <a:xfrm>
            <a:off x="6253508" y="2780928"/>
            <a:ext cx="2566964" cy="769441"/>
          </a:xfrm>
          <a:prstGeom prst="rect">
            <a:avLst/>
          </a:prstGeom>
          <a:noFill/>
        </p:spPr>
        <p:txBody>
          <a:bodyPr wrap="square" rtlCol="0">
            <a:spAutoFit/>
          </a:bodyPr>
          <a:lstStyle/>
          <a:p>
            <a:r>
              <a:rPr lang="ar-JO" sz="4400" b="1" spc="-150" dirty="0">
                <a:solidFill>
                  <a:srgbClr val="8E0019"/>
                </a:solidFill>
                <a:latin typeface="Arial" panose="020B0604020202020204" pitchFamily="34" charset="0"/>
                <a:cs typeface="Arial" panose="020B0604020202020204" pitchFamily="34" charset="0"/>
              </a:rPr>
              <a:t>أقصى الأرض</a:t>
            </a:r>
            <a:endParaRPr lang="en-US" sz="4400" b="1" spc="-150" dirty="0">
              <a:solidFill>
                <a:srgbClr val="8E0019"/>
              </a:solidFill>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FB5685A9-8385-E4CF-500B-CEBCCC47BDDF}"/>
              </a:ext>
            </a:extLst>
          </p:cNvPr>
          <p:cNvSpPr/>
          <p:nvPr/>
        </p:nvSpPr>
        <p:spPr bwMode="auto">
          <a:xfrm>
            <a:off x="179512" y="3002084"/>
            <a:ext cx="6408712" cy="2011680"/>
          </a:xfrm>
          <a:prstGeom prst="rightArrow">
            <a:avLst>
              <a:gd name="adj1" fmla="val 50000"/>
              <a:gd name="adj2" fmla="val 66457"/>
            </a:avLst>
          </a:prstGeom>
          <a:solidFill>
            <a:srgbClr val="FFCA96"/>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B3972D0-8905-3714-74BA-385F2495F758}"/>
              </a:ext>
            </a:extLst>
          </p:cNvPr>
          <p:cNvSpPr txBox="1"/>
          <p:nvPr/>
        </p:nvSpPr>
        <p:spPr>
          <a:xfrm>
            <a:off x="197796" y="3645024"/>
            <a:ext cx="2566964" cy="707886"/>
          </a:xfrm>
          <a:prstGeom prst="rect">
            <a:avLst/>
          </a:prstGeom>
          <a:noFill/>
        </p:spPr>
        <p:txBody>
          <a:bodyPr wrap="square" rtlCol="0">
            <a:spAutoFit/>
          </a:bodyPr>
          <a:lstStyle/>
          <a:p>
            <a:r>
              <a:rPr lang="ar-JO" sz="4000" b="1" spc="-150" dirty="0">
                <a:solidFill>
                  <a:srgbClr val="8E0019"/>
                </a:solidFill>
                <a:latin typeface="Arial" panose="020B0604020202020204" pitchFamily="34" charset="0"/>
                <a:cs typeface="Arial" panose="020B0604020202020204" pitchFamily="34" charset="0"/>
              </a:rPr>
              <a:t>أورشليم</a:t>
            </a:r>
            <a:endParaRPr lang="en-US" sz="4000" b="1" spc="-150" dirty="0">
              <a:solidFill>
                <a:srgbClr val="8E001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82B01D3-B717-2D10-E2A0-265B713BA72A}"/>
              </a:ext>
            </a:extLst>
          </p:cNvPr>
          <p:cNvSpPr txBox="1"/>
          <p:nvPr/>
        </p:nvSpPr>
        <p:spPr>
          <a:xfrm>
            <a:off x="2699792" y="3645024"/>
            <a:ext cx="3263153" cy="707886"/>
          </a:xfrm>
          <a:prstGeom prst="rect">
            <a:avLst/>
          </a:prstGeom>
          <a:noFill/>
        </p:spPr>
        <p:txBody>
          <a:bodyPr wrap="square" rtlCol="0">
            <a:spAutoFit/>
          </a:bodyPr>
          <a:lstStyle/>
          <a:p>
            <a:r>
              <a:rPr lang="ar-JO" sz="4000" b="1" spc="-150" dirty="0">
                <a:solidFill>
                  <a:srgbClr val="8E0019"/>
                </a:solidFill>
                <a:latin typeface="Arial" panose="020B0604020202020204" pitchFamily="34" charset="0"/>
                <a:cs typeface="Arial" panose="020B0604020202020204" pitchFamily="34" charset="0"/>
              </a:rPr>
              <a:t>اليهودية والسامرة</a:t>
            </a:r>
            <a:endParaRPr lang="en-US" sz="4000" b="1" spc="-150" dirty="0">
              <a:solidFill>
                <a:srgbClr val="8E001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919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ul’s third missionary journey.&lt;br/&gt;1. Paul sets out from Antioch in Syria with Timothy in 53AD, and revisits the believers in Galatia and Phrygia. (Acts 18:23)&lt;br/&gt;2. When Paul arrives in Ephesus, he prays with the new believers and they are filled with the Holy Spirit. Paul and Timothy make Ephesus their base for the next three years (53-56AD). (Acts 19:1-10)&lt;br/&gt;3. Paul falls foul of Demetrius – a silversmith who makes images of the goddess Artemis. (Acts 19:23-41) After a riot, Paul is forced to leave for Troas before sailing on to Macedonia. (Acts 20:1)&lt;br/&gt;4. After encouraging the believers in Philippi, Paul turns south and visits Achaia, where he stays over the winter of 56/57AD in Corinth. (Acts 20:2-3)&lt;br/&gt;5. Paul plans to sail from Corinth directly to Jerusalem, but he hears of a Jewish plot to kill him on board the ship, so he alters his plans and returns overland through Macedonia. (Acts 20:3-4)&lt;br/&gt;6. Paul’s travelling companions go on ahead to Troas. But Paul stays in Philippi for the Passover festival before sailing from Neapolis to join the others in Troas. (Acts 20:5-6)&lt;br/&gt;7. Paul walks overland to Assos, before continuing across the Aegean Sea to Mitylene on the island of Lesbos. The next evening they anchor off Chios. Then they cross over to Samos and arrive at Miletus, where Paul meets the elders from Ephesus. (Acts 20:13-16)&lt;br/&gt;8. Paul sails over to Cos, then on to Rhodes and Patara. (Acts 21:1)&lt;br/&gt;9. In Patara, Paul and his companions board a ship sailing to Phoenicia. They sail south of Cyprus and reach Tyre. (Acts 21:2-3)&lt;br/&gt;10. The believers in Tyre warn Paul of opposition in Jerusalem, but after praying with them on the beach, Paul sets sail for Ptolemais. (Acts 21:4-7) He then travels on to Caesarea, where he stays with Philip and receives a word of knowledge that he will be arrested in Jerusalem. (Acts  21:8-14)&lt;br/&gt;11. Paul sets off for Jerusalem, accompanied by Luke and some believers from Caesarea. They arrive in Jerusalem in the early autumn of 57AD. (Acts 21:15-19) – Slide 5">
            <a:extLst>
              <a:ext uri="{FF2B5EF4-FFF2-40B4-BE49-F238E27FC236}">
                <a16:creationId xmlns:a16="http://schemas.microsoft.com/office/drawing/2014/main" id="{B49DE77C-0BE0-844A-BE70-617DCD541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1558"/>
            <a:ext cx="9101137" cy="68258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C08A1-4353-B8A5-90B8-AEA0B8F81564}"/>
              </a:ext>
            </a:extLst>
          </p:cNvPr>
          <p:cNvSpPr>
            <a:spLocks noGrp="1"/>
          </p:cNvSpPr>
          <p:nvPr>
            <p:ph type="title"/>
          </p:nvPr>
        </p:nvSpPr>
        <p:spPr>
          <a:xfrm>
            <a:off x="1" y="6237312"/>
            <a:ext cx="9174882" cy="648072"/>
          </a:xfrm>
          <a:solidFill>
            <a:schemeClr val="tx1"/>
          </a:solidFill>
        </p:spPr>
        <p:txBody>
          <a:bodyPr/>
          <a:lstStyle/>
          <a:p>
            <a:r>
              <a:rPr lang="ar-SA" sz="4000" b="1" dirty="0"/>
              <a:t>الرحلة التبشيرية الثالثة</a:t>
            </a:r>
            <a:endParaRPr lang="en-US" sz="4000" b="1" dirty="0"/>
          </a:p>
        </p:txBody>
      </p:sp>
    </p:spTree>
    <p:extLst>
      <p:ext uri="{BB962C8B-B14F-4D97-AF65-F5344CB8AC3E}">
        <p14:creationId xmlns:p14="http://schemas.microsoft.com/office/powerpoint/2010/main" val="3251508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38101" y="-3175"/>
            <a:ext cx="9070975" cy="1143000"/>
          </a:xfrm>
          <a:solidFill>
            <a:schemeClr val="bg1"/>
          </a:solidFill>
        </p:spPr>
        <p:txBody>
          <a:bodyPr/>
          <a:lstStyle/>
          <a:p>
            <a:pPr rtl="1"/>
            <a:r>
              <a:rPr lang="ar-JO" dirty="0">
                <a:solidFill>
                  <a:schemeClr val="tx1"/>
                </a:solidFill>
              </a:rPr>
              <a:t>أ</a:t>
            </a:r>
            <a:r>
              <a:rPr lang="ar-SA" dirty="0">
                <a:solidFill>
                  <a:schemeClr val="tx1"/>
                </a:solidFill>
              </a:rPr>
              <a:t>عمال</a:t>
            </a:r>
            <a:r>
              <a:rPr lang="ar-JO" dirty="0">
                <a:solidFill>
                  <a:schemeClr val="tx1"/>
                </a:solidFill>
              </a:rPr>
              <a:t> 18: 23-28</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1340768"/>
            <a:ext cx="8850087" cy="5517231"/>
          </a:xfrm>
        </p:spPr>
        <p:txBody>
          <a:bodyPr/>
          <a:lstStyle/>
          <a:p>
            <a:pPr marL="0" indent="0" algn="r">
              <a:buNone/>
            </a:pPr>
            <a:r>
              <a:rPr lang="ar-JO" dirty="0">
                <a:solidFill>
                  <a:schemeClr val="tx1"/>
                </a:solidFill>
              </a:rPr>
              <a:t>23 وبعدما صرف زماناً خرج واجتاز بالتتابع في كورة غلاطية وفريجية يشدد جميع التلاميذ 24 ثم أقبل إلى أفسس يهودي اسمه أبلوس، إسكندري الجنس رجل فصيح مقتدر في الكتب 25 كان هذا خبيراً في طريق الرب، وكان وهو حار بالروح يتكلم ويعلم بتدقيق ما يختص بالرب عارفاً معمودية يوحنا فقط 26 وابتدأ هذا يجاهر في المجمع، فلما سمعه أكيلا وبريسكلا أخذاه إليهما، وشرحا له طريق الرب بأكثر تدقيق 27 وإذ كان يريد أن يجتاز إلى أخائية، كتب الإخوة إلى التلاميذ يحضونهم أن يقبلوه. فلما جاء ساعد كثيراً بالنعمة الذين كانوا قد آمنوا 28 لأنه كان باشتداد يفحم اليهود جهراً، مبينا بالكتب أن يسوع هو المسيح.</a:t>
            </a:r>
          </a:p>
          <a:p>
            <a:pPr marL="0" indent="0" algn="r">
              <a:buNone/>
            </a:pPr>
            <a:endParaRPr lang="en-US" dirty="0">
              <a:solidFill>
                <a:schemeClr val="tx1"/>
              </a:solidFill>
            </a:endParaRPr>
          </a:p>
        </p:txBody>
      </p:sp>
    </p:spTree>
    <p:extLst>
      <p:ext uri="{BB962C8B-B14F-4D97-AF65-F5344CB8AC3E}">
        <p14:creationId xmlns:p14="http://schemas.microsoft.com/office/powerpoint/2010/main" val="2345123668"/>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23974</TotalTime>
  <Words>12260</Words>
  <Application>Microsoft Macintosh PowerPoint</Application>
  <PresentationFormat>On-screen Show (4:3)</PresentationFormat>
  <Paragraphs>1184</Paragraphs>
  <Slides>179</Slides>
  <Notes>144</Notes>
  <HiddenSlides>0</HiddenSlides>
  <MMClips>2</MMClips>
  <ScaleCrop>false</ScaleCrop>
  <HeadingPairs>
    <vt:vector size="6" baseType="variant">
      <vt:variant>
        <vt:lpstr>Fonts Used</vt:lpstr>
      </vt:variant>
      <vt:variant>
        <vt:i4>15</vt:i4>
      </vt:variant>
      <vt:variant>
        <vt:lpstr>Theme</vt:lpstr>
      </vt:variant>
      <vt:variant>
        <vt:i4>32</vt:i4>
      </vt:variant>
      <vt:variant>
        <vt:lpstr>Slide Titles</vt:lpstr>
      </vt:variant>
      <vt:variant>
        <vt:i4>179</vt:i4>
      </vt:variant>
    </vt:vector>
  </HeadingPairs>
  <TitlesOfParts>
    <vt:vector size="226" baseType="lpstr">
      <vt:lpstr>26</vt:lpstr>
      <vt:lpstr>BONES</vt:lpstr>
      <vt:lpstr>ＭＳ Ｐゴシック</vt:lpstr>
      <vt:lpstr>Osaka</vt:lpstr>
      <vt:lpstr>Times</vt:lpstr>
      <vt:lpstr>Arial</vt:lpstr>
      <vt:lpstr>Calibri</vt:lpstr>
      <vt:lpstr>Chalkduster</vt:lpstr>
      <vt:lpstr>Comic Sans MS</vt:lpstr>
      <vt:lpstr>Helvetica</vt:lpstr>
      <vt:lpstr>Monotype Sorts</vt:lpstr>
      <vt:lpstr>Symbol</vt:lpstr>
      <vt:lpstr>Tahoma</vt:lpstr>
      <vt:lpstr>Times New Roman</vt:lpstr>
      <vt:lpstr>Wingdings</vt:lpstr>
      <vt:lpstr>Strategic</vt:lpstr>
      <vt:lpstr>4_Default Design</vt:lpstr>
      <vt:lpstr>5_Default Design</vt:lpstr>
      <vt:lpstr>3_Beam</vt:lpstr>
      <vt:lpstr>6_Blank Presentation</vt:lpstr>
      <vt:lpstr>50_Blank Presentation</vt:lpstr>
      <vt:lpstr>PhotoCompanion</vt:lpstr>
      <vt:lpstr>51_Blank Presentation</vt:lpstr>
      <vt:lpstr>Office Theme</vt:lpstr>
      <vt:lpstr>untitled 1</vt:lpstr>
      <vt:lpstr>11_Office Theme</vt:lpstr>
      <vt:lpstr>Default Design</vt:lpstr>
      <vt:lpstr>19_Blank Presentation</vt:lpstr>
      <vt:lpstr>17_Blank Presentation</vt:lpstr>
      <vt:lpstr>Textured</vt:lpstr>
      <vt:lpstr>Orbit</vt:lpstr>
      <vt:lpstr>3_Soaring</vt:lpstr>
      <vt:lpstr>49_Blank Presentation</vt:lpstr>
      <vt:lpstr>8_Strategic</vt:lpstr>
      <vt:lpstr>7_Office Theme</vt:lpstr>
      <vt:lpstr>5_Strategic</vt:lpstr>
      <vt:lpstr>9_Strategic</vt:lpstr>
      <vt:lpstr>10_Office Theme</vt:lpstr>
      <vt:lpstr>1_Strategic</vt:lpstr>
      <vt:lpstr>1_Lock And Key</vt:lpstr>
      <vt:lpstr>14_Default Design</vt:lpstr>
      <vt:lpstr>6_Office Theme</vt:lpstr>
      <vt:lpstr>Lock And Key</vt:lpstr>
      <vt:lpstr>1_Blank Presentation</vt:lpstr>
      <vt:lpstr>52_Blank Presentation</vt:lpstr>
      <vt:lpstr>16_Default Design</vt:lpstr>
      <vt:lpstr>53_Blank Presentation</vt:lpstr>
      <vt:lpstr>PowerPoint Presentation</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 أعمال الرسل 17 </vt:lpstr>
      <vt:lpstr>PowerPoint Presentation</vt:lpstr>
      <vt:lpstr>2. "الزخم الأوروبي"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18 </vt:lpstr>
      <vt:lpstr>3. "الزخم الأسيوي"</vt:lpstr>
      <vt:lpstr>أعمال 18</vt:lpstr>
      <vt:lpstr>هذه عينة مجانية من العرض التقديمي لأعمال الرسل 18 من موقع صورة مرافقة للكتاب المقدس، لشراء المجلد كاملاً قم بزيارة  https://www.bibleplaces.com/اعمال/  يعد كتاب صورة مرافقة للكتاب المقدس مصدراً غنياً بالصور لطلاب دراسة الكتاب المقدس والمعلمين والباحثين. كما يقوم أمين المكتبة بتخزين الرفوف بأكبر عدد ممكن من المواد المناسبة، فقد حاولنا توفير مجموعة واسعة من الصور. هدفنا هو أن تجد في هذه المكتبة كل ما تبحث عنه.  للمزيد من التفاصيل (لهذه الشريحة ولكل شريحة) أنظر إلى قسم الملاحظات أدناه  </vt:lpstr>
      <vt:lpstr>وبعد هذا مضى بولس من أثينا وجاء إلى كورنثوس</vt:lpstr>
      <vt:lpstr>وبعد هذا مضى بولس من أثينا</vt:lpstr>
      <vt:lpstr>وبعد هذا مضى بولس من أثينا</vt:lpstr>
      <vt:lpstr>وبعد هذا مضى بولس من أثينا وجاء إلى كورنثوس</vt:lpstr>
      <vt:lpstr>وبعد هذا مضى بولس من أثينا وجاء إلى كورنثوس</vt:lpstr>
      <vt:lpstr>وبعد هذا مضى بولس من أثينا وجاء إلى كورنثوس</vt:lpstr>
      <vt:lpstr>فوجد يهودياً اسمه أكيلا بنطي الجنس</vt:lpstr>
      <vt:lpstr>لأن كلوديوس كان قد أمر أن يمضي جميع اليهود من رومية</vt:lpstr>
      <vt:lpstr>لأن كلوديوس كان قد أمر أن يمضي جميع اليهود من رومية</vt:lpstr>
      <vt:lpstr>كانا في صناعتهما خياميين</vt:lpstr>
      <vt:lpstr>وكان يحاج في المجمع كل سبت ويقنع يهوداً ويونانيين</vt:lpstr>
      <vt:lpstr>وكريسبس رئيس المجمع آمن بالرب مع جميع بيته</vt:lpstr>
      <vt:lpstr>PowerPoint Presentation</vt:lpstr>
      <vt:lpstr>PowerPoint Presentation</vt:lpstr>
      <vt:lpstr>ولما كان غالبون يتولى أخائية</vt:lpstr>
      <vt:lpstr>قام اليهود بنفس واحدة على بولس وأتوا به إلى كرسي الولاية</vt:lpstr>
      <vt:lpstr>قام اليهود بنفس واحدة على بولس وأتوا به إلى كرسي الولاية</vt:lpstr>
      <vt:lpstr>قام اليهود بنفس واحدة على بولس وأتوا به إلى كرسي الولاية</vt:lpstr>
      <vt:lpstr>إن هذا يستميل الناس أن يعبدوا الله بخلاف الناموس</vt:lpstr>
      <vt:lpstr>لو كان ظلماً أو خبثاً ردياً أيها اليهود لكنت بالحق قد احتملتكم</vt:lpstr>
      <vt:lpstr>لأني لست اشاء أن أكون قاضياً لهذه الأمور</vt:lpstr>
      <vt:lpstr>فطردهم من الكرسي</vt:lpstr>
      <vt:lpstr>بولس ... سافر في البحر إلى سورية ... بعد ما حلق رأسه في كنخريا</vt:lpstr>
      <vt:lpstr>فأقبل إلى أفسس</vt:lpstr>
      <vt:lpstr>PowerPoint Presentation</vt:lpstr>
      <vt:lpstr>فأقبل إلى أفسس</vt:lpstr>
      <vt:lpstr>PowerPoint Presentation</vt:lpstr>
      <vt:lpstr>ولما نزل في قيصرية</vt:lpstr>
      <vt:lpstr>ولما نزل في قيصرية صعد وسلم على الكنيسة</vt:lpstr>
      <vt:lpstr>ولما نزل في قيصرية صعد وسلم على الكنيسة ثم انحدر إلى أنطاكية</vt:lpstr>
      <vt:lpstr>وبعدما صرف زماناً خرج</vt:lpstr>
      <vt:lpstr>وبعدما صرف زماناً خرج واجتاز بالتتابع في كورة غلاطية وفريجية يشدد جميع التلاميذ.</vt:lpstr>
      <vt:lpstr>اجتاز بالتتابع في كورة غلاطية وفريجية يشدد جميع التلاميذ.</vt:lpstr>
      <vt:lpstr>ثم أقبل إلى أفسس يهودي اسمه أبلوس، إسكندري الجنس</vt:lpstr>
      <vt:lpstr>رجل فصيح</vt:lpstr>
      <vt:lpstr>فلما سمعه أكيلا وبريسكلا أخذاه إليهما</vt:lpstr>
      <vt:lpstr>فلما سمعه أكيلا وبريسكلا أخذاه إليهما</vt:lpstr>
      <vt:lpstr>وإذ كان يريد أن يجتاز إلى أخائية كتب التلاميذ إلى الإخوة يحضونهم</vt:lpstr>
      <vt:lpstr>لأنه كان باشتداد يفحم اليهود جهراً مبيناً بالكتب أن يسوع هو المسيح.</vt:lpstr>
      <vt:lpstr>PowerPoint Presentation</vt:lpstr>
      <vt:lpstr>PowerPoint Presentation</vt:lpstr>
      <vt:lpstr>PowerPoint Presentation</vt:lpstr>
      <vt:lpstr>Slides on  أعمال 19 </vt:lpstr>
      <vt:lpstr>إنجيل غير مكتمل إله لا يقارن</vt:lpstr>
      <vt:lpstr>PowerPoint Presentation</vt:lpstr>
      <vt:lpstr>PowerPoint Presentation</vt:lpstr>
      <vt:lpstr>PowerPoint Presentation</vt:lpstr>
      <vt:lpstr>PowerPoint Presentation</vt:lpstr>
      <vt:lpstr>أعمال ٨:١</vt:lpstr>
      <vt:lpstr>انتشار الإنجيل بحلول 100م</vt:lpstr>
      <vt:lpstr>PowerPoint Presentation</vt:lpstr>
      <vt:lpstr>PowerPoint Presentation</vt:lpstr>
      <vt:lpstr>يوم خمسين سعيد</vt:lpstr>
      <vt:lpstr>PowerPoint Presentation</vt:lpstr>
      <vt:lpstr>PowerPoint Presentation</vt:lpstr>
      <vt:lpstr>PowerPoint Presentation</vt:lpstr>
      <vt:lpstr>الرحلة التبشيرية الثالثة</vt:lpstr>
      <vt:lpstr>أعمال 18: 23-28</vt:lpstr>
      <vt:lpstr>إنجيل غير مكتمل</vt:lpstr>
      <vt:lpstr>إنجيل غير مكتمل</vt:lpstr>
      <vt:lpstr>وإذ كان يريد أن يجتاز إلى أخائية كتب التلاميذ إلى الإخوة يحضونهم</vt:lpstr>
      <vt:lpstr>أعمال 19: 1-10 </vt:lpstr>
      <vt:lpstr>PowerPoint Presentation</vt:lpstr>
      <vt:lpstr>إنجيل غير مكتمل</vt:lpstr>
      <vt:lpstr>PowerPoint Presentation</vt:lpstr>
      <vt:lpstr>إذا كنت قد تعمدت بالرش سابقاً فهل يجب أن أتعمد بالتغطيس الآن؟</vt:lpstr>
      <vt:lpstr>إذا كنت قد تعمدت بالرش سابقاً فهل يجب أن أتعمد بالتغطيس الآن؟</vt:lpstr>
      <vt:lpstr>إذا كنت قد تعمدت بالرش سابقاً فهل يجب أن أتعمد بالتغطيس الآن؟</vt:lpstr>
      <vt:lpstr>PowerPoint Presentation</vt:lpstr>
      <vt:lpstr>أعمال 19: 11-20</vt:lpstr>
      <vt:lpstr>PowerPoint Presentation</vt:lpstr>
      <vt:lpstr>PowerPoint Presentation</vt:lpstr>
      <vt:lpstr>PowerPoint Presentation</vt:lpstr>
      <vt:lpstr>إنجيل غير مكتمل</vt:lpstr>
      <vt:lpstr>إنجيل كامل</vt:lpstr>
      <vt:lpstr>PowerPoint Presentation</vt:lpstr>
      <vt:lpstr>PowerPoint Presentation</vt:lpstr>
      <vt:lpstr>PowerPoint Presentation</vt:lpstr>
      <vt:lpstr>Black</vt:lpstr>
      <vt:lpstr>أعمال الشغب السلمي</vt:lpstr>
      <vt:lpstr>6 كانون ثاني 2021 أعمال الشغب في الكابيتول</vt:lpstr>
      <vt:lpstr>6 كانون ثاني 2021 أعمال الشغب في الكابيتول</vt:lpstr>
      <vt:lpstr>أعمال الشغب في بورتلاند 2020</vt:lpstr>
      <vt:lpstr>USA 2020 Riots</vt:lpstr>
      <vt:lpstr>مينابوليس</vt:lpstr>
      <vt:lpstr>طوبى لصانعي السلام</vt:lpstr>
      <vt:lpstr>من يأتي بالسلام في المجتمع أكثر؟ المؤمنون أم غير المؤمنين بيسوع</vt:lpstr>
      <vt:lpstr>PowerPoint Presentation</vt:lpstr>
      <vt:lpstr>2. "الزخم الأوروبي"</vt:lpstr>
      <vt:lpstr>3. "الزخم الأسيوي"</vt:lpstr>
      <vt:lpstr>مقاومة الرسل في أعمال 16-19</vt:lpstr>
      <vt:lpstr>الجارية (أعمال 16: 16)</vt:lpstr>
      <vt:lpstr>الضرب والجلد (أعمال 16: 22)</vt:lpstr>
      <vt:lpstr>مقاومة الرسل في أعمال 16-19</vt:lpstr>
      <vt:lpstr>الرحلة التبشيرية الثالثة</vt:lpstr>
      <vt:lpstr>الرحلة التبشيرية الثالثة</vt:lpstr>
      <vt:lpstr>تقارير التطور</vt:lpstr>
      <vt:lpstr>الإطار: السلام</vt:lpstr>
      <vt:lpstr>PowerPoint Presentation</vt:lpstr>
      <vt:lpstr>فيديو أرطاميس (ديانا) (أعمال 19: 23-41)</vt:lpstr>
      <vt:lpstr>ديمتريوس صانع الأصنام هو من بدأ أعمال الشعب في أفسس ـــ وليس بولس المسالم (أعمال الرسل 19: 23-41)</vt:lpstr>
      <vt:lpstr>كانت أفسس عاصمة آسيا</vt:lpstr>
      <vt:lpstr>عاصمة الثقافة</vt:lpstr>
      <vt:lpstr>الطرق الرخامية</vt:lpstr>
      <vt:lpstr>أرطاميس المرأة العجيبة القديمة</vt:lpstr>
      <vt:lpstr>أرطاميس، آلهة الخصوبة</vt:lpstr>
      <vt:lpstr>عجائب الدنيا السبع للعالم القديم</vt:lpstr>
      <vt:lpstr>هيكل أرطاميس  في أفسس</vt:lpstr>
      <vt:lpstr>معبد ديانا (أرطاميس) في 2017</vt:lpstr>
      <vt:lpstr> مدرج أفسس  في أعمال 19: 29</vt:lpstr>
      <vt:lpstr>كاتب المدينة (أعمال 19: 35-41)</vt:lpstr>
      <vt:lpstr>المسيحيون = ضحايا الشغب  – وليسوا المحرضين على الشغب</vt:lpstr>
      <vt:lpstr>ياتي المؤمنون بالسلام في المجتمع</vt:lpstr>
      <vt:lpstr>تؤدي الوثنية إلى المشاكل</vt:lpstr>
      <vt:lpstr>ديانا (أرطاميس)  في أفسس</vt:lpstr>
      <vt:lpstr>كيف يمكنك أن تكون أميناً  لله في عالم الأصنام؟</vt:lpstr>
      <vt:lpstr>لم يتغير الكثير عبر الأجيال</vt:lpstr>
      <vt:lpstr>الوثنية في الحقيقة هي عبادة الذات</vt:lpstr>
      <vt:lpstr>الوثنية</vt:lpstr>
      <vt:lpstr>يؤدي الإنجيل إلى السلام</vt:lpstr>
      <vt:lpstr>دعونا نواصل الإعلان السلمي للإنجيل الذي ميز الكنيسة الأولى</vt:lpstr>
      <vt:lpstr>هل يمكن مصالحة هاتين؟</vt:lpstr>
      <vt:lpstr>من يأتي بالسلام في المجتمع أكثر؟ المؤمنون أم غير المؤمنين بيسوع</vt:lpstr>
      <vt:lpstr>الفكرة الرئيسية في أعمال الرسل 19: 21-41</vt:lpstr>
      <vt:lpstr>رئيس السلام (أش 9: 6)</vt:lpstr>
      <vt:lpstr>صانع الأوثان ديمتريوس هو الذي بدأ أعمال الشغب في أفسس، وليس بولس المسالم (اعمال ١٩: ٢٣-٤١).</vt:lpstr>
      <vt:lpstr>يؤدي الإنجيل إلى السلام</vt:lpstr>
      <vt:lpstr>مسابقة لوحة السلام</vt:lpstr>
      <vt:lpstr>Peace Picture Contest</vt:lpstr>
      <vt:lpstr>الرابح</vt:lpstr>
      <vt:lpstr>كيف نستبدل الأوثان بالسلام؟</vt:lpstr>
      <vt:lpstr>هو سلامنا</vt:lpstr>
      <vt:lpstr>هو سلامنا</vt:lpstr>
      <vt:lpstr>He is Our Peace</vt:lpstr>
      <vt:lpstr>PowerPoint Presentation</vt:lpstr>
      <vt:lpstr>وعظ العهد الجديد • BibleStudyDownloads.org</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515</cp:revision>
  <cp:lastPrinted>2025-04-05T06:40:33Z</cp:lastPrinted>
  <dcterms:created xsi:type="dcterms:W3CDTF">2009-02-04T00:08:16Z</dcterms:created>
  <dcterms:modified xsi:type="dcterms:W3CDTF">2025-10-04T13:12:50Z</dcterms:modified>
</cp:coreProperties>
</file>