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theme/theme1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theme/theme22.xml" ContentType="application/vnd.openxmlformats-officedocument.theme+xml"/>
  <Override PartName="/ppt/slideLayouts/slideLayout1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546" r:id="rId2"/>
    <p:sldMasterId id="2147488577" r:id="rId3"/>
    <p:sldMasterId id="2147488759" r:id="rId4"/>
    <p:sldMasterId id="2147488889" r:id="rId5"/>
    <p:sldMasterId id="2147488901" r:id="rId6"/>
    <p:sldMasterId id="2147488915" r:id="rId7"/>
    <p:sldMasterId id="2147488928" r:id="rId8"/>
    <p:sldMasterId id="2147488956" r:id="rId9"/>
    <p:sldMasterId id="2147488962" r:id="rId10"/>
    <p:sldMasterId id="2147488966" r:id="rId11"/>
    <p:sldMasterId id="2147488970" r:id="rId12"/>
    <p:sldMasterId id="2147488972" r:id="rId13"/>
    <p:sldMasterId id="2147488974" r:id="rId14"/>
    <p:sldMasterId id="2147488976" r:id="rId15"/>
    <p:sldMasterId id="2147488993" r:id="rId16"/>
    <p:sldMasterId id="2147489070" r:id="rId17"/>
    <p:sldMasterId id="2147489072" r:id="rId18"/>
    <p:sldMasterId id="2147489452" r:id="rId19"/>
    <p:sldMasterId id="2147489464" r:id="rId20"/>
    <p:sldMasterId id="2147489476" r:id="rId21"/>
    <p:sldMasterId id="2147489488" r:id="rId22"/>
    <p:sldMasterId id="2147489490" r:id="rId23"/>
  </p:sldMasterIdLst>
  <p:notesMasterIdLst>
    <p:notesMasterId r:id="rId69"/>
  </p:notesMasterIdLst>
  <p:sldIdLst>
    <p:sldId id="5158" r:id="rId24"/>
    <p:sldId id="371" r:id="rId25"/>
    <p:sldId id="5326" r:id="rId26"/>
    <p:sldId id="5327" r:id="rId27"/>
    <p:sldId id="5328" r:id="rId28"/>
    <p:sldId id="367" r:id="rId29"/>
    <p:sldId id="368" r:id="rId30"/>
    <p:sldId id="369" r:id="rId31"/>
    <p:sldId id="370" r:id="rId32"/>
    <p:sldId id="5355" r:id="rId33"/>
    <p:sldId id="372" r:id="rId34"/>
    <p:sldId id="373" r:id="rId35"/>
    <p:sldId id="550" r:id="rId36"/>
    <p:sldId id="5356" r:id="rId37"/>
    <p:sldId id="5339" r:id="rId38"/>
    <p:sldId id="5357" r:id="rId39"/>
    <p:sldId id="5341" r:id="rId40"/>
    <p:sldId id="5329" r:id="rId41"/>
    <p:sldId id="5342" r:id="rId42"/>
    <p:sldId id="5346" r:id="rId43"/>
    <p:sldId id="5347" r:id="rId44"/>
    <p:sldId id="5323" r:id="rId45"/>
    <p:sldId id="5343" r:id="rId46"/>
    <p:sldId id="336" r:id="rId47"/>
    <p:sldId id="337" r:id="rId48"/>
    <p:sldId id="292" r:id="rId49"/>
    <p:sldId id="284" r:id="rId50"/>
    <p:sldId id="4455" r:id="rId51"/>
    <p:sldId id="375" r:id="rId52"/>
    <p:sldId id="4456" r:id="rId53"/>
    <p:sldId id="5174" r:id="rId54"/>
    <p:sldId id="5321" r:id="rId55"/>
    <p:sldId id="5322" r:id="rId56"/>
    <p:sldId id="5324" r:id="rId57"/>
    <p:sldId id="5348" r:id="rId58"/>
    <p:sldId id="287" r:id="rId59"/>
    <p:sldId id="5349" r:id="rId60"/>
    <p:sldId id="5350" r:id="rId61"/>
    <p:sldId id="5351" r:id="rId62"/>
    <p:sldId id="5352" r:id="rId63"/>
    <p:sldId id="5353" r:id="rId64"/>
    <p:sldId id="5354" r:id="rId65"/>
    <p:sldId id="5325" r:id="rId66"/>
    <p:sldId id="449" r:id="rId67"/>
    <p:sldId id="392"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3333D1"/>
    <a:srgbClr val="00699D"/>
    <a:srgbClr val="FFFFFF"/>
    <a:srgbClr val="000404"/>
    <a:srgbClr val="1C3B1F"/>
    <a:srgbClr val="E3E3CD"/>
    <a:srgbClr val="390039"/>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70" autoAdjust="0"/>
    <p:restoredTop sz="74781" autoAdjust="0"/>
  </p:normalViewPr>
  <p:slideViewPr>
    <p:cSldViewPr>
      <p:cViewPr varScale="1">
        <p:scale>
          <a:sx n="94" d="100"/>
          <a:sy n="94" d="100"/>
        </p:scale>
        <p:origin x="184" y="720"/>
      </p:cViewPr>
      <p:guideLst>
        <p:guide orient="horz" pos="2160"/>
        <p:guide pos="2880"/>
      </p:guideLst>
    </p:cSldViewPr>
  </p:slideViewPr>
  <p:outlineViewPr>
    <p:cViewPr>
      <p:scale>
        <a:sx n="33" d="100"/>
        <a:sy n="33" d="100"/>
      </p:scale>
      <p:origin x="0" y="20752"/>
    </p:cViewPr>
  </p:outlineViewPr>
  <p:notesTextViewPr>
    <p:cViewPr>
      <p:scale>
        <a:sx n="100" d="100"/>
        <a:sy n="100" d="100"/>
      </p:scale>
      <p:origin x="0" y="0"/>
    </p:cViewPr>
  </p:notesTextViewPr>
  <p:sorterViewPr>
    <p:cViewPr varScale="1">
      <p:scale>
        <a:sx n="50" d="100"/>
        <a:sy n="50" d="100"/>
      </p:scale>
      <p:origin x="0" y="0"/>
    </p:cViewPr>
  </p:sorterViewPr>
  <p:notesViewPr>
    <p:cSldViewPr>
      <p:cViewPr varScale="1">
        <p:scale>
          <a:sx n="114" d="100"/>
          <a:sy n="114" d="100"/>
        </p:scale>
        <p:origin x="116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6CF7F-62F3-AD43-B050-A225213004C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dirty="0">
                <a:latin typeface="Arial" charset="0"/>
                <a:ea typeface="ＭＳ Ｐゴシック" charset="0"/>
                <a:cs typeface="ＭＳ Ｐゴシック" charset="0"/>
              </a:rPr>
              <a:t>يصوّر متى يسوع على أنه الأسد (الملك الحاكم) و الحمل (المخلص الفادي)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a:t>
            </a:r>
            <a:r>
              <a:rPr lang="ar-JO" sz="1800" b="1" dirty="0">
                <a:effectLst/>
                <a:latin typeface="Calibri" panose="020F0502020204030204" pitchFamily="34" charset="0"/>
                <a:ea typeface="Calibri" panose="020F0502020204030204" pitchFamily="34" charset="0"/>
                <a:cs typeface="Arial" panose="020B0604020202020204" pitchFamily="34" charset="0"/>
              </a:rPr>
              <a:t>خادم</a:t>
            </a:r>
            <a:r>
              <a:rPr lang="ar-JO" sz="1800" dirty="0">
                <a:effectLst/>
                <a:latin typeface="Calibri" panose="020F0502020204030204" pitchFamily="34" charset="0"/>
                <a:ea typeface="Calibri" panose="020F0502020204030204" pitchFamily="34" charset="0"/>
                <a:cs typeface="Arial" panose="020B0604020202020204" pitchFamily="34" charset="0"/>
              </a:rPr>
              <a:t> الجميع... يقول بعضهم أنه </a:t>
            </a:r>
            <a:r>
              <a:rPr lang="ar-JO" sz="1800" b="1" dirty="0">
                <a:effectLst/>
                <a:latin typeface="Calibri" panose="020F0502020204030204" pitchFamily="34" charset="0"/>
                <a:ea typeface="Calibri" panose="020F0502020204030204" pitchFamily="34" charset="0"/>
                <a:cs typeface="Arial" panose="020B0604020202020204" pitchFamily="34" charset="0"/>
              </a:rPr>
              <a:t>الخادم المتألم</a:t>
            </a:r>
            <a:r>
              <a:rPr lang="ar-JO" sz="1800" dirty="0">
                <a:effectLst/>
                <a:latin typeface="Calibri" panose="020F0502020204030204" pitchFamily="34" charset="0"/>
                <a:ea typeface="Calibri" panose="020F0502020204030204" pitchFamily="34" charset="0"/>
                <a:cs typeface="Arial" panose="020B0604020202020204" pitchFamily="34" charset="0"/>
              </a:rPr>
              <a:t>،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a:t>
            </a:r>
            <a:r>
              <a:rPr lang="ar-JO" sz="1800" b="1" dirty="0">
                <a:effectLst/>
                <a:latin typeface="Calibri" panose="020F0502020204030204" pitchFamily="34" charset="0"/>
                <a:ea typeface="Calibri" panose="020F0502020204030204" pitchFamily="34" charset="0"/>
                <a:cs typeface="Arial" panose="020B0604020202020204" pitchFamily="34" charset="0"/>
              </a:rPr>
              <a:t>آخر الأزمنة</a:t>
            </a:r>
            <a:r>
              <a:rPr lang="ar-JO" sz="1800" dirty="0">
                <a:effectLst/>
                <a:latin typeface="Calibri" panose="020F0502020204030204" pitchFamily="34" charset="0"/>
                <a:ea typeface="Calibri" panose="020F0502020204030204" pitchFamily="34" charset="0"/>
                <a:cs typeface="Arial" panose="020B0604020202020204" pitchFamily="34" charset="0"/>
              </a:rPr>
              <a:t>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a:t>
            </a:r>
            <a:r>
              <a:rPr lang="ar-JO" sz="1800" b="1" dirty="0">
                <a:effectLst/>
                <a:latin typeface="Calibri" panose="020F0502020204030204" pitchFamily="34" charset="0"/>
                <a:ea typeface="Calibri" panose="020F0502020204030204" pitchFamily="34" charset="0"/>
                <a:cs typeface="Arial" panose="020B0604020202020204" pitchFamily="34" charset="0"/>
              </a:rPr>
              <a:t>قاله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a:t>
            </a:r>
            <a:r>
              <a:rPr lang="ar-JO" sz="1800" b="1" dirty="0">
                <a:effectLst/>
                <a:latin typeface="Calibri" panose="020F0502020204030204" pitchFamily="34" charset="0"/>
                <a:ea typeface="Calibri" panose="020F0502020204030204" pitchFamily="34" charset="0"/>
                <a:cs typeface="Arial" panose="020B0604020202020204" pitchFamily="34" charset="0"/>
              </a:rPr>
              <a:t>فعله</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فعل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وماذا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a:t>
            </a:r>
            <a:r>
              <a:rPr lang="ar-JO" sz="1800" b="1" dirty="0">
                <a:effectLst/>
                <a:latin typeface="Calibri" panose="020F0502020204030204" pitchFamily="34" charset="0"/>
                <a:ea typeface="Calibri" panose="020F0502020204030204" pitchFamily="34" charset="0"/>
                <a:cs typeface="Arial" panose="020B0604020202020204" pitchFamily="34" charset="0"/>
              </a:rPr>
              <a:t>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0" dirty="0">
                <a:effectLst/>
                <a:latin typeface="Calibri" panose="020F0502020204030204" pitchFamily="34" charset="0"/>
                <a:ea typeface="Calibri" panose="020F0502020204030204" pitchFamily="34" charset="0"/>
                <a:cs typeface="Arial" panose="020B0604020202020204" pitchFamily="34" charset="0"/>
              </a:rPr>
              <a:t>////</a:t>
            </a:r>
            <a:r>
              <a:rPr lang="ar-JO" sz="1800" b="1" dirty="0">
                <a:effectLst/>
                <a:latin typeface="Calibri" panose="020F0502020204030204" pitchFamily="34" charset="0"/>
                <a:ea typeface="Calibri" panose="020F0502020204030204" pitchFamily="34" charset="0"/>
                <a:cs typeface="Arial" panose="020B0604020202020204" pitchFamily="34" charset="0"/>
              </a:rPr>
              <a:t>   </a:t>
            </a:r>
            <a:r>
              <a:rPr lang="ar-JO" sz="1800" b="0" dirty="0">
                <a:effectLst/>
                <a:latin typeface="Calibri" panose="020F0502020204030204" pitchFamily="34" charset="0"/>
                <a:ea typeface="Calibri" panose="020F0502020204030204" pitchFamily="34" charset="0"/>
                <a:cs typeface="Arial" panose="020B0604020202020204" pitchFamily="34" charset="0"/>
              </a:rPr>
              <a:t>... "لنرى معًا"... </a:t>
            </a:r>
            <a:r>
              <a:rPr lang="ar-JO" sz="1800" dirty="0">
                <a:effectLst/>
                <a:latin typeface="Calibri" panose="020F0502020204030204" pitchFamily="34" charset="0"/>
                <a:ea typeface="Calibri" panose="020F0502020204030204" pitchFamily="34" charset="0"/>
                <a:cs typeface="Arial" panose="020B0604020202020204" pitchFamily="34" charset="0"/>
              </a:rPr>
              <a:t>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extLst>
      <p:ext uri="{BB962C8B-B14F-4D97-AF65-F5344CB8AC3E}">
        <p14:creationId xmlns:p14="http://schemas.microsoft.com/office/powerpoint/2010/main" val="143903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أتبع الأسهم التي تربط بين أناجيل متى ومرقس ولوقا. مرة أخرى... ستلاحظ أن إنجيل يوحنا ليس بينهم. هؤلاء الثلاثة هم ما يطلق عليه تسمية الأناجيل الإزائية. لقد </a:t>
            </a:r>
            <a:r>
              <a:rPr lang="ar-JO" sz="1800" b="1" dirty="0">
                <a:effectLst/>
                <a:latin typeface="Calibri" panose="020F0502020204030204" pitchFamily="34" charset="0"/>
                <a:ea typeface="Calibri" panose="020F0502020204030204" pitchFamily="34" charset="0"/>
                <a:cs typeface="Arial" panose="020B0604020202020204" pitchFamily="34" charset="0"/>
              </a:rPr>
              <a:t>شوهدوا معًا</a:t>
            </a:r>
            <a:r>
              <a:rPr lang="ar-JO" sz="1800" dirty="0">
                <a:effectLst/>
                <a:latin typeface="Calibri" panose="020F0502020204030204" pitchFamily="34" charset="0"/>
                <a:ea typeface="Calibri" panose="020F0502020204030204" pitchFamily="34" charset="0"/>
                <a:cs typeface="Arial" panose="020B0604020202020204" pitchFamily="34" charset="0"/>
              </a:rPr>
              <a:t>... حيث أن هذه الأعمال تأخذ وجهة النظر للمستوى الأرضي من التاريخ البشري ليسوع المسيح عندما كان يجول في فلسطين أيام خدمته. الرجل... ورسالته بين شعبه.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 ناحية أخرى، يمثل إنجيل يوحنا – الذي يظهر هنا مع علامة سيجما الرياضية المألوفة – ملخصًا لكل 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 – مجموع كل ما وعظ به وأظهره – علانية وسرًّا.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برؤيته للرب بوضوح على أنه الله نفسه، يرفع يوحنا من أفقنا الروحي بطرق لا تفعلها الأناجيل الثلاثة الأولى.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b="0" dirty="0">
              <a:latin typeface="Arial"/>
              <a:ea typeface="ＭＳ Ｐゴシック" charset="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باختصار كتب يوحنا إلى </a:t>
            </a:r>
            <a:r>
              <a:rPr lang="ar-JO" sz="1800" b="1" dirty="0">
                <a:effectLst/>
                <a:latin typeface="Calibri" panose="020F0502020204030204" pitchFamily="34" charset="0"/>
                <a:ea typeface="Calibri" panose="020F0502020204030204" pitchFamily="34" charset="0"/>
                <a:cs typeface="Arial" panose="020B0604020202020204" pitchFamily="34" charset="0"/>
              </a:rPr>
              <a:t>غير المؤمنين من خلال تلك المنظمة الجديدة،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التي تصور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لكن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يوحنا عن الذي قصده يسوع في كرازته؟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sz="1800" b="0" dirty="0">
              <a:latin typeface="Arial"/>
              <a:ea typeface="ＭＳ Ｐゴシック" charset="0"/>
              <a:cs typeface="Arial"/>
            </a:endParaRPr>
          </a:p>
        </p:txBody>
      </p:sp>
    </p:spTree>
    <p:extLst>
      <p:ext uri="{BB962C8B-B14F-4D97-AF65-F5344CB8AC3E}">
        <p14:creationId xmlns:p14="http://schemas.microsoft.com/office/powerpoint/2010/main" val="96855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LC-01-Gospels-26</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NS-01-Gospels-26</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
        <p:nvSpPr>
          <p:cNvPr id="4" name="Slide Number Placeholder 3"/>
          <p:cNvSpPr>
            <a:spLocks noGrp="1"/>
          </p:cNvSpPr>
          <p:nvPr>
            <p:ph type="sldNum" sz="quarter" idx="5"/>
          </p:nvPr>
        </p:nvSpPr>
        <p:spPr/>
        <p:txBody>
          <a:bodyPr/>
          <a:lstStyle/>
          <a:p>
            <a:pPr>
              <a:defRPr/>
            </a:pPr>
            <a:fld id="{F371F489-9317-2742-8EE6-9975ED4BAE9F}" type="slidenum">
              <a:rPr lang="en-US" smtClean="0"/>
              <a:pPr>
                <a:defRPr/>
              </a:pPr>
              <a:t>36</a:t>
            </a:fld>
            <a:endParaRPr lang="en-US"/>
          </a:p>
        </p:txBody>
      </p:sp>
    </p:spTree>
    <p:extLst>
      <p:ext uri="{BB962C8B-B14F-4D97-AF65-F5344CB8AC3E}">
        <p14:creationId xmlns:p14="http://schemas.microsoft.com/office/powerpoint/2010/main" val="325781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a:t>
            </a:r>
            <a:r>
              <a:rPr lang="ar-JO" sz="1800" b="1" dirty="0">
                <a:effectLst/>
                <a:latin typeface="Calibri" panose="020F0502020204030204" pitchFamily="34" charset="0"/>
                <a:ea typeface="Calibri" panose="020F0502020204030204" pitchFamily="34" charset="0"/>
                <a:cs typeface="Arial" panose="020B0604020202020204" pitchFamily="34" charset="0"/>
              </a:rPr>
              <a:t>لغير المؤمنين، والوصول إليهم عبر قناة التواصل الخاصة بتلك المجموعة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الجديدة، أي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78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945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9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76782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31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84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42920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79823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0634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23973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3852668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3153923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94813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790074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56472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2369755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8442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79513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370205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14209335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9026942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8846601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65869272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28909704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37179239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6822940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0626613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0488635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02919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982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2259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136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132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572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7488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48276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95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8249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52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99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00409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9669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837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4809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19760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89710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6709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78727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2395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35148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80620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9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8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1624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55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70998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94664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050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01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6241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786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68318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1247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304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2777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1067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cstate="emai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73546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37767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60551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06035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43926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038483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86980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76533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405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6738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2529453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41022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103486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1314437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110399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145041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1796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55479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1422530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4097070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405802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3357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696320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05799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964838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581684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79705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86171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2930563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364484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0803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412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742800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97694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849132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78331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69626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42162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83178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872443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12845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67270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3281297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443270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2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222473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2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711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25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56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3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2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5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519334316"/>
      </p:ext>
    </p:extLst>
  </p:cSld>
  <p:clrMap bg1="lt1" tx1="dk1" bg2="lt2" tx2="dk2" accent1="accent1" accent2="accent2" accent3="accent3" accent4="accent4" accent5="accent5" accent6="accent6" hlink="hlink" folHlink="folHlink"/>
  <p:sldLayoutIdLst>
    <p:sldLayoutId id="21474889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2114705635"/>
      </p:ext>
    </p:extLst>
  </p:cSld>
  <p:clrMap bg1="dk2" tx1="lt1" bg2="dk1" tx2="lt2" accent1="accent1" accent2="accent2" accent3="accent3" accent4="accent4" accent5="accent5" accent6="accent6" hlink="hlink" folHlink="folHlink"/>
  <p:sldLayoutIdLst>
    <p:sldLayoutId id="2147488967" r:id="rId1"/>
    <p:sldLayoutId id="2147488968" r:id="rId2"/>
    <p:sldLayoutId id="214748896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4448301"/>
      </p:ext>
    </p:extLst>
  </p:cSld>
  <p:clrMap bg1="dk2" tx1="lt1" bg2="dk1" tx2="lt2" accent1="accent1" accent2="accent2" accent3="accent3" accent4="accent4" accent5="accent5" accent6="accent6" hlink="hlink" folHlink="folHlink"/>
  <p:sldLayoutIdLst>
    <p:sldLayoutId id="214748897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546197401"/>
      </p:ext>
    </p:extLst>
  </p:cSld>
  <p:clrMap bg1="dk2" tx1="lt1" bg2="dk1" tx2="lt2" accent1="accent1" accent2="accent2" accent3="accent3" accent4="accent4" accent5="accent5" accent6="accent6" hlink="hlink" folHlink="folHlink"/>
  <p:sldLayoutIdLst>
    <p:sldLayoutId id="2147488973"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0387832"/>
      </p:ext>
    </p:extLst>
  </p:cSld>
  <p:clrMap bg1="lt1" tx1="dk1" bg2="lt2" tx2="dk2" accent1="accent1" accent2="accent2" accent3="accent3" accent4="accent4" accent5="accent5" accent6="accent6" hlink="hlink" folHlink="folHlink"/>
  <p:sldLayoutIdLst>
    <p:sldLayoutId id="214748897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295787241"/>
      </p:ext>
    </p:extLst>
  </p:cSld>
  <p:clrMap bg1="lt1" tx1="dk1" bg2="lt2" tx2="dk2" accent1="accent1" accent2="accent2" accent3="accent3" accent4="accent4" accent5="accent5" accent6="accent6" hlink="hlink" folHlink="folHlink"/>
  <p:sldLayoutIdLst>
    <p:sldLayoutId id="21474889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3942819270"/>
      </p:ext>
    </p:extLst>
  </p:cSld>
  <p:clrMap bg1="dk2" tx1="lt1" bg2="dk1" tx2="lt2" accent1="accent1" accent2="accent2" accent3="accent3" accent4="accent4" accent5="accent5" accent6="accent6" hlink="hlink" folHlink="folHlink"/>
  <p:sldLayoutIdLst>
    <p:sldLayoutId id="2147488994" r:id="rId1"/>
    <p:sldLayoutId id="2147488995" r:id="rId2"/>
    <p:sldLayoutId id="2147488996" r:id="rId3"/>
    <p:sldLayoutId id="2147488997" r:id="rId4"/>
    <p:sldLayoutId id="2147488998" r:id="rId5"/>
    <p:sldLayoutId id="2147488999" r:id="rId6"/>
    <p:sldLayoutId id="2147489000" r:id="rId7"/>
    <p:sldLayoutId id="2147489001" r:id="rId8"/>
    <p:sldLayoutId id="2147489002" r:id="rId9"/>
    <p:sldLayoutId id="2147489003" r:id="rId10"/>
    <p:sldLayoutId id="2147489004" r:id="rId11"/>
    <p:sldLayoutId id="2147489005"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728869817"/>
      </p:ext>
    </p:extLst>
  </p:cSld>
  <p:clrMap bg1="lt1" tx1="dk1" bg2="lt2" tx2="dk2" accent1="accent1" accent2="accent2" accent3="accent3" accent4="accent4" accent5="accent5" accent6="accent6" hlink="hlink" folHlink="folHlink"/>
  <p:sldLayoutIdLst>
    <p:sldLayoutId id="214748907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3840397752"/>
      </p:ext>
    </p:extLst>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 id="2147489079" r:id="rId7"/>
    <p:sldLayoutId id="2147489080" r:id="rId8"/>
    <p:sldLayoutId id="2147489081" r:id="rId9"/>
    <p:sldLayoutId id="2147489082" r:id="rId10"/>
    <p:sldLayoutId id="21474890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298601510"/>
      </p:ext>
    </p:extLst>
  </p:cSld>
  <p:clrMap bg1="dk2" tx1="lt1" bg2="dk1" tx2="lt2" accent1="accent1" accent2="accent2" accent3="accent3" accent4="accent4" accent5="accent5" accent6="accent6" hlink="hlink" folHlink="folHlink"/>
  <p:sldLayoutIdLst>
    <p:sldLayoutId id="2147489453" r:id="rId1"/>
    <p:sldLayoutId id="2147489454" r:id="rId2"/>
    <p:sldLayoutId id="2147489455" r:id="rId3"/>
    <p:sldLayoutId id="2147489456" r:id="rId4"/>
    <p:sldLayoutId id="2147489457" r:id="rId5"/>
    <p:sldLayoutId id="2147489458" r:id="rId6"/>
    <p:sldLayoutId id="2147489459" r:id="rId7"/>
    <p:sldLayoutId id="2147489460" r:id="rId8"/>
    <p:sldLayoutId id="2147489461" r:id="rId9"/>
    <p:sldLayoutId id="2147489462" r:id="rId10"/>
    <p:sldLayoutId id="214748946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23915"/>
      </p:ext>
    </p:extLst>
  </p:cSld>
  <p:clrMap bg1="dk2" tx1="lt1" bg2="dk1" tx2="lt2" accent1="accent1" accent2="accent2" accent3="accent3" accent4="accent4" accent5="accent5" accent6="accent6" hlink="hlink" folHlink="folHlink"/>
  <p:sldLayoutIdLst>
    <p:sldLayoutId id="2147489465" r:id="rId1"/>
    <p:sldLayoutId id="2147489466" r:id="rId2"/>
    <p:sldLayoutId id="2147489467" r:id="rId3"/>
    <p:sldLayoutId id="2147489468" r:id="rId4"/>
    <p:sldLayoutId id="2147489469" r:id="rId5"/>
    <p:sldLayoutId id="2147489470" r:id="rId6"/>
    <p:sldLayoutId id="2147489471" r:id="rId7"/>
    <p:sldLayoutId id="2147489472" r:id="rId8"/>
    <p:sldLayoutId id="2147489473" r:id="rId9"/>
    <p:sldLayoutId id="2147489474" r:id="rId10"/>
    <p:sldLayoutId id="21474894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40DB43A0-EC8F-0B4A-ACD4-6B792E57F4DC}" type="slidenum">
              <a:rPr lang="en-US" smtClean="0"/>
              <a:pPr>
                <a:defRPr/>
              </a:pPr>
              <a:t>‹#›</a:t>
            </a:fld>
            <a:endParaRPr lang="en-US"/>
          </a:p>
        </p:txBody>
      </p:sp>
    </p:spTree>
    <p:extLst>
      <p:ext uri="{BB962C8B-B14F-4D97-AF65-F5344CB8AC3E}">
        <p14:creationId xmlns:p14="http://schemas.microsoft.com/office/powerpoint/2010/main" val="759474329"/>
      </p:ext>
    </p:extLst>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a:solidFill>
                  <a:srgbClr val="FFFFFF"/>
                </a:solidFill>
                <a:latin typeface="Arial" charset="0"/>
                <a:cs typeface="MS Gothic" charset="0"/>
              </a:rPr>
              <a:t>© </a:t>
            </a:r>
            <a:r>
              <a:rPr lang="en-GB" sz="882" b="1">
                <a:solidFill>
                  <a:srgbClr val="FFFFFF"/>
                </a:solidFill>
                <a:latin typeface="Arial" charset="0"/>
                <a:cs typeface="MS Gothic" charset="0"/>
              </a:rPr>
              <a:t>2006</a:t>
            </a:r>
            <a:r>
              <a:rPr lang="en-GB" sz="794" b="1">
                <a:solidFill>
                  <a:srgbClr val="FFFFFF"/>
                </a:solidFill>
                <a:latin typeface="Arial" charset="0"/>
                <a:cs typeface="MS Gothic" charset="0"/>
              </a:rPr>
              <a:t> TBBMI</a:t>
            </a:r>
          </a:p>
        </p:txBody>
      </p:sp>
      <p:sp>
        <p:nvSpPr>
          <p:cNvPr id="3076" name="Rectangle 3"/>
          <p:cNvSpPr>
            <a:spLocks noChangeArrowheads="1"/>
          </p:cNvSpPr>
          <p:nvPr/>
        </p:nvSpPr>
        <p:spPr bwMode="auto">
          <a:xfrm>
            <a:off x="7879297" y="6549583"/>
            <a:ext cx="604203"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7392"/>
      </p:ext>
    </p:extLst>
  </p:cSld>
  <p:clrMap bg1="lt1" tx1="dk1" bg2="lt2" tx2="dk2" accent1="accent1" accent2="accent2" accent3="accent3" accent4="accent4" accent5="accent5" accent6="accent6" hlink="hlink" folHlink="folHlink"/>
  <p:sldLayoutIdLst>
    <p:sldLayoutId id="2147489489"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601" tIns="40299" rIns="80601" bIns="40299"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31" y="6564280"/>
            <a:ext cx="867132" cy="219048"/>
          </a:xfrm>
          <a:prstGeom prst="rect">
            <a:avLst/>
          </a:prstGeom>
          <a:noFill/>
          <a:ln w="9525">
            <a:noFill/>
            <a:round/>
            <a:headEnd/>
            <a:tailEnd/>
          </a:ln>
          <a:effectLst/>
        </p:spPr>
        <p:txBody>
          <a:bodyPr wrap="none" lIns="79329" tIns="41250" rIns="79329" bIns="41250"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490" eaLnBrk="1" hangingPunct="1">
              <a:lnSpc>
                <a:spcPct val="100000"/>
              </a:lnSpc>
              <a:spcBef>
                <a:spcPts val="491"/>
              </a:spcBef>
              <a:buClr>
                <a:srgbClr val="FFFFFF"/>
              </a:buClr>
              <a:buSzTx/>
              <a:buFont typeface="Arial" charset="0"/>
              <a:buNone/>
              <a:defRPr/>
            </a:pPr>
            <a:r>
              <a:rPr lang="en-GB" sz="794" b="1">
                <a:solidFill>
                  <a:srgbClr val="FFFFFF"/>
                </a:solidFill>
                <a:latin typeface="Arial" charset="0"/>
                <a:ea typeface="MS Gothic" charset="0"/>
                <a:cs typeface="MS Gothic" charset="0"/>
              </a:rPr>
              <a:t>© </a:t>
            </a:r>
            <a:r>
              <a:rPr lang="en-GB" sz="882" b="1">
                <a:solidFill>
                  <a:srgbClr val="FFFFFF"/>
                </a:solidFill>
                <a:latin typeface="Arial" charset="0"/>
                <a:ea typeface="MS Gothic" charset="0"/>
                <a:cs typeface="MS Gothic" charset="0"/>
              </a:rPr>
              <a:t>2006</a:t>
            </a:r>
            <a:r>
              <a:rPr lang="en-GB" sz="794" b="1">
                <a:solidFill>
                  <a:srgbClr val="FFFFFF"/>
                </a:solidFill>
                <a:latin typeface="Arial" charset="0"/>
                <a:ea typeface="MS Gothic" charset="0"/>
                <a:cs typeface="MS Gothic" charset="0"/>
              </a:rPr>
              <a:t> TBBMI</a:t>
            </a:r>
          </a:p>
        </p:txBody>
      </p:sp>
      <p:sp>
        <p:nvSpPr>
          <p:cNvPr id="4100" name="Rectangle 3"/>
          <p:cNvSpPr>
            <a:spLocks noChangeArrowheads="1"/>
          </p:cNvSpPr>
          <p:nvPr/>
        </p:nvSpPr>
        <p:spPr bwMode="auto">
          <a:xfrm>
            <a:off x="7879278" y="6549572"/>
            <a:ext cx="604240" cy="219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29" tIns="41250" rIns="79329" bIns="41250"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6398" algn="l"/>
                <a:tab pos="3221863" algn="l"/>
                <a:tab pos="4028730" algn="l"/>
                <a:tab pos="4834196" algn="l"/>
                <a:tab pos="5641062" algn="l"/>
                <a:tab pos="6446528" algn="l"/>
                <a:tab pos="7253394" algn="l"/>
                <a:tab pos="8058860" algn="l"/>
                <a:tab pos="8864326"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C5236450-5F7A-7BB0-C5C5-B76739AAB47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71906"/>
      </p:ext>
    </p:extLst>
  </p:cSld>
  <p:clrMap bg1="lt1" tx1="dk1" bg2="lt2" tx2="dk2" accent1="accent1" accent2="accent2" accent3="accent3" accent4="accent4" accent5="accent5" accent6="accent6" hlink="hlink" folHlink="folHlink"/>
  <p:sldLayoutIdLst>
    <p:sldLayoutId id="21474894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300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601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9027"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2035"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5960"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7064"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80007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3083"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609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3008" rtl="0" eaLnBrk="1" latinLnBrk="0" hangingPunct="1">
        <a:defRPr sz="1588" kern="1200">
          <a:solidFill>
            <a:schemeClr val="tx1"/>
          </a:solidFill>
          <a:latin typeface="+mn-lt"/>
          <a:ea typeface="+mn-ea"/>
          <a:cs typeface="+mn-cs"/>
        </a:defRPr>
      </a:lvl1pPr>
      <a:lvl2pPr marL="403008" algn="l" defTabSz="403008" rtl="0" eaLnBrk="1" latinLnBrk="0" hangingPunct="1">
        <a:defRPr sz="1588" kern="1200">
          <a:solidFill>
            <a:schemeClr val="tx1"/>
          </a:solidFill>
          <a:latin typeface="+mn-lt"/>
          <a:ea typeface="+mn-ea"/>
          <a:cs typeface="+mn-cs"/>
        </a:defRPr>
      </a:lvl2pPr>
      <a:lvl3pPr marL="806018" algn="l" defTabSz="403008" rtl="0" eaLnBrk="1" latinLnBrk="0" hangingPunct="1">
        <a:defRPr sz="1588" kern="1200">
          <a:solidFill>
            <a:schemeClr val="tx1"/>
          </a:solidFill>
          <a:latin typeface="+mn-lt"/>
          <a:ea typeface="+mn-ea"/>
          <a:cs typeface="+mn-cs"/>
        </a:defRPr>
      </a:lvl3pPr>
      <a:lvl4pPr marL="1209027" algn="l" defTabSz="403008" rtl="0" eaLnBrk="1" latinLnBrk="0" hangingPunct="1">
        <a:defRPr sz="1588" kern="1200">
          <a:solidFill>
            <a:schemeClr val="tx1"/>
          </a:solidFill>
          <a:latin typeface="+mn-lt"/>
          <a:ea typeface="+mn-ea"/>
          <a:cs typeface="+mn-cs"/>
        </a:defRPr>
      </a:lvl4pPr>
      <a:lvl5pPr marL="1612035" algn="l" defTabSz="403008" rtl="0" eaLnBrk="1" latinLnBrk="0" hangingPunct="1">
        <a:defRPr sz="1588" kern="1200">
          <a:solidFill>
            <a:schemeClr val="tx1"/>
          </a:solidFill>
          <a:latin typeface="+mn-lt"/>
          <a:ea typeface="+mn-ea"/>
          <a:cs typeface="+mn-cs"/>
        </a:defRPr>
      </a:lvl5pPr>
      <a:lvl6pPr marL="2015044" algn="l" defTabSz="403008" rtl="0" eaLnBrk="1" latinLnBrk="0" hangingPunct="1">
        <a:defRPr sz="1588" kern="1200">
          <a:solidFill>
            <a:schemeClr val="tx1"/>
          </a:solidFill>
          <a:latin typeface="+mn-lt"/>
          <a:ea typeface="+mn-ea"/>
          <a:cs typeface="+mn-cs"/>
        </a:defRPr>
      </a:lvl6pPr>
      <a:lvl7pPr marL="2418054" algn="l" defTabSz="403008" rtl="0" eaLnBrk="1" latinLnBrk="0" hangingPunct="1">
        <a:defRPr sz="1588" kern="1200">
          <a:solidFill>
            <a:schemeClr val="tx1"/>
          </a:solidFill>
          <a:latin typeface="+mn-lt"/>
          <a:ea typeface="+mn-ea"/>
          <a:cs typeface="+mn-cs"/>
        </a:defRPr>
      </a:lvl7pPr>
      <a:lvl8pPr marL="2821062" algn="l" defTabSz="403008" rtl="0" eaLnBrk="1" latinLnBrk="0" hangingPunct="1">
        <a:defRPr sz="1588" kern="1200">
          <a:solidFill>
            <a:schemeClr val="tx1"/>
          </a:solidFill>
          <a:latin typeface="+mn-lt"/>
          <a:ea typeface="+mn-ea"/>
          <a:cs typeface="+mn-cs"/>
        </a:defRPr>
      </a:lvl8pPr>
      <a:lvl9pPr marL="3224070" algn="l" defTabSz="403008"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13659072"/>
      </p:ext>
    </p:extLst>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 id="2147488589" r:id="rId12"/>
    <p:sldLayoutId id="214748859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3317997089"/>
      </p:ext>
    </p:extLst>
  </p:cSld>
  <p:clrMap bg1="lt1" tx1="dk1" bg2="lt2" tx2="dk2" accent1="accent1" accent2="accent2" accent3="accent3" accent4="accent4" accent5="accent5" accent6="accent6" hlink="hlink" folHlink="folHlink"/>
  <p:sldLayoutIdLst>
    <p:sldLayoutId id="2147488890" r:id="rId1"/>
    <p:sldLayoutId id="2147488891" r:id="rId2"/>
    <p:sldLayoutId id="2147488892" r:id="rId3"/>
    <p:sldLayoutId id="2147488893" r:id="rId4"/>
    <p:sldLayoutId id="2147488894" r:id="rId5"/>
    <p:sldLayoutId id="2147488895" r:id="rId6"/>
    <p:sldLayoutId id="2147488896" r:id="rId7"/>
    <p:sldLayoutId id="2147488897" r:id="rId8"/>
    <p:sldLayoutId id="2147488898" r:id="rId9"/>
    <p:sldLayoutId id="2147488899" r:id="rId10"/>
    <p:sldLayoutId id="214748890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707448"/>
      </p:ext>
    </p:extLst>
  </p:cSld>
  <p:clrMap bg1="dk2" tx1="lt1" bg2="dk1" tx2="lt2" accent1="accent1" accent2="accent2" accent3="accent3" accent4="accent4" accent5="accent5" accent6="accent6" hlink="hlink" folHlink="folHlink"/>
  <p:sldLayoutIdLst>
    <p:sldLayoutId id="2147488902" r:id="rId1"/>
    <p:sldLayoutId id="2147488903" r:id="rId2"/>
    <p:sldLayoutId id="2147488904" r:id="rId3"/>
    <p:sldLayoutId id="2147488905" r:id="rId4"/>
    <p:sldLayoutId id="2147488906" r:id="rId5"/>
    <p:sldLayoutId id="2147488907" r:id="rId6"/>
    <p:sldLayoutId id="2147488908" r:id="rId7"/>
    <p:sldLayoutId id="2147488909" r:id="rId8"/>
    <p:sldLayoutId id="2147488910" r:id="rId9"/>
    <p:sldLayoutId id="2147488911" r:id="rId10"/>
    <p:sldLayoutId id="2147488912" r:id="rId11"/>
    <p:sldLayoutId id="2147488913" r:id="rId12"/>
    <p:sldLayoutId id="2147488914"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248036126"/>
      </p:ext>
    </p:extLst>
  </p:cSld>
  <p:clrMap bg1="dk2" tx1="lt1" bg2="dk1"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1136742207"/>
      </p:ext>
    </p:extLst>
  </p:cSld>
  <p:clrMap bg1="lt1" tx1="dk1" bg2="lt2" tx2="dk2" accent1="accent1" accent2="accent2" accent3="accent3" accent4="accent4" accent5="accent5" accent6="accent6" hlink="hlink" folHlink="folHlink"/>
  <p:sldLayoutIdLst>
    <p:sldLayoutId id="214748892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455704065"/>
      </p:ext>
    </p:extLst>
  </p:cSld>
  <p:clrMap bg1="dk2" tx1="lt1" bg2="dk1" tx2="lt2" accent1="accent1" accent2="accent2" accent3="accent3" accent4="accent4" accent5="accent5" accent6="accent6" hlink="hlink" folHlink="folHlink"/>
  <p:sldLayoutIdLst>
    <p:sldLayoutId id="2147488958" r:id="rId1"/>
    <p:sldLayoutId id="214748895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802681"/>
          </a:xfrm>
          <a:effectLst/>
        </p:spPr>
        <p:txBody>
          <a:bodyPr/>
          <a:lstStyle/>
          <a:p>
            <a:pPr rtl="1" eaLnBrk="1" hangingPunct="1">
              <a:defRPr/>
            </a:pPr>
            <a:r>
              <a:rPr lang="ar-SA" sz="8000" b="1" dirty="0">
                <a:solidFill>
                  <a:srgbClr val="FFCC66"/>
                </a:solidFill>
                <a:effectLst>
                  <a:glow rad="355600">
                    <a:schemeClr val="tx1"/>
                  </a:glow>
                </a:effectLst>
                <a:latin typeface="Arial" panose="020B0604020202020204" pitchFamily="34" charset="0"/>
                <a:ea typeface="ＭＳ Ｐゴシック" charset="0"/>
                <a:cs typeface="Arial" panose="020B0604020202020204" pitchFamily="34" charset="0"/>
              </a:rPr>
              <a:t>الأناجيل</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D108B272-7350-534C-90E4-1BD44A9A19F5}"/>
              </a:ext>
            </a:extLst>
          </p:cNvPr>
          <p:cNvSpPr>
            <a:spLocks noChangeArrowheads="1"/>
          </p:cNvSpPr>
          <p:nvPr/>
        </p:nvSpPr>
        <p:spPr bwMode="auto">
          <a:xfrm>
            <a:off x="0" y="6206786"/>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pic>
        <p:nvPicPr>
          <p:cNvPr id="3" name="Picture 2">
            <a:extLst>
              <a:ext uri="{FF2B5EF4-FFF2-40B4-BE49-F238E27FC236}">
                <a16:creationId xmlns:a16="http://schemas.microsoft.com/office/drawing/2014/main" id="{8B577E84-6E7C-893F-8FEF-9E13F820EDDC}"/>
              </a:ext>
            </a:extLst>
          </p:cNvPr>
          <p:cNvPicPr>
            <a:picLocks noChangeAspect="1"/>
          </p:cNvPicPr>
          <p:nvPr/>
        </p:nvPicPr>
        <p:blipFill>
          <a:blip r:embed="rId3"/>
          <a:stretch>
            <a:fillRect/>
          </a:stretch>
        </p:blipFill>
        <p:spPr>
          <a:xfrm>
            <a:off x="-15467" y="1822477"/>
            <a:ext cx="9159467" cy="4384309"/>
          </a:xfrm>
          <a:prstGeom prst="rect">
            <a:avLst/>
          </a:prstGeom>
        </p:spPr>
      </p:pic>
    </p:spTree>
    <p:extLst>
      <p:ext uri="{BB962C8B-B14F-4D97-AF65-F5344CB8AC3E}">
        <p14:creationId xmlns:p14="http://schemas.microsoft.com/office/powerpoint/2010/main" val="3439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Helvetica" charset="0"/>
                  <a:ea typeface="MS Gothic" charset="0"/>
                  <a:cs typeface="MS Gothic"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6" name="Text Box 44"/>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17</a:t>
            </a:r>
          </a:p>
        </p:txBody>
      </p:sp>
      <p:sp>
        <p:nvSpPr>
          <p:cNvPr id="188437" name="Text Box 45"/>
          <p:cNvSpPr txBox="1">
            <a:spLocks noChangeArrowheads="1"/>
          </p:cNvSpPr>
          <p:nvPr/>
        </p:nvSpPr>
        <p:spPr bwMode="auto">
          <a:xfrm>
            <a:off x="8567895" y="6482197"/>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70805"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9"/>
            <a:ext cx="1780334" cy="418820"/>
            <a:chOff x="1682" y="1768"/>
            <a:chExt cx="1271" cy="299"/>
          </a:xfrm>
        </p:grpSpPr>
        <p:sp>
          <p:nvSpPr>
            <p:cNvPr id="190515" name="Rectangle 30"/>
            <p:cNvSpPr>
              <a:spLocks noChangeArrowheads="1"/>
            </p:cNvSpPr>
            <p:nvPr/>
          </p:nvSpPr>
          <p:spPr bwMode="auto">
            <a:xfrm>
              <a:off x="2488" y="1826"/>
              <a:ext cx="4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3"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5622" y="6504929"/>
            <a:ext cx="248302" cy="27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1"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4813"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4" name="AutoShape 44"/>
          <p:cNvSpPr>
            <a:spLocks noChangeArrowheads="1"/>
          </p:cNvSpPr>
          <p:nvPr/>
        </p:nvSpPr>
        <p:spPr bwMode="auto">
          <a:xfrm>
            <a:off x="1448361" y="3567673"/>
            <a:ext cx="2916331" cy="2487706"/>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5" name="AutoShape 45"/>
          <p:cNvSpPr>
            <a:spLocks noChangeArrowheads="1"/>
          </p:cNvSpPr>
          <p:nvPr/>
        </p:nvSpPr>
        <p:spPr bwMode="auto">
          <a:xfrm>
            <a:off x="4742890" y="878261"/>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6" name="AutoShape 46"/>
          <p:cNvSpPr>
            <a:spLocks noChangeArrowheads="1"/>
          </p:cNvSpPr>
          <p:nvPr/>
        </p:nvSpPr>
        <p:spPr bwMode="auto">
          <a:xfrm>
            <a:off x="1459566" y="911879"/>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20659" y="728383"/>
            <a:ext cx="395007" cy="818029"/>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65482" y="728382"/>
            <a:ext cx="586908" cy="318387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1100" y="739588"/>
            <a:ext cx="147077" cy="806824"/>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"لنرى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3604" name="Text Box 52"/>
          <p:cNvSpPr txBox="1">
            <a:spLocks noChangeArrowheads="1"/>
          </p:cNvSpPr>
          <p:nvPr/>
        </p:nvSpPr>
        <p:spPr bwMode="auto">
          <a:xfrm>
            <a:off x="5492286" y="3316942"/>
            <a:ext cx="1718703" cy="237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311" tIns="41239" rIns="79311" bIns="41239">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898590" eaLnBrk="1" hangingPunct="1">
              <a:spcBef>
                <a:spcPts val="9306"/>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913"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51ب</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تلخيص الرسالة</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 name="AutoShape 6">
            <a:extLst>
              <a:ext uri="{FF2B5EF4-FFF2-40B4-BE49-F238E27FC236}">
                <a16:creationId xmlns:a16="http://schemas.microsoft.com/office/drawing/2014/main" id="{5744C5F3-7BC6-BC1C-75A9-91D7E4DD7DBC}"/>
              </a:ext>
            </a:extLst>
          </p:cNvPr>
          <p:cNvSpPr>
            <a:spLocks noChangeArrowheads="1"/>
          </p:cNvSpPr>
          <p:nvPr/>
        </p:nvSpPr>
        <p:spPr bwMode="auto">
          <a:xfrm>
            <a:off x="4577603" y="3639110"/>
            <a:ext cx="2914931" cy="2470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 name="Rectangle 10">
            <a:extLst>
              <a:ext uri="{FF2B5EF4-FFF2-40B4-BE49-F238E27FC236}">
                <a16:creationId xmlns:a16="http://schemas.microsoft.com/office/drawing/2014/main" id="{AD53C361-0D79-6C5F-C8B6-7A5D471D5258}"/>
              </a:ext>
            </a:extLst>
          </p:cNvPr>
          <p:cNvSpPr>
            <a:spLocks noChangeArrowheads="1"/>
          </p:cNvSpPr>
          <p:nvPr/>
        </p:nvSpPr>
        <p:spPr bwMode="auto">
          <a:xfrm>
            <a:off x="7157757" y="3623703"/>
            <a:ext cx="376798"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2217"/>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 name="Group 24">
            <a:extLst>
              <a:ext uri="{FF2B5EF4-FFF2-40B4-BE49-F238E27FC236}">
                <a16:creationId xmlns:a16="http://schemas.microsoft.com/office/drawing/2014/main" id="{A6F430E0-BCB5-6B80-0BD0-7A6DF48DC926}"/>
              </a:ext>
            </a:extLst>
          </p:cNvPr>
          <p:cNvGrpSpPr>
            <a:grpSpLocks/>
          </p:cNvGrpSpPr>
          <p:nvPr/>
        </p:nvGrpSpPr>
        <p:grpSpPr bwMode="auto">
          <a:xfrm>
            <a:off x="6668897" y="4325469"/>
            <a:ext cx="823631" cy="1390899"/>
            <a:chOff x="4665" y="3088"/>
            <a:chExt cx="588" cy="994"/>
          </a:xfrm>
        </p:grpSpPr>
        <p:sp>
          <p:nvSpPr>
            <p:cNvPr id="5" name="Rectangle 25">
              <a:extLst>
                <a:ext uri="{FF2B5EF4-FFF2-40B4-BE49-F238E27FC236}">
                  <a16:creationId xmlns:a16="http://schemas.microsoft.com/office/drawing/2014/main" id="{1793B37F-B49C-68B0-0921-043C896E576B}"/>
                </a:ext>
              </a:extLst>
            </p:cNvPr>
            <p:cNvSpPr>
              <a:spLocks noChangeArrowheads="1"/>
            </p:cNvSpPr>
            <p:nvPr/>
          </p:nvSpPr>
          <p:spPr bwMode="auto">
            <a:xfrm>
              <a:off x="4892" y="3088"/>
              <a:ext cx="3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 name="Rectangle 26">
              <a:extLst>
                <a:ext uri="{FF2B5EF4-FFF2-40B4-BE49-F238E27FC236}">
                  <a16:creationId xmlns:a16="http://schemas.microsoft.com/office/drawing/2014/main" id="{740A487F-961E-DCDD-7250-F0C070CCD05F}"/>
                </a:ext>
              </a:extLst>
            </p:cNvPr>
            <p:cNvSpPr>
              <a:spLocks noChangeArrowheads="1"/>
            </p:cNvSpPr>
            <p:nvPr/>
          </p:nvSpPr>
          <p:spPr bwMode="auto">
            <a:xfrm>
              <a:off x="4892" y="3442"/>
              <a:ext cx="2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 name="Rectangle 27">
              <a:extLst>
                <a:ext uri="{FF2B5EF4-FFF2-40B4-BE49-F238E27FC236}">
                  <a16:creationId xmlns:a16="http://schemas.microsoft.com/office/drawing/2014/main" id="{E76E8ED2-ABA6-8FA1-0339-8EB768858BA7}"/>
                </a:ext>
              </a:extLst>
            </p:cNvPr>
            <p:cNvSpPr>
              <a:spLocks noChangeArrowheads="1"/>
            </p:cNvSpPr>
            <p:nvPr/>
          </p:nvSpPr>
          <p:spPr bwMode="auto">
            <a:xfrm>
              <a:off x="4665" y="3938"/>
              <a:ext cx="58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eaLnBrk="1" hangingPunct="1">
                <a:lnSpc>
                  <a:spcPct val="35000"/>
                </a:lnSpc>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 name="Rectangle 31">
            <a:extLst>
              <a:ext uri="{FF2B5EF4-FFF2-40B4-BE49-F238E27FC236}">
                <a16:creationId xmlns:a16="http://schemas.microsoft.com/office/drawing/2014/main" id="{6A168D7F-62C6-CAAE-30B8-C9571A62325F}"/>
              </a:ext>
            </a:extLst>
          </p:cNvPr>
          <p:cNvSpPr>
            <a:spLocks noChangeArrowheads="1"/>
          </p:cNvSpPr>
          <p:nvPr/>
        </p:nvSpPr>
        <p:spPr bwMode="auto">
          <a:xfrm>
            <a:off x="5724805" y="3683934"/>
            <a:ext cx="1432952"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985"/>
              </a:spcBef>
              <a:buClr>
                <a:srgbClr val="66FF99"/>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 name="Rectangle 35">
            <a:extLst>
              <a:ext uri="{FF2B5EF4-FFF2-40B4-BE49-F238E27FC236}">
                <a16:creationId xmlns:a16="http://schemas.microsoft.com/office/drawing/2014/main" id="{B8B3E62A-0A5F-3444-C3C1-731FC53C973B}"/>
              </a:ext>
            </a:extLst>
          </p:cNvPr>
          <p:cNvSpPr>
            <a:spLocks noChangeArrowheads="1"/>
          </p:cNvSpPr>
          <p:nvPr/>
        </p:nvSpPr>
        <p:spPr bwMode="auto">
          <a:xfrm>
            <a:off x="5724806" y="4241426"/>
            <a:ext cx="2679606"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 name="Rectangle 39">
            <a:extLst>
              <a:ext uri="{FF2B5EF4-FFF2-40B4-BE49-F238E27FC236}">
                <a16:creationId xmlns:a16="http://schemas.microsoft.com/office/drawing/2014/main" id="{2DAD43FC-B3E8-7046-D1FD-5691C2ECD83F}"/>
              </a:ext>
            </a:extLst>
          </p:cNvPr>
          <p:cNvSpPr>
            <a:spLocks noChangeArrowheads="1"/>
          </p:cNvSpPr>
          <p:nvPr/>
        </p:nvSpPr>
        <p:spPr bwMode="auto">
          <a:xfrm>
            <a:off x="5864879" y="4728882"/>
            <a:ext cx="1042147"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1" name="Rectangle 42">
            <a:extLst>
              <a:ext uri="{FF2B5EF4-FFF2-40B4-BE49-F238E27FC236}">
                <a16:creationId xmlns:a16="http://schemas.microsoft.com/office/drawing/2014/main" id="{C9A44D02-ABD6-0251-E201-3E90157735C8}"/>
              </a:ext>
            </a:extLst>
          </p:cNvPr>
          <p:cNvSpPr>
            <a:spLocks noChangeArrowheads="1"/>
          </p:cNvSpPr>
          <p:nvPr/>
        </p:nvSpPr>
        <p:spPr bwMode="auto">
          <a:xfrm>
            <a:off x="5834063" y="5255559"/>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2" name="AutoShape 44">
            <a:extLst>
              <a:ext uri="{FF2B5EF4-FFF2-40B4-BE49-F238E27FC236}">
                <a16:creationId xmlns:a16="http://schemas.microsoft.com/office/drawing/2014/main" id="{1A757299-0116-CDCA-5F05-DC0A67045E91}"/>
              </a:ext>
            </a:extLst>
          </p:cNvPr>
          <p:cNvSpPr>
            <a:spLocks noChangeArrowheads="1"/>
          </p:cNvSpPr>
          <p:nvPr/>
        </p:nvSpPr>
        <p:spPr bwMode="auto">
          <a:xfrm>
            <a:off x="4730284" y="3534055"/>
            <a:ext cx="29163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3" name="Text Box 46">
            <a:extLst>
              <a:ext uri="{FF2B5EF4-FFF2-40B4-BE49-F238E27FC236}">
                <a16:creationId xmlns:a16="http://schemas.microsoft.com/office/drawing/2014/main" id="{816D645F-A82C-95FB-648D-D8E9CC4ADEC5}"/>
              </a:ext>
            </a:extLst>
          </p:cNvPr>
          <p:cNvSpPr txBox="1">
            <a:spLocks noChangeArrowheads="1"/>
          </p:cNvSpPr>
          <p:nvPr/>
        </p:nvSpPr>
        <p:spPr bwMode="auto">
          <a:xfrm>
            <a:off x="3491879" y="2616574"/>
            <a:ext cx="2036823" cy="1509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338" tIns="41254" rIns="79338" bIns="4125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780"/>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92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extLst>
      <p:ext uri="{BB962C8B-B14F-4D97-AF65-F5344CB8AC3E}">
        <p14:creationId xmlns:p14="http://schemas.microsoft.com/office/powerpoint/2010/main" val="2389928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100000">
                                          <p:val>
                                            <p:fltVal val="0"/>
                                          </p:val>
                                        </p:tav>
                                        <p:tav>
                                          <p:val>
                                            <p:strVal val="#ppt_w"/>
                                          </p:val>
                                        </p:tav>
                                      </p:tavLst>
                                    </p:anim>
                                    <p:anim calcmode="lin" valueType="num">
                                      <p:cBhvr>
                                        <p:cTn id="16" dur="500" fill="hold"/>
                                        <p:tgtEl>
                                          <p:spTgt spid="13"/>
                                        </p:tgtEl>
                                        <p:attrNameLst>
                                          <p:attrName>ppt_h</p:attrName>
                                        </p:attrNameLst>
                                      </p:cBhvr>
                                      <p:tavLst>
                                        <p:tav tm="100000">
                                          <p:val>
                                            <p:fltVal val="0"/>
                                          </p:val>
                                        </p:tav>
                                        <p:tav>
                                          <p:val>
                                            <p:strVal val="#ppt_h"/>
                                          </p:val>
                                        </p:tav>
                                      </p:tavLst>
                                    </p:anim>
                                    <p:anim calcmode="lin" valueType="num">
                                      <p:cBhvr>
                                        <p:cTn id="17" dur="500" fill="hold"/>
                                        <p:tgtEl>
                                          <p:spTgt spid="13"/>
                                        </p:tgtEl>
                                        <p:attrNameLst>
                                          <p:attrName>ppt_x</p:attrName>
                                        </p:attrNameLst>
                                      </p:cBhvr>
                                      <p:tavLst>
                                        <p:tav tm="100000">
                                          <p:val>
                                            <p:fltVal val="0.5"/>
                                          </p:val>
                                        </p:tav>
                                        <p:tav>
                                          <p:val>
                                            <p:strVal val="#ppt_x"/>
                                          </p:val>
                                        </p:tav>
                                      </p:tavLst>
                                    </p:anim>
                                    <p:anim calcmode="lin" valueType="num">
                                      <p:cBhvr>
                                        <p:cTn id="18" dur="500" fill="hold"/>
                                        <p:tgtEl>
                                          <p:spTgt spid="13"/>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باختصار:</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مشتابهين بشكل ملحوظ، بينما يوحنا مختلف</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 الأقوال من حياة المسيح</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هل كانوا في اعتماد متبادل على بعضهم البعض؟</a:t>
            </a:r>
            <a:r>
              <a:rPr kumimoji="0" lang="en-US"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charset="0"/>
                <a:ea typeface="ＭＳ Ｐゴシック" charset="0"/>
                <a:cs typeface="Arial" charset="0"/>
              </a:rPr>
              <a:t>مخطط</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أولوية</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ماركان</a:t>
            </a:r>
            <a:endParaRPr lang="en-US" sz="3600" b="1" dirty="0">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b="1" dirty="0">
                <a:solidFill>
                  <a:schemeClr val="accent6">
                    <a:lumMod val="75000"/>
                  </a:schemeClr>
                </a:solidFill>
              </a:rPr>
              <a:t>توازي هيكل العهد القديم و العهد الجديد</a:t>
            </a:r>
            <a:endParaRPr lang="en-US" b="1"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ق</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الأساس</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الماضي</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الحاضر</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المستقبل</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التوراة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التاريخ</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الحكمة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النبوة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ج</a:t>
            </a:r>
            <a:endParaRPr kumimoji="0" lang="en-US"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الأناجيل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الرسائل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رؤيا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إريك زيتجر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in das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Alte</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شتوتغارت</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كولهامر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1995</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34</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مذكورة في غريغوري غوسويل“ العهدين في توازي : تأثير العهد القديم على هيكلية قانون العهد الجديد“ جيتس56(2013):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50 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مرقس</a:t>
            </a:r>
            <a:b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65 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لوقا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متى</a:t>
            </a:r>
            <a:endParaRPr kumimoji="0" lang="en-US" sz="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charset="0"/>
                <a:ea typeface="SimSun" charset="0"/>
                <a:cs typeface="SimSun" charset="0"/>
              </a:rPr>
              <a:t>فرضية المصدرين</a:t>
            </a:r>
            <a:endParaRPr lang="en-US" sz="3200" b="1" dirty="0">
              <a:solidFill>
                <a:schemeClr val="tx1"/>
              </a:solidFill>
              <a:latin typeface="Arial" charset="0"/>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0807" cy="40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87" tIns="45687" rIns="45687" bIns="45687">
            <a:spAutoFit/>
          </a:bodyPr>
          <a:lstStyle>
            <a:lvl1pPr>
              <a:defRPr sz="2000" b="1">
                <a:solidFill>
                  <a:srgbClr val="FFFFFF"/>
                </a:solidFill>
              </a:defRPr>
            </a:lvl1pPr>
          </a:lstStyle>
          <a:p>
            <a:r>
              <a:rPr lang="ar-JO" dirty="0"/>
              <a:t>50</a:t>
            </a:r>
            <a:endParaRPr dirty="0"/>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defRPr>
                <a:solidFill>
                  <a:srgbClr val="FFFFFF"/>
                </a:solidFill>
              </a:defRPr>
            </a:pPr>
            <a:r>
              <a:rPr dirty="0" err="1"/>
              <a:t>كيو</a:t>
            </a:r>
            <a:br>
              <a:rPr dirty="0"/>
            </a:br>
            <a:r>
              <a:rPr dirty="0" err="1"/>
              <a:t>انطاكية</a:t>
            </a:r>
            <a:endParaRPr dirty="0"/>
          </a:p>
          <a:p>
            <a:pPr algn="ctr" rtl="1">
              <a:defRPr>
                <a:solidFill>
                  <a:srgbClr val="FFFFFF"/>
                </a:solidFill>
              </a:defRPr>
            </a:pPr>
            <a:r>
              <a:rPr lang="ar-JO" dirty="0"/>
              <a:t>50</a:t>
            </a:r>
            <a:r>
              <a:rPr dirty="0"/>
              <a:t>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spcBef>
                <a:spcPts val="1400"/>
              </a:spcBef>
              <a:defRPr>
                <a:solidFill>
                  <a:srgbClr val="FFFFFF"/>
                </a:solidFill>
              </a:defRPr>
            </a:pPr>
            <a:r>
              <a:rPr dirty="0"/>
              <a:t>مرقس</a:t>
            </a:r>
            <a:br>
              <a:rPr dirty="0"/>
            </a:br>
            <a:r>
              <a:rPr dirty="0" err="1"/>
              <a:t>روما</a:t>
            </a:r>
            <a:br>
              <a:rPr dirty="0"/>
            </a:br>
            <a:r>
              <a:rPr lang="ar-JO" dirty="0"/>
              <a:t>65</a:t>
            </a:r>
            <a:r>
              <a:rPr dirty="0"/>
              <a:t>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0" dirty="0" err="1">
                <a:solidFill>
                  <a:schemeClr val="bg1"/>
                </a:solidFill>
                <a:latin typeface="SimSun"/>
                <a:ea typeface="SimSun"/>
                <a:cs typeface="SimSun"/>
                <a:sym typeface="SimSun"/>
              </a:rPr>
              <a:t>فرضية</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المصادر</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الأربعة</a:t>
            </a:r>
            <a:endParaRPr b="0" dirty="0">
              <a:solidFill>
                <a:schemeClr val="bg1"/>
              </a:solidFill>
              <a:latin typeface="SimSun"/>
              <a:ea typeface="SimSun"/>
              <a:cs typeface="SimSun"/>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a:t>م</a:t>
              </a:r>
              <a:br>
                <a:rPr dirty="0"/>
              </a:br>
              <a:r>
                <a:rPr dirty="0" err="1"/>
                <a:t>أورشليم</a:t>
              </a:r>
              <a:br>
                <a:rPr dirty="0"/>
              </a:br>
              <a:r>
                <a:rPr lang="ar-JO" dirty="0"/>
                <a:t>60-65</a:t>
              </a:r>
              <a:r>
                <a:rPr dirty="0"/>
                <a:t> م</a:t>
              </a:r>
            </a:p>
          </p:txBody>
        </p:sp>
      </p:grpSp>
      <p:grpSp>
        <p:nvGrpSpPr>
          <p:cNvPr id="4857" name="Text Box 1039"/>
          <p:cNvGrpSpPr/>
          <p:nvPr/>
        </p:nvGrpSpPr>
        <p:grpSpPr>
          <a:xfrm>
            <a:off x="7048500" y="1217618"/>
            <a:ext cx="1485900" cy="1373188"/>
            <a:chOff x="0" y="0"/>
            <a:chExt cx="1485900" cy="1373187"/>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56" name="ل قيصرية"/>
            <p:cNvSpPr txBox="1"/>
            <p:nvPr/>
          </p:nvSpPr>
          <p:spPr>
            <a:xfrm>
              <a:off x="45687" y="290291"/>
              <a:ext cx="1394525" cy="7926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t>ل</a:t>
              </a:r>
              <a:br/>
              <a: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متى</a:t>
              </a:r>
              <a:br>
                <a:rPr dirty="0"/>
              </a:br>
              <a:r>
                <a:rPr dirty="0" err="1"/>
                <a:t>أنطاكية</a:t>
              </a:r>
              <a:br>
                <a:rPr dirty="0"/>
              </a:br>
              <a:r>
                <a:rPr lang="ar-JO" dirty="0"/>
                <a:t>85</a:t>
              </a:r>
              <a:r>
                <a:rPr dirty="0"/>
                <a:t>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لوقا</a:t>
              </a:r>
              <a:br>
                <a:rPr dirty="0"/>
              </a:br>
              <a:r>
                <a:rPr dirty="0" err="1"/>
                <a:t>قيصرية</a:t>
              </a:r>
              <a:r>
                <a:rPr dirty="0"/>
                <a:t> – </a:t>
              </a:r>
              <a:r>
                <a:rPr dirty="0" err="1"/>
                <a:t>كورنثوس</a:t>
              </a:r>
              <a:r>
                <a:rPr lang="en-US" dirty="0"/>
                <a:t>؟</a:t>
              </a:r>
              <a:br>
                <a:rPr dirty="0"/>
              </a:br>
              <a:r>
                <a:rPr lang="ar-JO" dirty="0"/>
                <a:t>60م</a:t>
              </a:r>
              <a:r>
                <a:rPr dirty="0"/>
                <a:t>، </a:t>
              </a:r>
              <a:r>
                <a:rPr lang="ar-JO" dirty="0"/>
                <a:t>80</a:t>
              </a:r>
              <a:r>
                <a:rPr dirty="0"/>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5" name="لوقا الأول"/>
            <p:cNvSpPr txBox="1"/>
            <p:nvPr/>
          </p:nvSpPr>
          <p:spPr>
            <a:xfrm>
              <a:off x="45687" y="48197"/>
              <a:ext cx="2042225" cy="4370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dirty="0" err="1"/>
                <a:t>مصدر</a:t>
              </a:r>
              <a:r>
                <a:rPr dirty="0"/>
                <a:t>         </a:t>
              </a:r>
              <a:r>
                <a:rPr dirty="0" err="1"/>
                <a:t>لوقا</a:t>
              </a:r>
              <a:r>
                <a:rPr dirty="0"/>
                <a:t> </a:t>
              </a:r>
              <a:r>
                <a:rPr lang="ar-JO" dirty="0"/>
                <a:t>1-2</a:t>
              </a:r>
              <a:endParaRPr dirty="0"/>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71" name="التقليد    الأنطاكي"/>
            <p:cNvSpPr txBox="1"/>
            <p:nvPr/>
          </p:nvSpPr>
          <p:spPr>
            <a:xfrm>
              <a:off x="45687" y="60897"/>
              <a:ext cx="1775525" cy="792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charset="0"/>
                <a:ea typeface="SimSun" charset="0"/>
                <a:cs typeface="SimSun" charset="0"/>
              </a:rPr>
              <a:t>حلول المشكلة الإزائية</a:t>
            </a:r>
            <a:endParaRPr lang="en-US" sz="3600" i="0" dirty="0">
              <a:solidFill>
                <a:schemeClr val="tx1"/>
              </a:solidFill>
              <a:latin typeface="Arial" charset="0"/>
              <a:ea typeface="SimSun" charset="0"/>
              <a:cs typeface="SimSun"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1.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التقليد الشفوي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2.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الإنجيل المبكر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يفترض البعض أن كتاب الأناجيل الإزائية كان لديهم إمكانية الوصول إلى إنجيل مبكر و قد فقد الآن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3.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4.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اقترح البعض أن الكتاب الإزائيين أخذوا من بعضهم البعض و 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985392"/>
            <a:ext cx="1038220" cy="1371600"/>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ＭＳ Ｐゴシック" charset="0"/>
                <a:cs typeface="Times New Roman" charset="0"/>
              </a:rPr>
              <a:t>كتاب العهد الجديد</a:t>
            </a:r>
            <a:endParaRPr lang="en-US" dirty="0">
              <a:latin typeface="Arial" charset="0"/>
              <a:ea typeface="ＭＳ Ｐゴシック" charset="0"/>
              <a:cs typeface="Arial" charset="0"/>
            </a:endParaRPr>
          </a:p>
        </p:txBody>
      </p:sp>
      <p:graphicFrame>
        <p:nvGraphicFramePr>
          <p:cNvPr id="55358" name="Group 1086"/>
          <p:cNvGraphicFramePr>
            <a:graphicFrameLocks noGrp="1"/>
          </p:cNvGraphicFramePr>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قبل الخلاص</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عشار</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لا شيء (شاب)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طبيب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صياد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العرق</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أممي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و الموهبة الروحية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راعي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معلم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القراء</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عرقياً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اليهود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الرومان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الأمم (اليونانيون)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الفائدة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معجزات</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الحكمة</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روحياً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الحاجة الأساسية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تقديم المسيانية و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قدوة في المعاناة (حض على التلمذة)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العالمية (و توسع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الألوهية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تاريخ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الإرسال</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يسوع هو</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الآية الرئيسية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المواضيع</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التركيز الأدبي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الترتيب</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التسلسل الزمني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charset="0"/>
                <a:ea typeface="SimSun" charset="0"/>
                <a:cs typeface="SimSun" charset="0"/>
              </a:rPr>
              <a:t>بناء العهد الجديد</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18550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226013" y="228600"/>
            <a:ext cx="4179221"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Arial" charset="0"/>
                <a:ea typeface="SimSun" charset="0"/>
                <a:cs typeface="SimSun" charset="0"/>
              </a:rPr>
              <a:t>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b="1" u="sng" dirty="0">
                <a:solidFill>
                  <a:srgbClr val="000000"/>
                </a:solidFill>
                <a:ea typeface="SimSun" charset="0"/>
                <a:cs typeface="Arial"/>
              </a:rPr>
              <a:t>متى</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يثبت متى أن يسوع هو </a:t>
            </a:r>
            <a:r>
              <a:rPr lang="ar-JO" altLang="zh-CN" b="1" dirty="0">
                <a:solidFill>
                  <a:srgbClr val="C00000"/>
                </a:solidFill>
                <a:ea typeface="SimSun" charset="0"/>
                <a:cs typeface="Arial"/>
              </a:rPr>
              <a:t>المسيا</a:t>
            </a:r>
            <a:r>
              <a:rPr lang="ar-JO" altLang="zh-CN" b="1" dirty="0">
                <a:solidFill>
                  <a:srgbClr val="000000"/>
                </a:solidFill>
                <a:ea typeface="SimSun" charset="0"/>
                <a:cs typeface="Arial"/>
              </a:rPr>
              <a:t> حتى </a:t>
            </a:r>
            <a:r>
              <a:rPr lang="ar-JO" altLang="zh-CN" b="1" dirty="0">
                <a:solidFill>
                  <a:srgbClr val="C00000"/>
                </a:solidFill>
                <a:ea typeface="SimSun" charset="0"/>
                <a:cs typeface="Arial"/>
              </a:rPr>
              <a:t>يؤمن اليهود غير المؤمنين به</a:t>
            </a:r>
            <a:r>
              <a:rPr lang="en-US" altLang="zh-CN" b="1" dirty="0">
                <a:solidFill>
                  <a:srgbClr val="C00000"/>
                </a:solidFill>
                <a:ea typeface="SimSun" charset="0"/>
                <a:cs typeface="Arial"/>
              </a:rPr>
              <a:t> </a:t>
            </a:r>
          </a:p>
          <a:p>
            <a:pPr algn="r" rtl="1" eaLnBrk="1" hangingPunct="1">
              <a:defRPr/>
            </a:pPr>
            <a:r>
              <a:rPr lang="ar-JO" altLang="zh-CN" b="1" dirty="0">
                <a:solidFill>
                  <a:srgbClr val="000000"/>
                </a:solidFill>
                <a:ea typeface="SimSun" charset="0"/>
                <a:cs typeface="Arial"/>
              </a:rPr>
              <a:t>يوضح متى أيضاً أن </a:t>
            </a:r>
            <a:r>
              <a:rPr lang="ar-JO" altLang="zh-CN" b="1" dirty="0">
                <a:solidFill>
                  <a:srgbClr val="C00000"/>
                </a:solidFill>
                <a:ea typeface="SimSun" charset="0"/>
                <a:cs typeface="Arial"/>
              </a:rPr>
              <a:t>المملكة الأرضية تأجلت </a:t>
            </a:r>
            <a:r>
              <a:rPr lang="ar-JO" altLang="zh-CN" b="1" dirty="0">
                <a:solidFill>
                  <a:srgbClr val="000000"/>
                </a:solidFill>
                <a:ea typeface="SimSun" charset="0"/>
                <a:cs typeface="Arial"/>
              </a:rPr>
              <a:t>لأن إسرائيل رفضت المسيح باعتباره ملكهم</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هذا التوضيح لإقناع </a:t>
            </a:r>
            <a:r>
              <a:rPr lang="ar-JO" altLang="zh-CN" b="1" dirty="0">
                <a:solidFill>
                  <a:srgbClr val="C00000"/>
                </a:solidFill>
                <a:ea typeface="SimSun" charset="0"/>
                <a:cs typeface="Arial"/>
              </a:rPr>
              <a:t>اليهود المؤمنين </a:t>
            </a:r>
            <a:r>
              <a:rPr lang="ar-JO" altLang="zh-CN" b="1" dirty="0">
                <a:solidFill>
                  <a:srgbClr val="000000"/>
                </a:solidFill>
                <a:ea typeface="SimSun" charset="0"/>
                <a:cs typeface="Arial"/>
              </a:rPr>
              <a:t>أن سلطة مملكة المسيح الحاضرة موجودة في </a:t>
            </a:r>
            <a:r>
              <a:rPr lang="ar-JO" altLang="zh-CN" b="1" dirty="0">
                <a:solidFill>
                  <a:srgbClr val="C00000"/>
                </a:solidFill>
                <a:ea typeface="SimSun" charset="0"/>
                <a:cs typeface="Arial"/>
              </a:rPr>
              <a:t>الكنيسة</a:t>
            </a:r>
            <a:endParaRPr lang="en-US" altLang="zh-CN" b="1" dirty="0">
              <a:solidFill>
                <a:srgbClr val="C00000"/>
              </a:solidFill>
              <a:ea typeface="SimSun" charset="0"/>
              <a:cs typeface="Arial"/>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231619" y="228600"/>
            <a:ext cx="4167999"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algn="r" eaLnBrk="1" hangingPunct="1">
              <a:buNone/>
              <a:defRPr/>
            </a:pPr>
            <a:r>
              <a:rPr lang="ar-JO" altLang="zh-CN" b="1" u="sng" dirty="0">
                <a:solidFill>
                  <a:srgbClr val="000000"/>
                </a:solidFill>
                <a:ea typeface="SimSun" charset="0"/>
                <a:cs typeface="Arial"/>
              </a:rPr>
              <a:t>مرقس</a:t>
            </a:r>
            <a:endParaRPr lang="en-US" altLang="zh-CN" b="1" u="sng" dirty="0">
              <a:ea typeface="SimSun" charset="0"/>
              <a:cs typeface="Arial"/>
            </a:endParaRPr>
          </a:p>
          <a:p>
            <a:pPr algn="r" rtl="1" eaLnBrk="1" hangingPunct="1">
              <a:defRPr/>
            </a:pPr>
            <a:r>
              <a:rPr lang="ar-JO" altLang="zh-CN" b="1" dirty="0">
                <a:solidFill>
                  <a:srgbClr val="000000"/>
                </a:solidFill>
                <a:ea typeface="SimSun" charset="0"/>
                <a:cs typeface="Arial"/>
              </a:rPr>
              <a:t>يقدم مرقس باهتمام رعوي أحداث منتقاة عن المسيح ابن الله (الإله) الذي خدم كنموذج </a:t>
            </a:r>
            <a:r>
              <a:rPr lang="ar-JO" altLang="zh-CN" b="1" dirty="0">
                <a:solidFill>
                  <a:srgbClr val="C00000"/>
                </a:solidFill>
                <a:ea typeface="SimSun" charset="0"/>
                <a:cs typeface="Arial"/>
              </a:rPr>
              <a:t>العبد المتألم </a:t>
            </a:r>
            <a:r>
              <a:rPr lang="ar-JO" altLang="zh-CN" b="1" dirty="0">
                <a:solidFill>
                  <a:srgbClr val="000000"/>
                </a:solidFill>
                <a:ea typeface="SimSun" charset="0"/>
                <a:cs typeface="Arial"/>
              </a:rPr>
              <a:t>ليحض المؤمنين الرومان المضطهدين على </a:t>
            </a:r>
            <a:r>
              <a:rPr lang="ar-JO" altLang="zh-CN" b="1" dirty="0">
                <a:solidFill>
                  <a:srgbClr val="C00000"/>
                </a:solidFill>
                <a:ea typeface="SimSun" charset="0"/>
                <a:cs typeface="Arial"/>
              </a:rPr>
              <a:t>التلمذة</a:t>
            </a:r>
            <a:r>
              <a:rPr lang="ar-JO" altLang="zh-CN" b="1" dirty="0">
                <a:solidFill>
                  <a:srgbClr val="000000"/>
                </a:solidFill>
                <a:ea typeface="SimSun" charset="0"/>
                <a:cs typeface="Arial"/>
              </a:rPr>
              <a:t> الصحيحة للمسيح </a:t>
            </a:r>
            <a:endParaRPr lang="en-US" altLang="zh-CN" b="1" dirty="0">
              <a:solidFill>
                <a:srgbClr val="000000"/>
              </a:solidFill>
              <a:ea typeface="SimSun"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660115" y="152405"/>
            <a:ext cx="3866635" cy="4616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لوقا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التقدم الموجه بشكل سيادي لرسالة الملكوت </a:t>
            </a:r>
            <a:r>
              <a:rPr lang="ar-JO" altLang="zh-CN" sz="2200" b="1" dirty="0">
                <a:solidFill>
                  <a:srgbClr val="000000"/>
                </a:solidFill>
                <a:latin typeface="Arial" charset="0"/>
                <a:ea typeface="ＭＳ Ｐゴシック" charset="0"/>
                <a:cs typeface="Arial" charset="0"/>
              </a:rPr>
              <a:t>من رفض اليهود للمسيح كمسيا إلى قبول الأمم لتأكيد إيمان المؤمنين من الأمم بتأكيده </a:t>
            </a:r>
            <a:r>
              <a:rPr lang="ar-JO" altLang="zh-CN" sz="2200" b="1" dirty="0">
                <a:solidFill>
                  <a:schemeClr val="accent4">
                    <a:lumMod val="90000"/>
                    <a:lumOff val="10000"/>
                  </a:schemeClr>
                </a:solidFill>
                <a:latin typeface="Arial" charset="0"/>
                <a:ea typeface="ＭＳ Ｐゴシック" charset="0"/>
                <a:cs typeface="Arial" charset="0"/>
              </a:rPr>
              <a:t>كمخلص للأمم المؤمنين </a:t>
            </a:r>
            <a:r>
              <a:rPr lang="ar-JO" altLang="zh-CN" sz="2200" b="1" dirty="0">
                <a:solidFill>
                  <a:srgbClr val="000000"/>
                </a:solidFill>
                <a:latin typeface="Arial" charset="0"/>
                <a:ea typeface="ＭＳ Ｐゴシック" charset="0"/>
                <a:cs typeface="Arial" charset="0"/>
              </a:rPr>
              <a:t>وكذلك اليهود.</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يوحنا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يثبت يوحنا أن يسوع هو </a:t>
            </a:r>
            <a:r>
              <a:rPr lang="ar-JO" altLang="zh-CN" sz="2200" b="1" dirty="0">
                <a:solidFill>
                  <a:schemeClr val="accent4">
                    <a:lumMod val="90000"/>
                    <a:lumOff val="10000"/>
                  </a:schemeClr>
                </a:solidFill>
                <a:latin typeface="Arial" charset="0"/>
                <a:ea typeface="ＭＳ Ｐゴシック" charset="0"/>
                <a:cs typeface="Arial" charset="0"/>
              </a:rPr>
              <a:t>ابن الله </a:t>
            </a:r>
            <a:r>
              <a:rPr lang="ar-JO" altLang="zh-CN" sz="2200" b="1" dirty="0">
                <a:solidFill>
                  <a:srgbClr val="000000"/>
                </a:solidFill>
                <a:latin typeface="Arial" charset="0"/>
                <a:ea typeface="ＭＳ Ｐゴシック" charset="0"/>
                <a:cs typeface="Arial" charset="0"/>
              </a:rPr>
              <a:t>(الإله) الذي صار إنساناً من خلال معجزات منتقاة و خطايات للمسيح ليقنع الأمم غير المؤمنين أن </a:t>
            </a:r>
            <a:r>
              <a:rPr lang="ar-JO" altLang="zh-CN" sz="2200" b="1" dirty="0">
                <a:solidFill>
                  <a:schemeClr val="accent4">
                    <a:lumMod val="90000"/>
                    <a:lumOff val="10000"/>
                  </a:schemeClr>
                </a:solidFill>
                <a:latin typeface="Arial" charset="0"/>
                <a:ea typeface="ＭＳ Ｐゴシック" charset="0"/>
                <a:cs typeface="Arial" charset="0"/>
              </a:rPr>
              <a:t>يؤمنوا</a:t>
            </a:r>
            <a:r>
              <a:rPr lang="ar-JO" altLang="zh-CN" sz="2200" b="1" dirty="0">
                <a:solidFill>
                  <a:srgbClr val="000000"/>
                </a:solidFill>
                <a:latin typeface="Arial" charset="0"/>
                <a:ea typeface="ＭＳ Ｐゴシック" charset="0"/>
                <a:cs typeface="Arial" charset="0"/>
              </a:rPr>
              <a:t> به و يحصلوا على الحياة الأبدية</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أعمال الرسل</a:t>
            </a:r>
            <a:endParaRPr lang="en-US" altLang="zh-CN" sz="2200" b="1" u="sng" dirty="0">
              <a:solidFill>
                <a:srgbClr val="000000"/>
              </a:solidFill>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تقدم الله الموجه بشكل سيادي لرسالة الملكوت </a:t>
            </a:r>
            <a:r>
              <a:rPr lang="ar-JO" altLang="zh-CN" sz="2200" b="1" dirty="0">
                <a:solidFill>
                  <a:srgbClr val="000000"/>
                </a:solidFill>
                <a:latin typeface="Arial" charset="0"/>
                <a:ea typeface="ＭＳ Ｐゴシック" charset="0"/>
                <a:cs typeface="Arial" charset="0"/>
              </a:rPr>
              <a:t>من يهود أورشليم إلى الرومان غير اليهود في تاريخ الكنيسة المبكرة من أجل إثبات أن </a:t>
            </a:r>
            <a:r>
              <a:rPr lang="ar-JO" altLang="zh-CN" sz="2200" b="1" dirty="0">
                <a:solidFill>
                  <a:schemeClr val="accent4">
                    <a:lumMod val="90000"/>
                    <a:lumOff val="10000"/>
                  </a:schemeClr>
                </a:solidFill>
                <a:latin typeface="Arial" charset="0"/>
                <a:ea typeface="ＭＳ Ｐゴシック" charset="0"/>
                <a:cs typeface="Arial" charset="0"/>
              </a:rPr>
              <a:t>الله مسؤول </a:t>
            </a:r>
            <a:r>
              <a:rPr lang="ar-JO" altLang="zh-CN" sz="2200" b="1" dirty="0">
                <a:solidFill>
                  <a:srgbClr val="000000"/>
                </a:solidFill>
                <a:latin typeface="Arial" charset="0"/>
                <a:ea typeface="ＭＳ Ｐゴシック" charset="0"/>
                <a:cs typeface="Arial" charset="0"/>
              </a:rPr>
              <a:t>عن كنيسته وحث المؤمنين على </a:t>
            </a:r>
            <a:r>
              <a:rPr lang="ar-JO" altLang="zh-CN" sz="2200" b="1" dirty="0">
                <a:solidFill>
                  <a:schemeClr val="accent4">
                    <a:lumMod val="90000"/>
                    <a:lumOff val="10000"/>
                  </a:schemeClr>
                </a:solidFill>
                <a:latin typeface="Arial" charset="0"/>
                <a:ea typeface="ＭＳ Ｐゴシック" charset="0"/>
                <a:cs typeface="Arial" charset="0"/>
              </a:rPr>
              <a:t>الشهادة في كل مكان</a:t>
            </a:r>
            <a:r>
              <a:rPr lang="ar-JO" altLang="zh-CN" sz="2200" b="1" dirty="0">
                <a:solidFill>
                  <a:srgbClr val="000000"/>
                </a:solidFill>
                <a:latin typeface="Arial" charset="0"/>
                <a:ea typeface="ＭＳ Ｐゴシック" charset="0"/>
                <a:cs typeface="Arial" charset="0"/>
              </a:rPr>
              <a:t>.</a:t>
            </a:r>
            <a:endParaRPr lang="en-US" altLang="zh-CN" sz="2200" b="1" dirty="0">
              <a:solidFill>
                <a:srgbClr val="000000"/>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القرن الأول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متى</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مرقس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لوقا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أفراد</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X=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O=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هرماس (115-140)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الديداخي (120-150)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بابياس (130-140)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إيريناوس (130-202)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أوريجانوس (185-254)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ماركيون (140)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مورتنيان (170)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باركوخيو (206)</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الرسولي (300)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charset="0"/>
                <a:ea typeface="ＭＳ Ｐゴシック" charset="0"/>
              </a:rPr>
              <a:t>قانونية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charset="0"/>
                <a:ea typeface="ＭＳ Ｐゴシック" charset="0"/>
              </a:rPr>
              <a:t>ترجمات</a:t>
            </a:r>
            <a:endParaRPr kumimoji="0" lang="en-US" sz="24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itchFamily="-105" charset="0"/>
                <a:ea typeface="ＭＳ Ｐゴシック"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توما</a:t>
              </a:r>
              <a:br>
                <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rPr>
              </a:b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50-140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170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هـ . واين هاوس</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t>أسباب اعتبار مرقس أول الأناجيل</a:t>
            </a:r>
            <a:endParaRPr dirty="0"/>
          </a:p>
        </p:txBody>
      </p:sp>
      <p:sp>
        <p:nvSpPr>
          <p:cNvPr id="4764" name="Rectangle 5"/>
          <p:cNvSpPr txBox="1"/>
          <p:nvPr/>
        </p:nvSpPr>
        <p:spPr>
          <a:xfrm>
            <a:off x="4155668" y="6553200"/>
            <a:ext cx="4937941" cy="26407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sz="1200" b="1" i="0" u="none" strike="noStrike" kern="0" cap="none" spc="0" normalizeH="0" baseline="0" noProof="0">
                <a:ln>
                  <a:noFill/>
                </a:ln>
                <a:solidFill>
                  <a:srgbClr val="FFFFFF"/>
                </a:solidFill>
                <a:effectLst/>
                <a:uLnTx/>
                <a:uFillTx/>
                <a:latin typeface="Arial"/>
                <a:cs typeface="Arial"/>
                <a:sym typeface="Arial"/>
              </a:rPr>
              <a:t>Blomberg, </a:t>
            </a:r>
            <a:r>
              <a:rPr kumimoji="0" sz="1200" b="1" i="1" u="none" strike="noStrike" kern="0" cap="none" spc="0" normalizeH="0" baseline="0" noProof="0">
                <a:ln>
                  <a:noFill/>
                </a:ln>
                <a:solidFill>
                  <a:srgbClr val="FFFFFF"/>
                </a:solidFill>
                <a:effectLst/>
                <a:uLnTx/>
                <a:uFillTx/>
                <a:latin typeface="Arial"/>
                <a:cs typeface="Arial"/>
                <a:sym typeface="Arial"/>
              </a:rPr>
              <a:t>Jesus and the Gospels</a:t>
            </a:r>
            <a:r>
              <a:rPr kumimoji="0" sz="1200" b="1" i="0" u="none" strike="noStrike" kern="0" cap="none" spc="0" normalizeH="0" baseline="0" noProof="0">
                <a:ln>
                  <a:noFill/>
                </a:ln>
                <a:solidFill>
                  <a:srgbClr val="FFFFFF"/>
                </a:solidFill>
                <a:effectLst/>
                <a:uLnTx/>
                <a:uFillTx/>
                <a:latin typeface="Arial"/>
                <a:cs typeface="Arial"/>
                <a:sym typeface="Arial"/>
              </a:rPr>
              <a:t>, 87-90</a:t>
            </a: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srgbClr val="FFFFFF"/>
                </a:solidFill>
                <a:effectLst/>
                <a:uLnTx/>
                <a:uFillTx/>
                <a:latin typeface="Arial"/>
                <a:cs typeface="Arial"/>
                <a:sym typeface="Arial"/>
              </a:rPr>
              <a:t>فسر و أجب في المجموعات الصغيرة</a:t>
            </a:r>
            <a:endParaRPr kumimoji="0" sz="36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1. التفاصيل أكثر وضوحاً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2. القواعد و الأسلوب أشد</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noProof="0" dirty="0">
                <a:solidFill>
                  <a:srgbClr val="FFFFFF"/>
                </a:solidFill>
                <a:latin typeface="Arial"/>
                <a:cs typeface="Arial"/>
                <a:sym typeface="Arial"/>
              </a:rPr>
              <a:t>3. تفاصيل محرجة أو مضللة</a:t>
            </a: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4. الإنجيل الأقصر</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5. محتوى قليل غير موجود في متى أو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6. ترتيب المحتوى مشابه لمتى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7. تأثير كبير للكلمات الآرامية</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8. يحذف جميع المواد المشتركة مع 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9. لاهوت متناسب مع متى و لوقا</a:t>
            </a:r>
            <a:endParaRPr kumimoji="0"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ar-JO" kern="0" dirty="0">
                <a:latin typeface="Arial"/>
                <a:cs typeface="Arial"/>
                <a:sym typeface="Arial"/>
              </a:rPr>
              <a:t>85</a:t>
            </a:r>
            <a:endParaRPr kumimoji="0" sz="2400" b="1" i="0" u="none" strike="noStrike" kern="0" cap="none" spc="0" normalizeH="0" baseline="0" noProof="0" dirty="0">
              <a:ln>
                <a:noFill/>
              </a:ln>
              <a:solidFill>
                <a:srgbClr val="FFFFFF"/>
              </a:solidFill>
              <a:effectLst/>
              <a:uLnTx/>
              <a:uFillTx/>
              <a:latin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a:ea typeface="ＭＳ Ｐゴシック" charset="0"/>
                <a:cs typeface="Arial"/>
              </a:rPr>
              <a:t>المؤشر الخارجي رقم 1</a:t>
            </a:r>
            <a:br>
              <a:rPr lang="en-US" sz="3600" b="1" dirty="0">
                <a:solidFill>
                  <a:schemeClr val="tx1"/>
                </a:solidFill>
                <a:latin typeface="Arial"/>
                <a:ea typeface="ＭＳ Ｐゴシック" charset="0"/>
                <a:cs typeface="Arial"/>
              </a:rPr>
            </a:br>
            <a:r>
              <a:rPr lang="ar-JO" sz="3600" b="1" dirty="0">
                <a:solidFill>
                  <a:schemeClr val="tx1"/>
                </a:solidFill>
                <a:latin typeface="Aria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من بين الأناجيل الأربعة وهي الأناجيل الوحيدة التي لا جدال فيها في كنيسة الله تحت السماء ، تعلمت بالتقليد [من القرن الثاني. أوريجانوس] </a:t>
            </a:r>
            <a:r>
              <a:rPr lang="ar-JO" sz="3600" b="1" dirty="0">
                <a:solidFill>
                  <a:srgbClr val="FFFF00"/>
                </a:solidFill>
                <a:latin typeface="+mj-lt"/>
              </a:rPr>
              <a:t>أن أول الإناجيل كتبه متى</a:t>
            </a:r>
            <a:r>
              <a:rPr lang="ar-JO" sz="3600" b="1" dirty="0">
                <a:solidFill>
                  <a:schemeClr val="bg1"/>
                </a:solidFill>
                <a:latin typeface="+mj-lt"/>
              </a:rPr>
              <a:t>، الذي كان يومًا ما عشارًا ولكن بعد ذلك رسول ليسوع المسيح ، وقد تم إعداده للمتحولين عن اليهودية ، ونشر باللغة العبرية.</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a:t>
            </a:r>
            <a:r>
              <a:rPr kumimoji="0" lang="ar-JO" sz="2800" b="0" i="0" u="none" strike="noStrike" kern="1200" cap="none" spc="0" normalizeH="0" noProof="0" dirty="0">
                <a:ln>
                  <a:noFill/>
                </a:ln>
                <a:solidFill>
                  <a:srgbClr val="FFFFFF"/>
                </a:solidFill>
                <a:effectLst/>
                <a:uLnTx/>
                <a:uFillTx/>
                <a:latin typeface="Arial" charset="0"/>
                <a:ea typeface="ＭＳ Ｐゴシック" charset="0"/>
              </a:rPr>
              <a:t>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ea typeface="ＭＳ Ｐゴシック" charset="0"/>
                <a:cs typeface="Arial"/>
              </a:rPr>
              <a:t>المؤشر الخارجي رقم 1</a:t>
            </a:r>
            <a:br>
              <a:rPr lang="en-US" sz="3600" b="1" dirty="0">
                <a:solidFill>
                  <a:schemeClr val="tx1"/>
                </a:solidFill>
                <a:ea typeface="ＭＳ Ｐゴシック" charset="0"/>
                <a:cs typeface="Arial"/>
              </a:rPr>
            </a:br>
            <a:r>
              <a:rPr lang="ar-JO" sz="3600" b="1" dirty="0">
                <a:solidFill>
                  <a:schemeClr val="tx1"/>
                </a:solidFil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الثاني هو </a:t>
            </a:r>
            <a:r>
              <a:rPr lang="ar-JO" sz="3600" b="1" dirty="0">
                <a:solidFill>
                  <a:srgbClr val="FFFF00"/>
                </a:solidFill>
                <a:latin typeface="+mj-lt"/>
              </a:rPr>
              <a:t>مرقس</a:t>
            </a:r>
            <a:r>
              <a:rPr lang="ar-JO" sz="3600" b="1" dirty="0">
                <a:solidFill>
                  <a:schemeClr val="bg1"/>
                </a:solidFill>
                <a:latin typeface="+mj-lt"/>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lang="ar-JO" sz="3600" b="1" dirty="0">
                <a:solidFill>
                  <a:srgbClr val="FFFF00"/>
                </a:solidFill>
                <a:latin typeface="+mj-lt"/>
              </a:rPr>
              <a:t>لوقا</a:t>
            </a:r>
            <a:r>
              <a:rPr lang="ar-JO" sz="3600" b="1" dirty="0">
                <a:solidFill>
                  <a:schemeClr val="bg1"/>
                </a:solidFill>
                <a:latin typeface="+mj-lt"/>
              </a:rPr>
              <a:t> حيث مدح هذا الإنجيل من قبل بولس وقد ألَّفه للمتحولين من الأمم . وآخر ذلك كله بواسطة </a:t>
            </a:r>
            <a:r>
              <a:rPr lang="ar-JO" sz="3600" b="1" dirty="0">
                <a:solidFill>
                  <a:srgbClr val="FFFF00"/>
                </a:solidFill>
                <a:latin typeface="+mj-lt"/>
              </a:rPr>
              <a:t>يوحنا</a:t>
            </a:r>
            <a:r>
              <a:rPr lang="ar-JO" sz="3600" b="1" dirty="0">
                <a:solidFill>
                  <a:schemeClr val="bg1"/>
                </a:solidFill>
                <a:latin typeface="+mj-lt"/>
              </a:rPr>
              <a:t>.</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2800" dirty="0">
                <a:solidFill>
                  <a:srgbClr val="FFFFFF"/>
                </a:solidFill>
              </a:rPr>
              <a:t>(يقتبس يوسابيوس </a:t>
            </a:r>
          </a:p>
          <a:p>
            <a:pPr lvl="0" algn="ctr">
              <a:defRPr/>
            </a:pPr>
            <a:r>
              <a:rPr lang="ar-JO" sz="2800" dirty="0">
                <a:solidFill>
                  <a:srgbClr val="FFFFFF"/>
                </a:solidFill>
              </a:rPr>
              <a:t>من أوريجانوس </a:t>
            </a:r>
          </a:p>
          <a:p>
            <a:pPr lvl="0" algn="ctr">
              <a:defRPr/>
            </a:pPr>
            <a:r>
              <a:rPr lang="ar-JO" sz="2800" dirty="0">
                <a:solidFill>
                  <a:srgbClr val="FFFFFF"/>
                </a:solidFill>
              </a:rPr>
              <a:t>في القرن الثاني)</a:t>
            </a: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charset="0"/>
                <a:ea typeface="ＭＳ Ｐゴシック" charset="0"/>
                <a:cs typeface="Arial" charset="0"/>
              </a:rPr>
              <a:t>الأناجيل</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a:ea typeface="ＭＳ Ｐゴシック" charset="0"/>
                <a:cs typeface="Arial"/>
              </a:rPr>
              <a:t>المؤشر الخارجي رقم 2</a:t>
            </a:r>
            <a:br>
              <a:rPr lang="ar-JO" sz="3200" b="1" dirty="0">
                <a:solidFill>
                  <a:schemeClr val="tx1"/>
                </a:solidFill>
                <a:latin typeface="Arial"/>
                <a:ea typeface="ＭＳ Ｐゴシック" charset="0"/>
                <a:cs typeface="Arial"/>
              </a:rPr>
            </a:br>
            <a:r>
              <a:rPr lang="ar-JO" sz="3200" b="1" dirty="0">
                <a:solidFill>
                  <a:schemeClr val="tx1"/>
                </a:solidFill>
                <a:latin typeface="Arial"/>
                <a:ea typeface="ＭＳ Ｐゴシック" charset="0"/>
                <a:cs typeface="Arial"/>
              </a:rPr>
              <a:t>ورقة بردي من حوالي 50م</a:t>
            </a:r>
            <a:endParaRPr lang="en-US" sz="3200" b="1" dirty="0">
              <a:solidFill>
                <a:schemeClr val="tx1"/>
              </a:solidFill>
              <a:latin typeface="Arial"/>
              <a:ea typeface="ＭＳ Ｐゴシック" charset="0"/>
              <a:cs typeface="Arial"/>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lvl="0" algn="ctr">
              <a:defRPr/>
            </a:pPr>
            <a:r>
              <a:rPr lang="ar-JO" sz="2800" b="1" dirty="0"/>
              <a:t>يبدو أن جزء المجدلية الآن ينتمي إلى أسلوب الكتابة اليدوية الذي كان سائدًا في القرن الأول قبل الميلاد وتلاشى ببطء في منتصف القرن الأول الميلادي </a:t>
            </a:r>
          </a:p>
          <a:p>
            <a:pPr lvl="0" algn="ctr">
              <a:defRPr/>
            </a:pPr>
            <a:r>
              <a:rPr lang="ar-JO" sz="2800" b="1" dirty="0"/>
              <a:t>(د. كارستن ثيد)</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ea typeface="ＭＳ Ｐゴシック" charset="0"/>
                <a:cs typeface="Arial"/>
              </a:rPr>
              <a:t>مؤشر خارجي رقم 3</a:t>
            </a:r>
            <a:br>
              <a:rPr lang="en-US" sz="3600" b="1" dirty="0">
                <a:solidFill>
                  <a:srgbClr val="000000"/>
                </a:solidFill>
                <a:ea typeface="ＭＳ Ｐゴシック" charset="0"/>
                <a:cs typeface="Arial"/>
              </a:rPr>
            </a:br>
            <a:r>
              <a:rPr lang="ar-JO" sz="3600" b="1" dirty="0">
                <a:solidFill>
                  <a:srgbClr val="000000"/>
                </a:solidFill>
                <a:ea typeface="ＭＳ Ｐゴシック" charset="0"/>
                <a:cs typeface="Arial"/>
              </a:rPr>
              <a:t>صاحب الترتيب الأول في العهد الجديد</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أعمال</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15" name="Group 4"/>
          <p:cNvGrpSpPr>
            <a:grpSpLocks/>
          </p:cNvGrpSpPr>
          <p:nvPr/>
        </p:nvGrpSpPr>
        <p:grpSpPr bwMode="auto">
          <a:xfrm>
            <a:off x="528657" y="1727202"/>
            <a:ext cx="2438411" cy="711199"/>
            <a:chOff x="333" y="834"/>
            <a:chExt cx="1536" cy="448"/>
          </a:xfrm>
        </p:grpSpPr>
        <p:sp>
          <p:nvSpPr>
            <p:cNvPr id="269334" name="Text Box 5"/>
            <p:cNvSpPr txBox="1">
              <a:spLocks noChangeArrowheads="1"/>
            </p:cNvSpPr>
            <p:nvPr/>
          </p:nvSpPr>
          <p:spPr bwMode="auto">
            <a:xfrm rot="16200000">
              <a:off x="301" y="998"/>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6" name="Text Box 7"/>
            <p:cNvSpPr txBox="1">
              <a:spLocks noChangeArrowheads="1"/>
            </p:cNvSpPr>
            <p:nvPr/>
          </p:nvSpPr>
          <p:spPr bwMode="auto">
            <a:xfrm rot="16200000">
              <a:off x="1149" y="99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7" name="Text Box 8"/>
            <p:cNvSpPr txBox="1">
              <a:spLocks noChangeArrowheads="1"/>
            </p:cNvSpPr>
            <p:nvPr/>
          </p:nvSpPr>
          <p:spPr bwMode="auto">
            <a:xfrm rot="16200000">
              <a:off x="1540" y="954"/>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الأناجيل</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التاريخ</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رسائل بولس</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3" name="Group 12"/>
          <p:cNvGrpSpPr>
            <a:grpSpLocks/>
          </p:cNvGrpSpPr>
          <p:nvPr/>
        </p:nvGrpSpPr>
        <p:grpSpPr bwMode="auto">
          <a:xfrm>
            <a:off x="271485" y="3552848"/>
            <a:ext cx="8632826" cy="1239847"/>
            <a:chOff x="171" y="2147"/>
            <a:chExt cx="5438" cy="781"/>
          </a:xfrm>
          <a:solidFill>
            <a:srgbClr val="CCFFCC"/>
          </a:solidFill>
        </p:grpSpPr>
        <p:sp>
          <p:nvSpPr>
            <p:cNvPr id="18454" name="Text Box 13"/>
            <p:cNvSpPr txBox="1">
              <a:spLocks noChangeArrowheads="1"/>
            </p:cNvSpPr>
            <p:nvPr/>
          </p:nvSpPr>
          <p:spPr bwMode="auto">
            <a:xfrm rot="16200000">
              <a:off x="79" y="2585"/>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رومية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5" name="Text Box 14"/>
            <p:cNvSpPr txBox="1">
              <a:spLocks noChangeArrowheads="1"/>
            </p:cNvSpPr>
            <p:nvPr/>
          </p:nvSpPr>
          <p:spPr bwMode="auto">
            <a:xfrm rot="16200000">
              <a:off x="34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6" name="Text Box 15"/>
            <p:cNvSpPr txBox="1">
              <a:spLocks noChangeArrowheads="1"/>
            </p:cNvSpPr>
            <p:nvPr/>
          </p:nvSpPr>
          <p:spPr bwMode="auto">
            <a:xfrm rot="16200000">
              <a:off x="76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7" name="Text Box 16"/>
            <p:cNvSpPr txBox="1">
              <a:spLocks noChangeArrowheads="1"/>
            </p:cNvSpPr>
            <p:nvPr/>
          </p:nvSpPr>
          <p:spPr bwMode="auto">
            <a:xfrm rot="16200000">
              <a:off x="1341" y="2559"/>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غلاطية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8" name="Text Box 17"/>
            <p:cNvSpPr txBox="1">
              <a:spLocks noChangeArrowheads="1"/>
            </p:cNvSpPr>
            <p:nvPr/>
          </p:nvSpPr>
          <p:spPr bwMode="auto">
            <a:xfrm rot="16200000">
              <a:off x="1773" y="2580"/>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أفسس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9" name="Text Box 18"/>
            <p:cNvSpPr txBox="1">
              <a:spLocks noChangeArrowheads="1"/>
            </p:cNvSpPr>
            <p:nvPr/>
          </p:nvSpPr>
          <p:spPr bwMode="auto">
            <a:xfrm rot="16200000">
              <a:off x="2256" y="2610"/>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فيلبي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0" name="Text Box 19"/>
            <p:cNvSpPr txBox="1">
              <a:spLocks noChangeArrowheads="1"/>
            </p:cNvSpPr>
            <p:nvPr/>
          </p:nvSpPr>
          <p:spPr bwMode="auto">
            <a:xfrm rot="16200000">
              <a:off x="2539" y="250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كولاوسي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1" name="Text Box 20"/>
            <p:cNvSpPr txBox="1">
              <a:spLocks noChangeArrowheads="1"/>
            </p:cNvSpPr>
            <p:nvPr/>
          </p:nvSpPr>
          <p:spPr bwMode="auto">
            <a:xfrm rot="16200000">
              <a:off x="287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2" name="Text Box 21"/>
            <p:cNvSpPr txBox="1">
              <a:spLocks noChangeArrowheads="1"/>
            </p:cNvSpPr>
            <p:nvPr/>
          </p:nvSpPr>
          <p:spPr bwMode="auto">
            <a:xfrm rot="16200000">
              <a:off x="335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3" name="Text Box 22"/>
            <p:cNvSpPr txBox="1">
              <a:spLocks noChangeArrowheads="1"/>
            </p:cNvSpPr>
            <p:nvPr/>
          </p:nvSpPr>
          <p:spPr bwMode="auto">
            <a:xfrm rot="16200000">
              <a:off x="3787"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4" name="Text Box 23"/>
            <p:cNvSpPr txBox="1">
              <a:spLocks noChangeArrowheads="1"/>
            </p:cNvSpPr>
            <p:nvPr/>
          </p:nvSpPr>
          <p:spPr bwMode="auto">
            <a:xfrm rot="16200000">
              <a:off x="4219"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تيطس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6" name="Text Box 25"/>
            <p:cNvSpPr txBox="1">
              <a:spLocks noChangeArrowheads="1"/>
            </p:cNvSpPr>
            <p:nvPr/>
          </p:nvSpPr>
          <p:spPr bwMode="auto">
            <a:xfrm rot="16200000">
              <a:off x="5245" y="2565"/>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فليمون</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النبوة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رؤيا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23" name="Group 29"/>
          <p:cNvGrpSpPr>
            <a:grpSpLocks/>
          </p:cNvGrpSpPr>
          <p:nvPr/>
        </p:nvGrpSpPr>
        <p:grpSpPr bwMode="auto">
          <a:xfrm>
            <a:off x="295279" y="5516618"/>
            <a:ext cx="4960934" cy="946156"/>
            <a:chOff x="186" y="3475"/>
            <a:chExt cx="3125" cy="596"/>
          </a:xfrm>
        </p:grpSpPr>
        <p:sp>
          <p:nvSpPr>
            <p:cNvPr id="269326" name="Text Box 30"/>
            <p:cNvSpPr txBox="1">
              <a:spLocks noChangeArrowheads="1"/>
            </p:cNvSpPr>
            <p:nvPr/>
          </p:nvSpPr>
          <p:spPr bwMode="auto">
            <a:xfrm rot="16200000">
              <a:off x="26" y="3659"/>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7" name="Text Box 31"/>
            <p:cNvSpPr txBox="1">
              <a:spLocks noChangeArrowheads="1"/>
            </p:cNvSpPr>
            <p:nvPr/>
          </p:nvSpPr>
          <p:spPr bwMode="auto">
            <a:xfrm rot="16200000">
              <a:off x="446" y="3720"/>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يعقوب</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0" name="Text Box 34"/>
            <p:cNvSpPr txBox="1">
              <a:spLocks noChangeArrowheads="1"/>
            </p:cNvSpPr>
            <p:nvPr/>
          </p:nvSpPr>
          <p:spPr bwMode="auto">
            <a:xfrm rot="16200000">
              <a:off x="1650" y="3675"/>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1" name="Text Box 35"/>
            <p:cNvSpPr txBox="1">
              <a:spLocks noChangeArrowheads="1"/>
            </p:cNvSpPr>
            <p:nvPr/>
          </p:nvSpPr>
          <p:spPr bwMode="auto">
            <a:xfrm rot="16200000">
              <a:off x="2082"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2" name="Text Box 36"/>
            <p:cNvSpPr txBox="1">
              <a:spLocks noChangeArrowheads="1"/>
            </p:cNvSpPr>
            <p:nvPr/>
          </p:nvSpPr>
          <p:spPr bwMode="auto">
            <a:xfrm rot="16200000">
              <a:off x="2515"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3" name="Text Box 37"/>
            <p:cNvSpPr txBox="1">
              <a:spLocks noChangeArrowheads="1"/>
            </p:cNvSpPr>
            <p:nvPr/>
          </p:nvSpPr>
          <p:spPr bwMode="auto">
            <a:xfrm rot="16200000">
              <a:off x="2987" y="3746"/>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يهوذا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0" name="Up Arrow 39"/>
          <p:cNvSpPr/>
          <p:nvPr/>
        </p:nvSpPr>
        <p:spPr>
          <a:xfrm rot="19783294">
            <a:off x="277658" y="2445980"/>
            <a:ext cx="1719045"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kern="0" dirty="0">
                <a:solidFill>
                  <a:srgbClr val="000000"/>
                </a:solidFill>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b="1" dirty="0">
                <a:solidFill>
                  <a:schemeClr val="tx1"/>
                </a:solidFill>
              </a:rPr>
              <a:t>مبادئ تفسير الأناجيل بشكل مناسب</a:t>
            </a:r>
            <a:endParaRPr lang="en-US" b="1" dirty="0">
              <a:solidFill>
                <a:schemeClr val="tx1"/>
              </a:solidFill>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1. أدرس </a:t>
            </a:r>
            <a:r>
              <a:rPr lang="ar-JO" sz="3200" b="1" kern="0" dirty="0">
                <a:solidFill>
                  <a:srgbClr val="FFFF00"/>
                </a:solidFill>
                <a:latin typeface="Arial"/>
              </a:rPr>
              <a:t>خلفية</a:t>
            </a:r>
            <a:r>
              <a:rPr lang="ar-JO" sz="3200" b="1" kern="0" dirty="0">
                <a:latin typeface="Arial"/>
              </a:rPr>
              <a:t> النص</a:t>
            </a: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2. أنظر إلى النص في ضوء </a:t>
            </a:r>
            <a:r>
              <a:rPr lang="ar-JO" sz="3200" b="1" kern="0" dirty="0">
                <a:solidFill>
                  <a:srgbClr val="FFFF00"/>
                </a:solidFill>
                <a:latin typeface="Arial"/>
              </a:rPr>
              <a:t>قصد</a:t>
            </a:r>
            <a:r>
              <a:rPr lang="ar-JO" sz="3200" b="1" kern="0" dirty="0">
                <a:latin typeface="Arial"/>
              </a:rPr>
              <a:t> الكاتب</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3. لا تخترع </a:t>
            </a:r>
            <a:r>
              <a:rPr lang="ar-JO" sz="3200" b="1" kern="0" dirty="0">
                <a:solidFill>
                  <a:srgbClr val="FFFF00"/>
                </a:solidFill>
                <a:latin typeface="Arial"/>
              </a:rPr>
              <a:t>معاني جديدة </a:t>
            </a:r>
            <a:r>
              <a:rPr lang="ar-JO" sz="3200" b="1" kern="0" dirty="0">
                <a:latin typeface="Arial"/>
              </a:rPr>
              <a:t>للكلمات (إسرائيل تعني إسرائيل .... الخ)</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4. لا تعطي طابعاً روحياً لتعاليم العهد القديم عن </a:t>
            </a:r>
            <a:r>
              <a:rPr lang="ar-JO" sz="3200" b="1" kern="0" dirty="0">
                <a:solidFill>
                  <a:srgbClr val="FFFF00"/>
                </a:solidFill>
                <a:latin typeface="Arial"/>
              </a:rPr>
              <a:t>الملكوت</a:t>
            </a:r>
            <a:r>
              <a:rPr lang="ar-JO" sz="3200" b="1" kern="0" dirty="0">
                <a:latin typeface="Arial"/>
              </a:rPr>
              <a:t> (سياسي-روحي-وطني-عالمي)</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p:txBody>
      </p:sp>
    </p:spTree>
    <p:extLst>
      <p:ext uri="{BB962C8B-B14F-4D97-AF65-F5344CB8AC3E}">
        <p14:creationId xmlns:p14="http://schemas.microsoft.com/office/powerpoint/2010/main" val="3452197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4956307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    مسح العهد الجديد</a:t>
            </a:r>
            <a:r>
              <a:rPr lang="en-US" sz="3200" b="1" dirty="0">
                <a:solidFill>
                  <a:srgbClr val="FFFFFF"/>
                </a:solidFill>
                <a:latin typeface="Arial" charset="0"/>
                <a:ea typeface="ＭＳ Ｐゴシック" charset="0"/>
              </a:rPr>
              <a:t>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2578" name="Text Box 5"/>
          <p:cNvSpPr txBox="1">
            <a:spLocks noChangeArrowheads="1"/>
          </p:cNvSpPr>
          <p:nvPr/>
        </p:nvSpPr>
        <p:spPr bwMode="auto">
          <a:xfrm rot="-5400000">
            <a:off x="4518763" y="505982"/>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79" name="Text Box 6"/>
          <p:cNvSpPr txBox="1">
            <a:spLocks noChangeArrowheads="1"/>
          </p:cNvSpPr>
          <p:nvPr/>
        </p:nvSpPr>
        <p:spPr bwMode="auto">
          <a:xfrm rot="-5400000">
            <a:off x="5286211" y="587634"/>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0" name="Text Box 7"/>
          <p:cNvSpPr txBox="1">
            <a:spLocks noChangeArrowheads="1"/>
          </p:cNvSpPr>
          <p:nvPr/>
        </p:nvSpPr>
        <p:spPr bwMode="auto">
          <a:xfrm rot="-5400000">
            <a:off x="6008989" y="608734"/>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1" name="Text Box 8"/>
          <p:cNvSpPr txBox="1">
            <a:spLocks noChangeArrowheads="1"/>
          </p:cNvSpPr>
          <p:nvPr/>
        </p:nvSpPr>
        <p:spPr bwMode="auto">
          <a:xfrm rot="-5400000">
            <a:off x="6656780" y="573905"/>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7595" name="Text Box 11"/>
          <p:cNvSpPr txBox="1">
            <a:spLocks noChangeArrowheads="1"/>
          </p:cNvSpPr>
          <p:nvPr/>
        </p:nvSpPr>
        <p:spPr bwMode="auto">
          <a:xfrm>
            <a:off x="2771800" y="1268760"/>
            <a:ext cx="6296000" cy="2814104"/>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
        <p:nvSpPr>
          <p:cNvPr id="67596" name="Rectangle 12"/>
          <p:cNvSpPr>
            <a:spLocks noGrp="1" noChangeArrowheads="1"/>
          </p:cNvSpPr>
          <p:nvPr>
            <p:ph type="title"/>
          </p:nvPr>
        </p:nvSpPr>
        <p:spPr>
          <a:xfrm>
            <a:off x="2286000" y="228600"/>
            <a:ext cx="2362200" cy="1077153"/>
          </a:xfrm>
          <a:solidFill>
            <a:schemeClr val="bg1"/>
          </a:solidFill>
        </p:spPr>
        <p:txBody>
          <a:bodyPr anchor="t" anchorCtr="0">
            <a:spAutoFit/>
          </a:bodyPr>
          <a:lstStyle/>
          <a:p>
            <a:pPr eaLnBrk="1" hangingPunct="1">
              <a:defRPr/>
            </a:pPr>
            <a:r>
              <a:rPr lang="ar-JO" sz="3200" b="1" dirty="0">
                <a:solidFill>
                  <a:srgbClr val="FFFF00"/>
                </a:solidFill>
                <a:effectLst/>
                <a:latin typeface="Arial" charset="0"/>
                <a:ea typeface="SimSun" charset="0"/>
                <a:cs typeface="SimSun" charset="0"/>
              </a:rPr>
              <a:t>الأناجيل  الإزائية</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251520" y="404664"/>
            <a:ext cx="2267744" cy="5693802"/>
          </a:xfrm>
          <a:prstGeom prst="rect">
            <a:avLst/>
          </a:prstGeom>
          <a:noFill/>
          <a:ln w="9525">
            <a:noFill/>
            <a:miter lim="800000"/>
            <a:headEnd/>
            <a:tailEnd/>
          </a:ln>
          <a:effectLst/>
        </p:spPr>
        <p:txBody>
          <a:bodyPr wrap="square" lIns="91376" tIns="45688" rIns="91376" bIns="45688">
            <a:spAutoFit/>
          </a:bodyPr>
          <a:lstStyle/>
          <a:p>
            <a:pPr marR="0" lvl="0" algn="r" defTabSz="914400" rtl="1" eaLnBrk="1" fontAlgn="base" latinLnBrk="0" hangingPunct="1">
              <a:lnSpc>
                <a:spcPct val="90000"/>
              </a:lnSpc>
              <a:spcBef>
                <a:spcPct val="20000"/>
              </a:spcBef>
              <a:spcAft>
                <a:spcPct val="0"/>
              </a:spcAft>
              <a:buClr>
                <a:srgbClr val="FFFFCC"/>
              </a:buClr>
              <a:buSzPct val="75000"/>
              <a:tabLst/>
              <a:defRPr/>
            </a:pP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لماذا يوجد أربعة أناجيل؟</a:t>
            </a:r>
            <a:endPar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endParaRP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ربما للسبب نفسه قد تروق الأوصاف المختلفة للجوهرة المصقولة بدقة لأناس مختلفين</a:t>
            </a: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ar-JO"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يصف متى وجه واحد لحياة المسيح و مرقس وجه آخر و لوقا وجه ثالث و يوحنا يكمل الصورة</a:t>
            </a:r>
            <a:endPar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Times New Roman"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Comic Sans MS" charset="0"/>
                <a:ea typeface="MS Gothic" charset="0"/>
                <a:cs typeface="MS Gothic" charset="0"/>
              </a:rPr>
              <a:t> </a:t>
            </a:r>
          </a:p>
        </p:txBody>
      </p:sp>
      <p:sp>
        <p:nvSpPr>
          <p:cNvPr id="31750" name="Text Box 6"/>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Comic Sans MS" charset="0"/>
                <a:ea typeface="MS Gothic" charset="0"/>
                <a:cs typeface="MS Gothic"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2097" y="6482198"/>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Comic Sans MS" charset="0"/>
                <a:ea typeface="MS Gothic" charset="0"/>
                <a:cs typeface="MS Gothic"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2" y="15409"/>
            <a:ext cx="522754"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t>
            </a: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a:t>
            </a:r>
            <a:endParaRPr lang="en-US"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8508" y="6485699"/>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81311" y="6482197"/>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22327</TotalTime>
  <Words>4877</Words>
  <Application>Microsoft Macintosh PowerPoint</Application>
  <PresentationFormat>On-screen Show (4:3)</PresentationFormat>
  <Paragraphs>1147</Paragraphs>
  <Slides>45</Slides>
  <Notes>41</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45</vt:i4>
      </vt:variant>
    </vt:vector>
  </HeadingPairs>
  <TitlesOfParts>
    <vt:vector size="83" baseType="lpstr">
      <vt:lpstr>26</vt:lpstr>
      <vt:lpstr>BONES</vt:lpstr>
      <vt:lpstr>MS Gothic</vt:lpstr>
      <vt:lpstr>ＭＳ Ｐゴシック</vt:lpstr>
      <vt:lpstr>SimSun</vt:lpstr>
      <vt:lpstr>Times</vt:lpstr>
      <vt:lpstr>Arial</vt:lpstr>
      <vt:lpstr>Arial Black</vt:lpstr>
      <vt:lpstr>Arial Narrow</vt:lpstr>
      <vt:lpstr>Calibri</vt:lpstr>
      <vt:lpstr>Comic Sans MS</vt:lpstr>
      <vt:lpstr>Garamond</vt:lpstr>
      <vt:lpstr>Helvetica</vt:lpstr>
      <vt:lpstr>Times New Roman</vt:lpstr>
      <vt:lpstr>Wingdings</vt:lpstr>
      <vt:lpstr>Default Design</vt:lpstr>
      <vt:lpstr>3_Blank Presentation</vt:lpstr>
      <vt:lpstr>51_Blank Presentation</vt:lpstr>
      <vt:lpstr>Custom Design</vt:lpstr>
      <vt:lpstr>2_Capsules</vt:lpstr>
      <vt:lpstr>Ribbons</vt:lpstr>
      <vt:lpstr>3_Fireball</vt:lpstr>
      <vt:lpstr>20_Default Design</vt:lpstr>
      <vt:lpstr>3_Orbit</vt:lpstr>
      <vt:lpstr>2_Blank Presentation</vt:lpstr>
      <vt:lpstr>4_Orbit</vt:lpstr>
      <vt:lpstr>5_Orbit</vt:lpstr>
      <vt:lpstr>4_Fireball</vt:lpstr>
      <vt:lpstr>13_Blank Presentation</vt:lpstr>
      <vt:lpstr>5_Default Design</vt:lpstr>
      <vt:lpstr>15_Blank Presentation</vt:lpstr>
      <vt:lpstr>1_Blank Presentation</vt:lpstr>
      <vt:lpstr>Capsules</vt:lpstr>
      <vt:lpstr>6_Orbit</vt:lpstr>
      <vt:lpstr>Stream</vt:lpstr>
      <vt:lpstr>3_Default Design</vt:lpstr>
      <vt:lpstr>4_Blank Presentation</vt:lpstr>
      <vt:lpstr>10_Blank Presentation</vt:lpstr>
      <vt:lpstr>الأناجيل</vt:lpstr>
      <vt:lpstr>توازي هيكل العهد القديم و العهد الجديد</vt:lpstr>
      <vt:lpstr>بناء العهد الجديد</vt:lpstr>
      <vt:lpstr>الأناجيل</vt:lpstr>
      <vt:lpstr>الأناجيل  الإزائية</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الإزائية: "لنرى معًا"</vt:lpstr>
      <vt:lpstr>التداخل بين الأناجيل</vt:lpstr>
      <vt:lpstr>يوحنا: تلخيص الرسالة</vt:lpstr>
      <vt:lpstr>مشكلة الإزائية</vt:lpstr>
      <vt:lpstr>التشابهات الإزائية</vt:lpstr>
      <vt:lpstr>مخطط أولوية ماركان</vt:lpstr>
      <vt:lpstr>فرضية المصدرين</vt:lpstr>
      <vt:lpstr>متى أعتقد أنها كتبت</vt:lpstr>
      <vt:lpstr>فرضية المصادر الأربعة</vt:lpstr>
      <vt:lpstr>تأريخ الأناجيل الإزائية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Black</vt:lpstr>
      <vt:lpstr>    مسح العهد الجديدat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484</cp:revision>
  <dcterms:created xsi:type="dcterms:W3CDTF">2006-01-16T02:46:51Z</dcterms:created>
  <dcterms:modified xsi:type="dcterms:W3CDTF">2025-01-28T13:15:39Z</dcterms:modified>
</cp:coreProperties>
</file>