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02" r:id="rId6"/>
    <p:sldMasterId id="2147483916" r:id="rId7"/>
    <p:sldMasterId id="2147483929" r:id="rId8"/>
    <p:sldMasterId id="2147483941" r:id="rId9"/>
    <p:sldMasterId id="2147483943" r:id="rId10"/>
  </p:sldMasterIdLst>
  <p:notesMasterIdLst>
    <p:notesMasterId r:id="rId46"/>
  </p:notesMasterIdLst>
  <p:sldIdLst>
    <p:sldId id="257" r:id="rId11"/>
    <p:sldId id="4888"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340" r:id="rId26"/>
    <p:sldId id="273" r:id="rId27"/>
    <p:sldId id="318" r:id="rId28"/>
    <p:sldId id="319" r:id="rId29"/>
    <p:sldId id="276" r:id="rId30"/>
    <p:sldId id="256" r:id="rId31"/>
    <p:sldId id="332" r:id="rId32"/>
    <p:sldId id="4889" r:id="rId33"/>
    <p:sldId id="263" r:id="rId34"/>
    <p:sldId id="264" r:id="rId35"/>
    <p:sldId id="4890" r:id="rId36"/>
    <p:sldId id="4893" r:id="rId37"/>
    <p:sldId id="278" r:id="rId38"/>
    <p:sldId id="4891" r:id="rId39"/>
    <p:sldId id="262" r:id="rId40"/>
    <p:sldId id="321" r:id="rId41"/>
    <p:sldId id="4892" r:id="rId42"/>
    <p:sldId id="267" r:id="rId43"/>
    <p:sldId id="291" r:id="rId44"/>
    <p:sldId id="29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14"/>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72684" autoAdjust="0"/>
  </p:normalViewPr>
  <p:slideViewPr>
    <p:cSldViewPr>
      <p:cViewPr varScale="1">
        <p:scale>
          <a:sx n="91" d="100"/>
          <a:sy n="91" d="100"/>
        </p:scale>
        <p:origin x="1776" y="176"/>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8/25/22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normAutofit fontScale="700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b="0" dirty="0">
                <a:latin typeface="Arial" panose="020B0604020202020204" pitchFamily="34" charset="0"/>
                <a:ea typeface="ＭＳ Ｐゴシック" charset="0"/>
                <a:cs typeface="Arial" panose="020B0604020202020204" pitchFamily="34" charset="0"/>
              </a:rPr>
              <a:t>00-Book Overviews-788</a:t>
            </a:r>
          </a:p>
          <a:p>
            <a:pPr eaLnBrk="1" hangingPunct="1"/>
            <a:r>
              <a:rPr lang="en-US" altLang="zh-CN" b="0" dirty="0">
                <a:latin typeface="Arial" charset="0"/>
                <a:ea typeface="SimSun" charset="0"/>
                <a:cs typeface="SimSun" charset="0"/>
              </a:rPr>
              <a:t>Common English-52</a:t>
            </a:r>
          </a:p>
          <a:p>
            <a:pPr eaLnBrk="1" hangingPunct="1"/>
            <a:r>
              <a:rPr lang="en-US" altLang="zh-CN" b="0" dirty="0">
                <a:latin typeface="Arial" charset="0"/>
                <a:ea typeface="SimSun" charset="0"/>
                <a:cs typeface="SimSun" charset="0"/>
              </a:rPr>
              <a:t>CH-02-Nature-103-p34a</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LC_00-NT Bakgrounds-2</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743B5-3C2A-7049-849D-70850295977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what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LC-00-NT Bkgrds-22</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1027"/>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11817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852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8742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565985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93510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70789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55559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236942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589426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02811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71267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735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4631764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2226607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540311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10608624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3769540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49004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853485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3626497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32158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208496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135221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48435"/>
      </p:ext>
    </p:extLst>
  </p:cSld>
  <p:clrMap bg1="dk2" tx1="lt1" bg2="dk1"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933391071"/>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eaLnBrk="0" hangingPunct="0">
                <a:defRPr/>
              </a:pPr>
              <a:endParaRPr lang="en-US" sz="1000">
                <a:solidFill>
                  <a:srgbClr val="FFFFFF"/>
                </a:solidFill>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eaLnBrk="0" hangingPunct="0">
                <a:defRPr/>
              </a:pPr>
              <a:endParaRPr lang="en-US" sz="1000">
                <a:solidFill>
                  <a:srgbClr val="000080"/>
                </a:solidFill>
                <a:latin typeface="Arial"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975718"/>
      </p:ext>
    </p:extLst>
  </p:cSld>
  <p:clrMap bg1="dk2" tx1="lt1" bg2="dk1" tx2="lt2" accent1="accent1" accent2="accent2" accent3="accent3" accent4="accent4" accent5="accent5" accent6="accent6" hlink="hlink" folHlink="folHlink"/>
  <p:sldLayoutIdLst>
    <p:sldLayoutId id="2147483942"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590800"/>
            <a:ext cx="5969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8610600" y="4627"/>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solidFill>
                  <a:schemeClr val="bg2"/>
                </a:solidFill>
                <a:latin typeface="Arial" charset="0"/>
                <a:cs typeface="Arial" charset="0"/>
              </a:rPr>
              <a:t>8</a:t>
            </a:r>
            <a:endParaRPr lang="en-US" b="1" dirty="0">
              <a:solidFill>
                <a:schemeClr val="bg2"/>
              </a:solidFill>
              <a:latin typeface="Arial" charset="0"/>
              <a:cs typeface="Arial" charset="0"/>
            </a:endParaRP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4658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6147" name="Rectangle 3"/>
          <p:cNvSpPr>
            <a:spLocks noGrp="1" noChangeArrowheads="1"/>
          </p:cNvSpPr>
          <p:nvPr>
            <p:ph type="body" sz="half" idx="4294967295"/>
          </p:nvPr>
        </p:nvSpPr>
        <p:spPr>
          <a:xfrm>
            <a:off x="0" y="0"/>
            <a:ext cx="5638800" cy="2667000"/>
          </a:xfrm>
          <a:solidFill>
            <a:schemeClr val="bg2"/>
          </a:solidFill>
        </p:spPr>
        <p:txBody>
          <a:bodyPr/>
          <a:lstStyle/>
          <a:p>
            <a:pPr marL="0" indent="0" algn="ctr" eaLnBrk="1" hangingPunct="1">
              <a:buFont typeface="Wingdings" charset="0"/>
              <a:buNone/>
              <a:defRPr/>
            </a:pPr>
            <a:r>
              <a:rPr lang="ar-JO" sz="4800" b="1" dirty="0"/>
              <a:t>خلفيات </a:t>
            </a:r>
          </a:p>
          <a:p>
            <a:pPr marL="0" indent="0" algn="ctr" eaLnBrk="1" hangingPunct="1">
              <a:buFont typeface="Wingdings" charset="0"/>
              <a:buNone/>
              <a:defRPr/>
            </a:pPr>
            <a:r>
              <a:rPr lang="ar-JO" sz="4800" b="1" dirty="0"/>
              <a:t>العهد</a:t>
            </a:r>
          </a:p>
          <a:p>
            <a:pPr marL="0" indent="0" algn="ctr" eaLnBrk="1" hangingPunct="1">
              <a:buFont typeface="Wingdings" charset="0"/>
              <a:buNone/>
              <a:defRPr/>
            </a:pPr>
            <a:r>
              <a:rPr lang="ar-JO" sz="4800" b="1" dirty="0"/>
              <a:t>الجديد</a:t>
            </a:r>
            <a:endParaRPr lang="en-US"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 Box 4"/>
          <p:cNvSpPr txBox="1">
            <a:spLocks noChangeArrowheads="1"/>
          </p:cNvSpPr>
          <p:nvPr/>
        </p:nvSpPr>
        <p:spPr bwMode="auto">
          <a:xfrm>
            <a:off x="1141413" y="153794"/>
            <a:ext cx="686117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ea typeface="SimSun" charset="0"/>
                <a:cs typeface="Times New Roman" charset="0"/>
              </a:rPr>
              <a:t>جميع المناطق الجغرافية في أعمال الرسل / الرسائل</a:t>
            </a:r>
            <a:endParaRPr lang="en-US" sz="3200" b="1" dirty="0">
              <a:latin typeface="Arial" charset="0"/>
              <a:ea typeface="SimSun" charset="0"/>
              <a:cs typeface="Times New Roman" charset="0"/>
            </a:endParaRPr>
          </a:p>
        </p:txBody>
      </p:sp>
      <p:sp>
        <p:nvSpPr>
          <p:cNvPr id="66563" name="Text Box 5"/>
          <p:cNvSpPr txBox="1">
            <a:spLocks noChangeArrowheads="1"/>
          </p:cNvSpPr>
          <p:nvPr/>
        </p:nvSpPr>
        <p:spPr bwMode="auto">
          <a:xfrm>
            <a:off x="8540091" y="762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b="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5358" name="Group 1086"/>
          <p:cNvGraphicFramePr>
            <a:graphicFrameLocks noGrp="1"/>
          </p:cNvGraphicFramePr>
          <p:nvPr/>
        </p:nvGraphicFramePr>
        <p:xfrm>
          <a:off x="0" y="1371600"/>
          <a:ext cx="9144000" cy="5327651"/>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المؤطن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 / روماني</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Arial"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يسوع المسيح</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r>
                        <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رؤيا يوحنا</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solidFill>
                  <a:srgbClr val="FFFFFF"/>
                </a:solidFill>
                <a:latin typeface="Arial" charset="0"/>
                <a:cs typeface="Arial" charset="0"/>
              </a:rPr>
              <a:t>13</a:t>
            </a:r>
            <a:endParaRPr lang="en-US" dirty="0">
              <a:solidFill>
                <a:srgbClr val="FFFFFF"/>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ar-JO" sz="3600" b="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6354" name="Group 34"/>
          <p:cNvGraphicFramePr>
            <a:graphicFrameLocks noGrp="1"/>
          </p:cNvGraphicFramePr>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الأعداد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بولس</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طرسوس</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صانع خيام</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87</a:t>
                      </a:r>
                      <a:endPar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r>
                        <a:rPr kumimoji="0" lang="ar-JO" sz="1800" b="0" i="0" u="none" strike="noStrike" cap="none" normalizeH="0" baseline="0" dirty="0">
                          <a:ln>
                            <a:noFill/>
                          </a:ln>
                          <a:solidFill>
                            <a:schemeClr val="tx1"/>
                          </a:solidFill>
                          <a:effectLst/>
                          <a:latin typeface="Arial" charset="0"/>
                          <a:ea typeface="ＭＳ Ｐゴシック" charset="0"/>
                          <a:cs typeface="Arial" charset="0"/>
                        </a:rPr>
                        <a:t>100</a:t>
                      </a: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r>
                        <a:rPr kumimoji="0" lang="en-US" sz="1800" b="0"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2033</a:t>
                      </a:r>
                      <a:endPar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r>
                        <a:rPr kumimoji="0" lang="ar-JO" sz="1800" b="0" i="0" u="none" strike="noStrike" cap="none" normalizeH="0" baseline="0" dirty="0">
                          <a:ln>
                            <a:noFill/>
                          </a:ln>
                          <a:solidFill>
                            <a:schemeClr val="tx1"/>
                          </a:solidFill>
                          <a:effectLst/>
                          <a:latin typeface="Arial" charset="0"/>
                          <a:ea typeface="ＭＳ Ｐゴシック" charset="0"/>
                          <a:cs typeface="Arial" charset="0"/>
                        </a:rPr>
                        <a:t>2336</a:t>
                      </a: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r>
                        <a:rPr kumimoji="0" lang="en-US" sz="1800" b="0"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رومية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2 كورنثوس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غلاطية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أفسس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فيلبي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كولوسي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فليمون</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2 تسالونيكي</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2 تبموثاوس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تيطس</a:t>
                      </a:r>
                      <a:endPar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r>
                        <a:rPr kumimoji="0" lang="ar-JO" sz="1800" b="0" i="0" u="none" strike="noStrike" cap="none" normalizeH="0" baseline="0" dirty="0">
                          <a:ln>
                            <a:noFill/>
                          </a:ln>
                          <a:solidFill>
                            <a:schemeClr val="tx1"/>
                          </a:solidFill>
                          <a:effectLst/>
                          <a:latin typeface="Arial" charset="0"/>
                          <a:ea typeface="ＭＳ Ｐゴシック" charset="0"/>
                          <a:cs typeface="Arial" charset="0"/>
                        </a:rPr>
                        <a:t>عبرانيين ؟</a:t>
                      </a: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r>
                        <a:rPr kumimoji="0" lang="en-US" sz="1800" b="0" i="0" u="none" strike="noStrike" cap="none" normalizeH="0" baseline="0" dirty="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solidFill>
                  <a:srgbClr val="FFFFFF"/>
                </a:solidFill>
                <a:latin typeface="Arial" charset="0"/>
                <a:cs typeface="Arial" charset="0"/>
              </a:rPr>
              <a:t>13</a:t>
            </a:r>
            <a:endParaRPr lang="en-US" dirty="0">
              <a:solidFill>
                <a:srgbClr val="FFFFFF"/>
              </a:solidFill>
              <a:latin typeface="Arial" charset="0"/>
              <a:cs typeface="Arial" charset="0"/>
            </a:endParaRPr>
          </a:p>
        </p:txBody>
      </p:sp>
      <p:sp>
        <p:nvSpPr>
          <p:cNvPr id="56353" name="Text Box 33"/>
          <p:cNvSpPr txBox="1">
            <a:spLocks noChangeArrowheads="1"/>
          </p:cNvSpPr>
          <p:nvPr/>
        </p:nvSpPr>
        <p:spPr bwMode="auto">
          <a:xfrm>
            <a:off x="76200" y="6248400"/>
            <a:ext cx="48221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1800" dirty="0">
                <a:solidFill>
                  <a:srgbClr val="FFFF00"/>
                </a:solidFill>
                <a:latin typeface="Arial" charset="0"/>
                <a:cs typeface="Arial" charset="0"/>
              </a:rPr>
              <a:t>* تشير إلى المجموع في حال نسب رسالة العبرانيين إلى بولس</a:t>
            </a:r>
            <a:r>
              <a:rPr lang="en-US" sz="1800" dirty="0">
                <a:solidFill>
                  <a:srgbClr val="FFFF00"/>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ar-JO" sz="3600" b="0" dirty="0">
                <a:latin typeface="Arial" charset="0"/>
                <a:ea typeface="Times New Roman" charset="0"/>
              </a:rPr>
              <a:t>كتّاب العهد الجديد</a:t>
            </a:r>
            <a:endParaRPr lang="en-US" dirty="0">
              <a:latin typeface="Arial" charset="0"/>
              <a:ea typeface="Arial" charset="0"/>
              <a:cs typeface="Arial" charset="0"/>
            </a:endParaRPr>
          </a:p>
        </p:txBody>
      </p:sp>
      <p:graphicFrame>
        <p:nvGraphicFramePr>
          <p:cNvPr id="57396" name="Group 52"/>
          <p:cNvGraphicFramePr>
            <a:graphicFrameLocks noGrp="1"/>
          </p:cNvGraphicFramePr>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1"/>
                          </a:solidFill>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الإصحاحات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الآيات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Narrow" charset="0"/>
                          <a:ea typeface="ＭＳ Ｐゴシック" charset="0"/>
                          <a:cs typeface="Arial" charset="0"/>
                        </a:rPr>
                        <a:t>الأسفار المكتوبة</a:t>
                      </a:r>
                      <a:endParaRPr kumimoji="0" lang="en-US" sz="1800" b="1"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يعقوب</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0"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0"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5</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108</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يعقوب</a:t>
                      </a:r>
                      <a:r>
                        <a:rPr kumimoji="0" lang="en-US" sz="1800" b="0"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بطرس</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0" i="0" u="none" strike="noStrike" cap="none" normalizeH="0" baseline="0" dirty="0">
                          <a:ln>
                            <a:noFill/>
                          </a:ln>
                          <a:solidFill>
                            <a:schemeClr val="tx1"/>
                          </a:solidFill>
                          <a:effectLst/>
                          <a:latin typeface="Arial" charset="0"/>
                          <a:ea typeface="ＭＳ Ｐゴシック" charset="0"/>
                          <a:cs typeface="Arial" charset="0"/>
                        </a:rPr>
                        <a:t>بيت صيدا</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400" b="0" i="0" u="none" strike="noStrike" cap="none" normalizeH="0" baseline="0" dirty="0">
                          <a:ln>
                            <a:noFill/>
                          </a:ln>
                          <a:solidFill>
                            <a:schemeClr val="tx1"/>
                          </a:solidFill>
                          <a:effectLst/>
                          <a:latin typeface="Arial" charset="0"/>
                          <a:ea typeface="ＭＳ Ｐゴシック" charset="0"/>
                          <a:cs typeface="Arial" charset="0"/>
                        </a:rPr>
                        <a:t>صياد</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رسول يسوع المسيح</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8</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166</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 بطرس</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2 بطرس</a:t>
                      </a:r>
                      <a:endParaRPr kumimoji="0" lang="en-US" sz="1800" b="0" i="0" u="none" strike="noStrike" cap="none" normalizeH="0" baseline="0" dirty="0">
                        <a:ln>
                          <a:noFill/>
                        </a:ln>
                        <a:solidFill>
                          <a:schemeClr val="tx1"/>
                        </a:solidFill>
                        <a:effectLst/>
                        <a:latin typeface="Arial Narrow"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يهوذا</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يهودي</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0" i="0" u="none" strike="noStrike" cap="none" normalizeH="0" baseline="0" dirty="0">
                          <a:ln>
                            <a:noFill/>
                          </a:ln>
                          <a:solidFill>
                            <a:schemeClr val="tx1"/>
                          </a:solidFill>
                          <a:effectLst/>
                          <a:latin typeface="Arial" charset="0"/>
                          <a:ea typeface="ＭＳ Ｐゴシック" charset="0"/>
                          <a:cs typeface="Arial" charset="0"/>
                        </a:rPr>
                        <a:t>الناصرة</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600" b="0" i="0" u="none" strike="noStrike" cap="none" normalizeH="0" baseline="0" dirty="0">
                          <a:ln>
                            <a:noFill/>
                          </a:ln>
                          <a:solidFill>
                            <a:schemeClr val="tx1"/>
                          </a:solidFill>
                          <a:effectLst/>
                          <a:latin typeface="Arial" charset="0"/>
                          <a:ea typeface="ＭＳ Ｐゴシック" charset="0"/>
                          <a:cs typeface="Arial" charset="0"/>
                        </a:rPr>
                        <a:t>نجار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أخو يسوع المسيح</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1</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25</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sz="1800" b="0" i="0" u="none" strike="noStrike" cap="none" normalizeH="0" baseline="0" dirty="0">
                          <a:ln>
                            <a:noFill/>
                          </a:ln>
                          <a:solidFill>
                            <a:schemeClr val="tx1"/>
                          </a:solidFill>
                          <a:effectLst/>
                          <a:latin typeface="Arial" charset="0"/>
                          <a:ea typeface="ＭＳ Ｐゴシック" charset="0"/>
                          <a:cs typeface="Arial" charset="0"/>
                        </a:rPr>
                        <a:t>يهوذا</a:t>
                      </a:r>
                      <a:r>
                        <a:rPr kumimoji="0" lang="en-US" sz="1800" b="0" i="0" u="none" strike="noStrike" cap="none" normalizeH="0" baseline="0" dirty="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solidFill>
                  <a:srgbClr val="FFFFFF"/>
                </a:solidFill>
                <a:latin typeface="Arial" charset="0"/>
                <a:cs typeface="Arial" charset="0"/>
              </a:rPr>
              <a:t>13</a:t>
            </a:r>
            <a:endParaRPr lang="en-US" dirty="0">
              <a:solidFill>
                <a:srgbClr val="FFFFFF"/>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ar-JO" sz="4000" dirty="0">
                <a:solidFill>
                  <a:srgbClr val="FFFFFF"/>
                </a:solidFill>
                <a:ea typeface="+mj-ea"/>
                <a:cs typeface="+mj-cs"/>
              </a:rPr>
              <a:t>إسرائيل تحت حكم</a:t>
            </a:r>
            <a:br>
              <a:rPr lang="ar-JO" sz="4000" dirty="0">
                <a:solidFill>
                  <a:srgbClr val="FFFFFF"/>
                </a:solidFill>
                <a:ea typeface="+mj-ea"/>
                <a:cs typeface="+mj-cs"/>
              </a:rPr>
            </a:br>
            <a:r>
              <a:rPr lang="ar-JO" sz="4000" dirty="0">
                <a:solidFill>
                  <a:srgbClr val="FFFFFF"/>
                </a:solidFill>
                <a:ea typeface="+mj-ea"/>
                <a:cs typeface="+mj-cs"/>
              </a:rPr>
              <a:t>هيرودس الكبير</a:t>
            </a:r>
            <a:endParaRPr lang="en-US" sz="4000" dirty="0">
              <a:solidFill>
                <a:srgbClr val="FFFFFF"/>
              </a:solidFill>
              <a:ea typeface="+mj-ea"/>
              <a:cs typeface="+mj-cs"/>
            </a:endParaRP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3890"/>
          <a:stretch/>
        </p:blipFill>
        <p:spPr bwMode="auto">
          <a:xfrm>
            <a:off x="0" y="0"/>
            <a:ext cx="70199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Text Box 1026"/>
          <p:cNvSpPr txBox="1">
            <a:spLocks noChangeArrowheads="1"/>
          </p:cNvSpPr>
          <p:nvPr/>
        </p:nvSpPr>
        <p:spPr bwMode="auto">
          <a:xfrm>
            <a:off x="5334000" y="6550223"/>
            <a:ext cx="3810000" cy="307777"/>
          </a:xfrm>
          <a:prstGeom prst="rect">
            <a:avLst/>
          </a:prstGeom>
          <a:solidFill>
            <a:srgbClr val="000514"/>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lang="ar-JO" sz="1400" dirty="0">
                <a:solidFill>
                  <a:srgbClr val="FFFFFF"/>
                </a:solidFill>
                <a:effectLst>
                  <a:outerShdw blurRad="50800" dist="38100" dir="2700000" algn="tl" rotWithShape="0">
                    <a:srgbClr val="000000">
                      <a:alpha val="43000"/>
                    </a:srgbClr>
                  </a:outerShdw>
                </a:effectLst>
                <a:latin typeface="Arial"/>
                <a:ea typeface="宋体" charset="0"/>
                <a:cs typeface="Arial"/>
              </a:rPr>
              <a:t>بيتزل، أطلس مودي لأراضي الكتاب المقدس، الطبعة الأولى</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ar-JO"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أبناء هيرودس الثلاثة الحكام</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فيلبس</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أنتيباس</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ar-JO"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أرخيلاوس</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72321" y="152400"/>
            <a:ext cx="113524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80 و 89</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ar-JO" sz="1800" b="1" dirty="0"/>
                        <a:t>هيرودس الكبير</a:t>
                      </a:r>
                      <a:br>
                        <a:rPr lang="en-US" sz="1600" b="1" dirty="0"/>
                      </a:br>
                      <a:r>
                        <a:rPr lang="ar-JO" sz="1400" b="1" dirty="0"/>
                        <a:t>ملك على كل إسرائيل</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ar-JO" b="1" dirty="0"/>
                        <a:t>أرخيلاوس</a:t>
                      </a:r>
                      <a:br>
                        <a:rPr lang="en-US" b="1" dirty="0"/>
                      </a:br>
                      <a:r>
                        <a:rPr lang="ar-JO" sz="1400" b="1" dirty="0"/>
                        <a:t>والي على</a:t>
                      </a:r>
                      <a:endParaRPr lang="en-US" sz="1400" b="1" dirty="0"/>
                    </a:p>
                    <a:p>
                      <a:pPr algn="ctr"/>
                      <a:r>
                        <a:rPr lang="ar-JO" sz="1400" b="1" dirty="0"/>
                        <a:t>اليهودية، السامرة و أدومية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ar-JO" b="1" dirty="0"/>
                        <a:t>فيلبس</a:t>
                      </a:r>
                      <a:br>
                        <a:rPr lang="en-US" b="1" dirty="0"/>
                      </a:br>
                      <a:r>
                        <a:rPr lang="ar-JO" sz="1400" b="1" dirty="0"/>
                        <a:t>رئيس ربع</a:t>
                      </a:r>
                    </a:p>
                    <a:p>
                      <a:pPr algn="ctr"/>
                      <a:r>
                        <a:rPr lang="ar-JO" sz="1400" b="1" dirty="0"/>
                        <a:t>إيطورية،</a:t>
                      </a:r>
                      <a:r>
                        <a:rPr lang="ar-JO" sz="1400" b="1" baseline="0" dirty="0"/>
                        <a:t> غوالانيتس، تراخونيتس، بيثينية، أورانيتس</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ar-JO" b="1" dirty="0"/>
                        <a:t>أنتيباس</a:t>
                      </a:r>
                      <a:br>
                        <a:rPr lang="en-US" b="1" dirty="0"/>
                      </a:br>
                      <a:r>
                        <a:rPr lang="ar-JO" sz="1400" b="1" dirty="0"/>
                        <a:t>رئيس ربع</a:t>
                      </a:r>
                      <a:br>
                        <a:rPr lang="en-US" sz="1400" b="1" dirty="0"/>
                      </a:br>
                      <a:r>
                        <a:rPr lang="ar-JO" sz="1400" b="1" dirty="0"/>
                        <a:t>الجليل و بيرية</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en-US" b="1" dirty="0"/>
                        <a:t>Romans</a:t>
                      </a:r>
                      <a:br>
                        <a:rPr lang="en-US" b="1" dirty="0"/>
                      </a:br>
                      <a:r>
                        <a:rPr lang="en-US" sz="1400" b="1" dirty="0"/>
                        <a:t>Governors (prefects or procurators)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ar-JO" sz="1800" b="1" dirty="0"/>
                        <a:t>أغريباس</a:t>
                      </a:r>
                      <a:r>
                        <a:rPr lang="ar-JO" sz="1800" b="1" baseline="0" dirty="0"/>
                        <a:t> الأول</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ar-JO" sz="1400" b="1" dirty="0"/>
                        <a:t>ملك في النهاية على كل إسرائيل</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ar-JO" b="1" dirty="0"/>
                        <a:t>الرومان</a:t>
                      </a:r>
                      <a:br>
                        <a:rPr lang="en-US" b="1" dirty="0"/>
                      </a:br>
                      <a:r>
                        <a:rPr lang="ar-JO" sz="1400" b="1" dirty="0"/>
                        <a:t>حكام (مراقبين أو وكلاء)</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ar-JO" b="1" dirty="0"/>
                        <a:t>أغريباس الثاني</a:t>
                      </a:r>
                      <a:br>
                        <a:rPr lang="en-US" b="1" dirty="0"/>
                      </a:br>
                      <a:r>
                        <a:rPr lang="ar-JO" sz="1400" b="1" dirty="0"/>
                        <a:t>ملك</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ar-JO" sz="1400" b="1" dirty="0"/>
                        <a:t>جزئياً</a:t>
                      </a:r>
                      <a:r>
                        <a:rPr lang="ar-JO" sz="1400" b="1" baseline="0" dirty="0"/>
                        <a:t> تحت حكم هيرودس أغريباس الثاني</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ar-JO" b="1" dirty="0"/>
                        <a:t>الثورة اليهودية ضد روما</a:t>
                      </a:r>
                      <a:endParaRPr lang="ar-JO" sz="1400" b="1" dirty="0"/>
                    </a:p>
                    <a:p>
                      <a:pPr algn="ctr"/>
                      <a:r>
                        <a:rPr lang="ar-JO" sz="1400" b="1" dirty="0"/>
                        <a:t>دمر</a:t>
                      </a:r>
                      <a:r>
                        <a:rPr lang="ar-JO" sz="1400" b="1" baseline="0" dirty="0"/>
                        <a:t> تيطس أورشليم و الهيكل في 5 آب 70 م</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10891" y="-15809"/>
            <a:ext cx="7970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40734" y="539388"/>
            <a:ext cx="667170"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ق.م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308436" y="1331476"/>
            <a:ext cx="39946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extBox 16">
            <a:extLst>
              <a:ext uri="{FF2B5EF4-FFF2-40B4-BE49-F238E27FC236}">
                <a16:creationId xmlns:a16="http://schemas.microsoft.com/office/drawing/2014/main" id="{B1AE72A2-5E00-A44B-8D8A-11A15431B4C7}"/>
              </a:ext>
            </a:extLst>
          </p:cNvPr>
          <p:cNvSpPr txBox="1"/>
          <p:nvPr/>
        </p:nvSpPr>
        <p:spPr>
          <a:xfrm>
            <a:off x="3207446" y="190754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id="{1A25A5D4-5D3B-CC44-99D9-633240F059D8}"/>
              </a:ext>
            </a:extLst>
          </p:cNvPr>
          <p:cNvSpPr txBox="1"/>
          <p:nvPr/>
        </p:nvSpPr>
        <p:spPr>
          <a:xfrm>
            <a:off x="3207446" y="262762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a:extLst>
              <a:ext uri="{FF2B5EF4-FFF2-40B4-BE49-F238E27FC236}">
                <a16:creationId xmlns:a16="http://schemas.microsoft.com/office/drawing/2014/main" id="{CC8C2395-3107-1343-B921-E6ACF234441B}"/>
              </a:ext>
            </a:extLst>
          </p:cNvPr>
          <p:cNvSpPr txBox="1"/>
          <p:nvPr/>
        </p:nvSpPr>
        <p:spPr>
          <a:xfrm>
            <a:off x="3207446" y="3185833"/>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39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a:extLst>
              <a:ext uri="{FF2B5EF4-FFF2-40B4-BE49-F238E27FC236}">
                <a16:creationId xmlns:a16="http://schemas.microsoft.com/office/drawing/2014/main" id="{9B851762-70DA-8240-B7BE-E1B8AC91E0FB}"/>
              </a:ext>
            </a:extLst>
          </p:cNvPr>
          <p:cNvSpPr txBox="1"/>
          <p:nvPr/>
        </p:nvSpPr>
        <p:spPr>
          <a:xfrm>
            <a:off x="3207446" y="363573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41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 name="TextBox 20">
            <a:extLst>
              <a:ext uri="{FF2B5EF4-FFF2-40B4-BE49-F238E27FC236}">
                <a16:creationId xmlns:a16="http://schemas.microsoft.com/office/drawing/2014/main" id="{79ACC610-9ABA-4E49-A4AF-253807265EEE}"/>
              </a:ext>
            </a:extLst>
          </p:cNvPr>
          <p:cNvSpPr txBox="1"/>
          <p:nvPr/>
        </p:nvSpPr>
        <p:spPr>
          <a:xfrm>
            <a:off x="3207446" y="4077072"/>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44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a:extLst>
              <a:ext uri="{FF2B5EF4-FFF2-40B4-BE49-F238E27FC236}">
                <a16:creationId xmlns:a16="http://schemas.microsoft.com/office/drawing/2014/main" id="{E1A04783-F8A5-A148-9DB1-A311A76FC85B}"/>
              </a:ext>
            </a:extLst>
          </p:cNvPr>
          <p:cNvSpPr txBox="1"/>
          <p:nvPr/>
        </p:nvSpPr>
        <p:spPr>
          <a:xfrm>
            <a:off x="3207446" y="4725144"/>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53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BB824029-831B-574D-92F6-ACDDEE68A86F}"/>
              </a:ext>
            </a:extLst>
          </p:cNvPr>
          <p:cNvSpPr txBox="1"/>
          <p:nvPr/>
        </p:nvSpPr>
        <p:spPr>
          <a:xfrm>
            <a:off x="3207446" y="5301208"/>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 name="TextBox 23">
            <a:extLst>
              <a:ext uri="{FF2B5EF4-FFF2-40B4-BE49-F238E27FC236}">
                <a16:creationId xmlns:a16="http://schemas.microsoft.com/office/drawing/2014/main" id="{D5040267-6598-C748-8B7E-E87B2733B688}"/>
              </a:ext>
            </a:extLst>
          </p:cNvPr>
          <p:cNvSpPr txBox="1"/>
          <p:nvPr/>
        </p:nvSpPr>
        <p:spPr>
          <a:xfrm>
            <a:off x="3207446" y="5949280"/>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66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TextBox 24">
            <a:extLst>
              <a:ext uri="{FF2B5EF4-FFF2-40B4-BE49-F238E27FC236}">
                <a16:creationId xmlns:a16="http://schemas.microsoft.com/office/drawing/2014/main" id="{E1D233D5-7B5E-FE4F-8BED-8A74A95558A2}"/>
              </a:ext>
            </a:extLst>
          </p:cNvPr>
          <p:cNvSpPr txBox="1"/>
          <p:nvPr/>
        </p:nvSpPr>
        <p:spPr>
          <a:xfrm>
            <a:off x="3207446" y="6498395"/>
            <a:ext cx="500458"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70 م</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5" name="Text Box 3"/>
          <p:cNvSpPr txBox="1">
            <a:spLocks noChangeArrowheads="1"/>
          </p:cNvSpPr>
          <p:nvPr/>
        </p:nvSpPr>
        <p:spPr bwMode="auto">
          <a:xfrm>
            <a:off x="8530837" y="87015"/>
            <a:ext cx="5309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1600" b="1" i="1" dirty="0">
                <a:solidFill>
                  <a:srgbClr val="FFFFFF"/>
                </a:solidFill>
                <a:latin typeface="Arial" panose="020B0604020202020204" pitchFamily="34" charset="0"/>
                <a:ea typeface="宋体" charset="0"/>
                <a:cs typeface="Arial" panose="020B0604020202020204" pitchFamily="34" charset="0"/>
              </a:rPr>
              <a:t>مقتبس من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يوحنا غراسميك</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1600" b="1" i="1" dirty="0">
                <a:solidFill>
                  <a:srgbClr val="FFFFFF"/>
                </a:solidFill>
                <a:latin typeface="Arial" panose="020B0604020202020204" pitchFamily="34" charset="0"/>
                <a:ea typeface="宋体" charset="0"/>
                <a:cs typeface="Arial" panose="020B0604020202020204" pitchFamily="34" charset="0"/>
              </a:rPr>
              <a:t>كلية دالاس اللاهوتية</a:t>
            </a:r>
            <a:endParaRPr kumimoji="0" lang="en-US"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ar-JO" altLang="zh-CN" sz="3600" dirty="0">
                <a:solidFill>
                  <a:schemeClr val="tx1"/>
                </a:solidFill>
                <a:effectLst/>
                <a:ea typeface="宋体" charset="0"/>
                <a:cs typeface="宋体" charset="0"/>
              </a:rPr>
              <a:t>التسلسل  الزمني   لسلالة  هيرودس</a:t>
            </a:r>
            <a:br>
              <a:rPr lang="en-US" altLang="zh-CN" sz="3600" dirty="0">
                <a:solidFill>
                  <a:schemeClr val="tx1"/>
                </a:solidFill>
                <a:effectLst/>
                <a:ea typeface="宋体" charset="0"/>
                <a:cs typeface="宋体" charset="0"/>
              </a:rPr>
            </a:br>
            <a:r>
              <a:rPr lang="en-US" altLang="zh-CN" sz="2800" dirty="0">
                <a:solidFill>
                  <a:schemeClr val="tx1"/>
                </a:solidFill>
                <a:effectLst/>
                <a:ea typeface="宋体" charset="0"/>
                <a:cs typeface="宋体" charset="0"/>
              </a:rPr>
              <a:t>(</a:t>
            </a:r>
            <a:r>
              <a:rPr lang="ar-JO" altLang="zh-CN" sz="2800" dirty="0">
                <a:solidFill>
                  <a:schemeClr val="tx1"/>
                </a:solidFill>
                <a:effectLst/>
                <a:latin typeface="Arial" pitchFamily="34" charset="0"/>
                <a:ea typeface="宋体" charset="0"/>
                <a:cs typeface="Arial" pitchFamily="34" charset="0"/>
              </a:rPr>
              <a:t>37 ق.م – 70 م</a:t>
            </a:r>
            <a:r>
              <a:rPr lang="en-US" altLang="zh-CN" sz="2800" dirty="0">
                <a:solidFill>
                  <a:schemeClr val="tx1"/>
                </a:solidFill>
                <a:effectLst/>
                <a:latin typeface="Arial" pitchFamily="34" charset="0"/>
                <a:ea typeface="宋体" charset="0"/>
                <a:cs typeface="Arial" pitchFamily="34" charset="0"/>
              </a:rPr>
              <a:t>)</a:t>
            </a:r>
            <a:endParaRPr lang="en-US" sz="2800" dirty="0">
              <a:solidFill>
                <a:schemeClr val="tx1"/>
              </a:solidFill>
              <a:effectLst/>
              <a:latin typeface="Arial" pitchFamily="34" charset="0"/>
              <a:ea typeface="+mj-ea"/>
              <a:cs typeface="Arial" pitchFamily="34" charset="0"/>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0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ar-JO" altLang="zh-CN" sz="3600" b="1" dirty="0">
                <a:latin typeface="Arial" charset="0"/>
                <a:ea typeface="SimSun" charset="0"/>
                <a:cs typeface="Times New Roman" charset="0"/>
              </a:rPr>
              <a:t>مخطط أنساب</a:t>
            </a:r>
          </a:p>
          <a:p>
            <a:pPr algn="ctr" eaLnBrk="1" hangingPunct="1"/>
            <a:r>
              <a:rPr lang="ar-JO" altLang="zh-CN" sz="3600" b="1" dirty="0">
                <a:latin typeface="Arial" charset="0"/>
                <a:ea typeface="SimSun" charset="0"/>
                <a:cs typeface="Times New Roman" charset="0"/>
              </a:rPr>
              <a:t>سلسلاة هيرودس</a:t>
            </a:r>
            <a:endParaRPr lang="en-US" altLang="zh-CN" sz="2800" dirty="0">
              <a:latin typeface="Times" charset="0"/>
              <a:ea typeface="SimSun" charset="0"/>
              <a:cs typeface="SimSun" charset="0"/>
            </a:endParaRPr>
          </a:p>
          <a:p>
            <a:pPr algn="ctr" eaLnBrk="1" hangingPunct="1"/>
            <a:r>
              <a:rPr lang="ar-JO" altLang="zh-CN" sz="2800" dirty="0">
                <a:latin typeface="Times" charset="0"/>
                <a:ea typeface="SimSun" charset="0"/>
                <a:cs typeface="SimSun" charset="0"/>
              </a:rPr>
              <a:t>هـ. واين هاوس</a:t>
            </a:r>
            <a:endParaRPr lang="en-US" altLang="zh-CN" sz="2800" dirty="0">
              <a:latin typeface="Times" charset="0"/>
              <a:ea typeface="SimSun" charset="0"/>
              <a:cs typeface="SimSun" charset="0"/>
            </a:endParaRP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8569088" y="152400"/>
            <a:ext cx="5084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dirty="0"/>
              <a:t>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4800600" y="274638"/>
            <a:ext cx="3886200" cy="6278562"/>
          </a:xfrm>
        </p:spPr>
        <p:txBody>
          <a:bodyPr/>
          <a:lstStyle/>
          <a:p>
            <a:pPr eaLnBrk="1" hangingPunct="1">
              <a:defRPr/>
            </a:pPr>
            <a:r>
              <a:rPr lang="ar-JO" dirty="0">
                <a:solidFill>
                  <a:schemeClr val="bg1"/>
                </a:solidFill>
                <a:cs typeface="+mj-cs"/>
              </a:rPr>
              <a:t>مزار الهيكل</a:t>
            </a:r>
            <a:endParaRPr lang="en-US" dirty="0">
              <a:solidFill>
                <a:schemeClr val="bg1"/>
              </a:solidFill>
              <a:cs typeface="+mj-cs"/>
            </a:endParaRPr>
          </a:p>
        </p:txBody>
      </p:sp>
      <p:pic>
        <p:nvPicPr>
          <p:cNvPr id="137218" name="Picture 1027" descr="sanctu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81000"/>
            <a:ext cx="432911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457200" y="5181600"/>
            <a:ext cx="8229600" cy="1143000"/>
          </a:xfrm>
        </p:spPr>
        <p:txBody>
          <a:bodyPr/>
          <a:lstStyle/>
          <a:p>
            <a:pPr eaLnBrk="1" hangingPunct="1">
              <a:defRPr/>
            </a:pPr>
            <a:r>
              <a:rPr lang="ar-JO" dirty="0">
                <a:solidFill>
                  <a:schemeClr val="bg1"/>
                </a:solidFill>
                <a:cs typeface="+mj-cs"/>
              </a:rPr>
              <a:t>الهيكل من الشرق</a:t>
            </a:r>
            <a:endParaRPr lang="en-US" dirty="0">
              <a:solidFill>
                <a:schemeClr val="bg1"/>
              </a:solidFill>
              <a:cs typeface="+mj-cs"/>
            </a:endParaRP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العهد الإبراهيمي</a:t>
            </a:r>
            <a:endPar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عهد الأرض</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العهد الداوودي</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rPr>
              <a:t>العهد الجديد</a:t>
            </a:r>
            <a:endParaRPr kumimoji="0" lang="en-US" sz="1800" b="1" i="0" u="none" strike="noStrike" kern="1200" cap="none" spc="0" normalizeH="0" baseline="0" noProof="0" dirty="0">
              <a:ln>
                <a:noFill/>
              </a:ln>
              <a:solidFill>
                <a:srgbClr val="FFFFFF"/>
              </a:solidFill>
              <a:effectLst/>
              <a:uLnTx/>
              <a:uFillTx/>
              <a:latin typeface="Kosher-Normal" charset="0"/>
              <a:ea typeface="ＭＳ Ｐゴシック"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العهد الموسوي</a:t>
            </a:r>
            <a:endPar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إر 31 : 31 – 34 يعد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الغفران</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لا داعي للكرازة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أف 2 : 19 – 22, 2 كو 6 : 16)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لو 22 : 20, 2 كو 3 : 6 )</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الألفية        </a:t>
            </a: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الملكوت   </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المسيانية    </a:t>
            </a: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ar-JO"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الأبدي     </a:t>
            </a:r>
            <a:endPar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4" name="Rectangle 46"/>
          <p:cNvSpPr>
            <a:spLocks noChangeArrowheads="1"/>
          </p:cNvSpPr>
          <p:nvPr/>
        </p:nvSpPr>
        <p:spPr bwMode="auto">
          <a:xfrm>
            <a:off x="7659688" y="2411413"/>
            <a:ext cx="9112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(أش 2 :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(رؤ 21 – 22)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t>
            </a: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أش 11</a:t>
            </a: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(رؤ 5 : 10,   20 : 4-6)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الأرض</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النسل</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البركة</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تك 12 : 1 - 3</a:t>
            </a:r>
            <a:endPar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(1كو 15 : 24)</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إسرائيل</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الكنيسة</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(التركيز على الأمة)</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الطبعة السادسة</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15 حزيران 2012</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itchFamily="34" charset="0"/>
                <a:ea typeface="MS PGothic" pitchFamily="34" charset="-128"/>
                <a:cs typeface="+mn-cs"/>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(زك 8)</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(رؤ 21 : 5)</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غل 3 : 23 – 25 )</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(رو 7: 1-6, 1كو 9: 19-21, عب 8: 13)</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9ج</a:t>
            </a:r>
            <a:endPar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Impact"/>
                <a:ea typeface="ＭＳ Ｐゴシック" pitchFamily="24" charset="-128"/>
                <a:cs typeface="Impact"/>
              </a:rPr>
              <a:t>خط سير الملكوت و العهود</a:t>
            </a:r>
            <a:endParaRPr lang="en-US" sz="5400" b="1" dirty="0">
              <a:effectLst>
                <a:glow rad="215900">
                  <a:schemeClr val="bg1">
                    <a:lumMod val="50000"/>
                    <a:alpha val="75000"/>
                  </a:schemeClr>
                </a:glow>
              </a:effectLst>
              <a:latin typeface="Impact"/>
              <a:ea typeface="ＭＳ Ｐゴシック" pitchFamily="24" charset="-128"/>
              <a:cs typeface="Impact"/>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 و 379</a:t>
            </a:r>
            <a:endPar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endParaRPr>
          </a:p>
        </p:txBody>
      </p:sp>
    </p:spTree>
    <p:extLst>
      <p:ext uri="{BB962C8B-B14F-4D97-AF65-F5344CB8AC3E}">
        <p14:creationId xmlns:p14="http://schemas.microsoft.com/office/powerpoint/2010/main" val="39548352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99667"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p:txBody>
      </p:sp>
      <p:sp>
        <p:nvSpPr>
          <p:cNvPr id="80898" name="Text Box 5"/>
          <p:cNvSpPr txBox="1">
            <a:spLocks noChangeArrowheads="1"/>
          </p:cNvSpPr>
          <p:nvPr/>
        </p:nvSpPr>
        <p:spPr bwMode="auto">
          <a:xfrm>
            <a:off x="565492" y="334119"/>
            <a:ext cx="3638199" cy="584775"/>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panose="020B0604020202020204" pitchFamily="34" charset="0"/>
                <a:ea typeface="SimSun" charset="0"/>
                <a:cs typeface="Arial" panose="020B0604020202020204" pitchFamily="34" charset="0"/>
              </a:rPr>
              <a:t>القادة الرومان و اليهود</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ar-SA" b="1" dirty="0">
                <a:solidFill>
                  <a:srgbClr val="FFFFFF"/>
                </a:solidFill>
                <a:latin typeface="Arial" charset="0"/>
                <a:ea typeface="ＭＳ Ｐゴシック" charset="0"/>
                <a:cs typeface="ＭＳ Ｐゴシック" charset="0"/>
              </a:rPr>
              <a:t>الفرق اليهودية</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ar-JO" b="1" dirty="0">
                <a:latin typeface="Verdana" charset="0"/>
                <a:ea typeface="ＭＳ Ｐゴシック" charset="0"/>
                <a:cs typeface="ＭＳ Ｐゴシック" charset="0"/>
              </a:rPr>
              <a:t>مجموعات فرعية مؤثرة </a:t>
            </a:r>
          </a:p>
          <a:p>
            <a:pPr eaLnBrk="1" hangingPunct="1">
              <a:buFont typeface="Wingdings" charset="0"/>
              <a:buNone/>
              <a:defRPr/>
            </a:pPr>
            <a:r>
              <a:rPr lang="ar-JO" b="1" dirty="0">
                <a:latin typeface="Verdana" charset="0"/>
                <a:ea typeface="ＭＳ Ｐゴシック" charset="0"/>
                <a:cs typeface="ＭＳ Ｐゴシック" charset="0"/>
              </a:rPr>
              <a:t>على إسرائيل في القرن الأول</a:t>
            </a:r>
            <a:endParaRPr lang="en-US" b="1" dirty="0">
              <a:latin typeface="Verdana" charset="0"/>
              <a:ea typeface="ＭＳ Ｐゴシック" charset="0"/>
              <a:cs typeface="ＭＳ Ｐゴシック" charset="0"/>
            </a:endParaRP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i="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i="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i="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i="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i="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i="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0"/>
            <a:ext cx="2971800" cy="1828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ar-JO" b="1" dirty="0">
                <a:latin typeface="Arial" charset="0"/>
                <a:cs typeface="Arial" charset="0"/>
              </a:rPr>
              <a:t>الفريسيين</a:t>
            </a:r>
            <a:endParaRPr lang="en-US" dirty="0">
              <a:latin typeface="Arial" charset="0"/>
              <a:ea typeface="ＭＳ Ｐゴシック" charset="0"/>
              <a:cs typeface="ＭＳ Ｐゴシック" charset="0"/>
            </a:endParaRPr>
          </a:p>
        </p:txBody>
      </p:sp>
      <p:sp>
        <p:nvSpPr>
          <p:cNvPr id="15363" name="Text Box 3"/>
          <p:cNvSpPr txBox="1">
            <a:spLocks noChangeArrowheads="1"/>
          </p:cNvSpPr>
          <p:nvPr/>
        </p:nvSpPr>
        <p:spPr bwMode="auto">
          <a:xfrm>
            <a:off x="3276600" y="838199"/>
            <a:ext cx="5715000" cy="968077"/>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lnSpc>
                <a:spcPct val="90000"/>
              </a:lnSpc>
              <a:spcBef>
                <a:spcPct val="20000"/>
              </a:spcBef>
              <a:buClr>
                <a:schemeClr val="tx1"/>
              </a:buClr>
              <a:buFont typeface="Wingdings" charset="0"/>
              <a:buNone/>
              <a:defRPr/>
            </a:pPr>
            <a:r>
              <a:rPr lang="ar-JO" sz="3200" b="1" dirty="0">
                <a:latin typeface="Arial" charset="0"/>
                <a:cs typeface="Arial" charset="0"/>
              </a:rPr>
              <a:t>يمكن تتبع جذورهم حتى القرن الثاني ق.م – إلى الحسيديم</a:t>
            </a:r>
            <a:endParaRPr lang="en-US" sz="3200" b="1" dirty="0">
              <a:solidFill>
                <a:srgbClr val="FFFF00"/>
              </a:solidFill>
              <a:latin typeface="Arial" charset="0"/>
              <a:cs typeface="Arial" charset="0"/>
            </a:endParaRPr>
          </a:p>
        </p:txBody>
      </p:sp>
      <p:sp>
        <p:nvSpPr>
          <p:cNvPr id="15366" name="Text Box 6"/>
          <p:cNvSpPr txBox="1">
            <a:spLocks noChangeArrowheads="1"/>
          </p:cNvSpPr>
          <p:nvPr/>
        </p:nvSpPr>
        <p:spPr bwMode="auto">
          <a:xfrm>
            <a:off x="3276600" y="2133600"/>
            <a:ext cx="5638800" cy="4953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ea typeface="Times New Roman" charset="0"/>
                <a:cs typeface="Arial" charset="0"/>
              </a:rPr>
              <a:t>1. إلى جانب التوراة فقد قبلوا كل المواد المرتبطة بالتقليد الشفوي باعتبارها موحى بها بشكل متساوي و أنها ذات سلطة</a:t>
            </a:r>
            <a:endParaRPr lang="en-US" sz="2800" b="1" dirty="0">
              <a:solidFill>
                <a:srgbClr val="FFFF00"/>
              </a:solidFill>
              <a:latin typeface="Arial" charset="0"/>
              <a:cs typeface="Arial" charset="0"/>
            </a:endParaRP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2. بالنسبة للإرادة الحرة و التعيين المسبق فقد أخذوا نظرة وسطية حيث أنه من المستحيل لكل من الإرادة الحرة و سيادة الله أن تلغي إحداهما الأخرى</a:t>
            </a:r>
          </a:p>
          <a:p>
            <a:pPr algn="r" rtl="1" eaLnBrk="1" hangingPunct="1">
              <a:lnSpc>
                <a:spcPct val="90000"/>
              </a:lnSpc>
              <a:spcBef>
                <a:spcPct val="20000"/>
              </a:spcBef>
              <a:buClr>
                <a:schemeClr val="tx1"/>
              </a:buClr>
              <a:buFont typeface="Wingdings" charset="0"/>
              <a:buNone/>
              <a:defRPr/>
            </a:pPr>
            <a:r>
              <a:rPr lang="ar-JO" sz="2800" b="1" dirty="0">
                <a:solidFill>
                  <a:srgbClr val="FFFF00"/>
                </a:solidFill>
                <a:latin typeface="Arial" charset="0"/>
                <a:cs typeface="Arial" charset="0"/>
              </a:rPr>
              <a:t>3. لقد قبلوا تسلسلاً هرمياً متطوراً إلى حد ما من الملائكة و الشياطين</a:t>
            </a:r>
            <a:endParaRPr lang="en-US" sz="2800" b="1" dirty="0">
              <a:solidFill>
                <a:srgbClr val="FFFF00"/>
              </a:solidFill>
              <a:latin typeface="Arial" charset="0"/>
              <a:cs typeface="Arial" charset="0"/>
            </a:endParaRP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9" name="Text Box 9"/>
          <p:cNvSpPr txBox="1">
            <a:spLocks noChangeArrowheads="1"/>
          </p:cNvSpPr>
          <p:nvPr/>
        </p:nvSpPr>
        <p:spPr bwMode="auto">
          <a:xfrm>
            <a:off x="9148433" y="838200"/>
            <a:ext cx="9861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endPar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6" name="Rectangle 3"/>
          <p:cNvSpPr>
            <a:spLocks noGrp="1" noChangeArrowheads="1"/>
          </p:cNvSpPr>
          <p:nvPr>
            <p:ph type="title"/>
          </p:nvPr>
        </p:nvSpPr>
        <p:spPr>
          <a:xfrm>
            <a:off x="0" y="277813"/>
            <a:ext cx="5105400" cy="1398587"/>
          </a:xfrm>
        </p:spPr>
        <p:txBody>
          <a:bodyPr/>
          <a:lstStyle/>
          <a:p>
            <a:pPr eaLnBrk="1" hangingPunct="1"/>
            <a:r>
              <a:rPr lang="ar-JO" sz="4800" b="1" dirty="0">
                <a:latin typeface="Arial" charset="0"/>
                <a:cs typeface="Arial" charset="0"/>
              </a:rPr>
              <a:t>الفريسيين</a:t>
            </a:r>
            <a:endParaRPr lang="en-US" sz="4800" b="1" dirty="0">
              <a:latin typeface="Arial" charset="0"/>
              <a:ea typeface="ＭＳ Ｐゴシック" charset="0"/>
              <a:cs typeface="ＭＳ Ｐゴシック" charset="0"/>
            </a:endParaRP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304800" y="2057400"/>
            <a:ext cx="4953000" cy="4495800"/>
          </a:xfrm>
          <a:prstGeom prst="rect">
            <a:avLst/>
          </a:prstGeom>
          <a:noFill/>
          <a:ln w="12700" cap="sq">
            <a:noFill/>
            <a:miter lim="800000"/>
            <a:headEnd type="none" w="sm" len="sm"/>
            <a:tailEnd type="none" w="sm" len="sm"/>
          </a:ln>
          <a:effectLst/>
        </p:spPr>
        <p:txBody>
          <a:bodyPr/>
          <a:lstStyle>
            <a:defPPr>
              <a:defRPr lang="en-US"/>
            </a:defPPr>
            <a:lvl1pPr marL="457200" indent="-457200" algn="r" rtl="1" eaLnBrk="1" hangingPunct="1">
              <a:lnSpc>
                <a:spcPct val="90000"/>
              </a:lnSpc>
              <a:spcBef>
                <a:spcPct val="20000"/>
              </a:spcBef>
              <a:buClr>
                <a:schemeClr val="tx1"/>
              </a:buClr>
              <a:buFont typeface="Wingdings" charset="0"/>
              <a:buNone/>
              <a:defRPr sz="2800" b="1">
                <a:solidFill>
                  <a:srgbClr val="FFFF00"/>
                </a:solidFill>
                <a:latin typeface="Arial" charset="0"/>
                <a:ea typeface="Times New Roman" charset="0"/>
                <a:cs typeface="Arial" charset="0"/>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r>
              <a:rPr lang="ar-JO" dirty="0"/>
              <a:t>4. علموا أن هناك مستقبل للموتى</a:t>
            </a:r>
            <a:endParaRPr lang="en-US" dirty="0"/>
          </a:p>
          <a:p>
            <a:endParaRPr lang="en-US" sz="1600" dirty="0"/>
          </a:p>
          <a:p>
            <a:r>
              <a:rPr lang="ar-JO" dirty="0"/>
              <a:t>5.آمنوا بخلود النفس و المكافأة و القصاص بعد الموت</a:t>
            </a:r>
            <a:endParaRPr lang="en-US" dirty="0"/>
          </a:p>
          <a:p>
            <a:endParaRPr lang="en-US" sz="1400" dirty="0"/>
          </a:p>
          <a:p>
            <a:r>
              <a:rPr lang="ar-JO" dirty="0"/>
              <a:t>6. كانوا أبطالاً في المساواة الإنسانية</a:t>
            </a:r>
            <a:endParaRPr lang="en-US" dirty="0"/>
          </a:p>
          <a:p>
            <a:endParaRPr lang="en-US" sz="1600" dirty="0"/>
          </a:p>
          <a:p>
            <a:r>
              <a:rPr lang="ar-JO" dirty="0"/>
              <a:t>7. كان التشديد في تعليمهم على الأخلاقيات بدلاً من اللاهوت</a:t>
            </a:r>
            <a:endParaRPr lang="en-US" dirty="0"/>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i="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i="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i="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5257800" y="2590800"/>
            <a:ext cx="3048000" cy="17526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ar-JO" b="1" dirty="0">
                <a:latin typeface="Arial" charset="0"/>
                <a:cs typeface="Arial" charset="0"/>
              </a:rPr>
              <a:t>الصدوقيين</a:t>
            </a:r>
            <a:endParaRPr lang="en-US" dirty="0">
              <a:latin typeface="Arial" charset="0"/>
              <a:ea typeface="ＭＳ Ｐゴシック" charset="0"/>
              <a:cs typeface="ＭＳ Ｐゴシック" charset="0"/>
            </a:endParaRPr>
          </a:p>
        </p:txBody>
      </p:sp>
      <p:sp>
        <p:nvSpPr>
          <p:cNvPr id="18435" name="Text Box 3"/>
          <p:cNvSpPr txBox="1">
            <a:spLocks noChangeArrowheads="1"/>
          </p:cNvSpPr>
          <p:nvPr/>
        </p:nvSpPr>
        <p:spPr bwMode="auto">
          <a:xfrm>
            <a:off x="76200" y="1143000"/>
            <a:ext cx="5943600" cy="57150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just"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a:t>
            </a: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على الأغلب كانت بداياتهم خلال الفترة الحشمونية (166- 63 ق.م) و قد كان زوالهم سنة 70 م مع سقوط أورشليم</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457200" marR="0" lvl="0" indent="-457200" algn="just" defTabSz="914400" rtl="0" eaLnBrk="1" fontAlgn="base" latinLnBrk="0" hangingPunct="1">
              <a:lnSpc>
                <a:spcPct val="100000"/>
              </a:lnSpc>
              <a:spcBef>
                <a:spcPct val="0"/>
              </a:spcBef>
              <a:spcAft>
                <a:spcPct val="0"/>
              </a:spcAft>
              <a:buClr>
                <a:srgbClr val="FFFFFF"/>
              </a:buClr>
              <a:buSzTx/>
              <a:buFont typeface="Wingdings" charset="0"/>
              <a:buNone/>
              <a:tabLst/>
              <a:defRPr/>
            </a:pP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457200" marR="0" lvl="0" indent="-457200" algn="r" defTabSz="914400" rtl="1" eaLnBrk="1" fontAlgn="base" latinLnBrk="0" hangingPunct="1">
              <a:lnSpc>
                <a:spcPct val="100000"/>
              </a:lnSpc>
              <a:spcBef>
                <a:spcPct val="0"/>
              </a:spcBef>
              <a:spcAft>
                <a:spcPct val="0"/>
              </a:spcAft>
              <a:buClr>
                <a:srgbClr val="FFFFFF"/>
              </a:buClr>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1. أنكروا أن يكون اللاهوت الشفوي ذا سلطة و ملزم لهم</a:t>
            </a:r>
            <a:endParaRPr kumimoji="0" lang="en-US"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a:p>
            <a:pPr marL="457200" marR="0" lvl="0" indent="-457200" algn="r" defTabSz="914400" rtl="1" eaLnBrk="1" fontAlgn="base" latinLnBrk="0" hangingPunct="1">
              <a:lnSpc>
                <a:spcPct val="100000"/>
              </a:lnSpc>
              <a:spcBef>
                <a:spcPct val="0"/>
              </a:spcBef>
              <a:spcAft>
                <a:spcPct val="0"/>
              </a:spcAft>
              <a:buClr>
                <a:srgbClr val="FFFFFF"/>
              </a:buClr>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2. فسروا الناموس الموسوي بطريقة أكثر حرفية مما فعل الفريسيون</a:t>
            </a:r>
            <a:endParaRPr kumimoji="0" lang="en-US"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a:p>
            <a:pPr marL="457200" marR="0" lvl="0" indent="-457200" algn="r" defTabSz="914400" rtl="1" eaLnBrk="1" fontAlgn="base" latinLnBrk="0" hangingPunct="1">
              <a:lnSpc>
                <a:spcPct val="100000"/>
              </a:lnSpc>
              <a:spcBef>
                <a:spcPct val="0"/>
              </a:spcBef>
              <a:spcAft>
                <a:spcPct val="0"/>
              </a:spcAft>
              <a:buClr>
                <a:srgbClr val="FFFFFF"/>
              </a:buClr>
              <a:buSzTx/>
              <a:buFontTx/>
              <a:buNone/>
              <a:tabLst/>
              <a:defRPr/>
            </a:pPr>
            <a:r>
              <a:rPr kumimoji="0" lang="ar-JO"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3. كانوا مدققين في التطهير اللاوي</a:t>
            </a:r>
            <a:endParaRPr kumimoji="0" lang="en-US"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a:p>
            <a:pPr marL="457200" marR="0" lvl="0" indent="-457200" algn="r" defTabSz="914400" rtl="1" eaLnBrk="1" fontAlgn="base" latinLnBrk="0" hangingPunct="1">
              <a:lnSpc>
                <a:spcPct val="100000"/>
              </a:lnSpc>
              <a:spcBef>
                <a:spcPct val="0"/>
              </a:spcBef>
              <a:spcAft>
                <a:spcPct val="0"/>
              </a:spcAft>
              <a:buClr>
                <a:srgbClr val="FFFFFF"/>
              </a:buClr>
              <a:buSzTx/>
              <a:buFontTx/>
              <a:buNone/>
              <a:tabLst/>
              <a:defRPr/>
            </a:pPr>
            <a:r>
              <a:rPr kumimoji="0" lang="ar-SA"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4. نسبوا كل شيء إلى الإرادة الحرة</a:t>
            </a:r>
          </a:p>
          <a:p>
            <a:pPr marL="457200" marR="0" lvl="0" indent="-457200" algn="r" defTabSz="914400" rtl="1" eaLnBrk="1" fontAlgn="base" latinLnBrk="0" hangingPunct="1">
              <a:lnSpc>
                <a:spcPct val="100000"/>
              </a:lnSpc>
              <a:spcBef>
                <a:spcPct val="0"/>
              </a:spcBef>
              <a:spcAft>
                <a:spcPct val="0"/>
              </a:spcAft>
              <a:buClr>
                <a:srgbClr val="FFFFFF"/>
              </a:buClr>
              <a:buSzTx/>
              <a:buFontTx/>
              <a:buNone/>
              <a:tabLst/>
              <a:defRPr/>
            </a:pPr>
            <a:endParaRPr kumimoji="0" lang="en-US" sz="3200" b="1"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585788"/>
            <a:ext cx="3054350" cy="627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ar-JO" sz="3600" b="1" dirty="0">
                <a:solidFill>
                  <a:srgbClr val="FFFFFF"/>
                </a:solidFill>
                <a:latin typeface="Arial" charset="0"/>
                <a:ea typeface="ＭＳ Ｐゴシック" charset="0"/>
                <a:cs typeface="ＭＳ Ｐゴシック" charset="0"/>
              </a:rPr>
              <a:t>دخل الصدوقيين من خلال أي من أبواب أورشليم</a:t>
            </a:r>
            <a:endParaRPr lang="en-US" sz="3600" b="1" dirty="0">
              <a:solidFill>
                <a:srgbClr val="FFFFFF"/>
              </a:solidFill>
              <a:latin typeface="Arial" charset="0"/>
              <a:ea typeface="ＭＳ Ｐゴシック" charset="0"/>
              <a:cs typeface="ＭＳ Ｐゴシック" charset="0"/>
            </a:endParaRP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457200" y="2057400"/>
            <a:ext cx="8534400" cy="26670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r" eaLnBrk="1" hangingPunct="1">
              <a:buClr>
                <a:schemeClr val="tx1"/>
              </a:buClr>
            </a:pPr>
            <a:r>
              <a:rPr lang="ar-JO" sz="3200" dirty="0">
                <a:solidFill>
                  <a:srgbClr val="FFFF00"/>
                </a:solidFill>
                <a:latin typeface="Arial" charset="0"/>
                <a:cs typeface="Arial" charset="0"/>
              </a:rPr>
              <a:t>5. جادلوا في أنه لا يوجد قيامة للأموات و لا حياة مستقبلية</a:t>
            </a:r>
            <a:endParaRPr lang="en-US" sz="3200" dirty="0">
              <a:solidFill>
                <a:srgbClr val="FFFF00"/>
              </a:solidFill>
              <a:latin typeface="Arial" charset="0"/>
              <a:cs typeface="Arial" charset="0"/>
            </a:endParaRPr>
          </a:p>
          <a:p>
            <a:pPr algn="r" eaLnBrk="1" hangingPunct="1">
              <a:buClr>
                <a:schemeClr val="tx1"/>
              </a:buClr>
            </a:pPr>
            <a:r>
              <a:rPr lang="ar-JO" sz="3200" dirty="0">
                <a:solidFill>
                  <a:srgbClr val="FFFF00"/>
                </a:solidFill>
                <a:latin typeface="Arial" charset="0"/>
                <a:cs typeface="Arial" charset="0"/>
              </a:rPr>
              <a:t>6. رفضوا الإيمان بالملائكة و الشياطين</a:t>
            </a:r>
            <a:endParaRPr lang="en-US" sz="3200" dirty="0">
              <a:solidFill>
                <a:srgbClr val="FFFF00"/>
              </a:solidFill>
              <a:latin typeface="Arial" charset="0"/>
              <a:cs typeface="Arial" charset="0"/>
            </a:endParaRPr>
          </a:p>
          <a:p>
            <a:pPr algn="r" eaLnBrk="1" hangingPunct="1">
              <a:buClr>
                <a:schemeClr val="tx1"/>
              </a:buClr>
            </a:pPr>
            <a:r>
              <a:rPr lang="ar-JO" sz="3200" dirty="0">
                <a:solidFill>
                  <a:srgbClr val="FFFF00"/>
                </a:solidFill>
                <a:latin typeface="Arial" charset="0"/>
                <a:cs typeface="Arial" charset="0"/>
              </a:rPr>
              <a:t>7. رفضوا فكرة العالم الروحي</a:t>
            </a:r>
            <a:endParaRPr lang="en-US" sz="3200" dirty="0">
              <a:solidFill>
                <a:srgbClr val="FFFF00"/>
              </a:solidFill>
              <a:latin typeface="Arial" charset="0"/>
              <a:cs typeface="Times New Roman" charset="0"/>
            </a:endParaRPr>
          </a:p>
          <a:p>
            <a:pPr algn="r" eaLnBrk="1" hangingPunct="1">
              <a:buClr>
                <a:schemeClr val="tx1"/>
              </a:buClr>
            </a:pPr>
            <a:r>
              <a:rPr lang="ar-JO" sz="3200" dirty="0">
                <a:solidFill>
                  <a:srgbClr val="FFFF00"/>
                </a:solidFill>
                <a:latin typeface="Arial" charset="0"/>
                <a:cs typeface="Arial" charset="0"/>
              </a:rPr>
              <a:t>8. أسفار موسى الخمسة فقط هي الأسفار القانونية</a:t>
            </a:r>
            <a:endParaRPr lang="en-US" sz="3200" dirty="0">
              <a:solidFill>
                <a:srgbClr val="FFFF00"/>
              </a:solidFill>
              <a:latin typeface="Arial" charset="0"/>
              <a:cs typeface="Arial" charset="0"/>
            </a:endParaRPr>
          </a:p>
        </p:txBody>
      </p:sp>
      <p:sp>
        <p:nvSpPr>
          <p:cNvPr id="6" name="Text Box 5"/>
          <p:cNvSpPr txBox="1">
            <a:spLocks noChangeArrowheads="1"/>
          </p:cNvSpPr>
          <p:nvPr/>
        </p:nvSpPr>
        <p:spPr bwMode="auto">
          <a:xfrm>
            <a:off x="8412163" y="76200"/>
            <a:ext cx="704039" cy="461665"/>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i="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i="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i="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3048000" y="5029200"/>
            <a:ext cx="2971800" cy="16764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2956146" y="250825"/>
            <a:ext cx="320472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800" b="1" dirty="0">
                <a:latin typeface="Arial" charset="0"/>
                <a:cs typeface="Arial" charset="0"/>
              </a:rPr>
              <a:t>مراحل خطة الله</a:t>
            </a:r>
          </a:p>
          <a:p>
            <a:pPr algn="ctr" eaLnBrk="1" hangingPunct="1"/>
            <a:r>
              <a:rPr lang="ar-JO" sz="4800" b="1" dirty="0">
                <a:latin typeface="Arial" charset="0"/>
                <a:cs typeface="Arial" charset="0"/>
              </a:rPr>
              <a:t>في التاريخ</a:t>
            </a:r>
            <a:endParaRPr lang="en-US" sz="4800" b="1" dirty="0">
              <a:latin typeface="Arial" charset="0"/>
              <a:cs typeface="Arial" charset="0"/>
            </a:endParaRPr>
          </a:p>
        </p:txBody>
      </p:sp>
      <p:sp>
        <p:nvSpPr>
          <p:cNvPr id="11271" name="Text Box 7"/>
          <p:cNvSpPr txBox="1">
            <a:spLocks noChangeArrowheads="1"/>
          </p:cNvSpPr>
          <p:nvPr/>
        </p:nvSpPr>
        <p:spPr bwMode="auto">
          <a:xfrm rot="-2700000">
            <a:off x="209610" y="4950768"/>
            <a:ext cx="9396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البدايات</a:t>
            </a:r>
            <a:endParaRPr lang="en-US" b="1" dirty="0">
              <a:latin typeface="Arial" charset="0"/>
            </a:endParaRPr>
          </a:p>
        </p:txBody>
      </p:sp>
      <p:sp>
        <p:nvSpPr>
          <p:cNvPr id="11272" name="Text Box 8"/>
          <p:cNvSpPr txBox="1">
            <a:spLocks noChangeArrowheads="1"/>
          </p:cNvSpPr>
          <p:nvPr/>
        </p:nvSpPr>
        <p:spPr bwMode="auto">
          <a:xfrm rot="-2700000">
            <a:off x="1087766" y="4950768"/>
            <a:ext cx="7200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الآباء</a:t>
            </a:r>
            <a:endParaRPr lang="en-US" b="1" dirty="0">
              <a:latin typeface="Arial" charset="0"/>
            </a:endParaRP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الخروج</a:t>
            </a:r>
            <a:endParaRPr lang="en-US" b="1" dirty="0">
              <a:latin typeface="Arial" charset="0"/>
            </a:endParaRPr>
          </a:p>
        </p:txBody>
      </p:sp>
      <p:sp>
        <p:nvSpPr>
          <p:cNvPr id="11275" name="Text Box 11"/>
          <p:cNvSpPr txBox="1">
            <a:spLocks noChangeArrowheads="1"/>
          </p:cNvSpPr>
          <p:nvPr/>
        </p:nvSpPr>
        <p:spPr bwMode="auto">
          <a:xfrm rot="-2700000">
            <a:off x="3405728" y="4798368"/>
            <a:ext cx="84029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القضاة</a:t>
            </a:r>
            <a:endParaRPr lang="en-US" b="1" dirty="0">
              <a:latin typeface="Arial" charset="0"/>
            </a:endParaRPr>
          </a:p>
        </p:txBody>
      </p:sp>
      <p:sp>
        <p:nvSpPr>
          <p:cNvPr id="11276" name="Text Box 12"/>
          <p:cNvSpPr txBox="1">
            <a:spLocks noChangeArrowheads="1"/>
          </p:cNvSpPr>
          <p:nvPr/>
        </p:nvSpPr>
        <p:spPr bwMode="auto">
          <a:xfrm rot="-2700000">
            <a:off x="2386026" y="5026968"/>
            <a:ext cx="9492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الإمتلاك</a:t>
            </a:r>
            <a:endParaRPr lang="en-US" b="1" dirty="0">
              <a:latin typeface="Arial" charset="0"/>
            </a:endParaRPr>
          </a:p>
        </p:txBody>
      </p:sp>
      <p:sp>
        <p:nvSpPr>
          <p:cNvPr id="11277" name="Text Box 13"/>
          <p:cNvSpPr txBox="1">
            <a:spLocks noChangeArrowheads="1"/>
          </p:cNvSpPr>
          <p:nvPr/>
        </p:nvSpPr>
        <p:spPr bwMode="auto">
          <a:xfrm rot="-2700000">
            <a:off x="3367428" y="5179368"/>
            <a:ext cx="17027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المملكة المتحدة</a:t>
            </a:r>
            <a:endParaRPr lang="en-US" b="1" dirty="0">
              <a:latin typeface="Arial" charset="0"/>
            </a:endParaRPr>
          </a:p>
        </p:txBody>
      </p:sp>
      <p:sp>
        <p:nvSpPr>
          <p:cNvPr id="11278" name="Text Box 14"/>
          <p:cNvSpPr txBox="1">
            <a:spLocks noChangeArrowheads="1"/>
          </p:cNvSpPr>
          <p:nvPr/>
        </p:nvSpPr>
        <p:spPr bwMode="auto">
          <a:xfrm rot="-2700000">
            <a:off x="3815870" y="5255568"/>
            <a:ext cx="18726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المملكة المنقسمة</a:t>
            </a:r>
            <a:endParaRPr lang="en-US" b="1" dirty="0">
              <a:latin typeface="Arial" charset="0"/>
            </a:endParaRPr>
          </a:p>
        </p:txBody>
      </p:sp>
      <p:sp>
        <p:nvSpPr>
          <p:cNvPr id="11279" name="Text Box 15"/>
          <p:cNvSpPr txBox="1">
            <a:spLocks noChangeArrowheads="1"/>
          </p:cNvSpPr>
          <p:nvPr/>
        </p:nvSpPr>
        <p:spPr bwMode="auto">
          <a:xfrm rot="-2700000">
            <a:off x="5353909" y="4874568"/>
            <a:ext cx="7745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السبي</a:t>
            </a:r>
            <a:endParaRPr lang="en-US" b="1" dirty="0">
              <a:latin typeface="Arial" charset="0"/>
            </a:endParaRPr>
          </a:p>
        </p:txBody>
      </p:sp>
      <p:sp>
        <p:nvSpPr>
          <p:cNvPr id="11280" name="Text Box 16"/>
          <p:cNvSpPr txBox="1">
            <a:spLocks noChangeArrowheads="1"/>
          </p:cNvSpPr>
          <p:nvPr/>
        </p:nvSpPr>
        <p:spPr bwMode="auto">
          <a:xfrm rot="-2700000">
            <a:off x="5805628" y="5026968"/>
            <a:ext cx="10871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الإسترداد</a:t>
            </a:r>
            <a:endParaRPr lang="en-US" b="1" dirty="0">
              <a:latin typeface="Arial" charset="0"/>
            </a:endParaRPr>
          </a:p>
        </p:txBody>
      </p:sp>
      <p:sp>
        <p:nvSpPr>
          <p:cNvPr id="11281" name="Text Box 17"/>
          <p:cNvSpPr txBox="1">
            <a:spLocks noChangeArrowheads="1"/>
          </p:cNvSpPr>
          <p:nvPr/>
        </p:nvSpPr>
        <p:spPr bwMode="auto">
          <a:xfrm rot="-2700000">
            <a:off x="6132283" y="4950768"/>
            <a:ext cx="16562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سنوات الصمت</a:t>
            </a:r>
            <a:endParaRPr lang="en-US" b="1" dirty="0">
              <a:latin typeface="Arial" charset="0"/>
            </a:endParaRPr>
          </a:p>
        </p:txBody>
      </p:sp>
      <p:sp>
        <p:nvSpPr>
          <p:cNvPr id="11282" name="Text Box 18"/>
          <p:cNvSpPr txBox="1">
            <a:spLocks noChangeArrowheads="1"/>
          </p:cNvSpPr>
          <p:nvPr/>
        </p:nvSpPr>
        <p:spPr bwMode="auto">
          <a:xfrm rot="-2700000">
            <a:off x="7296303" y="4874568"/>
            <a:ext cx="9204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الكنيسة</a:t>
            </a:r>
            <a:endParaRPr lang="en-US" b="1" dirty="0">
              <a:latin typeface="Arial" charset="0"/>
            </a:endParaRPr>
          </a:p>
        </p:txBody>
      </p:sp>
      <p:sp>
        <p:nvSpPr>
          <p:cNvPr id="11283" name="Text Box 19"/>
          <p:cNvSpPr txBox="1">
            <a:spLocks noChangeArrowheads="1"/>
          </p:cNvSpPr>
          <p:nvPr/>
        </p:nvSpPr>
        <p:spPr bwMode="auto">
          <a:xfrm rot="-2700000">
            <a:off x="7981047" y="4950768"/>
            <a:ext cx="9749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rPr>
              <a:t>الملكوت</a:t>
            </a:r>
            <a:endParaRPr lang="en-US" b="1" dirty="0">
              <a:latin typeface="Arial" charset="0"/>
            </a:endParaRP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grpSp>
      <p:sp>
        <p:nvSpPr>
          <p:cNvPr id="54287" name="Text Box 27"/>
          <p:cNvSpPr txBox="1">
            <a:spLocks noChangeArrowheads="1"/>
          </p:cNvSpPr>
          <p:nvPr/>
        </p:nvSpPr>
        <p:spPr bwMode="auto">
          <a:xfrm>
            <a:off x="8633786" y="152400"/>
            <a:ext cx="425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9أ</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Text Box 2"/>
          <p:cNvSpPr txBox="1">
            <a:spLocks noChangeArrowheads="1"/>
          </p:cNvSpPr>
          <p:nvPr/>
        </p:nvSpPr>
        <p:spPr bwMode="auto">
          <a:xfrm rot="-5400000">
            <a:off x="-234923" y="3457059"/>
            <a:ext cx="1274708" cy="369332"/>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1800" b="1" dirty="0">
                <a:solidFill>
                  <a:schemeClr val="bg1"/>
                </a:solidFill>
                <a:latin typeface="Arial" charset="0"/>
                <a:cs typeface="Times New Roman" charset="0"/>
              </a:rPr>
              <a:t>الفرق اليهودية</a:t>
            </a:r>
            <a:endParaRPr lang="en-US" sz="1800" b="1" dirty="0">
              <a:solidFill>
                <a:schemeClr val="bg1"/>
              </a:solidFill>
              <a:latin typeface="Arial" charset="0"/>
              <a:cs typeface="Times New Roman" charset="0"/>
            </a:endParaRPr>
          </a:p>
        </p:txBody>
      </p:sp>
      <p:sp>
        <p:nvSpPr>
          <p:cNvPr id="14339" name="Text Box 3"/>
          <p:cNvSpPr txBox="1">
            <a:spLocks noChangeArrowheads="1"/>
          </p:cNvSpPr>
          <p:nvPr/>
        </p:nvSpPr>
        <p:spPr bwMode="auto">
          <a:xfrm>
            <a:off x="609600" y="1139825"/>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بدأوا ضمن </a:t>
            </a:r>
            <a:r>
              <a:rPr lang="ar-SA" sz="2800" b="1" dirty="0" err="1">
                <a:solidFill>
                  <a:srgbClr val="FFFFFF"/>
                </a:solidFill>
                <a:effectLst>
                  <a:glow rad="127000">
                    <a:srgbClr val="000000">
                      <a:alpha val="90000"/>
                    </a:srgbClr>
                  </a:glow>
                  <a:outerShdw blurRad="38100" dist="38100" dir="2700000" algn="tl">
                    <a:srgbClr val="000000"/>
                  </a:outerShdw>
                </a:effectLst>
                <a:latin typeface="Arial"/>
                <a:cs typeface="Arial"/>
              </a:rPr>
              <a:t>الحسيديم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إلى جانب الفريسيين و من ثم انفصلوا عنهم </a:t>
            </a:r>
            <a:br>
              <a:rPr lang="en-US" sz="2800" b="1" dirty="0">
                <a:solidFill>
                  <a:srgbClr val="FFFFFF"/>
                </a:solidFill>
                <a:effectLst>
                  <a:glow rad="127000">
                    <a:srgbClr val="000000">
                      <a:alpha val="90000"/>
                    </a:srgbClr>
                  </a:glow>
                  <a:outerShdw blurRad="38100" dist="38100" dir="2700000" algn="tl">
                    <a:srgbClr val="000000"/>
                  </a:outerShdw>
                </a:effectLst>
                <a:latin typeface="Arial"/>
                <a:cs typeface="Arial"/>
              </a:rPr>
            </a:b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(1 مك 2: 42، 7: 13)</a:t>
            </a:r>
          </a:p>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كانوا مجموعة من اليهود الغيورين و المتطرفين الذين شاركوا </a:t>
            </a:r>
            <a:r>
              <a:rPr lang="ar-SA" sz="2800" b="1" dirty="0" err="1">
                <a:solidFill>
                  <a:srgbClr val="FFFFFF"/>
                </a:solidFill>
                <a:effectLst>
                  <a:glow rad="127000">
                    <a:srgbClr val="000000">
                      <a:alpha val="90000"/>
                    </a:srgbClr>
                  </a:glow>
                  <a:outerShdw blurRad="38100" dist="38100" dir="2700000" algn="tl">
                    <a:srgbClr val="000000"/>
                  </a:outerShdw>
                </a:effectLst>
                <a:latin typeface="Arial"/>
                <a:cs typeface="Arial"/>
              </a:rPr>
              <a:t>المكابيين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في الثورة ضد السوريين السلوقيين (165-155 ق.م)</a:t>
            </a: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ar-SA" sz="4000" b="1" dirty="0" err="1">
                <a:solidFill>
                  <a:schemeClr val="tx1"/>
                </a:solidFill>
                <a:latin typeface="Arial" charset="0"/>
                <a:ea typeface="ＭＳ Ｐゴシック" charset="0"/>
                <a:cs typeface="Arial" charset="0"/>
              </a:rPr>
              <a:t>الأسينيين</a:t>
            </a:r>
            <a:endParaRPr lang="en-US" sz="4000" b="1" dirty="0">
              <a:solidFill>
                <a:schemeClr val="tx1"/>
              </a:solidFill>
              <a:latin typeface="Arial" charset="0"/>
              <a:ea typeface="ＭＳ Ｐゴシック" charset="0"/>
              <a:cs typeface="Arial" charset="0"/>
            </a:endParaRPr>
          </a:p>
        </p:txBody>
      </p:sp>
      <p:sp>
        <p:nvSpPr>
          <p:cNvPr id="7" name="Text Box 3"/>
          <p:cNvSpPr txBox="1">
            <a:spLocks noChangeArrowheads="1"/>
          </p:cNvSpPr>
          <p:nvPr/>
        </p:nvSpPr>
        <p:spPr bwMode="auto">
          <a:xfrm>
            <a:off x="609600" y="3149600"/>
            <a:ext cx="8534400" cy="3784600"/>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1. اتبعوا تقييداً صارماً لقوانين التطهير التوراتية</a:t>
            </a: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2. كانوا بارزين في ملكيتهم الجماعية للممتلكات</a:t>
            </a: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3. كان لديهم اهتمام قوي بالمسؤولية المشتركة</a:t>
            </a:r>
          </a:p>
          <a:p>
            <a:pPr marL="403225" lvl="0" indent="-388938" algn="r" rtl="1">
              <a:lnSpc>
                <a:spcPct val="90000"/>
              </a:lnSpc>
              <a:spcBef>
                <a:spcPct val="20000"/>
              </a:spcBef>
              <a:buClr>
                <a:srgbClr val="FFFFFF"/>
              </a:buClr>
              <a:defRPr/>
            </a:pPr>
            <a:r>
              <a:rPr lang="ar-SA" sz="3200" b="1" dirty="0">
                <a:solidFill>
                  <a:srgbClr val="FFFF00"/>
                </a:solidFill>
                <a:effectLst>
                  <a:glow rad="127000">
                    <a:srgbClr val="000000">
                      <a:alpha val="90000"/>
                    </a:srgbClr>
                  </a:glow>
                  <a:outerShdw blurRad="38100" dist="38100" dir="2700000" algn="tl">
                    <a:srgbClr val="000000"/>
                  </a:outerShdw>
                </a:effectLst>
                <a:latin typeface="Arial"/>
                <a:cs typeface="Arial"/>
              </a:rPr>
              <a:t>4. كانت العبادة اليومية عنصراً هاماً إلى جانب الدراسة اليومية للنصوص المقدسة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698" name="Text Box 3"/>
          <p:cNvSpPr txBox="1">
            <a:spLocks noChangeArrowheads="1"/>
          </p:cNvSpPr>
          <p:nvPr/>
        </p:nvSpPr>
        <p:spPr bwMode="auto">
          <a:xfrm rot="-5400000">
            <a:off x="-355148" y="3426282"/>
            <a:ext cx="1515158" cy="43088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ar-JO" sz="2200" b="1" dirty="0">
                <a:solidFill>
                  <a:schemeClr val="bg1"/>
                </a:solidFill>
                <a:latin typeface="Arial" charset="0"/>
                <a:cs typeface="Times New Roman" charset="0"/>
              </a:rPr>
              <a:t>الفرق اليهودية</a:t>
            </a:r>
            <a:endParaRPr lang="en-US" sz="2200" b="1" dirty="0">
              <a:solidFill>
                <a:schemeClr val="bg1"/>
              </a:solidFill>
              <a:latin typeface="Arial" charset="0"/>
              <a:cs typeface="Times New Roman" charset="0"/>
            </a:endParaRPr>
          </a:p>
        </p:txBody>
      </p:sp>
      <p:sp>
        <p:nvSpPr>
          <p:cNvPr id="91140" name="Text Box 4"/>
          <p:cNvSpPr txBox="1">
            <a:spLocks noChangeArrowheads="1"/>
          </p:cNvSpPr>
          <p:nvPr/>
        </p:nvSpPr>
        <p:spPr bwMode="auto">
          <a:xfrm>
            <a:off x="609600" y="3441700"/>
            <a:ext cx="8382000" cy="36449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0" lvl="0" indent="0" algn="r">
              <a:buClr>
                <a:srgbClr val="FFFFFF"/>
              </a:buClr>
              <a:buNone/>
              <a:defRPr/>
            </a:pPr>
            <a:r>
              <a:rPr lang="ar-SA" sz="3200" dirty="0"/>
              <a:t>5. كان لا بد من أداء القسم الرسمي للتقوى و الطاعة</a:t>
            </a:r>
          </a:p>
          <a:p>
            <a:pPr marL="0" lvl="0" indent="0" algn="r">
              <a:buClr>
                <a:srgbClr val="FFFFFF"/>
              </a:buClr>
              <a:buNone/>
              <a:defRPr/>
            </a:pPr>
            <a:r>
              <a:rPr lang="ar-SA" sz="3200" dirty="0"/>
              <a:t>6. كانت الذبائح تقدم في الأيام المقدسة و المواسم الدينية</a:t>
            </a:r>
          </a:p>
          <a:p>
            <a:pPr marL="0" lvl="0" indent="0" algn="r">
              <a:buClr>
                <a:srgbClr val="FFFFFF"/>
              </a:buClr>
              <a:buNone/>
              <a:defRPr/>
            </a:pPr>
            <a:r>
              <a:rPr lang="ar-SA" sz="3200" dirty="0"/>
              <a:t>7. لم تتم إدانة الزواج رسمياً لكنهم كانوا يتجنبونه</a:t>
            </a:r>
          </a:p>
          <a:p>
            <a:pPr marL="0" lvl="0" indent="0" algn="r">
              <a:buClr>
                <a:srgbClr val="FFFFFF"/>
              </a:buClr>
              <a:buNone/>
              <a:defRPr/>
            </a:pPr>
            <a:r>
              <a:rPr lang="ar-SA" sz="3200" dirty="0"/>
              <a:t>8. نسبوا كل الأحداث إلى القدر</a:t>
            </a:r>
          </a:p>
        </p:txBody>
      </p:sp>
      <p:sp>
        <p:nvSpPr>
          <p:cNvPr id="157700" name="Text Box 5"/>
          <p:cNvSpPr txBox="1">
            <a:spLocks noChangeArrowheads="1"/>
          </p:cNvSpPr>
          <p:nvPr/>
        </p:nvSpPr>
        <p:spPr bwMode="auto">
          <a:xfrm>
            <a:off x="845820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rPr>
              <a:t>123</a:t>
            </a: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ar-SA" b="1" dirty="0" err="1">
                <a:solidFill>
                  <a:srgbClr val="FFFFFF"/>
                </a:solidFill>
                <a:latin typeface="Arial" charset="0"/>
                <a:ea typeface="ＭＳ Ｐゴシック" charset="0"/>
                <a:cs typeface="ＭＳ Ｐゴシック" charset="0"/>
              </a:rPr>
              <a:t>الأسينيين</a:t>
            </a:r>
            <a:endParaRPr lang="en-US" b="1" dirty="0">
              <a:solidFill>
                <a:srgbClr val="FFFFFF"/>
              </a:solidFill>
              <a:latin typeface="Arial" charset="0"/>
              <a:ea typeface="ＭＳ Ｐゴシック" charset="0"/>
              <a:cs typeface="ＭＳ Ｐゴシック" charset="0"/>
            </a:endParaRPr>
          </a:p>
        </p:txBody>
      </p:sp>
      <p:sp>
        <p:nvSpPr>
          <p:cNvPr id="2" name="Text Box 3">
            <a:extLst>
              <a:ext uri="{FF2B5EF4-FFF2-40B4-BE49-F238E27FC236}">
                <a16:creationId xmlns:a16="http://schemas.microsoft.com/office/drawing/2014/main" id="{16BCB0E3-764A-6C5B-0F44-0C6268497DFC}"/>
              </a:ext>
            </a:extLst>
          </p:cNvPr>
          <p:cNvSpPr txBox="1">
            <a:spLocks noChangeArrowheads="1"/>
          </p:cNvSpPr>
          <p:nvPr/>
        </p:nvSpPr>
        <p:spPr bwMode="auto">
          <a:xfrm>
            <a:off x="609600" y="1143000"/>
            <a:ext cx="8316912"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بدأوا ضمن </a:t>
            </a:r>
            <a:r>
              <a:rPr lang="ar-SA" sz="2800" b="1" dirty="0" err="1">
                <a:solidFill>
                  <a:srgbClr val="FFFFFF"/>
                </a:solidFill>
                <a:effectLst>
                  <a:glow rad="127000">
                    <a:srgbClr val="000000">
                      <a:alpha val="90000"/>
                    </a:srgbClr>
                  </a:glow>
                  <a:outerShdw blurRad="38100" dist="38100" dir="2700000" algn="tl">
                    <a:srgbClr val="000000"/>
                  </a:outerShdw>
                </a:effectLst>
                <a:latin typeface="Arial"/>
                <a:cs typeface="Arial"/>
              </a:rPr>
              <a:t>الحسيديم</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إلى جانب الفريسيين و من ثم انفصلوا عنهم </a:t>
            </a:r>
            <a:br>
              <a:rPr lang="en-US" sz="2800" b="1" dirty="0">
                <a:solidFill>
                  <a:srgbClr val="FFFFFF"/>
                </a:solidFill>
                <a:effectLst>
                  <a:glow rad="127000">
                    <a:srgbClr val="000000">
                      <a:alpha val="90000"/>
                    </a:srgbClr>
                  </a:glow>
                  <a:outerShdw blurRad="38100" dist="38100" dir="2700000" algn="tl">
                    <a:srgbClr val="000000"/>
                  </a:outerShdw>
                </a:effectLst>
                <a:latin typeface="Arial"/>
                <a:cs typeface="Arial"/>
              </a:rPr>
            </a:b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(1 مك 2: 42، 7: 13)</a:t>
            </a:r>
          </a:p>
          <a:p>
            <a:pPr lvl="0" algn="r">
              <a:lnSpc>
                <a:spcPct val="90000"/>
              </a:lnSpc>
              <a:spcBef>
                <a:spcPct val="20000"/>
              </a:spcBef>
              <a:buClr>
                <a:srgbClr val="FFFFFF"/>
              </a:buClr>
              <a:defRPr/>
            </a:pP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كانوا مجموعة من اليهود الغيورين و المتطرفين الذين شاركوا </a:t>
            </a:r>
            <a:r>
              <a:rPr lang="ar-SA" sz="2800" b="1" dirty="0" err="1">
                <a:solidFill>
                  <a:srgbClr val="FFFFFF"/>
                </a:solidFill>
                <a:effectLst>
                  <a:glow rad="127000">
                    <a:srgbClr val="000000">
                      <a:alpha val="90000"/>
                    </a:srgbClr>
                  </a:glow>
                  <a:outerShdw blurRad="38100" dist="38100" dir="2700000" algn="tl">
                    <a:srgbClr val="000000"/>
                  </a:outerShdw>
                </a:effectLst>
                <a:latin typeface="Arial"/>
                <a:cs typeface="Arial"/>
              </a:rPr>
              <a:t>المكابيين</a:t>
            </a:r>
            <a:r>
              <a:rPr lang="ar-SA" sz="2800" b="1" dirty="0">
                <a:solidFill>
                  <a:srgbClr val="FFFFFF"/>
                </a:solidFill>
                <a:effectLst>
                  <a:glow rad="127000">
                    <a:srgbClr val="000000">
                      <a:alpha val="90000"/>
                    </a:srgbClr>
                  </a:glow>
                  <a:outerShdw blurRad="38100" dist="38100" dir="2700000" algn="tl">
                    <a:srgbClr val="000000"/>
                  </a:outerShdw>
                </a:effectLst>
                <a:latin typeface="Arial"/>
                <a:cs typeface="Arial"/>
              </a:rPr>
              <a:t> في الثورة ضد السوريين السلوقيين (165-155 ق.م)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b="1">
              <a:solidFill>
                <a:srgbClr val="FFFFFF"/>
              </a:solidFill>
              <a:latin typeface="Arial" panose="020B0604020202020204" pitchFamily="34" charset="0"/>
              <a:cs typeface="Arial" panose="020B0604020202020204" pitchFamily="34"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ar-SA" b="1" i="1" dirty="0">
                <a:latin typeface="Arial" panose="020B0604020202020204" pitchFamily="34" charset="0"/>
                <a:ea typeface="ＭＳ Ｐゴシック" charset="0"/>
                <a:cs typeface="Arial" panose="020B0604020202020204" pitchFamily="34" charset="0"/>
              </a:rPr>
              <a:t>الفرق اليهودية</a:t>
            </a:r>
          </a:p>
        </p:txBody>
      </p:sp>
      <p:sp>
        <p:nvSpPr>
          <p:cNvPr id="102405" name="Text Box 5"/>
          <p:cNvSpPr txBox="1">
            <a:spLocks noChangeArrowheads="1"/>
          </p:cNvSpPr>
          <p:nvPr/>
        </p:nvSpPr>
        <p:spPr bwMode="auto">
          <a:xfrm>
            <a:off x="8243888" y="76200"/>
            <a:ext cx="7713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115أ</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06" name="TextBox 1"/>
          <p:cNvSpPr txBox="1">
            <a:spLocks noChangeArrowheads="1"/>
          </p:cNvSpPr>
          <p:nvPr/>
        </p:nvSpPr>
        <p:spPr bwMode="auto">
          <a:xfrm>
            <a:off x="250825" y="5300663"/>
            <a:ext cx="18002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الموقف من الحياة باللون الأبيض</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372225" y="5867400"/>
            <a:ext cx="2520950" cy="5847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lvl="0" algn="ctr" eaLnBrk="0" hangingPunct="0">
              <a:defRPr/>
            </a:pPr>
            <a:r>
              <a:rPr lang="ar-SA" sz="3200" b="1" i="1" dirty="0">
                <a:solidFill>
                  <a:srgbClr val="5CB9E7">
                    <a:lumMod val="60000"/>
                    <a:lumOff val="40000"/>
                  </a:srgbClr>
                </a:solidFill>
                <a:latin typeface="Arial" panose="020B0604020202020204" pitchFamily="34" charset="0"/>
                <a:ea typeface="MS Mincho" charset="0"/>
                <a:cs typeface="Arial" panose="020B0604020202020204" pitchFamily="34" charset="0"/>
              </a:rPr>
              <a:t>السامريون</a:t>
            </a:r>
            <a:endParaRPr kumimoji="0" lang="en-US" sz="3200" b="1" i="1" u="none" strike="noStrike" kern="1200" cap="none" spc="0" normalizeH="0" baseline="0" noProof="0" dirty="0">
              <a:ln>
                <a:noFill/>
              </a:ln>
              <a:solidFill>
                <a:srgbClr val="5CB9E7">
                  <a:lumMod val="60000"/>
                  <a:lumOff val="40000"/>
                </a:srgbClr>
              </a:solidFill>
              <a:effectLst/>
              <a:uLnTx/>
              <a:uFillTx/>
              <a:latin typeface="Arial" panose="020B0604020202020204" pitchFamily="34" charset="0"/>
              <a:ea typeface="MS Mincho" charset="0"/>
              <a:cs typeface="Arial" panose="020B0604020202020204" pitchFamily="34" charset="0"/>
            </a:endParaRPr>
          </a:p>
        </p:txBody>
      </p:sp>
      <p:sp>
        <p:nvSpPr>
          <p:cNvPr id="102408" name="TextBox 1"/>
          <p:cNvSpPr txBox="1">
            <a:spLocks noChangeArrowheads="1"/>
          </p:cNvSpPr>
          <p:nvPr/>
        </p:nvSpPr>
        <p:spPr bwMode="auto">
          <a:xfrm>
            <a:off x="3203575" y="604838"/>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a:solidFill>
                  <a:srgbClr val="FFC000"/>
                </a:solidFill>
                <a:latin typeface="Arial" panose="020B0604020202020204" pitchFamily="34" charset="0"/>
                <a:cs typeface="Arial" panose="020B0604020202020204" pitchFamily="34" charset="0"/>
              </a:rPr>
              <a:t>الفريسيين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التمرد</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0" name="TextBox 1"/>
          <p:cNvSpPr txBox="1">
            <a:spLocks noChangeArrowheads="1"/>
          </p:cNvSpPr>
          <p:nvPr/>
        </p:nvSpPr>
        <p:spPr bwMode="auto">
          <a:xfrm>
            <a:off x="6275388" y="2981325"/>
            <a:ext cx="23288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0" hangingPunct="0">
              <a:defRPr/>
            </a:pPr>
            <a:r>
              <a:rPr lang="ar-SA" sz="3200" b="1" dirty="0">
                <a:solidFill>
                  <a:srgbClr val="FFC000"/>
                </a:solidFill>
                <a:latin typeface="Arial" panose="020B0604020202020204" pitchFamily="34" charset="0"/>
                <a:cs typeface="Arial" panose="020B0604020202020204" pitchFamily="34" charset="0"/>
              </a:rPr>
              <a:t>الصدوقيين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الإستقالة</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التكامل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السياسة</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الإنعزال</a:t>
            </a:r>
            <a:endParaRPr kumimoji="0" lang="en-US" sz="1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16" name="TextBox 1"/>
          <p:cNvSpPr txBox="1">
            <a:spLocks noChangeArrowheads="1"/>
          </p:cNvSpPr>
          <p:nvPr/>
        </p:nvSpPr>
        <p:spPr bwMode="auto">
          <a:xfrm>
            <a:off x="3203575" y="5584825"/>
            <a:ext cx="216058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0" hangingPunct="0">
              <a:defRPr/>
            </a:pPr>
            <a:r>
              <a:rPr lang="ar-SA" sz="3200" b="1" dirty="0" err="1">
                <a:solidFill>
                  <a:srgbClr val="FFC000"/>
                </a:solidFill>
                <a:latin typeface="Arial" panose="020B0604020202020204" pitchFamily="34" charset="0"/>
                <a:cs typeface="Arial" panose="020B0604020202020204" pitchFamily="34" charset="0"/>
              </a:rPr>
              <a:t>الأسينيين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b="1" dirty="0">
                <a:solidFill>
                  <a:srgbClr val="FFC000"/>
                </a:solidFill>
                <a:latin typeface="Arial" panose="020B0604020202020204" pitchFamily="34" charset="0"/>
                <a:cs typeface="Arial" panose="020B0604020202020204" pitchFamily="34" charset="0"/>
              </a:rPr>
              <a:t>قتلة مأجورون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8" name="TextBox 1"/>
          <p:cNvSpPr txBox="1">
            <a:spLocks noChangeArrowheads="1"/>
          </p:cNvSpPr>
          <p:nvPr/>
        </p:nvSpPr>
        <p:spPr bwMode="auto">
          <a:xfrm>
            <a:off x="539750" y="2981325"/>
            <a:ext cx="15938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0" hangingPunct="0">
              <a:defRPr/>
            </a:pPr>
            <a:r>
              <a:rPr lang="ar-SA" sz="3200" b="1" dirty="0">
                <a:solidFill>
                  <a:srgbClr val="FFC000"/>
                </a:solidFill>
                <a:latin typeface="Arial" panose="020B0604020202020204" pitchFamily="34" charset="0"/>
                <a:cs typeface="Arial" panose="020B0604020202020204" pitchFamily="34" charset="0"/>
              </a:rPr>
              <a:t>الغيورين</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الهيرودسيين</a:t>
            </a:r>
            <a:endParaRPr kumimoji="0" lang="en-US" sz="24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endParaRPr>
          </a:p>
        </p:txBody>
      </p:sp>
      <p:sp>
        <p:nvSpPr>
          <p:cNvPr id="24" name="Oval 6"/>
          <p:cNvSpPr>
            <a:spLocks noChangeArrowheads="1"/>
          </p:cNvSpPr>
          <p:nvPr/>
        </p:nvSpPr>
        <p:spPr bwMode="auto">
          <a:xfrm>
            <a:off x="0" y="2209800"/>
            <a:ext cx="2743200" cy="2209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الدين</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863975" y="1363662"/>
            <a:ext cx="5127625" cy="1455738"/>
          </a:xfrm>
          <a:prstGeom prst="rect">
            <a:avLst/>
          </a:prstGeom>
          <a:noFill/>
          <a:ln w="12700" cap="sq">
            <a:noFill/>
            <a:miter lim="800000"/>
            <a:headEnd type="none" w="sm" len="sm"/>
            <a:tailEnd type="none" w="sm" len="sm"/>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defPPr>
              <a:defRPr lang="en-US"/>
            </a:defPPr>
            <a:lvl1pPr lvl="0" algn="r">
              <a:lnSpc>
                <a:spcPct val="90000"/>
              </a:lnSpc>
              <a:spcBef>
                <a:spcPct val="20000"/>
              </a:spcBef>
              <a:buClr>
                <a:srgbClr val="FFFFFF"/>
              </a:buClr>
              <a:defRPr sz="2800" b="1">
                <a:solidFill>
                  <a:srgbClr val="FFFFFF"/>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latin typeface="Verdana" charset="0"/>
                <a:ea typeface="Geneva" charset="0"/>
                <a:cs typeface="Geneva" charset="0"/>
              </a:defRPr>
            </a:lvl2pPr>
            <a:lvl3pPr>
              <a:defRPr>
                <a:latin typeface="Verdana" charset="0"/>
                <a:ea typeface="Geneva" charset="0"/>
                <a:cs typeface="Geneva" charset="0"/>
              </a:defRPr>
            </a:lvl3pPr>
            <a:lvl4pPr>
              <a:defRPr>
                <a:latin typeface="Verdana" charset="0"/>
                <a:ea typeface="Geneva" charset="0"/>
                <a:cs typeface="Geneva" charset="0"/>
              </a:defRPr>
            </a:lvl4pPr>
            <a:lvl5pPr>
              <a:defRPr>
                <a:latin typeface="Verdana" charset="0"/>
                <a:ea typeface="Geneva" charset="0"/>
                <a:cs typeface="Geneva" charset="0"/>
              </a:defRPr>
            </a:lvl5pPr>
            <a:lvl6pPr marL="457200" eaLnBrk="0" fontAlgn="base" hangingPunct="0">
              <a:spcBef>
                <a:spcPct val="0"/>
              </a:spcBef>
              <a:spcAft>
                <a:spcPct val="0"/>
              </a:spcAft>
              <a:defRPr>
                <a:latin typeface="Verdana" charset="0"/>
                <a:ea typeface="Geneva" charset="0"/>
                <a:cs typeface="Geneva" charset="0"/>
              </a:defRPr>
            </a:lvl6pPr>
            <a:lvl7pPr marL="914400" eaLnBrk="0" fontAlgn="base" hangingPunct="0">
              <a:spcBef>
                <a:spcPct val="0"/>
              </a:spcBef>
              <a:spcAft>
                <a:spcPct val="0"/>
              </a:spcAft>
              <a:defRPr>
                <a:latin typeface="Verdana" charset="0"/>
                <a:ea typeface="Geneva" charset="0"/>
                <a:cs typeface="Geneva" charset="0"/>
              </a:defRPr>
            </a:lvl7pPr>
            <a:lvl8pPr marL="1371600" eaLnBrk="0" fontAlgn="base" hangingPunct="0">
              <a:spcBef>
                <a:spcPct val="0"/>
              </a:spcBef>
              <a:spcAft>
                <a:spcPct val="0"/>
              </a:spcAft>
              <a:defRPr>
                <a:latin typeface="Verdana" charset="0"/>
                <a:ea typeface="Geneva" charset="0"/>
                <a:cs typeface="Geneva" charset="0"/>
              </a:defRPr>
            </a:lvl8pPr>
            <a:lvl9pPr marL="1828800" eaLnBrk="0" fontAlgn="base" hangingPunct="0">
              <a:spcBef>
                <a:spcPct val="0"/>
              </a:spcBef>
              <a:spcAft>
                <a:spcPct val="0"/>
              </a:spcAft>
              <a:defRPr>
                <a:latin typeface="Verdana" charset="0"/>
                <a:ea typeface="Geneva" charset="0"/>
                <a:cs typeface="Geneva" charset="0"/>
              </a:defRPr>
            </a:lvl9pPr>
          </a:lstStyle>
          <a:p>
            <a:pPr algn="ctr"/>
            <a:r>
              <a:rPr lang="ar-JO" dirty="0"/>
              <a:t>يعود أصلهم إلى فترة حكم هيرودس الكبير 6 ق.م و اختفوا من الوجود في 73 م في مسادا </a:t>
            </a:r>
            <a:endParaRPr lang="en-US" dirty="0"/>
          </a:p>
        </p:txBody>
      </p:sp>
      <p:sp>
        <p:nvSpPr>
          <p:cNvPr id="176131" name="Rectangle 4"/>
          <p:cNvSpPr>
            <a:spLocks noGrp="1" noChangeArrowheads="1"/>
          </p:cNvSpPr>
          <p:nvPr>
            <p:ph type="title"/>
          </p:nvPr>
        </p:nvSpPr>
        <p:spPr>
          <a:xfrm>
            <a:off x="5105400" y="277813"/>
            <a:ext cx="3429000" cy="941387"/>
          </a:xfrm>
        </p:spPr>
        <p:txBody>
          <a:bodyPr/>
          <a:lstStyle/>
          <a:p>
            <a:pPr eaLnBrk="1" hangingPunct="1"/>
            <a:r>
              <a:rPr lang="ar-JO" b="1" dirty="0">
                <a:latin typeface="Arial" charset="0"/>
                <a:cs typeface="Arial" charset="0"/>
              </a:rPr>
              <a:t>الغيورين</a:t>
            </a:r>
            <a:endParaRPr lang="en-US" dirty="0">
              <a:latin typeface="Arial" charset="0"/>
              <a:ea typeface="ＭＳ Ｐゴシック" charset="0"/>
              <a:cs typeface="ＭＳ Ｐゴシック" charset="0"/>
            </a:endParaRPr>
          </a:p>
        </p:txBody>
      </p:sp>
      <p:sp>
        <p:nvSpPr>
          <p:cNvPr id="176132" name="Text Box 5"/>
          <p:cNvSpPr txBox="1">
            <a:spLocks noChangeArrowheads="1"/>
          </p:cNvSpPr>
          <p:nvPr/>
        </p:nvSpPr>
        <p:spPr bwMode="auto">
          <a:xfrm>
            <a:off x="853440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123</a:t>
            </a:r>
          </a:p>
        </p:txBody>
      </p:sp>
      <p:pic>
        <p:nvPicPr>
          <p:cNvPr id="176133" name="Picture 7" descr="mapdead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625850" cy="922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41" name="Text Box 10"/>
            <p:cNvSpPr txBox="1">
              <a:spLocks noChangeArrowheads="1"/>
            </p:cNvSpPr>
            <p:nvPr/>
          </p:nvSpPr>
          <p:spPr bwMode="auto">
            <a:xfrm>
              <a:off x="0" y="2496"/>
              <a:ext cx="76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3200" b="1" dirty="0">
                  <a:solidFill>
                    <a:srgbClr val="FFFFFF"/>
                  </a:solidFill>
                  <a:latin typeface="Arial" panose="020B0604020202020204" pitchFamily="34" charset="0"/>
                  <a:cs typeface="Arial" panose="020B0604020202020204" pitchFamily="34" charset="0"/>
                </a:rPr>
                <a:t>مسعدة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6139" name="Text Box 11"/>
            <p:cNvSpPr txBox="1">
              <a:spLocks noChangeArrowheads="1"/>
            </p:cNvSpPr>
            <p:nvPr/>
          </p:nvSpPr>
          <p:spPr bwMode="auto">
            <a:xfrm>
              <a:off x="0" y="288"/>
              <a:ext cx="1104" cy="33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lvl="0" algn="ctr" eaLnBrk="0" hangingPunct="0">
                <a:spcBef>
                  <a:spcPct val="50000"/>
                </a:spcBef>
                <a:defRPr/>
              </a:pPr>
              <a:r>
                <a:rPr lang="ar-SA" sz="2800" b="1" dirty="0">
                  <a:solidFill>
                    <a:srgbClr val="FFFFFF"/>
                  </a:solidFill>
                  <a:latin typeface="Arial" panose="020B0604020202020204" pitchFamily="34" charset="0"/>
                  <a:cs typeface="Arial" panose="020B0604020202020204" pitchFamily="34" charset="0"/>
                </a:rPr>
                <a:t>بيت المقدس</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6">
            <a:extLst>
              <a:ext uri="{FF2B5EF4-FFF2-40B4-BE49-F238E27FC236}">
                <a16:creationId xmlns:a16="http://schemas.microsoft.com/office/drawing/2014/main" id="{630EE6BE-E583-D38C-7C15-05C3E2CDE0DA}"/>
              </a:ext>
            </a:extLst>
          </p:cNvPr>
          <p:cNvSpPr txBox="1">
            <a:spLocks noChangeArrowheads="1"/>
          </p:cNvSpPr>
          <p:nvPr/>
        </p:nvSpPr>
        <p:spPr bwMode="auto">
          <a:xfrm>
            <a:off x="3811588" y="2667000"/>
            <a:ext cx="5103812" cy="3657600"/>
          </a:xfrm>
          <a:prstGeom prst="rect">
            <a:avLst/>
          </a:prstGeom>
          <a:noFill/>
          <a:ln w="12700" cap="sq">
            <a:noFill/>
            <a:miter lim="800000"/>
            <a:headEnd type="none" w="sm" len="sm"/>
            <a:tailEnd type="none" w="sm" len="sm"/>
          </a:ln>
          <a:effectLst/>
        </p:spPr>
        <p:txBody>
          <a:bodyPr/>
          <a:lstStyle>
            <a:defPPr>
              <a:defRPr lang="en-US"/>
            </a:defPPr>
            <a:lvl1pPr marL="0" lvl="0" indent="0" algn="r" eaLnBrk="1" hangingPunct="1">
              <a:lnSpc>
                <a:spcPct val="90000"/>
              </a:lnSpc>
              <a:spcBef>
                <a:spcPct val="20000"/>
              </a:spcBef>
              <a:buClr>
                <a:srgbClr val="FFFFFF"/>
              </a:buClr>
              <a:buFont typeface="Wingdings" charset="0"/>
              <a:buNone/>
              <a:defRPr sz="32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a:ea typeface="Geneva" charset="0"/>
                <a:cs typeface="Geneva" charset="0"/>
              </a:defRPr>
            </a:lvl2pPr>
            <a:lvl3pPr>
              <a:defRPr>
                <a:ea typeface="Geneva" charset="0"/>
                <a:cs typeface="Geneva" charset="0"/>
              </a:defRPr>
            </a:lvl3pPr>
            <a:lvl4pPr>
              <a:defRPr>
                <a:ea typeface="Geneva" charset="0"/>
                <a:cs typeface="Geneva" charset="0"/>
              </a:defRPr>
            </a:lvl4pPr>
            <a:lvl5pPr>
              <a:defRPr>
                <a:ea typeface="Geneva" charset="0"/>
                <a:cs typeface="Geneva" charset="0"/>
              </a:defRPr>
            </a:lvl5pPr>
            <a:lvl6pPr marL="457200" eaLnBrk="0" fontAlgn="base" hangingPunct="0">
              <a:spcBef>
                <a:spcPct val="0"/>
              </a:spcBef>
              <a:spcAft>
                <a:spcPct val="0"/>
              </a:spcAft>
              <a:defRPr>
                <a:ea typeface="Geneva" charset="0"/>
                <a:cs typeface="Geneva" charset="0"/>
              </a:defRPr>
            </a:lvl6pPr>
            <a:lvl7pPr marL="914400" eaLnBrk="0" fontAlgn="base" hangingPunct="0">
              <a:spcBef>
                <a:spcPct val="0"/>
              </a:spcBef>
              <a:spcAft>
                <a:spcPct val="0"/>
              </a:spcAft>
              <a:defRPr>
                <a:ea typeface="Geneva" charset="0"/>
                <a:cs typeface="Geneva" charset="0"/>
              </a:defRPr>
            </a:lvl7pPr>
            <a:lvl8pPr marL="1371600" eaLnBrk="0" fontAlgn="base" hangingPunct="0">
              <a:spcBef>
                <a:spcPct val="0"/>
              </a:spcBef>
              <a:spcAft>
                <a:spcPct val="0"/>
              </a:spcAft>
              <a:defRPr>
                <a:ea typeface="Geneva" charset="0"/>
                <a:cs typeface="Geneva" charset="0"/>
              </a:defRPr>
            </a:lvl8pPr>
            <a:lvl9pPr marL="1828800" eaLnBrk="0" fontAlgn="base" hangingPunct="0">
              <a:spcBef>
                <a:spcPct val="0"/>
              </a:spcBef>
              <a:spcAft>
                <a:spcPct val="0"/>
              </a:spcAft>
              <a:defRPr>
                <a:ea typeface="Geneva" charset="0"/>
                <a:cs typeface="Geneva" charset="0"/>
              </a:defRPr>
            </a:lvl9pPr>
          </a:lstStyle>
          <a:p>
            <a:pPr marL="461963" indent="-461963" rtl="1"/>
            <a:r>
              <a:rPr lang="ar-JO" dirty="0"/>
              <a:t>1. عارضوا دفع الجزية لإمبراطور وثني قائلين أن الولاء لله وحده</a:t>
            </a:r>
            <a:endParaRPr lang="en-US" dirty="0"/>
          </a:p>
          <a:p>
            <a:pPr marL="461963" indent="-461963" rtl="1"/>
            <a:r>
              <a:rPr lang="ar-JO" dirty="0"/>
              <a:t>2. كان لديهم و لاء شرس للتقاليد اليهودية</a:t>
            </a:r>
            <a:endParaRPr lang="en-US" dirty="0"/>
          </a:p>
          <a:p>
            <a:pPr marL="461963" indent="-461963" rtl="1"/>
            <a:r>
              <a:rPr lang="ar-JO" dirty="0"/>
              <a:t>3. كانوا معارضين لاستخدام اللغة اليونانية في فلسطين</a:t>
            </a:r>
            <a:endParaRPr lang="en-US" dirty="0"/>
          </a:p>
          <a:p>
            <a:pPr marL="461963" indent="-461963" rtl="1"/>
            <a:r>
              <a:rPr lang="ar-JO" dirty="0"/>
              <a:t>4. تنبأوا بمجيء زمن الخلاص</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0"/>
                                  </p:iterate>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iterate type="lt">
                                    <p:tmAbs val="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iterate type="lt">
                                    <p:tmAbs val="0"/>
                                  </p:iterate>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iterate type="lt">
                                    <p:tmAbs val="0"/>
                                  </p:iterate>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charset="0"/>
                <a:ea typeface="ＭＳ Ｐゴシック" charset="0"/>
              </a:rPr>
              <a:t>مسح العهد الجديد</a:t>
            </a:r>
            <a:r>
              <a:rPr lang="en-US" sz="3200" b="1" dirty="0">
                <a:solidFill>
                  <a:srgbClr val="FFFFFF"/>
                </a:solidFill>
                <a:latin typeface="Arial" charset="0"/>
                <a:ea typeface="ＭＳ Ｐゴシック" charset="0"/>
              </a:rPr>
              <a:t>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746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pitchFamily="34" charset="0"/>
              <a:ea typeface="ＭＳ Ｐゴシック" charset="0"/>
              <a:cs typeface="Arial" pitchFamily="34" charset="0"/>
            </a:endParaRPr>
          </a:p>
        </p:txBody>
      </p:sp>
      <p:sp>
        <p:nvSpPr>
          <p:cNvPr id="75779" name="Text Box 4"/>
          <p:cNvSpPr txBox="1">
            <a:spLocks noChangeArrowheads="1"/>
          </p:cNvSpPr>
          <p:nvPr/>
        </p:nvSpPr>
        <p:spPr bwMode="auto">
          <a:xfrm>
            <a:off x="8557867" y="101600"/>
            <a:ext cx="530916" cy="461665"/>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charset="0"/>
                <a:cs typeface="Arial" charset="0"/>
              </a:rPr>
              <a:t>10</a:t>
            </a:r>
            <a:endParaRPr lang="en-US" b="1" dirty="0">
              <a:latin typeface="Arial" charset="0"/>
              <a:cs typeface="Arial" charset="0"/>
            </a:endParaRP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آرامي / يوناني / لاتيني</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يوناني </a:t>
            </a:r>
          </a:p>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(السبعينية)</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عبري / آرامي</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اللغة في فلسطين</a:t>
            </a:r>
            <a:endParaRPr lang="en-US" b="1" i="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مرتفعة</a:t>
            </a:r>
            <a:endParaRPr lang="en-US" altLang="zh-CN" b="1" dirty="0">
              <a:effectLst>
                <a:outerShdw blurRad="38100" dist="38100" dir="2700000" algn="tl">
                  <a:srgbClr val="000000"/>
                </a:outerShdw>
              </a:effectLst>
              <a:latin typeface="Arial" charset="0"/>
              <a:ea typeface="Arial" charset="0"/>
              <a:cs typeface="Arial" charset="0"/>
            </a:endParaRP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 مسيا</a:t>
            </a:r>
            <a:r>
              <a:rPr lang="en-US" altLang="zh-CN" b="1" dirty="0">
                <a:effectLst>
                  <a:outerShdw blurRad="38100" dist="38100" dir="2700000" algn="tl">
                    <a:srgbClr val="000000"/>
                  </a:outerShdw>
                </a:effectLst>
                <a:latin typeface="Arial" charset="0"/>
                <a:ea typeface="Arial" charset="0"/>
                <a:cs typeface="Arial" charset="0"/>
              </a:rPr>
              <a:t>”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متوسطة</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توقع المسيا و الملكوت</a:t>
            </a:r>
            <a:endParaRPr lang="en-US" b="1" i="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(من خلال روما)</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حروب عديدة</a:t>
            </a:r>
            <a:endParaRPr lang="en-US" altLang="zh-CN" b="1" dirty="0">
              <a:effectLst>
                <a:outerShdw blurRad="38100" dist="38100" dir="2700000" algn="tl">
                  <a:srgbClr val="000000"/>
                </a:outerShdw>
              </a:effectLst>
              <a:latin typeface="Arial" charset="0"/>
              <a:ea typeface="Arial" charset="0"/>
              <a:cs typeface="Arial" charset="0"/>
            </a:endParaRP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دا 11: 1-35</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سلام / استقلال</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الإستقرار السياسي</a:t>
            </a:r>
            <a:endParaRPr lang="en-US" b="1" i="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روما</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58 سنة</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اليونان (188 سنة)</a:t>
            </a:r>
          </a:p>
          <a:p>
            <a:pPr algn="ctr">
              <a:spcBef>
                <a:spcPct val="20000"/>
              </a:spcBef>
              <a:buClr>
                <a:srgbClr val="00FFFF"/>
              </a:buClr>
              <a:buSzPct val="75000"/>
              <a:buFont typeface="Wingdings" charset="0"/>
              <a:buNone/>
              <a:defRPr/>
            </a:pPr>
            <a:r>
              <a:rPr lang="ar-JO" altLang="zh-CN" sz="2000" b="1" dirty="0">
                <a:effectLst>
                  <a:outerShdw blurRad="38100" dist="38100" dir="2700000" algn="tl">
                    <a:srgbClr val="000000"/>
                  </a:outerShdw>
                </a:effectLst>
                <a:latin typeface="Arial" charset="0"/>
                <a:ea typeface="Arial" charset="0"/>
                <a:cs typeface="Arial" charset="0"/>
              </a:rPr>
              <a:t>الحشمونيون (80 سنة)</a:t>
            </a:r>
            <a:endParaRPr lang="en-US" altLang="zh-CN"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فارس</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208 سنوات</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الحكام على إسرائيل</a:t>
            </a:r>
            <a:endParaRPr lang="en-US" b="1" i="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a:t>
            </a:r>
            <a:r>
              <a:rPr lang="en-US" altLang="zh-CN" b="1" dirty="0">
                <a:effectLst>
                  <a:outerShdw blurRad="38100" dist="38100" dir="2700000" algn="tl">
                    <a:srgbClr val="000000"/>
                  </a:outerShdw>
                </a:effectLst>
                <a:latin typeface="Arial" charset="0"/>
                <a:ea typeface="Arial" charset="0"/>
                <a:cs typeface="Arial" charset="0"/>
              </a:rPr>
              <a:t>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t>
            </a:r>
            <a:r>
              <a:rPr lang="ar-JO" altLang="zh-CN" b="1" dirty="0">
                <a:effectLst>
                  <a:outerShdw blurRad="38100" dist="38100" dir="2700000" algn="tl">
                    <a:srgbClr val="000000"/>
                  </a:outerShdw>
                </a:effectLst>
                <a:latin typeface="Arial" charset="0"/>
                <a:ea typeface="Arial" charset="0"/>
                <a:cs typeface="Arial" charset="0"/>
              </a:rPr>
              <a:t>نهاية العهد القديم</a:t>
            </a:r>
            <a:r>
              <a:rPr lang="en-US" altLang="zh-CN" b="1" dirty="0">
                <a:effectLst>
                  <a:outerShdw blurRad="38100" dist="38100" dir="2700000" algn="tl">
                    <a:srgbClr val="000000"/>
                  </a:outerShdw>
                </a:effectLst>
                <a:latin typeface="Arial" charset="0"/>
                <a:ea typeface="Arial" charset="0"/>
                <a:cs typeface="Arial" charset="0"/>
              </a:rPr>
              <a: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الموضوع / الفترة الزمنية</a:t>
            </a:r>
            <a:endParaRPr lang="en-US" b="1" i="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مجيء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الموضوع / الفترة الزمنية</a:t>
            </a:r>
            <a:endParaRPr lang="en-US" b="1" i="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 / الصدوقيين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الفرق اليهودية</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الكهنة / اللاويين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القادة الدينيين</a:t>
            </a:r>
            <a:endParaRPr lang="en-US" b="1" i="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المجامع / الهيكل</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المجامع</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الهيكل فقط</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أماكن العبادة</a:t>
            </a:r>
            <a:endParaRPr lang="en-US" b="1" i="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كثيف</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موسع</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 جداً</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نظام الطرق</a:t>
            </a:r>
            <a:endParaRPr lang="en-US" b="1" i="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واسعة</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متزايدة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محدودة</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القدرة على الكرازة</a:t>
            </a:r>
            <a:endParaRPr lang="en-US" b="1" i="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7377" name="Text Box 127"/>
          <p:cNvSpPr txBox="1">
            <a:spLocks noChangeArrowheads="1"/>
          </p:cNvSpPr>
          <p:nvPr/>
        </p:nvSpPr>
        <p:spPr bwMode="auto">
          <a:xfrm>
            <a:off x="8557867"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المسيح</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فترة ما بين العهدين</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ملاخي </a:t>
            </a:r>
          </a:p>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(نهاية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الموضوع / الفترة الزمنية</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الحروف</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غير مستقر - رؤيوي</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حرفي</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التفسير</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فساد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السنهدريم</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الإختصاص المحلي</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مدى القوة</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الرشاوي / الإعدامات</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محاربة رئيس الكهنة غير الشرعي</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النسل</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الوظائف الكهنوتية</a:t>
            </a:r>
            <a:endParaRPr lang="en-US" b="1" i="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ar-JO" altLang="zh-CN" sz="3600" b="1" dirty="0">
                <a:solidFill>
                  <a:schemeClr val="bg2"/>
                </a:solidFill>
                <a:latin typeface="Arial" pitchFamily="34" charset="0"/>
                <a:ea typeface="宋体" charset="0"/>
                <a:cs typeface="Arial" pitchFamily="34" charset="0"/>
              </a:rPr>
              <a:t>فترة ما بين العهدين</a:t>
            </a:r>
            <a:br>
              <a:rPr lang="en-US" altLang="zh-CN" sz="3600" b="1" dirty="0">
                <a:solidFill>
                  <a:schemeClr val="bg2"/>
                </a:solidFill>
                <a:latin typeface="Arial" pitchFamily="34" charset="0"/>
                <a:ea typeface="宋体" charset="0"/>
                <a:cs typeface="Arial" pitchFamily="34" charset="0"/>
              </a:rPr>
            </a:br>
            <a:r>
              <a:rPr lang="en-US" altLang="zh-CN" sz="3600" b="1" dirty="0">
                <a:solidFill>
                  <a:schemeClr val="bg2"/>
                </a:solidFill>
                <a:latin typeface="Arial" pitchFamily="34" charset="0"/>
                <a:ea typeface="宋体" charset="0"/>
                <a:cs typeface="Arial" pitchFamily="34" charset="0"/>
              </a:rPr>
              <a:t>(</a:t>
            </a:r>
            <a:r>
              <a:rPr lang="ar-JO" altLang="zh-CN" sz="3600" b="1" dirty="0">
                <a:solidFill>
                  <a:schemeClr val="bg2"/>
                </a:solidFill>
                <a:latin typeface="Arial" pitchFamily="34" charset="0"/>
                <a:ea typeface="宋体" charset="0"/>
                <a:cs typeface="Arial" pitchFamily="34" charset="0"/>
              </a:rPr>
              <a:t>425 ق.م – 5 ق.م</a:t>
            </a:r>
            <a:r>
              <a:rPr lang="en-US" altLang="zh-CN" sz="3600" b="1" dirty="0">
                <a:solidFill>
                  <a:schemeClr val="bg2"/>
                </a:solidFill>
                <a:latin typeface="Arial" pitchFamily="34" charset="0"/>
                <a:ea typeface="宋体" charset="0"/>
                <a:cs typeface="Arial" pitchFamily="34" charset="0"/>
              </a:rPr>
              <a:t>)</a:t>
            </a:r>
            <a:endParaRPr lang="en-US" sz="3600" b="1" dirty="0">
              <a:solidFill>
                <a:schemeClr val="bg2"/>
              </a:solidFill>
              <a:latin typeface="Arial" charset="0"/>
              <a:cs typeface="Arial" charset="0"/>
            </a:endParaRPr>
          </a:p>
        </p:txBody>
      </p:sp>
      <p:sp>
        <p:nvSpPr>
          <p:cNvPr id="59420" name="Text Box 45"/>
          <p:cNvSpPr txBox="1">
            <a:spLocks noChangeArrowheads="1"/>
          </p:cNvSpPr>
          <p:nvPr/>
        </p:nvSpPr>
        <p:spPr bwMode="auto">
          <a:xfrm>
            <a:off x="8557868" y="1016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10</a:t>
            </a:r>
            <a:endParaRPr lang="en-US" b="1" dirty="0">
              <a:latin typeface="Arial" charset="0"/>
              <a:cs typeface="Arial" charset="0"/>
            </a:endParaRP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الفريسيين</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dirty="0">
                <a:effectLst>
                  <a:outerShdw blurRad="38100" dist="38100" dir="2700000" algn="tl">
                    <a:srgbClr val="000000"/>
                  </a:outerShdw>
                </a:effectLst>
                <a:latin typeface="Arial" charset="0"/>
                <a:ea typeface="Arial" charset="0"/>
                <a:cs typeface="Arial" charset="0"/>
              </a:rPr>
              <a:t>ظهور الناموس الشفوي</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b="1" dirty="0">
                <a:effectLst>
                  <a:outerShdw blurRad="38100" dist="38100" dir="2700000" algn="tl">
                    <a:srgbClr val="000000"/>
                  </a:outerShdw>
                </a:effectLst>
                <a:latin typeface="Arial" charset="0"/>
                <a:ea typeface="Arial" charset="0"/>
                <a:cs typeface="Arial" charset="0"/>
              </a:rPr>
              <a:t>ناموس العهد القديم</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ar-JO" altLang="zh-CN" b="1" i="1" dirty="0">
                <a:effectLst>
                  <a:outerShdw blurRad="38100" dist="38100" dir="2700000" algn="tl">
                    <a:srgbClr val="000000"/>
                  </a:outerShdw>
                </a:effectLst>
                <a:latin typeface="Arial" charset="0"/>
                <a:ea typeface="Arial" charset="0"/>
                <a:cs typeface="Arial" charset="0"/>
              </a:rPr>
              <a:t>السلطة</a:t>
            </a:r>
            <a:endParaRPr lang="en-US" b="1" i="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78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انتقالياً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066800" y="520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دينياً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4648200" y="393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عاطفياً</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066800" y="393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لغوياً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4648200" y="2667000"/>
            <a:ext cx="3962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نبوياً</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 </a:t>
            </a:r>
          </a:p>
          <a:p>
            <a:pPr algn="r" rtl="1">
              <a:spcBef>
                <a:spcPct val="20000"/>
              </a:spcBef>
              <a:buClr>
                <a:srgbClr val="00FFFF"/>
              </a:buClr>
              <a:buSzPct val="75000"/>
              <a:buFont typeface="Wingdings" charset="0"/>
              <a:buNone/>
              <a:defRPr/>
            </a:pP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دانيال 9: 25-26</a:t>
            </a:r>
            <a:r>
              <a:rPr lang="en-US" altLang="zh-CN" sz="2800" dirty="0">
                <a:solidFill>
                  <a:srgbClr val="FFFFFF"/>
                </a:solidFill>
                <a:effectLst>
                  <a:outerShdw blurRad="38100" dist="38100" dir="2700000" algn="tl">
                    <a:srgbClr val="000000"/>
                  </a:outerShdw>
                </a:effectLst>
                <a:latin typeface="Arial" charset="0"/>
                <a:ea typeface="Arial" charset="0"/>
                <a:cs typeface="Arial" charset="0"/>
              </a:rPr>
              <a:t>(</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066800" y="2667000"/>
            <a:ext cx="3581400" cy="1270000"/>
          </a:xfrm>
          <a:prstGeom prst="rect">
            <a:avLst/>
          </a:prstGeom>
          <a:noFill/>
          <a:ln w="12700" cap="sq">
            <a:noFill/>
            <a:miter lim="800000"/>
            <a:headEnd type="none" w="sm" len="sm"/>
            <a:tailEnd type="none" w="sm" len="sm"/>
          </a:ln>
          <a:effectLst/>
        </p:spPr>
        <p:txBody>
          <a:bodyPr anchor="ctr"/>
          <a:lstStyle/>
          <a:p>
            <a:pPr algn="r" rtl="1">
              <a:spcBef>
                <a:spcPct val="20000"/>
              </a:spcBef>
              <a:buClr>
                <a:srgbClr val="00FFFF"/>
              </a:buClr>
              <a:buSzPct val="75000"/>
              <a:buFont typeface="Wingdings" charset="0"/>
              <a:buChar char="n"/>
              <a:defRPr/>
            </a:pPr>
            <a:r>
              <a:rPr lang="ar-JO" altLang="zh-CN" sz="2800" dirty="0">
                <a:solidFill>
                  <a:srgbClr val="FFFFFF"/>
                </a:solidFill>
                <a:effectLst>
                  <a:outerShdw blurRad="38100" dist="38100" dir="2700000" algn="tl">
                    <a:srgbClr val="000000"/>
                  </a:outerShdw>
                </a:effectLst>
                <a:latin typeface="Arial" charset="0"/>
                <a:ea typeface="Arial" charset="0"/>
                <a:cs typeface="Arial" charset="0"/>
              </a:rPr>
              <a:t> سياسياً </a:t>
            </a:r>
            <a:endParaRPr lang="en-US" sz="2800"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6416" name="Text Box 32"/>
          <p:cNvSpPr txBox="1">
            <a:spLocks noChangeArrowheads="1"/>
          </p:cNvSpPr>
          <p:nvPr/>
        </p:nvSpPr>
        <p:spPr bwMode="auto">
          <a:xfrm>
            <a:off x="877213" y="1914525"/>
            <a:ext cx="2241319" cy="523220"/>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altLang="zh-CN" sz="2800" b="1" dirty="0">
                <a:solidFill>
                  <a:srgbClr val="FFFF00"/>
                </a:solidFill>
                <a:effectLst>
                  <a:outerShdw blurRad="38100" dist="38100" dir="2700000" algn="tl">
                    <a:srgbClr val="000000"/>
                  </a:outerShdw>
                </a:effectLst>
                <a:latin typeface="Arial" charset="0"/>
                <a:cs typeface="Arial" charset="0"/>
              </a:rPr>
              <a:t>كان الوقت مناسباً</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552908" y="2700661"/>
            <a:ext cx="6745697" cy="2677656"/>
          </a:xfrm>
          <a:prstGeom prst="rect">
            <a:avLst/>
          </a:prstGeom>
          <a:solidFill>
            <a:srgbClr val="BA1236"/>
          </a:solidFill>
          <a:ln w="76200" cap="sq" cmpd="sng">
            <a:solidFill>
              <a:schemeClr val="bg2"/>
            </a:solid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sz="2800" b="1" dirty="0">
                <a:solidFill>
                  <a:srgbClr val="FFFFFF"/>
                </a:solidFill>
                <a:effectLst>
                  <a:outerShdw blurRad="38100" dist="38100" dir="2700000" algn="tl">
                    <a:srgbClr val="000000"/>
                  </a:outerShdw>
                </a:effectLst>
                <a:latin typeface="Arial" charset="0"/>
                <a:cs typeface="Arial" charset="0"/>
              </a:rPr>
              <a:t>غلاطية 4: 4</a:t>
            </a:r>
            <a:endParaRPr lang="en-US" sz="20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ar-JO" altLang="ja-JP" sz="2800" b="1" dirty="0">
                <a:solidFill>
                  <a:srgbClr val="FFFFFF"/>
                </a:solidFill>
                <a:effectLst>
                  <a:outerShdw blurRad="38100" dist="38100" dir="2700000" algn="tl">
                    <a:srgbClr val="000000"/>
                  </a:outerShdw>
                </a:effectLst>
                <a:latin typeface="Arial" charset="0"/>
                <a:cs typeface="Arial" charset="0"/>
              </a:rPr>
              <a:t>و لكن لما جاء ملء الزمان أرسل الله ابنه مولوداً من امرأة مولوداً تحت الناموس ليفتدي الذين تحت الناموس لننال التبني</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646331"/>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ar-JO" altLang="zh-CN" sz="3600" b="1" i="1" dirty="0">
                <a:solidFill>
                  <a:schemeClr val="bg1"/>
                </a:solidFill>
                <a:latin typeface="Arial" charset="0"/>
                <a:ea typeface="宋体" charset="0"/>
                <a:cs typeface="宋体" charset="0"/>
              </a:rPr>
              <a:t>تعيين مرحلة الملكوت</a:t>
            </a:r>
            <a:endParaRPr lang="en-US" sz="3600" b="1" i="1" dirty="0">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2467" y="1524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solidFill>
                  <a:srgbClr val="FFFFFF"/>
                </a:solidFill>
                <a:latin typeface="Arial" charset="0"/>
                <a:cs typeface="Arial" charset="0"/>
              </a:rPr>
              <a:t>10</a:t>
            </a:r>
            <a:endParaRPr lang="en-US" b="1" dirty="0">
              <a:solidFill>
                <a:srgbClr val="FFFFFF"/>
              </a:solidFill>
              <a:latin typeface="Arial" charset="0"/>
              <a:cs typeface="Arial" charset="0"/>
            </a:endParaRPr>
          </a:p>
        </p:txBody>
      </p:sp>
      <p:sp>
        <p:nvSpPr>
          <p:cNvPr id="63490" name="Rectangle 7"/>
          <p:cNvSpPr>
            <a:spLocks noChangeArrowheads="1"/>
          </p:cNvSpPr>
          <p:nvPr/>
        </p:nvSpPr>
        <p:spPr bwMode="auto">
          <a:xfrm>
            <a:off x="457200" y="609600"/>
            <a:ext cx="8001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altLang="zh-CN" sz="2000" b="1" dirty="0">
                <a:solidFill>
                  <a:srgbClr val="00FFFF"/>
                </a:solidFill>
                <a:latin typeface="Arial" charset="0"/>
                <a:cs typeface="Arial" charset="0"/>
              </a:rPr>
              <a:t>(</a:t>
            </a:r>
            <a:r>
              <a:rPr lang="ar-JO" altLang="zh-CN" sz="2000" b="1" dirty="0">
                <a:solidFill>
                  <a:srgbClr val="00FFFF"/>
                </a:solidFill>
                <a:latin typeface="Arial" charset="0"/>
                <a:cs typeface="Arial" charset="0"/>
              </a:rPr>
              <a:t>كتب على الأغلب في الأربعينيات</a:t>
            </a:r>
            <a:r>
              <a:rPr lang="en-US" altLang="zh-CN" sz="2000" b="1" dirty="0">
                <a:solidFill>
                  <a:srgbClr val="00FFFF"/>
                </a:solidFill>
                <a:latin typeface="Arial" charset="0"/>
                <a:cs typeface="Arial" charset="0"/>
              </a:rPr>
              <a:t>) </a:t>
            </a:r>
          </a:p>
          <a:p>
            <a:pPr algn="ctr"/>
            <a:r>
              <a:rPr lang="ar-JO" altLang="zh-CN" sz="2000" b="1" dirty="0">
                <a:solidFill>
                  <a:srgbClr val="00FFFF"/>
                </a:solidFill>
                <a:latin typeface="Arial" charset="0"/>
                <a:cs typeface="Arial" charset="0"/>
              </a:rPr>
              <a:t>يجيب على السؤالين اللذان يسألهما كل اليهود</a:t>
            </a:r>
            <a:endParaRPr lang="en-US" sz="2000" b="1" dirty="0">
              <a:solidFill>
                <a:srgbClr val="00FFFF"/>
              </a:solidFill>
              <a:latin typeface="Arial" charset="0"/>
              <a:cs typeface="Arial" charset="0"/>
            </a:endParaRPr>
          </a:p>
        </p:txBody>
      </p:sp>
      <p:sp>
        <p:nvSpPr>
          <p:cNvPr id="17416" name="Rectangle 8"/>
          <p:cNvSpPr>
            <a:spLocks noChangeArrowheads="1"/>
          </p:cNvSpPr>
          <p:nvPr/>
        </p:nvSpPr>
        <p:spPr bwMode="auto">
          <a:xfrm>
            <a:off x="76200" y="1371600"/>
            <a:ext cx="4191000" cy="54864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ea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ea typeface="Arial" charset="0"/>
                <a:cs typeface="Arial" charset="0"/>
              </a:rPr>
              <a:t>غير المسيحي</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كيف نعرف أن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يسوع هو المسيا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(متى 1-10)</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الإجابة :    </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مجيئه (1-2) و تأييداته (3: 1-4: 11) أظهرت أن يسوع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تمم</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 نبوات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العهد القديم </a:t>
            </a:r>
            <a:r>
              <a:rPr lang="ar-JO" altLang="zh-CN" sz="2000" b="1" dirty="0">
                <a:solidFill>
                  <a:srgbClr val="FFFFFF"/>
                </a:solidFill>
                <a:effectLst>
                  <a:outerShdw blurRad="38100" dist="38100" dir="2700000" algn="tl">
                    <a:srgbClr val="000000"/>
                  </a:outerShdw>
                </a:effectLst>
                <a:latin typeface="Arial" charset="0"/>
                <a:ea typeface="Arial" charset="0"/>
                <a:cs typeface="Arial" charset="0"/>
              </a:rPr>
              <a:t>السيانية</a:t>
            </a:r>
            <a:endParaRPr lang="en-US" altLang="zh-CN" sz="2000" b="1" dirty="0">
              <a:solidFill>
                <a:srgbClr val="FFFF00"/>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effectLst>
                  <a:outerShdw blurRad="38100" dist="38100" dir="2700000" algn="tl">
                    <a:srgbClr val="000000"/>
                  </a:outerShdw>
                </a:effectLst>
                <a:latin typeface="Arial" charset="0"/>
                <a:ea typeface="Arial" charset="0"/>
                <a:cs typeface="Arial" charset="0"/>
              </a:rPr>
              <a:t>خدمته المبكرة (4: 12-25) و الموعظة على الجبل (5-7) تعلن </a:t>
            </a:r>
            <a:r>
              <a:rPr lang="ar-JO" altLang="zh-CN" sz="2000" b="1" dirty="0">
                <a:solidFill>
                  <a:srgbClr val="FFFF00"/>
                </a:solidFill>
                <a:effectLst>
                  <a:outerShdw blurRad="38100" dist="38100" dir="2700000" algn="tl">
                    <a:srgbClr val="000000"/>
                  </a:outerShdw>
                </a:effectLst>
                <a:latin typeface="Arial" charset="0"/>
                <a:ea typeface="Arial" charset="0"/>
                <a:cs typeface="Arial" charset="0"/>
              </a:rPr>
              <a:t>أن له الوظيفة النبوية</a:t>
            </a: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ea typeface="Arial" charset="0"/>
                <a:cs typeface="Arial" charset="0"/>
              </a:rPr>
              <a:t>أظهر القوة المسيانية </a:t>
            </a:r>
            <a:r>
              <a:rPr lang="ar-JO" sz="2000" b="1" dirty="0">
                <a:solidFill>
                  <a:srgbClr val="FFFFFF"/>
                </a:solidFill>
                <a:effectLst>
                  <a:outerShdw blurRad="38100" dist="38100" dir="2700000" algn="tl">
                    <a:srgbClr val="000000"/>
                  </a:outerShdw>
                </a:effectLst>
                <a:latin typeface="Arial" charset="0"/>
                <a:ea typeface="Arial" charset="0"/>
                <a:cs typeface="Arial" charset="0"/>
              </a:rPr>
              <a:t>من خلال الشفاء    (8: 1-9: 34) و السلطة التفويضية    (9: 35-10: 35)</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4267200" y="1371600"/>
            <a:ext cx="4800600" cy="5486400"/>
          </a:xfrm>
          <a:prstGeom prst="rect">
            <a:avLst/>
          </a:prstGeom>
          <a:noFill/>
          <a:ln w="9525">
            <a:noFill/>
            <a:miter lim="800000"/>
            <a:headEnd/>
            <a:tailEnd/>
          </a:ln>
          <a:effectLst/>
        </p:spPr>
        <p:txBody>
          <a:bodyPr/>
          <a:lstStyle/>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س: </a:t>
            </a:r>
            <a:r>
              <a:rPr lang="ar-JO" altLang="zh-CN" sz="2000" b="1" u="sng" dirty="0">
                <a:solidFill>
                  <a:srgbClr val="FFFFFF"/>
                </a:solidFill>
                <a:effectLst>
                  <a:outerShdw blurRad="38100" dist="38100" dir="2700000" algn="tl">
                    <a:srgbClr val="000000"/>
                  </a:outerShdw>
                </a:effectLst>
                <a:latin typeface="Arial" charset="0"/>
                <a:cs typeface="Arial" charset="0"/>
              </a:rPr>
              <a:t>يسأل اليهودي </a:t>
            </a:r>
            <a:r>
              <a:rPr lang="ar-JO" altLang="zh-CN" sz="2000" b="1" u="sng" dirty="0">
                <a:solidFill>
                  <a:srgbClr val="FFFF00"/>
                </a:solidFill>
                <a:effectLst>
                  <a:outerShdw blurRad="38100" dist="38100" dir="2700000" algn="tl">
                    <a:srgbClr val="000000"/>
                  </a:outerShdw>
                </a:effectLst>
                <a:latin typeface="Arial" charset="0"/>
                <a:cs typeface="Arial" charset="0"/>
              </a:rPr>
              <a:t>المسيحي</a:t>
            </a:r>
            <a:r>
              <a:rPr lang="ar-JO" altLang="zh-CN" sz="2000" b="1" u="sng" dirty="0">
                <a:solidFill>
                  <a:srgbClr val="FFFFFF"/>
                </a:solidFill>
                <a:effectLst>
                  <a:outerShdw blurRad="38100" dist="38100" dir="2700000" algn="tl">
                    <a:srgbClr val="000000"/>
                  </a:outerShdw>
                </a:effectLst>
                <a:latin typeface="Arial" charset="0"/>
                <a:cs typeface="Arial" charset="0"/>
              </a:rPr>
              <a:t> </a:t>
            </a:r>
            <a:r>
              <a:rPr lang="ar-JO" altLang="zh-CN" sz="2000" b="1" dirty="0">
                <a:solidFill>
                  <a:srgbClr val="FFFFFF"/>
                </a:solidFill>
                <a:effectLst>
                  <a:outerShdw blurRad="38100" dist="38100" dir="2700000" algn="tl">
                    <a:srgbClr val="000000"/>
                  </a:outerShdw>
                </a:effectLst>
                <a:latin typeface="Arial" charset="0"/>
                <a:cs typeface="Arial" charset="0"/>
              </a:rPr>
              <a:t>: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نعم هو المسيا و لكن </a:t>
            </a:r>
            <a:r>
              <a:rPr lang="ar-JO" altLang="zh-CN" sz="2000" b="1" dirty="0">
                <a:solidFill>
                  <a:srgbClr val="FFFF00"/>
                </a:solidFill>
                <a:effectLst>
                  <a:outerShdw blurRad="38100" dist="38100" dir="2700000" algn="tl">
                    <a:srgbClr val="000000"/>
                  </a:outerShdw>
                </a:effectLst>
                <a:latin typeface="Arial" charset="0"/>
                <a:cs typeface="Arial" charset="0"/>
              </a:rPr>
              <a:t>أين الملكوت الموعود ؟ </a:t>
            </a: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(متى 11: 28)</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a:lnSpc>
                <a:spcPct val="90000"/>
              </a:lnSpc>
              <a:spcBef>
                <a:spcPct val="20000"/>
              </a:spcBef>
              <a:buClr>
                <a:srgbClr val="00FFFF"/>
              </a:buClr>
              <a:buSzPct val="75000"/>
              <a:buFont typeface="Wingdings" charset="0"/>
              <a:buNone/>
              <a:defRPr/>
            </a:pPr>
            <a:r>
              <a:rPr lang="ar-JO" altLang="zh-CN" sz="2000" b="1" dirty="0">
                <a:solidFill>
                  <a:srgbClr val="FFFFFF"/>
                </a:solidFill>
                <a:effectLst>
                  <a:outerShdw blurRad="38100" dist="38100" dir="2700000" algn="tl">
                    <a:srgbClr val="000000"/>
                  </a:outerShdw>
                </a:effectLst>
                <a:latin typeface="Arial" charset="0"/>
                <a:cs typeface="Arial" charset="0"/>
              </a:rPr>
              <a:t>الإجابة :</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 إسرائيل الملكوت </a:t>
            </a:r>
            <a:r>
              <a:rPr lang="ar-JO" altLang="zh-CN" sz="2000" b="1" dirty="0">
                <a:solidFill>
                  <a:srgbClr val="FFFFFF"/>
                </a:solidFill>
                <a:effectLst>
                  <a:outerShdw blurRad="38100" dist="38100" dir="2700000" algn="tl">
                    <a:srgbClr val="000000"/>
                  </a:outerShdw>
                </a:effectLst>
                <a:latin typeface="Arial" charset="0"/>
                <a:cs typeface="Arial" charset="0"/>
              </a:rPr>
              <a:t>الذي قدمه يسوع باعتباره المسيا لذلك فهويملك السلطان على الكنيسة الآن (11-16)</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أعد المسيح التلاميذ لشؤون الكنيسة </a:t>
            </a:r>
            <a:r>
              <a:rPr lang="ar-JO" altLang="zh-CN" sz="2000" b="1" dirty="0">
                <a:solidFill>
                  <a:srgbClr val="FFFFFF"/>
                </a:solidFill>
                <a:effectLst>
                  <a:outerShdw blurRad="38100" dist="38100" dir="2700000" algn="tl">
                    <a:srgbClr val="000000"/>
                  </a:outerShdw>
                </a:effectLst>
                <a:latin typeface="Arial" charset="0"/>
                <a:cs typeface="Arial" charset="0"/>
              </a:rPr>
              <a:t>كون الملكوت السياسي قد تأجل (17-20)</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altLang="zh-CN" sz="2000" b="1" dirty="0">
                <a:solidFill>
                  <a:srgbClr val="FFFF00"/>
                </a:solidFill>
                <a:effectLst>
                  <a:outerShdw blurRad="38100" dist="38100" dir="2700000" algn="tl">
                    <a:srgbClr val="000000"/>
                  </a:outerShdw>
                </a:effectLst>
                <a:latin typeface="Arial" charset="0"/>
                <a:cs typeface="Arial" charset="0"/>
              </a:rPr>
              <a:t>رفضته إسرائيل كونه المسيا </a:t>
            </a:r>
            <a:r>
              <a:rPr lang="ar-JO" altLang="zh-CN" sz="2000" b="1" dirty="0">
                <a:solidFill>
                  <a:srgbClr val="FFFFFF"/>
                </a:solidFill>
                <a:effectLst>
                  <a:outerShdw blurRad="38100" dist="38100" dir="2700000" algn="tl">
                    <a:srgbClr val="000000"/>
                  </a:outerShdw>
                </a:effectLst>
                <a:latin typeface="Arial" charset="0"/>
                <a:cs typeface="Arial" charset="0"/>
              </a:rPr>
              <a:t>لكن سيادة الله استخدمت هذا لدفع ثمن خطاياي البشر (21-27)</a:t>
            </a: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gn="r" rtl="1">
              <a:lnSpc>
                <a:spcPct val="90000"/>
              </a:lnSpc>
              <a:spcBef>
                <a:spcPct val="20000"/>
              </a:spcBef>
              <a:buClr>
                <a:srgbClr val="00FFFF"/>
              </a:buClr>
              <a:buSzPct val="75000"/>
              <a:buFont typeface="Wingdings" charset="0"/>
              <a:buChar char="n"/>
              <a:defRPr/>
            </a:pPr>
            <a:r>
              <a:rPr lang="ar-JO" sz="2000" b="1" dirty="0">
                <a:solidFill>
                  <a:srgbClr val="FFFF00"/>
                </a:solidFill>
                <a:effectLst>
                  <a:outerShdw blurRad="38100" dist="38100" dir="2700000" algn="tl">
                    <a:srgbClr val="000000"/>
                  </a:outerShdw>
                </a:effectLst>
                <a:latin typeface="Arial" charset="0"/>
                <a:cs typeface="Arial" charset="0"/>
              </a:rPr>
              <a:t>هزم يسوع الموت </a:t>
            </a:r>
            <a:r>
              <a:rPr lang="ar-JO" sz="2000" b="1" dirty="0">
                <a:solidFill>
                  <a:srgbClr val="FFFFFF"/>
                </a:solidFill>
                <a:effectLst>
                  <a:outerShdw blurRad="38100" dist="38100" dir="2700000" algn="tl">
                    <a:srgbClr val="000000"/>
                  </a:outerShdw>
                </a:effectLst>
                <a:latin typeface="Arial" charset="0"/>
                <a:cs typeface="Arial" charset="0"/>
              </a:rPr>
              <a:t>ليظهر سلطته المسيانية و قدرته على إحضار الملكوت (28)</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914400" y="-76200"/>
            <a:ext cx="7162800" cy="685800"/>
          </a:xfrm>
        </p:spPr>
        <p:txBody>
          <a:bodyPr/>
          <a:lstStyle/>
          <a:p>
            <a:pPr algn="ctr" eaLnBrk="1" hangingPunct="1"/>
            <a:r>
              <a:rPr lang="ar-JO" sz="3200" dirty="0">
                <a:latin typeface="Arial" charset="0"/>
                <a:ea typeface="ＭＳ Ｐゴシック" charset="0"/>
              </a:rPr>
              <a:t>إنجيل متى</a:t>
            </a:r>
            <a:endParaRPr lang="en-US" sz="3200" dirty="0">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1" end="1"/>
                                            </p:txEl>
                                          </p:spTgt>
                                        </p:tgtEl>
                                        <p:attrNameLst>
                                          <p:attrName>style.visibility</p:attrName>
                                        </p:attrNameLst>
                                      </p:cBhvr>
                                      <p:to>
                                        <p:strVal val="visible"/>
                                      </p:to>
                                    </p:set>
                                    <p:anim calcmode="lin" valueType="num">
                                      <p:cBhvr additive="base">
                                        <p:cTn id="13" dur="500" fill="hold"/>
                                        <p:tgtEl>
                                          <p:spTgt spid="174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2" end="2"/>
                                            </p:txEl>
                                          </p:spTgt>
                                        </p:tgtEl>
                                        <p:attrNameLst>
                                          <p:attrName>style.visibility</p:attrName>
                                        </p:attrNameLst>
                                      </p:cBhvr>
                                      <p:to>
                                        <p:strVal val="visible"/>
                                      </p:to>
                                    </p:set>
                                    <p:anim calcmode="lin" valueType="num">
                                      <p:cBhvr additive="base">
                                        <p:cTn id="19"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xEl>
                                              <p:pRg st="6" end="6"/>
                                            </p:txEl>
                                          </p:spTgt>
                                        </p:tgtEl>
                                        <p:attrNameLst>
                                          <p:attrName>style.visibility</p:attrName>
                                        </p:attrNameLst>
                                      </p:cBhvr>
                                      <p:to>
                                        <p:strVal val="visible"/>
                                      </p:to>
                                    </p:set>
                                    <p:anim calcmode="lin" valueType="num">
                                      <p:cBhvr additive="base">
                                        <p:cTn id="37" dur="500" fill="hold"/>
                                        <p:tgtEl>
                                          <p:spTgt spid="174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6">
                                            <p:txEl>
                                              <p:pRg st="7" end="7"/>
                                            </p:txEl>
                                          </p:spTgt>
                                        </p:tgtEl>
                                        <p:attrNameLst>
                                          <p:attrName>style.visibility</p:attrName>
                                        </p:attrNameLst>
                                      </p:cBhvr>
                                      <p:to>
                                        <p:strVal val="visible"/>
                                      </p:to>
                                    </p:set>
                                    <p:anim calcmode="lin" valueType="num">
                                      <p:cBhvr additive="base">
                                        <p:cTn id="43" dur="500" fill="hold"/>
                                        <p:tgtEl>
                                          <p:spTgt spid="1741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0" end="0"/>
                                            </p:txEl>
                                          </p:spTgt>
                                        </p:tgtEl>
                                        <p:attrNameLst>
                                          <p:attrName>style.visibility</p:attrName>
                                        </p:attrNameLst>
                                      </p:cBhvr>
                                      <p:to>
                                        <p:strVal val="visible"/>
                                      </p:to>
                                    </p:set>
                                    <p:anim calcmode="lin" valueType="num">
                                      <p:cBhvr additive="base">
                                        <p:cTn id="49"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1" end="1"/>
                                            </p:txEl>
                                          </p:spTgt>
                                        </p:tgtEl>
                                        <p:attrNameLst>
                                          <p:attrName>style.visibility</p:attrName>
                                        </p:attrNameLst>
                                      </p:cBhvr>
                                      <p:to>
                                        <p:strVal val="visible"/>
                                      </p:to>
                                    </p:set>
                                    <p:anim calcmode="lin" valueType="num">
                                      <p:cBhvr additive="base">
                                        <p:cTn id="55" dur="500" fill="hold"/>
                                        <p:tgtEl>
                                          <p:spTgt spid="17418">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2" end="2"/>
                                            </p:txEl>
                                          </p:spTgt>
                                        </p:tgtEl>
                                        <p:attrNameLst>
                                          <p:attrName>style.visibility</p:attrName>
                                        </p:attrNameLst>
                                      </p:cBhvr>
                                      <p:to>
                                        <p:strVal val="visible"/>
                                      </p:to>
                                    </p:set>
                                    <p:anim calcmode="lin" valueType="num">
                                      <p:cBhvr additive="base">
                                        <p:cTn id="61"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4" end="4"/>
                                            </p:txEl>
                                          </p:spTgt>
                                        </p:tgtEl>
                                        <p:attrNameLst>
                                          <p:attrName>style.visibility</p:attrName>
                                        </p:attrNameLst>
                                      </p:cBhvr>
                                      <p:to>
                                        <p:strVal val="visible"/>
                                      </p:to>
                                    </p:set>
                                    <p:anim calcmode="lin" valueType="num">
                                      <p:cBhvr additive="base">
                                        <p:cTn id="67"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7418">
                                            <p:txEl>
                                              <p:pRg st="5" end="5"/>
                                            </p:txEl>
                                          </p:spTgt>
                                        </p:tgtEl>
                                        <p:attrNameLst>
                                          <p:attrName>style.visibility</p:attrName>
                                        </p:attrNameLst>
                                      </p:cBhvr>
                                      <p:to>
                                        <p:strVal val="visible"/>
                                      </p:to>
                                    </p:set>
                                    <p:anim calcmode="lin" valueType="num">
                                      <p:cBhvr additive="base">
                                        <p:cTn id="73"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418">
                                            <p:txEl>
                                              <p:pRg st="6" end="6"/>
                                            </p:txEl>
                                          </p:spTgt>
                                        </p:tgtEl>
                                        <p:attrNameLst>
                                          <p:attrName>style.visibility</p:attrName>
                                        </p:attrNameLst>
                                      </p:cBhvr>
                                      <p:to>
                                        <p:strVal val="visible"/>
                                      </p:to>
                                    </p:set>
                                    <p:anim calcmode="lin" valueType="num">
                                      <p:cBhvr additive="base">
                                        <p:cTn id="79"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7418">
                                            <p:txEl>
                                              <p:pRg st="7" end="7"/>
                                            </p:txEl>
                                          </p:spTgt>
                                        </p:tgtEl>
                                        <p:attrNameLst>
                                          <p:attrName>style.visibility</p:attrName>
                                        </p:attrNameLst>
                                      </p:cBhvr>
                                      <p:to>
                                        <p:strVal val="visible"/>
                                      </p:to>
                                    </p:set>
                                    <p:anim calcmode="lin" valueType="num">
                                      <p:cBhvr additive="base">
                                        <p:cTn id="85" dur="500" fill="hold"/>
                                        <p:tgtEl>
                                          <p:spTgt spid="17418">
                                            <p:txEl>
                                              <p:pRg st="7" end="7"/>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74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418">
                                            <p:txEl>
                                              <p:pRg st="8" end="8"/>
                                            </p:txEl>
                                          </p:spTgt>
                                        </p:tgtEl>
                                        <p:attrNameLst>
                                          <p:attrName>style.visibility</p:attrName>
                                        </p:attrNameLst>
                                      </p:cBhvr>
                                      <p:to>
                                        <p:strVal val="visible"/>
                                      </p:to>
                                    </p:set>
                                    <p:anim calcmode="lin" valueType="num">
                                      <p:cBhvr additive="base">
                                        <p:cTn id="91" dur="500" fill="hold"/>
                                        <p:tgtEl>
                                          <p:spTgt spid="17418">
                                            <p:txEl>
                                              <p:pRg st="8" end="8"/>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74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496218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altLang="zh-CN" sz="3200" b="1" dirty="0">
                <a:latin typeface="Arial" charset="0"/>
                <a:cs typeface="Arial" charset="0"/>
              </a:rPr>
              <a:t>جميع المواقع الجغرافية في الأناجيل</a:t>
            </a:r>
            <a:endParaRPr lang="en-US" sz="3200" dirty="0">
              <a:latin typeface="Arial" charset="0"/>
              <a:cs typeface="Arial" charset="0"/>
            </a:endParaRPr>
          </a:p>
        </p:txBody>
      </p:sp>
      <p:sp>
        <p:nvSpPr>
          <p:cNvPr id="18436" name="Text Box 4"/>
          <p:cNvSpPr txBox="1">
            <a:spLocks noChangeArrowheads="1"/>
          </p:cNvSpPr>
          <p:nvPr/>
        </p:nvSpPr>
        <p:spPr bwMode="auto">
          <a:xfrm>
            <a:off x="4993584" y="117475"/>
            <a:ext cx="3617016" cy="6740307"/>
          </a:xfrm>
          <a:prstGeom prst="rect">
            <a:avLst/>
          </a:prstGeom>
          <a:solidFill>
            <a:srgbClr val="66006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	</a:t>
            </a:r>
            <a:r>
              <a:rPr lang="ar-JO" sz="1800" b="1" u="sng" dirty="0">
                <a:latin typeface="Arial" charset="0"/>
                <a:cs typeface="Arial" charset="0"/>
              </a:rPr>
              <a:t>من أورشليم                     الأميال</a:t>
            </a:r>
            <a:endParaRPr lang="en-US" sz="1800" b="1" u="sng" dirty="0">
              <a:latin typeface="Arial" charset="0"/>
              <a:cs typeface="Arial" charset="0"/>
            </a:endParaRPr>
          </a:p>
          <a:p>
            <a:pPr algn="r" eaLnBrk="1" hangingPunct="1"/>
            <a:r>
              <a:rPr lang="ar-JO" sz="1800" b="1" dirty="0">
                <a:latin typeface="Arial" charset="0"/>
                <a:cs typeface="Arial" charset="0"/>
              </a:rPr>
              <a:t>بيت عنيا                   2</a:t>
            </a:r>
          </a:p>
          <a:p>
            <a:pPr algn="r" eaLnBrk="1" hangingPunct="1"/>
            <a:r>
              <a:rPr lang="ar-JO" sz="1800" b="1" dirty="0">
                <a:latin typeface="Arial" charset="0"/>
                <a:cs typeface="Arial" charset="0"/>
              </a:rPr>
              <a:t>بيت لحم                    6</a:t>
            </a:r>
          </a:p>
          <a:p>
            <a:pPr algn="r" eaLnBrk="1" hangingPunct="1"/>
            <a:r>
              <a:rPr lang="ar-JO" sz="1800" b="1" dirty="0">
                <a:latin typeface="Arial" charset="0"/>
                <a:cs typeface="Arial" charset="0"/>
              </a:rPr>
              <a:t>قيصرية فيلبس            105 </a:t>
            </a:r>
          </a:p>
          <a:p>
            <a:pPr algn="r" eaLnBrk="1" hangingPunct="1"/>
            <a:r>
              <a:rPr lang="ar-JO" sz="1800" b="1" dirty="0">
                <a:latin typeface="Arial" charset="0"/>
                <a:cs typeface="Arial" charset="0"/>
              </a:rPr>
              <a:t>قانا                         69</a:t>
            </a:r>
          </a:p>
          <a:p>
            <a:pPr algn="r" eaLnBrk="1" hangingPunct="1"/>
            <a:r>
              <a:rPr lang="ar-JO" sz="1800" b="1" dirty="0">
                <a:latin typeface="Arial" charset="0"/>
                <a:cs typeface="Arial" charset="0"/>
              </a:rPr>
              <a:t>كفرناحوم                   85 </a:t>
            </a:r>
          </a:p>
          <a:p>
            <a:pPr algn="r" eaLnBrk="1" hangingPunct="1"/>
            <a:r>
              <a:rPr lang="ar-JO" sz="1800" b="1" dirty="0">
                <a:latin typeface="Arial" charset="0"/>
                <a:cs typeface="Arial" charset="0"/>
              </a:rPr>
              <a:t>عمواس                    7 </a:t>
            </a:r>
          </a:p>
          <a:p>
            <a:pPr algn="r" eaLnBrk="1" hangingPunct="1"/>
            <a:r>
              <a:rPr lang="ar-JO" sz="1800" b="1" dirty="0">
                <a:latin typeface="Arial" charset="0"/>
                <a:cs typeface="Arial" charset="0"/>
              </a:rPr>
              <a:t>أريحا                       15</a:t>
            </a:r>
          </a:p>
          <a:p>
            <a:pPr algn="r" eaLnBrk="1" hangingPunct="1"/>
            <a:r>
              <a:rPr lang="ar-JO" sz="1800" b="1" dirty="0">
                <a:latin typeface="Arial" charset="0"/>
                <a:cs typeface="Arial" charset="0"/>
              </a:rPr>
              <a:t>الأردن                      21</a:t>
            </a:r>
          </a:p>
          <a:p>
            <a:pPr algn="r" eaLnBrk="1" hangingPunct="1"/>
            <a:r>
              <a:rPr lang="ar-JO" sz="1800" b="1" dirty="0">
                <a:latin typeface="Arial" charset="0"/>
                <a:cs typeface="Arial" charset="0"/>
              </a:rPr>
              <a:t>البحر المتوسط            40</a:t>
            </a:r>
          </a:p>
          <a:p>
            <a:pPr algn="r" eaLnBrk="1" hangingPunct="1"/>
            <a:r>
              <a:rPr lang="ar-JO" sz="1800" b="1" dirty="0">
                <a:latin typeface="Arial" charset="0"/>
                <a:cs typeface="Arial" charset="0"/>
              </a:rPr>
              <a:t>صيدون                    130</a:t>
            </a:r>
          </a:p>
          <a:p>
            <a:pPr algn="r" eaLnBrk="1" hangingPunct="1"/>
            <a:r>
              <a:rPr lang="ar-JO" sz="1800" b="1" dirty="0">
                <a:latin typeface="Arial" charset="0"/>
                <a:cs typeface="Arial" charset="0"/>
              </a:rPr>
              <a:t>سوخار                     31</a:t>
            </a:r>
          </a:p>
          <a:p>
            <a:pPr algn="r" eaLnBrk="1" hangingPunct="1"/>
            <a:r>
              <a:rPr lang="ar-JO" sz="1800" b="1" dirty="0">
                <a:latin typeface="Arial" charset="0"/>
                <a:cs typeface="Arial" charset="0"/>
              </a:rPr>
              <a:t>صور                       106 </a:t>
            </a:r>
          </a:p>
          <a:p>
            <a:pPr algn="r" eaLnBrk="1" hangingPunct="1"/>
            <a:r>
              <a:rPr lang="ar-JO" sz="1800" b="1" dirty="0">
                <a:latin typeface="Arial" charset="0"/>
                <a:cs typeface="Arial" charset="0"/>
              </a:rPr>
              <a:t>صرفة                      118</a:t>
            </a:r>
            <a:endParaRPr lang="en-US" sz="1800" b="1" dirty="0">
              <a:latin typeface="Arial" charset="0"/>
              <a:cs typeface="Arial" charset="0"/>
            </a:endParaRPr>
          </a:p>
          <a:p>
            <a:pPr algn="just" eaLnBrk="1" hangingPunct="1"/>
            <a:endParaRPr lang="en-US" sz="1800" b="1" dirty="0">
              <a:latin typeface="Arial" charset="0"/>
              <a:cs typeface="Arial" charset="0"/>
            </a:endParaRPr>
          </a:p>
          <a:p>
            <a:pPr algn="r" eaLnBrk="1" hangingPunct="1"/>
            <a:r>
              <a:rPr lang="ar-JO" sz="1800" b="1" u="sng" dirty="0">
                <a:latin typeface="Arial" charset="0"/>
                <a:cs typeface="Arial" charset="0"/>
              </a:rPr>
              <a:t>من كفرناحوم</a:t>
            </a:r>
            <a:endParaRPr lang="en-US" sz="1800" b="1" dirty="0">
              <a:latin typeface="Arial" charset="0"/>
              <a:cs typeface="Arial" charset="0"/>
            </a:endParaRPr>
          </a:p>
          <a:p>
            <a:pPr algn="r" eaLnBrk="1" hangingPunct="1"/>
            <a:r>
              <a:rPr lang="ar-JO" sz="1800" b="1" dirty="0">
                <a:latin typeface="Arial" charset="0"/>
                <a:cs typeface="Arial" charset="0"/>
              </a:rPr>
              <a:t>بيت صيدا                  6</a:t>
            </a:r>
          </a:p>
          <a:p>
            <a:pPr algn="r" eaLnBrk="1" hangingPunct="1"/>
            <a:r>
              <a:rPr lang="ar-JO" sz="1800" b="1" dirty="0">
                <a:latin typeface="Arial" charset="0"/>
                <a:cs typeface="Arial" charset="0"/>
              </a:rPr>
              <a:t>قيصرية فيلبس            27</a:t>
            </a:r>
          </a:p>
          <a:p>
            <a:pPr algn="r" eaLnBrk="1" hangingPunct="1"/>
            <a:r>
              <a:rPr lang="ar-JO" sz="1800" b="1" dirty="0">
                <a:latin typeface="Arial" charset="0"/>
                <a:cs typeface="Arial" charset="0"/>
              </a:rPr>
              <a:t>قانا                        16</a:t>
            </a:r>
            <a:r>
              <a:rPr lang="en-US" sz="1800" b="1" dirty="0">
                <a:latin typeface="Arial" charset="0"/>
                <a:cs typeface="Arial" charset="0"/>
              </a:rPr>
              <a:t> </a:t>
            </a:r>
          </a:p>
          <a:p>
            <a:pPr algn="r" eaLnBrk="1" hangingPunct="1"/>
            <a:r>
              <a:rPr lang="ar-JO" sz="1800" b="1" dirty="0">
                <a:latin typeface="Arial" charset="0"/>
                <a:cs typeface="Arial" charset="0"/>
              </a:rPr>
              <a:t>نايين                       22</a:t>
            </a:r>
          </a:p>
          <a:p>
            <a:pPr algn="r" eaLnBrk="1" hangingPunct="1"/>
            <a:r>
              <a:rPr lang="ar-JO" sz="1800" b="1" dirty="0">
                <a:latin typeface="Arial" charset="0"/>
                <a:cs typeface="Arial" charset="0"/>
              </a:rPr>
              <a:t>البحر المتوسط            32</a:t>
            </a:r>
            <a:endParaRPr lang="en-US" sz="1800" b="1" dirty="0">
              <a:latin typeface="Arial" charset="0"/>
              <a:cs typeface="Arial" charset="0"/>
            </a:endParaRPr>
          </a:p>
          <a:p>
            <a:pPr algn="r" eaLnBrk="1" hangingPunct="1"/>
            <a:r>
              <a:rPr lang="ar-JO" sz="1800" b="1" dirty="0">
                <a:latin typeface="Arial" charset="0"/>
                <a:cs typeface="Arial" charset="0"/>
              </a:rPr>
              <a:t>الناصرة                    23</a:t>
            </a:r>
            <a:endParaRPr lang="en-US" sz="1800" b="1" dirty="0">
              <a:latin typeface="Arial" charset="0"/>
              <a:cs typeface="Arial" charset="0"/>
            </a:endParaRPr>
          </a:p>
          <a:p>
            <a:pPr algn="r" eaLnBrk="1" hangingPunct="1"/>
            <a:r>
              <a:rPr lang="ar-JO" sz="1800" b="1" dirty="0">
                <a:latin typeface="Arial" charset="0"/>
                <a:cs typeface="Arial" charset="0"/>
              </a:rPr>
              <a:t>صرفة                      45</a:t>
            </a:r>
            <a:endParaRPr lang="en-US" sz="1800" b="1" dirty="0">
              <a:latin typeface="Arial" charset="0"/>
              <a:cs typeface="Arial" charset="0"/>
            </a:endParaRPr>
          </a:p>
          <a:p>
            <a:pPr algn="r" eaLnBrk="1" hangingPunct="1"/>
            <a:r>
              <a:rPr lang="ar-JO" sz="1800" b="1" dirty="0">
                <a:latin typeface="Arial" charset="0"/>
                <a:cs typeface="Arial" charset="0"/>
              </a:rPr>
              <a:t>صور                       37</a:t>
            </a:r>
            <a:endParaRPr lang="en-US" sz="1800" b="1" dirty="0">
              <a:latin typeface="Arial" charset="0"/>
              <a:cs typeface="Arial"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20561"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b="1" dirty="0">
                <a:latin typeface="Arial" charset="0"/>
                <a:cs typeface="Arial" charset="0"/>
              </a:rPr>
              <a:t>11</a:t>
            </a:r>
            <a:endParaRPr lang="en-US" b="1" dirty="0">
              <a:latin typeface="Arial" charset="0"/>
              <a:cs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4521</TotalTime>
  <Words>3032</Words>
  <Application>Microsoft Macintosh PowerPoint</Application>
  <PresentationFormat>On-screen Show (4:3)</PresentationFormat>
  <Paragraphs>645</Paragraphs>
  <Slides>35</Slides>
  <Notes>28</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35</vt:i4>
      </vt:variant>
    </vt:vector>
  </HeadingPairs>
  <TitlesOfParts>
    <vt:vector size="59" baseType="lpstr">
      <vt:lpstr>Kosher-Normal</vt:lpstr>
      <vt:lpstr>Nadianne</vt:lpstr>
      <vt:lpstr>Arial</vt:lpstr>
      <vt:lpstr>Arial Narrow</vt:lpstr>
      <vt:lpstr>Braggadocio</vt:lpstr>
      <vt:lpstr>Calibri</vt:lpstr>
      <vt:lpstr>Comic Sans MS</vt:lpstr>
      <vt:lpstr>Garamond</vt:lpstr>
      <vt:lpstr>Impact</vt:lpstr>
      <vt:lpstr>Monotype Sorts</vt:lpstr>
      <vt:lpstr>Times</vt:lpstr>
      <vt:lpstr>Times New Roman</vt:lpstr>
      <vt:lpstr>Verdana</vt:lpstr>
      <vt:lpstr>Wingdings</vt:lpstr>
      <vt:lpstr>Azure</vt:lpstr>
      <vt:lpstr>Stream</vt:lpstr>
      <vt:lpstr>1_Azure</vt:lpstr>
      <vt:lpstr>2_Azure</vt:lpstr>
      <vt:lpstr>1_Default Design</vt:lpstr>
      <vt:lpstr>Orbit</vt:lpstr>
      <vt:lpstr>1_Stream</vt:lpstr>
      <vt:lpstr>Default Design</vt:lpstr>
      <vt:lpstr>1_blstripc.ppt - Blue Stripes</vt:lpstr>
      <vt:lpstr>Globe</vt:lpstr>
      <vt:lpstr>PowerPoint Presentation</vt:lpstr>
      <vt:lpstr>خط سير الملكوت و العهود</vt:lpstr>
      <vt:lpstr>PowerPoint Presentation</vt:lpstr>
      <vt:lpstr>فترة ما بين العهدين (425 ق.م – 5 ق.م)</vt:lpstr>
      <vt:lpstr>The Intertestamental Era (3 slides)</vt:lpstr>
      <vt:lpstr>The Intertestamental Era</vt:lpstr>
      <vt:lpstr>تعيين مرحلة الملكوت</vt:lpstr>
      <vt:lpstr>إنجيل متى</vt:lpstr>
      <vt:lpstr>PowerPoint Presentation</vt:lpstr>
      <vt:lpstr>PowerPoint Presentation</vt:lpstr>
      <vt:lpstr>كتّاب العهد الجديد</vt:lpstr>
      <vt:lpstr>كتّاب العهد الجديد</vt:lpstr>
      <vt:lpstr>كتّاب العهد الجديد</vt:lpstr>
      <vt:lpstr>إسرائيل تحت حكم هيرودس الكبير</vt:lpstr>
      <vt:lpstr>أبناء هيرودس الثلاثة الحكام</vt:lpstr>
      <vt:lpstr>التسلسل  الزمني   لسلالة  هيرودس (37 ق.م – 70 م)</vt:lpstr>
      <vt:lpstr>PowerPoint Presentation</vt:lpstr>
      <vt:lpstr>مزار الهيكل</vt:lpstr>
      <vt:lpstr>الهيكل من الشرق</vt:lpstr>
      <vt:lpstr>PowerPoint Presentation</vt:lpstr>
      <vt:lpstr>الفرق اليهودية</vt:lpstr>
      <vt:lpstr>الفرق اليهودية</vt:lpstr>
      <vt:lpstr>الفرق اليهودية</vt:lpstr>
      <vt:lpstr>الفريسيين</vt:lpstr>
      <vt:lpstr>الفريسيين</vt:lpstr>
      <vt:lpstr>الفرق اليهودية</vt:lpstr>
      <vt:lpstr>الصدوقيين</vt:lpstr>
      <vt:lpstr>دخل الصدوقيين من خلال أي من أبواب أورشليم</vt:lpstr>
      <vt:lpstr>الفرق اليهودية</vt:lpstr>
      <vt:lpstr>الأسينيين</vt:lpstr>
      <vt:lpstr>الأسينيين</vt:lpstr>
      <vt:lpstr>الفرق اليهودية</vt:lpstr>
      <vt:lpstr>الغيورين</vt:lpstr>
      <vt:lpstr>Black</vt:lpstr>
      <vt:lpstr>مسح العهد الجديد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96</cp:revision>
  <dcterms:created xsi:type="dcterms:W3CDTF">2002-12-14T17:46:52Z</dcterms:created>
  <dcterms:modified xsi:type="dcterms:W3CDTF">2022-08-25T14:18:05Z</dcterms:modified>
</cp:coreProperties>
</file>