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806" r:id="rId2"/>
    <p:sldMasterId id="2147483820" r:id="rId3"/>
    <p:sldMasterId id="2147483834" r:id="rId4"/>
    <p:sldMasterId id="2147483846" r:id="rId5"/>
    <p:sldMasterId id="2147483858" r:id="rId6"/>
    <p:sldMasterId id="2147483873" r:id="rId7"/>
    <p:sldMasterId id="2147483875" r:id="rId8"/>
    <p:sldMasterId id="2147483877" r:id="rId9"/>
    <p:sldMasterId id="2147483879" r:id="rId10"/>
  </p:sldMasterIdLst>
  <p:notesMasterIdLst>
    <p:notesMasterId r:id="rId21"/>
  </p:notesMasterIdLst>
  <p:sldIdLst>
    <p:sldId id="263" r:id="rId11"/>
    <p:sldId id="594" r:id="rId12"/>
    <p:sldId id="5161" r:id="rId13"/>
    <p:sldId id="5685" r:id="rId14"/>
    <p:sldId id="5687" r:id="rId15"/>
    <p:sldId id="5164" r:id="rId16"/>
    <p:sldId id="5688" r:id="rId17"/>
    <p:sldId id="5690" r:id="rId18"/>
    <p:sldId id="4045" r:id="rId19"/>
    <p:sldId id="266"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02"/>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158" autoAdjust="0"/>
    <p:restoredTop sz="61980" autoAdjust="0"/>
  </p:normalViewPr>
  <p:slideViewPr>
    <p:cSldViewPr snapToGrid="0" snapToObjects="1">
      <p:cViewPr>
        <p:scale>
          <a:sx n="80" d="100"/>
          <a:sy n="80" d="100"/>
        </p:scale>
        <p:origin x="488"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114" d="100"/>
          <a:sy n="114" d="100"/>
        </p:scale>
        <p:origin x="50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1/6/24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52973D7-A23B-A44B-A4E4-6786506C5AC0}" type="slidenum">
              <a:rPr lang="en-US" smtClean="0"/>
              <a:pPr>
                <a:defRPr/>
              </a:pPr>
              <a:t>1</a:t>
            </a:fld>
            <a:endParaRPr lang="en-US"/>
          </a:p>
        </p:txBody>
      </p:sp>
    </p:spTree>
    <p:extLst>
      <p:ext uri="{BB962C8B-B14F-4D97-AF65-F5344CB8AC3E}">
        <p14:creationId xmlns:p14="http://schemas.microsoft.com/office/powerpoint/2010/main" val="252595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r>
              <a:rPr lang="ar-JO" b="0" dirty="0">
                <a:latin typeface="Times" charset="0"/>
                <a:ea typeface="ＭＳ Ｐゴシック" charset="0"/>
                <a:cs typeface="ＭＳ Ｐゴシック" charset="0"/>
              </a:rPr>
              <a:t>يذكر المؤرِّخ يوسيفيوس (</a:t>
            </a:r>
            <a:r>
              <a:rPr lang="en-US" b="0" dirty="0">
                <a:latin typeface="Times" charset="0"/>
                <a:ea typeface="ＭＳ Ｐゴシック" charset="0"/>
                <a:cs typeface="ＭＳ Ｐゴシック" charset="0"/>
              </a:rPr>
              <a:t>Josephus</a:t>
            </a:r>
            <a:r>
              <a:rPr lang="ar-JO" b="0" dirty="0">
                <a:latin typeface="Times" charset="0"/>
                <a:ea typeface="ＭＳ Ｐゴシック" charset="0"/>
                <a:cs typeface="ＭＳ Ｐゴシック" charset="0"/>
              </a:rPr>
              <a:t>) حدوث خسوفٍ للقمر بالارتباط بموت هيرودس، وهذا يضع ميلاد المسيح بين هذين التاريخين.</a:t>
            </a:r>
          </a:p>
          <a:p>
            <a:pPr eaLnBrk="1" hangingPunct="1">
              <a:spcBef>
                <a:spcPct val="0"/>
              </a:spcBef>
            </a:pPr>
            <a:endParaRPr lang="ar-JO"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161</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74239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89536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88DB01-C492-C047-89FD-4A884A50A9AB}"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3954" name="AutoShape 2"/>
          <p:cNvSpPr>
            <a:spLocks noGrp="1" noRot="1" noChangeAspect="1" noChangeArrowheads="1" noTextEdit="1"/>
          </p:cNvSpPr>
          <p:nvPr>
            <p:ph type="sldImg"/>
          </p:nvPr>
        </p:nvSpPr>
        <p:spPr>
          <a:xfrm>
            <a:off x="841375" y="241300"/>
            <a:ext cx="5233988" cy="3925888"/>
          </a:xfrm>
          <a:ln/>
        </p:spPr>
      </p:sp>
      <p:sp>
        <p:nvSpPr>
          <p:cNvPr id="253955"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wrap="square"/>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A87484-3793-BC4D-B6B5-0CF48FBE29EC}"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6002" name="Rectangle 2"/>
          <p:cNvSpPr>
            <a:spLocks noGrp="1" noRot="1" noChangeAspect="1" noChangeArrowheads="1"/>
          </p:cNvSpPr>
          <p:nvPr>
            <p:ph type="sldImg"/>
          </p:nvPr>
        </p:nvSpPr>
        <p:spPr>
          <a:xfrm>
            <a:off x="1143000" y="685800"/>
            <a:ext cx="4572000" cy="34290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normAutofit fontScale="92500"/>
          </a:bodyPr>
          <a:lstStyle/>
          <a:p>
            <a:pPr eaLnBrk="1" hangingPunct="1"/>
            <a:r>
              <a:rPr lang="en-US" b="0" dirty="0">
                <a:latin typeface="Times" charset="0"/>
                <a:ea typeface="ＭＳ Ｐゴシック" charset="0"/>
                <a:cs typeface="ＭＳ Ｐゴシック" charset="0"/>
              </a:rPr>
              <a:t>Scholars debate whether Jesus died in AD 30 or AD 33. Both years had Passover on a Friday, but John's ministry had to begin in AD 29 as this was the 15</a:t>
            </a:r>
            <a:r>
              <a:rPr lang="en-US" b="0" baseline="30000" dirty="0">
                <a:latin typeface="Times" charset="0"/>
                <a:ea typeface="ＭＳ Ｐゴシック" charset="0"/>
                <a:cs typeface="ＭＳ Ｐゴシック" charset="0"/>
              </a:rPr>
              <a:t>th</a:t>
            </a:r>
            <a:r>
              <a:rPr lang="en-US" b="0" dirty="0">
                <a:latin typeface="Times" charset="0"/>
                <a:ea typeface="ＭＳ Ｐゴシック" charset="0"/>
                <a:cs typeface="ＭＳ Ｐゴシック" charset="0"/>
              </a:rPr>
              <a:t> year of Tiberius in Rome (Luke 3:1). John's gospel has three Passovers in the ministry of Jesus, putting his crucifixion in AD 33. </a:t>
            </a:r>
          </a:p>
          <a:p>
            <a:pPr eaLnBrk="1" hangingPunct="1"/>
            <a:endParaRPr lang="en-US" b="0" dirty="0">
              <a:latin typeface="Times" charset="0"/>
              <a:ea typeface="ＭＳ Ｐゴシック" charset="0"/>
              <a:cs typeface="ＭＳ Ｐゴシック" charset="0"/>
            </a:endParaRPr>
          </a:p>
          <a:p>
            <a:pPr eaLnBrk="1" hangingPunct="1"/>
            <a:r>
              <a:rPr lang="en-US" b="0" dirty="0">
                <a:latin typeface="Times" charset="0"/>
                <a:ea typeface="ＭＳ Ｐゴシック" charset="0"/>
                <a:cs typeface="ＭＳ Ｐゴシック" charset="0"/>
              </a:rPr>
              <a:t>But two questions arise:</a:t>
            </a:r>
          </a:p>
          <a:p>
            <a:pPr marL="228600" indent="-228600" eaLnBrk="1" hangingPunct="1">
              <a:buAutoNum type="arabicParenBoth"/>
            </a:pPr>
            <a:r>
              <a:rPr lang="en-US" b="0" dirty="0">
                <a:latin typeface="Times" charset="0"/>
                <a:ea typeface="ＭＳ Ｐゴシック" charset="0"/>
                <a:cs typeface="ＭＳ Ｐゴシック" charset="0"/>
              </a:rPr>
              <a:t>Didn't Jesus begin his ministry at age 30? His birth in 4 BC would then favor a crucifixion in AD 30. Yet note that Luke wrote that Jesus was </a:t>
            </a:r>
            <a:r>
              <a:rPr lang="en-US" b="1" i="1" dirty="0">
                <a:latin typeface="Times" charset="0"/>
                <a:ea typeface="ＭＳ Ｐゴシック" charset="0"/>
                <a:cs typeface="ＭＳ Ｐゴシック" charset="0"/>
              </a:rPr>
              <a:t>about</a:t>
            </a:r>
            <a:r>
              <a:rPr lang="en-US" b="0" i="0" dirty="0">
                <a:latin typeface="Times" charset="0"/>
                <a:ea typeface="ＭＳ Ｐゴシック" charset="0"/>
                <a:cs typeface="ＭＳ Ｐゴシック" charset="0"/>
              </a:rPr>
              <a:t> age 30. This type of general wording is unusual in Luke's gospel which records many exact dates. Perhaps Luke is saying that Jesus was like the normal man of the time who began work on his own at age 30, yet with a twist in that Jesus was "about" 30 instead exactly 30, so an age of 32 would do. </a:t>
            </a:r>
          </a:p>
          <a:p>
            <a:pPr marL="228600" indent="-228600" eaLnBrk="1" hangingPunct="1">
              <a:buAutoNum type="arabicParenBoth"/>
            </a:pPr>
            <a:r>
              <a:rPr lang="en-US" b="0" dirty="0">
                <a:latin typeface="Times" charset="0"/>
                <a:ea typeface="ＭＳ Ｐゴシック" charset="0"/>
                <a:cs typeface="ＭＳ Ｐゴシック" charset="0"/>
              </a:rPr>
              <a:t>Didn't Jesus die at age 33? This has been often taught but no verse of Scripture supports it. Rather, it is a deduction assuming a 4 BC birth and an AD 30 death. Instead, Luke 3:1 leads us to the conclusion that Jesus was more around age 36 or 37.</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Common-424</a:t>
            </a:r>
          </a:p>
          <a:p>
            <a:pPr eaLnBrk="1" hangingPunct="1">
              <a:spcBef>
                <a:spcPct val="0"/>
              </a:spcBef>
            </a:pPr>
            <a:r>
              <a:rPr lang="en-US" b="0" dirty="0">
                <a:latin typeface="Arial" charset="0"/>
                <a:ea typeface="ＭＳ Ｐゴシック" charset="0"/>
                <a:cs typeface="ＭＳ Ｐゴシック" charset="0"/>
              </a:rPr>
              <a:t>BE-42-Luke-41</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Acts-11</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167, 199</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514EB1-6817-4D46-B831-98327BA8230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258050" name="Rectangle 1026"/>
          <p:cNvSpPr>
            <a:spLocks noGrp="1" noRot="1" noChangeAspect="1" noChangeArrowheads="1"/>
          </p:cNvSpPr>
          <p:nvPr>
            <p:ph type="sldImg"/>
          </p:nvPr>
        </p:nvSpPr>
        <p:spPr>
          <a:xfrm>
            <a:off x="1143000" y="685800"/>
            <a:ext cx="4572000" cy="3429000"/>
          </a:xfrm>
          <a:solidFill>
            <a:srgbClr val="FFFFFF"/>
          </a:solidFill>
          <a:ln/>
        </p:spPr>
      </p:sp>
      <p:sp>
        <p:nvSpPr>
          <p:cNvPr id="258051"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Luke states the age of Jesus upon his ministry in an ambiguous way, giving room for a few years before or after age 30.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Acts-12</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200</a:t>
            </a:r>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315</a:t>
            </a:r>
          </a:p>
          <a:p>
            <a:pPr eaLnBrk="1" hangingPunct="1"/>
            <a:r>
              <a:rPr lang="en-US" dirty="0">
                <a:latin typeface="Times New Roman" charset="0"/>
                <a:ea typeface="ＭＳ Ｐゴシック" charset="0"/>
                <a:cs typeface="ＭＳ Ｐゴシック" charset="0"/>
              </a:rPr>
              <a:t>NS-02-Mark9-16-slide 262</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390</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903011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8203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821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23319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271063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115934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275425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092130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6748945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270050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956284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68994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32139525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B469A2D0-71DA-874D-BCE8-4E61E02D138D}" type="slidenum">
              <a:rPr lang="en-US"/>
              <a:pPr>
                <a:defRPr/>
              </a:pPr>
              <a:t>‹#›</a:t>
            </a:fld>
            <a:endParaRPr lang="en-US"/>
          </a:p>
        </p:txBody>
      </p:sp>
    </p:spTree>
    <p:extLst>
      <p:ext uri="{BB962C8B-B14F-4D97-AF65-F5344CB8AC3E}">
        <p14:creationId xmlns:p14="http://schemas.microsoft.com/office/powerpoint/2010/main" val="2970357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1206CB-C90D-6D46-A2F2-224707897A6D}" type="slidenum">
              <a:rPr lang="en-US"/>
              <a:pPr>
                <a:defRPr/>
              </a:pPr>
              <a:t>‹#›</a:t>
            </a:fld>
            <a:endParaRPr lang="en-US"/>
          </a:p>
        </p:txBody>
      </p:sp>
    </p:spTree>
    <p:extLst>
      <p:ext uri="{BB962C8B-B14F-4D97-AF65-F5344CB8AC3E}">
        <p14:creationId xmlns:p14="http://schemas.microsoft.com/office/powerpoint/2010/main" val="100794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64842E-F37A-1645-AEDF-1B3C8C181442}" type="slidenum">
              <a:rPr lang="en-US"/>
              <a:pPr>
                <a:defRPr/>
              </a:pPr>
              <a:t>‹#›</a:t>
            </a:fld>
            <a:endParaRPr lang="en-US"/>
          </a:p>
        </p:txBody>
      </p:sp>
    </p:spTree>
    <p:extLst>
      <p:ext uri="{BB962C8B-B14F-4D97-AF65-F5344CB8AC3E}">
        <p14:creationId xmlns:p14="http://schemas.microsoft.com/office/powerpoint/2010/main" val="944307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F85287-883E-174C-AB5C-9DC3382A3FBA}" type="slidenum">
              <a:rPr lang="en-US"/>
              <a:pPr>
                <a:defRPr/>
              </a:pPr>
              <a:t>‹#›</a:t>
            </a:fld>
            <a:endParaRPr lang="en-US"/>
          </a:p>
        </p:txBody>
      </p:sp>
    </p:spTree>
    <p:extLst>
      <p:ext uri="{BB962C8B-B14F-4D97-AF65-F5344CB8AC3E}">
        <p14:creationId xmlns:p14="http://schemas.microsoft.com/office/powerpoint/2010/main" val="317250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A5100E9-CB1B-D34A-BAF8-5D04776BF6F2}" type="slidenum">
              <a:rPr lang="en-US"/>
              <a:pPr>
                <a:defRPr/>
              </a:pPr>
              <a:t>‹#›</a:t>
            </a:fld>
            <a:endParaRPr lang="en-US"/>
          </a:p>
        </p:txBody>
      </p:sp>
    </p:spTree>
    <p:extLst>
      <p:ext uri="{BB962C8B-B14F-4D97-AF65-F5344CB8AC3E}">
        <p14:creationId xmlns:p14="http://schemas.microsoft.com/office/powerpoint/2010/main" val="3281599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D94D0189-C846-594D-811D-0C60D4C6F40F}" type="slidenum">
              <a:rPr lang="en-US"/>
              <a:pPr>
                <a:defRPr/>
              </a:pPr>
              <a:t>‹#›</a:t>
            </a:fld>
            <a:endParaRPr lang="en-US"/>
          </a:p>
        </p:txBody>
      </p:sp>
    </p:spTree>
    <p:extLst>
      <p:ext uri="{BB962C8B-B14F-4D97-AF65-F5344CB8AC3E}">
        <p14:creationId xmlns:p14="http://schemas.microsoft.com/office/powerpoint/2010/main" val="120966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48F200C-B48D-8244-91B1-B316EAB51C4E}" type="slidenum">
              <a:rPr lang="en-US"/>
              <a:pPr>
                <a:defRPr/>
              </a:pPr>
              <a:t>‹#›</a:t>
            </a:fld>
            <a:endParaRPr lang="en-US"/>
          </a:p>
        </p:txBody>
      </p:sp>
    </p:spTree>
    <p:extLst>
      <p:ext uri="{BB962C8B-B14F-4D97-AF65-F5344CB8AC3E}">
        <p14:creationId xmlns:p14="http://schemas.microsoft.com/office/powerpoint/2010/main" val="2835662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625F7F5-1244-3F46-A223-DF000ACA828F}" type="slidenum">
              <a:rPr lang="en-US"/>
              <a:pPr>
                <a:defRPr/>
              </a:pPr>
              <a:t>‹#›</a:t>
            </a:fld>
            <a:endParaRPr lang="en-US"/>
          </a:p>
        </p:txBody>
      </p:sp>
    </p:spTree>
    <p:extLst>
      <p:ext uri="{BB962C8B-B14F-4D97-AF65-F5344CB8AC3E}">
        <p14:creationId xmlns:p14="http://schemas.microsoft.com/office/powerpoint/2010/main" val="12882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4FF2C2-9B2E-294C-A384-1C64C6825455}" type="slidenum">
              <a:rPr lang="en-US"/>
              <a:pPr>
                <a:defRPr/>
              </a:pPr>
              <a:t>‹#›</a:t>
            </a:fld>
            <a:endParaRPr lang="en-US"/>
          </a:p>
        </p:txBody>
      </p:sp>
    </p:spTree>
    <p:extLst>
      <p:ext uri="{BB962C8B-B14F-4D97-AF65-F5344CB8AC3E}">
        <p14:creationId xmlns:p14="http://schemas.microsoft.com/office/powerpoint/2010/main" val="3415281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007844F-3DA3-F946-BB0C-4169A6FF90A2}" type="slidenum">
              <a:rPr lang="en-US"/>
              <a:pPr>
                <a:defRPr/>
              </a:pPr>
              <a:t>‹#›</a:t>
            </a:fld>
            <a:endParaRPr lang="en-US"/>
          </a:p>
        </p:txBody>
      </p:sp>
    </p:spTree>
    <p:extLst>
      <p:ext uri="{BB962C8B-B14F-4D97-AF65-F5344CB8AC3E}">
        <p14:creationId xmlns:p14="http://schemas.microsoft.com/office/powerpoint/2010/main" val="21540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367F16-B228-0F45-9B2C-BDC8C680D4F5}" type="slidenum">
              <a:rPr lang="en-US"/>
              <a:pPr>
                <a:defRPr/>
              </a:pPr>
              <a:t>‹#›</a:t>
            </a:fld>
            <a:endParaRPr lang="en-US"/>
          </a:p>
        </p:txBody>
      </p:sp>
    </p:spTree>
    <p:extLst>
      <p:ext uri="{BB962C8B-B14F-4D97-AF65-F5344CB8AC3E}">
        <p14:creationId xmlns:p14="http://schemas.microsoft.com/office/powerpoint/2010/main" val="6238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AF188B-095E-6E44-A37C-F2B50676BEA7}" type="slidenum">
              <a:rPr lang="en-US"/>
              <a:pPr>
                <a:defRPr/>
              </a:pPr>
              <a:t>‹#›</a:t>
            </a:fld>
            <a:endParaRPr lang="en-US"/>
          </a:p>
        </p:txBody>
      </p:sp>
    </p:spTree>
    <p:extLst>
      <p:ext uri="{BB962C8B-B14F-4D97-AF65-F5344CB8AC3E}">
        <p14:creationId xmlns:p14="http://schemas.microsoft.com/office/powerpoint/2010/main" val="305749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3637949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3" name="Rectangle 1031"/>
          <p:cNvSpPr>
            <a:spLocks noGrp="1" noChangeArrowheads="1"/>
          </p:cNvSpPr>
          <p:nvPr>
            <p:ph type="ftr" sz="quarter" idx="11"/>
          </p:nvPr>
        </p:nvSpPr>
        <p:spPr/>
        <p:txBody>
          <a:bodyPr/>
          <a:lstStyle>
            <a:lvl1pPr defTabSz="913758" fontAlgn="auto">
              <a:spcBef>
                <a:spcPts val="0"/>
              </a:spcBef>
              <a:spcAft>
                <a:spcPts val="0"/>
              </a:spcAft>
              <a:defRPr>
                <a:latin typeface="Arial"/>
                <a:ea typeface="ＭＳ Ｐゴシック"/>
                <a:cs typeface="ＭＳ Ｐゴシック"/>
              </a:defRPr>
            </a:lvl1pPr>
          </a:lstStyle>
          <a:p>
            <a:pPr>
              <a:defRPr/>
            </a:pPr>
            <a:endParaRPr lang="en-US"/>
          </a:p>
        </p:txBody>
      </p:sp>
      <p:sp>
        <p:nvSpPr>
          <p:cNvPr id="4" name="Rectangle 1032"/>
          <p:cNvSpPr>
            <a:spLocks noGrp="1" noChangeArrowheads="1"/>
          </p:cNvSpPr>
          <p:nvPr>
            <p:ph type="sldNum" sz="quarter" idx="12"/>
          </p:nvPr>
        </p:nvSpPr>
        <p:spPr/>
        <p:txBody>
          <a:bodyPr/>
          <a:lstStyle>
            <a:lvl1pPr defTabSz="913758">
              <a:defRPr>
                <a:latin typeface="Times New Roman" charset="0"/>
              </a:defRPr>
            </a:lvl1pPr>
          </a:lstStyle>
          <a:p>
            <a:pPr>
              <a:defRPr/>
            </a:pPr>
            <a:fld id="{3FD5702F-5EFF-894C-A028-CA6694D26368}" type="slidenum">
              <a:rPr lang="en-US"/>
              <a:pPr>
                <a:defRPr/>
              </a:pPr>
              <a:t>‹#›</a:t>
            </a:fld>
            <a:endParaRPr lang="en-US"/>
          </a:p>
        </p:txBody>
      </p:sp>
    </p:spTree>
    <p:extLst>
      <p:ext uri="{BB962C8B-B14F-4D97-AF65-F5344CB8AC3E}">
        <p14:creationId xmlns:p14="http://schemas.microsoft.com/office/powerpoint/2010/main" val="275752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defTabSz="913758" fontAlgn="auto">
              <a:spcBef>
                <a:spcPts val="0"/>
              </a:spcBef>
              <a:spcAft>
                <a:spcPts val="0"/>
              </a:spcAft>
              <a:defRPr>
                <a:latin typeface="Arial"/>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defTabSz="913758">
              <a:defRPr>
                <a:latin typeface="Times New Roman" charset="0"/>
              </a:defRPr>
            </a:lvl1pPr>
          </a:lstStyle>
          <a:p>
            <a:pPr>
              <a:defRPr/>
            </a:pPr>
            <a:fld id="{43ECD183-EB50-3143-B477-E11F126F2F7D}" type="slidenum">
              <a:rPr lang="en-US"/>
              <a:pPr>
                <a:defRPr/>
              </a:pPr>
              <a:t>‹#›</a:t>
            </a:fld>
            <a:endParaRPr lang="en-US"/>
          </a:p>
        </p:txBody>
      </p:sp>
    </p:spTree>
    <p:extLst>
      <p:ext uri="{BB962C8B-B14F-4D97-AF65-F5344CB8AC3E}">
        <p14:creationId xmlns:p14="http://schemas.microsoft.com/office/powerpoint/2010/main" val="1217957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309656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6.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178690443"/>
      </p:ext>
    </p:extLst>
  </p:cSld>
  <p:clrMap bg1="dk2" tx1="lt1" bg2="dk1" tx2="lt2" accent1="accent1" accent2="accent2" accent3="accent3" accent4="accent4" accent5="accent5" accent6="accent6" hlink="hlink" folHlink="folHlink"/>
  <p:sldLayoutIdLst>
    <p:sldLayoutId id="2147483880"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08399481"/>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457200" y="992188"/>
            <a:ext cx="8153400" cy="1600200"/>
            <a:chOff x="288" y="625"/>
            <a:chExt cx="5136" cy="1008"/>
          </a:xfrm>
        </p:grpSpPr>
        <p:sp>
          <p:nvSpPr>
            <p:cNvPr id="33800"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1"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2"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33803"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3795"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33796"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F8EC5CAA-95A2-2A49-8EF8-139EEE3FAF09}" type="slidenum">
              <a:rPr lang="en-US"/>
              <a:pPr>
                <a:defRPr/>
              </a:pPr>
              <a:t>‹#›</a:t>
            </a:fld>
            <a:endParaRPr lang="en-US"/>
          </a:p>
        </p:txBody>
      </p:sp>
    </p:spTree>
    <p:extLst>
      <p:ext uri="{BB962C8B-B14F-4D97-AF65-F5344CB8AC3E}">
        <p14:creationId xmlns:p14="http://schemas.microsoft.com/office/powerpoint/2010/main" val="1742241488"/>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3991371649"/>
      </p:ext>
    </p:extLst>
  </p:cSld>
  <p:clrMap bg1="lt1" tx1="dk1" bg2="lt2" tx2="dk2" accent1="accent1" accent2="accent2" accent3="accent3" accent4="accent4" accent5="accent5" accent6="accent6" hlink="hlink" folHlink="folHlink"/>
  <p:sldLayoutIdLst>
    <p:sldLayoutId id="2147483874"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6"/>
            <a:ext cx="6697662" cy="12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120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ctr" defTabSz="456880" eaLnBrk="0" hangingPunct="0">
              <a:defRPr sz="1400">
                <a:solidFill>
                  <a:srgbClr val="212164"/>
                </a:solidFill>
                <a:latin typeface="Arial" charset="0"/>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lvl1pPr algn="r" defTabSz="456880" eaLnBrk="0" hangingPunct="0">
              <a:defRPr sz="1400">
                <a:solidFill>
                  <a:srgbClr val="212164"/>
                </a:solidFill>
                <a:latin typeface="Arial" charset="0"/>
              </a:defRPr>
            </a:lvl1pPr>
          </a:lstStyle>
          <a:p>
            <a:pPr>
              <a:defRPr/>
            </a:pPr>
            <a:fld id="{223D8E35-2756-3E43-9D47-AD7494C57F0C}" type="slidenum">
              <a:rPr lang="en-US"/>
              <a:pPr>
                <a:defRPr/>
              </a:pPr>
              <a:t>‹#›</a:t>
            </a:fld>
            <a:endParaRPr lang="en-US"/>
          </a:p>
        </p:txBody>
      </p:sp>
    </p:spTree>
    <p:extLst>
      <p:ext uri="{BB962C8B-B14F-4D97-AF65-F5344CB8AC3E}">
        <p14:creationId xmlns:p14="http://schemas.microsoft.com/office/powerpoint/2010/main" val="1031668093"/>
      </p:ext>
    </p:extLst>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688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3758"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0639"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7517"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659" indent="-342659" algn="l" rtl="0" eaLnBrk="0" fontAlgn="base" hangingPunct="0">
        <a:spcBef>
          <a:spcPct val="20000"/>
        </a:spcBef>
        <a:spcAft>
          <a:spcPct val="0"/>
        </a:spcAft>
        <a:buChar char="•"/>
        <a:defRPr kumimoji="1" sz="3200">
          <a:solidFill>
            <a:schemeClr val="tx1"/>
          </a:solidFill>
          <a:latin typeface="+mn-lt"/>
          <a:ea typeface="+mn-ea"/>
          <a:cs typeface="+mn-cs"/>
        </a:defRPr>
      </a:lvl1pPr>
      <a:lvl2pPr marL="742428" indent="-285548" algn="l" rtl="0" eaLnBrk="0" fontAlgn="base" hangingPunct="0">
        <a:spcBef>
          <a:spcPct val="20000"/>
        </a:spcBef>
        <a:spcAft>
          <a:spcPct val="0"/>
        </a:spcAft>
        <a:buChar char="–"/>
        <a:defRPr kumimoji="1"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kumimoji="1"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kumimoji="1"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kumimoji="1" sz="2000">
          <a:solidFill>
            <a:schemeClr val="tx1"/>
          </a:solidFill>
          <a:latin typeface="+mn-lt"/>
          <a:ea typeface="+mn-ea"/>
          <a:cs typeface="+mn-cs"/>
        </a:defRPr>
      </a:lvl5pPr>
      <a:lvl6pPr marL="2512836" indent="-228439" algn="l" rtl="0" fontAlgn="base">
        <a:spcBef>
          <a:spcPct val="20000"/>
        </a:spcBef>
        <a:spcAft>
          <a:spcPct val="0"/>
        </a:spcAft>
        <a:buChar char="»"/>
        <a:defRPr kumimoji="1" sz="2000">
          <a:solidFill>
            <a:schemeClr val="tx1"/>
          </a:solidFill>
          <a:latin typeface="+mn-lt"/>
          <a:ea typeface="+mn-ea"/>
          <a:cs typeface="+mn-cs"/>
        </a:defRPr>
      </a:lvl6pPr>
      <a:lvl7pPr marL="2969716" indent="-228439" algn="l" rtl="0" fontAlgn="base">
        <a:spcBef>
          <a:spcPct val="20000"/>
        </a:spcBef>
        <a:spcAft>
          <a:spcPct val="0"/>
        </a:spcAft>
        <a:buChar char="»"/>
        <a:defRPr kumimoji="1" sz="2000">
          <a:solidFill>
            <a:schemeClr val="tx1"/>
          </a:solidFill>
          <a:latin typeface="+mn-lt"/>
          <a:ea typeface="+mn-ea"/>
          <a:cs typeface="+mn-cs"/>
        </a:defRPr>
      </a:lvl7pPr>
      <a:lvl8pPr marL="3426595" indent="-228439" algn="l" rtl="0" fontAlgn="base">
        <a:spcBef>
          <a:spcPct val="20000"/>
        </a:spcBef>
        <a:spcAft>
          <a:spcPct val="0"/>
        </a:spcAft>
        <a:buChar char="»"/>
        <a:defRPr kumimoji="1" sz="2000">
          <a:solidFill>
            <a:schemeClr val="tx1"/>
          </a:solidFill>
          <a:latin typeface="+mn-lt"/>
          <a:ea typeface="+mn-ea"/>
          <a:cs typeface="+mn-cs"/>
        </a:defRPr>
      </a:lvl8pPr>
      <a:lvl9pPr marL="3883472" indent="-228439"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ChangeArrowheads="1"/>
          </p:cNvSpPr>
          <p:nvPr/>
        </p:nvSpPr>
        <p:spPr bwMode="ltGray">
          <a:xfrm>
            <a:off x="417513" y="1098556"/>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1" name="Rectangle 1027"/>
          <p:cNvSpPr>
            <a:spLocks noChangeArrowheads="1"/>
          </p:cNvSpPr>
          <p:nvPr/>
        </p:nvSpPr>
        <p:spPr bwMode="ltGray">
          <a:xfrm>
            <a:off x="800104" y="1098556"/>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2" name="Rectangle 1028"/>
          <p:cNvSpPr>
            <a:spLocks noChangeArrowheads="1"/>
          </p:cNvSpPr>
          <p:nvPr/>
        </p:nvSpPr>
        <p:spPr bwMode="ltGray">
          <a:xfrm>
            <a:off x="541344" y="1520831"/>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3" name="Rectangle 1029"/>
          <p:cNvSpPr>
            <a:spLocks noChangeArrowheads="1"/>
          </p:cNvSpPr>
          <p:nvPr/>
        </p:nvSpPr>
        <p:spPr bwMode="ltGray">
          <a:xfrm>
            <a:off x="911225" y="1520831"/>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4" name="Rectangle 1030"/>
          <p:cNvSpPr>
            <a:spLocks noChangeArrowheads="1"/>
          </p:cNvSpPr>
          <p:nvPr/>
        </p:nvSpPr>
        <p:spPr bwMode="ltGray">
          <a:xfrm>
            <a:off x="127001" y="1447803"/>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5" name="Rectangle 1031"/>
          <p:cNvSpPr>
            <a:spLocks noChangeArrowheads="1"/>
          </p:cNvSpPr>
          <p:nvPr/>
        </p:nvSpPr>
        <p:spPr bwMode="gray">
          <a:xfrm>
            <a:off x="762000" y="990604"/>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0000"/>
              </a:solidFill>
              <a:latin typeface="Arial" charset="0"/>
            </a:endParaRPr>
          </a:p>
        </p:txBody>
      </p:sp>
      <p:sp>
        <p:nvSpPr>
          <p:cNvPr id="53256" name="Rectangle 1032"/>
          <p:cNvSpPr>
            <a:spLocks noChangeArrowheads="1"/>
          </p:cNvSpPr>
          <p:nvPr/>
        </p:nvSpPr>
        <p:spPr bwMode="gray">
          <a:xfrm flipV="1">
            <a:off x="460378"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lIns="91376" tIns="45688" rIns="91376" bIns="45688" anchor="ctr"/>
          <a:lstStyle/>
          <a:p>
            <a:pPr algn="ctr"/>
            <a:endParaRPr kumimoji="1" lang="en-US">
              <a:solidFill>
                <a:srgbClr val="000000"/>
              </a:solidFill>
              <a:latin typeface="Arial" charset="0"/>
            </a:endParaRPr>
          </a:p>
        </p:txBody>
      </p:sp>
      <p:sp>
        <p:nvSpPr>
          <p:cNvPr id="53257" name="Rectangle 1033"/>
          <p:cNvSpPr>
            <a:spLocks noGrp="1" noChangeArrowheads="1"/>
          </p:cNvSpPr>
          <p:nvPr>
            <p:ph type="title"/>
          </p:nvPr>
        </p:nvSpPr>
        <p:spPr bwMode="auto">
          <a:xfrm>
            <a:off x="1150944"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5325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ctr" defTabSz="456880">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bodyPr>
          <a:lstStyle>
            <a:lvl1pPr algn="r" defTabSz="456880">
              <a:defRPr sz="1400">
                <a:solidFill>
                  <a:srgbClr val="000000"/>
                </a:solidFill>
                <a:latin typeface="Arial" charset="0"/>
              </a:defRPr>
            </a:lvl1pPr>
          </a:lstStyle>
          <a:p>
            <a:pPr>
              <a:defRPr/>
            </a:pPr>
            <a:fld id="{95FC9A03-BF56-E94F-BD9A-6B988A626443}" type="slidenum">
              <a:rPr lang="en-US"/>
              <a:pPr>
                <a:defRPr/>
              </a:pPr>
              <a:t>‹#›</a:t>
            </a:fld>
            <a:endParaRPr lang="en-US"/>
          </a:p>
        </p:txBody>
      </p:sp>
    </p:spTree>
    <p:extLst>
      <p:ext uri="{BB962C8B-B14F-4D97-AF65-F5344CB8AC3E}">
        <p14:creationId xmlns:p14="http://schemas.microsoft.com/office/powerpoint/2010/main" val="3799189586"/>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6880" algn="l" rtl="0" fontAlgn="base">
        <a:spcBef>
          <a:spcPct val="0"/>
        </a:spcBef>
        <a:spcAft>
          <a:spcPct val="0"/>
        </a:spcAft>
        <a:defRPr sz="4400">
          <a:solidFill>
            <a:schemeClr val="tx2"/>
          </a:solidFill>
          <a:latin typeface="Arial" charset="0"/>
        </a:defRPr>
      </a:lvl6pPr>
      <a:lvl7pPr marL="913758" algn="l" rtl="0" fontAlgn="base">
        <a:spcBef>
          <a:spcPct val="0"/>
        </a:spcBef>
        <a:spcAft>
          <a:spcPct val="0"/>
        </a:spcAft>
        <a:defRPr sz="4400">
          <a:solidFill>
            <a:schemeClr val="tx2"/>
          </a:solidFill>
          <a:latin typeface="Arial" charset="0"/>
        </a:defRPr>
      </a:lvl7pPr>
      <a:lvl8pPr marL="1370639" algn="l" rtl="0" fontAlgn="base">
        <a:spcBef>
          <a:spcPct val="0"/>
        </a:spcBef>
        <a:spcAft>
          <a:spcPct val="0"/>
        </a:spcAft>
        <a:defRPr sz="4400">
          <a:solidFill>
            <a:schemeClr val="tx2"/>
          </a:solidFill>
          <a:latin typeface="Arial" charset="0"/>
        </a:defRPr>
      </a:lvl8pPr>
      <a:lvl9pPr marL="1827517" algn="l"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428" indent="-285548"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599077" indent="-228439"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5957" indent="-228439"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283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69716"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6595"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3472" indent="-228439"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76446"/>
          </a:xfrm>
          <a:solidFill>
            <a:srgbClr val="0A0002"/>
          </a:solidFill>
        </p:spPr>
        <p:txBody>
          <a:bodyPr/>
          <a:lstStyle/>
          <a:p>
            <a:r>
              <a:rPr lang="ar-SA" sz="6000" dirty="0">
                <a:solidFill>
                  <a:srgbClr val="FFFFFF"/>
                </a:solidFill>
              </a:rPr>
              <a:t>التسلسل الزمني للمسيح </a:t>
            </a:r>
            <a:endParaRPr lang="en-US" sz="6000" dirty="0">
              <a:solidFill>
                <a:srgbClr val="FFFFFF"/>
              </a:solidFill>
            </a:endParaRPr>
          </a:p>
        </p:txBody>
      </p:sp>
      <p:sp>
        <p:nvSpPr>
          <p:cNvPr id="5" name="Rectangle 4">
            <a:extLst>
              <a:ext uri="{FF2B5EF4-FFF2-40B4-BE49-F238E27FC236}">
                <a16:creationId xmlns:a16="http://schemas.microsoft.com/office/drawing/2014/main" id="{0AA85267-23A9-8844-96AF-13578DF2DFC6}"/>
              </a:ext>
            </a:extLst>
          </p:cNvPr>
          <p:cNvSpPr>
            <a:spLocks noChangeArrowheads="1"/>
          </p:cNvSpPr>
          <p:nvPr/>
        </p:nvSpPr>
        <p:spPr bwMode="auto">
          <a:xfrm>
            <a:off x="-36512" y="6381328"/>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a:ea typeface="+mn-ea"/>
                <a:cs typeface="Arial"/>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3331840"/>
          </a:xfrm>
        </p:spPr>
        <p:txBody>
          <a:bodyPr/>
          <a:lstStyle/>
          <a:p>
            <a:r>
              <a:rPr lang="ar-JO" b="1" dirty="0">
                <a:solidFill>
                  <a:schemeClr val="bg1"/>
                </a:solidFill>
              </a:rPr>
              <a:t>ومع ذلك يجب علينا أيضًا النظر في هذا العمل النهائي</a:t>
            </a:r>
            <a:endParaRPr lang="en-US" b="1" dirty="0">
              <a:solidFill>
                <a:schemeClr val="bg1"/>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3568990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576893"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65</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rtl="1" eaLnBrk="1" hangingPunct="1">
              <a:defRPr/>
            </a:pPr>
            <a:r>
              <a:rPr lang="ar-JO" sz="4000" b="1" i="0" dirty="0">
                <a:solidFill>
                  <a:schemeClr val="bg1"/>
                </a:solidFill>
                <a:latin typeface="Arial" panose="020B0604020202020204" pitchFamily="34" charset="0"/>
                <a:cs typeface="Arial" panose="020B0604020202020204" pitchFamily="34" charset="0"/>
              </a:rPr>
              <a:t>تحديد تاريخ ميلاد المسيح</a:t>
            </a:r>
            <a:endParaRPr lang="en-US" sz="4000" b="1" i="0" dirty="0">
              <a:solidFill>
                <a:schemeClr val="bg1"/>
              </a:solidFill>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تاريخ الميلاد : تقريبًا ما بين كانون الأوَّل 5 ق.م / كانون الثاني 4 ق.م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وُلِد يسوع بين هذين التاريخين:</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 name="Title 7"/>
          <p:cNvSpPr txBox="1">
            <a:spLocks/>
          </p:cNvSpPr>
          <p:nvPr/>
        </p:nvSpPr>
        <p:spPr bwMode="auto">
          <a:xfrm>
            <a:off x="6309475" y="5116490"/>
            <a:ext cx="1774924"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6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150816" y="5052838"/>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آذار – 11 نيسان</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دبليو.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16" name="Title 7"/>
          <p:cNvSpPr txBox="1">
            <a:spLocks/>
          </p:cNvSpPr>
          <p:nvPr/>
        </p:nvSpPr>
        <p:spPr bwMode="auto">
          <a:xfrm>
            <a:off x="5717387"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إحصاء</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كيرينيوس/سيرينيوس</a:t>
            </a:r>
          </a:p>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2: 1-5)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7" name="Title 7"/>
          <p:cNvSpPr txBox="1">
            <a:spLocks/>
          </p:cNvSpPr>
          <p:nvPr/>
        </p:nvSpPr>
        <p:spPr bwMode="auto">
          <a:xfrm>
            <a:off x="-1588" y="3166179"/>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موت</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هيرودس الكبير</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(متَّى 2: 1؛ لوقا 1: 5)</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376" tIns="45688" rIns="91376" bIns="4568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5" name="Text Box 10"/>
          <p:cNvSpPr txBox="1">
            <a:spLocks noChangeArrowheads="1"/>
          </p:cNvSpPr>
          <p:nvPr/>
        </p:nvSpPr>
        <p:spPr bwMode="auto">
          <a:xfrm>
            <a:off x="8615365" y="4766"/>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56</a:t>
            </a:r>
            <a:endPar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ar-JO"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تاريخ بداية خدمة المسيح</a:t>
            </a:r>
            <a:endParaRPr lang="en-US" sz="3600" b="1" i="0" dirty="0">
              <a:solidFill>
                <a:srgbClr val="F2FC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بدء الخدمة : حوالي خريف 29 م</a:t>
            </a:r>
            <a:endPar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على الأغلب أن يسوع بدأ خدمته بين هذين التاريخين :</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9" name="Title 7"/>
          <p:cNvSpPr txBox="1">
            <a:spLocks/>
          </p:cNvSpPr>
          <p:nvPr/>
        </p:nvSpPr>
        <p:spPr bwMode="auto">
          <a:xfrm>
            <a:off x="1231906" y="2995613"/>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السنة الخامسة عشرة من حكم طيباريوس *</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لوقا 3: 1-3</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a:t>
            </a:r>
          </a:p>
        </p:txBody>
      </p:sp>
      <p:sp>
        <p:nvSpPr>
          <p:cNvPr id="10" name="Title 7"/>
          <p:cNvSpPr txBox="1">
            <a:spLocks/>
          </p:cNvSpPr>
          <p:nvPr/>
        </p:nvSpPr>
        <p:spPr bwMode="auto">
          <a:xfrm>
            <a:off x="204788" y="4427541"/>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19 آب</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28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2" name="Title 7"/>
          <p:cNvSpPr txBox="1">
            <a:spLocks/>
          </p:cNvSpPr>
          <p:nvPr/>
        </p:nvSpPr>
        <p:spPr bwMode="auto">
          <a:xfrm>
            <a:off x="5402269" y="4427541"/>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31 كانون أول</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29 م</a:t>
            </a:r>
            <a:endPar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sp>
        <p:nvSpPr>
          <p:cNvPr id="13" name="Title 7"/>
          <p:cNvSpPr txBox="1">
            <a:spLocks/>
          </p:cNvSpPr>
          <p:nvPr/>
        </p:nvSpPr>
        <p:spPr bwMode="auto">
          <a:xfrm>
            <a:off x="-6344"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10" tIns="46005" rIns="92010" bIns="46005"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688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محسوب إما من التقويم اليولياني أو من سنة طيباريوس الملكية</a:t>
            </a:r>
            <a:endPar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7"/>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0" name="Rounded Rectangle 34"/>
          <p:cNvSpPr>
            <a:spLocks noChangeArrowheads="1"/>
          </p:cNvSpPr>
          <p:nvPr/>
        </p:nvSpPr>
        <p:spPr bwMode="auto">
          <a:xfrm>
            <a:off x="34930" y="76200"/>
            <a:ext cx="9074150" cy="1447800"/>
          </a:xfrm>
          <a:prstGeom prst="roundRect">
            <a:avLst>
              <a:gd name="adj" fmla="val 16667"/>
            </a:avLst>
          </a:prstGeom>
          <a:solidFill>
            <a:schemeClr val="tx2"/>
          </a:solidFill>
          <a:ln w="9525">
            <a:solidFill>
              <a:srgbClr val="FFFFFF"/>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1" name="Rectangle 8"/>
          <p:cNvSpPr>
            <a:spLocks noGrp="1" noChangeArrowheads="1"/>
          </p:cNvSpPr>
          <p:nvPr>
            <p:ph type="title"/>
          </p:nvPr>
        </p:nvSpPr>
        <p:spPr bwMode="auto">
          <a:xfrm>
            <a:off x="-152400" y="3"/>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67" tIns="41034" rIns="82067" bIns="41034" numCol="1" anchor="b" anchorCtr="0" compatLnSpc="1">
            <a:prstTxWarp prst="textNoShape">
              <a:avLst/>
            </a:prstTxWarp>
          </a:bodyPr>
          <a:lstStyle/>
          <a:p>
            <a:pPr eaLnBrk="1" hangingPunct="1"/>
            <a:r>
              <a:rPr lang="ar-JO" altLang="zh-CN" sz="4400" dirty="0">
                <a:latin typeface="Arial" panose="020B0604020202020204" pitchFamily="34" charset="0"/>
                <a:cs typeface="Arial" panose="020B0604020202020204" pitchFamily="34" charset="0"/>
              </a:rPr>
              <a:t>مدة خدمة المسيح</a:t>
            </a:r>
            <a:endParaRPr lang="en-US" altLang="zh-CN" sz="4000" dirty="0">
              <a:latin typeface="Arial" panose="020B0604020202020204" pitchFamily="34" charset="0"/>
              <a:cs typeface="Arial" panose="020B0604020202020204" pitchFamily="34" charset="0"/>
            </a:endParaRPr>
          </a:p>
        </p:txBody>
      </p:sp>
      <p:sp>
        <p:nvSpPr>
          <p:cNvPr id="252932" name="Text Box 9"/>
          <p:cNvSpPr txBox="1">
            <a:spLocks noChangeArrowheads="1"/>
          </p:cNvSpPr>
          <p:nvPr/>
        </p:nvSpPr>
        <p:spPr bwMode="auto">
          <a:xfrm>
            <a:off x="-47625" y="838206"/>
            <a:ext cx="9240838" cy="523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 – 3 نيسان 33 م ( 5ر3 سنة)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3" name="Text Box 9"/>
          <p:cNvSpPr txBox="1">
            <a:spLocks noChangeArrowheads="1"/>
          </p:cNvSpPr>
          <p:nvPr/>
        </p:nvSpPr>
        <p:spPr bwMode="auto">
          <a:xfrm>
            <a:off x="0" y="2743206"/>
            <a:ext cx="1981200" cy="58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بدء         خدمة       يسوع</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34" name="Text Box 9"/>
          <p:cNvSpPr txBox="1">
            <a:spLocks noChangeArrowheads="1"/>
          </p:cNvSpPr>
          <p:nvPr/>
        </p:nvSpPr>
        <p:spPr bwMode="auto">
          <a:xfrm>
            <a:off x="152400" y="4648200"/>
            <a:ext cx="14478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خريف     29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cxnSp>
        <p:nvCxnSpPr>
          <p:cNvPr id="252935" name="Straight Connector 15"/>
          <p:cNvCxnSpPr>
            <a:cxnSpLocks noChangeShapeType="1"/>
          </p:cNvCxnSpPr>
          <p:nvPr/>
        </p:nvCxnSpPr>
        <p:spPr bwMode="auto">
          <a:xfrm rot="5400000">
            <a:off x="4198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6"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7" name="Straight Connector 21"/>
          <p:cNvCxnSpPr>
            <a:cxnSpLocks noChangeShapeType="1"/>
          </p:cNvCxnSpPr>
          <p:nvPr/>
        </p:nvCxnSpPr>
        <p:spPr bwMode="auto">
          <a:xfrm rot="5400000">
            <a:off x="7735094" y="4075910"/>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252938" name="Straight Connector 22"/>
          <p:cNvCxnSpPr>
            <a:cxnSpLocks noChangeShapeType="1"/>
          </p:cNvCxnSpPr>
          <p:nvPr/>
        </p:nvCxnSpPr>
        <p:spPr bwMode="auto">
          <a:xfrm rot="5400000">
            <a:off x="22486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39" name="Straight Connector 23"/>
          <p:cNvCxnSpPr>
            <a:cxnSpLocks noChangeShapeType="1"/>
          </p:cNvCxnSpPr>
          <p:nvPr/>
        </p:nvCxnSpPr>
        <p:spPr bwMode="auto">
          <a:xfrm rot="5400000">
            <a:off x="40774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252940" name="Straight Connector 24"/>
          <p:cNvCxnSpPr>
            <a:cxnSpLocks noChangeShapeType="1"/>
          </p:cNvCxnSpPr>
          <p:nvPr/>
        </p:nvCxnSpPr>
        <p:spPr bwMode="auto">
          <a:xfrm rot="5400000">
            <a:off x="5906294" y="4075910"/>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252941" name="Text Box 9"/>
          <p:cNvSpPr txBox="1">
            <a:spLocks noChangeArrowheads="1"/>
          </p:cNvSpPr>
          <p:nvPr/>
        </p:nvSpPr>
        <p:spPr bwMode="auto">
          <a:xfrm>
            <a:off x="2057400" y="2743206"/>
            <a:ext cx="1447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الأول</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7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30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2" name="Text Box 9"/>
          <p:cNvSpPr txBox="1">
            <a:spLocks noChangeArrowheads="1"/>
          </p:cNvSpPr>
          <p:nvPr/>
        </p:nvSpPr>
        <p:spPr bwMode="auto">
          <a:xfrm>
            <a:off x="1828800" y="4648200"/>
            <a:ext cx="175260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2: 13، 23</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3" name="Text Box 9"/>
          <p:cNvSpPr txBox="1">
            <a:spLocks noChangeArrowheads="1"/>
          </p:cNvSpPr>
          <p:nvPr/>
        </p:nvSpPr>
        <p:spPr bwMode="auto">
          <a:xfrm>
            <a:off x="3786182" y="2743200"/>
            <a:ext cx="1785950"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الفصح الثاني</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4" name="Text Box 9"/>
          <p:cNvSpPr txBox="1">
            <a:spLocks noChangeArrowheads="1"/>
          </p:cNvSpPr>
          <p:nvPr/>
        </p:nvSpPr>
        <p:spPr bwMode="auto">
          <a:xfrm>
            <a:off x="3429000" y="4648206"/>
            <a:ext cx="2500322" cy="107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غير مذكور في يوحنا</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مر 2: 23-28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لو 6: 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مت 12: 1-8</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5" name="Text Box 9"/>
          <p:cNvSpPr txBox="1">
            <a:spLocks noChangeArrowheads="1"/>
          </p:cNvSpPr>
          <p:nvPr/>
        </p:nvSpPr>
        <p:spPr bwMode="auto">
          <a:xfrm>
            <a:off x="5500694" y="2743206"/>
            <a:ext cx="1714512"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الثالث</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25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32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6"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6: 4</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7" name="Text Box 9"/>
          <p:cNvSpPr txBox="1">
            <a:spLocks noChangeArrowheads="1"/>
          </p:cNvSpPr>
          <p:nvPr/>
        </p:nvSpPr>
        <p:spPr bwMode="auto">
          <a:xfrm>
            <a:off x="7467600" y="2743206"/>
            <a:ext cx="1676400"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الفصح الرابع</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 نيسان</a:t>
            </a:r>
            <a:b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b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33 م</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252948" name="Text Box 9"/>
          <p:cNvSpPr txBox="1">
            <a:spLocks noChangeArrowheads="1"/>
          </p:cNvSpPr>
          <p:nvPr/>
        </p:nvSpPr>
        <p:spPr bwMode="auto">
          <a:xfrm>
            <a:off x="7143768" y="4648200"/>
            <a:ext cx="2000232" cy="338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يو 11: 55-12: 1</a:t>
            </a:r>
            <a:endParaRPr kumimoji="0" lang="en-US" sz="16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endParaRPr>
          </a:p>
        </p:txBody>
      </p:sp>
      <p:sp>
        <p:nvSpPr>
          <p:cNvPr id="252949" name="Text Box 9"/>
          <p:cNvSpPr txBox="1">
            <a:spLocks noChangeArrowheads="1"/>
          </p:cNvSpPr>
          <p:nvPr/>
        </p:nvSpPr>
        <p:spPr bwMode="auto">
          <a:xfrm>
            <a:off x="381000" y="1573219"/>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ذكر</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MS Gothic" charset="0"/>
                <a:cs typeface="Arial" panose="020B0604020202020204" pitchFamily="34" charset="0"/>
              </a:rPr>
              <a:t> يوحنا </a:t>
            </a: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rPr>
              <a:t>وحده ثلاثة أعياد فصح</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Gothic" charset="0"/>
              <a:cs typeface="Arial" panose="020B0604020202020204" pitchFamily="34" charset="0"/>
            </a:endParaRPr>
          </a:p>
        </p:txBody>
      </p:sp>
      <p:sp>
        <p:nvSpPr>
          <p:cNvPr id="36" name="TextBox 35"/>
          <p:cNvSpPr txBox="1"/>
          <p:nvPr/>
        </p:nvSpPr>
        <p:spPr>
          <a:xfrm>
            <a:off x="8616954" y="71441"/>
            <a:ext cx="530785" cy="461600"/>
          </a:xfrm>
          <a:prstGeom prst="rect">
            <a:avLst/>
          </a:prstGeom>
          <a:noFill/>
        </p:spPr>
        <p:txBody>
          <a:bodyPr wrap="none" lIns="91376" tIns="45688" rIns="91376" bIns="45688">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rPr>
              <a:t>56</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panose="020B0604020202020204" pitchFamily="34" charset="0"/>
              <a:ea typeface="MS Gothic" charset="0"/>
              <a:cs typeface="Arial" panose="020B0604020202020204" pitchFamily="34" charset="0"/>
            </a:endParaRPr>
          </a:p>
        </p:txBody>
      </p:sp>
      <p:sp>
        <p:nvSpPr>
          <p:cNvPr id="252951" name="Text Box 9"/>
          <p:cNvSpPr txBox="1">
            <a:spLocks noChangeArrowheads="1"/>
          </p:cNvSpPr>
          <p:nvPr/>
        </p:nvSpPr>
        <p:spPr bwMode="auto">
          <a:xfrm>
            <a:off x="0" y="6443667"/>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rPr>
              <a:t>هارولد و. هوهنر، النواحي الزمنية لحياة المسيح (زوندرفان، 1977)، 114</a:t>
            </a:r>
            <a:endPar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S Gothic" charset="0"/>
              <a:cs typeface="Arial" panose="020B0604020202020204" pitchFamily="34" charset="0"/>
            </a:endParaRPr>
          </a:p>
        </p:txBody>
      </p:sp>
      <p:sp>
        <p:nvSpPr>
          <p:cNvPr id="252952"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rPr>
              <a:t>لهذا فإن خدمة يسوع كانت 5ر2 سنة على الأقل</a:t>
            </a:r>
            <a:endParaRPr kumimoji="0" lang="en-US" sz="2000" b="1" i="0" u="none" strike="noStrike" kern="1200" cap="none" spc="0" normalizeH="0" baseline="0" noProof="0" dirty="0">
              <a:ln>
                <a:noFill/>
              </a:ln>
              <a:solidFill>
                <a:srgbClr val="F2FCFF"/>
              </a:solidFill>
              <a:effectLst/>
              <a:uLnTx/>
              <a:uFillTx/>
              <a:latin typeface="Arial" panose="020B0604020202020204" pitchFamily="34" charset="0"/>
              <a:ea typeface="MS Gothic" charset="0"/>
              <a:cs typeface="Arial" panose="020B0604020202020204" pitchFamily="34"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ar-JO" dirty="0">
                <a:solidFill>
                  <a:srgbClr val="FFFFFF"/>
                </a:solidFill>
                <a:latin typeface="Arial" panose="020B0604020202020204" pitchFamily="34" charset="0"/>
                <a:ea typeface="ＭＳ Ｐゴシック" charset="0"/>
                <a:cs typeface="Arial" panose="020B0604020202020204" pitchFamily="34" charset="0"/>
              </a:rPr>
              <a:t>التسلسل الزمني ليسوع و الأعمال</a:t>
            </a:r>
            <a:endParaRPr kumimoji="0" lang="en-US" dirty="0">
              <a:latin typeface="Arial" panose="020B0604020202020204" pitchFamily="34" charset="0"/>
              <a:ea typeface="ＭＳ Ｐゴシック" charset="0"/>
              <a:cs typeface="Arial" panose="020B0604020202020204" pitchFamily="34" charset="0"/>
            </a:endParaRPr>
          </a:p>
        </p:txBody>
      </p:sp>
      <p:sp>
        <p:nvSpPr>
          <p:cNvPr id="84995" name="Text Box 3"/>
          <p:cNvSpPr txBox="1">
            <a:spLocks noChangeArrowheads="1"/>
          </p:cNvSpPr>
          <p:nvPr/>
        </p:nvSpPr>
        <p:spPr bwMode="auto">
          <a:xfrm>
            <a:off x="4824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4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6" name="Text Box 4"/>
          <p:cNvSpPr txBox="1">
            <a:spLocks noChangeArrowheads="1"/>
          </p:cNvSpPr>
          <p:nvPr/>
        </p:nvSpPr>
        <p:spPr bwMode="auto">
          <a:xfrm>
            <a:off x="1396878" y="1219203"/>
            <a:ext cx="827341"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ق.م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7" name="Text Box 5"/>
          <p:cNvSpPr txBox="1">
            <a:spLocks noChangeArrowheads="1"/>
          </p:cNvSpPr>
          <p:nvPr/>
        </p:nvSpPr>
        <p:spPr bwMode="auto">
          <a:xfrm>
            <a:off x="2676934" y="1219203"/>
            <a:ext cx="553227"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 م</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8" name="Text Box 6"/>
          <p:cNvSpPr txBox="1">
            <a:spLocks noChangeArrowheads="1"/>
          </p:cNvSpPr>
          <p:nvPr/>
        </p:nvSpPr>
        <p:spPr bwMode="auto">
          <a:xfrm>
            <a:off x="526069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29</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4999" name="Text Box 7"/>
          <p:cNvSpPr txBox="1">
            <a:spLocks noChangeArrowheads="1"/>
          </p:cNvSpPr>
          <p:nvPr/>
        </p:nvSpPr>
        <p:spPr bwMode="auto">
          <a:xfrm>
            <a:off x="6168748"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30</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0" name="Text Box 8"/>
          <p:cNvSpPr txBox="1">
            <a:spLocks noChangeArrowheads="1"/>
          </p:cNvSpPr>
          <p:nvPr/>
        </p:nvSpPr>
        <p:spPr bwMode="auto">
          <a:xfrm>
            <a:off x="67767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33</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1" name="Text Box 9"/>
          <p:cNvSpPr txBox="1">
            <a:spLocks noChangeArrowheads="1"/>
          </p:cNvSpPr>
          <p:nvPr/>
        </p:nvSpPr>
        <p:spPr bwMode="auto">
          <a:xfrm>
            <a:off x="806581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35</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2" name="Text Box 10"/>
          <p:cNvSpPr txBox="1">
            <a:spLocks noChangeArrowheads="1"/>
          </p:cNvSpPr>
          <p:nvPr/>
        </p:nvSpPr>
        <p:spPr bwMode="auto">
          <a:xfrm>
            <a:off x="3677962" y="1219203"/>
            <a:ext cx="53078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14</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3" name="Text Box 11"/>
          <p:cNvSpPr txBox="1">
            <a:spLocks noChangeArrowheads="1"/>
          </p:cNvSpPr>
          <p:nvPr/>
        </p:nvSpPr>
        <p:spPr bwMode="auto">
          <a:xfrm>
            <a:off x="518504"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ولادة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4" name="Text Box 12"/>
          <p:cNvSpPr txBox="1">
            <a:spLocks noChangeArrowheads="1"/>
          </p:cNvSpPr>
          <p:nvPr/>
        </p:nvSpPr>
        <p:spPr bwMode="auto">
          <a:xfrm>
            <a:off x="1732143" y="1905003"/>
            <a:ext cx="92833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سنة</a:t>
            </a: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p>
        </p:txBody>
      </p:sp>
      <p:sp>
        <p:nvSpPr>
          <p:cNvPr id="85005" name="Text Box 13"/>
          <p:cNvSpPr txBox="1">
            <a:spLocks noChangeArrowheads="1"/>
          </p:cNvSpPr>
          <p:nvPr/>
        </p:nvSpPr>
        <p:spPr bwMode="auto">
          <a:xfrm>
            <a:off x="4880760" y="1905000"/>
            <a:ext cx="1295418" cy="1938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السنة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لطيباريوس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a:t>
            </a:r>
            <a:br>
              <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يوحنا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ويسوع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6" name="Text Box 14"/>
          <p:cNvSpPr txBox="1">
            <a:spLocks noChangeArrowheads="1"/>
          </p:cNvSpPr>
          <p:nvPr/>
        </p:nvSpPr>
        <p:spPr bwMode="auto">
          <a:xfrm>
            <a:off x="6662132" y="1905004"/>
            <a:ext cx="763221"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يسوع</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7" name="Text Box 15"/>
          <p:cNvSpPr txBox="1">
            <a:spLocks noChangeArrowheads="1"/>
          </p:cNvSpPr>
          <p:nvPr/>
        </p:nvSpPr>
        <p:spPr bwMode="auto">
          <a:xfrm>
            <a:off x="7952001" y="1905004"/>
            <a:ext cx="75841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إيمان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بولس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8" name="Text Box 16"/>
          <p:cNvSpPr txBox="1">
            <a:spLocks noChangeArrowheads="1"/>
          </p:cNvSpPr>
          <p:nvPr/>
        </p:nvSpPr>
        <p:spPr bwMode="auto">
          <a:xfrm>
            <a:off x="3332506" y="1905004"/>
            <a:ext cx="1223283"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تتويج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طيباريوس</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09" name="Text Box 17"/>
          <p:cNvSpPr txBox="1">
            <a:spLocks noChangeArrowheads="1"/>
          </p:cNvSpPr>
          <p:nvPr/>
        </p:nvSpPr>
        <p:spPr bwMode="auto">
          <a:xfrm>
            <a:off x="2419064" y="4191003"/>
            <a:ext cx="151823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rPr>
              <a:t>32-33 سنة</a:t>
            </a:r>
            <a:endParaRPr kumimoji="0" lang="en-US" sz="2400" b="1"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85011" name="Text Box 19"/>
          <p:cNvSpPr txBox="1">
            <a:spLocks noChangeArrowheads="1"/>
          </p:cNvSpPr>
          <p:nvPr/>
        </p:nvSpPr>
        <p:spPr bwMode="auto">
          <a:xfrm>
            <a:off x="914400" y="46482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2" name="Text Box 20"/>
          <p:cNvSpPr txBox="1">
            <a:spLocks noChangeArrowheads="1"/>
          </p:cNvSpPr>
          <p:nvPr/>
        </p:nvSpPr>
        <p:spPr bwMode="auto">
          <a:xfrm>
            <a:off x="0" y="2835276"/>
            <a:ext cx="49530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في السنة الخامسة عشرة لطيباريوس كرز يوحنا (3: 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1376" tIns="45688" rIns="91376" bIns="45688">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
        <p:nvSpPr>
          <p:cNvPr id="254997"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6"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7"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8"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29"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0"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1"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2"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3"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4"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5"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6"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7"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8"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39"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0"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1"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2"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3"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4"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5"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6"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7"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8"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49"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0"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1"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2"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3"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4"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5"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6" name="Text Box 33"/>
          <p:cNvSpPr txBox="1">
            <a:spLocks noChangeArrowheads="1"/>
          </p:cNvSpPr>
          <p:nvPr/>
        </p:nvSpPr>
        <p:spPr bwMode="auto">
          <a:xfrm>
            <a:off x="0" y="4100519"/>
            <a:ext cx="9372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1</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3</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4</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5</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mr-IN"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charset="0"/>
              </a:rPr>
              <a:t>……</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26</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27</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28</a:t>
            </a:r>
            <a:r>
              <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   </a:t>
            </a:r>
            <a:r>
              <a:rPr kumimoji="0" lang="ar-JO"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29</a:t>
            </a:r>
            <a:endParaRPr kumimoji="0" lang="en-US" sz="1200" b="1"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endParaRPr>
          </a:p>
        </p:txBody>
      </p:sp>
      <p:sp>
        <p:nvSpPr>
          <p:cNvPr id="257057" name="Line 34"/>
          <p:cNvSpPr>
            <a:spLocks noChangeShapeType="1"/>
          </p:cNvSpPr>
          <p:nvPr/>
        </p:nvSpPr>
        <p:spPr bwMode="auto">
          <a:xfrm flipH="1">
            <a:off x="166689" y="3338513"/>
            <a:ext cx="9763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8"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59"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0" name="Text Box 37"/>
          <p:cNvSpPr txBox="1">
            <a:spLocks noChangeArrowheads="1"/>
          </p:cNvSpPr>
          <p:nvPr/>
        </p:nvSpPr>
        <p:spPr bwMode="auto">
          <a:xfrm>
            <a:off x="0" y="2881316"/>
            <a:ext cx="114297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سنوات</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1"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سنة</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2" name="Text Box 39"/>
          <p:cNvSpPr txBox="1">
            <a:spLocks noChangeArrowheads="1"/>
          </p:cNvSpPr>
          <p:nvPr/>
        </p:nvSpPr>
        <p:spPr bwMode="auto">
          <a:xfrm>
            <a:off x="1447804" y="2805116"/>
            <a:ext cx="759301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3" name="Text Box 40"/>
          <p:cNvSpPr txBox="1">
            <a:spLocks noChangeArrowheads="1"/>
          </p:cNvSpPr>
          <p:nvPr/>
        </p:nvSpPr>
        <p:spPr bwMode="auto">
          <a:xfrm>
            <a:off x="1447801" y="2805116"/>
            <a:ext cx="7634288"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28-29 سنة</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4" name="Text Box 41"/>
          <p:cNvSpPr txBox="1">
            <a:spLocks noChangeArrowheads="1"/>
          </p:cNvSpPr>
          <p:nvPr/>
        </p:nvSpPr>
        <p:spPr bwMode="auto">
          <a:xfrm>
            <a:off x="0" y="4405316"/>
            <a:ext cx="37338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ar-JO" sz="2400" b="0" i="0" u="none" strike="noStrike" kern="1200" cap="none" spc="0" normalizeH="0" baseline="0" noProof="0" dirty="0">
                <a:ln>
                  <a:noFill/>
                </a:ln>
                <a:solidFill>
                  <a:srgbClr val="000099"/>
                </a:solidFill>
                <a:effectLst/>
                <a:uLnTx/>
                <a:uFillTx/>
                <a:latin typeface="Arial" panose="020B0604020202020204" pitchFamily="34" charset="0"/>
                <a:ea typeface="ＭＳ Ｐゴシック" charset="0"/>
                <a:cs typeface="Arial" panose="020B0604020202020204" pitchFamily="34" charset="0"/>
              </a:rPr>
              <a:t>م</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p:txBody>
      </p:sp>
      <p:sp>
        <p:nvSpPr>
          <p:cNvPr id="257065" name="Text Box 42"/>
          <p:cNvSpPr txBox="1">
            <a:spLocks noChangeArrowheads="1"/>
          </p:cNvSpPr>
          <p:nvPr/>
        </p:nvSpPr>
        <p:spPr bwMode="auto">
          <a:xfrm>
            <a:off x="1447800" y="838203"/>
            <a:ext cx="6553200"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6" name="Text Box 43"/>
          <p:cNvSpPr txBox="1">
            <a:spLocks noChangeArrowheads="1"/>
          </p:cNvSpPr>
          <p:nvPr/>
        </p:nvSpPr>
        <p:spPr bwMode="auto">
          <a:xfrm>
            <a:off x="1295400" y="5014914"/>
            <a:ext cx="6629400" cy="1015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+ 28 = 32 سنة (غير شامل 29 م)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3 + 1 + 29 = 33 سنة (شامل 29 م)</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57067" name="Rectangle 44"/>
          <p:cNvSpPr>
            <a:spLocks noGrp="1" noChangeArrowheads="1"/>
          </p:cNvSpPr>
          <p:nvPr>
            <p:ph type="title" idx="4294967295"/>
          </p:nvPr>
        </p:nvSpPr>
        <p:spPr>
          <a:xfrm>
            <a:off x="1150944" y="617538"/>
            <a:ext cx="7793037" cy="914400"/>
          </a:xfrm>
        </p:spPr>
        <p:txBody>
          <a:bodyPr/>
          <a:lstStyle/>
          <a:p>
            <a:pPr algn="ctr" eaLnBrk="1" hangingPunct="1"/>
            <a:r>
              <a:rPr lang="ar-JO" sz="3200" b="1" dirty="0">
                <a:solidFill>
                  <a:schemeClr val="tx1"/>
                </a:solidFill>
                <a:latin typeface="Arial" panose="020B0604020202020204" pitchFamily="34" charset="0"/>
                <a:cs typeface="Arial" panose="020B0604020202020204" pitchFamily="34" charset="0"/>
              </a:rPr>
              <a:t>عمر يسوع</a:t>
            </a:r>
            <a:br>
              <a:rPr lang="en-US" sz="3200" b="1" dirty="0">
                <a:solidFill>
                  <a:schemeClr val="tx1"/>
                </a:solidFill>
                <a:latin typeface="Arial" panose="020B0604020202020204" pitchFamily="34" charset="0"/>
                <a:cs typeface="Arial" panose="020B0604020202020204" pitchFamily="34" charset="0"/>
              </a:rPr>
            </a:br>
            <a:r>
              <a:rPr lang="ar-JO" sz="3200" b="1" dirty="0">
                <a:solidFill>
                  <a:schemeClr val="tx1"/>
                </a:solidFill>
                <a:latin typeface="Arial" panose="020B0604020202020204" pitchFamily="34" charset="0"/>
                <a:cs typeface="Arial" panose="020B0604020202020204" pitchFamily="34" charset="0"/>
              </a:rPr>
              <a:t>عندما بدأ خدمته</a:t>
            </a:r>
            <a:endParaRPr lang="en-US" sz="2400" dirty="0">
              <a:solidFill>
                <a:schemeClr val="tx1"/>
              </a:solidFill>
              <a:latin typeface="Arial" panose="020B0604020202020204" pitchFamily="34" charset="0"/>
              <a:cs typeface="Arial" panose="020B0604020202020204" pitchFamily="34" charset="0"/>
            </a:endParaRPr>
          </a:p>
        </p:txBody>
      </p:sp>
      <p:sp>
        <p:nvSpPr>
          <p:cNvPr id="257068" name="Text Box 45"/>
          <p:cNvSpPr txBox="1">
            <a:spLocks noChangeArrowheads="1"/>
          </p:cNvSpPr>
          <p:nvPr/>
        </p:nvSpPr>
        <p:spPr bwMode="auto">
          <a:xfrm>
            <a:off x="4" y="6373813"/>
            <a:ext cx="8990013"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مقتبس من ميشيل آنج (طالب مسح العهد الجديد، كلية سنغافورة للكتاب المقدس، 2006)</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9134" name="Text Box 46"/>
          <p:cNvSpPr txBox="1">
            <a:spLocks noChangeArrowheads="1"/>
          </p:cNvSpPr>
          <p:nvPr/>
        </p:nvSpPr>
        <p:spPr bwMode="auto">
          <a:xfrm>
            <a:off x="4419600" y="1524000"/>
            <a:ext cx="4724400" cy="830932"/>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و لما ابتدأ يسوع خدمته كان له نحو ثلاثين سنة (لو 3: 23)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7070" name="Text Box 22"/>
          <p:cNvSpPr txBox="1">
            <a:spLocks noChangeArrowheads="1"/>
          </p:cNvSpPr>
          <p:nvPr/>
        </p:nvSpPr>
        <p:spPr bwMode="auto">
          <a:xfrm>
            <a:off x="8518531" y="0"/>
            <a:ext cx="625475" cy="40005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38أ</a:t>
            </a:r>
            <a:endParaRPr kumimoji="0" lang="en-US" sz="2000" b="0" i="0" u="none" strike="noStrike" kern="1200" cap="none" spc="0" normalizeH="0" baseline="0" noProof="0" dirty="0">
              <a:ln>
                <a:noFill/>
              </a:ln>
              <a:solidFill>
                <a:srgbClr val="212164"/>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
            <a:ext cx="9150350" cy="685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ar-SA" altLang="en-US" b="1" dirty="0">
                <a:solidFill>
                  <a:srgbClr val="FFFFFF"/>
                </a:solidFill>
                <a:latin typeface="Arial" panose="020B0604020202020204" pitchFamily="34" charset="0"/>
                <a:cs typeface="Arial" panose="020B0604020202020204" pitchFamily="34" charset="0"/>
              </a:rPr>
              <a:t>عطلة نهاية أسبوع نبويَّة</a:t>
            </a:r>
            <a:endParaRPr lang="en-US" altLang="en-US" b="1"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hueOff val="0"/>
                  <a:satOff val="0"/>
                  <a:lumOff val="0"/>
                  <a:alphaOff val="0"/>
                </a:srgbClr>
              </a:solidFill>
              <a:effectLst/>
              <a:uLnTx/>
              <a:uFillTx/>
              <a:latin typeface="Arial" panose="020B0604020202020204" pitchFamily="34" charset="0"/>
              <a:ea typeface="+mn-ea"/>
              <a:cs typeface="Arial" panose="020B0604020202020204" pitchFamily="34" charset="0"/>
            </a:endParaRPr>
          </a:p>
        </p:txBody>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يوم الخميس</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جمعة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السبت</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anose="020B0604020202020204" pitchFamily="34" charset="0"/>
                <a:ea typeface="MS PGothic" pitchFamily="34" charset="-128"/>
                <a:cs typeface="Arial" panose="020B0604020202020204"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الأحد</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8" name="Rectangle 17"/>
            <p:cNvSpPr/>
            <p:nvPr/>
          </p:nvSpPr>
          <p:spPr>
            <a:xfrm>
              <a:off x="1332324"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22" name="Rectangle 21"/>
            <p:cNvSpPr/>
            <p:nvPr/>
          </p:nvSpPr>
          <p:spPr>
            <a:xfrm>
              <a:off x="5220756" y="3282419"/>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العشاء الأخير</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صلب</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القيامة</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grpSp>
        <p:nvGrpSpPr>
          <p:cNvPr id="29" name="Group 28"/>
          <p:cNvGrpSpPr>
            <a:grpSpLocks/>
          </p:cNvGrpSpPr>
          <p:nvPr/>
        </p:nvGrpSpPr>
        <p:grpSpPr bwMode="auto">
          <a:xfrm>
            <a:off x="3203575" y="3500439"/>
            <a:ext cx="2003425" cy="936625"/>
            <a:chOff x="1259632" y="2996953"/>
            <a:chExt cx="1872208" cy="936104"/>
          </a:xfrm>
        </p:grpSpPr>
        <p:sp>
          <p:nvSpPr>
            <p:cNvPr id="259097" name="Rectangle 16"/>
            <p:cNvSpPr>
              <a:spLocks noChangeArrowheads="1"/>
            </p:cNvSpPr>
            <p:nvPr/>
          </p:nvSpPr>
          <p:spPr bwMode="auto">
            <a:xfrm>
              <a:off x="1259632" y="2996953"/>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1" name="Rectangle 30"/>
            <p:cNvSpPr/>
            <p:nvPr/>
          </p:nvSpPr>
          <p:spPr>
            <a:xfrm>
              <a:off x="1394471" y="3213426"/>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الفداء</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الانفصال</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7" name="Rectangle 36"/>
            <p:cNvSpPr/>
            <p:nvPr/>
          </p:nvSpPr>
          <p:spPr>
            <a:xfrm>
              <a:off x="5220757" y="3282468"/>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القيامة</a:t>
              </a: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الجليل</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SA"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rPr>
              <a:t>يهودا</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S PGothic" pitchFamily="34" charset="-128"/>
              <a:cs typeface="Arial" panose="020B0604020202020204" pitchFamily="34" charset="0"/>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2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3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5 أبريل 33</a:t>
            </a:r>
            <a:endPar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endParaRP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rPr>
              <a:t>م ع ج 39</a:t>
            </a:r>
            <a:endParaRPr kumimoji="0" lang="en-US" sz="2400" b="1" i="0" u="none" strike="noStrike" kern="0" cap="none" spc="0" normalizeH="0" baseline="0" noProof="0" dirty="0">
              <a:ln>
                <a:noFill/>
              </a:ln>
              <a:solidFill>
                <a:srgbClr val="060400"/>
              </a:solidFill>
              <a:effectLst/>
              <a:uLnTx/>
              <a:uFillTx/>
              <a:latin typeface="Arial" panose="020B0604020202020204" pitchFamily="34" charset="0"/>
              <a:ea typeface="Times New Roman" charset="0"/>
              <a:cs typeface="Arial" panose="020B0604020202020204" pitchFamily="34" charset="0"/>
            </a:endParaRPr>
          </a:p>
        </p:txBody>
      </p:sp>
      <p:sp>
        <p:nvSpPr>
          <p:cNvPr id="4" name="Rectangle 3">
            <a:extLst>
              <a:ext uri="{FF2B5EF4-FFF2-40B4-BE49-F238E27FC236}">
                <a16:creationId xmlns:a16="http://schemas.microsoft.com/office/drawing/2014/main" id="{140EEB5D-E8AD-7FA9-FB2C-936B87DD3076}"/>
              </a:ext>
            </a:extLst>
          </p:cNvPr>
          <p:cNvSpPr/>
          <p:nvPr/>
        </p:nvSpPr>
        <p:spPr>
          <a:xfrm>
            <a:off x="-6350" y="5631647"/>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١ كورنثوس ١٥ : ٢٠</a:t>
            </a:r>
          </a:p>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ar-SA" sz="2400" b="1" i="0" u="none" strike="noStrike" kern="1200" cap="none" spc="0" normalizeH="0" baseline="0" noProof="0" dirty="0">
                <a:ln>
                  <a:noFill/>
                </a:ln>
                <a:solidFill>
                  <a:srgbClr val="060400"/>
                </a:solidFill>
                <a:effectLst>
                  <a:glow rad="254000">
                    <a:srgbClr val="FFFFFF">
                      <a:alpha val="75000"/>
                    </a:srgbClr>
                  </a:glow>
                </a:effectLst>
                <a:uLnTx/>
                <a:uFillTx/>
                <a:latin typeface="Arial" panose="020B0604020202020204" pitchFamily="34" charset="0"/>
                <a:ea typeface="+mn-ea"/>
                <a:cs typeface="Arial" panose="020B0604020202020204" pitchFamily="34" charset="0"/>
              </a:rPr>
              <a:t>وَلَكِنِ الآنَ قَدْ قَامَ الْمَسِيحُ مِنَ الأَمْوَاتِ وَصَارَ بَاكُورَةَ الرَّاقِدِينَ. </a:t>
            </a:r>
          </a:p>
        </p:txBody>
      </p:sp>
    </p:spTree>
    <p:extLst>
      <p:ext uri="{BB962C8B-B14F-4D97-AF65-F5344CB8AC3E}">
        <p14:creationId xmlns:p14="http://schemas.microsoft.com/office/powerpoint/2010/main" val="3541756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strVal val="#ppt_w*0.70"/>
                                          </p:val>
                                        </p:tav>
                                        <p:tav tm="100000">
                                          <p:val>
                                            <p:strVal val="#ppt_w"/>
                                          </p:val>
                                        </p:tav>
                                      </p:tavLst>
                                    </p:anim>
                                    <p:anim calcmode="lin" valueType="num">
                                      <p:cBhvr>
                                        <p:cTn id="108" dur="1000" fill="hold"/>
                                        <p:tgtEl>
                                          <p:spTgt spid="4"/>
                                        </p:tgtEl>
                                        <p:attrNameLst>
                                          <p:attrName>ppt_h</p:attrName>
                                        </p:attrNameLst>
                                      </p:cBhvr>
                                      <p:tavLst>
                                        <p:tav tm="0">
                                          <p:val>
                                            <p:strVal val="#ppt_h"/>
                                          </p:val>
                                        </p:tav>
                                        <p:tav tm="100000">
                                          <p:val>
                                            <p:strVal val="#ppt_h"/>
                                          </p:val>
                                        </p:tav>
                                      </p:tavLst>
                                    </p:anim>
                                    <p:animEffect transition="in" filter="fade">
                                      <p:cBhvr>
                                        <p:cTn id="10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charset="0"/>
                <a:ea typeface="ＭＳ Ｐゴシック" charset="0"/>
              </a:rPr>
              <a:t>مسح العهد الجديد</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2655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1975</TotalTime>
  <Words>1285</Words>
  <Application>Microsoft Macintosh PowerPoint</Application>
  <PresentationFormat>On-screen Show (4:3)</PresentationFormat>
  <Paragraphs>181</Paragraphs>
  <Slides>10</Slides>
  <Notes>8</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10</vt:i4>
      </vt:variant>
    </vt:vector>
  </HeadingPairs>
  <TitlesOfParts>
    <vt:vector size="28" baseType="lpstr">
      <vt:lpstr>MS Gothic</vt:lpstr>
      <vt:lpstr>ＭＳ Ｐゴシック</vt:lpstr>
      <vt:lpstr>Times</vt:lpstr>
      <vt:lpstr>Arial</vt:lpstr>
      <vt:lpstr>Calibri</vt:lpstr>
      <vt:lpstr>Tahoma</vt:lpstr>
      <vt:lpstr>Times New Roman</vt:lpstr>
      <vt:lpstr>Wingdings</vt:lpstr>
      <vt:lpstr>Portfolio</vt:lpstr>
      <vt:lpstr>1_Default Design</vt:lpstr>
      <vt:lpstr>2_Default Design</vt:lpstr>
      <vt:lpstr>Slit</vt:lpstr>
      <vt:lpstr>1_Orbit</vt:lpstr>
      <vt:lpstr>3_Fireball</vt:lpstr>
      <vt:lpstr>1_Blank Presentation</vt:lpstr>
      <vt:lpstr>1_Portfolio</vt:lpstr>
      <vt:lpstr>1_Blends</vt:lpstr>
      <vt:lpstr>2_Fireball</vt:lpstr>
      <vt:lpstr>التسلسل الزمني للمسيح </vt:lpstr>
      <vt:lpstr>ومع ذلك يجب علينا أيضًا النظر في هذا العمل النهائي</vt:lpstr>
      <vt:lpstr>تحديد تاريخ ميلاد المسيح</vt:lpstr>
      <vt:lpstr>تاريخ بداية خدمة المسيح</vt:lpstr>
      <vt:lpstr>مدة خدمة المسيح</vt:lpstr>
      <vt:lpstr>التسلسل الزمني ليسوع و الأعمال</vt:lpstr>
      <vt:lpstr>عمر يسوع عندما بدأ خدمته</vt:lpstr>
      <vt:lpstr>عطلة نهاية أسبوع نبويَّة</vt:lpstr>
      <vt:lpstr>مسح العهد الجديد •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41</cp:revision>
  <dcterms:created xsi:type="dcterms:W3CDTF">2010-12-20T09:16:49Z</dcterms:created>
  <dcterms:modified xsi:type="dcterms:W3CDTF">2024-01-06T13:45:51Z</dcterms:modified>
</cp:coreProperties>
</file>