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02" r:id="rId6"/>
    <p:sldMasterId id="2147483916" r:id="rId7"/>
    <p:sldMasterId id="2147483929" r:id="rId8"/>
    <p:sldMasterId id="2147483941" r:id="rId9"/>
    <p:sldMasterId id="2147483943" r:id="rId10"/>
  </p:sldMasterIdLst>
  <p:notesMasterIdLst>
    <p:notesMasterId r:id="rId46"/>
  </p:notesMasterIdLst>
  <p:sldIdLst>
    <p:sldId id="257" r:id="rId11"/>
    <p:sldId id="4888"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5408" r:id="rId26"/>
    <p:sldId id="273" r:id="rId27"/>
    <p:sldId id="318" r:id="rId28"/>
    <p:sldId id="319" r:id="rId29"/>
    <p:sldId id="276" r:id="rId30"/>
    <p:sldId id="256" r:id="rId31"/>
    <p:sldId id="332" r:id="rId32"/>
    <p:sldId id="4889" r:id="rId33"/>
    <p:sldId id="263" r:id="rId34"/>
    <p:sldId id="264" r:id="rId35"/>
    <p:sldId id="4890" r:id="rId36"/>
    <p:sldId id="4677" r:id="rId37"/>
    <p:sldId id="278" r:id="rId38"/>
    <p:sldId id="4891" r:id="rId39"/>
    <p:sldId id="262" r:id="rId40"/>
    <p:sldId id="321" r:id="rId41"/>
    <p:sldId id="4892" r:id="rId42"/>
    <p:sldId id="267" r:id="rId43"/>
    <p:sldId id="291" r:id="rId44"/>
    <p:sldId id="29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4"/>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7"/>
    <p:restoredTop sz="83698" autoAdjust="0"/>
  </p:normalViewPr>
  <p:slideViewPr>
    <p:cSldViewPr>
      <p:cViewPr varScale="1">
        <p:scale>
          <a:sx n="76" d="100"/>
          <a:sy n="76" d="100"/>
        </p:scale>
        <p:origin x="192" y="1440"/>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1/28/25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normAutofit fontScale="700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b="0" dirty="0">
                <a:latin typeface="Arial" panose="020B0604020202020204" pitchFamily="34" charset="0"/>
                <a:ea typeface="ＭＳ Ｐゴシック" charset="0"/>
                <a:cs typeface="Arial" panose="020B0604020202020204" pitchFamily="34" charset="0"/>
              </a:rPr>
              <a:t>00-Book Overviews-788</a:t>
            </a:r>
          </a:p>
          <a:p>
            <a:pPr eaLnBrk="1" hangingPunct="1"/>
            <a:r>
              <a:rPr lang="en-US" altLang="zh-CN" b="0" dirty="0">
                <a:latin typeface="Arial" charset="0"/>
                <a:ea typeface="SimSun" charset="0"/>
                <a:cs typeface="SimSun" charset="0"/>
              </a:rPr>
              <a:t>Common English-52</a:t>
            </a:r>
          </a:p>
          <a:p>
            <a:pPr eaLnBrk="1" hangingPunct="1"/>
            <a:r>
              <a:rPr lang="en-US" altLang="zh-CN" b="0" dirty="0">
                <a:latin typeface="Arial" charset="0"/>
                <a:ea typeface="SimSun" charset="0"/>
                <a:cs typeface="SimSun" charset="0"/>
              </a:rPr>
              <a:t>CH-02-Nature-103-p34a</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LC_00-NT Bakgrounds-2</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pPr eaLnBrk="1" hangingPunct="1">
              <a:defRPr/>
            </a:pPr>
            <a:r>
              <a:rPr lang="en-US" dirty="0">
                <a:cs typeface="+mn-cs"/>
              </a:rPr>
              <a:t>Leadership over the land of Israel changed repeatedly during the first century.</a:t>
            </a:r>
          </a:p>
          <a:p>
            <a:pPr eaLnBrk="1" hangingPunct="1">
              <a:defRPr/>
            </a:pPr>
            <a:r>
              <a:rPr lang="en-US" dirty="0">
                <a:cs typeface="+mn-cs"/>
              </a:rPr>
              <a:t>_____________</a:t>
            </a:r>
          </a:p>
          <a:p>
            <a:pPr eaLnBrk="1" hangingPunct="1">
              <a:defRPr/>
            </a:pPr>
            <a:r>
              <a:rPr lang="en-US" dirty="0">
                <a:cs typeface="+mn-cs"/>
              </a:rPr>
              <a:t>BG-04-Intertestamental Geography-21</a:t>
            </a:r>
          </a:p>
          <a:p>
            <a:pPr eaLnBrk="1" hangingPunct="1">
              <a:defRPr/>
            </a:pPr>
            <a:r>
              <a:rPr lang="en-US" dirty="0">
                <a:cs typeface="+mn-cs"/>
              </a:rPr>
              <a:t>NB-07-Politics 4-Herodians &amp; Rome-21</a:t>
            </a:r>
          </a:p>
          <a:p>
            <a:pPr eaLnBrk="1" hangingPunct="1">
              <a:defRPr/>
            </a:pPr>
            <a:r>
              <a:rPr lang="en-US" dirty="0">
                <a:cs typeface="+mn-cs"/>
              </a:rPr>
              <a:t>NS-03-Luke1-12—slide 168</a:t>
            </a:r>
          </a:p>
          <a:p>
            <a:pPr eaLnBrk="1" hangingPunct="1">
              <a:defRPr/>
            </a:pPr>
            <a:endParaRPr lang="en-US" dirty="0">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743B5-3C2A-7049-849D-70850295977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1027"/>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11817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852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8742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565985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93510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70789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55559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236942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589426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02811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71267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735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4631764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2226607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540311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10608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3769540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49004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853485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3626497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32158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208496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135221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48435"/>
      </p:ext>
    </p:extLst>
  </p:cSld>
  <p:clrMap bg1="dk2" tx1="lt1" bg2="dk1"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933391071"/>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eaLnBrk="0" hangingPunct="0">
                <a:defRPr/>
              </a:pPr>
              <a:endParaRPr lang="en-US" sz="1000">
                <a:solidFill>
                  <a:srgbClr val="FFFFFF"/>
                </a:solidFill>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eaLnBrk="0" hangingPunct="0">
                <a:defRPr/>
              </a:pPr>
              <a:endParaRPr lang="en-US" sz="1000">
                <a:solidFill>
                  <a:srgbClr val="000080"/>
                </a:solidFill>
                <a:latin typeface="Arial"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975718"/>
      </p:ext>
    </p:extLst>
  </p:cSld>
  <p:clrMap bg1="dk2" tx1="lt1" bg2="dk1" tx2="lt2" accent1="accent1" accent2="accent2" accent3="accent3" accent4="accent4" accent5="accent5" accent6="accent6" hlink="hlink" folHlink="folHlink"/>
  <p:sldLayoutIdLst>
    <p:sldLayoutId id="2147483942"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590800"/>
            <a:ext cx="5969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8610600" y="4627"/>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solidFill>
                  <a:schemeClr val="bg2"/>
                </a:solidFill>
                <a:latin typeface="Arial" charset="0"/>
                <a:cs typeface="Arial" charset="0"/>
              </a:rPr>
              <a:t>8</a:t>
            </a:r>
            <a:endParaRPr lang="en-US" b="1" dirty="0">
              <a:solidFill>
                <a:schemeClr val="bg2"/>
              </a:solidFill>
              <a:latin typeface="Arial" charset="0"/>
              <a:cs typeface="Arial" charset="0"/>
            </a:endParaRP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4658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6147" name="Rectangle 3"/>
          <p:cNvSpPr>
            <a:spLocks noGrp="1" noChangeArrowheads="1"/>
          </p:cNvSpPr>
          <p:nvPr>
            <p:ph type="body" sz="half" idx="4294967295"/>
          </p:nvPr>
        </p:nvSpPr>
        <p:spPr>
          <a:xfrm>
            <a:off x="0" y="0"/>
            <a:ext cx="5638800" cy="2667000"/>
          </a:xfrm>
          <a:solidFill>
            <a:schemeClr val="bg2"/>
          </a:solidFill>
        </p:spPr>
        <p:txBody>
          <a:bodyPr/>
          <a:lstStyle/>
          <a:p>
            <a:pPr marL="0" indent="0" algn="ctr" eaLnBrk="1" hangingPunct="1">
              <a:buFont typeface="Wingdings" charset="0"/>
              <a:buNone/>
              <a:defRPr/>
            </a:pPr>
            <a:r>
              <a:rPr lang="ar-JO" sz="4800" b="1" dirty="0"/>
              <a:t>خلفيات </a:t>
            </a:r>
          </a:p>
          <a:p>
            <a:pPr marL="0" indent="0" algn="ctr" eaLnBrk="1" hangingPunct="1">
              <a:buFont typeface="Wingdings" charset="0"/>
              <a:buNone/>
              <a:defRPr/>
            </a:pPr>
            <a:r>
              <a:rPr lang="ar-JO" sz="4800" b="1" dirty="0"/>
              <a:t>العهد</a:t>
            </a:r>
          </a:p>
          <a:p>
            <a:pPr marL="0" indent="0" algn="ctr" eaLnBrk="1" hangingPunct="1">
              <a:buFont typeface="Wingdings" charset="0"/>
              <a:buNone/>
              <a:defRPr/>
            </a:pPr>
            <a:r>
              <a:rPr lang="ar-JO" sz="4800" b="1" dirty="0"/>
              <a:t>الجديد</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 Box 4"/>
          <p:cNvSpPr txBox="1">
            <a:spLocks noChangeArrowheads="1"/>
          </p:cNvSpPr>
          <p:nvPr/>
        </p:nvSpPr>
        <p:spPr bwMode="auto">
          <a:xfrm>
            <a:off x="1141413" y="153794"/>
            <a:ext cx="686117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ea typeface="SimSun" charset="0"/>
                <a:cs typeface="Times New Roman" charset="0"/>
              </a:rPr>
              <a:t>جميع المناطق الجغرافية في أعمال الرسل / الرسائل</a:t>
            </a:r>
            <a:endParaRPr lang="en-US" sz="3200" b="1" dirty="0">
              <a:latin typeface="Arial" charset="0"/>
              <a:ea typeface="SimSun" charset="0"/>
              <a:cs typeface="Times New Roman" charset="0"/>
            </a:endParaRPr>
          </a:p>
        </p:txBody>
      </p:sp>
      <p:sp>
        <p:nvSpPr>
          <p:cNvPr id="66563" name="Text Box 5"/>
          <p:cNvSpPr txBox="1">
            <a:spLocks noChangeArrowheads="1"/>
          </p:cNvSpPr>
          <p:nvPr/>
        </p:nvSpPr>
        <p:spPr bwMode="auto">
          <a:xfrm>
            <a:off x="8540091" y="762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5358" name="Group 1086"/>
          <p:cNvGraphicFramePr>
            <a:graphicFrameLocks noGrp="1"/>
          </p:cNvGraphicFramePr>
          <p:nvPr>
            <p:extLst>
              <p:ext uri="{D42A27DB-BD31-4B8C-83A1-F6EECF244321}">
                <p14:modId xmlns:p14="http://schemas.microsoft.com/office/powerpoint/2010/main" val="2615490389"/>
              </p:ext>
            </p:extLst>
          </p:nvPr>
        </p:nvGraphicFramePr>
        <p:xfrm>
          <a:off x="0" y="1371600"/>
          <a:ext cx="9144000" cy="5327651"/>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المؤطن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 / 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Arial"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1414</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رؤيا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6354" name="Group 34"/>
          <p:cNvGraphicFramePr>
            <a:graphicFrameLocks noGrp="1"/>
          </p:cNvGraphicFramePr>
          <p:nvPr>
            <p:extLst>
              <p:ext uri="{D42A27DB-BD31-4B8C-83A1-F6EECF244321}">
                <p14:modId xmlns:p14="http://schemas.microsoft.com/office/powerpoint/2010/main" val="181957958"/>
              </p:ext>
            </p:extLst>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بولس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طرسوس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صانع خيام</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87</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100</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2033</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2336</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رومية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غلاطية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أفسس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فيلبي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كولوسي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فليمون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تيطس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عبرانيين ؟</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
        <p:nvSpPr>
          <p:cNvPr id="56353" name="Text Box 33"/>
          <p:cNvSpPr txBox="1">
            <a:spLocks noChangeArrowheads="1"/>
          </p:cNvSpPr>
          <p:nvPr/>
        </p:nvSpPr>
        <p:spPr bwMode="auto">
          <a:xfrm>
            <a:off x="76200" y="6248400"/>
            <a:ext cx="49439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rtl="1" eaLnBrk="1" hangingPunct="1"/>
            <a:r>
              <a:rPr lang="ar-JO" sz="1800" b="1" dirty="0">
                <a:solidFill>
                  <a:srgbClr val="FFFF00"/>
                </a:solidFill>
                <a:latin typeface="Arial" charset="0"/>
                <a:cs typeface="Arial" charset="0"/>
              </a:rPr>
              <a:t>* تشير إلى المجموع في حال نسب رسالة العبرانيين إلى بولس</a:t>
            </a:r>
            <a:r>
              <a:rPr lang="en-US" sz="1800" b="1" dirty="0">
                <a:solidFill>
                  <a:srgbClr val="FFFF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7396" name="Group 52"/>
          <p:cNvGraphicFramePr>
            <a:graphicFrameLocks noGrp="1"/>
          </p:cNvGraphicFramePr>
          <p:nvPr>
            <p:extLst>
              <p:ext uri="{D42A27DB-BD31-4B8C-83A1-F6EECF244321}">
                <p14:modId xmlns:p14="http://schemas.microsoft.com/office/powerpoint/2010/main" val="1893055811"/>
              </p:ext>
            </p:extLst>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الآيات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108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بطرس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بيت صيدا</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charset="0"/>
                          <a:ea typeface="ＭＳ Ｐゴシック" charset="0"/>
                          <a:cs typeface="Arial" charset="0"/>
                        </a:rPr>
                        <a:t>صياد</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166</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بطرس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بطرس</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ar-JO" sz="4000" dirty="0">
                <a:solidFill>
                  <a:srgbClr val="FFFFFF"/>
                </a:solidFill>
                <a:ea typeface="+mj-ea"/>
                <a:cs typeface="+mj-cs"/>
              </a:rPr>
              <a:t>إسرائيل تحت حكم</a:t>
            </a:r>
            <a:br>
              <a:rPr lang="ar-JO" sz="4000" dirty="0">
                <a:solidFill>
                  <a:srgbClr val="FFFFFF"/>
                </a:solidFill>
                <a:ea typeface="+mj-ea"/>
                <a:cs typeface="+mj-cs"/>
              </a:rPr>
            </a:br>
            <a:r>
              <a:rPr lang="ar-JO" sz="4000" dirty="0">
                <a:solidFill>
                  <a:srgbClr val="FFFFFF"/>
                </a:solidFill>
                <a:ea typeface="+mj-ea"/>
                <a:cs typeface="+mj-cs"/>
              </a:rPr>
              <a:t>هيرودس الكبير</a:t>
            </a:r>
            <a:endParaRPr lang="en-US" sz="4000" dirty="0">
              <a:solidFill>
                <a:srgbClr val="FFFFFF"/>
              </a:solidFill>
              <a:ea typeface="+mj-ea"/>
              <a:cs typeface="+mj-cs"/>
            </a:endParaRP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890"/>
          <a:stretch/>
        </p:blipFill>
        <p:spPr bwMode="auto">
          <a:xfrm>
            <a:off x="0" y="0"/>
            <a:ext cx="7019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Text Box 1026"/>
          <p:cNvSpPr txBox="1">
            <a:spLocks noChangeArrowheads="1"/>
          </p:cNvSpPr>
          <p:nvPr/>
        </p:nvSpPr>
        <p:spPr bwMode="auto">
          <a:xfrm>
            <a:off x="5334000" y="6550223"/>
            <a:ext cx="3810000" cy="307777"/>
          </a:xfrm>
          <a:prstGeom prst="rect">
            <a:avLst/>
          </a:prstGeom>
          <a:solidFill>
            <a:srgbClr val="000514"/>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lang="ar-JO" sz="1400" dirty="0">
                <a:solidFill>
                  <a:srgbClr val="FFFFFF"/>
                </a:solidFill>
                <a:effectLst>
                  <a:outerShdw blurRad="50800" dist="38100" dir="2700000" algn="tl" rotWithShape="0">
                    <a:srgbClr val="000000">
                      <a:alpha val="43000"/>
                    </a:srgbClr>
                  </a:outerShdw>
                </a:effectLst>
                <a:latin typeface="Arial"/>
                <a:ea typeface="宋体" charset="0"/>
                <a:cs typeface="Arial"/>
              </a:rPr>
              <a:t>بيتزل، أطلس مودي لأراضي الكتاب المقدس، الطبعة الأولى</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ar-JO"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أبناء هيرودس الثلاثة الحكام</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فيلبس</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أنتيباس</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أرخيلاوس</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72321" y="152400"/>
            <a:ext cx="113524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80 و 89</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ar-JO" sz="1800" b="1" dirty="0"/>
                        <a:t>هيرودس الكبير</a:t>
                      </a:r>
                      <a:br>
                        <a:rPr lang="en-US" sz="1600" b="1" dirty="0"/>
                      </a:br>
                      <a:r>
                        <a:rPr lang="ar-JO" sz="1400" b="1" dirty="0"/>
                        <a:t>ملك على كل إسرائيل</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ar-JO" b="1" dirty="0"/>
                        <a:t>أرخيلاوس</a:t>
                      </a:r>
                      <a:br>
                        <a:rPr lang="en-US" b="1" dirty="0"/>
                      </a:br>
                      <a:r>
                        <a:rPr lang="ar-JO" sz="1400" b="1" dirty="0"/>
                        <a:t>والي على</a:t>
                      </a:r>
                      <a:endParaRPr lang="en-US" sz="1400" b="1" dirty="0"/>
                    </a:p>
                    <a:p>
                      <a:pPr algn="ctr"/>
                      <a:r>
                        <a:rPr lang="ar-JO" sz="1400" b="1" dirty="0"/>
                        <a:t>اليهودية، السامرة وأدومية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ar-JO" b="1" dirty="0"/>
                        <a:t>فيلبس</a:t>
                      </a:r>
                      <a:br>
                        <a:rPr lang="en-US" b="1" dirty="0"/>
                      </a:br>
                      <a:r>
                        <a:rPr lang="ar-JO" sz="1400" b="1" dirty="0"/>
                        <a:t>رئيس ربع</a:t>
                      </a:r>
                    </a:p>
                    <a:p>
                      <a:pPr algn="ctr"/>
                      <a:r>
                        <a:rPr lang="ar-JO" sz="1400" b="1" dirty="0"/>
                        <a:t>إيطورية،</a:t>
                      </a:r>
                      <a:r>
                        <a:rPr lang="ar-JO" sz="1400" b="1" baseline="0" dirty="0"/>
                        <a:t> غوالانيتس، تراخونيتس، بيثينية، أورانيتس</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ar-JO" b="1" dirty="0"/>
                        <a:t>أنتيباس</a:t>
                      </a:r>
                      <a:br>
                        <a:rPr lang="en-US" b="1" dirty="0"/>
                      </a:br>
                      <a:r>
                        <a:rPr lang="ar-JO" sz="1400" b="1" dirty="0"/>
                        <a:t>رئيس ربع</a:t>
                      </a:r>
                      <a:br>
                        <a:rPr lang="en-US" sz="1400" b="1" dirty="0"/>
                      </a:br>
                      <a:r>
                        <a:rPr lang="ar-JO" sz="1400" b="1" dirty="0"/>
                        <a:t>الجليل و بيرية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ar-JO" b="1" dirty="0"/>
                        <a:t>الحكام الرومان    (ولاة أو وكلاء)</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ar-JO" sz="1800" b="1" dirty="0"/>
                        <a:t>أغريباس</a:t>
                      </a:r>
                      <a:r>
                        <a:rPr lang="ar-JO" sz="1800" b="1" baseline="0" dirty="0"/>
                        <a:t> الأول</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ar-JO" sz="1400" b="1" dirty="0"/>
                        <a:t>ملك في النهاية على كل إسرائيل</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ar-JO" b="1" dirty="0"/>
                        <a:t>الرومان</a:t>
                      </a:r>
                      <a:br>
                        <a:rPr lang="en-US" b="1" dirty="0"/>
                      </a:br>
                      <a:r>
                        <a:rPr lang="ar-JO" sz="1400" b="1" dirty="0"/>
                        <a:t>حكام (مراقبين أو وكلاء)</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ar-JO" b="1" dirty="0"/>
                        <a:t>أغريباس الثاني</a:t>
                      </a:r>
                      <a:br>
                        <a:rPr lang="en-US" b="1" dirty="0"/>
                      </a:br>
                      <a:r>
                        <a:rPr lang="ar-JO" sz="1400" b="1" dirty="0"/>
                        <a:t>ملك</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400" b="1" dirty="0"/>
                        <a:t>جزئياً</a:t>
                      </a:r>
                      <a:r>
                        <a:rPr lang="ar-JO" sz="1400" b="1" baseline="0" dirty="0"/>
                        <a:t> تحت حكم هيرودس أغريباس الثاني</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ar-JO" b="1" dirty="0"/>
                        <a:t>الثورة اليهودية ضد روما</a:t>
                      </a:r>
                      <a:endParaRPr lang="ar-JO" sz="1400" b="1" dirty="0"/>
                    </a:p>
                    <a:p>
                      <a:pPr algn="ctr"/>
                      <a:r>
                        <a:rPr lang="ar-JO" sz="1400" b="1" dirty="0"/>
                        <a:t>دمر</a:t>
                      </a:r>
                      <a:r>
                        <a:rPr lang="ar-JO" sz="1400" b="1" baseline="0" dirty="0"/>
                        <a:t> تيطس أورشليم والهيكل في 5 آب 70 م</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10891" y="-15809"/>
            <a:ext cx="7970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40734" y="539388"/>
            <a:ext cx="667170"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308436" y="1331476"/>
            <a:ext cx="39946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B1AE72A2-5E00-A44B-8D8A-11A15431B4C7}"/>
              </a:ext>
            </a:extLst>
          </p:cNvPr>
          <p:cNvSpPr txBox="1"/>
          <p:nvPr/>
        </p:nvSpPr>
        <p:spPr>
          <a:xfrm>
            <a:off x="3207446" y="190754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id="{1A25A5D4-5D3B-CC44-99D9-633240F059D8}"/>
              </a:ext>
            </a:extLst>
          </p:cNvPr>
          <p:cNvSpPr txBox="1"/>
          <p:nvPr/>
        </p:nvSpPr>
        <p:spPr>
          <a:xfrm>
            <a:off x="3207446" y="262762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a:extLst>
              <a:ext uri="{FF2B5EF4-FFF2-40B4-BE49-F238E27FC236}">
                <a16:creationId xmlns:a16="http://schemas.microsoft.com/office/drawing/2014/main" id="{CC8C2395-3107-1343-B921-E6ACF234441B}"/>
              </a:ext>
            </a:extLst>
          </p:cNvPr>
          <p:cNvSpPr txBox="1"/>
          <p:nvPr/>
        </p:nvSpPr>
        <p:spPr>
          <a:xfrm>
            <a:off x="3207446" y="3185833"/>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39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a:extLst>
              <a:ext uri="{FF2B5EF4-FFF2-40B4-BE49-F238E27FC236}">
                <a16:creationId xmlns:a16="http://schemas.microsoft.com/office/drawing/2014/main" id="{9B851762-70DA-8240-B7BE-E1B8AC91E0FB}"/>
              </a:ext>
            </a:extLst>
          </p:cNvPr>
          <p:cNvSpPr txBox="1"/>
          <p:nvPr/>
        </p:nvSpPr>
        <p:spPr>
          <a:xfrm>
            <a:off x="3207446" y="363573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41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Box 20">
            <a:extLst>
              <a:ext uri="{FF2B5EF4-FFF2-40B4-BE49-F238E27FC236}">
                <a16:creationId xmlns:a16="http://schemas.microsoft.com/office/drawing/2014/main" id="{79ACC610-9ABA-4E49-A4AF-253807265EEE}"/>
              </a:ext>
            </a:extLst>
          </p:cNvPr>
          <p:cNvSpPr txBox="1"/>
          <p:nvPr/>
        </p:nvSpPr>
        <p:spPr>
          <a:xfrm>
            <a:off x="3207446" y="407707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a:extLst>
              <a:ext uri="{FF2B5EF4-FFF2-40B4-BE49-F238E27FC236}">
                <a16:creationId xmlns:a16="http://schemas.microsoft.com/office/drawing/2014/main" id="{E1A04783-F8A5-A148-9DB1-A311A76FC85B}"/>
              </a:ext>
            </a:extLst>
          </p:cNvPr>
          <p:cNvSpPr txBox="1"/>
          <p:nvPr/>
        </p:nvSpPr>
        <p:spPr>
          <a:xfrm>
            <a:off x="3207446" y="4725144"/>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53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BB824029-831B-574D-92F6-ACDDEE68A86F}"/>
              </a:ext>
            </a:extLst>
          </p:cNvPr>
          <p:cNvSpPr txBox="1"/>
          <p:nvPr/>
        </p:nvSpPr>
        <p:spPr>
          <a:xfrm>
            <a:off x="3207446" y="5301208"/>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 name="TextBox 23">
            <a:extLst>
              <a:ext uri="{FF2B5EF4-FFF2-40B4-BE49-F238E27FC236}">
                <a16:creationId xmlns:a16="http://schemas.microsoft.com/office/drawing/2014/main" id="{D5040267-6598-C748-8B7E-E87B2733B688}"/>
              </a:ext>
            </a:extLst>
          </p:cNvPr>
          <p:cNvSpPr txBox="1"/>
          <p:nvPr/>
        </p:nvSpPr>
        <p:spPr>
          <a:xfrm>
            <a:off x="3207446" y="594928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TextBox 24">
            <a:extLst>
              <a:ext uri="{FF2B5EF4-FFF2-40B4-BE49-F238E27FC236}">
                <a16:creationId xmlns:a16="http://schemas.microsoft.com/office/drawing/2014/main" id="{E1D233D5-7B5E-FE4F-8BED-8A74A95558A2}"/>
              </a:ext>
            </a:extLst>
          </p:cNvPr>
          <p:cNvSpPr txBox="1"/>
          <p:nvPr/>
        </p:nvSpPr>
        <p:spPr>
          <a:xfrm>
            <a:off x="3207446" y="6498395"/>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70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5" name="Text Box 3"/>
          <p:cNvSpPr txBox="1">
            <a:spLocks noChangeArrowheads="1"/>
          </p:cNvSpPr>
          <p:nvPr/>
        </p:nvSpPr>
        <p:spPr bwMode="auto">
          <a:xfrm>
            <a:off x="8530837" y="87015"/>
            <a:ext cx="5309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a14="http://schemas.microsoft.com/office/drawing/2010/main" xmlns="" w="12700" cap="sq">
                <a:solidFill>
                  <a:schemeClr val="bg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مقتبس من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يوحنا غراسميك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كلية دالاس اللاهوتية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ar-JO" altLang="zh-CN" sz="3600" dirty="0">
                <a:solidFill>
                  <a:schemeClr val="tx1"/>
                </a:solidFill>
                <a:effectLst/>
                <a:latin typeface="Arial" panose="020B0604020202020204" pitchFamily="34" charset="0"/>
                <a:ea typeface="宋体" charset="0"/>
                <a:cs typeface="Arial" panose="020B0604020202020204" pitchFamily="34" charset="0"/>
              </a:rPr>
              <a:t>التسلسل  الزمني   لسلالة  هيرودس</a:t>
            </a:r>
            <a:br>
              <a:rPr lang="en-US" altLang="zh-CN" sz="3600" dirty="0">
                <a:solidFill>
                  <a:schemeClr val="tx1"/>
                </a:solidFill>
                <a:effectLst/>
                <a:latin typeface="Arial" panose="020B0604020202020204" pitchFamily="34" charset="0"/>
                <a:ea typeface="宋体" charset="0"/>
                <a:cs typeface="Arial" panose="020B0604020202020204" pitchFamily="34" charset="0"/>
              </a:rPr>
            </a:br>
            <a:r>
              <a:rPr lang="en-US" altLang="zh-CN" sz="2800" dirty="0">
                <a:solidFill>
                  <a:schemeClr val="tx1"/>
                </a:solidFill>
                <a:effectLst/>
                <a:latin typeface="Arial" panose="020B0604020202020204" pitchFamily="34" charset="0"/>
                <a:ea typeface="宋体" charset="0"/>
                <a:cs typeface="Arial" panose="020B0604020202020204" pitchFamily="34" charset="0"/>
              </a:rPr>
              <a:t>(</a:t>
            </a:r>
            <a:r>
              <a:rPr lang="ar-JO" altLang="zh-CN" sz="2800" dirty="0">
                <a:solidFill>
                  <a:schemeClr val="tx1"/>
                </a:solidFill>
                <a:effectLst/>
                <a:latin typeface="Arial" panose="020B0604020202020204" pitchFamily="34" charset="0"/>
                <a:ea typeface="宋体" charset="0"/>
                <a:cs typeface="Arial" pitchFamily="34" charset="0"/>
              </a:rPr>
              <a:t>37 ق.م – 70 م</a:t>
            </a:r>
            <a:r>
              <a:rPr lang="en-US" altLang="zh-CN" sz="2800" dirty="0">
                <a:solidFill>
                  <a:schemeClr val="tx1"/>
                </a:solidFill>
                <a:effectLst/>
                <a:latin typeface="Arial" panose="020B0604020202020204" pitchFamily="34" charset="0"/>
                <a:ea typeface="宋体" charset="0"/>
                <a:cs typeface="Arial" pitchFamily="34" charset="0"/>
              </a:rPr>
              <a:t>)</a:t>
            </a:r>
            <a:endParaRPr lang="en-US" sz="2800" dirty="0">
              <a:solidFill>
                <a:schemeClr val="tx1"/>
              </a:solidFill>
              <a:effectLst/>
              <a:latin typeface="Arial" panose="020B0604020202020204" pitchFamily="34" charset="0"/>
              <a:ea typeface="+mj-ea"/>
              <a:cs typeface="Arial" pitchFamily="34" charset="0"/>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955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ar-JO" altLang="zh-CN" sz="3600" b="1" dirty="0">
                <a:latin typeface="Arial" charset="0"/>
                <a:ea typeface="SimSun" charset="0"/>
                <a:cs typeface="Times New Roman" charset="0"/>
              </a:rPr>
              <a:t>مخطط أنساب</a:t>
            </a:r>
          </a:p>
          <a:p>
            <a:pPr algn="ctr" eaLnBrk="1" hangingPunct="1"/>
            <a:r>
              <a:rPr lang="ar-JO" altLang="zh-CN" sz="3600" b="1" dirty="0">
                <a:latin typeface="Arial" charset="0"/>
                <a:ea typeface="SimSun" charset="0"/>
                <a:cs typeface="Times New Roman" charset="0"/>
              </a:rPr>
              <a:t>سلسلاة هيرودس</a:t>
            </a:r>
            <a:endParaRPr lang="en-US" altLang="zh-CN" sz="2800" dirty="0">
              <a:latin typeface="Times" charset="0"/>
              <a:ea typeface="SimSun" charset="0"/>
              <a:cs typeface="SimSun" charset="0"/>
            </a:endParaRPr>
          </a:p>
          <a:p>
            <a:pPr algn="ctr" eaLnBrk="1" hangingPunct="1"/>
            <a:r>
              <a:rPr lang="ar-JO" altLang="zh-CN" sz="2800" dirty="0">
                <a:latin typeface="Times" charset="0"/>
                <a:ea typeface="SimSun" charset="0"/>
                <a:cs typeface="SimSun" charset="0"/>
              </a:rPr>
              <a:t>هـ. واين هاوس</a:t>
            </a:r>
            <a:endParaRPr lang="en-US" altLang="zh-CN" sz="2800" dirty="0">
              <a:latin typeface="Times" charset="0"/>
              <a:ea typeface="SimSun" charset="0"/>
              <a:cs typeface="SimSun" charset="0"/>
            </a:endParaRP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t>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4800600" y="274638"/>
            <a:ext cx="3886200" cy="6278562"/>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a:t>
            </a:r>
            <a:endParaRPr lang="en-US" dirty="0">
              <a:solidFill>
                <a:schemeClr val="bg1"/>
              </a:solidFill>
              <a:latin typeface="Arial" panose="020B0604020202020204" pitchFamily="34" charset="0"/>
              <a:cs typeface="Arial" panose="020B0604020202020204" pitchFamily="34" charset="0"/>
            </a:endParaRPr>
          </a:p>
        </p:txBody>
      </p:sp>
      <p:pic>
        <p:nvPicPr>
          <p:cNvPr id="137218" name="Picture 1027"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457200" y="5181600"/>
            <a:ext cx="8229600" cy="1143000"/>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 من الشرق</a:t>
            </a:r>
            <a:endParaRPr lang="en-US" dirty="0">
              <a:solidFill>
                <a:schemeClr val="bg1"/>
              </a:solidFill>
              <a:latin typeface="Arial" panose="020B0604020202020204" pitchFamily="34" charset="0"/>
              <a:cs typeface="Arial" panose="020B0604020202020204" pitchFamily="34" charset="0"/>
            </a:endParaRP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 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 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8352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99667"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p:txBody>
      </p:sp>
      <p:sp>
        <p:nvSpPr>
          <p:cNvPr id="80898" name="Text Box 5"/>
          <p:cNvSpPr txBox="1">
            <a:spLocks noChangeArrowheads="1"/>
          </p:cNvSpPr>
          <p:nvPr/>
        </p:nvSpPr>
        <p:spPr bwMode="auto">
          <a:xfrm>
            <a:off x="565492" y="334119"/>
            <a:ext cx="3638199" cy="584775"/>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panose="020B0604020202020204" pitchFamily="34" charset="0"/>
                <a:ea typeface="SimSun" charset="0"/>
                <a:cs typeface="Arial" panose="020B0604020202020204" pitchFamily="34" charset="0"/>
              </a:rPr>
              <a:t>القادة الرومان و اليهود</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ar-SA" b="1" dirty="0">
                <a:solidFill>
                  <a:srgbClr val="FFFFFF"/>
                </a:solidFill>
                <a:latin typeface="Arial" panose="020B0604020202020204" pitchFamily="34" charset="0"/>
                <a:ea typeface="ＭＳ Ｐゴシック" charset="0"/>
                <a:cs typeface="Arial" panose="020B0604020202020204" pitchFamily="34" charset="0"/>
              </a:rPr>
              <a:t>الفرق اليهودية</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مجموعات فرعية مؤثرة </a:t>
            </a:r>
          </a:p>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على إسرائيل في القرن الأول</a:t>
            </a:r>
            <a:endParaRPr lang="en-US" b="1" dirty="0">
              <a:latin typeface="Arial" panose="020B0604020202020204" pitchFamily="34" charset="0"/>
              <a:ea typeface="ＭＳ Ｐゴシック" charset="0"/>
              <a:cs typeface="Arial" panose="020B0604020202020204" pitchFamily="34" charset="0"/>
            </a:endParaRP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0"/>
            <a:ext cx="2971800" cy="1828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ar-JO" b="1" dirty="0">
                <a:latin typeface="Arial" charset="0"/>
                <a:cs typeface="Arial" charset="0"/>
              </a:rPr>
              <a:t>الفريسيين</a:t>
            </a:r>
            <a:endParaRPr lang="en-US" dirty="0">
              <a:latin typeface="Arial" charset="0"/>
              <a:ea typeface="ＭＳ Ｐゴシック" charset="0"/>
              <a:cs typeface="ＭＳ Ｐゴシック" charset="0"/>
            </a:endParaRPr>
          </a:p>
        </p:txBody>
      </p:sp>
      <p:sp>
        <p:nvSpPr>
          <p:cNvPr id="15363" name="Text Box 3"/>
          <p:cNvSpPr txBox="1">
            <a:spLocks noChangeArrowheads="1"/>
          </p:cNvSpPr>
          <p:nvPr/>
        </p:nvSpPr>
        <p:spPr bwMode="auto">
          <a:xfrm>
            <a:off x="3276600" y="1013123"/>
            <a:ext cx="5715000" cy="461665"/>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lnSpc>
                <a:spcPct val="90000"/>
              </a:lnSpc>
              <a:spcBef>
                <a:spcPct val="20000"/>
              </a:spcBef>
              <a:buClr>
                <a:schemeClr val="tx1"/>
              </a:buClr>
              <a:buFont typeface="Wingdings" charset="0"/>
              <a:buNone/>
              <a:defRPr/>
            </a:pPr>
            <a:r>
              <a:rPr lang="ar-JO" sz="3200" b="1" dirty="0">
                <a:latin typeface="Arial" charset="0"/>
                <a:cs typeface="Arial" charset="0"/>
              </a:rPr>
              <a:t>جذورهم</a:t>
            </a:r>
            <a:r>
              <a:rPr lang="ar-LB" sz="3200" b="1" dirty="0">
                <a:latin typeface="Arial" charset="0"/>
                <a:cs typeface="Arial" charset="0"/>
              </a:rPr>
              <a:t>: </a:t>
            </a:r>
            <a:r>
              <a:rPr lang="ar-LB" sz="3200" b="1" dirty="0" err="1">
                <a:latin typeface="Arial" charset="0"/>
                <a:cs typeface="Arial" charset="0"/>
              </a:rPr>
              <a:t>الحسيديم</a:t>
            </a:r>
            <a:r>
              <a:rPr lang="ar-LB" sz="3200" b="1" dirty="0">
                <a:latin typeface="Arial" charset="0"/>
                <a:cs typeface="Arial" charset="0"/>
              </a:rPr>
              <a:t> (</a:t>
            </a:r>
            <a:r>
              <a:rPr lang="ar-JO" sz="3200" b="1" dirty="0">
                <a:latin typeface="Arial" charset="0"/>
                <a:cs typeface="Arial" charset="0"/>
              </a:rPr>
              <a:t>القرن الثاني ق.م</a:t>
            </a:r>
            <a:r>
              <a:rPr lang="ar-LB" sz="3200" b="1" dirty="0">
                <a:latin typeface="Arial" charset="0"/>
                <a:cs typeface="Arial" charset="0"/>
              </a:rPr>
              <a:t>).</a:t>
            </a:r>
            <a:endParaRPr lang="en-US" sz="3200" b="1" dirty="0">
              <a:solidFill>
                <a:srgbClr val="FFFF00"/>
              </a:solidFill>
              <a:latin typeface="Arial" charset="0"/>
              <a:cs typeface="Arial" charset="0"/>
            </a:endParaRPr>
          </a:p>
        </p:txBody>
      </p:sp>
      <p:sp>
        <p:nvSpPr>
          <p:cNvPr id="15366" name="Text Box 6"/>
          <p:cNvSpPr txBox="1">
            <a:spLocks noChangeArrowheads="1"/>
          </p:cNvSpPr>
          <p:nvPr/>
        </p:nvSpPr>
        <p:spPr bwMode="auto">
          <a:xfrm>
            <a:off x="3266326" y="1752600"/>
            <a:ext cx="5638800" cy="4572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14350" indent="-514350" algn="r" rtl="1" eaLnBrk="1" hangingPunct="1">
              <a:lnSpc>
                <a:spcPct val="90000"/>
              </a:lnSpc>
              <a:spcBef>
                <a:spcPct val="20000"/>
              </a:spcBef>
              <a:buClr>
                <a:schemeClr val="tx1"/>
              </a:buClr>
              <a:buFont typeface="Wingdings" charset="0"/>
              <a:buAutoNum type="arabicPeriod"/>
              <a:defRPr/>
            </a:pPr>
            <a:r>
              <a:rPr lang="ar-LB" sz="2800" b="1" dirty="0">
                <a:solidFill>
                  <a:srgbClr val="FFFF00"/>
                </a:solidFill>
                <a:latin typeface="Arial" charset="0"/>
                <a:ea typeface="Times New Roman" charset="0"/>
                <a:cs typeface="Arial" charset="0"/>
              </a:rPr>
              <a:t>قبلوا جميع أسفار العهد القديم (39). كما قبلوا</a:t>
            </a:r>
            <a:r>
              <a:rPr lang="ar-JO" sz="2800" b="1" dirty="0">
                <a:solidFill>
                  <a:srgbClr val="FFFF00"/>
                </a:solidFill>
                <a:latin typeface="Arial" charset="0"/>
                <a:ea typeface="Times New Roman" charset="0"/>
                <a:cs typeface="Arial" charset="0"/>
              </a:rPr>
              <a:t> التقليد الشفوي باعتباره موحى به </a:t>
            </a:r>
            <a:r>
              <a:rPr lang="ar-LB" sz="2800" b="1" dirty="0">
                <a:solidFill>
                  <a:srgbClr val="FFFF00"/>
                </a:solidFill>
                <a:latin typeface="Arial" charset="0"/>
                <a:ea typeface="Times New Roman" charset="0"/>
                <a:cs typeface="Arial" charset="0"/>
              </a:rPr>
              <a:t>وذو</a:t>
            </a:r>
            <a:r>
              <a:rPr lang="ar-JO" sz="2800" b="1" dirty="0">
                <a:solidFill>
                  <a:srgbClr val="FFFF00"/>
                </a:solidFill>
                <a:latin typeface="Arial" charset="0"/>
                <a:ea typeface="Times New Roman" charset="0"/>
                <a:cs typeface="Arial" charset="0"/>
              </a:rPr>
              <a:t> سلطة</a:t>
            </a:r>
            <a:r>
              <a:rPr lang="ar-LB" sz="2800" b="1" dirty="0">
                <a:solidFill>
                  <a:srgbClr val="FFFF00"/>
                </a:solidFill>
                <a:latin typeface="Arial" charset="0"/>
                <a:ea typeface="Times New Roman" charset="0"/>
                <a:cs typeface="Arial" charset="0"/>
              </a:rPr>
              <a:t> كسلطة العهد القديم.</a:t>
            </a:r>
          </a:p>
          <a:p>
            <a:pPr marL="514350" indent="-514350" algn="r" rtl="1" eaLnBrk="1" hangingPunct="1">
              <a:lnSpc>
                <a:spcPct val="90000"/>
              </a:lnSpc>
              <a:spcBef>
                <a:spcPct val="20000"/>
              </a:spcBef>
              <a:buClr>
                <a:schemeClr val="tx1"/>
              </a:buClr>
              <a:buFont typeface="Wingdings" charset="0"/>
              <a:buAutoNum type="arabicPeriod"/>
              <a:defRPr/>
            </a:pPr>
            <a:endParaRPr lang="en-US" sz="20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2. بالنسبة للإرادة الحرة والتعيين المسبق فقد أخذوا نظرة وسطية حيث أنه من المستحيل لكل من الإرادة الحرة و سيادة الله أن تلغي إحداهما الأخرى</a:t>
            </a:r>
            <a:r>
              <a:rPr lang="ar-LB" sz="2800" b="1" dirty="0">
                <a:solidFill>
                  <a:srgbClr val="FFFF00"/>
                </a:solidFill>
                <a:latin typeface="Arial" charset="0"/>
                <a:cs typeface="Arial" charset="0"/>
              </a:rPr>
              <a:t>.</a:t>
            </a:r>
          </a:p>
          <a:p>
            <a:pPr algn="r" rtl="1" eaLnBrk="1" hangingPunct="1">
              <a:lnSpc>
                <a:spcPct val="90000"/>
              </a:lnSpc>
              <a:spcBef>
                <a:spcPct val="20000"/>
              </a:spcBef>
              <a:buClr>
                <a:schemeClr val="tx1"/>
              </a:buClr>
              <a:buFont typeface="Wingdings" charset="0"/>
              <a:buNone/>
              <a:defRPr/>
            </a:pPr>
            <a:endParaRPr lang="ar-JO" sz="20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3. لقد قبلوا تسلسلاً هرمياً متطوراً إلى حد ما من الملائكة و الشياطين</a:t>
            </a:r>
            <a:r>
              <a:rPr lang="ar-LB" sz="2800" b="1" dirty="0">
                <a:solidFill>
                  <a:srgbClr val="FFFF00"/>
                </a:solidFill>
                <a:latin typeface="Arial" charset="0"/>
                <a:cs typeface="Arial" charset="0"/>
              </a:rPr>
              <a:t>.</a:t>
            </a:r>
            <a:endParaRPr lang="en-US" sz="2800" b="1" dirty="0">
              <a:solidFill>
                <a:srgbClr val="FFFF00"/>
              </a:solidFill>
              <a:latin typeface="Arial" charset="0"/>
              <a:cs typeface="Arial" charset="0"/>
            </a:endParaRP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9" name="Text Box 9"/>
          <p:cNvSpPr txBox="1">
            <a:spLocks noChangeArrowheads="1"/>
          </p:cNvSpPr>
          <p:nvPr/>
        </p:nvSpPr>
        <p:spPr bwMode="auto">
          <a:xfrm>
            <a:off x="9148433" y="838200"/>
            <a:ext cx="9861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6" name="Rectangle 3"/>
          <p:cNvSpPr>
            <a:spLocks noGrp="1" noChangeArrowheads="1"/>
          </p:cNvSpPr>
          <p:nvPr>
            <p:ph type="title"/>
          </p:nvPr>
        </p:nvSpPr>
        <p:spPr>
          <a:xfrm>
            <a:off x="0" y="277813"/>
            <a:ext cx="5105400" cy="1398587"/>
          </a:xfrm>
        </p:spPr>
        <p:txBody>
          <a:bodyPr/>
          <a:lstStyle/>
          <a:p>
            <a:pPr eaLnBrk="1" hangingPunct="1"/>
            <a:r>
              <a:rPr lang="ar-JO" sz="4800" b="1" dirty="0">
                <a:latin typeface="Arial" charset="0"/>
                <a:cs typeface="Arial" charset="0"/>
              </a:rPr>
              <a:t>الفريسيين</a:t>
            </a:r>
            <a:endParaRPr lang="en-US" sz="4800" b="1" dirty="0">
              <a:latin typeface="Arial" charset="0"/>
              <a:ea typeface="ＭＳ Ｐゴシック" charset="0"/>
              <a:cs typeface="ＭＳ Ｐゴシック" charset="0"/>
            </a:endParaRP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152400" y="1995488"/>
            <a:ext cx="5257800" cy="3948112"/>
          </a:xfrm>
          <a:prstGeom prst="rect">
            <a:avLst/>
          </a:prstGeom>
          <a:noFill/>
          <a:ln w="12700" cap="sq">
            <a:noFill/>
            <a:miter lim="800000"/>
            <a:headEnd type="none" w="sm" len="sm"/>
            <a:tailEnd type="none" w="sm" len="sm"/>
          </a:ln>
          <a:effectLst/>
        </p:spPr>
        <p:txBody>
          <a:bodyPr/>
          <a:lstStyle>
            <a:defPPr>
              <a:defRPr lang="en-US"/>
            </a:defPPr>
            <a:lvl1pPr marL="457200" indent="-457200" algn="r" rtl="1" eaLnBrk="1" hangingPunct="1">
              <a:lnSpc>
                <a:spcPct val="90000"/>
              </a:lnSpc>
              <a:spcBef>
                <a:spcPct val="20000"/>
              </a:spcBef>
              <a:buClr>
                <a:schemeClr val="tx1"/>
              </a:buClr>
              <a:buFont typeface="Wingdings" charset="0"/>
              <a:buNone/>
              <a:defRPr sz="2800" b="1">
                <a:solidFill>
                  <a:srgbClr val="FFFF00"/>
                </a:solidFill>
                <a:latin typeface="Arial" charset="0"/>
                <a:ea typeface="Times New Roman" charset="0"/>
                <a:cs typeface="Arial" charset="0"/>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r>
              <a:rPr lang="ar-JO" dirty="0"/>
              <a:t>4. علموا أن هناك مستقبل للموتى</a:t>
            </a:r>
            <a:r>
              <a:rPr lang="ar-LB" dirty="0"/>
              <a:t>.</a:t>
            </a:r>
            <a:endParaRPr lang="en-US" dirty="0"/>
          </a:p>
          <a:p>
            <a:endParaRPr lang="en-US" sz="2000" dirty="0"/>
          </a:p>
          <a:p>
            <a:r>
              <a:rPr lang="ar-JO" dirty="0"/>
              <a:t>5.آمنوا بخلود النفس و المكافأة والقصاص بعد الموت</a:t>
            </a:r>
            <a:r>
              <a:rPr lang="ar-LB" dirty="0"/>
              <a:t>.</a:t>
            </a:r>
            <a:endParaRPr lang="en-US" dirty="0"/>
          </a:p>
          <a:p>
            <a:endParaRPr lang="en-US" sz="2000" dirty="0"/>
          </a:p>
          <a:p>
            <a:r>
              <a:rPr lang="ar-JO" dirty="0"/>
              <a:t>6. كانوا أبطالاً في المساواة الإنسانية</a:t>
            </a:r>
            <a:r>
              <a:rPr lang="ar-LB" dirty="0"/>
              <a:t>.</a:t>
            </a:r>
            <a:endParaRPr lang="en-US" dirty="0"/>
          </a:p>
          <a:p>
            <a:endParaRPr lang="en-US" sz="2000" dirty="0"/>
          </a:p>
          <a:p>
            <a:r>
              <a:rPr lang="ar-JO" dirty="0"/>
              <a:t>7. كان التشديد في تعليمهم على الأخلاقيات بدلاً من اللاهوت</a:t>
            </a:r>
            <a:r>
              <a:rPr lang="ar-LB" dirty="0"/>
              <a:t>.</a:t>
            </a:r>
            <a:endParaRPr lang="en-US" dirty="0"/>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257800" y="2590800"/>
            <a:ext cx="3048000" cy="17526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ar-JO" b="1" dirty="0">
                <a:latin typeface="Arial" charset="0"/>
                <a:cs typeface="Arial" charset="0"/>
              </a:rPr>
              <a:t>الصدوقيين</a:t>
            </a:r>
            <a:endParaRPr lang="en-US" dirty="0">
              <a:latin typeface="Arial" charset="0"/>
              <a:ea typeface="ＭＳ Ｐゴシック" charset="0"/>
              <a:cs typeface="ＭＳ Ｐゴシック" charset="0"/>
            </a:endParaRPr>
          </a:p>
        </p:txBody>
      </p:sp>
      <p:sp>
        <p:nvSpPr>
          <p:cNvPr id="18435" name="Text Box 3"/>
          <p:cNvSpPr txBox="1">
            <a:spLocks noChangeArrowheads="1"/>
          </p:cNvSpPr>
          <p:nvPr/>
        </p:nvSpPr>
        <p:spPr bwMode="auto">
          <a:xfrm>
            <a:off x="76200" y="990600"/>
            <a:ext cx="5943600" cy="57150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buClr>
                <a:schemeClr val="tx1"/>
              </a:buClr>
              <a:buFont typeface="Wingdings" charset="0"/>
              <a:buNone/>
            </a:pPr>
            <a:r>
              <a:rPr kumimoji="0" lang="en-US" sz="3200" b="1" i="0" u="none" strike="noStrike" kern="1200" cap="none" spc="0" normalizeH="0" baseline="0" noProof="0" dirty="0">
                <a:ln>
                  <a:noFill/>
                </a:ln>
                <a:solidFill>
                  <a:srgbClr val="FFFFFF"/>
                </a:solidFill>
                <a:effectLst/>
                <a:uLnTx/>
                <a:uFillTx/>
                <a:latin typeface="Arial Narrow" charset="0"/>
                <a:cs typeface="Arial" charset="0"/>
              </a:rPr>
              <a:t>	</a:t>
            </a:r>
            <a:r>
              <a:rPr lang="ar-JO" sz="3200" b="1" dirty="0">
                <a:latin typeface="Arial" charset="0"/>
                <a:cs typeface="Arial" charset="0"/>
              </a:rPr>
              <a:t>على الأغلب كانت بداياتهم خلال الفترة الحشمونية (166-63 ق.م) وقد كان زوالهم سنة 70 م مع سقوط أورشليم</a:t>
            </a:r>
            <a:r>
              <a:rPr lang="ar-LB" sz="3200" b="1" dirty="0">
                <a:latin typeface="Arial" charset="0"/>
                <a:cs typeface="Arial" charset="0"/>
              </a:rPr>
              <a:t>.</a:t>
            </a:r>
            <a:endParaRPr lang="en-US" sz="3200" b="1" dirty="0">
              <a:latin typeface="Arial" charset="0"/>
              <a:cs typeface="Arial" charset="0"/>
            </a:endParaRPr>
          </a:p>
          <a:p>
            <a:pPr algn="just" eaLnBrk="1" hangingPunct="1">
              <a:buClr>
                <a:schemeClr val="tx1"/>
              </a:buClr>
              <a:buFont typeface="Wingdings" charset="0"/>
              <a:buNone/>
            </a:pPr>
            <a:endParaRPr lang="en-US" sz="2000" b="1" dirty="0">
              <a:latin typeface="Arial" charset="0"/>
              <a:cs typeface="Arial" charset="0"/>
            </a:endParaRPr>
          </a:p>
          <a:p>
            <a:pPr marL="514350" indent="-514350" algn="r" rtl="1" eaLnBrk="1" hangingPunct="1">
              <a:buClr>
                <a:schemeClr val="tx1"/>
              </a:buClr>
              <a:buAutoNum type="arabicPeriod"/>
            </a:pPr>
            <a:r>
              <a:rPr lang="ar-JO" sz="2800" b="1" dirty="0">
                <a:solidFill>
                  <a:srgbClr val="FFFF00"/>
                </a:solidFill>
                <a:latin typeface="Arial" charset="0"/>
                <a:cs typeface="Arial" charset="0"/>
              </a:rPr>
              <a:t>أنكروا أن يكون ا</a:t>
            </a:r>
            <a:r>
              <a:rPr lang="ar-LB" sz="2800" b="1" dirty="0">
                <a:solidFill>
                  <a:srgbClr val="FFFF00"/>
                </a:solidFill>
                <a:latin typeface="Arial" charset="0"/>
                <a:cs typeface="Arial" charset="0"/>
              </a:rPr>
              <a:t>لناموس </a:t>
            </a:r>
            <a:r>
              <a:rPr lang="ar-JO" sz="2800" b="1" dirty="0">
                <a:solidFill>
                  <a:srgbClr val="FFFF00"/>
                </a:solidFill>
                <a:latin typeface="Arial" charset="0"/>
                <a:cs typeface="Arial" charset="0"/>
              </a:rPr>
              <a:t>الشفوي ذ</a:t>
            </a:r>
            <a:r>
              <a:rPr lang="ar-LB" sz="2800" b="1" dirty="0">
                <a:solidFill>
                  <a:srgbClr val="FFFF00"/>
                </a:solidFill>
                <a:latin typeface="Arial" charset="0"/>
                <a:cs typeface="Arial" charset="0"/>
              </a:rPr>
              <a:t>و</a:t>
            </a:r>
            <a:r>
              <a:rPr lang="ar-JO" sz="2800" b="1" dirty="0">
                <a:solidFill>
                  <a:srgbClr val="FFFF00"/>
                </a:solidFill>
                <a:latin typeface="Arial" charset="0"/>
                <a:cs typeface="Arial" charset="0"/>
              </a:rPr>
              <a:t> سلطة ملزم</a:t>
            </a:r>
            <a:r>
              <a:rPr lang="ar-LB" sz="2800" b="1" dirty="0">
                <a:solidFill>
                  <a:srgbClr val="FFFF00"/>
                </a:solidFill>
                <a:latin typeface="Arial" charset="0"/>
                <a:cs typeface="Arial" charset="0"/>
              </a:rPr>
              <a:t>ة</a:t>
            </a:r>
            <a:r>
              <a:rPr lang="ar-JO" sz="2800" b="1" dirty="0">
                <a:solidFill>
                  <a:srgbClr val="FFFF00"/>
                </a:solidFill>
                <a:latin typeface="Arial" charset="0"/>
                <a:cs typeface="Arial" charset="0"/>
              </a:rPr>
              <a:t> لهم</a:t>
            </a:r>
            <a:r>
              <a:rPr lang="ar-LB" sz="2800" b="1" dirty="0">
                <a:solidFill>
                  <a:srgbClr val="FFFF00"/>
                </a:solidFill>
                <a:latin typeface="Arial" charset="0"/>
                <a:cs typeface="Arial" charset="0"/>
              </a:rPr>
              <a:t>.</a:t>
            </a:r>
          </a:p>
          <a:p>
            <a:pPr marL="514350" indent="-514350" algn="r" rtl="1" eaLnBrk="1" hangingPunct="1">
              <a:buClr>
                <a:schemeClr val="tx1"/>
              </a:buClr>
              <a:buAutoNum type="arabicPeriod"/>
            </a:pPr>
            <a:endParaRPr lang="en-US" sz="2800" b="1" dirty="0">
              <a:solidFill>
                <a:srgbClr val="FFFF00"/>
              </a:solidFill>
              <a:latin typeface="Arial" charset="0"/>
              <a:cs typeface="Arial" charset="0"/>
            </a:endParaRPr>
          </a:p>
          <a:p>
            <a:pPr algn="r" rtl="1" eaLnBrk="1" hangingPunct="1">
              <a:buClr>
                <a:schemeClr val="tx1"/>
              </a:buClr>
            </a:pPr>
            <a:r>
              <a:rPr lang="ar-JO" sz="2800" b="1" dirty="0">
                <a:solidFill>
                  <a:srgbClr val="FFFF00"/>
                </a:solidFill>
                <a:latin typeface="Arial" charset="0"/>
                <a:cs typeface="Arial" charset="0"/>
              </a:rPr>
              <a:t>2. فسروا الناموس الموسوي بطريقة أكثر حرفية مما فعل الفريسيون</a:t>
            </a:r>
            <a:r>
              <a:rPr lang="ar-LB" sz="2800" b="1" dirty="0">
                <a:solidFill>
                  <a:srgbClr val="FFFF00"/>
                </a:solidFill>
                <a:latin typeface="Arial" charset="0"/>
                <a:cs typeface="Arial" charset="0"/>
              </a:rPr>
              <a:t>.</a:t>
            </a:r>
          </a:p>
          <a:p>
            <a:pPr algn="r" rtl="1" eaLnBrk="1" hangingPunct="1">
              <a:buClr>
                <a:schemeClr val="tx1"/>
              </a:buClr>
            </a:pPr>
            <a:endParaRPr lang="en-US" sz="2800" b="1" dirty="0">
              <a:solidFill>
                <a:srgbClr val="FFFF00"/>
              </a:solidFill>
              <a:latin typeface="Arial" charset="0"/>
              <a:cs typeface="Arial" charset="0"/>
            </a:endParaRPr>
          </a:p>
          <a:p>
            <a:pPr algn="r" rtl="1" eaLnBrk="1" hangingPunct="1">
              <a:buClr>
                <a:schemeClr val="tx1"/>
              </a:buClr>
            </a:pPr>
            <a:r>
              <a:rPr lang="ar-JO" sz="2800" b="1" dirty="0">
                <a:solidFill>
                  <a:srgbClr val="FFFF00"/>
                </a:solidFill>
                <a:latin typeface="Arial" charset="0"/>
                <a:cs typeface="Arial" charset="0"/>
              </a:rPr>
              <a:t>3. كانوا مدققين في التطهير اللاوي</a:t>
            </a:r>
            <a:r>
              <a:rPr lang="ar-LB" sz="2800" b="1" dirty="0">
                <a:solidFill>
                  <a:srgbClr val="FFFF00"/>
                </a:solidFill>
                <a:latin typeface="Arial" charset="0"/>
                <a:cs typeface="Arial" charset="0"/>
              </a:rPr>
              <a:t>.</a:t>
            </a:r>
          </a:p>
          <a:p>
            <a:pPr algn="r" rtl="1" eaLnBrk="1" hangingPunct="1">
              <a:buClr>
                <a:schemeClr val="tx1"/>
              </a:buClr>
            </a:pPr>
            <a:endParaRPr lang="en-US" sz="2800" b="1" dirty="0">
              <a:solidFill>
                <a:srgbClr val="FFFF00"/>
              </a:solidFill>
              <a:latin typeface="Arial" charset="0"/>
              <a:cs typeface="Arial" charset="0"/>
            </a:endParaRPr>
          </a:p>
          <a:p>
            <a:pPr algn="r" rtl="1" eaLnBrk="1" hangingPunct="1">
              <a:buClr>
                <a:schemeClr val="tx1"/>
              </a:buClr>
            </a:pPr>
            <a:r>
              <a:rPr lang="ar-SA" sz="2800" b="1" dirty="0">
                <a:solidFill>
                  <a:srgbClr val="FFFF00"/>
                </a:solidFill>
                <a:latin typeface="Arial" charset="0"/>
                <a:cs typeface="Arial" charset="0"/>
              </a:rPr>
              <a:t>4. نسبوا كل شيء إلى الإرادة الحرة</a:t>
            </a:r>
            <a:r>
              <a:rPr lang="ar-LB" sz="2800" b="1" dirty="0">
                <a:solidFill>
                  <a:srgbClr val="FFFF00"/>
                </a:solidFill>
                <a:latin typeface="Arial" charset="0"/>
                <a:cs typeface="Arial" charset="0"/>
              </a:rPr>
              <a:t>.</a:t>
            </a:r>
            <a:endParaRPr lang="ar-SA" sz="2800" b="1" dirty="0">
              <a:solidFill>
                <a:srgbClr val="FFFF00"/>
              </a:solidFill>
              <a:latin typeface="Arial" charset="0"/>
              <a:cs typeface="Arial" charset="0"/>
            </a:endParaRPr>
          </a:p>
          <a:p>
            <a:pPr algn="r" rtl="1" eaLnBrk="1" hangingPunct="1">
              <a:buClr>
                <a:schemeClr val="tx1"/>
              </a:buClr>
            </a:pPr>
            <a:endParaRPr lang="en-US" sz="3200" b="1" dirty="0">
              <a:solidFill>
                <a:srgbClr val="FFFF00"/>
              </a:solidFill>
              <a:latin typeface="Arial"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838200"/>
            <a:ext cx="305435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ar-JO" sz="3600" b="1" dirty="0">
                <a:solidFill>
                  <a:srgbClr val="FFFFFF"/>
                </a:solidFill>
                <a:latin typeface="Arial" panose="020B0604020202020204" pitchFamily="34" charset="0"/>
                <a:ea typeface="ＭＳ Ｐゴシック" charset="0"/>
                <a:cs typeface="Arial" panose="020B0604020202020204" pitchFamily="34" charset="0"/>
              </a:rPr>
              <a:t>دخل الصدوقيين </a:t>
            </a:r>
            <a:r>
              <a:rPr lang="ar-LB" sz="3600" b="1" dirty="0">
                <a:solidFill>
                  <a:srgbClr val="FFFFFF"/>
                </a:solidFill>
                <a:latin typeface="Arial" panose="020B0604020202020204" pitchFamily="34" charset="0"/>
                <a:ea typeface="ＭＳ Ｐゴシック" charset="0"/>
                <a:cs typeface="Arial" panose="020B0604020202020204" pitchFamily="34" charset="0"/>
              </a:rPr>
              <a:t>الى أورشليم </a:t>
            </a:r>
            <a:r>
              <a:rPr lang="ar-JO" sz="3600" b="1" dirty="0">
                <a:solidFill>
                  <a:srgbClr val="FFFFFF"/>
                </a:solidFill>
                <a:latin typeface="Arial" panose="020B0604020202020204" pitchFamily="34" charset="0"/>
                <a:ea typeface="ＭＳ Ｐゴシック" charset="0"/>
                <a:cs typeface="Arial" panose="020B0604020202020204" pitchFamily="34" charset="0"/>
              </a:rPr>
              <a:t>من أي من أبواب</a:t>
            </a:r>
            <a:r>
              <a:rPr lang="ar-LB" sz="3600" b="1" dirty="0">
                <a:solidFill>
                  <a:srgbClr val="FFFFFF"/>
                </a:solidFill>
                <a:latin typeface="Arial" panose="020B0604020202020204" pitchFamily="34" charset="0"/>
                <a:ea typeface="ＭＳ Ｐゴシック" charset="0"/>
                <a:cs typeface="Arial" panose="020B0604020202020204" pitchFamily="34" charset="0"/>
              </a:rPr>
              <a:t>ها</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304800" y="2057400"/>
            <a:ext cx="8534400" cy="31242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buClr>
                <a:schemeClr val="tx1"/>
              </a:buClr>
            </a:pPr>
            <a:r>
              <a:rPr lang="ar-JO" sz="3200" b="1" dirty="0">
                <a:latin typeface="Arial" charset="0"/>
                <a:cs typeface="Arial" charset="0"/>
              </a:rPr>
              <a:t>5. جادلوا في أنه لا يوجد قيامة للأموات ولا حياة مستقبلية</a:t>
            </a:r>
            <a:r>
              <a:rPr lang="ar-LB" sz="3200" b="1" dirty="0">
                <a:latin typeface="Arial" charset="0"/>
                <a:cs typeface="Arial" charset="0"/>
              </a:rPr>
              <a:t>.</a:t>
            </a:r>
          </a:p>
          <a:p>
            <a:pPr algn="r" rtl="1" eaLnBrk="1" hangingPunct="1">
              <a:buClr>
                <a:schemeClr val="tx1"/>
              </a:buClr>
            </a:pPr>
            <a:endParaRPr lang="en-US" sz="2000" b="1" dirty="0">
              <a:latin typeface="Arial" charset="0"/>
              <a:cs typeface="Arial" charset="0"/>
            </a:endParaRPr>
          </a:p>
          <a:p>
            <a:pPr algn="r" rtl="1" eaLnBrk="1" hangingPunct="1">
              <a:buClr>
                <a:schemeClr val="tx1"/>
              </a:buClr>
            </a:pPr>
            <a:r>
              <a:rPr lang="ar-JO" sz="3200" b="1" dirty="0">
                <a:latin typeface="Arial" charset="0"/>
                <a:cs typeface="Arial" charset="0"/>
              </a:rPr>
              <a:t>6. رفضوا الإيمان بالملائكة والشياطين</a:t>
            </a:r>
            <a:r>
              <a:rPr lang="ar-LB" sz="3200" b="1" dirty="0">
                <a:latin typeface="Arial" charset="0"/>
                <a:cs typeface="Arial" charset="0"/>
              </a:rPr>
              <a:t>.</a:t>
            </a:r>
          </a:p>
          <a:p>
            <a:pPr algn="r" rtl="1" eaLnBrk="1" hangingPunct="1">
              <a:buClr>
                <a:schemeClr val="tx1"/>
              </a:buClr>
            </a:pPr>
            <a:endParaRPr lang="en-US" sz="2000" b="1" dirty="0">
              <a:latin typeface="Arial" charset="0"/>
              <a:cs typeface="Arial" charset="0"/>
            </a:endParaRPr>
          </a:p>
          <a:p>
            <a:pPr algn="r" rtl="1" eaLnBrk="1" hangingPunct="1">
              <a:buClr>
                <a:schemeClr val="tx1"/>
              </a:buClr>
            </a:pPr>
            <a:r>
              <a:rPr lang="ar-JO" sz="3200" b="1" dirty="0">
                <a:latin typeface="Arial" charset="0"/>
                <a:cs typeface="Arial" charset="0"/>
              </a:rPr>
              <a:t>7. رفضوا فكرة العالم الروحي</a:t>
            </a:r>
            <a:r>
              <a:rPr lang="ar-LB" sz="3200" b="1" dirty="0">
                <a:latin typeface="Arial" charset="0"/>
                <a:cs typeface="Arial" charset="0"/>
              </a:rPr>
              <a:t>.</a:t>
            </a:r>
          </a:p>
          <a:p>
            <a:pPr algn="r" rtl="1" eaLnBrk="1" hangingPunct="1">
              <a:buClr>
                <a:schemeClr val="tx1"/>
              </a:buClr>
            </a:pPr>
            <a:endParaRPr lang="en-US" sz="2000" b="1" dirty="0">
              <a:latin typeface="Arial" charset="0"/>
              <a:cs typeface="Times New Roman" charset="0"/>
            </a:endParaRPr>
          </a:p>
          <a:p>
            <a:pPr algn="r" rtl="1" eaLnBrk="1" hangingPunct="1">
              <a:buClr>
                <a:schemeClr val="tx1"/>
              </a:buClr>
            </a:pPr>
            <a:r>
              <a:rPr lang="ar-JO" sz="3200" b="1" dirty="0">
                <a:latin typeface="Arial" charset="0"/>
                <a:cs typeface="Arial" charset="0"/>
              </a:rPr>
              <a:t>8. أسفار موسى الخمسة فقط هي الأسفار القانونية</a:t>
            </a:r>
            <a:r>
              <a:rPr lang="ar-LB" sz="3200" b="1" dirty="0">
                <a:latin typeface="Arial" charset="0"/>
                <a:cs typeface="Arial" charset="0"/>
              </a:rPr>
              <a:t>.</a:t>
            </a:r>
            <a:endParaRPr lang="en-US" sz="3200" b="1" dirty="0">
              <a:latin typeface="Arial" charset="0"/>
              <a:cs typeface="Arial" charset="0"/>
            </a:endParaRPr>
          </a:p>
        </p:txBody>
      </p:sp>
      <p:sp>
        <p:nvSpPr>
          <p:cNvPr id="6"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5029200"/>
            <a:ext cx="2971800" cy="16764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2956146" y="250825"/>
            <a:ext cx="320472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800" b="1" dirty="0">
                <a:latin typeface="Arial" panose="020B0604020202020204" pitchFamily="34" charset="0"/>
                <a:cs typeface="Arial" panose="020B0604020202020204" pitchFamily="34" charset="0"/>
              </a:rPr>
              <a:t>مراحل خطة الله</a:t>
            </a:r>
          </a:p>
          <a:p>
            <a:pPr algn="ctr" eaLnBrk="1" hangingPunct="1"/>
            <a:r>
              <a:rPr lang="ar-JO" sz="4800" b="1" dirty="0">
                <a:latin typeface="Arial" panose="020B0604020202020204" pitchFamily="34" charset="0"/>
                <a:cs typeface="Arial" panose="020B0604020202020204" pitchFamily="34" charset="0"/>
              </a:rPr>
              <a:t>في التاريخ</a:t>
            </a:r>
            <a:endParaRPr lang="en-US" sz="4800" b="1" dirty="0">
              <a:latin typeface="Arial" panose="020B0604020202020204" pitchFamily="34" charset="0"/>
              <a:cs typeface="Arial" panose="020B0604020202020204" pitchFamily="34" charset="0"/>
            </a:endParaRPr>
          </a:p>
        </p:txBody>
      </p:sp>
      <p:sp>
        <p:nvSpPr>
          <p:cNvPr id="11271" name="Text Box 7"/>
          <p:cNvSpPr txBox="1">
            <a:spLocks noChangeArrowheads="1"/>
          </p:cNvSpPr>
          <p:nvPr/>
        </p:nvSpPr>
        <p:spPr bwMode="auto">
          <a:xfrm rot="-2700000">
            <a:off x="330108" y="4836619"/>
            <a:ext cx="9396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البدايات</a:t>
            </a:r>
            <a:endParaRPr lang="en-US" b="1" dirty="0">
              <a:latin typeface="Arial" panose="020B0604020202020204" pitchFamily="34" charset="0"/>
              <a:cs typeface="Arial" panose="020B0604020202020204" pitchFamily="34" charset="0"/>
            </a:endParaRPr>
          </a:p>
        </p:txBody>
      </p:sp>
      <p:sp>
        <p:nvSpPr>
          <p:cNvPr id="11272" name="Text Box 8"/>
          <p:cNvSpPr txBox="1">
            <a:spLocks noChangeArrowheads="1"/>
          </p:cNvSpPr>
          <p:nvPr/>
        </p:nvSpPr>
        <p:spPr bwMode="auto">
          <a:xfrm rot="-2700000">
            <a:off x="1355758" y="4758974"/>
            <a:ext cx="7200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الآباء</a:t>
            </a:r>
            <a:endParaRPr lang="en-US" b="1" dirty="0">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الخروج</a:t>
            </a:r>
            <a:endParaRPr lang="en-US" b="1" dirty="0">
              <a:latin typeface="Arial" panose="020B0604020202020204" pitchFamily="34" charset="0"/>
              <a:cs typeface="Arial" panose="020B0604020202020204" pitchFamily="34" charset="0"/>
            </a:endParaRPr>
          </a:p>
        </p:txBody>
      </p:sp>
      <p:sp>
        <p:nvSpPr>
          <p:cNvPr id="11275" name="Text Box 11"/>
          <p:cNvSpPr txBox="1">
            <a:spLocks noChangeArrowheads="1"/>
          </p:cNvSpPr>
          <p:nvPr/>
        </p:nvSpPr>
        <p:spPr bwMode="auto">
          <a:xfrm rot="-2700000">
            <a:off x="3691540" y="4798368"/>
            <a:ext cx="84029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القضاة</a:t>
            </a:r>
            <a:endParaRPr lang="en-US" b="1" dirty="0">
              <a:latin typeface="Arial" panose="020B0604020202020204" pitchFamily="34" charset="0"/>
              <a:cs typeface="Arial" panose="020B0604020202020204" pitchFamily="34" charset="0"/>
            </a:endParaRPr>
          </a:p>
        </p:txBody>
      </p:sp>
      <p:sp>
        <p:nvSpPr>
          <p:cNvPr id="11276" name="Text Box 12"/>
          <p:cNvSpPr txBox="1">
            <a:spLocks noChangeArrowheads="1"/>
          </p:cNvSpPr>
          <p:nvPr/>
        </p:nvSpPr>
        <p:spPr bwMode="auto">
          <a:xfrm rot="-2700000">
            <a:off x="2836499" y="4840019"/>
            <a:ext cx="9492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الإمتلاك</a:t>
            </a:r>
            <a:endParaRPr lang="en-US" b="1" dirty="0">
              <a:latin typeface="Arial" panose="020B0604020202020204" pitchFamily="34" charset="0"/>
              <a:cs typeface="Arial" panose="020B0604020202020204" pitchFamily="34" charset="0"/>
            </a:endParaRPr>
          </a:p>
        </p:txBody>
      </p:sp>
      <p:sp>
        <p:nvSpPr>
          <p:cNvPr id="11277" name="Text Box 13"/>
          <p:cNvSpPr txBox="1">
            <a:spLocks noChangeArrowheads="1"/>
          </p:cNvSpPr>
          <p:nvPr/>
        </p:nvSpPr>
        <p:spPr bwMode="auto">
          <a:xfrm rot="-2700000">
            <a:off x="3717422" y="5106390"/>
            <a:ext cx="17027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المتحدة</a:t>
            </a:r>
            <a:endParaRPr lang="en-US" b="1" dirty="0">
              <a:latin typeface="Arial" panose="020B0604020202020204" pitchFamily="34" charset="0"/>
              <a:cs typeface="Arial" panose="020B0604020202020204" pitchFamily="34" charset="0"/>
            </a:endParaRPr>
          </a:p>
        </p:txBody>
      </p:sp>
      <p:sp>
        <p:nvSpPr>
          <p:cNvPr id="11278" name="Text Box 14"/>
          <p:cNvSpPr txBox="1">
            <a:spLocks noChangeArrowheads="1"/>
          </p:cNvSpPr>
          <p:nvPr/>
        </p:nvSpPr>
        <p:spPr bwMode="auto">
          <a:xfrm rot="-2700000">
            <a:off x="4181987" y="5166466"/>
            <a:ext cx="18726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المنقسمة</a:t>
            </a:r>
            <a:endParaRPr lang="en-US" b="1" dirty="0">
              <a:latin typeface="Arial" panose="020B0604020202020204" pitchFamily="34" charset="0"/>
              <a:cs typeface="Arial" panose="020B0604020202020204" pitchFamily="34" charset="0"/>
            </a:endParaRPr>
          </a:p>
        </p:txBody>
      </p:sp>
      <p:sp>
        <p:nvSpPr>
          <p:cNvPr id="11279" name="Text Box 15"/>
          <p:cNvSpPr txBox="1">
            <a:spLocks noChangeArrowheads="1"/>
          </p:cNvSpPr>
          <p:nvPr/>
        </p:nvSpPr>
        <p:spPr bwMode="auto">
          <a:xfrm rot="-2700000">
            <a:off x="5652638" y="4778244"/>
            <a:ext cx="7745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السبي</a:t>
            </a:r>
            <a:endParaRPr lang="en-US" b="1" dirty="0">
              <a:latin typeface="Arial" panose="020B0604020202020204" pitchFamily="34" charset="0"/>
              <a:cs typeface="Arial" panose="020B0604020202020204" pitchFamily="34" charset="0"/>
            </a:endParaRPr>
          </a:p>
        </p:txBody>
      </p:sp>
      <p:sp>
        <p:nvSpPr>
          <p:cNvPr id="11280" name="Text Box 16"/>
          <p:cNvSpPr txBox="1">
            <a:spLocks noChangeArrowheads="1"/>
          </p:cNvSpPr>
          <p:nvPr/>
        </p:nvSpPr>
        <p:spPr bwMode="auto">
          <a:xfrm rot="-2700000">
            <a:off x="5995430" y="4888759"/>
            <a:ext cx="10871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الإسترداد</a:t>
            </a:r>
            <a:endParaRPr lang="en-US" b="1" dirty="0">
              <a:latin typeface="Arial" panose="020B0604020202020204" pitchFamily="34" charset="0"/>
              <a:cs typeface="Arial" panose="020B0604020202020204" pitchFamily="34" charset="0"/>
            </a:endParaRPr>
          </a:p>
        </p:txBody>
      </p:sp>
      <p:sp>
        <p:nvSpPr>
          <p:cNvPr id="11281" name="Text Box 17"/>
          <p:cNvSpPr txBox="1">
            <a:spLocks noChangeArrowheads="1"/>
          </p:cNvSpPr>
          <p:nvPr/>
        </p:nvSpPr>
        <p:spPr bwMode="auto">
          <a:xfrm rot="-2700000">
            <a:off x="6195502" y="5040181"/>
            <a:ext cx="16562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سنوات الصمت</a:t>
            </a:r>
            <a:endParaRPr lang="en-US" b="1" dirty="0">
              <a:latin typeface="Arial" panose="020B0604020202020204" pitchFamily="34" charset="0"/>
              <a:cs typeface="Arial" panose="020B0604020202020204" pitchFamily="34" charset="0"/>
            </a:endParaRPr>
          </a:p>
        </p:txBody>
      </p:sp>
      <p:sp>
        <p:nvSpPr>
          <p:cNvPr id="11282" name="Text Box 18"/>
          <p:cNvSpPr txBox="1">
            <a:spLocks noChangeArrowheads="1"/>
          </p:cNvSpPr>
          <p:nvPr/>
        </p:nvSpPr>
        <p:spPr bwMode="auto">
          <a:xfrm rot="-2700000">
            <a:off x="7356927" y="4874568"/>
            <a:ext cx="9204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الكنيسة</a:t>
            </a:r>
            <a:endParaRPr lang="en-US" b="1" dirty="0">
              <a:latin typeface="Arial" panose="020B0604020202020204" pitchFamily="34" charset="0"/>
              <a:cs typeface="Arial" panose="020B0604020202020204" pitchFamily="34" charset="0"/>
            </a:endParaRPr>
          </a:p>
        </p:txBody>
      </p:sp>
      <p:sp>
        <p:nvSpPr>
          <p:cNvPr id="11283" name="Text Box 19"/>
          <p:cNvSpPr txBox="1">
            <a:spLocks noChangeArrowheads="1"/>
          </p:cNvSpPr>
          <p:nvPr/>
        </p:nvSpPr>
        <p:spPr bwMode="auto">
          <a:xfrm rot="-2700000">
            <a:off x="8072407" y="4849087"/>
            <a:ext cx="9749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الملكوت</a:t>
            </a:r>
            <a:endParaRPr lang="en-US" b="1" dirty="0">
              <a:latin typeface="Arial" panose="020B0604020202020204" pitchFamily="34" charset="0"/>
              <a:cs typeface="Arial" panose="020B0604020202020204" pitchFamily="34" charset="0"/>
            </a:endParaRP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atin typeface="Arial" panose="020B0604020202020204" pitchFamily="34" charset="0"/>
                  <a:cs typeface="Arial" panose="020B0604020202020204" pitchFamily="34" charset="0"/>
                </a:endParaRPr>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latin typeface="Arial" panose="020B0604020202020204" pitchFamily="34" charset="0"/>
                <a:cs typeface="Arial" panose="020B0604020202020204" pitchFamily="34" charset="0"/>
              </a:endParaRPr>
            </a:p>
          </p:txBody>
        </p:sp>
      </p:grpSp>
      <p:sp>
        <p:nvSpPr>
          <p:cNvPr id="54287" name="Text Box 27"/>
          <p:cNvSpPr txBox="1">
            <a:spLocks noChangeArrowheads="1"/>
          </p:cNvSpPr>
          <p:nvPr/>
        </p:nvSpPr>
        <p:spPr bwMode="auto">
          <a:xfrm>
            <a:off x="8633786" y="152400"/>
            <a:ext cx="425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9أ</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Text Box 2"/>
          <p:cNvSpPr txBox="1">
            <a:spLocks noChangeArrowheads="1"/>
          </p:cNvSpPr>
          <p:nvPr/>
        </p:nvSpPr>
        <p:spPr bwMode="auto">
          <a:xfrm rot="-5400000">
            <a:off x="-234923" y="3457059"/>
            <a:ext cx="1274708" cy="369332"/>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1800" b="1" dirty="0">
                <a:solidFill>
                  <a:schemeClr val="bg1"/>
                </a:solidFill>
                <a:latin typeface="Arial" charset="0"/>
                <a:cs typeface="Times New Roman" charset="0"/>
              </a:rPr>
              <a:t>الفرق اليهودية</a:t>
            </a:r>
            <a:endParaRPr lang="en-US" sz="1800" b="1" dirty="0">
              <a:solidFill>
                <a:schemeClr val="bg1"/>
              </a:solidFill>
              <a:latin typeface="Arial" charset="0"/>
              <a:cs typeface="Times New Roman" charset="0"/>
            </a:endParaRPr>
          </a:p>
        </p:txBody>
      </p:sp>
      <p:sp>
        <p:nvSpPr>
          <p:cNvPr id="14339" name="Text Box 3"/>
          <p:cNvSpPr txBox="1">
            <a:spLocks noChangeArrowheads="1"/>
          </p:cNvSpPr>
          <p:nvPr/>
        </p:nvSpPr>
        <p:spPr bwMode="auto">
          <a:xfrm>
            <a:off x="609600" y="1139825"/>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rtl="1">
              <a:lnSpc>
                <a:spcPct val="90000"/>
              </a:lnSpc>
              <a:spcBef>
                <a:spcPct val="20000"/>
              </a:spcBef>
              <a:buClr>
                <a:srgbClr val="FFFFFF"/>
              </a:buClr>
              <a:defRPr/>
            </a:pP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خرجوا من جماعة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الحسيديم</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 مع الفريسيين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لكنهم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انفصلوا عنهم </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لاحقاً</a:t>
            </a:r>
            <a:br>
              <a:rPr lang="en-US" sz="2800" b="1" dirty="0">
                <a:solidFill>
                  <a:srgbClr val="FFFFFF"/>
                </a:solidFill>
                <a:effectLst>
                  <a:glow rad="127000">
                    <a:srgbClr val="000000">
                      <a:alpha val="90000"/>
                    </a:srgbClr>
                  </a:glow>
                  <a:outerShdw blurRad="38100" dist="38100" dir="2700000" algn="tl">
                    <a:srgbClr val="000000"/>
                  </a:outerShdw>
                </a:effectLst>
                <a:latin typeface="Arial"/>
                <a:cs typeface="Arial"/>
              </a:rPr>
            </a:b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(1 مك</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2: 42</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7: 13)</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كانوا مجموعة من اليهود الغيورين والمتطرفين الذين شاركوا ال</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كابيين في الثورة ضد السوريين السلوقيين (165-155 ق.م)</a:t>
            </a: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ar-SA" sz="4000" b="1" dirty="0" err="1">
                <a:solidFill>
                  <a:schemeClr val="tx1"/>
                </a:solidFill>
                <a:latin typeface="Arial" charset="0"/>
                <a:ea typeface="ＭＳ Ｐゴシック" charset="0"/>
                <a:cs typeface="Arial" charset="0"/>
              </a:rPr>
              <a:t>الأسينيين</a:t>
            </a:r>
            <a:endParaRPr lang="en-US" sz="4000" b="1" dirty="0">
              <a:solidFill>
                <a:schemeClr val="tx1"/>
              </a:solidFill>
              <a:latin typeface="Arial" charset="0"/>
              <a:ea typeface="ＭＳ Ｐゴシック" charset="0"/>
              <a:cs typeface="Arial" charset="0"/>
            </a:endParaRPr>
          </a:p>
        </p:txBody>
      </p:sp>
      <p:sp>
        <p:nvSpPr>
          <p:cNvPr id="7" name="Text Box 3"/>
          <p:cNvSpPr txBox="1">
            <a:spLocks noChangeArrowheads="1"/>
          </p:cNvSpPr>
          <p:nvPr/>
        </p:nvSpPr>
        <p:spPr bwMode="auto">
          <a:xfrm>
            <a:off x="685800" y="3004371"/>
            <a:ext cx="8077200" cy="3929829"/>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28637" lvl="0" indent="-514350" algn="r" rtl="1">
              <a:lnSpc>
                <a:spcPct val="90000"/>
              </a:lnSpc>
              <a:spcBef>
                <a:spcPct val="20000"/>
              </a:spcBef>
              <a:buClr>
                <a:srgbClr val="FFFFFF"/>
              </a:buClr>
              <a:buAutoNum type="arabicPeriod"/>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اتبعوا تقييداً صارماً لقوانين التطهير التوراتية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528637" lvl="0" indent="-514350" algn="r" rtl="1">
              <a:lnSpc>
                <a:spcPct val="90000"/>
              </a:lnSpc>
              <a:spcBef>
                <a:spcPct val="20000"/>
              </a:spcBef>
              <a:buClr>
                <a:srgbClr val="FFFFFF"/>
              </a:buClr>
              <a:buAutoNum type="arabicPeriod"/>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2. كانوا بارزين في ملكيتهم الجماعية للممتلكات</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403225" lvl="0" indent="-388938" algn="r" rtl="1">
              <a:lnSpc>
                <a:spcPct val="90000"/>
              </a:lnSpc>
              <a:spcBef>
                <a:spcPct val="20000"/>
              </a:spcBef>
              <a:buClr>
                <a:srgbClr val="FFFFFF"/>
              </a:buClr>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3. كان لديهم اهتمام قوي بالمسؤولية المشتركة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403225" lvl="0" indent="-388938" algn="r" rtl="1">
              <a:lnSpc>
                <a:spcPct val="90000"/>
              </a:lnSpc>
              <a:spcBef>
                <a:spcPct val="20000"/>
              </a:spcBef>
              <a:buClr>
                <a:srgbClr val="FFFFFF"/>
              </a:buClr>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4. كانت العبادة اليومية عنصراً هاماً إلى جانب الدراسة اليومية للنصوص المقدسة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endPar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698" name="Text Box 3"/>
          <p:cNvSpPr txBox="1">
            <a:spLocks noChangeArrowheads="1"/>
          </p:cNvSpPr>
          <p:nvPr/>
        </p:nvSpPr>
        <p:spPr bwMode="auto">
          <a:xfrm rot="-5400000">
            <a:off x="-355148" y="3426282"/>
            <a:ext cx="1515158" cy="43088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2200" b="1" dirty="0">
                <a:solidFill>
                  <a:schemeClr val="bg1"/>
                </a:solidFill>
                <a:latin typeface="Arial" panose="020B0604020202020204" pitchFamily="34" charset="0"/>
                <a:cs typeface="Arial" panose="020B0604020202020204" pitchFamily="34" charset="0"/>
              </a:rPr>
              <a:t>الفرق اليهودية</a:t>
            </a:r>
            <a:endParaRPr lang="en-US" sz="2200" b="1" dirty="0">
              <a:solidFill>
                <a:schemeClr val="bg1"/>
              </a:solidFill>
              <a:latin typeface="Arial" panose="020B0604020202020204" pitchFamily="34" charset="0"/>
              <a:cs typeface="Arial" panose="020B0604020202020204" pitchFamily="34" charset="0"/>
            </a:endParaRPr>
          </a:p>
        </p:txBody>
      </p:sp>
      <p:sp>
        <p:nvSpPr>
          <p:cNvPr id="91140" name="Text Box 4"/>
          <p:cNvSpPr txBox="1">
            <a:spLocks noChangeArrowheads="1"/>
          </p:cNvSpPr>
          <p:nvPr/>
        </p:nvSpPr>
        <p:spPr bwMode="auto">
          <a:xfrm>
            <a:off x="609600" y="1600200"/>
            <a:ext cx="8382000" cy="54864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0" lvl="0" indent="0" algn="r" rtl="1">
              <a:buClr>
                <a:srgbClr val="FFFFFF"/>
              </a:buClr>
              <a:buNone/>
              <a:defRPr/>
            </a:pPr>
            <a:r>
              <a:rPr lang="ar-SA" sz="3200" dirty="0">
                <a:latin typeface="Arial" panose="020B0604020202020204" pitchFamily="34" charset="0"/>
                <a:cs typeface="Arial" panose="020B0604020202020204" pitchFamily="34" charset="0"/>
              </a:rPr>
              <a:t>5. كان لا بد من أداء القسم الرسمي للتقوى والطاعة</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6. </a:t>
            </a:r>
            <a:r>
              <a:rPr lang="ar-LB" sz="3200" dirty="0">
                <a:latin typeface="Arial" panose="020B0604020202020204" pitchFamily="34" charset="0"/>
                <a:cs typeface="Arial" panose="020B0604020202020204" pitchFamily="34" charset="0"/>
              </a:rPr>
              <a:t>قدموا</a:t>
            </a:r>
            <a:r>
              <a:rPr lang="ar-SA" sz="3200" dirty="0">
                <a:latin typeface="Arial" panose="020B0604020202020204" pitchFamily="34" charset="0"/>
                <a:cs typeface="Arial" panose="020B0604020202020204" pitchFamily="34" charset="0"/>
              </a:rPr>
              <a:t> الذبائح في الأيام المقدسة والمواسم الدينية</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7. لم </a:t>
            </a:r>
            <a:r>
              <a:rPr lang="ar-LB" sz="3200" dirty="0">
                <a:latin typeface="Arial" panose="020B0604020202020204" pitchFamily="34" charset="0"/>
                <a:cs typeface="Arial" panose="020B0604020202020204" pitchFamily="34" charset="0"/>
              </a:rPr>
              <a:t>يدينوا</a:t>
            </a:r>
            <a:r>
              <a:rPr lang="ar-SA" sz="3200" dirty="0">
                <a:latin typeface="Arial" panose="020B0604020202020204" pitchFamily="34" charset="0"/>
                <a:cs typeface="Arial" panose="020B0604020202020204" pitchFamily="34" charset="0"/>
              </a:rPr>
              <a:t> الزواج رسمياً لكنهم كانوا يتجنبونه</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8. نسبوا كل الأحداث إلى القدر</a:t>
            </a:r>
            <a:r>
              <a:rPr lang="ar-LB" sz="3200" dirty="0">
                <a:latin typeface="Arial" panose="020B0604020202020204" pitchFamily="34" charset="0"/>
                <a:cs typeface="Arial" panose="020B0604020202020204" pitchFamily="34" charset="0"/>
              </a:rPr>
              <a:t>.</a:t>
            </a:r>
            <a:endParaRPr lang="ar-SA" sz="3200" dirty="0">
              <a:latin typeface="Arial" panose="020B0604020202020204" pitchFamily="34" charset="0"/>
              <a:cs typeface="Arial" panose="020B0604020202020204" pitchFamily="34" charset="0"/>
            </a:endParaRPr>
          </a:p>
        </p:txBody>
      </p:sp>
      <p:sp>
        <p:nvSpPr>
          <p:cNvPr id="157700" name="Text Box 5"/>
          <p:cNvSpPr txBox="1">
            <a:spLocks noChangeArrowheads="1"/>
          </p:cNvSpPr>
          <p:nvPr/>
        </p:nvSpPr>
        <p:spPr bwMode="auto">
          <a:xfrm>
            <a:off x="8429260" y="0"/>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123</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ar-SA" b="1" dirty="0" err="1">
                <a:solidFill>
                  <a:srgbClr val="FFFFFF"/>
                </a:solidFill>
                <a:latin typeface="Arial" panose="020B0604020202020204" pitchFamily="34" charset="0"/>
                <a:ea typeface="ＭＳ Ｐゴシック" charset="0"/>
                <a:cs typeface="Arial" panose="020B0604020202020204" pitchFamily="34" charset="0"/>
              </a:rPr>
              <a:t>الأسينيين</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0" y="2209800"/>
            <a:ext cx="2743200" cy="2209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863975" y="1363662"/>
            <a:ext cx="5127625" cy="1455738"/>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lvl="0" algn="r">
              <a:lnSpc>
                <a:spcPct val="90000"/>
              </a:lnSpc>
              <a:spcBef>
                <a:spcPct val="20000"/>
              </a:spcBef>
              <a:buClr>
                <a:srgbClr val="FFFFFF"/>
              </a:buClr>
              <a:defRPr sz="2800" b="1">
                <a:solidFill>
                  <a:srgbClr val="FFFFFF"/>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pPr rtl="1"/>
            <a:r>
              <a:rPr lang="ar-LB" dirty="0"/>
              <a:t>نشأوا في عهد </a:t>
            </a:r>
            <a:r>
              <a:rPr lang="ar-JO" dirty="0"/>
              <a:t>هيرودس الكبير</a:t>
            </a:r>
            <a:r>
              <a:rPr lang="ar-LB" dirty="0"/>
              <a:t> حوالي سنة 6 </a:t>
            </a:r>
            <a:r>
              <a:rPr lang="ar-JO" dirty="0"/>
              <a:t> ق.م</a:t>
            </a:r>
            <a:r>
              <a:rPr lang="ar-LB" dirty="0"/>
              <a:t>. لكنهم </a:t>
            </a:r>
            <a:r>
              <a:rPr lang="ar-JO" dirty="0"/>
              <a:t>اختفوا </a:t>
            </a:r>
            <a:r>
              <a:rPr lang="ar-LB" dirty="0"/>
              <a:t>سنة</a:t>
            </a:r>
            <a:r>
              <a:rPr lang="ar-JO" dirty="0"/>
              <a:t> 73 م</a:t>
            </a:r>
            <a:r>
              <a:rPr lang="ar-LB" dirty="0"/>
              <a:t> </a:t>
            </a:r>
            <a:r>
              <a:rPr lang="ar-JO" dirty="0"/>
              <a:t> </a:t>
            </a:r>
            <a:r>
              <a:rPr lang="ar-LB" dirty="0"/>
              <a:t>بعد أن تركوا اورشليم الى</a:t>
            </a:r>
            <a:r>
              <a:rPr lang="ar-JO" dirty="0"/>
              <a:t> مس</a:t>
            </a:r>
            <a:r>
              <a:rPr lang="ar-LB" dirty="0"/>
              <a:t>ع</a:t>
            </a:r>
            <a:r>
              <a:rPr lang="ar-JO" dirty="0" err="1"/>
              <a:t>دا</a:t>
            </a:r>
            <a:r>
              <a:rPr lang="ar-LB" dirty="0"/>
              <a:t>.</a:t>
            </a:r>
            <a:r>
              <a:rPr lang="ar-JO" dirty="0"/>
              <a:t> </a:t>
            </a:r>
            <a:endParaRPr lang="en-US" dirty="0"/>
          </a:p>
        </p:txBody>
      </p:sp>
      <p:sp>
        <p:nvSpPr>
          <p:cNvPr id="176131" name="Rectangle 4"/>
          <p:cNvSpPr>
            <a:spLocks noGrp="1" noChangeArrowheads="1"/>
          </p:cNvSpPr>
          <p:nvPr>
            <p:ph type="title"/>
          </p:nvPr>
        </p:nvSpPr>
        <p:spPr>
          <a:xfrm>
            <a:off x="5105400" y="277813"/>
            <a:ext cx="3429000" cy="941387"/>
          </a:xfrm>
        </p:spPr>
        <p:txBody>
          <a:bodyPr/>
          <a:lstStyle/>
          <a:p>
            <a:pPr eaLnBrk="1" hangingPunct="1"/>
            <a:r>
              <a:rPr lang="ar-JO" b="1" dirty="0">
                <a:latin typeface="Arial" charset="0"/>
                <a:cs typeface="Arial" charset="0"/>
              </a:rPr>
              <a:t>الغيورين</a:t>
            </a:r>
            <a:endParaRPr lang="en-US" dirty="0">
              <a:latin typeface="Arial" charset="0"/>
              <a:ea typeface="ＭＳ Ｐゴシック" charset="0"/>
              <a:cs typeface="ＭＳ Ｐゴシック" charset="0"/>
            </a:endParaRPr>
          </a:p>
        </p:txBody>
      </p:sp>
      <p:sp>
        <p:nvSpPr>
          <p:cNvPr id="176132" name="Text Box 5"/>
          <p:cNvSpPr txBox="1">
            <a:spLocks noChangeArrowheads="1"/>
          </p:cNvSpPr>
          <p:nvPr/>
        </p:nvSpPr>
        <p:spPr bwMode="auto">
          <a:xfrm>
            <a:off x="853440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123</a:t>
            </a:r>
          </a:p>
        </p:txBody>
      </p:sp>
      <p:pic>
        <p:nvPicPr>
          <p:cNvPr id="176133" name="Picture 7" descr="mapdead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625850" cy="922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41" name="Text Box 10"/>
            <p:cNvSpPr txBox="1">
              <a:spLocks noChangeArrowheads="1"/>
            </p:cNvSpPr>
            <p:nvPr/>
          </p:nvSpPr>
          <p:spPr bwMode="auto">
            <a:xfrm>
              <a:off x="0" y="2496"/>
              <a:ext cx="76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3200" b="1" dirty="0">
                  <a:solidFill>
                    <a:srgbClr val="FFFFFF"/>
                  </a:solidFill>
                  <a:latin typeface="Arial" panose="020B0604020202020204" pitchFamily="34" charset="0"/>
                  <a:cs typeface="Arial" panose="020B0604020202020204" pitchFamily="34" charset="0"/>
                </a:rPr>
                <a:t>مسعدة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39" name="Text Box 11"/>
            <p:cNvSpPr txBox="1">
              <a:spLocks noChangeArrowheads="1"/>
            </p:cNvSpPr>
            <p:nvPr/>
          </p:nvSpPr>
          <p:spPr bwMode="auto">
            <a:xfrm>
              <a:off x="0" y="288"/>
              <a:ext cx="1104" cy="33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2800" b="1" dirty="0">
                  <a:solidFill>
                    <a:srgbClr val="FFFFFF"/>
                  </a:solidFill>
                  <a:latin typeface="Arial" panose="020B0604020202020204" pitchFamily="34" charset="0"/>
                  <a:cs typeface="Arial" panose="020B0604020202020204" pitchFamily="34" charset="0"/>
                </a:rPr>
                <a:t>بيت المقدس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6">
            <a:extLst>
              <a:ext uri="{FF2B5EF4-FFF2-40B4-BE49-F238E27FC236}">
                <a16:creationId xmlns:a16="http://schemas.microsoft.com/office/drawing/2014/main" id="{630EE6BE-E583-D38C-7C15-05C3E2CDE0DA}"/>
              </a:ext>
            </a:extLst>
          </p:cNvPr>
          <p:cNvSpPr txBox="1">
            <a:spLocks noChangeArrowheads="1"/>
          </p:cNvSpPr>
          <p:nvPr/>
        </p:nvSpPr>
        <p:spPr bwMode="auto">
          <a:xfrm>
            <a:off x="3811588" y="2819400"/>
            <a:ext cx="5180012" cy="3505200"/>
          </a:xfrm>
          <a:prstGeom prst="rect">
            <a:avLst/>
          </a:prstGeom>
          <a:noFill/>
          <a:ln w="12700" cap="sq">
            <a:noFill/>
            <a:miter lim="800000"/>
            <a:headEnd type="none" w="sm" len="sm"/>
            <a:tailEnd type="none" w="sm" len="sm"/>
          </a:ln>
          <a:effectLst/>
        </p:spPr>
        <p:txBody>
          <a:bodyPr/>
          <a:lstStyle>
            <a:defPPr>
              <a:defRPr lang="en-US"/>
            </a:defPPr>
            <a:lvl1pPr marL="0" lvl="0" indent="0" algn="r" eaLnBrk="1" hangingPunct="1">
              <a:lnSpc>
                <a:spcPct val="90000"/>
              </a:lnSpc>
              <a:spcBef>
                <a:spcPct val="20000"/>
              </a:spcBef>
              <a:buClr>
                <a:srgbClr val="FFFFFF"/>
              </a:buClr>
              <a:buFont typeface="Wingdings" charset="0"/>
              <a:buNone/>
              <a:defRPr sz="32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ea typeface="Geneva" charset="0"/>
                <a:cs typeface="Geneva" charset="0"/>
              </a:defRPr>
            </a:lvl2pPr>
            <a:lvl3pPr>
              <a:defRPr>
                <a:ea typeface="Geneva" charset="0"/>
                <a:cs typeface="Geneva" charset="0"/>
              </a:defRPr>
            </a:lvl3pPr>
            <a:lvl4pPr>
              <a:defRPr>
                <a:ea typeface="Geneva" charset="0"/>
                <a:cs typeface="Geneva" charset="0"/>
              </a:defRPr>
            </a:lvl4pPr>
            <a:lvl5pPr>
              <a:defRPr>
                <a:ea typeface="Geneva" charset="0"/>
                <a:cs typeface="Geneva" charset="0"/>
              </a:defRPr>
            </a:lvl5pPr>
            <a:lvl6pPr marL="457200" eaLnBrk="0" fontAlgn="base" hangingPunct="0">
              <a:spcBef>
                <a:spcPct val="0"/>
              </a:spcBef>
              <a:spcAft>
                <a:spcPct val="0"/>
              </a:spcAft>
              <a:defRPr>
                <a:ea typeface="Geneva" charset="0"/>
                <a:cs typeface="Geneva" charset="0"/>
              </a:defRPr>
            </a:lvl6pPr>
            <a:lvl7pPr marL="914400" eaLnBrk="0" fontAlgn="base" hangingPunct="0">
              <a:spcBef>
                <a:spcPct val="0"/>
              </a:spcBef>
              <a:spcAft>
                <a:spcPct val="0"/>
              </a:spcAft>
              <a:defRPr>
                <a:ea typeface="Geneva" charset="0"/>
                <a:cs typeface="Geneva" charset="0"/>
              </a:defRPr>
            </a:lvl7pPr>
            <a:lvl8pPr marL="1371600" eaLnBrk="0" fontAlgn="base" hangingPunct="0">
              <a:spcBef>
                <a:spcPct val="0"/>
              </a:spcBef>
              <a:spcAft>
                <a:spcPct val="0"/>
              </a:spcAft>
              <a:defRPr>
                <a:ea typeface="Geneva" charset="0"/>
                <a:cs typeface="Geneva" charset="0"/>
              </a:defRPr>
            </a:lvl8pPr>
            <a:lvl9pPr marL="1828800" eaLnBrk="0" fontAlgn="base" hangingPunct="0">
              <a:spcBef>
                <a:spcPct val="0"/>
              </a:spcBef>
              <a:spcAft>
                <a:spcPct val="0"/>
              </a:spcAft>
              <a:defRPr>
                <a:ea typeface="Geneva" charset="0"/>
                <a:cs typeface="Geneva" charset="0"/>
              </a:defRPr>
            </a:lvl9pPr>
          </a:lstStyle>
          <a:p>
            <a:pPr marL="514350" indent="-514350" rtl="1">
              <a:buAutoNum type="arabicPeriod"/>
            </a:pPr>
            <a:r>
              <a:rPr lang="ar-JO" sz="2800" dirty="0"/>
              <a:t>عارضوا دفع الجزية لإمبراطور وثني قائلين أن الولاء لله وحده</a:t>
            </a:r>
            <a:r>
              <a:rPr lang="ar-LB" sz="2800" dirty="0"/>
              <a:t>.</a:t>
            </a:r>
          </a:p>
          <a:p>
            <a:pPr marL="514350" indent="-514350" rtl="1">
              <a:buAutoNum type="arabicPeriod"/>
            </a:pPr>
            <a:endParaRPr lang="en-US" sz="2000" dirty="0"/>
          </a:p>
          <a:p>
            <a:pPr marL="461963" indent="-461963" rtl="1"/>
            <a:r>
              <a:rPr lang="ar-JO" sz="2800" dirty="0"/>
              <a:t>2. كان لديهم و لاء شرس للتقاليد اليهودية</a:t>
            </a:r>
            <a:r>
              <a:rPr lang="ar-LB" sz="2800" dirty="0"/>
              <a:t>.</a:t>
            </a:r>
          </a:p>
          <a:p>
            <a:pPr marL="461963" indent="-461963" rtl="1"/>
            <a:endParaRPr lang="en-US" sz="2000" dirty="0"/>
          </a:p>
          <a:p>
            <a:pPr marL="461963" indent="-461963" rtl="1"/>
            <a:r>
              <a:rPr lang="ar-JO" sz="2800" dirty="0"/>
              <a:t>3. كانوا معارضين لاستخدام اللغة اليونانية في فلسطين</a:t>
            </a:r>
            <a:endParaRPr lang="ar-LB" sz="2800" dirty="0"/>
          </a:p>
          <a:p>
            <a:pPr marL="461963" indent="-461963" rtl="1"/>
            <a:endParaRPr lang="en-US" sz="2000" dirty="0"/>
          </a:p>
          <a:p>
            <a:pPr marL="461963" indent="-461963" rtl="1"/>
            <a:r>
              <a:rPr lang="ar-JO" sz="2800" dirty="0"/>
              <a:t>4. تنبأوا بمجيء زمن الخلاص</a:t>
            </a:r>
            <a:r>
              <a:rPr lang="ar-LB" sz="2800" dirty="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type="lt">
                                    <p:tmAbs val="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type="lt">
                                    <p:tmAbs val="0"/>
                                  </p:iterate>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type="lt">
                                    <p:tmAbs val="0"/>
                                  </p:iterate>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746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pitchFamily="34" charset="0"/>
              <a:ea typeface="ＭＳ Ｐゴシック" charset="0"/>
              <a:cs typeface="Arial" pitchFamily="34" charset="0"/>
            </a:endParaRPr>
          </a:p>
        </p:txBody>
      </p:sp>
      <p:sp>
        <p:nvSpPr>
          <p:cNvPr id="75779" name="Text Box 4"/>
          <p:cNvSpPr txBox="1">
            <a:spLocks noChangeArrowheads="1"/>
          </p:cNvSpPr>
          <p:nvPr/>
        </p:nvSpPr>
        <p:spPr bwMode="auto">
          <a:xfrm>
            <a:off x="8557867" y="101600"/>
            <a:ext cx="530916" cy="461665"/>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charset="0"/>
                <a:cs typeface="Arial" charset="0"/>
              </a:rPr>
              <a:t>10</a:t>
            </a:r>
            <a:endParaRPr lang="en-US" b="1" dirty="0">
              <a:latin typeface="Arial" charset="0"/>
              <a:cs typeface="Arial" charset="0"/>
            </a:endParaRP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آرامي / يوناني / لاتيني</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يوناني </a:t>
            </a:r>
          </a:p>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(السبعينية)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عبري / آرامي</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اللغة في فلسطين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مرتفعة</a:t>
            </a:r>
            <a:endParaRPr lang="en-US" altLang="zh-CN" b="1" dirty="0">
              <a:effectLst>
                <a:outerShdw blurRad="38100" dist="38100" dir="2700000" algn="tl">
                  <a:srgbClr val="000000"/>
                </a:outerShdw>
              </a:effectLst>
              <a:latin typeface="Arial" charset="0"/>
              <a:ea typeface="Arial" charset="0"/>
              <a:cs typeface="Arial" charset="0"/>
            </a:endParaRP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 مسيا</a:t>
            </a:r>
            <a:r>
              <a:rPr lang="en-US" altLang="zh-CN" b="1" dirty="0">
                <a:effectLst>
                  <a:outerShdw blurRad="38100" dist="38100" dir="2700000" algn="tl">
                    <a:srgbClr val="000000"/>
                  </a:outerShdw>
                </a:effectLst>
                <a:latin typeface="Arial" charset="0"/>
                <a:ea typeface="Arial" charset="0"/>
                <a:cs typeface="Arial" charset="0"/>
              </a:rPr>
              <a:t>”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متوسطة</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توقع المسيا و الملكوت</a:t>
            </a:r>
            <a:endParaRPr lang="en-US" b="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(من خلال روما)</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حروب عديدة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دا 11: 1-35</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 استقلال</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الإستقرار السياسي</a:t>
            </a:r>
            <a:endParaRPr lang="en-US" b="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روما</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58 سنة</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اليونان (188 سنة)</a:t>
            </a:r>
          </a:p>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الحشمونيون (80 سنة)</a:t>
            </a:r>
            <a:endParaRPr lang="en-US" altLang="zh-CN"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فارس</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208 سنوات</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الحكام على إسرائيل</a:t>
            </a:r>
            <a:endParaRPr lang="en-US" b="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نهاية العهد القديم</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 / الصدوقيين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الفرق اليهودية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الكهنة / اللاويين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القادة الدينيين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المجامع / الهيكل</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المجامع</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الهيكل فقط</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أماكن العبادة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كثيف</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موسع</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 جداً</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نظام الطرق</a:t>
            </a:r>
            <a:endParaRPr lang="en-US" b="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واسعة</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القدرة على الكرازة</a:t>
            </a:r>
            <a:endParaRPr lang="en-US" b="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7377" name="Text Box 127"/>
          <p:cNvSpPr txBox="1">
            <a:spLocks noChangeArrowheads="1"/>
          </p:cNvSpPr>
          <p:nvPr/>
        </p:nvSpPr>
        <p:spPr bwMode="auto">
          <a:xfrm>
            <a:off x="8557867"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الحروف</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غير مستقر - رؤيوي</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حرفي</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التفسير</a:t>
            </a:r>
            <a:endParaRPr lang="en-US" b="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فساد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الإختصاص المحلي</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مدى القوة</a:t>
            </a:r>
            <a:endParaRPr lang="en-US" b="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الرشاوي / الإعدامات</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محاربة رئيس الكهنة غير الشرعي</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النسل</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الوظائف الكهنوتية</a:t>
            </a:r>
            <a:endParaRPr lang="en-US" b="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9420" name="Text Box 45"/>
          <p:cNvSpPr txBox="1">
            <a:spLocks noChangeArrowheads="1"/>
          </p:cNvSpPr>
          <p:nvPr/>
        </p:nvSpPr>
        <p:spPr bwMode="auto">
          <a:xfrm>
            <a:off x="8557868"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الناموس الشفوي</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ناموس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السلطة</a:t>
            </a:r>
            <a:endParaRPr lang="en-US" b="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78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انتقالياً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0668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دينياً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4648200" y="393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عاطفياً</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066800" y="393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لغوياً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4648200" y="266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نبوياً</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p>
          <a:p>
            <a:pPr algn="r" rtl="1">
              <a:spcBef>
                <a:spcPct val="20000"/>
              </a:spcBef>
              <a:buClr>
                <a:srgbClr val="00FFFF"/>
              </a:buClr>
              <a:buSzPct val="75000"/>
              <a:buFont typeface="Wingdings" charset="0"/>
              <a:buNone/>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دانيال 9: 25-26</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066800" y="266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سياسياً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6416" name="Text Box 32"/>
          <p:cNvSpPr txBox="1">
            <a:spLocks noChangeArrowheads="1"/>
          </p:cNvSpPr>
          <p:nvPr/>
        </p:nvSpPr>
        <p:spPr bwMode="auto">
          <a:xfrm>
            <a:off x="877213" y="1914525"/>
            <a:ext cx="2241319" cy="52322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altLang="zh-CN" sz="2800" b="1" dirty="0">
                <a:solidFill>
                  <a:srgbClr val="FFFF00"/>
                </a:solidFill>
                <a:effectLst>
                  <a:outerShdw blurRad="38100" dist="38100" dir="2700000" algn="tl">
                    <a:srgbClr val="000000"/>
                  </a:outerShdw>
                </a:effectLst>
                <a:latin typeface="Arial" charset="0"/>
                <a:cs typeface="Arial" charset="0"/>
              </a:rPr>
              <a:t>كان الوقت مناسباً</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536383" y="2688599"/>
            <a:ext cx="6745697" cy="2677656"/>
          </a:xfrm>
          <a:prstGeom prst="rect">
            <a:avLst/>
          </a:prstGeom>
          <a:solidFill>
            <a:srgbClr val="BA1236"/>
          </a:solidFill>
          <a:ln w="76200" cap="sq" cmpd="sng">
            <a:solidFill>
              <a:schemeClr val="bg2"/>
            </a:solid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sz="2800" b="1" dirty="0">
                <a:solidFill>
                  <a:srgbClr val="FFFFFF"/>
                </a:solidFill>
                <a:effectLst>
                  <a:outerShdw blurRad="38100" dist="38100" dir="2700000" algn="tl">
                    <a:srgbClr val="000000"/>
                  </a:outerShdw>
                </a:effectLst>
                <a:latin typeface="Arial" charset="0"/>
                <a:cs typeface="Arial" charset="0"/>
              </a:rPr>
              <a:t>غلاطية 4: 4</a:t>
            </a:r>
            <a:endParaRPr lang="en-US" sz="20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altLang="ja-JP" sz="2800" b="1" dirty="0">
                <a:solidFill>
                  <a:srgbClr val="FFFFFF"/>
                </a:solidFill>
                <a:effectLst>
                  <a:outerShdw blurRad="38100" dist="38100" dir="2700000" algn="tl">
                    <a:srgbClr val="000000"/>
                  </a:outerShdw>
                </a:effectLst>
                <a:latin typeface="Arial" charset="0"/>
                <a:cs typeface="Arial" charset="0"/>
              </a:rPr>
              <a:t>و لكن لما جاء ملء الزمان أرسل الله ابنه مولوداً من امرأة مولوداً تحت الناموس ليفتدي الذين تحت الناموس لننال التبني</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646331"/>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ar-JO" altLang="zh-CN" sz="3600" b="1" dirty="0">
                <a:solidFill>
                  <a:schemeClr val="bg1"/>
                </a:solidFill>
                <a:latin typeface="Arial" charset="0"/>
                <a:ea typeface="宋体" charset="0"/>
                <a:cs typeface="宋体" charset="0"/>
              </a:rPr>
              <a:t>تعيين مرحلة الملكوت</a:t>
            </a:r>
            <a:endParaRPr lang="en-US" sz="3600" b="1" dirty="0">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24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63490" name="Rectangle 7"/>
          <p:cNvSpPr>
            <a:spLocks noChangeArrowheads="1"/>
          </p:cNvSpPr>
          <p:nvPr/>
        </p:nvSpPr>
        <p:spPr bwMode="auto">
          <a:xfrm>
            <a:off x="0" y="739775"/>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lang="en-US" altLang="zh-CN" sz="2000" b="1" dirty="0">
                <a:solidFill>
                  <a:srgbClr val="00FFFF"/>
                </a:solidFill>
                <a:latin typeface="Arial" charset="0"/>
                <a:cs typeface="Arial" charset="0"/>
              </a:rPr>
              <a:t>(</a:t>
            </a:r>
            <a:r>
              <a:rPr lang="ar-JO" altLang="zh-CN" sz="2000" b="1" dirty="0">
                <a:solidFill>
                  <a:srgbClr val="00FFFF"/>
                </a:solidFill>
                <a:latin typeface="Arial" charset="0"/>
                <a:cs typeface="Arial" charset="0"/>
              </a:rPr>
              <a:t>كتب على الأغلب في الأربعينيات</a:t>
            </a:r>
            <a:r>
              <a:rPr lang="en-US" altLang="zh-CN" sz="2000" b="1" dirty="0">
                <a:solidFill>
                  <a:srgbClr val="00FFFF"/>
                </a:solidFill>
                <a:latin typeface="Arial" charset="0"/>
                <a:cs typeface="Arial" charset="0"/>
              </a:rPr>
              <a:t>) </a:t>
            </a:r>
          </a:p>
          <a:p>
            <a:pPr algn="ctr"/>
            <a:r>
              <a:rPr lang="ar-JO" altLang="zh-CN" sz="2000" b="1" dirty="0">
                <a:solidFill>
                  <a:srgbClr val="00FFFF"/>
                </a:solidFill>
                <a:latin typeface="Arial" charset="0"/>
                <a:cs typeface="Arial" charset="0"/>
              </a:rPr>
              <a:t>يجيب على السؤالين اللذان يسألهما كل اليهود</a:t>
            </a:r>
            <a:endParaRPr lang="en-US" sz="2000" b="1" dirty="0">
              <a:solidFill>
                <a:srgbClr val="00FFFF"/>
              </a:solidFill>
              <a:latin typeface="Arial" charset="0"/>
              <a:cs typeface="Arial" charset="0"/>
            </a:endParaRPr>
          </a:p>
        </p:txBody>
      </p:sp>
      <p:sp>
        <p:nvSpPr>
          <p:cNvPr id="17416" name="Rectangle 8"/>
          <p:cNvSpPr>
            <a:spLocks noChangeArrowheads="1"/>
          </p:cNvSpPr>
          <p:nvPr/>
        </p:nvSpPr>
        <p:spPr bwMode="auto">
          <a:xfrm>
            <a:off x="4800600" y="1828800"/>
            <a:ext cx="4038600" cy="50292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ea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ea typeface="Arial" charset="0"/>
                <a:cs typeface="Arial" charset="0"/>
              </a:rPr>
              <a:t>غير المسيحي</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كيف نعرف أن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يسوع هو المسيا؟</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(متى 1-10)</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الإجابة:    </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مجيئه (1-2) </a:t>
            </a:r>
            <a:r>
              <a:rPr lang="ar-JO" altLang="zh-CN" sz="2000" b="1" dirty="0" err="1">
                <a:solidFill>
                  <a:srgbClr val="FFFFFF"/>
                </a:solidFill>
                <a:effectLst>
                  <a:outerShdw blurRad="38100" dist="38100" dir="2700000" algn="tl">
                    <a:srgbClr val="000000"/>
                  </a:outerShdw>
                </a:effectLst>
                <a:latin typeface="Arial" charset="0"/>
                <a:ea typeface="Arial" charset="0"/>
                <a:cs typeface="Arial" charset="0"/>
              </a:rPr>
              <a:t>وتأييداته</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(3:</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1</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4: 11) أظهرت أن يسوع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تمم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نبوات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العهد القديم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سيانية</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a:t>
            </a:r>
            <a:endParaRPr lang="en-US" altLang="zh-CN" sz="2000" b="1" dirty="0">
              <a:solidFill>
                <a:srgbClr val="FFFF00"/>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effectLst>
                  <a:outerShdw blurRad="38100" dist="38100" dir="2700000" algn="tl">
                    <a:srgbClr val="000000"/>
                  </a:outerShdw>
                </a:effectLst>
                <a:latin typeface="Arial" charset="0"/>
                <a:ea typeface="Arial" charset="0"/>
                <a:cs typeface="Arial" charset="0"/>
              </a:rPr>
              <a:t>خدمته المبكرة (4: 12</a:t>
            </a:r>
            <a:r>
              <a:rPr lang="ar-LB" altLang="zh-CN" sz="2000" b="1" dirty="0">
                <a:effectLst>
                  <a:outerShdw blurRad="38100" dist="38100" dir="2700000" algn="tl">
                    <a:srgbClr val="000000"/>
                  </a:outerShdw>
                </a:effectLst>
                <a:latin typeface="Arial" charset="0"/>
                <a:ea typeface="Arial" charset="0"/>
                <a:cs typeface="Arial" charset="0"/>
              </a:rPr>
              <a:t> </a:t>
            </a:r>
            <a:r>
              <a:rPr lang="ar-JO" altLang="zh-CN" sz="2000" b="1" dirty="0">
                <a:effectLst>
                  <a:outerShdw blurRad="38100" dist="38100" dir="2700000" algn="tl">
                    <a:srgbClr val="000000"/>
                  </a:outerShdw>
                </a:effectLst>
                <a:latin typeface="Arial" charset="0"/>
                <a:ea typeface="Arial" charset="0"/>
                <a:cs typeface="Arial" charset="0"/>
              </a:rPr>
              <a:t>-</a:t>
            </a:r>
            <a:r>
              <a:rPr lang="ar-LB" altLang="zh-CN" sz="2000" b="1" dirty="0">
                <a:effectLst>
                  <a:outerShdw blurRad="38100" dist="38100" dir="2700000" algn="tl">
                    <a:srgbClr val="000000"/>
                  </a:outerShdw>
                </a:effectLst>
                <a:latin typeface="Arial" charset="0"/>
                <a:ea typeface="Arial" charset="0"/>
                <a:cs typeface="Arial" charset="0"/>
              </a:rPr>
              <a:t> </a:t>
            </a:r>
            <a:r>
              <a:rPr lang="ar-JO" altLang="zh-CN" sz="2000" b="1" dirty="0">
                <a:effectLst>
                  <a:outerShdw blurRad="38100" dist="38100" dir="2700000" algn="tl">
                    <a:srgbClr val="000000"/>
                  </a:outerShdw>
                </a:effectLst>
                <a:latin typeface="Arial" charset="0"/>
                <a:ea typeface="Arial" charset="0"/>
                <a:cs typeface="Arial" charset="0"/>
              </a:rPr>
              <a:t>25) والموعظة على الجبل (5-7) تعلن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أن له الوظيفة النبوية</a:t>
            </a:r>
            <a:r>
              <a:rPr lang="ar-LB" altLang="zh-CN" sz="2000" b="1" dirty="0">
                <a:solidFill>
                  <a:srgbClr val="FFFF00"/>
                </a:solidFill>
                <a:effectLst>
                  <a:outerShdw blurRad="38100" dist="38100" dir="2700000" algn="tl">
                    <a:srgbClr val="000000"/>
                  </a:outerShdw>
                </a:effectLst>
                <a:latin typeface="Arial" charset="0"/>
                <a:ea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ea typeface="Arial" charset="0"/>
                <a:cs typeface="Arial" charset="0"/>
              </a:rPr>
              <a:t>أظهر القوة المسيانية </a:t>
            </a:r>
            <a:r>
              <a:rPr lang="ar-JO" sz="2000" b="1" dirty="0">
                <a:solidFill>
                  <a:srgbClr val="FFFFFF"/>
                </a:solidFill>
                <a:effectLst>
                  <a:outerShdw blurRad="38100" dist="38100" dir="2700000" algn="tl">
                    <a:srgbClr val="000000"/>
                  </a:outerShdw>
                </a:effectLst>
                <a:latin typeface="Arial" charset="0"/>
                <a:ea typeface="Arial" charset="0"/>
                <a:cs typeface="Arial" charset="0"/>
              </a:rPr>
              <a:t>من خلال الشفاء    (8: 1</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9: 34) و السلطة التفويضية    (9: 35</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10: 35)</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16933" y="1828800"/>
            <a:ext cx="4495800" cy="50292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cs typeface="Arial" charset="0"/>
              </a:rPr>
              <a:t>المسيحي</a:t>
            </a:r>
            <a:r>
              <a:rPr lang="ar-JO" altLang="zh-CN" sz="2000" b="1" dirty="0">
                <a:solidFill>
                  <a:srgbClr val="FFFFFF"/>
                </a:solidFill>
                <a:effectLst>
                  <a:outerShdw blurRad="38100" dist="38100" dir="2700000" algn="tl">
                    <a:srgbClr val="000000"/>
                  </a:outerShdw>
                </a:effectLst>
                <a:latin typeface="Arial" charset="0"/>
                <a:cs typeface="Arial" charset="0"/>
              </a:rPr>
              <a:t>: </a:t>
            </a:r>
          </a:p>
          <a:p>
            <a:pPr marL="465138" indent="-465138" algn="r" rtl="1">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نعم هو المسيا</a:t>
            </a:r>
            <a:r>
              <a:rPr lang="ar-LB" altLang="zh-CN" sz="2000" b="1" dirty="0">
                <a:solidFill>
                  <a:srgbClr val="FFFFFF"/>
                </a:solidFill>
                <a:effectLst>
                  <a:outerShdw blurRad="38100" dist="38100" dir="2700000" algn="tl">
                    <a:srgbClr val="000000"/>
                  </a:outerShdw>
                </a:effectLst>
                <a:latin typeface="Arial" charset="0"/>
                <a:cs typeface="Arial" charset="0"/>
              </a:rPr>
              <a:t>،</a:t>
            </a:r>
            <a:r>
              <a:rPr lang="ar-JO" altLang="zh-CN" sz="2000" b="1" dirty="0">
                <a:solidFill>
                  <a:srgbClr val="FFFFFF"/>
                </a:solidFill>
                <a:effectLst>
                  <a:outerShdw blurRad="38100" dist="38100" dir="2700000" algn="tl">
                    <a:srgbClr val="000000"/>
                  </a:outerShdw>
                </a:effectLst>
                <a:latin typeface="Arial" charset="0"/>
                <a:cs typeface="Arial" charset="0"/>
              </a:rPr>
              <a:t> ولكن </a:t>
            </a:r>
            <a:r>
              <a:rPr lang="ar-JO" altLang="zh-CN" sz="2000" b="1" dirty="0">
                <a:solidFill>
                  <a:srgbClr val="FFFF00"/>
                </a:solidFill>
                <a:effectLst>
                  <a:outerShdw blurRad="38100" dist="38100" dir="2700000" algn="tl">
                    <a:srgbClr val="000000"/>
                  </a:outerShdw>
                </a:effectLst>
                <a:latin typeface="Arial" charset="0"/>
                <a:cs typeface="Arial" charset="0"/>
              </a:rPr>
              <a:t>أين الملكوت الموعود؟ </a:t>
            </a:r>
          </a:p>
          <a:p>
            <a:pPr marL="465138" indent="-465138" algn="r" rtl="1">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(متى 11</a:t>
            </a:r>
            <a:r>
              <a:rPr lang="en-US" altLang="zh-CN" sz="2000" b="1" dirty="0">
                <a:solidFill>
                  <a:srgbClr val="FFFFFF"/>
                </a:solidFill>
                <a:effectLst>
                  <a:outerShdw blurRad="38100" dist="38100" dir="2700000" algn="tl">
                    <a:srgbClr val="000000"/>
                  </a:outerShdw>
                </a:effectLst>
                <a:latin typeface="Arial" charset="0"/>
                <a:cs typeface="Arial" charset="0"/>
              </a:rPr>
              <a:t>-</a:t>
            </a:r>
            <a:r>
              <a:rPr lang="ar-JO" altLang="zh-CN" sz="2000" b="1" dirty="0">
                <a:solidFill>
                  <a:srgbClr val="FFFFFF"/>
                </a:solidFill>
                <a:effectLst>
                  <a:outerShdw blurRad="38100" dist="38100" dir="2700000" algn="tl">
                    <a:srgbClr val="000000"/>
                  </a:outerShdw>
                </a:effectLst>
                <a:latin typeface="Arial" charset="0"/>
                <a:cs typeface="Arial" charset="0"/>
              </a:rPr>
              <a:t>28)</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الإجابة:</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 إسرائيل الملكوت </a:t>
            </a:r>
            <a:r>
              <a:rPr lang="ar-JO" altLang="zh-CN" sz="2000" b="1" dirty="0">
                <a:solidFill>
                  <a:srgbClr val="FFFFFF"/>
                </a:solidFill>
                <a:effectLst>
                  <a:outerShdw blurRad="38100" dist="38100" dir="2700000" algn="tl">
                    <a:srgbClr val="000000"/>
                  </a:outerShdw>
                </a:effectLst>
                <a:latin typeface="Arial" charset="0"/>
                <a:cs typeface="Arial" charset="0"/>
              </a:rPr>
              <a:t>الذي قدمه يسوع باعتباره المسيا لذلك فهو</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يملك </a:t>
            </a:r>
            <a:r>
              <a:rPr lang="ar-LB" altLang="zh-CN" sz="2000" b="1" dirty="0">
                <a:solidFill>
                  <a:srgbClr val="FFFFFF"/>
                </a:solidFill>
                <a:effectLst>
                  <a:outerShdw blurRad="38100" dist="38100" dir="2700000" algn="tl">
                    <a:srgbClr val="000000"/>
                  </a:outerShdw>
                </a:effectLst>
                <a:latin typeface="Arial" charset="0"/>
                <a:cs typeface="Arial" charset="0"/>
              </a:rPr>
              <a:t>ب</a:t>
            </a:r>
            <a:r>
              <a:rPr lang="ar-JO" altLang="zh-CN" sz="2000" b="1" dirty="0">
                <a:solidFill>
                  <a:srgbClr val="FFFFFF"/>
                </a:solidFill>
                <a:effectLst>
                  <a:outerShdw blurRad="38100" dist="38100" dir="2700000" algn="tl">
                    <a:srgbClr val="000000"/>
                  </a:outerShdw>
                </a:effectLst>
                <a:latin typeface="Arial" charset="0"/>
                <a:cs typeface="Arial" charset="0"/>
              </a:rPr>
              <a:t>سلطان على الكنيسة الآن (11</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16)</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أعد المسيح التلاميذ لشؤون الكنيسة </a:t>
            </a:r>
            <a:r>
              <a:rPr lang="ar-JO" altLang="zh-CN" sz="2000" b="1" dirty="0">
                <a:solidFill>
                  <a:srgbClr val="FFFFFF"/>
                </a:solidFill>
                <a:effectLst>
                  <a:outerShdw blurRad="38100" dist="38100" dir="2700000" algn="tl">
                    <a:srgbClr val="000000"/>
                  </a:outerShdw>
                </a:effectLst>
                <a:latin typeface="Arial" charset="0"/>
                <a:cs typeface="Arial" charset="0"/>
              </a:rPr>
              <a:t>كون الملكوت السياسي قد تأجل (17</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20)</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رفضته إسرائيل كونه المسيا </a:t>
            </a:r>
            <a:r>
              <a:rPr lang="ar-JO" altLang="zh-CN" sz="2000" b="1" dirty="0">
                <a:solidFill>
                  <a:srgbClr val="FFFFFF"/>
                </a:solidFill>
                <a:effectLst>
                  <a:outerShdw blurRad="38100" dist="38100" dir="2700000" algn="tl">
                    <a:srgbClr val="000000"/>
                  </a:outerShdw>
                </a:effectLst>
                <a:latin typeface="Arial" charset="0"/>
                <a:cs typeface="Arial" charset="0"/>
              </a:rPr>
              <a:t>لكن سيادة الله استخدمت هذا لدفع ثمن خطاياي البشر (21</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27)</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cs typeface="Arial" charset="0"/>
              </a:rPr>
              <a:t>هزم يسوع الموت </a:t>
            </a:r>
            <a:r>
              <a:rPr lang="ar-JO" sz="2000" b="1" dirty="0">
                <a:solidFill>
                  <a:srgbClr val="FFFFFF"/>
                </a:solidFill>
                <a:effectLst>
                  <a:outerShdw blurRad="38100" dist="38100" dir="2700000" algn="tl">
                    <a:srgbClr val="000000"/>
                  </a:outerShdw>
                </a:effectLst>
                <a:latin typeface="Arial" charset="0"/>
                <a:cs typeface="Arial" charset="0"/>
              </a:rPr>
              <a:t>ليظهر سلطته المسيانية وقدرته على إحضار الملكوت (28)</a:t>
            </a:r>
            <a:r>
              <a:rPr lang="ar-LB" sz="2000" b="1" dirty="0">
                <a:solidFill>
                  <a:srgbClr val="FFFFFF"/>
                </a:solidFill>
                <a:effectLst>
                  <a:outerShdw blurRad="38100" dist="38100" dir="2700000" algn="tl">
                    <a:srgbClr val="000000"/>
                  </a:outerShdw>
                </a:effectLst>
                <a:latin typeface="Arial" charset="0"/>
                <a:cs typeface="Arial" charset="0"/>
              </a:rPr>
              <a:t>.</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0" y="76200"/>
            <a:ext cx="9144000" cy="685800"/>
          </a:xfrm>
        </p:spPr>
        <p:txBody>
          <a:bodyPr/>
          <a:lstStyle/>
          <a:p>
            <a:pPr algn="ctr" eaLnBrk="1" hangingPunct="1"/>
            <a:r>
              <a:rPr lang="ar-JO" sz="3200" dirty="0">
                <a:latin typeface="Arial" charset="0"/>
                <a:ea typeface="ＭＳ Ｐゴシック" charset="0"/>
              </a:rPr>
              <a:t>إنجيل متى</a:t>
            </a:r>
            <a:endParaRPr lang="en-US" sz="3200" dirty="0">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1" end="1"/>
                                            </p:txEl>
                                          </p:spTgt>
                                        </p:tgtEl>
                                        <p:attrNameLst>
                                          <p:attrName>style.visibility</p:attrName>
                                        </p:attrNameLst>
                                      </p:cBhvr>
                                      <p:to>
                                        <p:strVal val="visible"/>
                                      </p:to>
                                    </p:set>
                                    <p:anim calcmode="lin" valueType="num">
                                      <p:cBhvr additive="base">
                                        <p:cTn id="13" dur="500" fill="hold"/>
                                        <p:tgtEl>
                                          <p:spTgt spid="174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2" end="2"/>
                                            </p:txEl>
                                          </p:spTgt>
                                        </p:tgtEl>
                                        <p:attrNameLst>
                                          <p:attrName>style.visibility</p:attrName>
                                        </p:attrNameLst>
                                      </p:cBhvr>
                                      <p:to>
                                        <p:strVal val="visible"/>
                                      </p:to>
                                    </p:set>
                                    <p:anim calcmode="lin" valueType="num">
                                      <p:cBhvr additive="base">
                                        <p:cTn id="19"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xEl>
                                              <p:pRg st="6" end="6"/>
                                            </p:txEl>
                                          </p:spTgt>
                                        </p:tgtEl>
                                        <p:attrNameLst>
                                          <p:attrName>style.visibility</p:attrName>
                                        </p:attrNameLst>
                                      </p:cBhvr>
                                      <p:to>
                                        <p:strVal val="visible"/>
                                      </p:to>
                                    </p:set>
                                    <p:anim calcmode="lin" valueType="num">
                                      <p:cBhvr additive="base">
                                        <p:cTn id="37" dur="500" fill="hold"/>
                                        <p:tgtEl>
                                          <p:spTgt spid="174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6">
                                            <p:txEl>
                                              <p:pRg st="7" end="7"/>
                                            </p:txEl>
                                          </p:spTgt>
                                        </p:tgtEl>
                                        <p:attrNameLst>
                                          <p:attrName>style.visibility</p:attrName>
                                        </p:attrNameLst>
                                      </p:cBhvr>
                                      <p:to>
                                        <p:strVal val="visible"/>
                                      </p:to>
                                    </p:set>
                                    <p:anim calcmode="lin" valueType="num">
                                      <p:cBhvr additive="base">
                                        <p:cTn id="43" dur="500" fill="hold"/>
                                        <p:tgtEl>
                                          <p:spTgt spid="1741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0" end="0"/>
                                            </p:txEl>
                                          </p:spTgt>
                                        </p:tgtEl>
                                        <p:attrNameLst>
                                          <p:attrName>style.visibility</p:attrName>
                                        </p:attrNameLst>
                                      </p:cBhvr>
                                      <p:to>
                                        <p:strVal val="visible"/>
                                      </p:to>
                                    </p:set>
                                    <p:anim calcmode="lin" valueType="num">
                                      <p:cBhvr additive="base">
                                        <p:cTn id="49"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1" end="1"/>
                                            </p:txEl>
                                          </p:spTgt>
                                        </p:tgtEl>
                                        <p:attrNameLst>
                                          <p:attrName>style.visibility</p:attrName>
                                        </p:attrNameLst>
                                      </p:cBhvr>
                                      <p:to>
                                        <p:strVal val="visible"/>
                                      </p:to>
                                    </p:set>
                                    <p:anim calcmode="lin" valueType="num">
                                      <p:cBhvr additive="base">
                                        <p:cTn id="55" dur="500" fill="hold"/>
                                        <p:tgtEl>
                                          <p:spTgt spid="17418">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2" end="2"/>
                                            </p:txEl>
                                          </p:spTgt>
                                        </p:tgtEl>
                                        <p:attrNameLst>
                                          <p:attrName>style.visibility</p:attrName>
                                        </p:attrNameLst>
                                      </p:cBhvr>
                                      <p:to>
                                        <p:strVal val="visible"/>
                                      </p:to>
                                    </p:set>
                                    <p:anim calcmode="lin" valueType="num">
                                      <p:cBhvr additive="base">
                                        <p:cTn id="61"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4" end="4"/>
                                            </p:txEl>
                                          </p:spTgt>
                                        </p:tgtEl>
                                        <p:attrNameLst>
                                          <p:attrName>style.visibility</p:attrName>
                                        </p:attrNameLst>
                                      </p:cBhvr>
                                      <p:to>
                                        <p:strVal val="visible"/>
                                      </p:to>
                                    </p:set>
                                    <p:anim calcmode="lin" valueType="num">
                                      <p:cBhvr additive="base">
                                        <p:cTn id="67"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7418">
                                            <p:txEl>
                                              <p:pRg st="5" end="5"/>
                                            </p:txEl>
                                          </p:spTgt>
                                        </p:tgtEl>
                                        <p:attrNameLst>
                                          <p:attrName>style.visibility</p:attrName>
                                        </p:attrNameLst>
                                      </p:cBhvr>
                                      <p:to>
                                        <p:strVal val="visible"/>
                                      </p:to>
                                    </p:set>
                                    <p:anim calcmode="lin" valueType="num">
                                      <p:cBhvr additive="base">
                                        <p:cTn id="73"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418">
                                            <p:txEl>
                                              <p:pRg st="6" end="6"/>
                                            </p:txEl>
                                          </p:spTgt>
                                        </p:tgtEl>
                                        <p:attrNameLst>
                                          <p:attrName>style.visibility</p:attrName>
                                        </p:attrNameLst>
                                      </p:cBhvr>
                                      <p:to>
                                        <p:strVal val="visible"/>
                                      </p:to>
                                    </p:set>
                                    <p:anim calcmode="lin" valueType="num">
                                      <p:cBhvr additive="base">
                                        <p:cTn id="79"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7418">
                                            <p:txEl>
                                              <p:pRg st="7" end="7"/>
                                            </p:txEl>
                                          </p:spTgt>
                                        </p:tgtEl>
                                        <p:attrNameLst>
                                          <p:attrName>style.visibility</p:attrName>
                                        </p:attrNameLst>
                                      </p:cBhvr>
                                      <p:to>
                                        <p:strVal val="visible"/>
                                      </p:to>
                                    </p:set>
                                    <p:anim calcmode="lin" valueType="num">
                                      <p:cBhvr additive="base">
                                        <p:cTn id="85" dur="500" fill="hold"/>
                                        <p:tgtEl>
                                          <p:spTgt spid="17418">
                                            <p:txEl>
                                              <p:pRg st="7" end="7"/>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74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418">
                                            <p:txEl>
                                              <p:pRg st="8" end="8"/>
                                            </p:txEl>
                                          </p:spTgt>
                                        </p:tgtEl>
                                        <p:attrNameLst>
                                          <p:attrName>style.visibility</p:attrName>
                                        </p:attrNameLst>
                                      </p:cBhvr>
                                      <p:to>
                                        <p:strVal val="visible"/>
                                      </p:to>
                                    </p:set>
                                    <p:anim calcmode="lin" valueType="num">
                                      <p:cBhvr additive="base">
                                        <p:cTn id="91" dur="500" fill="hold"/>
                                        <p:tgtEl>
                                          <p:spTgt spid="17418">
                                            <p:txEl>
                                              <p:pRg st="8" end="8"/>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74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496218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cs typeface="Arial" charset="0"/>
              </a:rPr>
              <a:t>جميع المواقع الجغرافية في الأناجيل</a:t>
            </a:r>
            <a:endParaRPr lang="en-US" sz="3200" dirty="0">
              <a:latin typeface="Arial" charset="0"/>
              <a:cs typeface="Arial" charset="0"/>
            </a:endParaRPr>
          </a:p>
        </p:txBody>
      </p:sp>
      <p:sp>
        <p:nvSpPr>
          <p:cNvPr id="18436" name="Text Box 4"/>
          <p:cNvSpPr txBox="1">
            <a:spLocks noChangeArrowheads="1"/>
          </p:cNvSpPr>
          <p:nvPr/>
        </p:nvSpPr>
        <p:spPr bwMode="auto">
          <a:xfrm>
            <a:off x="4993584" y="117475"/>
            <a:ext cx="3617016" cy="6740307"/>
          </a:xfrm>
          <a:prstGeom prst="rect">
            <a:avLst/>
          </a:prstGeom>
          <a:solidFill>
            <a:srgbClr val="66006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	</a:t>
            </a:r>
            <a:r>
              <a:rPr lang="ar-JO" sz="1800" b="1" u="sng" dirty="0">
                <a:latin typeface="Arial" charset="0"/>
                <a:cs typeface="Arial" charset="0"/>
              </a:rPr>
              <a:t>من أورشليم                     الأميال</a:t>
            </a:r>
            <a:endParaRPr lang="en-US" sz="1800" b="1" u="sng" dirty="0">
              <a:latin typeface="Arial" charset="0"/>
              <a:cs typeface="Arial" charset="0"/>
            </a:endParaRPr>
          </a:p>
          <a:p>
            <a:pPr algn="r" eaLnBrk="1" hangingPunct="1"/>
            <a:r>
              <a:rPr lang="ar-JO" sz="1800" b="1" dirty="0">
                <a:latin typeface="Arial" charset="0"/>
                <a:cs typeface="Arial" charset="0"/>
              </a:rPr>
              <a:t>بيت عنيا                   2</a:t>
            </a:r>
          </a:p>
          <a:p>
            <a:pPr algn="r" eaLnBrk="1" hangingPunct="1"/>
            <a:r>
              <a:rPr lang="ar-JO" sz="1800" b="1" dirty="0">
                <a:latin typeface="Arial" charset="0"/>
                <a:cs typeface="Arial" charset="0"/>
              </a:rPr>
              <a:t>بيت لحم                    6</a:t>
            </a:r>
          </a:p>
          <a:p>
            <a:pPr algn="r" eaLnBrk="1" hangingPunct="1"/>
            <a:r>
              <a:rPr lang="ar-JO" sz="1800" b="1" dirty="0">
                <a:latin typeface="Arial" charset="0"/>
                <a:cs typeface="Arial" charset="0"/>
              </a:rPr>
              <a:t>قيصرية فيلبس            105 </a:t>
            </a:r>
          </a:p>
          <a:p>
            <a:pPr algn="r" eaLnBrk="1" hangingPunct="1"/>
            <a:r>
              <a:rPr lang="ar-JO" sz="1800" b="1" dirty="0">
                <a:latin typeface="Arial" charset="0"/>
                <a:cs typeface="Arial" charset="0"/>
              </a:rPr>
              <a:t>قانا                         69</a:t>
            </a:r>
          </a:p>
          <a:p>
            <a:pPr algn="r" eaLnBrk="1" hangingPunct="1"/>
            <a:r>
              <a:rPr lang="ar-JO" sz="1800" b="1" dirty="0">
                <a:latin typeface="Arial" charset="0"/>
                <a:cs typeface="Arial" charset="0"/>
              </a:rPr>
              <a:t>كفرناحوم                   85 </a:t>
            </a:r>
          </a:p>
          <a:p>
            <a:pPr algn="r" eaLnBrk="1" hangingPunct="1"/>
            <a:r>
              <a:rPr lang="ar-JO" sz="1800" b="1" dirty="0">
                <a:latin typeface="Arial" charset="0"/>
                <a:cs typeface="Arial" charset="0"/>
              </a:rPr>
              <a:t>عمواس                    7 </a:t>
            </a:r>
          </a:p>
          <a:p>
            <a:pPr algn="r" eaLnBrk="1" hangingPunct="1"/>
            <a:r>
              <a:rPr lang="ar-JO" sz="1800" b="1" dirty="0">
                <a:latin typeface="Arial" charset="0"/>
                <a:cs typeface="Arial" charset="0"/>
              </a:rPr>
              <a:t>أريحا                       15</a:t>
            </a:r>
          </a:p>
          <a:p>
            <a:pPr algn="r" eaLnBrk="1" hangingPunct="1"/>
            <a:r>
              <a:rPr lang="ar-JO" sz="1800" b="1" dirty="0">
                <a:latin typeface="Arial" charset="0"/>
                <a:cs typeface="Arial" charset="0"/>
              </a:rPr>
              <a:t>الأردن                      21</a:t>
            </a:r>
          </a:p>
          <a:p>
            <a:pPr algn="r" eaLnBrk="1" hangingPunct="1"/>
            <a:r>
              <a:rPr lang="ar-JO" sz="1800" b="1" dirty="0">
                <a:latin typeface="Arial" charset="0"/>
                <a:cs typeface="Arial" charset="0"/>
              </a:rPr>
              <a:t>البحر المتوسط            40</a:t>
            </a:r>
          </a:p>
          <a:p>
            <a:pPr algn="r" eaLnBrk="1" hangingPunct="1"/>
            <a:r>
              <a:rPr lang="ar-JO" sz="1800" b="1" dirty="0">
                <a:latin typeface="Arial" charset="0"/>
                <a:cs typeface="Arial" charset="0"/>
              </a:rPr>
              <a:t>صيدون                    130</a:t>
            </a:r>
          </a:p>
          <a:p>
            <a:pPr algn="r" eaLnBrk="1" hangingPunct="1"/>
            <a:r>
              <a:rPr lang="ar-JO" sz="1800" b="1" dirty="0">
                <a:latin typeface="Arial" charset="0"/>
                <a:cs typeface="Arial" charset="0"/>
              </a:rPr>
              <a:t>سوخار                     31</a:t>
            </a:r>
          </a:p>
          <a:p>
            <a:pPr algn="r" eaLnBrk="1" hangingPunct="1"/>
            <a:r>
              <a:rPr lang="ar-JO" sz="1800" b="1" dirty="0">
                <a:latin typeface="Arial" charset="0"/>
                <a:cs typeface="Arial" charset="0"/>
              </a:rPr>
              <a:t>صور                       106 </a:t>
            </a:r>
          </a:p>
          <a:p>
            <a:pPr algn="r" eaLnBrk="1" hangingPunct="1"/>
            <a:r>
              <a:rPr lang="ar-JO" sz="1800" b="1" dirty="0">
                <a:latin typeface="Arial" charset="0"/>
                <a:cs typeface="Arial" charset="0"/>
              </a:rPr>
              <a:t>صرفة                      118</a:t>
            </a:r>
            <a:endParaRPr lang="en-US" sz="1800" b="1" dirty="0">
              <a:latin typeface="Arial" charset="0"/>
              <a:cs typeface="Arial" charset="0"/>
            </a:endParaRPr>
          </a:p>
          <a:p>
            <a:pPr algn="just" eaLnBrk="1" hangingPunct="1"/>
            <a:endParaRPr lang="en-US" sz="1800" b="1" dirty="0">
              <a:latin typeface="Arial" charset="0"/>
              <a:cs typeface="Arial" charset="0"/>
            </a:endParaRPr>
          </a:p>
          <a:p>
            <a:pPr algn="r" eaLnBrk="1" hangingPunct="1"/>
            <a:r>
              <a:rPr lang="ar-JO" sz="1800" b="1" u="sng" dirty="0">
                <a:latin typeface="Arial" charset="0"/>
                <a:cs typeface="Arial" charset="0"/>
              </a:rPr>
              <a:t>من كفرناحوم</a:t>
            </a:r>
            <a:endParaRPr lang="en-US" sz="1800" b="1" dirty="0">
              <a:latin typeface="Arial" charset="0"/>
              <a:cs typeface="Arial" charset="0"/>
            </a:endParaRPr>
          </a:p>
          <a:p>
            <a:pPr algn="r" eaLnBrk="1" hangingPunct="1"/>
            <a:r>
              <a:rPr lang="ar-JO" sz="1800" b="1" dirty="0">
                <a:latin typeface="Arial" charset="0"/>
                <a:cs typeface="Arial" charset="0"/>
              </a:rPr>
              <a:t>بيت صيدا                  6</a:t>
            </a:r>
          </a:p>
          <a:p>
            <a:pPr algn="r" eaLnBrk="1" hangingPunct="1"/>
            <a:r>
              <a:rPr lang="ar-JO" sz="1800" b="1" dirty="0">
                <a:latin typeface="Arial" charset="0"/>
                <a:cs typeface="Arial" charset="0"/>
              </a:rPr>
              <a:t>قيصرية فيلبس            27</a:t>
            </a:r>
          </a:p>
          <a:p>
            <a:pPr algn="r" eaLnBrk="1" hangingPunct="1"/>
            <a:r>
              <a:rPr lang="ar-JO" sz="1800" b="1" dirty="0">
                <a:latin typeface="Arial" charset="0"/>
                <a:cs typeface="Arial" charset="0"/>
              </a:rPr>
              <a:t>قانا                        16</a:t>
            </a:r>
            <a:r>
              <a:rPr lang="en-US" sz="1800" b="1" dirty="0">
                <a:latin typeface="Arial" charset="0"/>
                <a:cs typeface="Arial" charset="0"/>
              </a:rPr>
              <a:t> </a:t>
            </a:r>
          </a:p>
          <a:p>
            <a:pPr algn="r" eaLnBrk="1" hangingPunct="1"/>
            <a:r>
              <a:rPr lang="ar-JO" sz="1800" b="1" dirty="0">
                <a:latin typeface="Arial" charset="0"/>
                <a:cs typeface="Arial" charset="0"/>
              </a:rPr>
              <a:t>نايين                       22</a:t>
            </a:r>
          </a:p>
          <a:p>
            <a:pPr algn="r" eaLnBrk="1" hangingPunct="1"/>
            <a:r>
              <a:rPr lang="ar-JO" sz="1800" b="1" dirty="0">
                <a:latin typeface="Arial" charset="0"/>
                <a:cs typeface="Arial" charset="0"/>
              </a:rPr>
              <a:t>البحر المتوسط            32</a:t>
            </a:r>
            <a:endParaRPr lang="en-US" sz="1800" b="1" dirty="0">
              <a:latin typeface="Arial" charset="0"/>
              <a:cs typeface="Arial" charset="0"/>
            </a:endParaRPr>
          </a:p>
          <a:p>
            <a:pPr algn="r" eaLnBrk="1" hangingPunct="1"/>
            <a:r>
              <a:rPr lang="ar-JO" sz="1800" b="1" dirty="0">
                <a:latin typeface="Arial" charset="0"/>
                <a:cs typeface="Arial" charset="0"/>
              </a:rPr>
              <a:t>الناصرة                    23</a:t>
            </a:r>
            <a:endParaRPr lang="en-US" sz="1800" b="1" dirty="0">
              <a:latin typeface="Arial" charset="0"/>
              <a:cs typeface="Arial" charset="0"/>
            </a:endParaRPr>
          </a:p>
          <a:p>
            <a:pPr algn="r" eaLnBrk="1" hangingPunct="1"/>
            <a:r>
              <a:rPr lang="ar-JO" sz="1800" b="1" dirty="0">
                <a:latin typeface="Arial" charset="0"/>
                <a:cs typeface="Arial" charset="0"/>
              </a:rPr>
              <a:t>صرفة                      45</a:t>
            </a:r>
            <a:endParaRPr lang="en-US" sz="1800" b="1" dirty="0">
              <a:latin typeface="Arial" charset="0"/>
              <a:cs typeface="Arial" charset="0"/>
            </a:endParaRPr>
          </a:p>
          <a:p>
            <a:pPr algn="r" eaLnBrk="1" hangingPunct="1"/>
            <a:r>
              <a:rPr lang="ar-JO" sz="1800" b="1" dirty="0">
                <a:latin typeface="Arial" charset="0"/>
                <a:cs typeface="Arial" charset="0"/>
              </a:rPr>
              <a:t>صور                       37</a:t>
            </a:r>
            <a:endParaRPr lang="en-US" sz="1800" b="1" dirty="0">
              <a:latin typeface="Arial" charset="0"/>
              <a:cs typeface="Arial"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20561"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11</a:t>
            </a:r>
            <a:endParaRPr lang="en-US" b="1" dirty="0">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4712</TotalTime>
  <Words>3049</Words>
  <Application>Microsoft Macintosh PowerPoint</Application>
  <PresentationFormat>On-screen Show (4:3)</PresentationFormat>
  <Paragraphs>664</Paragraphs>
  <Slides>35</Slides>
  <Notes>28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35</vt:i4>
      </vt:variant>
    </vt:vector>
  </HeadingPairs>
  <TitlesOfParts>
    <vt:vector size="56" baseType="lpstr">
      <vt:lpstr>ＭＳ Ｐゴシック</vt:lpstr>
      <vt:lpstr>Times</vt:lpstr>
      <vt:lpstr>Arial</vt:lpstr>
      <vt:lpstr>Arial Narrow</vt:lpstr>
      <vt:lpstr>Calibri</vt:lpstr>
      <vt:lpstr>Comic Sans MS</vt:lpstr>
      <vt:lpstr>Garamond</vt:lpstr>
      <vt:lpstr>Monotype Sorts</vt:lpstr>
      <vt:lpstr>Times New Roman</vt:lpstr>
      <vt:lpstr>Verdana</vt:lpstr>
      <vt:lpstr>Wingdings</vt:lpstr>
      <vt:lpstr>Azure</vt:lpstr>
      <vt:lpstr>Stream</vt:lpstr>
      <vt:lpstr>1_Azure</vt:lpstr>
      <vt:lpstr>2_Azure</vt:lpstr>
      <vt:lpstr>1_Default Design</vt:lpstr>
      <vt:lpstr>Orbit</vt:lpstr>
      <vt:lpstr>1_Stream</vt:lpstr>
      <vt:lpstr>Default Design</vt:lpstr>
      <vt:lpstr>1_blstripc.ppt - Blue Stripes</vt:lpstr>
      <vt:lpstr>Globe</vt:lpstr>
      <vt:lpstr>PowerPoint Presentation</vt:lpstr>
      <vt:lpstr>خط سير الملكوت و العهود</vt:lpstr>
      <vt:lpstr>PowerPoint Presentation</vt:lpstr>
      <vt:lpstr>فترة ما بين العهدين (425 ق.م – 5 ق.م)</vt:lpstr>
      <vt:lpstr>The Intertestamental Era (3 slides)</vt:lpstr>
      <vt:lpstr>The Intertestamental Era</vt:lpstr>
      <vt:lpstr>تعيين مرحلة الملكوت</vt:lpstr>
      <vt:lpstr>إنجيل متى</vt:lpstr>
      <vt:lpstr>PowerPoint Presentation</vt:lpstr>
      <vt:lpstr>PowerPoint Presentation</vt:lpstr>
      <vt:lpstr>كتّاب العهد الجديد</vt:lpstr>
      <vt:lpstr>كتّاب العهد الجديد</vt:lpstr>
      <vt:lpstr>كتّاب العهد الجديد</vt:lpstr>
      <vt:lpstr>إسرائيل تحت حكم هيرودس الكبير</vt:lpstr>
      <vt:lpstr>أبناء هيرودس الثلاثة الحكام</vt:lpstr>
      <vt:lpstr>التسلسل  الزمني   لسلالة  هيرودس (37 ق.م – 70 م)</vt:lpstr>
      <vt:lpstr>PowerPoint Presentation</vt:lpstr>
      <vt:lpstr>الهيكل</vt:lpstr>
      <vt:lpstr>الهيكل من الشرق</vt:lpstr>
      <vt:lpstr>PowerPoint Presentation</vt:lpstr>
      <vt:lpstr>الفرق اليهودية</vt:lpstr>
      <vt:lpstr>الفرق اليهودية</vt:lpstr>
      <vt:lpstr>الفرق اليهودية</vt:lpstr>
      <vt:lpstr>الفريسيين</vt:lpstr>
      <vt:lpstr>الفريسيين</vt:lpstr>
      <vt:lpstr>الفرق اليهودية</vt:lpstr>
      <vt:lpstr>الصدوقيين</vt:lpstr>
      <vt:lpstr>دخل الصدوقيين الى أورشليم من أي من أبوابها</vt:lpstr>
      <vt:lpstr>الفرق اليهودية</vt:lpstr>
      <vt:lpstr>الأسينيين</vt:lpstr>
      <vt:lpstr>الأسينيين</vt:lpstr>
      <vt:lpstr>الفرق اليهودية</vt:lpstr>
      <vt:lpstr>الغيورين</vt:lpstr>
      <vt:lpstr>Black</vt:lpstr>
      <vt:lpstr>مسح العهد الجديد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108</cp:revision>
  <dcterms:created xsi:type="dcterms:W3CDTF">2002-12-14T17:46:52Z</dcterms:created>
  <dcterms:modified xsi:type="dcterms:W3CDTF">2025-01-28T09:53:28Z</dcterms:modified>
</cp:coreProperties>
</file>