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6" r:id="rId7"/>
    <p:sldMasterId id="2147483737" r:id="rId8"/>
  </p:sldMasterIdLst>
  <p:notesMasterIdLst>
    <p:notesMasterId r:id="rId32"/>
  </p:notesMasterIdLst>
  <p:sldIdLst>
    <p:sldId id="257" r:id="rId9"/>
    <p:sldId id="258" r:id="rId10"/>
    <p:sldId id="259" r:id="rId11"/>
    <p:sldId id="262" r:id="rId12"/>
    <p:sldId id="263" r:id="rId13"/>
    <p:sldId id="264" r:id="rId14"/>
    <p:sldId id="265" r:id="rId15"/>
    <p:sldId id="266" r:id="rId16"/>
    <p:sldId id="267" r:id="rId17"/>
    <p:sldId id="269" r:id="rId18"/>
    <p:sldId id="268" r:id="rId19"/>
    <p:sldId id="270" r:id="rId20"/>
    <p:sldId id="271" r:id="rId21"/>
    <p:sldId id="272" r:id="rId22"/>
    <p:sldId id="273" r:id="rId23"/>
    <p:sldId id="274" r:id="rId24"/>
    <p:sldId id="275" r:id="rId25"/>
    <p:sldId id="277" r:id="rId26"/>
    <p:sldId id="276" r:id="rId27"/>
    <p:sldId id="278" r:id="rId28"/>
    <p:sldId id="279" r:id="rId29"/>
    <p:sldId id="280"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142"/>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F2479-F688-7849-AFEB-469EA72D8826}"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42C8F-CCF0-B844-900C-7423D40F6B11}" type="slidenum">
              <a:rPr lang="en-US" smtClean="0"/>
              <a:t>‹#›</a:t>
            </a:fld>
            <a:endParaRPr lang="en-US"/>
          </a:p>
        </p:txBody>
      </p:sp>
    </p:spTree>
    <p:extLst>
      <p:ext uri="{BB962C8B-B14F-4D97-AF65-F5344CB8AC3E}">
        <p14:creationId xmlns:p14="http://schemas.microsoft.com/office/powerpoint/2010/main" val="38383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3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05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4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92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07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0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9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44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06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0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15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98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59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8DEFB-298D-5448-AC0A-5802B16C96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58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62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68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62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98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2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9FDB-79AE-FACB-1953-9F8DD1CA29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E5F7B7-8AA3-901E-3E1D-BB61BEC3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CF892C-15FC-0E62-F3B3-1186DF526EB8}"/>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B9716DAF-A366-1C7B-0AA0-F9526E127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4054-5355-D614-B112-839C3D783860}"/>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7333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B3DF-0E72-6E9B-1E06-27E13D1CA2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61FF0-D24F-1FF0-8BD8-5FE8FAEDA9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0F4F6F-3E72-79FD-9285-7C811BAE7CA3}"/>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7BAE4D19-0D1D-40B4-AA8F-1C6A74B0D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37D6-06BC-2263-923D-39A46E68872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11883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5F6F-1BBA-9AD5-4132-A9AF07B3DB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D4E0E8-EF39-27B5-A904-61DEC1386C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D9A39-7ADD-ED55-68BA-122A2955AE6B}"/>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1848B3F9-636D-8FAC-08C9-A0ED89384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F3D64-CBD7-2A44-7DFD-2A382F1D474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22400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44290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9425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357645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4803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028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9181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84045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691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D41-3ED2-8CC0-5A79-BB2CFCFAEC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87760B-9683-98E6-8F8E-37ACCC86E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4B0053-07D9-C7C8-10D2-2D4B95A04A41}"/>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921D2CA4-79C7-FC72-8683-B6F1BC42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3C990-52E5-EC96-1B8D-A1E58D20E16D}"/>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44656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4382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68304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6979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669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8763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66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22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9398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921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7592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60ED-EC6A-7CB3-EEAE-A6E790BBA1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57615A-739E-88B0-0F14-8CC7B6A57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214ACA-5B24-4660-6886-CF1EE482534B}"/>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93CD30C7-950A-5B2A-D33A-A69116F1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34750-5A2B-30D6-0D2F-93FBF9926F0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37820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691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7820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020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546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51890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77977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3134214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57143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3399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5788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E80-8695-0B68-04CA-F7DE27467D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A91650-0F39-795F-F81C-EACC80CA9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930DC0-8886-9B40-F360-D5FB2531D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7C161A-B739-8A19-CD6D-1FCDFDD98979}"/>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6" name="Footer Placeholder 5">
            <a:extLst>
              <a:ext uri="{FF2B5EF4-FFF2-40B4-BE49-F238E27FC236}">
                <a16:creationId xmlns:a16="http://schemas.microsoft.com/office/drawing/2014/main" id="{9279F914-9C3D-DAD7-C1C0-39413E2D3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ABA27-26CE-7BEF-EFEC-65D3F8606004}"/>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42329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93267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84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8952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47071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44633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396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9794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65733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81860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6485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EDB6-52C2-FEB2-C6B0-763C9255A4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E8D7BA-4E10-652C-13B1-259324C9F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8DF2C-E29A-FC39-8DEE-D27864D00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ED6E53-F4E5-676A-140A-5A74BF3F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DE9BA2-54A0-ADFB-4C90-AA85427CB6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C08D62-DE4E-A53F-02DB-27D5D60BBA37}"/>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8" name="Footer Placeholder 7">
            <a:extLst>
              <a:ext uri="{FF2B5EF4-FFF2-40B4-BE49-F238E27FC236}">
                <a16:creationId xmlns:a16="http://schemas.microsoft.com/office/drawing/2014/main" id="{158FD40F-6104-06B4-11C3-9855F747A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C0D5-03BF-C1C2-7DB7-F1F267F74C1F}"/>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972417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96104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7611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53115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C9DD6AD3-2B27-BC4B-A87F-9DB861A5D786}"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191815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56386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756613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39954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43676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9595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473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02D5-050B-AAF8-EE85-1C1251CF0D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52E2D8-DC52-CE5F-C651-2F2FB22D998C}"/>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4" name="Footer Placeholder 3">
            <a:extLst>
              <a:ext uri="{FF2B5EF4-FFF2-40B4-BE49-F238E27FC236}">
                <a16:creationId xmlns:a16="http://schemas.microsoft.com/office/drawing/2014/main" id="{DE2668F2-5C7A-E7FB-69BF-C12547898F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662F8-8C9D-1652-160E-9DD65E798A6B}"/>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7154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70358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86087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03087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75538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02340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06257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80522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9038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21410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3767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ACC9A-7FE6-AA34-8039-5D82CBA8886F}"/>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3" name="Footer Placeholder 2">
            <a:extLst>
              <a:ext uri="{FF2B5EF4-FFF2-40B4-BE49-F238E27FC236}">
                <a16:creationId xmlns:a16="http://schemas.microsoft.com/office/drawing/2014/main" id="{932CFF69-D6C3-E92B-CD35-63A453E70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6A325-343E-6D1C-FD4C-0B362D7BF83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748659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800446-8340-5845-A8BD-C8F7085C7ECF}" type="datetimeFigureOut">
              <a:rPr lang="en-US" smtClean="0"/>
              <a:t>6/14/2024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21046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90057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F800446-8340-5845-A8BD-C8F7085C7ECF}"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98839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6115058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6667182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1536451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3446167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7776988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2280333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738240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C4E5-EF13-540C-A58C-4D73141C92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BE74EA-12BE-D1C8-7EE5-23CF14183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23AC59-D843-BBBF-EA58-2F79063F2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598075-DFDB-254D-2503-494AF3E38665}"/>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6" name="Footer Placeholder 5">
            <a:extLst>
              <a:ext uri="{FF2B5EF4-FFF2-40B4-BE49-F238E27FC236}">
                <a16:creationId xmlns:a16="http://schemas.microsoft.com/office/drawing/2014/main" id="{310E3DCE-B904-1010-1114-F7A475F6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43D3A-A825-C1C3-8C6E-4542E4A489D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051046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0000752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095644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9847497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4793049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0863600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561668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587757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5443405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8746817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339846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1C16-A4F8-B3EA-2DEB-46B12EDCC3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F36B41-827F-8FD9-CFEF-D790084A6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D09F3-FE5C-FBE4-B1A8-202FECF4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79195B-94B9-0509-711B-8406C03B1541}"/>
              </a:ext>
            </a:extLst>
          </p:cNvPr>
          <p:cNvSpPr>
            <a:spLocks noGrp="1"/>
          </p:cNvSpPr>
          <p:nvPr>
            <p:ph type="dt" sz="half" idx="10"/>
          </p:nvPr>
        </p:nvSpPr>
        <p:spPr/>
        <p:txBody>
          <a:bodyPr/>
          <a:lstStyle/>
          <a:p>
            <a:fld id="{AAC40F64-43BC-D34B-AB60-9650111E3964}" type="datetimeFigureOut">
              <a:rPr lang="en-US" smtClean="0"/>
              <a:t>6/14/2024</a:t>
            </a:fld>
            <a:endParaRPr lang="en-US"/>
          </a:p>
        </p:txBody>
      </p:sp>
      <p:sp>
        <p:nvSpPr>
          <p:cNvPr id="6" name="Footer Placeholder 5">
            <a:extLst>
              <a:ext uri="{FF2B5EF4-FFF2-40B4-BE49-F238E27FC236}">
                <a16:creationId xmlns:a16="http://schemas.microsoft.com/office/drawing/2014/main" id="{B4059DC6-D366-7859-3D8A-669103DA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75154-1050-6F4E-C1B8-EA1F988CA9A3}"/>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8696266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3252601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2121129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2574016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936594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8.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7.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112AF-75A5-DA8B-CB9B-97443722A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F7B26B-A336-789E-040E-237FA91B4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BDAF9D-AC86-D52C-DDA7-E45D28119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40F64-43BC-D34B-AB60-9650111E3964}" type="datetimeFigureOut">
              <a:rPr lang="en-US" smtClean="0"/>
              <a:t>6/14/2024</a:t>
            </a:fld>
            <a:endParaRPr lang="en-US"/>
          </a:p>
        </p:txBody>
      </p:sp>
      <p:sp>
        <p:nvSpPr>
          <p:cNvPr id="5" name="Footer Placeholder 4">
            <a:extLst>
              <a:ext uri="{FF2B5EF4-FFF2-40B4-BE49-F238E27FC236}">
                <a16:creationId xmlns:a16="http://schemas.microsoft.com/office/drawing/2014/main" id="{55627CC7-4937-3105-C1D7-2BA4275D9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7090C-543C-14AD-CDF2-D6E9D4A1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70A3B-D21E-0C46-984B-FC657B169191}" type="slidenum">
              <a:rPr lang="en-US" smtClean="0"/>
              <a:t>‹#›</a:t>
            </a:fld>
            <a:endParaRPr lang="en-US"/>
          </a:p>
        </p:txBody>
      </p:sp>
    </p:spTree>
    <p:extLst>
      <p:ext uri="{BB962C8B-B14F-4D97-AF65-F5344CB8AC3E}">
        <p14:creationId xmlns:p14="http://schemas.microsoft.com/office/powerpoint/2010/main" val="288167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2657572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3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970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989655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F800446-8340-5845-A8BD-C8F7085C7ECF}" type="datetimeFigureOut">
              <a:rPr lang="en-US" smtClean="0"/>
              <a:t>6/14/2024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9138272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099071985"/>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68182002"/>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ar-JO" sz="10000" dirty="0">
                <a:solidFill>
                  <a:schemeClr val="accent2">
                    <a:lumMod val="60000"/>
                    <a:lumOff val="40000"/>
                  </a:schemeClr>
                </a:solidFill>
              </a:rPr>
              <a:t>تحررنا لنكون أحراراً</a:t>
            </a:r>
            <a:br>
              <a:rPr lang="en-US" dirty="0"/>
            </a:br>
            <a:r>
              <a:rPr lang="ar-JO" sz="5400" dirty="0"/>
              <a:t>الرسالة إلى غلاطية</a:t>
            </a:r>
            <a:endParaRPr lang="en-US" sz="5400" dirty="0"/>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F2588A-59AA-2DD4-4CFD-2A1F05B8AEC5}"/>
              </a:ext>
            </a:extLst>
          </p:cNvPr>
          <p:cNvSpPr>
            <a:spLocks noChangeArrowheads="1"/>
          </p:cNvSpPr>
          <p:nvPr/>
        </p:nvSpPr>
        <p:spPr bwMode="auto">
          <a:xfrm>
            <a:off x="0" y="5549462"/>
            <a:ext cx="12192000" cy="1308538"/>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lang="ar-JO" sz="2000" b="1" kern="0" dirty="0">
                <a:solidFill>
                  <a:srgbClr val="FFFFFF"/>
                </a:solidFill>
                <a:effectLst>
                  <a:outerShdw blurRad="38100" dist="38100" dir="2700000" algn="tl">
                    <a:srgbClr val="000000"/>
                  </a:outerShdw>
                </a:effectLst>
                <a:latin typeface="Arial"/>
                <a:ea typeface="ＭＳ Ｐゴシック" charset="0"/>
                <a:cs typeface="Arial"/>
              </a:rPr>
              <a:t>مانيك كوريا</a:t>
            </a:r>
            <a:br>
              <a:rPr lang="ar-JO"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كنيسة الطرق المتقاطعة الدولية سنغافورة •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CICFamily.com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تحميل د. ريك جريفيث • مؤسسة الدراسات اللاهوتية الأردنية</a:t>
            </a:r>
            <a:br>
              <a:rPr lang="ar-JO"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BibleStudyDownloads.org</a:t>
            </a:r>
          </a:p>
        </p:txBody>
      </p:sp>
      <p:sp>
        <p:nvSpPr>
          <p:cNvPr id="4" name="Title 1">
            <a:extLst>
              <a:ext uri="{FF2B5EF4-FFF2-40B4-BE49-F238E27FC236}">
                <a16:creationId xmlns:a16="http://schemas.microsoft.com/office/drawing/2014/main" id="{3D13D80E-62B6-B276-CF75-09322C84705E}"/>
              </a:ext>
            </a:extLst>
          </p:cNvPr>
          <p:cNvSpPr txBox="1">
            <a:spLocks/>
          </p:cNvSpPr>
          <p:nvPr/>
        </p:nvSpPr>
        <p:spPr>
          <a:xfrm>
            <a:off x="1247364" y="4403836"/>
            <a:ext cx="10515600" cy="871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JO" b="1" dirty="0">
                <a:latin typeface="Arial" panose="020B0604020202020204" pitchFamily="34" charset="0"/>
                <a:cs typeface="Arial" panose="020B0604020202020204" pitchFamily="34" charset="0"/>
              </a:rPr>
              <a:t>غلاطية 1: 13-2: 10</a:t>
            </a:r>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FF0A18-8653-E5DE-DC4F-6D72531A9DC4}"/>
              </a:ext>
            </a:extLst>
          </p:cNvPr>
          <p:cNvSpPr txBox="1"/>
          <p:nvPr/>
        </p:nvSpPr>
        <p:spPr>
          <a:xfrm>
            <a:off x="306402" y="-79803"/>
            <a:ext cx="114093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7200" b="1" i="0" u="none" strike="noStrike" kern="1200" cap="none" spc="0" normalizeH="0" baseline="0" noProof="0" dirty="0">
                <a:ln>
                  <a:noFill/>
                </a:ln>
                <a:solidFill>
                  <a:srgbClr val="C00000"/>
                </a:solidFill>
                <a:effectLst/>
                <a:uLnTx/>
                <a:uFillTx/>
                <a:latin typeface="Rockwell" panose="02060603020205020403"/>
                <a:ea typeface="+mn-ea"/>
                <a:cs typeface="+mn-cs"/>
              </a:rPr>
              <a:t>المسيح هو الحياة والحرية</a:t>
            </a:r>
            <a:endParaRPr kumimoji="0" lang="en-US" sz="72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10954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kumimoji="0" lang="ar-JO" sz="10000" b="0" i="0" u="none" strike="noStrike" kern="1200" cap="all" spc="0" normalizeH="0" baseline="0" noProof="0" dirty="0">
                <a:ln>
                  <a:noFill/>
                </a:ln>
                <a:solidFill>
                  <a:srgbClr val="9B2D1F">
                    <a:lumMod val="60000"/>
                    <a:lumOff val="40000"/>
                  </a:srgbClr>
                </a:solidFill>
                <a:effectLst/>
                <a:uLnTx/>
                <a:uFillTx/>
                <a:latin typeface="Rockwell Condensed" panose="02060603050405020104"/>
                <a:ea typeface="+mj-ea"/>
                <a:cs typeface="Times New Roman" panose="02020603050405020304" pitchFamily="18" charset="0"/>
              </a:rPr>
              <a:t>تحررنا لنكون أحراراً</a:t>
            </a:r>
            <a:br>
              <a:rPr kumimoji="0" lang="en-US" sz="9600" b="0" i="0" u="none" strike="noStrike" kern="1200" cap="all" spc="0" normalizeH="0" baseline="0" noProof="0" dirty="0">
                <a:ln>
                  <a:noFill/>
                </a:ln>
                <a:blipFill dpi="0" rotWithShape="1">
                  <a:blip r:embed="rId4"/>
                  <a:srcRect/>
                  <a:tile tx="6350" ty="-127000" sx="65000" sy="64000" flip="none" algn="tl"/>
                </a:blipFill>
                <a:effectLst/>
                <a:uLnTx/>
                <a:uFillTx/>
                <a:latin typeface="Rockwell Condensed" panose="02060603050405020104"/>
                <a:ea typeface="+mj-ea"/>
                <a:cs typeface="+mj-cs"/>
              </a:rPr>
            </a:br>
            <a:r>
              <a:rPr kumimoji="0" lang="ar-JO" sz="5400" b="0" i="0" u="none" strike="noStrike" kern="1200" cap="all" spc="0" normalizeH="0" baseline="0" noProof="0" dirty="0">
                <a:ln>
                  <a:noFill/>
                </a:ln>
                <a:blipFill dpi="0" rotWithShape="1">
                  <a:blip r:embed="rId4"/>
                  <a:srcRect/>
                  <a:tile tx="6350" ty="-127000" sx="65000" sy="64000" flip="none" algn="tl"/>
                </a:blipFill>
                <a:effectLst/>
                <a:uLnTx/>
                <a:uFillTx/>
                <a:latin typeface="Rockwell Condensed" panose="02060603050405020104"/>
                <a:ea typeface="+mj-ea"/>
                <a:cs typeface="Times New Roman" panose="02020603050405020304" pitchFamily="18" charset="0"/>
              </a:rPr>
              <a:t>الرسالة إلى غلاطية</a:t>
            </a:r>
            <a:endParaRPr lang="en-US" sz="5400" dirty="0"/>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136555" y="5302199"/>
            <a:ext cx="118476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7200" b="1" i="0" u="none" strike="noStrike" kern="1200" cap="none" spc="0" normalizeH="0" baseline="0" noProof="0" dirty="0">
                <a:ln>
                  <a:noFill/>
                </a:ln>
                <a:solidFill>
                  <a:srgbClr val="C00000"/>
                </a:solidFill>
                <a:effectLst/>
                <a:uLnTx/>
                <a:uFillTx/>
                <a:latin typeface="Rockwell" panose="02060603020205020403"/>
                <a:ea typeface="+mn-ea"/>
                <a:cs typeface="+mn-cs"/>
              </a:rPr>
              <a:t>المسيح هو الحياة والحرية</a:t>
            </a:r>
            <a:endParaRPr kumimoji="0" lang="en-US" sz="72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0143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غلاطية 2: 11-14</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pPr algn="r" rtl="1"/>
            <a:r>
              <a:rPr lang="ar-JO" sz="2600" b="1" kern="100" dirty="0">
                <a:latin typeface="Arial" panose="020B0604020202020204" pitchFamily="34" charset="0"/>
                <a:ea typeface="Calibri" panose="020F0502020204030204" pitchFamily="34" charset="0"/>
                <a:cs typeface="Arial" panose="020B0604020202020204" pitchFamily="34" charset="0"/>
              </a:rPr>
              <a:t>ع 11-12: حتى بطرس كان يخاف من الذين من جماعة الختان الذين جاءوا من قبل يعقوب (أبرز شيوخ الكنيسة في أورشليم – أعمال 12: 17؛ 15: 13-21؛ 21: 18).</a:t>
            </a:r>
            <a:endParaRPr lang="en-SG" sz="2600" b="1" kern="100" dirty="0">
              <a:latin typeface="Arial" panose="020B0604020202020204" pitchFamily="34" charset="0"/>
              <a:ea typeface="Calibri" panose="020F0502020204030204" pitchFamily="34" charset="0"/>
              <a:cs typeface="Arial" panose="020B0604020202020204" pitchFamily="34" charset="0"/>
            </a:endParaRPr>
          </a:p>
          <a:p>
            <a:pPr algn="r" rtl="1"/>
            <a:r>
              <a:rPr lang="ar-JO" sz="2600" b="1" dirty="0">
                <a:latin typeface="Arial" panose="020B0604020202020204" pitchFamily="34" charset="0"/>
                <a:cs typeface="Arial" panose="020B0604020202020204" pitchFamily="34" charset="0"/>
              </a:rPr>
              <a:t>ع 13-14: تحدى بولس رياء بطرس في وجهه: إن كنت وأنت يهودي تعيش أممياً لا يهوديا، فلماذا تلزم الأمم أن يتهودوا؟</a:t>
            </a:r>
            <a:endParaRPr lang="en-US" sz="26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09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a:xfrm>
            <a:off x="1371600" y="685800"/>
            <a:ext cx="7370379" cy="1485900"/>
          </a:xfrm>
        </p:spPr>
        <p:txBody>
          <a:bodyPr>
            <a:normAutofit/>
          </a:bodyPr>
          <a:lstStyle/>
          <a:p>
            <a:pPr algn="ctr"/>
            <a:r>
              <a:rPr lang="ar-JO" sz="6000" b="1" dirty="0">
                <a:latin typeface="Arial" panose="020B0604020202020204" pitchFamily="34" charset="0"/>
                <a:cs typeface="Arial" panose="020B0604020202020204" pitchFamily="34" charset="0"/>
              </a:rPr>
              <a:t>سكوت مكنايت</a:t>
            </a:r>
            <a:endParaRPr lang="en-US" sz="6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75385" y="2371396"/>
            <a:ext cx="10732509" cy="4146361"/>
          </a:xfrm>
        </p:spPr>
        <p:txBody>
          <a:bodyPr>
            <a:noAutofit/>
          </a:bodyPr>
          <a:lstStyle/>
          <a:p>
            <a:pPr marL="0" indent="0" algn="r" rtl="1">
              <a:buNone/>
            </a:pPr>
            <a:r>
              <a:rPr lang="ar-JO" sz="3600" b="1" dirty="0">
                <a:latin typeface="Arial" panose="020B0604020202020204" pitchFamily="34" charset="0"/>
                <a:cs typeface="Arial" panose="020B0604020202020204" pitchFamily="34" charset="0"/>
              </a:rPr>
              <a:t>لم يكن انتقاد بولس لبطرس معنياً بجعل بطرس يأكل الجمبري وغيره من الأشياء المائية، بل بجعل بطرس يدرك مدى عظمة خطة الله: كان تصميم الله أن يأتي جميع الناس إليه من خلال المسيح وفي الروح. </a:t>
            </a:r>
            <a:endParaRPr lang="en-US" sz="3600" b="1" dirty="0">
              <a:latin typeface="Arial" panose="020B0604020202020204" pitchFamily="34" charset="0"/>
              <a:cs typeface="Arial" panose="020B0604020202020204" pitchFamily="34" charset="0"/>
            </a:endParaRPr>
          </a:p>
          <a:p>
            <a:pPr marL="0" indent="0">
              <a:buNone/>
            </a:pPr>
            <a:endParaRPr lang="en-US" sz="1800" b="1" i="1" dirty="0">
              <a:latin typeface="Arial" panose="020B0604020202020204" pitchFamily="34" charset="0"/>
              <a:cs typeface="Arial" panose="020B0604020202020204" pitchFamily="34" charset="0"/>
            </a:endParaRPr>
          </a:p>
          <a:p>
            <a:pPr marL="0" indent="0" rtl="1">
              <a:buNone/>
            </a:pPr>
            <a:r>
              <a:rPr lang="ar-JO" sz="1800" b="1" dirty="0">
                <a:latin typeface="Arial" panose="020B0604020202020204" pitchFamily="34" charset="0"/>
                <a:cs typeface="Arial" panose="020B0604020202020204" pitchFamily="34" charset="0"/>
              </a:rPr>
              <a:t>غلاطية، تفسير </a:t>
            </a:r>
            <a:r>
              <a:rPr lang="en-US" sz="1800" b="1" dirty="0">
                <a:latin typeface="Arial" panose="020B0604020202020204" pitchFamily="34" charset="0"/>
                <a:cs typeface="Arial" panose="020B0604020202020204" pitchFamily="34" charset="0"/>
              </a:rPr>
              <a:t>NIV</a:t>
            </a:r>
            <a:r>
              <a:rPr lang="ar-JO" sz="1800" b="1" dirty="0">
                <a:latin typeface="Arial" panose="020B0604020202020204" pitchFamily="34" charset="0"/>
                <a:cs typeface="Arial" panose="020B0604020202020204" pitchFamily="34" charset="0"/>
              </a:rPr>
              <a:t> التطبيقي (جراند رابيدز: أكاديمية زوندرفان</a:t>
            </a: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1995)</a:t>
            </a:r>
            <a:endParaRPr lang="en-US" sz="1800" b="1" dirty="0">
              <a:latin typeface="Arial" panose="020B0604020202020204" pitchFamily="34" charset="0"/>
              <a:cs typeface="Arial" panose="020B0604020202020204" pitchFamily="34" charset="0"/>
            </a:endParaRPr>
          </a:p>
        </p:txBody>
      </p:sp>
      <p:pic>
        <p:nvPicPr>
          <p:cNvPr id="4" name="Picture 2" descr="Scot McKnight — ReGeneration Project">
            <a:extLst>
              <a:ext uri="{FF2B5EF4-FFF2-40B4-BE49-F238E27FC236}">
                <a16:creationId xmlns:a16="http://schemas.microsoft.com/office/drawing/2014/main" id="{A0A129A0-ABDA-770A-13A5-590A106A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979" y="-45107"/>
            <a:ext cx="3450021" cy="230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غلاطية 2: 11-14</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a:bodyPr>
          <a:lstStyle/>
          <a:p>
            <a:pPr algn="r" rtl="1"/>
            <a:r>
              <a:rPr lang="ar-JO" sz="2600" b="1" kern="100" dirty="0">
                <a:solidFill>
                  <a:schemeClr val="tx2">
                    <a:lumMod val="40000"/>
                    <a:lumOff val="60000"/>
                  </a:schemeClr>
                </a:solidFill>
                <a:effectLst/>
                <a:ea typeface="Calibri" panose="020F0502020204030204" pitchFamily="34" charset="0"/>
                <a:cs typeface="Times New Roman" panose="02020603050405020304" pitchFamily="18" charset="0"/>
              </a:rPr>
              <a:t>ع 11-12: حتى بطرس كان يخاف من الذين من جماعة الختان الذين جاءوا من قبل يعقوب (أبرز شيوخ الكنيسة في أورشليم – أعمال 12: 17؛ 15: 13-21؛ 21: 18).</a:t>
            </a:r>
          </a:p>
          <a:p>
            <a:pPr algn="r" rtl="1"/>
            <a:r>
              <a:rPr lang="ar-JO" sz="2600" b="1" kern="100" dirty="0">
                <a:solidFill>
                  <a:schemeClr val="tx2">
                    <a:lumMod val="40000"/>
                    <a:lumOff val="60000"/>
                  </a:schemeClr>
                </a:solidFill>
                <a:effectLst/>
                <a:ea typeface="Calibri" panose="020F0502020204030204" pitchFamily="34" charset="0"/>
                <a:cs typeface="Times New Roman" panose="02020603050405020304" pitchFamily="18" charset="0"/>
              </a:rPr>
              <a:t>ع 13-14: تحدى بولس رياء بطرس في وجهه: إن كنت وأنت يهودي تعيش أممياً لا يهوديا، فلماذا تلزم الأمم أن يتهودوا؟</a:t>
            </a:r>
          </a:p>
          <a:p>
            <a:pPr algn="r" rtl="1"/>
            <a:r>
              <a:rPr lang="ar-JO" sz="2600" b="1" kern="100" dirty="0">
                <a:effectLst/>
                <a:ea typeface="Calibri" panose="020F0502020204030204" pitchFamily="34" charset="0"/>
                <a:cs typeface="Times New Roman" panose="02020603050405020304" pitchFamily="18" charset="0"/>
              </a:rPr>
              <a:t>ربما حالت تصرفات بولس دون حدوث صدع بين المسيحيين اليهود والأمم.</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8395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pPr algn="ctr"/>
            <a:r>
              <a:rPr lang="ar-JO" sz="4400" b="1" dirty="0"/>
              <a:t>غلاطية 2: 15-16</a:t>
            </a:r>
            <a:endParaRPr lang="en-US" sz="4400" b="1" dirty="0"/>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1130270" y="2171769"/>
            <a:ext cx="10272021" cy="3294576"/>
          </a:xfrm>
        </p:spPr>
        <p:txBody>
          <a:bodyPr>
            <a:noAutofit/>
          </a:bodyPr>
          <a:lstStyle/>
          <a:p>
            <a:pPr marL="0" indent="0" algn="r" rtl="1">
              <a:buNone/>
            </a:pPr>
            <a:r>
              <a:rPr lang="ar-JO" sz="3200" b="1" dirty="0"/>
              <a:t>15 نحن بالطبيعة يهود ولسنا من الأمم خطاة،</a:t>
            </a:r>
          </a:p>
          <a:p>
            <a:pPr marL="612000" indent="-612000" algn="r" rtl="1">
              <a:buNone/>
            </a:pPr>
            <a:r>
              <a:rPr lang="ar-JO" sz="3200" b="1" dirty="0"/>
              <a:t>16 إذ نعلم أن الإنسان لا يتبرر بأعمال الناموس، بل بإيمان يسوع المسيح، آمنا نحن أيضا بيسوع المسيح، لنتبرر بإيمان يسوع لا بأعمال الناموس. لأنه بأعمال الناموس لا يتبرر جسد ما.</a:t>
            </a:r>
            <a:endParaRPr lang="en-US" sz="3200" b="1" dirty="0"/>
          </a:p>
        </p:txBody>
      </p:sp>
    </p:spTree>
    <p:extLst>
      <p:ext uri="{BB962C8B-B14F-4D97-AF65-F5344CB8AC3E}">
        <p14:creationId xmlns:p14="http://schemas.microsoft.com/office/powerpoint/2010/main" val="423842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غلاطية 2: 15-21</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a:bodyPr>
          <a:lstStyle/>
          <a:p>
            <a:pPr algn="r" rtl="1"/>
            <a:r>
              <a:rPr lang="ar-JO" sz="2600" b="1" kern="100" dirty="0">
                <a:ea typeface="Calibri" panose="020F0502020204030204" pitchFamily="34" charset="0"/>
                <a:cs typeface="Times New Roman" panose="02020603050405020304" pitchFamily="18" charset="0"/>
              </a:rPr>
              <a:t>ع 15-16: المقارنة بين التبرير بالإيمان مقابل حفظ أعمال الناموس</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6094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1F8D8F-39B7-120A-70C6-AEE1864E44C9}"/>
              </a:ext>
            </a:extLst>
          </p:cNvPr>
          <p:cNvPicPr>
            <a:picLocks noGrp="1" noChangeAspect="1"/>
          </p:cNvPicPr>
          <p:nvPr>
            <p:ph idx="1"/>
          </p:nvPr>
        </p:nvPicPr>
        <p:blipFill>
          <a:blip r:embed="rId3"/>
          <a:stretch>
            <a:fillRect/>
          </a:stretch>
        </p:blipFill>
        <p:spPr>
          <a:xfrm>
            <a:off x="1102413" y="457200"/>
            <a:ext cx="9987173" cy="6176963"/>
          </a:xfrm>
        </p:spPr>
      </p:pic>
    </p:spTree>
    <p:extLst>
      <p:ext uri="{BB962C8B-B14F-4D97-AF65-F5344CB8AC3E}">
        <p14:creationId xmlns:p14="http://schemas.microsoft.com/office/powerpoint/2010/main" val="3332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F027-5ACB-CDC7-06EE-F724F6246D65}"/>
              </a:ext>
            </a:extLst>
          </p:cNvPr>
          <p:cNvSpPr>
            <a:spLocks noGrp="1"/>
          </p:cNvSpPr>
          <p:nvPr>
            <p:ph type="title"/>
          </p:nvPr>
        </p:nvSpPr>
        <p:spPr/>
        <p:txBody>
          <a:bodyPr/>
          <a:lstStyle/>
          <a:p>
            <a:pPr algn="ctr"/>
            <a:r>
              <a:rPr lang="ar-JO" sz="7200" b="1" dirty="0">
                <a:latin typeface="Arial" panose="020B0604020202020204" pitchFamily="34" charset="0"/>
                <a:cs typeface="Arial" panose="020B0604020202020204" pitchFamily="34" charset="0"/>
              </a:rPr>
              <a:t>الإنجيل</a:t>
            </a:r>
            <a:endParaRPr lang="en-US" sz="7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3DB7ED-FCF2-50EB-B5B6-41855636918B}"/>
              </a:ext>
            </a:extLst>
          </p:cNvPr>
          <p:cNvSpPr>
            <a:spLocks noGrp="1"/>
          </p:cNvSpPr>
          <p:nvPr>
            <p:ph idx="1"/>
          </p:nvPr>
        </p:nvSpPr>
        <p:spPr>
          <a:xfrm>
            <a:off x="1154954" y="2604977"/>
            <a:ext cx="10275046" cy="3848985"/>
          </a:xfrm>
        </p:spPr>
        <p:txBody>
          <a:bodyPr>
            <a:noAutofit/>
          </a:bodyPr>
          <a:lstStyle/>
          <a:p>
            <a:pPr algn="r" rtl="1"/>
            <a:r>
              <a:rPr lang="ar-JO" sz="3600" dirty="0">
                <a:effectLst/>
                <a:latin typeface="Arial" panose="020B0604020202020204" pitchFamily="34" charset="0"/>
                <a:ea typeface="Calibri" panose="020F0502020204030204" pitchFamily="34" charset="0"/>
                <a:cs typeface="Arial" panose="020B0604020202020204" pitchFamily="34" charset="0"/>
              </a:rPr>
              <a:t>إنه الأخبار السارة أننا نحن الخطاة، المذنبون والخاضعون لدينونة الله، يمكن أن يُغفر لنا ونقبل بنعمته المطلقة، ومعروفه المجاني وغير المستحَق، على أساس موت ابنه وليس لأية أعمال أو استحقاقات من جانبنا.</a:t>
            </a:r>
            <a:endParaRPr lang="en-SG"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r>
              <a:rPr lang="ar-JO" sz="2000" b="1" dirty="0">
                <a:latin typeface="Arial" panose="020B0604020202020204" pitchFamily="34" charset="0"/>
                <a:cs typeface="Arial" panose="020B0604020202020204" pitchFamily="34" charset="0"/>
              </a:rPr>
              <a:t>جون ستوت، رسالة غلاطية (ليستر: إنترفارسيتي1984، 54)</a:t>
            </a:r>
          </a:p>
          <a:p>
            <a:pPr marL="0" indent="0">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14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pPr algn="ctr"/>
            <a:r>
              <a:rPr lang="ar-JO" sz="4400" b="1" dirty="0">
                <a:latin typeface="Arial" panose="020B0604020202020204" pitchFamily="34" charset="0"/>
                <a:cs typeface="Arial" panose="020B0604020202020204" pitchFamily="34" charset="0"/>
              </a:rPr>
              <a:t>غلاطية 2: 17-21</a:t>
            </a:r>
            <a:endParaRPr lang="en-US" sz="4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346364" y="1781712"/>
            <a:ext cx="11402291" cy="3294576"/>
          </a:xfrm>
        </p:spPr>
        <p:txBody>
          <a:bodyPr>
            <a:noAutofit/>
          </a:bodyPr>
          <a:lstStyle/>
          <a:p>
            <a:pPr marL="0" indent="0" algn="r" rtl="1">
              <a:lnSpc>
                <a:spcPct val="100000"/>
              </a:lnSpc>
              <a:buNone/>
            </a:pPr>
            <a:r>
              <a:rPr lang="ar-JO" sz="2800" b="1" dirty="0">
                <a:latin typeface="Arial" panose="020B0604020202020204" pitchFamily="34" charset="0"/>
                <a:cs typeface="Arial" panose="020B0604020202020204" pitchFamily="34" charset="0"/>
              </a:rPr>
              <a:t>17 فإن كنا ونحن طالبون أن نتبرر في المسيح، نوجد نحن أنفسنا أيضاً خطاة، أفالمسيح خادم للخطية؟ حاشا 18 فإني إن كنت أبني أيضاً هذا الذي قد هدمته، فإني أظهر نفسي متعدياً 19 لأني مت بالناموس للناموس لأحيا لله 20 مع المسيح صلبت، فأحيا لا أنا، بل المسيح يحيا في. فما أحياه الآن في الجسد، فإنما أحياه في الإيمان، إيمان ابن الله، الذي أحبني وأسلم نفسه لأجلي 21 لست أبطل نعمة الله. لأنه إن كان بالناموس بر، فالمسيح إذا مات بلا سبب.</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94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غلاطية 2: 15-21</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a:bodyPr>
          <a:lstStyle/>
          <a:p>
            <a:pPr algn="r" rtl="1"/>
            <a:r>
              <a:rPr lang="ar-JO" sz="2600" b="1" kern="100" dirty="0">
                <a:solidFill>
                  <a:schemeClr val="tx2">
                    <a:lumMod val="40000"/>
                    <a:lumOff val="60000"/>
                  </a:schemeClr>
                </a:solidFill>
                <a:effectLst/>
                <a:latin typeface="Arial" panose="020B0604020202020204" pitchFamily="34" charset="0"/>
                <a:ea typeface="Calibri" panose="020F0502020204030204" pitchFamily="34" charset="0"/>
                <a:cs typeface="Arial" panose="020B0604020202020204" pitchFamily="34" charset="0"/>
              </a:rPr>
              <a:t>ع 15-16: المقارنة بين التبرير بالإيمان مقابل حفظ أعمال الناموس</a:t>
            </a:r>
            <a:endParaRPr lang="en-SG" sz="2600" b="1" kern="100" dirty="0">
              <a:solidFill>
                <a:schemeClr val="tx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a:p>
            <a:pPr algn="r" rtl="1"/>
            <a:r>
              <a:rPr lang="ar-JO" sz="2600" b="1" kern="100" dirty="0">
                <a:latin typeface="Arial" panose="020B0604020202020204" pitchFamily="34" charset="0"/>
                <a:ea typeface="Calibri" panose="020F0502020204030204" pitchFamily="34" charset="0"/>
                <a:cs typeface="Arial" panose="020B0604020202020204" pitchFamily="34" charset="0"/>
              </a:rPr>
              <a:t>ع 17: … مبررون في المسيح – نحن متحدون مع المسيح</a:t>
            </a:r>
            <a:endParaRPr lang="en-SG" sz="2600" b="1" kern="100" dirty="0">
              <a:latin typeface="Arial" panose="020B0604020202020204" pitchFamily="34" charset="0"/>
              <a:ea typeface="Calibri" panose="020F0502020204030204" pitchFamily="34" charset="0"/>
              <a:cs typeface="Arial" panose="020B0604020202020204" pitchFamily="34" charset="0"/>
            </a:endParaRPr>
          </a:p>
          <a:p>
            <a:pPr algn="r" rtl="1"/>
            <a:r>
              <a:rPr lang="ar-JO" sz="2600" b="1" kern="100" dirty="0">
                <a:latin typeface="Arial" panose="020B0604020202020204" pitchFamily="34" charset="0"/>
                <a:ea typeface="Calibri" panose="020F0502020204030204" pitchFamily="34" charset="0"/>
                <a:cs typeface="Arial" panose="020B0604020202020204" pitchFamily="34" charset="0"/>
              </a:rPr>
              <a:t>ع</a:t>
            </a:r>
            <a:r>
              <a:rPr lang="ar-JO" sz="2600" b="1" kern="100" dirty="0">
                <a:effectLst/>
                <a:latin typeface="Arial" panose="020B0604020202020204" pitchFamily="34" charset="0"/>
                <a:ea typeface="Calibri" panose="020F0502020204030204" pitchFamily="34" charset="0"/>
                <a:cs typeface="Arial" panose="020B0604020202020204" pitchFamily="34" charset="0"/>
              </a:rPr>
              <a:t> 18: إذا واصلنا الخطية بطريقة متعمدة ومعتادة، فإننا نثبت أننا لم نخلص حقاً.</a:t>
            </a:r>
            <a:endParaRPr lang="en-SG" sz="2600" b="1"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600" b="1" kern="100" dirty="0">
                <a:latin typeface="Arial" panose="020B0604020202020204" pitchFamily="34" charset="0"/>
                <a:ea typeface="Calibri" panose="020F0502020204030204" pitchFamily="34" charset="0"/>
                <a:cs typeface="Arial" panose="020B0604020202020204" pitchFamily="34" charset="0"/>
              </a:rPr>
              <a:t>ع</a:t>
            </a:r>
            <a:r>
              <a:rPr lang="ar-JO" sz="2600" b="1" kern="100" dirty="0">
                <a:effectLst/>
                <a:latin typeface="Arial" panose="020B0604020202020204" pitchFamily="34" charset="0"/>
                <a:ea typeface="Calibri" panose="020F0502020204030204" pitchFamily="34" charset="0"/>
                <a:cs typeface="Arial" panose="020B0604020202020204" pitchFamily="34" charset="0"/>
              </a:rPr>
              <a:t> 19-20: لقد اتحدنا في موت المسيح وأقمنا إلى الحياة الجديدة.</a:t>
            </a:r>
            <a:endParaRPr lang="en-SG" sz="2600" b="1" kern="100" dirty="0">
              <a:effectLst/>
              <a:latin typeface="Arial" panose="020B0604020202020204" pitchFamily="34" charset="0"/>
              <a:ea typeface="Calibri" panose="020F0502020204030204" pitchFamily="34" charset="0"/>
              <a:cs typeface="Arial" panose="020B0604020202020204" pitchFamily="34" charset="0"/>
            </a:endParaRPr>
          </a:p>
          <a:p>
            <a:endParaRPr lang="en-SG" sz="2600" b="1" kern="100" dirty="0">
              <a:effectLst/>
              <a:latin typeface="Arial" panose="020B0604020202020204" pitchFamily="34" charset="0"/>
              <a:ea typeface="Calibri" panose="020F0502020204030204" pitchFamily="34" charset="0"/>
              <a:cs typeface="Arial" panose="020B0604020202020204" pitchFamily="34" charset="0"/>
            </a:endParaRPr>
          </a:p>
          <a:p>
            <a:endParaRPr lang="en-SG" sz="26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SG"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0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A2F8-00B4-9EA2-2D27-18B9443DE91F}"/>
              </a:ext>
            </a:extLst>
          </p:cNvPr>
          <p:cNvSpPr>
            <a:spLocks noGrp="1"/>
          </p:cNvSpPr>
          <p:nvPr>
            <p:ph type="title"/>
          </p:nvPr>
        </p:nvSpPr>
        <p:spPr>
          <a:xfrm>
            <a:off x="250973" y="201002"/>
            <a:ext cx="10711342" cy="1325563"/>
          </a:xfrm>
        </p:spPr>
        <p:txBody>
          <a:bodyPr/>
          <a:lstStyle/>
          <a:p>
            <a:pPr algn="ctr"/>
            <a:r>
              <a:rPr lang="ar-JO" b="1" dirty="0">
                <a:solidFill>
                  <a:schemeClr val="bg1"/>
                </a:solidFill>
                <a:latin typeface="Arial" panose="020B0604020202020204" pitchFamily="34" charset="0"/>
                <a:cs typeface="Arial" panose="020B0604020202020204" pitchFamily="34" charset="0"/>
              </a:rPr>
              <a:t>أليس كل الناس جيدين بالأساس؟</a:t>
            </a:r>
            <a:endParaRPr lang="en-US" b="1" dirty="0">
              <a:solidFill>
                <a:schemeClr val="bg1"/>
              </a:solidFill>
              <a:latin typeface="Arial" panose="020B0604020202020204" pitchFamily="34" charset="0"/>
              <a:cs typeface="Arial" panose="020B0604020202020204" pitchFamily="34" charset="0"/>
            </a:endParaRPr>
          </a:p>
        </p:txBody>
      </p:sp>
      <p:pic>
        <p:nvPicPr>
          <p:cNvPr id="1026" name="Picture 2" descr="Good vs Evil by Saibel on DeviantArt">
            <a:extLst>
              <a:ext uri="{FF2B5EF4-FFF2-40B4-BE49-F238E27FC236}">
                <a16:creationId xmlns:a16="http://schemas.microsoft.com/office/drawing/2014/main" id="{F2864A7C-6EE5-CB6C-D0CA-C67C088A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37" y="1207477"/>
            <a:ext cx="7070725" cy="5650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895D00-5626-BECE-BAAD-E2DB8220CFA1}"/>
              </a:ext>
            </a:extLst>
          </p:cNvPr>
          <p:cNvSpPr txBox="1"/>
          <p:nvPr/>
        </p:nvSpPr>
        <p:spPr>
          <a:xfrm rot="10800000" flipV="1">
            <a:off x="-1" y="2888186"/>
            <a:ext cx="318804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200" b="1" dirty="0">
                <a:solidFill>
                  <a:prstClr val="white"/>
                </a:solidFill>
                <a:latin typeface="Arial" panose="020B0604020202020204" pitchFamily="34" charset="0"/>
                <a:cs typeface="Arial" panose="020B0604020202020204" pitchFamily="34" charset="0"/>
              </a:rPr>
              <a:t>إذ الجميع أخطأوا وأعوزهم مجد الله (رومية 3: 23)</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FD83CB-B754-1547-864E-3147FB832687}"/>
              </a:ext>
            </a:extLst>
          </p:cNvPr>
          <p:cNvSpPr txBox="1"/>
          <p:nvPr/>
        </p:nvSpPr>
        <p:spPr>
          <a:xfrm rot="9800188" flipV="1">
            <a:off x="4058333" y="200113"/>
            <a:ext cx="4583387"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5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لا</a:t>
            </a:r>
            <a:endParaRPr kumimoji="0" lang="en-US" sz="15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73E451-9E35-A05F-47FF-5B3D2693D8F9}"/>
              </a:ext>
            </a:extLst>
          </p:cNvPr>
          <p:cNvSpPr txBox="1"/>
          <p:nvPr/>
        </p:nvSpPr>
        <p:spPr>
          <a:xfrm rot="10800000" flipV="1">
            <a:off x="8889676" y="2964878"/>
            <a:ext cx="33142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200" b="1" dirty="0">
                <a:solidFill>
                  <a:prstClr val="white"/>
                </a:solidFill>
                <a:latin typeface="Arial" panose="020B0604020202020204" pitchFamily="34" charset="0"/>
                <a:cs typeface="Arial" panose="020B0604020202020204" pitchFamily="34" charset="0"/>
              </a:rPr>
              <a:t>هأنذا بالإثم صورت وبالخطية حبلت بي أمي (مزمور 51: 5)</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2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pPr algn="ctr"/>
            <a:r>
              <a:rPr lang="ar-JO" sz="4400" b="1" dirty="0">
                <a:latin typeface="Arial" panose="020B0604020202020204" pitchFamily="34" charset="0"/>
                <a:cs typeface="Arial" panose="020B0604020202020204" pitchFamily="34" charset="0"/>
              </a:rPr>
              <a:t>غلاطية 2: 19-21</a:t>
            </a:r>
            <a:endParaRPr lang="en-US" sz="4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568036" y="1781712"/>
            <a:ext cx="11180619" cy="3294576"/>
          </a:xfrm>
        </p:spPr>
        <p:txBody>
          <a:bodyPr>
            <a:noAutofit/>
          </a:bodyPr>
          <a:lstStyle/>
          <a:p>
            <a:pPr marL="0" indent="0" algn="r" rtl="1">
              <a:buNone/>
            </a:pPr>
            <a:r>
              <a:rPr lang="ar-JO" sz="2800" b="1" dirty="0">
                <a:latin typeface="Arial" panose="020B0604020202020204" pitchFamily="34" charset="0"/>
                <a:cs typeface="Arial" panose="020B0604020202020204" pitchFamily="34" charset="0"/>
              </a:rPr>
              <a:t>19 لأني مت بالناموس للناموس لأحيا لله 20 مع المسيح صلبت فأحيا لا أنا، بل المسيح يحيا في. فما أحياه الآن في الجسد، فإنما أحياه في الإيمان، إيمان ابن الله، الذي أحبني وأسلم نفسه لأجلي 21 لست أبطل نعمة الله. لأنه إن كان بالناموس بر، فالمسيح إذا مات بلا سبب</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04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alatians 2:20 - Bible verse (ESV) - DailyVerses.net">
            <a:extLst>
              <a:ext uri="{FF2B5EF4-FFF2-40B4-BE49-F238E27FC236}">
                <a16:creationId xmlns:a16="http://schemas.microsoft.com/office/drawing/2014/main" id="{A02CA66F-3776-0188-2587-174DD6F27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918"/>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4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الجديد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والنص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27526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6B1B-3E62-745A-E8C3-7AB7D91176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A7B94D-2A2F-78EC-95DD-590A871E7FE5}"/>
              </a:ext>
            </a:extLst>
          </p:cNvPr>
          <p:cNvSpPr>
            <a:spLocks noGrp="1"/>
          </p:cNvSpPr>
          <p:nvPr>
            <p:ph idx="1"/>
          </p:nvPr>
        </p:nvSpPr>
        <p:spPr/>
        <p:txBody>
          <a:bodyPr/>
          <a:lstStyle/>
          <a:p>
            <a:endParaRPr lang="en-US"/>
          </a:p>
        </p:txBody>
      </p:sp>
      <p:pic>
        <p:nvPicPr>
          <p:cNvPr id="2052" name="Picture 4" descr="Raise Up Your Voice To Them, Lift Up A Banner | The Bible Unveiled">
            <a:extLst>
              <a:ext uri="{FF2B5EF4-FFF2-40B4-BE49-F238E27FC236}">
                <a16:creationId xmlns:a16="http://schemas.microsoft.com/office/drawing/2014/main" id="{C6D5C033-7114-5F3A-6519-7C991E31F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nvGraphicFramePr>
        <p:xfrm>
          <a:off x="321275" y="871136"/>
          <a:ext cx="11549450" cy="5469159"/>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020726">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إنجيل فريد</a:t>
                      </a:r>
                    </a:p>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الإصحاحات 1-2</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التبرير بالإيمان</a:t>
                      </a:r>
                    </a:p>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الإصحاحات 3-4</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تحررنا لنكون أحراراً</a:t>
                      </a:r>
                    </a:p>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الإصحاحات 5-6</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2857592"/>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سيرة ذاتية</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عقائدي</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تطبيقي</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925019"/>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رسالة الرسول</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فداء المسيح</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السلوك بالروح القدس</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250010"/>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الإنجيل صحيح</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الإنجيل متفوق</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الإنجيل حرية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7030994"/>
                  </a:ext>
                </a:extLst>
              </a:tr>
              <a:tr h="494270">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الدفاع عن النعمة</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شرح النعمة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تطبيق النعمة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5631870"/>
                  </a:ext>
                </a:extLst>
              </a:tr>
              <a:tr h="2471353">
                <a:tc>
                  <a:txBody>
                    <a:bodyPr/>
                    <a:lstStyle/>
                    <a:p>
                      <a:pPr algn="ctr"/>
                      <a:r>
                        <a:rPr lang="ar-JO"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الآية الرئيسية: مع المسيح صلبت، فأحيا لا أنا، بل المسيح يحيا في. (غل 2: 20)</a:t>
                      </a:r>
                      <a:endParaRPr lang="en-SG"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الآية الرئيسية:  ثم بما أنكم أبناء، أرسل الله روح ابنه إلى قلوبكم صارخا: يا أبا الآب (غل 4: 6)</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2800" kern="100" dirty="0">
                          <a:effectLst/>
                          <a:latin typeface="Arial" panose="020B0604020202020204" pitchFamily="34" charset="0"/>
                          <a:ea typeface="Calibri" panose="020F0502020204030204" pitchFamily="34" charset="0"/>
                          <a:cs typeface="Arial" panose="020B0604020202020204" pitchFamily="34" charset="0"/>
                        </a:rPr>
                        <a:t>الآية الرئيسية: فاثبتوا إذا في الحرية التي قد حررنا المسيح بها، ولا ترتبكوا أيضا بنير عبودية (غل 5: 1)</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917538"/>
                  </a:ext>
                </a:extLst>
              </a:tr>
            </a:tbl>
          </a:graphicData>
        </a:graphic>
      </p:graphicFrame>
      <p:sp>
        <p:nvSpPr>
          <p:cNvPr id="2" name="Title 1">
            <a:extLst>
              <a:ext uri="{FF2B5EF4-FFF2-40B4-BE49-F238E27FC236}">
                <a16:creationId xmlns:a16="http://schemas.microsoft.com/office/drawing/2014/main" id="{341FA8B0-C325-001A-3A7E-BBB30FF943EC}"/>
              </a:ext>
            </a:extLst>
          </p:cNvPr>
          <p:cNvSpPr>
            <a:spLocks noGrp="1"/>
          </p:cNvSpPr>
          <p:nvPr>
            <p:ph type="title"/>
          </p:nvPr>
        </p:nvSpPr>
        <p:spPr>
          <a:xfrm>
            <a:off x="838200" y="1"/>
            <a:ext cx="10515600" cy="871136"/>
          </a:xfrm>
        </p:spPr>
        <p:txBody>
          <a:bodyPr/>
          <a:lstStyle/>
          <a:p>
            <a:pPr algn="ctr"/>
            <a:r>
              <a:rPr lang="ar-JO" b="1" dirty="0">
                <a:latin typeface="Arial" panose="020B0604020202020204" pitchFamily="34" charset="0"/>
                <a:cs typeface="Arial" panose="020B0604020202020204" pitchFamily="34" charset="0"/>
              </a:rPr>
              <a:t>نظرة عامة على غلاطية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غلاطية 1: 13-2: 10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pPr algn="r" rtl="1"/>
            <a:r>
              <a:rPr lang="ar-JO" sz="2600" b="1" kern="100" dirty="0">
                <a:ea typeface="Calibri" panose="020F0502020204030204" pitchFamily="34" charset="0"/>
                <a:cs typeface="Times New Roman" panose="02020603050405020304" pitchFamily="18" charset="0"/>
              </a:rPr>
              <a:t>سنوات ما قبل مسيحية واهتداء بولس (غل 1: 13-17)</a:t>
            </a:r>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81715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kumimoji="0" lang="ar-JO" sz="32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1: 13-2: 10</a:t>
            </a:r>
            <a:endParaRPr lang="en-US" b="1" dirty="0"/>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سنوات ما قبل مسيحية واهتداء بولس (غل 1: 13-17)</a:t>
            </a:r>
            <a:endParaRPr lang="ar-JO" sz="2600" b="1" kern="100" dirty="0">
              <a:effectLst/>
              <a:ea typeface="Calibri" panose="020F0502020204030204" pitchFamily="34" charset="0"/>
              <a:cs typeface="Times New Roman" panose="02020603050405020304" pitchFamily="18" charset="0"/>
            </a:endParaRPr>
          </a:p>
          <a:p>
            <a:pPr algn="r" rtl="1"/>
            <a:r>
              <a:rPr lang="ar-JO" sz="2600" b="1" kern="100" dirty="0">
                <a:effectLst/>
                <a:ea typeface="Calibri" panose="020F0502020204030204" pitchFamily="34" charset="0"/>
                <a:cs typeface="Times New Roman" panose="02020603050405020304" pitchFamily="18" charset="0"/>
              </a:rPr>
              <a:t>العربية لمدة ثلاث سنوات من العزلة (غل 1: 16ب-17)</a:t>
            </a:r>
            <a:endParaRPr lang="en-SG" sz="26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kumimoji="0" lang="ar-JO" sz="32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1: 13-2: 10</a:t>
            </a:r>
            <a:endParaRPr lang="en-US" b="1" dirty="0"/>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سنوات ما قبل مسيحية واهتداء بولس (غل 1: 13-17)</a:t>
            </a: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العربية لمدة ثلاث سنوات من العزلة (غل 1: 16ب-17)</a:t>
            </a:r>
            <a:endParaRPr kumimoji="0" lang="en-SG"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algn="r" rtl="1"/>
            <a:r>
              <a:rPr lang="ar-JO" sz="2600" b="1" kern="100" dirty="0">
                <a:effectLst/>
                <a:ea typeface="Calibri" panose="020F0502020204030204" pitchFamily="34" charset="0"/>
                <a:cs typeface="Times New Roman" panose="02020603050405020304" pitchFamily="18" charset="0"/>
              </a:rPr>
              <a:t>زيارته الأولى مع بطرس ويعقوب والسنوات الأولى له كمؤمن (غل 1: 18-24)</a:t>
            </a:r>
            <a:endParaRPr lang="en-SG" sz="26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21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kumimoji="0" lang="ar-JO" sz="32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1: 13-2: 10</a:t>
            </a:r>
            <a:endParaRPr lang="en-US" b="1" dirty="0"/>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سنوات ما قبل مسيحية واهتداء بولس (غل 1: 13-17)</a:t>
            </a: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العربية لمدة ثلاث سنوات من العزلة (غل 1: 16ب-17)</a:t>
            </a:r>
            <a:endParaRPr kumimoji="0" lang="en-SG"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زيارته الأولى مع بطرس ويعقوب والسنوات الأولى له كمؤمن (غل 1: 18-24)</a:t>
            </a:r>
            <a:endParaRPr lang="ar-JO" sz="2600" b="1" kern="100" dirty="0">
              <a:effectLst/>
              <a:ea typeface="Calibri" panose="020F0502020204030204" pitchFamily="34" charset="0"/>
              <a:cs typeface="Times New Roman" panose="02020603050405020304" pitchFamily="18" charset="0"/>
            </a:endParaRPr>
          </a:p>
          <a:p>
            <a:pPr algn="r" rtl="1"/>
            <a:r>
              <a:rPr lang="ar-JO" sz="2600" b="1" kern="100" dirty="0">
                <a:effectLst/>
                <a:ea typeface="Calibri" panose="020F0502020204030204" pitchFamily="34" charset="0"/>
                <a:cs typeface="Times New Roman" panose="02020603050405020304" pitchFamily="18" charset="0"/>
              </a:rPr>
              <a:t>مجمع أورشليم (غل 2: 1-5)</a:t>
            </a:r>
            <a:endParaRPr lang="en-SG" sz="26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42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kumimoji="0" lang="ar-JO" sz="32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1: 13-2: 10</a:t>
            </a:r>
            <a:endParaRPr lang="en-US" b="1" dirty="0"/>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10072206" cy="4232668"/>
          </a:xfrm>
        </p:spPr>
        <p:txBody>
          <a:bodyPr>
            <a:normAutofit/>
          </a:bodyPr>
          <a:lstStyle/>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سنوات ما قبل مسيحية واهتداء بولس (غل 1: 13-17)</a:t>
            </a: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العربية لمدة ثلاث سنوات من العزلة (غل 1: 16ب-17)</a:t>
            </a:r>
            <a:endParaRPr kumimoji="0" lang="en-SG"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زيارته الأولى مع بطرس ويعقوب والسنوات الأولى له كمؤمن (غل 1: 18-24)</a:t>
            </a:r>
          </a:p>
          <a:p>
            <a:pPr marL="228600" marR="0" lvl="0" indent="-228600" algn="r" defTabSz="914400" rtl="1"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ar-JO" sz="2600" b="1" i="0" u="none" strike="noStrike" kern="1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rPr>
              <a:t>مجمع أورشليم (غل 2: 1-5)</a:t>
            </a:r>
            <a:endParaRPr lang="ar-JO" sz="2600" b="1" kern="100" dirty="0">
              <a:effectLst/>
              <a:ea typeface="Calibri" panose="020F0502020204030204" pitchFamily="34" charset="0"/>
              <a:cs typeface="Times New Roman" panose="02020603050405020304" pitchFamily="18" charset="0"/>
            </a:endParaRPr>
          </a:p>
          <a:p>
            <a:pPr algn="r" rtl="1"/>
            <a:r>
              <a:rPr lang="ar-JO" sz="2600" b="1" kern="100" dirty="0">
                <a:ea typeface="Calibri" panose="020F0502020204030204" pitchFamily="34" charset="0"/>
                <a:cs typeface="Times New Roman" panose="02020603050405020304" pitchFamily="18" charset="0"/>
              </a:rPr>
              <a:t>الموافقة علي</a:t>
            </a:r>
            <a:r>
              <a:rPr lang="ar-JO" sz="2600" b="1" kern="100" dirty="0">
                <a:effectLst/>
                <a:ea typeface="Calibri" panose="020F0502020204030204" pitchFamily="34" charset="0"/>
                <a:cs typeface="Times New Roman" panose="02020603050405020304" pitchFamily="18" charset="0"/>
              </a:rPr>
              <a:t>ه من قبل يعقوب وصفا ويوحنا (غل 2: 6-10)</a:t>
            </a:r>
            <a:endParaRPr lang="en-SG" sz="26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4442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1027</Words>
  <Application>Microsoft Office PowerPoint</Application>
  <PresentationFormat>Widescreen</PresentationFormat>
  <Paragraphs>123</Paragraphs>
  <Slides>23</Slides>
  <Notes>22</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23</vt:i4>
      </vt:variant>
    </vt:vector>
  </HeadingPairs>
  <TitlesOfParts>
    <vt:vector size="44" baseType="lpstr">
      <vt:lpstr>ＭＳ Ｐゴシック</vt:lpstr>
      <vt:lpstr>Arial</vt:lpstr>
      <vt:lpstr>Calibri</vt:lpstr>
      <vt:lpstr>Calibri Light</vt:lpstr>
      <vt:lpstr>Century Gothic</vt:lpstr>
      <vt:lpstr>Franklin Gothic Book</vt:lpstr>
      <vt:lpstr>Gill Sans MT</vt:lpstr>
      <vt:lpstr>Rockwell</vt:lpstr>
      <vt:lpstr>Rockwell Condensed</vt:lpstr>
      <vt:lpstr>Rockwell Extra Bold</vt:lpstr>
      <vt:lpstr>Times New Roman</vt:lpstr>
      <vt:lpstr>Wingdings</vt:lpstr>
      <vt:lpstr>Wingdings 3</vt:lpstr>
      <vt:lpstr>Office Theme</vt:lpstr>
      <vt:lpstr>Wood Type</vt:lpstr>
      <vt:lpstr>Gallery</vt:lpstr>
      <vt:lpstr>Crop</vt:lpstr>
      <vt:lpstr>1_Gallery</vt:lpstr>
      <vt:lpstr>Ion Boardroom</vt:lpstr>
      <vt:lpstr>Orbit</vt:lpstr>
      <vt:lpstr>1_Orbit</vt:lpstr>
      <vt:lpstr>تحررنا لنكون أحراراً الرسالة إلى غلاطية</vt:lpstr>
      <vt:lpstr>أليس كل الناس جيدين بالأساس؟</vt:lpstr>
      <vt:lpstr>PowerPoint Presentation</vt:lpstr>
      <vt:lpstr>نظرة عامة على غلاطية</vt:lpstr>
      <vt:lpstr>غلاطية 1: 13-2: 10</vt:lpstr>
      <vt:lpstr>غلاطية 1: 13-2: 10</vt:lpstr>
      <vt:lpstr>غلاطية 1: 13-2: 10</vt:lpstr>
      <vt:lpstr>غلاطية 1: 13-2: 10</vt:lpstr>
      <vt:lpstr>غلاطية 1: 13-2: 10</vt:lpstr>
      <vt:lpstr>تحررنا لنكون أحراراً الرسالة إلى غلاطية</vt:lpstr>
      <vt:lpstr>غلاطية 2: 11-14</vt:lpstr>
      <vt:lpstr>سكوت مكنايت</vt:lpstr>
      <vt:lpstr>غلاطية 2: 11-14</vt:lpstr>
      <vt:lpstr>غلاطية 2: 15-16</vt:lpstr>
      <vt:lpstr>غلاطية 2: 15-21</vt:lpstr>
      <vt:lpstr>PowerPoint Presentation</vt:lpstr>
      <vt:lpstr>الإنجيل</vt:lpstr>
      <vt:lpstr>غلاطية 2: 17-21</vt:lpstr>
      <vt:lpstr>غلاطية 2: 15-21</vt:lpstr>
      <vt:lpstr>غلاطية 2: 19-21</vt:lpstr>
      <vt:lpstr>PowerPoint Presentation</vt:lpstr>
      <vt:lpstr>Black</vt:lpstr>
      <vt:lpstr>رابط وعظ العهد الجديد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Rami Jwainat</cp:lastModifiedBy>
  <cp:revision>9</cp:revision>
  <dcterms:created xsi:type="dcterms:W3CDTF">2023-05-10T07:00:25Z</dcterms:created>
  <dcterms:modified xsi:type="dcterms:W3CDTF">2024-06-14T16:43:07Z</dcterms:modified>
</cp:coreProperties>
</file>