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E6_3153AE2F.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1.xml" ContentType="application/vnd.openxmlformats-officedocument.drawingml.chart+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90" r:id="rId3"/>
    <p:sldMasterId id="2147483702" r:id="rId4"/>
    <p:sldMasterId id="2147483716" r:id="rId5"/>
    <p:sldMasterId id="2147483719" r:id="rId6"/>
    <p:sldMasterId id="2147483770" r:id="rId7"/>
    <p:sldMasterId id="2147483783" r:id="rId8"/>
    <p:sldMasterId id="2147483795" r:id="rId9"/>
    <p:sldMasterId id="2147483807" r:id="rId10"/>
    <p:sldMasterId id="2147483819" r:id="rId11"/>
    <p:sldMasterId id="2147483831" r:id="rId12"/>
    <p:sldMasterId id="2147483843" r:id="rId13"/>
  </p:sldMasterIdLst>
  <p:notesMasterIdLst>
    <p:notesMasterId r:id="rId111"/>
  </p:notesMasterIdLst>
  <p:sldIdLst>
    <p:sldId id="257" r:id="rId14"/>
    <p:sldId id="5491" r:id="rId15"/>
    <p:sldId id="617" r:id="rId16"/>
    <p:sldId id="481" r:id="rId17"/>
    <p:sldId id="5492" r:id="rId18"/>
    <p:sldId id="480" r:id="rId19"/>
    <p:sldId id="5499" r:id="rId20"/>
    <p:sldId id="482" r:id="rId21"/>
    <p:sldId id="612" r:id="rId22"/>
    <p:sldId id="624" r:id="rId23"/>
    <p:sldId id="484" r:id="rId24"/>
    <p:sldId id="483" r:id="rId25"/>
    <p:sldId id="581" r:id="rId26"/>
    <p:sldId id="625" r:id="rId27"/>
    <p:sldId id="585" r:id="rId28"/>
    <p:sldId id="885" r:id="rId29"/>
    <p:sldId id="289" r:id="rId30"/>
    <p:sldId id="586" r:id="rId31"/>
    <p:sldId id="486" r:id="rId32"/>
    <p:sldId id="886" r:id="rId33"/>
    <p:sldId id="887" r:id="rId34"/>
    <p:sldId id="676" r:id="rId35"/>
    <p:sldId id="888" r:id="rId36"/>
    <p:sldId id="889" r:id="rId37"/>
    <p:sldId id="669" r:id="rId38"/>
    <p:sldId id="668" r:id="rId39"/>
    <p:sldId id="681" r:id="rId40"/>
    <p:sldId id="687" r:id="rId41"/>
    <p:sldId id="682" r:id="rId42"/>
    <p:sldId id="683" r:id="rId43"/>
    <p:sldId id="684" r:id="rId44"/>
    <p:sldId id="890" r:id="rId45"/>
    <p:sldId id="891" r:id="rId46"/>
    <p:sldId id="496" r:id="rId47"/>
    <p:sldId id="497" r:id="rId48"/>
    <p:sldId id="689" r:id="rId49"/>
    <p:sldId id="768" r:id="rId50"/>
    <p:sldId id="753" r:id="rId51"/>
    <p:sldId id="752" r:id="rId52"/>
    <p:sldId id="892" r:id="rId53"/>
    <p:sldId id="893" r:id="rId54"/>
    <p:sldId id="894" r:id="rId55"/>
    <p:sldId id="895" r:id="rId56"/>
    <p:sldId id="896" r:id="rId57"/>
    <p:sldId id="897" r:id="rId58"/>
    <p:sldId id="898" r:id="rId59"/>
    <p:sldId id="899" r:id="rId60"/>
    <p:sldId id="900" r:id="rId61"/>
    <p:sldId id="901" r:id="rId62"/>
    <p:sldId id="902" r:id="rId63"/>
    <p:sldId id="903" r:id="rId64"/>
    <p:sldId id="787" r:id="rId65"/>
    <p:sldId id="788" r:id="rId66"/>
    <p:sldId id="789" r:id="rId67"/>
    <p:sldId id="576" r:id="rId68"/>
    <p:sldId id="5490" r:id="rId69"/>
    <p:sldId id="5500" r:id="rId70"/>
    <p:sldId id="792" r:id="rId71"/>
    <p:sldId id="5501" r:id="rId72"/>
    <p:sldId id="5502" r:id="rId73"/>
    <p:sldId id="642" r:id="rId74"/>
    <p:sldId id="643" r:id="rId75"/>
    <p:sldId id="633" r:id="rId76"/>
    <p:sldId id="795" r:id="rId77"/>
    <p:sldId id="796" r:id="rId78"/>
    <p:sldId id="1030" r:id="rId79"/>
    <p:sldId id="629" r:id="rId80"/>
    <p:sldId id="645" r:id="rId81"/>
    <p:sldId id="646" r:id="rId82"/>
    <p:sldId id="704" r:id="rId83"/>
    <p:sldId id="904" r:id="rId84"/>
    <p:sldId id="724" r:id="rId85"/>
    <p:sldId id="728" r:id="rId86"/>
    <p:sldId id="729" r:id="rId87"/>
    <p:sldId id="730" r:id="rId88"/>
    <p:sldId id="905" r:id="rId89"/>
    <p:sldId id="725" r:id="rId90"/>
    <p:sldId id="708" r:id="rId91"/>
    <p:sldId id="744" r:id="rId92"/>
    <p:sldId id="745" r:id="rId93"/>
    <p:sldId id="746" r:id="rId94"/>
    <p:sldId id="705" r:id="rId95"/>
    <p:sldId id="747" r:id="rId96"/>
    <p:sldId id="721" r:id="rId97"/>
    <p:sldId id="707" r:id="rId98"/>
    <p:sldId id="750" r:id="rId99"/>
    <p:sldId id="749" r:id="rId100"/>
    <p:sldId id="771" r:id="rId101"/>
    <p:sldId id="767" r:id="rId102"/>
    <p:sldId id="719" r:id="rId103"/>
    <p:sldId id="754" r:id="rId104"/>
    <p:sldId id="755" r:id="rId105"/>
    <p:sldId id="731" r:id="rId106"/>
    <p:sldId id="720" r:id="rId107"/>
    <p:sldId id="613" r:id="rId108"/>
    <p:sldId id="406" r:id="rId109"/>
    <p:sldId id="772"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8FEB34-8EB8-5767-47DA-C9A32804D452}" name="Rami Jwainat" initials="RJ" userId="S::RamiJwainat@jets.edu::b58ffd82-eea9-41bf-94b5-e00726581b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00" autoAdjust="0"/>
    <p:restoredTop sz="94061" autoAdjust="0"/>
  </p:normalViewPr>
  <p:slideViewPr>
    <p:cSldViewPr snapToGrid="0" snapToObjects="1">
      <p:cViewPr>
        <p:scale>
          <a:sx n="85" d="100"/>
          <a:sy n="85" d="100"/>
        </p:scale>
        <p:origin x="1552" y="1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20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presProps" Target="presProp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viewProps" Target="view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tableStyles" Target="tableStyle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microsoft.com/office/2018/10/relationships/authors" Target="author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USA</c:v>
                </c:pt>
              </c:strCache>
            </c:strRef>
          </c:tx>
          <c:explosion val="25"/>
          <c:cat>
            <c:strRef>
              <c:f>Sheet1!$A$2:$A$3</c:f>
              <c:strCache>
                <c:ptCount val="2"/>
                <c:pt idx="0">
                  <c:v>Believe in Reincarnation</c:v>
                </c:pt>
                <c:pt idx="1">
                  <c:v>Other Views</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E717-7C4C-AAEC-9710D9C64D10}"/>
            </c:ext>
          </c:extLst>
        </c:ser>
        <c:dLbls>
          <c:showLegendKey val="0"/>
          <c:showVal val="0"/>
          <c:showCatName val="0"/>
          <c:showSerName val="0"/>
          <c:showPercent val="0"/>
          <c:showBubbleSize val="0"/>
          <c:showLeaderLines val="1"/>
        </c:dLbls>
      </c:pie3DChart>
    </c:plotArea>
    <c:legend>
      <c:legendPos val="r"/>
      <c:layout>
        <c:manualLayout>
          <c:xMode val="edge"/>
          <c:yMode val="edge"/>
          <c:x val="0.58267775432662605"/>
          <c:y val="0.24889593893947301"/>
          <c:w val="0.40311733480080097"/>
          <c:h val="0.59907832387664295"/>
        </c:manualLayout>
      </c:layout>
      <c:overlay val="0"/>
      <c:txPr>
        <a:bodyPr/>
        <a:lstStyle/>
        <a:p>
          <a:pPr>
            <a:defRPr sz="2800" b="1">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omments/modernComment_1E6_3153AE2F.xml><?xml version="1.0" encoding="utf-8"?>
<p188:cmLst xmlns:a="http://schemas.openxmlformats.org/drawingml/2006/main" xmlns:r="http://schemas.openxmlformats.org/officeDocument/2006/relationships" xmlns:p188="http://schemas.microsoft.com/office/powerpoint/2018/8/main">
  <p188:cm id="{DADEE661-80EE-4F1F-9A83-BB5135A6E5BA}" authorId="{D28FEB34-8EB8-5767-47DA-C9A32804D452}" created="2024-06-02T10:54:29.159">
    <ac:deMkLst xmlns:ac="http://schemas.microsoft.com/office/drawing/2013/main/command">
      <pc:docMk xmlns:pc="http://schemas.microsoft.com/office/powerpoint/2013/main/command"/>
      <pc:sldMk xmlns:pc="http://schemas.microsoft.com/office/powerpoint/2013/main/command" cId="827567663" sldId="486"/>
      <ac:picMk id="263170" creationId="{00000000-0000-0000-0000-000000000000}"/>
    </ac:deMkLst>
    <p188:txBody>
      <a:bodyPr/>
      <a:lstStyle/>
      <a:p>
        <a:r>
          <a:rPr lang="en-US"/>
          <a:t>9: 1-10: 18</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11</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Today we continue in our study of the book of Hebrews.  The first readers were confused about the significance of the death of Jesus, so they were tempted to return to the old sacrificial system</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Instead, the author exhorted them to "Press on!"</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They had experienced persecution for becoming Christians, but in 8:11 he had encouraged them with the realization that, after the return of Christ, the whole world know the Lord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is </a:t>
            </a:r>
            <a:r>
              <a:rPr lang="en-US" sz="1200" b="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universalism—a false teaching that everyone who ever lived will be saved, whatever they believed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15</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Rather, Revelation 5:9 says that, of the many unreached peoples of the world today, at least one person will be saved "from every tribe, nation, language and people."</a:t>
            </a:r>
            <a:r>
              <a:rPr lang="en-SG" dirty="0">
                <a:effectLst/>
              </a:rPr>
              <a:t> </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t>NS-06-Rom9-13-slide 50</a:t>
            </a:r>
            <a:endParaRPr lang="en-US" dirty="0"/>
          </a:p>
          <a:p>
            <a:r>
              <a:rPr lang="en-US" dirty="0"/>
              <a:t>NS-22-Rev13-19-slide 53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049089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Since only believers will enter the millennial kingdom, we can say with 8:11 that there will finally be worldwide belief in God</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dirty="0"/>
              <a:t>In light of the worldwide triumph of Christianity, do you see why the author was eager to show how Christ is superior to the tabernacle sacrifices?</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BA5955-5D6A-7748-B467-A813D6E193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Palm Sunday</a:t>
            </a:r>
            <a:r>
              <a:rPr kumimoji="1" lang="en-US" sz="1200" kern="1200" baseline="0" dirty="0">
                <a:solidFill>
                  <a:schemeClr val="tx1"/>
                </a:solidFill>
                <a:effectLst/>
                <a:latin typeface="Arial" pitchFamily="-108" charset="0"/>
                <a:ea typeface="ＭＳ Ｐゴシック" pitchFamily="-110" charset="-128"/>
                <a:cs typeface="ＭＳ Ｐゴシック" pitchFamily="-110" charset="-128"/>
              </a:rPr>
              <a:t>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is an interesting name for the day, isn</a:t>
            </a:r>
            <a:r>
              <a:rPr kumimoji="1" lang="uk-UA" sz="1200" kern="1200" dirty="0">
                <a:solidFill>
                  <a:schemeClr val="tx1"/>
                </a:solidFill>
                <a:effectLst/>
                <a:latin typeface="Arial" pitchFamily="-108" charset="0"/>
                <a:ea typeface="ＭＳ Ｐゴシック" pitchFamily="-110" charset="-128"/>
                <a:cs typeface="ＭＳ Ｐゴシック" pitchFamily="-110" charset="-128"/>
              </a:rPr>
              <a: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t it?</a:t>
            </a:r>
            <a:r>
              <a:rPr lang="en-SG" dirty="0">
                <a:effectLst/>
              </a:rPr>
              <a:t> </a:t>
            </a:r>
          </a:p>
          <a:p>
            <a:pPr>
              <a:spcBef>
                <a:spcPct val="0"/>
              </a:spcBef>
            </a:pPr>
            <a:r>
              <a:rPr lang="en-SG" dirty="0">
                <a:effectLst/>
                <a:latin typeface="Calibri" charset="0"/>
              </a:rPr>
              <a:t>________</a:t>
            </a:r>
          </a:p>
          <a:p>
            <a:pPr>
              <a:spcBef>
                <a:spcPct val="0"/>
              </a:spcBef>
            </a:pPr>
            <a:r>
              <a:rPr lang="en-SG" dirty="0">
                <a:effectLst/>
                <a:latin typeface="Calibri" charset="0"/>
              </a:rPr>
              <a:t>Common-432</a:t>
            </a:r>
          </a:p>
          <a:p>
            <a:r>
              <a:rPr lang="en-US" dirty="0"/>
              <a:t>NS-01-Matt15-28-slide 131</a:t>
            </a:r>
          </a:p>
          <a:p>
            <a:r>
              <a:rPr lang="en-US" dirty="0"/>
              <a:t>NS-02-Mark9-16-slide 96</a:t>
            </a:r>
          </a:p>
          <a:p>
            <a:r>
              <a:rPr lang="en-US" dirty="0"/>
              <a:t>NS-03-Luke13-24-slide 94</a:t>
            </a:r>
          </a:p>
          <a:p>
            <a:r>
              <a:rPr lang="en-US" dirty="0"/>
              <a:t>NS-04-John12-21-slide 23</a:t>
            </a:r>
          </a:p>
          <a:p>
            <a:pPr>
              <a:spcBef>
                <a:spcPct val="0"/>
              </a:spcBef>
            </a:pP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921313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verse seems to imply that it was inside the Holy</a:t>
            </a:r>
            <a:r>
              <a:rPr lang="en-US" baseline="0" dirty="0"/>
              <a:t> of Holies—yet the OT says it was in the other room.  Possibly by the time of this letter it had been moved into the inner room, though.  Why?</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aseline="0" dirty="0"/>
              <a:t>By AD 67 the ark had been missing for ages, so maybe it was replaced by the incense altar?</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45CBF1-3F8D-6041-94CF-93F11C0593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45CBF1-3F8D-6041-94CF-93F11C0593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ffectLst/>
              </a:rPr>
              <a:t>Two Cherubim kneel on top of a replica of the Ark of the Covenant in the Holy of Holies at </a:t>
            </a:r>
            <a:r>
              <a:rPr lang="en-US" dirty="0" err="1">
                <a:effectLst/>
              </a:rPr>
              <a:t>Timna</a:t>
            </a:r>
            <a:r>
              <a:rPr lang="en-US" dirty="0">
                <a:effectLst/>
              </a:rPr>
              <a:t> National Park located in the Jordan Rift Valley.</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His sacrifice gives us </a:t>
            </a:r>
            <a:r>
              <a:rPr lang="en-US" sz="1200" i="1" kern="1200" dirty="0">
                <a:solidFill>
                  <a:schemeClr val="tx1"/>
                </a:solidFill>
                <a:effectLst/>
                <a:latin typeface="+mn-lt"/>
                <a:ea typeface="+mn-ea"/>
                <a:cs typeface="+mn-cs"/>
              </a:rPr>
              <a:t>eternal</a:t>
            </a:r>
            <a:r>
              <a:rPr lang="en-US" sz="1200" kern="1200" dirty="0">
                <a:solidFill>
                  <a:schemeClr val="tx1"/>
                </a:solidFill>
                <a:effectLst/>
                <a:latin typeface="+mn-lt"/>
                <a:ea typeface="+mn-ea"/>
                <a:cs typeface="+mn-cs"/>
              </a:rPr>
              <a:t> life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6B180E7-2E3C-534A-9B46-1016448317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73106C-C8CD-BD40-AE9E-2E19A47665C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mr-IN" dirty="0">
                <a:cs typeface="ＭＳ Ｐゴシック" charset="0"/>
              </a:rPr>
              <a:t>"</a:t>
            </a:r>
            <a:r>
              <a:rPr lang="en-US" dirty="0">
                <a:cs typeface="ＭＳ Ｐゴシック" charset="0"/>
              </a:rPr>
              <a:t>Light from the Old Testament</a:t>
            </a:r>
            <a:r>
              <a:rPr lang="mr-IN" dirty="0">
                <a:cs typeface="ＭＳ Ｐゴシック" charset="0"/>
              </a:rPr>
              <a:t>"</a:t>
            </a:r>
            <a:endParaRPr lang="en-US" dirty="0">
              <a:cs typeface="ＭＳ Ｐゴシック" charset="0"/>
            </a:endParaRPr>
          </a:p>
          <a:p>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mr-IN" dirty="0">
                <a:cs typeface="ＭＳ Ｐゴシック" charset="0"/>
              </a:rPr>
              <a:t>"</a:t>
            </a:r>
            <a:r>
              <a:rPr lang="en-US" dirty="0"/>
              <a:t>What is a </a:t>
            </a:r>
            <a:r>
              <a:rPr lang="mr-IN" dirty="0"/>
              <a:t>"</a:t>
            </a:r>
            <a:r>
              <a:rPr lang="en-US" dirty="0"/>
              <a:t>tabernacle</a:t>
            </a:r>
            <a:r>
              <a:rPr lang="mr-IN" dirty="0"/>
              <a:t>"</a:t>
            </a:r>
            <a:r>
              <a:rPr lang="en-US" dirty="0"/>
              <a:t>? It is a temporary dwelling place. God told Moses and the children of Israel to build the Tabernacle that He might dwell among His people. God said, </a:t>
            </a:r>
            <a:r>
              <a:rPr lang="mr-IN" dirty="0"/>
              <a:t>"</a:t>
            </a:r>
            <a:r>
              <a:rPr lang="en-US" dirty="0"/>
              <a:t>Let them make Me a sanctuary; that I may dwell among them.</a:t>
            </a:r>
            <a:r>
              <a:rPr lang="mr-IN" dirty="0"/>
              <a:t>"</a:t>
            </a:r>
            <a:r>
              <a:rPr lang="en-US" dirty="0"/>
              <a:t> (Exodus 25:8)</a:t>
            </a:r>
          </a:p>
          <a:p>
            <a:r>
              <a:rPr lang="en-US" dirty="0"/>
              <a:t>The Tabernacle was always in the midst of the camp. The 12 tribes were arranged around it, three tribes on each side. The Tabernacle always faced east, toward the sunrise.</a:t>
            </a:r>
          </a:p>
          <a:p>
            <a:r>
              <a:rPr lang="en-US" dirty="0"/>
              <a:t>The Tabernacle was designed to picture or illustrate how sinful man could approach a holy God and be accepted by Him. There were six main vessels of furniture.</a:t>
            </a:r>
          </a:p>
          <a:p>
            <a:r>
              <a:rPr lang="en-US" b="1" dirty="0"/>
              <a:t>The Brazen Altar.</a:t>
            </a:r>
          </a:p>
          <a:p>
            <a:r>
              <a:rPr lang="en-US" dirty="0"/>
              <a:t>This is where the animals were sacrificed. This points to Christ</a:t>
            </a:r>
            <a:r>
              <a:rPr lang="fr-FR" dirty="0"/>
              <a:t>'</a:t>
            </a:r>
            <a:r>
              <a:rPr lang="en-US" dirty="0"/>
              <a:t>s death on the cross.</a:t>
            </a:r>
          </a:p>
          <a:p>
            <a:r>
              <a:rPr lang="en-US" b="1" dirty="0"/>
              <a:t>The Laver.</a:t>
            </a:r>
          </a:p>
          <a:p>
            <a:r>
              <a:rPr lang="en-US" dirty="0"/>
              <a:t>This is where the priests washed before entering the Tabernacle. This speaks of daily cleansing from sins, which we need if we are to have fellowship with a holy God.</a:t>
            </a:r>
            <a:r>
              <a:rPr lang="mr-IN" dirty="0"/>
              <a:t>"</a:t>
            </a:r>
            <a:r>
              <a:rPr lang="en-US"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mr-IN" dirty="0"/>
              <a:t>"</a:t>
            </a:r>
            <a:r>
              <a:rPr lang="en-US" b="1" dirty="0"/>
              <a:t>The Table of Showbread.</a:t>
            </a:r>
          </a:p>
          <a:p>
            <a:r>
              <a:rPr lang="en-US" dirty="0"/>
              <a:t>This reminds us of Christ who is </a:t>
            </a:r>
            <a:r>
              <a:rPr lang="mr-IN" dirty="0"/>
              <a:t>"</a:t>
            </a:r>
            <a:r>
              <a:rPr lang="en-US" dirty="0"/>
              <a:t>the Bread of life.</a:t>
            </a:r>
            <a:r>
              <a:rPr lang="mr-IN" dirty="0"/>
              <a:t>"</a:t>
            </a:r>
            <a:r>
              <a:rPr lang="en-US" dirty="0"/>
              <a:t> We must feed on Him daily.</a:t>
            </a:r>
          </a:p>
          <a:p>
            <a:r>
              <a:rPr lang="en-US" b="1" dirty="0"/>
              <a:t>The Golden Candlestick.</a:t>
            </a:r>
          </a:p>
          <a:p>
            <a:r>
              <a:rPr lang="en-US" dirty="0"/>
              <a:t>This speaks of Christ as </a:t>
            </a:r>
            <a:r>
              <a:rPr lang="mr-IN" dirty="0"/>
              <a:t>"</a:t>
            </a:r>
            <a:r>
              <a:rPr lang="en-US" dirty="0"/>
              <a:t>the Light of the world.</a:t>
            </a:r>
            <a:r>
              <a:rPr lang="mr-IN" dirty="0"/>
              <a:t>"</a:t>
            </a:r>
            <a:endParaRPr lang="en-US" dirty="0"/>
          </a:p>
          <a:p>
            <a:r>
              <a:rPr lang="en-US" b="1" dirty="0"/>
              <a:t>The Golden Altar.</a:t>
            </a:r>
          </a:p>
          <a:p>
            <a:r>
              <a:rPr lang="en-US" dirty="0"/>
              <a:t>This points to Christ as the One by whom we have access to God in prayer.</a:t>
            </a:r>
          </a:p>
          <a:p>
            <a:r>
              <a:rPr lang="en-US" b="1" dirty="0"/>
              <a:t>The Ark.</a:t>
            </a:r>
          </a:p>
          <a:p>
            <a:r>
              <a:rPr lang="en-US" dirty="0"/>
              <a:t>This speaks of Christ</a:t>
            </a:r>
            <a:r>
              <a:rPr lang="fr-FR" dirty="0"/>
              <a:t>'</a:t>
            </a:r>
            <a:r>
              <a:rPr lang="en-US" dirty="0"/>
              <a:t>s Person and His work. The lid of </a:t>
            </a:r>
            <a:r>
              <a:rPr lang="mr-IN" dirty="0"/>
              <a:t>"</a:t>
            </a:r>
            <a:r>
              <a:rPr lang="en-US" dirty="0"/>
              <a:t>Mercy Seat</a:t>
            </a:r>
            <a:r>
              <a:rPr lang="mr-IN" dirty="0"/>
              <a:t>"</a:t>
            </a:r>
            <a:r>
              <a:rPr lang="en-US" dirty="0"/>
              <a:t> of the ark was where the blood of the sin offering was sprinkled. God said, </a:t>
            </a:r>
            <a:r>
              <a:rPr lang="mr-IN" dirty="0"/>
              <a:t>"</a:t>
            </a:r>
            <a:r>
              <a:rPr lang="en-US" dirty="0"/>
              <a:t>There will I meet with you, and I will commune with you from above the mercy seat....</a:t>
            </a:r>
            <a:r>
              <a:rPr lang="mr-IN" dirty="0"/>
              <a:t>"</a:t>
            </a:r>
            <a:r>
              <a:rPr lang="en-US" dirty="0"/>
              <a:t> (Exodus 25:22).</a:t>
            </a:r>
            <a:r>
              <a:rPr lang="mr-IN" dirty="0"/>
              <a: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ar-JO" b="1" dirty="0">
                <a:latin typeface="Arial" panose="020B0604020202020204" pitchFamily="34" charset="0"/>
                <a:cs typeface="Arial" panose="020B0604020202020204" pitchFamily="34" charset="0"/>
              </a:rPr>
              <a:t>"الآن أنظر بالضبط إلى الشكل التخطيطي. نرى أن موضع الأثاث في الفناء وفي خيمة الاجتماع على شكل صليب. هل كان هذا مصادفة؟ كلا! الله قال لموسى أين يجب أن تكون كل قطعة من الأثاث بالضبط."</a:t>
            </a:r>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mr-IN" dirty="0"/>
              <a:t>"</a:t>
            </a:r>
            <a:r>
              <a:rPr lang="en-US" dirty="0"/>
              <a:t>The moment a person stepped inside the one gate, he stood before the Brazen Altar, which burned continuously with its animal sacrifices.</a:t>
            </a:r>
          </a:p>
          <a:p>
            <a:endParaRPr lang="en-US" dirty="0"/>
          </a:p>
          <a:p>
            <a:r>
              <a:rPr lang="en-US" dirty="0"/>
              <a:t>The Brazen Altar was a large frame of acacia wood, covered with brass. It was about 7½ feet square and 4½ feet high, and it was made to bear the heaviest burdens.</a:t>
            </a:r>
          </a:p>
          <a:p>
            <a:endParaRPr lang="en-US" dirty="0"/>
          </a:p>
          <a:p>
            <a:r>
              <a:rPr lang="en-US" dirty="0"/>
              <a:t>There was nothing beautiful or ornamental about the Brazen Altar. In fact, it was ghastly looking. The altar had but one purpose—upon it the sacrificial animals were killed, their blood poured out, and the sacrifices themselves consumed by fire.</a:t>
            </a:r>
            <a:r>
              <a:rPr lang="mr-IN" dirty="0"/>
              <a: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Brazen Altar is a type of Christ and His death on the cross. The acacia wood points to His sinless humanity. The wood was covered with brass so that it could endure the fire. Brass is a type of the wrath of God against sin. On the cross, and on our behalf, Christ endured the "fire" of God</a:t>
            </a:r>
            <a:r>
              <a:rPr lang="fr-FR" dirty="0"/>
              <a:t>'</a:t>
            </a:r>
            <a:r>
              <a:rPr lang="en-US" dirty="0"/>
              <a:t>s righteous wrath against sin. Christ is not only the Altar, but He is the Sacrifice as well.</a:t>
            </a:r>
          </a:p>
          <a:p>
            <a:r>
              <a:rPr lang="en-US" dirty="0"/>
              <a:t>The Brazen Altar stood on the desert sands, not on some high, inaccessible place. It could be approached without effort. It was equally accessible for a child or a full-grown man. There were no steps to the Brazen Altar! The sinner needs no "steps" to come to Christ; he can come to Christ just as he is.</a:t>
            </a:r>
          </a:p>
          <a:p>
            <a:r>
              <a:rPr lang="en-US" dirty="0"/>
              <a:t>The Brazen Altar was called "the altar" because there was no other. Christ and Christ alone is "the Altar." He is also "the Lamb of God," the perfect sacrifice. No other sacrifice is accepted by God.</a:t>
            </a:r>
          </a:p>
          <a:p>
            <a:r>
              <a:rPr lang="en-US" dirty="0"/>
              <a:t>The Brazen Altar was called "the altar at the door," because there was no way of approach to God except by passing that altar. The only access to God was on the ground of the sacrifices on that altar.</a:t>
            </a:r>
          </a:p>
          <a:p>
            <a:r>
              <a:rPr lang="en-US" dirty="0"/>
              <a:t>We need to let this truth burn itself into our hearts and minds. There is no way to God except through Christ and His blood which was shed for our sins. The Bible says,</a:t>
            </a:r>
          </a:p>
          <a:p>
            <a:r>
              <a:rPr lang="en-US" dirty="0"/>
              <a:t>"Forasmuch as you know that you were not redeemed with corruptible things, as silver and gold... But with the precious blood of Christ, as of a lamb without blemish and without spot." 1 Peter 1:18-19</a:t>
            </a:r>
          </a:p>
          <a:p>
            <a:r>
              <a:rPr lang="en-US" dirty="0"/>
              <a:t>"In Whom we have redemption through His blood, the forgiveness of sins, according to the riches of His grace." Ephesians 1:7</a:t>
            </a:r>
          </a:p>
          <a:p>
            <a:r>
              <a:rPr lang="en-US" dirty="0"/>
              <a:t>When the children of Israel came to the gate of the court, they had to bring an animal sacrifice for their sins, usually a lamb.</a:t>
            </a:r>
          </a:p>
          <a:p>
            <a:r>
              <a:rPr lang="en-US" dirty="0"/>
              <a:t>Slowly and reverently, a man approaches the gate with his lamb. At the gate he is met by the priest. The lamb is placed on the Brazen Altar and bound there with cords. The man lays his hand upon the head of the lamb, saying in effect, "God, I thank You for allowing this lamb to die in my place for my sins."</a:t>
            </a:r>
          </a:p>
          <a:p>
            <a:r>
              <a:rPr lang="en-US" dirty="0"/>
              <a:t>The man then kills the lamb. Its blood is poured out. The priest catches the blood in a basin. Some of the blood is sprinkled on the altar, and the remainder is poured out at the base of the altar. The lamb</a:t>
            </a:r>
            <a:r>
              <a:rPr lang="fr-FR" dirty="0"/>
              <a:t>'</a:t>
            </a:r>
            <a:r>
              <a:rPr lang="en-US" dirty="0"/>
              <a:t>s body is then burned on the altar."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was God teaching His people in all of this? He was teaching them that sin is a very serious matter. It must be punished by death, either in person, or in a substitute.</a:t>
            </a:r>
          </a:p>
          <a:p>
            <a:r>
              <a:rPr lang="en-US" dirty="0"/>
              <a:t>Animal sacrifices were offered daily on the Brazen Altar for many hundreds of years. Then one day Jesus, the Lamb of God, was nailed to a Roman cross. It was not just the nails that held Him to the cross; He was bound there by </a:t>
            </a:r>
            <a:r>
              <a:rPr lang="mr-IN" dirty="0"/>
              <a:t>"</a:t>
            </a:r>
            <a:r>
              <a:rPr lang="en-US" dirty="0"/>
              <a:t>cords of love.</a:t>
            </a:r>
            <a:r>
              <a:rPr lang="mr-IN" dirty="0"/>
              <a:t>"</a:t>
            </a:r>
            <a:r>
              <a:rPr lang="en-US" dirty="0"/>
              <a:t> He went to the cross because He loved us.</a:t>
            </a:r>
          </a:p>
          <a:p>
            <a:r>
              <a:rPr lang="en-US" dirty="0"/>
              <a:t>Our sins were laid on Him. He bore the </a:t>
            </a:r>
            <a:r>
              <a:rPr lang="mr-IN" dirty="0"/>
              <a:t>"</a:t>
            </a:r>
            <a:r>
              <a:rPr lang="en-US" dirty="0"/>
              <a:t>fire</a:t>
            </a:r>
            <a:r>
              <a:rPr lang="mr-IN" dirty="0"/>
              <a:t>"</a:t>
            </a:r>
            <a:r>
              <a:rPr lang="en-US" dirty="0"/>
              <a:t> of God</a:t>
            </a:r>
            <a:r>
              <a:rPr lang="fr-FR" dirty="0"/>
              <a:t>'</a:t>
            </a:r>
            <a:r>
              <a:rPr lang="en-US" dirty="0"/>
              <a:t>s righteous wrath against sin. When He died, He said, </a:t>
            </a:r>
            <a:r>
              <a:rPr lang="mr-IN" dirty="0"/>
              <a:t>"</a:t>
            </a:r>
            <a:r>
              <a:rPr lang="en-US" dirty="0"/>
              <a:t>It is finished!</a:t>
            </a:r>
            <a:r>
              <a:rPr lang="mr-IN" dirty="0"/>
              <a:t>"</a:t>
            </a:r>
            <a:endParaRPr lang="en-US" dirty="0"/>
          </a:p>
          <a:p>
            <a:r>
              <a:rPr lang="en-US" dirty="0"/>
              <a:t>After Christ</a:t>
            </a:r>
            <a:r>
              <a:rPr lang="fr-FR" dirty="0"/>
              <a:t>'</a:t>
            </a:r>
            <a:r>
              <a:rPr lang="en-US" dirty="0"/>
              <a:t>s death, no further animal sacrifices were needed. There never need be another lamb offered on a </a:t>
            </a:r>
            <a:r>
              <a:rPr lang="mr-IN" dirty="0"/>
              <a:t>"</a:t>
            </a:r>
            <a:r>
              <a:rPr lang="en-US" dirty="0"/>
              <a:t>brazen altar.</a:t>
            </a:r>
            <a:r>
              <a:rPr lang="mr-IN" dirty="0"/>
              <a:t>"</a:t>
            </a:r>
            <a:r>
              <a:rPr lang="en-US" dirty="0"/>
              <a:t> The perfect sacrifice for sin has been offered and accepted by God. He will never accept any other. The Bible says,</a:t>
            </a:r>
          </a:p>
          <a:p>
            <a:r>
              <a:rPr lang="mr-IN" dirty="0"/>
              <a:t>"</a:t>
            </a:r>
            <a:r>
              <a:rPr lang="en-US" dirty="0"/>
              <a:t>Every priest stands daily ministering and offering oftentimes the same sacrifices, which can never take away sins: But this Man, after He had offered one sacrifice for sins for ever, sat down on the right hand of God... For by one offering He has perfected for ever them that are sanctified [set apart].</a:t>
            </a:r>
            <a:r>
              <a:rPr lang="mr-IN" dirty="0"/>
              <a:t>"</a:t>
            </a:r>
            <a:r>
              <a:rPr lang="en-US" dirty="0"/>
              <a:t> Hebrews 10:11-12, 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"Only the priests could enter the Tabernacle itself, but they could not enter without washing at the Laver. The Laver of brass was a large, shallow bowl in which clean water was kept continually.</a:t>
            </a:r>
          </a:p>
          <a:p>
            <a:r>
              <a:rPr lang="en-US" dirty="0"/>
              <a:t>The Laver was made from the brass "mirrors" called "looking-glasses," which were melted down and made into the Laver. These highly-polished, brass looking-glasses were prized by the women of Israel, but they gave them freely for the service of the Lord."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is the Laver a type of? It is a type of the Word of God. The Word of God is our "looking-glass." As we read God</a:t>
            </a:r>
            <a:r>
              <a:rPr lang="fr-FR" dirty="0"/>
              <a:t>'</a:t>
            </a:r>
            <a:r>
              <a:rPr lang="en-US" dirty="0"/>
              <a:t>s Word and meditate, with an obedient heart, God shows us the things in our life that are not pleasing to Him. As we see our need of cleansing, we confess our sins and turn from them, and we are "washed."</a:t>
            </a:r>
          </a:p>
          <a:p>
            <a:r>
              <a:rPr lang="en-US" dirty="0"/>
              <a:t>Though the priests had the right to enter the Holy Place of the Tabernacle, they dared not do so without washing. God said, "When they go into the tabernacle of the congregation, they shall wash with water, that they die not...." (Exodus 30:20)</a:t>
            </a:r>
          </a:p>
          <a:p>
            <a:r>
              <a:rPr lang="en-US" dirty="0"/>
              <a:t>Actually there were two distinct washings of the priests. On the day of their consecration, the priests were brought to the door of the Tabernacle and washed all over with water by Moses. No holy garments were put on them until they were washed all over. This washing was performed for them by another; they had no hand in it. This act was never repeated throughout their lives.</a:t>
            </a:r>
          </a:p>
          <a:p>
            <a:r>
              <a:rPr lang="en-US" dirty="0"/>
              <a:t>What does this speak of? This speaks of our new birth—"the washing of regeneration." When we trust Christ as our Savior, we are "washed" from all our sins, we are born again spiritually into the family of God. This is all done for us by God, and it need never be repeated.</a:t>
            </a:r>
          </a:p>
          <a:p>
            <a:r>
              <a:rPr lang="en-US" dirty="0"/>
              <a:t>The priests, now cleansed and consecrated, could enter the Tabernacle and have sweet communion with God. The Holy Place was now their "home." But, as they went forth to serve God</a:t>
            </a:r>
            <a:r>
              <a:rPr lang="fr-FR" dirty="0"/>
              <a:t>'</a:t>
            </a:r>
            <a:r>
              <a:rPr lang="en-US" dirty="0"/>
              <a:t>s people, their hands and feet got dirty. They had to go to the Laver daily for cleansing. And we must go daily to the "laver" of God</a:t>
            </a:r>
            <a:r>
              <a:rPr lang="fr-FR" dirty="0"/>
              <a:t>'</a:t>
            </a:r>
            <a:r>
              <a:rPr lang="en-US" dirty="0"/>
              <a:t>s Word for cleansing. The Bible says,</a:t>
            </a:r>
          </a:p>
          <a:p>
            <a:r>
              <a:rPr lang="en-US" dirty="0"/>
              <a:t>"Wherewithal [how] shall a young man cleanse his way? by taking heed thereto according to Your Word." Psalm 119:9</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"Dear child of God, do you know that you are a "priest"? Did you realize that, the moment you trusted Christ as your Savior, you were consecrated as a priest of God? Yes, this is true! The Bible says, "You are a chosen generation, a royal priesthood" (1 Peter 2:9).</a:t>
            </a:r>
          </a:p>
          <a:p>
            <a:r>
              <a:rPr lang="en-US" dirty="0"/>
              <a:t>As priests of God we have the right to enter the Tabernacle. Indeed, it is now our "home." But remember, no unclean priest could enter the Holy Place. Aaron and his sons were told to wash before entering the Holy Place "lest they die." They had to wash at the Laver daily. Unless we "wash at the Laver daily," we die also. To what? We die to fellowship with God."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Jerusalem and the crowds cheered his arrival.</a:t>
            </a:r>
            <a:r>
              <a:rPr lang="en-SG" dirty="0">
                <a:effectLst/>
              </a:rPr>
              <a:t> </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"John chapter 13 describes the last supper Jesus had with His beloved disciples before He went to the cross. After the supper, Jesus, knowing that the Father had given all things into His hands, laid aside His outer garments, took a towel and girded Himself.</a:t>
            </a:r>
          </a:p>
          <a:p>
            <a:r>
              <a:rPr lang="en-US" dirty="0"/>
              <a:t>Jesus, who was "God manifest in the flesh," took the place of a servant, poured water into a basin, and began to wash the feet of His disciples. What was He doing? He was teaching them that they must be cleansed daily from the defilement of sin in order to have fellowship with Him. He was fulfilling the type of the Brazen Laver—cleansing His disciples.</a:t>
            </a:r>
          </a:p>
          <a:p>
            <a:r>
              <a:rPr lang="en-US" dirty="0"/>
              <a:t>When He came to Simon Peter, Peter said, "You shall never wash my feet!" Jesus answered him, "If I wash you not, you have no part with Me."</a:t>
            </a:r>
          </a:p>
          <a:p>
            <a:r>
              <a:rPr lang="en-US" dirty="0"/>
              <a:t>Consider this: Peter was a disciple—forgiven, saved. For Him the sin question was settled. But what about his daily walk? We are defiled daily as we walk in this sinful world. Regarding daily cleansing, Jesus said to Peter, "If I wash you not, you have no part with Me"—in fellowship."</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Brazen Altar takes care of the sin question. We are God</a:t>
            </a:r>
            <a:r>
              <a:rPr lang="fr-FR" dirty="0"/>
              <a:t>'</a:t>
            </a:r>
            <a:r>
              <a:rPr lang="en-US" dirty="0"/>
              <a:t>s forgiven-forever children. But we must have daily cleansing if we are to have fellowship with a Holy God.</a:t>
            </a:r>
          </a:p>
          <a:p>
            <a:r>
              <a:rPr lang="en-US" dirty="0"/>
              <a:t>If you are not spending time alone with God each day, in prayer and the study of His Word, do you wonder why you have so little power, why your testimony is weak, and why your prayers are not answered? The reason is that you are not coming to God for cleansing and turning away from your sins.</a:t>
            </a:r>
          </a:p>
          <a:p>
            <a:r>
              <a:rPr lang="en-US" dirty="0"/>
              <a:t>Precious believer, beloved of God, do not stay at the Brazen Altar. Go to the Laver for daily cleansing! If you are not having a daily Quiet time with God, start doing so immediately. Set aside time to be alone with God for the reading of His Word and for prayer."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mr-IN" dirty="0"/>
              <a:t>"</a:t>
            </a:r>
            <a:r>
              <a:rPr lang="en-US" dirty="0"/>
              <a:t>We come now to the Tabernacle itself. The walls of the Tabernacle were composed of 48 boards, each about 15 feet high and 2½ feet wide.</a:t>
            </a:r>
          </a:p>
          <a:p>
            <a:r>
              <a:rPr lang="en-US" dirty="0"/>
              <a:t>Each board had two </a:t>
            </a:r>
            <a:r>
              <a:rPr lang="mr-IN" dirty="0"/>
              <a:t>"</a:t>
            </a:r>
            <a:r>
              <a:rPr lang="en-US" dirty="0" err="1"/>
              <a:t>tenons</a:t>
            </a:r>
            <a:r>
              <a:rPr lang="en-US" dirty="0"/>
              <a:t>,</a:t>
            </a:r>
            <a:r>
              <a:rPr lang="mr-IN" dirty="0"/>
              <a:t>"</a:t>
            </a:r>
            <a:r>
              <a:rPr lang="en-US" dirty="0"/>
              <a:t> or knobs, which fit into two sockets of silver buried in the sand. The boards rested on 96 sockets of silver. Each socket of silver weighed over 90 pounds. Thus the Tabernacle stood upon a solid foundation of silver, weighing over four and a half tons!</a:t>
            </a:r>
          </a:p>
          <a:p>
            <a:r>
              <a:rPr lang="en-US" dirty="0"/>
              <a:t>Where did they get all this silver? Remember, when the children of Israel left Egypt, the Egyptians gave them much silver and gold, whatever they wanted.</a:t>
            </a:r>
          </a:p>
          <a:p>
            <a:r>
              <a:rPr lang="en-US" dirty="0"/>
              <a:t>Silver in the Bible stands for redemption. God had instructed His people that, when men of twenty years and older were numbered for the army, they should each pay a half shekel of silver as an offering to the Lord. This was </a:t>
            </a:r>
            <a:r>
              <a:rPr lang="mr-IN" dirty="0"/>
              <a:t>"</a:t>
            </a:r>
            <a:r>
              <a:rPr lang="en-US" dirty="0"/>
              <a:t>a ransom for their souls.</a:t>
            </a:r>
            <a:r>
              <a:rPr lang="mr-IN" dirty="0"/>
              <a:t>"</a:t>
            </a:r>
            <a:r>
              <a:rPr lang="en-US" dirty="0"/>
              <a:t> (See Exodus 30:11-16— bottom of the left sidebar.)</a:t>
            </a:r>
          </a:p>
          <a:p>
            <a:r>
              <a:rPr lang="en-US" dirty="0"/>
              <a:t>This money was called </a:t>
            </a:r>
            <a:r>
              <a:rPr lang="mr-IN" dirty="0"/>
              <a:t>"</a:t>
            </a:r>
            <a:r>
              <a:rPr lang="en-US" dirty="0"/>
              <a:t>atonement money.</a:t>
            </a:r>
            <a:r>
              <a:rPr lang="mr-IN" dirty="0"/>
              <a:t>"</a:t>
            </a:r>
            <a:r>
              <a:rPr lang="en-US" dirty="0"/>
              <a:t> The word </a:t>
            </a:r>
            <a:r>
              <a:rPr lang="mr-IN" dirty="0"/>
              <a:t>"</a:t>
            </a:r>
            <a:r>
              <a:rPr lang="en-US" dirty="0"/>
              <a:t>atonement</a:t>
            </a:r>
            <a:r>
              <a:rPr lang="mr-IN" dirty="0"/>
              <a:t>"</a:t>
            </a:r>
            <a:r>
              <a:rPr lang="en-US" dirty="0"/>
              <a:t> means </a:t>
            </a:r>
            <a:r>
              <a:rPr lang="mr-IN" dirty="0"/>
              <a:t>"</a:t>
            </a:r>
            <a:r>
              <a:rPr lang="en-US" dirty="0"/>
              <a:t>to cover sins.</a:t>
            </a:r>
            <a:r>
              <a:rPr lang="mr-IN" dirty="0"/>
              <a:t>"</a:t>
            </a:r>
            <a:r>
              <a:rPr lang="en-US" dirty="0"/>
              <a:t> This is what the Old Testament offerings did. They </a:t>
            </a:r>
            <a:r>
              <a:rPr lang="mr-IN" dirty="0"/>
              <a:t>"</a:t>
            </a:r>
            <a:r>
              <a:rPr lang="en-US" dirty="0"/>
              <a:t>covered</a:t>
            </a:r>
            <a:r>
              <a:rPr lang="mr-IN" dirty="0"/>
              <a:t>"</a:t>
            </a:r>
            <a:r>
              <a:rPr lang="en-US" dirty="0"/>
              <a:t> the sins of the people until Christ died on the cross and took them away.</a:t>
            </a:r>
          </a:p>
          <a:p>
            <a:r>
              <a:rPr lang="en-US" dirty="0"/>
              <a:t>Half a shekel was what each man paid. God said, </a:t>
            </a:r>
            <a:r>
              <a:rPr lang="mr-IN" dirty="0"/>
              <a:t>"</a:t>
            </a:r>
            <a:r>
              <a:rPr lang="en-US" dirty="0"/>
              <a:t>The rich shall not give more, and the poor shall not give less.</a:t>
            </a:r>
            <a:r>
              <a:rPr lang="mr-IN" dirty="0"/>
              <a:t>"</a:t>
            </a:r>
            <a:r>
              <a:rPr lang="en-US" dirty="0"/>
              <a:t> Each man had to pay for himself. No one could pay for another person. God laid down the conditions for the atonement money.</a:t>
            </a:r>
          </a:p>
          <a:p>
            <a:r>
              <a:rPr lang="en-US" dirty="0"/>
              <a:t>God has laid down the condition for our redemption—faith in Jesus Christ and His blood. This is true for every person, whether rich or poor, learned or ignorant, young or old. The condition is simple. Every person can have faith in Jesus Christ and His blood which was shed for their sins.</a:t>
            </a:r>
          </a:p>
          <a:p>
            <a:r>
              <a:rPr lang="en-US" dirty="0"/>
              <a:t>When the men were numbered for the army of Israel, there were 605,550 men. Each paying a half shekel meant 302,775 shekels of silver—over five tons of silver. With this they made the sockets of silver as the foundation of the boards. Thus the Tabernacle rested upon a foundation of silver, a type of redemption by Jesus Christ and His blood which was shed for our sins.</a:t>
            </a:r>
          </a:p>
          <a:p>
            <a:r>
              <a:rPr lang="en-US" dirty="0"/>
              <a:t>Redemption by the blood of Jesus Christ is the foundation on which the believer rests. As the </a:t>
            </a:r>
            <a:r>
              <a:rPr lang="en-US" dirty="0" err="1"/>
              <a:t>tenons</a:t>
            </a:r>
            <a:r>
              <a:rPr lang="en-US" dirty="0"/>
              <a:t> (knobs) on the boards took hold of the silver sockets, so does the believer</a:t>
            </a:r>
            <a:r>
              <a:rPr lang="fr-FR" dirty="0"/>
              <a:t>'</a:t>
            </a:r>
            <a:r>
              <a:rPr lang="en-US" dirty="0"/>
              <a:t>s faith lay hold on Christ as his redemption.</a:t>
            </a:r>
          </a:p>
          <a:p>
            <a:r>
              <a:rPr lang="en-US" dirty="0"/>
              <a:t>Our foundation is not the shifting sands of men</a:t>
            </a:r>
            <a:r>
              <a:rPr lang="fr-FR" dirty="0"/>
              <a:t>'</a:t>
            </a:r>
            <a:r>
              <a:rPr lang="en-US" dirty="0"/>
              <a:t>s ideas and opinions, but Christ and His redemption. The Bible says, </a:t>
            </a:r>
            <a:r>
              <a:rPr lang="mr-IN" dirty="0"/>
              <a:t>"</a:t>
            </a:r>
            <a:r>
              <a:rPr lang="en-US" dirty="0"/>
              <a:t>For other foundation can no man lay than that is laid, which is Jesus Christ.</a:t>
            </a:r>
            <a:r>
              <a:rPr lang="mr-IN" dirty="0"/>
              <a:t>"</a:t>
            </a:r>
            <a:r>
              <a:rPr lang="en-US" dirty="0"/>
              <a:t> (1 Corinthians 3:11)</a:t>
            </a:r>
            <a:r>
              <a:rPr lang="mr-IN" dirty="0"/>
              <a: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extLst>
      <p:ext uri="{BB962C8B-B14F-4D97-AF65-F5344CB8AC3E}">
        <p14:creationId xmlns:p14="http://schemas.microsoft.com/office/powerpoint/2010/main" val="11177602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framework of the Tabernacle consisted of 48 boards of acacia wood overlaid with gold. There were 20 boards on the north side, 20 on the south side, and eight on the western end. The eastern end of the Tabernacle was enclosed by a curtain.</a:t>
            </a:r>
          </a:p>
          <a:p>
            <a:r>
              <a:rPr lang="en-US" dirty="0"/>
              <a:t>Each board was about 15 feet in length and about 2½ feet wide. The boards were overlaid with gold. Each board had two knobs by which it was connected with the two sockets of silver buried in the sand.</a:t>
            </a:r>
          </a:p>
          <a:p>
            <a:r>
              <a:rPr lang="en-US" dirty="0"/>
              <a:t>Each of these boards represents a sinner, saved by the grace of God. I was once a member of Adam</a:t>
            </a:r>
            <a:r>
              <a:rPr lang="fr-FR" dirty="0"/>
              <a:t>'</a:t>
            </a:r>
            <a:r>
              <a:rPr lang="en-US" dirty="0"/>
              <a:t>s sinful family, but I trusted Christ as my Savior. I died to my old life in the old creation, and I was raised with Christ as a new person in God</a:t>
            </a:r>
            <a:r>
              <a:rPr lang="fr-FR" dirty="0"/>
              <a:t>'</a:t>
            </a:r>
            <a:r>
              <a:rPr lang="en-US" dirty="0"/>
              <a:t>s new creation. I now stand before God in Christ.</a:t>
            </a:r>
          </a:p>
          <a:p>
            <a:r>
              <a:rPr lang="en-US" dirty="0"/>
              <a:t>Let us see how this was all brought about. These boards were once stately acacia trees planted in the earth. The earth sustained them. Their roots were in the earth and of the earth.</a:t>
            </a:r>
          </a:p>
          <a:p>
            <a:r>
              <a:rPr lang="en-US" dirty="0"/>
              <a:t>But God had need of them for the building of His dwelling place. They were cut down; they died to the earth; their connection with it was forever cut off."</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"Such is the case with everyone who is in God</a:t>
            </a:r>
            <a:r>
              <a:rPr lang="fr-FR" dirty="0"/>
              <a:t>'</a:t>
            </a:r>
            <a:r>
              <a:rPr lang="en-US" dirty="0"/>
              <a:t>s called-out assembly, His holy dwelling place now. We were once in the world and of it, part of the old creation. Our life was taken up with the things of the world. But the sharp and mighty "axe" of God</a:t>
            </a:r>
            <a:r>
              <a:rPr lang="fr-FR" dirty="0"/>
              <a:t>'</a:t>
            </a:r>
            <a:r>
              <a:rPr lang="en-US" dirty="0"/>
              <a:t>s Word fell upon our heart and conscience. We were "cut down" before God. We trusted in Christ and we were converted.</a:t>
            </a:r>
          </a:p>
          <a:p>
            <a:r>
              <a:rPr lang="en-US" dirty="0"/>
              <a:t>The tree not only had to be cut down, but it had to be stripped of its limbs and shaped into boards of the proper size. The boards were then given a new beauty and glory. They were overlaid with gold.</a:t>
            </a:r>
          </a:p>
          <a:p>
            <a:r>
              <a:rPr lang="en-US" dirty="0"/>
              <a:t>So it is with the child of God. We have to be "stripped" of the things pertaining to our old life. But we are given a new beauty and glory. God places us in Christ. We may not seem beautiful in the eyes of men, but in the eyes of God, we are beautiful indeed—"accepted in the Beloved."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"Finally, the boards were placed in the sockets and then bound together by five horizontal bars, making them into one structure, the dwelling place of God on earth.</a:t>
            </a:r>
          </a:p>
          <a:p>
            <a:r>
              <a:rPr lang="en-US" dirty="0"/>
              <a:t>So it is with us. We are not simply individual "boards," but we are bound together into one Body. All believers are members of the one Body of Christ called "the Church." We are built together as the dwelling place of God. The Bible says,</a:t>
            </a:r>
          </a:p>
          <a:p>
            <a:r>
              <a:rPr lang="en-US" dirty="0"/>
              <a:t>"In whom [in Christ] you also are </a:t>
            </a:r>
            <a:r>
              <a:rPr lang="en-US" dirty="0" err="1"/>
              <a:t>builded</a:t>
            </a:r>
            <a:r>
              <a:rPr lang="en-US" dirty="0"/>
              <a:t> together for an habitation of God through the Spirit." Ephesians 2:22"</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0E396C0-9D5F-CD43-AF0C-24A6EE43325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lgn="r" rtl="1">
              <a:spcBef>
                <a:spcPct val="0"/>
              </a:spcBef>
              <a:defRPr/>
            </a:pPr>
            <a:r>
              <a:rPr lang="ar-JO" dirty="0">
                <a:latin typeface="+mn-lt"/>
                <a:ea typeface="+mn-ea"/>
                <a:cs typeface="+mn-cs"/>
              </a:rPr>
              <a:t>نقرأ في متَّى 21: 9 الكلمات الآتية: "</a:t>
            </a:r>
            <a:r>
              <a:rPr kumimoji="0" lang="ar-SA" sz="1200" b="0"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rPr>
              <a:t>وَالْجُمُوعُ الَّذِينَ تَقَدَّمُوا وَالَّذِينَ تَبِعُوا كَانُوا يَصْرَخُونَ: «أُوصَنَّا لاِبْنِ دَاوُدَ! مُبَارَكٌ الآتِي بِاسْمِ الرَّبِّ! أُوصَنَّا فِي الأَعَالِي!»</a:t>
            </a:r>
            <a:r>
              <a:rPr lang="ar-JO" dirty="0">
                <a:latin typeface="+mn-lt"/>
                <a:ea typeface="+mn-ea"/>
                <a:cs typeface="+mn-cs"/>
              </a:rPr>
              <a:t>".</a:t>
            </a:r>
            <a:endParaRPr lang="en-US" dirty="0">
              <a:latin typeface="+mn-lt"/>
              <a:ea typeface="+mn-ea"/>
              <a:cs typeface="+mn-cs"/>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home.sandiego.edu</a:t>
            </a:r>
            <a:r>
              <a:rPr lang="en-US" dirty="0"/>
              <a:t>/~</a:t>
            </a:r>
            <a:r>
              <a:rPr lang="en-US" dirty="0" err="1"/>
              <a:t>baber</a:t>
            </a:r>
            <a:r>
              <a:rPr lang="en-US" dirty="0"/>
              <a:t>/logic/</a:t>
            </a:r>
            <a:r>
              <a:rPr lang="en-US" dirty="0" err="1"/>
              <a:t>gallup.html</a:t>
            </a:r>
            <a:endParaRPr lang="en-US" dirty="0"/>
          </a:p>
          <a:p>
            <a:endParaRPr lang="en-US" dirty="0"/>
          </a:p>
          <a:p>
            <a:r>
              <a:rPr lang="en-US" dirty="0"/>
              <a:t>In 1994 it was 27% and 2001 at 25%, so the belief is going down but still strong.</a:t>
            </a:r>
          </a:p>
        </p:txBody>
      </p:sp>
      <p:sp>
        <p:nvSpPr>
          <p:cNvPr id="4" name="Slide Number Placeholder 3"/>
          <p:cNvSpPr>
            <a:spLocks noGrp="1"/>
          </p:cNvSpPr>
          <p:nvPr>
            <p:ph type="sldNum" sz="quarter" idx="10"/>
          </p:nvPr>
        </p:nvSpPr>
        <p:spPr/>
        <p:txBody>
          <a:bodyPr/>
          <a:lstStyle/>
          <a:p>
            <a:fld id="{6D9ADB14-012B-B84D-BD57-F0ED7A691E81}"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9062007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2551214-432E-0B40-A30F-D7CDB7B2E45A}" type="slidenum">
              <a:rPr lang="en-US" sz="1200">
                <a:solidFill>
                  <a:prstClr val="black"/>
                </a:solidFill>
                <a:latin typeface="Times New Roman" charset="0"/>
              </a:rPr>
              <a:pPr/>
              <a:t>85</a:t>
            </a:fld>
            <a:endParaRPr lang="en-US" sz="1200">
              <a:solidFill>
                <a:prstClr val="black"/>
              </a:solidFill>
              <a:latin typeface="Times New Roman"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830E8E05-6793-5A43-BB5E-9FB27CE96452}" type="slidenum">
              <a:rPr lang="en-US">
                <a:solidFill>
                  <a:prstClr val="black"/>
                </a:solidFill>
              </a:rPr>
              <a:pPr/>
              <a:t>88</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"good"?</a:t>
            </a:r>
            <a:r>
              <a:rPr lang="en-SG" dirty="0">
                <a:effectLst/>
              </a:rPr>
              <a:t> </a:t>
            </a:r>
          </a:p>
          <a:p>
            <a:r>
              <a:rPr lang="en-SG" dirty="0"/>
              <a:t>Our leader died on that day, so it seems strange to call the day "good."  No other religion refers to the death of their leader as "good."</a:t>
            </a:r>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9</a:t>
            </a:fld>
            <a:endParaRPr lang="en-US"/>
          </a:p>
        </p:txBody>
      </p:sp>
    </p:spTree>
    <p:extLst>
      <p:ext uri="{BB962C8B-B14F-4D97-AF65-F5344CB8AC3E}">
        <p14:creationId xmlns:p14="http://schemas.microsoft.com/office/powerpoint/2010/main" val="1211368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045354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7309230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2933342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7943239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6860470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210308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1082253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6158742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0185812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840189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3215153876"/>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4014847356"/>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905401075"/>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6/3/24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2081438259"/>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6/3/24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3583936372"/>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6/3/24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1005066429"/>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6/3/24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50662672"/>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6/3/24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2344415209"/>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6/3/24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142366041"/>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51879083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801087391"/>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AB8C65-D2C4-F14E-95FD-F91EE8AB9BFB}" type="slidenum">
              <a:rPr lang="en-US"/>
              <a:pPr>
                <a:defRPr/>
              </a:pPr>
              <a:t>‹#›</a:t>
            </a:fld>
            <a:endParaRPr lang="en-US"/>
          </a:p>
        </p:txBody>
      </p:sp>
    </p:spTree>
    <p:extLst>
      <p:ext uri="{BB962C8B-B14F-4D97-AF65-F5344CB8AC3E}">
        <p14:creationId xmlns:p14="http://schemas.microsoft.com/office/powerpoint/2010/main" val="21725557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600BD-0AF3-504D-A79F-40087FADE72D}" type="slidenum">
              <a:rPr lang="en-US"/>
              <a:pPr>
                <a:defRPr/>
              </a:pPr>
              <a:t>‹#›</a:t>
            </a:fld>
            <a:endParaRPr lang="en-US"/>
          </a:p>
        </p:txBody>
      </p:sp>
    </p:spTree>
    <p:extLst>
      <p:ext uri="{BB962C8B-B14F-4D97-AF65-F5344CB8AC3E}">
        <p14:creationId xmlns:p14="http://schemas.microsoft.com/office/powerpoint/2010/main" val="847241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09080D-E043-C94F-8B81-0A7BE90ED907}" type="slidenum">
              <a:rPr lang="en-US"/>
              <a:pPr>
                <a:defRPr/>
              </a:pPr>
              <a:t>‹#›</a:t>
            </a:fld>
            <a:endParaRPr lang="en-US"/>
          </a:p>
        </p:txBody>
      </p:sp>
    </p:spTree>
    <p:extLst>
      <p:ext uri="{BB962C8B-B14F-4D97-AF65-F5344CB8AC3E}">
        <p14:creationId xmlns:p14="http://schemas.microsoft.com/office/powerpoint/2010/main" val="35995251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4A0C1F-177D-4C4B-86F4-03218B90C664}" type="slidenum">
              <a:rPr lang="en-US"/>
              <a:pPr>
                <a:defRPr/>
              </a:pPr>
              <a:t>‹#›</a:t>
            </a:fld>
            <a:endParaRPr lang="en-US"/>
          </a:p>
        </p:txBody>
      </p:sp>
    </p:spTree>
    <p:extLst>
      <p:ext uri="{BB962C8B-B14F-4D97-AF65-F5344CB8AC3E}">
        <p14:creationId xmlns:p14="http://schemas.microsoft.com/office/powerpoint/2010/main" val="18366839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EE9CEB-CC93-4548-8694-B596AC2908B9}" type="slidenum">
              <a:rPr lang="en-US"/>
              <a:pPr>
                <a:defRPr/>
              </a:pPr>
              <a:t>‹#›</a:t>
            </a:fld>
            <a:endParaRPr lang="en-US"/>
          </a:p>
        </p:txBody>
      </p:sp>
    </p:spTree>
    <p:extLst>
      <p:ext uri="{BB962C8B-B14F-4D97-AF65-F5344CB8AC3E}">
        <p14:creationId xmlns:p14="http://schemas.microsoft.com/office/powerpoint/2010/main" val="20535714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7515C2-AA85-EE43-822C-73E8AF2BA50E}" type="slidenum">
              <a:rPr lang="en-US"/>
              <a:pPr>
                <a:defRPr/>
              </a:pPr>
              <a:t>‹#›</a:t>
            </a:fld>
            <a:endParaRPr lang="en-US"/>
          </a:p>
        </p:txBody>
      </p:sp>
    </p:spTree>
    <p:extLst>
      <p:ext uri="{BB962C8B-B14F-4D97-AF65-F5344CB8AC3E}">
        <p14:creationId xmlns:p14="http://schemas.microsoft.com/office/powerpoint/2010/main" val="21015181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485B08-B237-C740-9310-4993592DEEB2}" type="slidenum">
              <a:rPr lang="en-US"/>
              <a:pPr>
                <a:defRPr/>
              </a:pPr>
              <a:t>‹#›</a:t>
            </a:fld>
            <a:endParaRPr lang="en-US"/>
          </a:p>
        </p:txBody>
      </p:sp>
    </p:spTree>
    <p:extLst>
      <p:ext uri="{BB962C8B-B14F-4D97-AF65-F5344CB8AC3E}">
        <p14:creationId xmlns:p14="http://schemas.microsoft.com/office/powerpoint/2010/main" val="35630120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BE075F-BB97-BC4C-AE25-CE665FEE1563}" type="slidenum">
              <a:rPr lang="en-US"/>
              <a:pPr>
                <a:defRPr/>
              </a:pPr>
              <a:t>‹#›</a:t>
            </a:fld>
            <a:endParaRPr lang="en-US"/>
          </a:p>
        </p:txBody>
      </p:sp>
    </p:spTree>
    <p:extLst>
      <p:ext uri="{BB962C8B-B14F-4D97-AF65-F5344CB8AC3E}">
        <p14:creationId xmlns:p14="http://schemas.microsoft.com/office/powerpoint/2010/main" val="23537881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800251-0795-184D-8A8E-059DF7467C75}" type="slidenum">
              <a:rPr lang="en-US"/>
              <a:pPr>
                <a:defRPr/>
              </a:pPr>
              <a:t>‹#›</a:t>
            </a:fld>
            <a:endParaRPr lang="en-US"/>
          </a:p>
        </p:txBody>
      </p:sp>
    </p:spTree>
    <p:extLst>
      <p:ext uri="{BB962C8B-B14F-4D97-AF65-F5344CB8AC3E}">
        <p14:creationId xmlns:p14="http://schemas.microsoft.com/office/powerpoint/2010/main" val="2216088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4CA04-D781-5E4C-A48E-0C2D72802E4D}" type="slidenum">
              <a:rPr lang="en-US"/>
              <a:pPr>
                <a:defRPr/>
              </a:pPr>
              <a:t>‹#›</a:t>
            </a:fld>
            <a:endParaRPr lang="en-US"/>
          </a:p>
        </p:txBody>
      </p:sp>
    </p:spTree>
    <p:extLst>
      <p:ext uri="{BB962C8B-B14F-4D97-AF65-F5344CB8AC3E}">
        <p14:creationId xmlns:p14="http://schemas.microsoft.com/office/powerpoint/2010/main" val="19533127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31B026-8A21-3D4D-9592-1F8BF8AD8592}" type="slidenum">
              <a:rPr lang="en-US"/>
              <a:pPr>
                <a:defRPr/>
              </a:pPr>
              <a:t>‹#›</a:t>
            </a:fld>
            <a:endParaRPr lang="en-US"/>
          </a:p>
        </p:txBody>
      </p:sp>
    </p:spTree>
    <p:extLst>
      <p:ext uri="{BB962C8B-B14F-4D97-AF65-F5344CB8AC3E}">
        <p14:creationId xmlns:p14="http://schemas.microsoft.com/office/powerpoint/2010/main" val="32376610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70C8A8-38F6-0849-B227-20FCBAD9AEB9}" type="slidenum">
              <a:rPr lang="en-US"/>
              <a:pPr>
                <a:defRPr/>
              </a:pPr>
              <a:t>‹#›</a:t>
            </a:fld>
            <a:endParaRPr lang="en-US"/>
          </a:p>
        </p:txBody>
      </p:sp>
    </p:spTree>
    <p:extLst>
      <p:ext uri="{BB962C8B-B14F-4D97-AF65-F5344CB8AC3E}">
        <p14:creationId xmlns:p14="http://schemas.microsoft.com/office/powerpoint/2010/main" val="19026399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3491674-AE9D-1547-B2FE-ADFA71C5CEF6}" type="slidenum">
              <a:rPr lang="en-US"/>
              <a:pPr>
                <a:defRPr/>
              </a:pPr>
              <a:t>‹#›</a:t>
            </a:fld>
            <a:endParaRPr lang="en-US"/>
          </a:p>
        </p:txBody>
      </p:sp>
    </p:spTree>
    <p:extLst>
      <p:ext uri="{BB962C8B-B14F-4D97-AF65-F5344CB8AC3E}">
        <p14:creationId xmlns:p14="http://schemas.microsoft.com/office/powerpoint/2010/main" val="1027772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073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074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89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869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201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986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2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924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447184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61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870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845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12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6735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A4ABE6-F0F4-D940-B740-8AE01885BFEE}"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931836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4DAD26-1B93-1948-9B83-CE4378959B84}"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790870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64456E-365F-1A41-94C1-60ABA4586907}"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513928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0987F1C-E94B-4349-844B-977F9668A115}"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9348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70EDD4E-8504-5E40-8BCA-A23C9F83AB3B}"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693443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AF135A0-EFEE-3E4A-B34A-19A3E843FDD1}"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755311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0BD6025-7F43-3C46-9762-A0F452718725}"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115819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B3837AE-5ABB-3648-A278-D39040DEBD5F}"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6650729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A247882-2D7B-0845-A74E-6BDE63E12AC7}"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959904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700F4C-FA70-D447-97CA-A0D1B0CCA5BE}"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338581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E98C5A-3D0B-7E4C-A083-A70F088A8095}"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934264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192628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1371372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83607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125112"/>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642646"/>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5955149"/>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58655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11091"/>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9401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526601"/>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1508951"/>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274665"/>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066765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112903"/>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664345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272825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14617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6/3/24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14272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6/3/24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85652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6/3/24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00474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6/3/24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54434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6/3/24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40030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6/3/24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18062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92516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6/3/24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78297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320651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4168142440"/>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698207637"/>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942699784"/>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6/3/24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259995669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6/3/24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530176726"/>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6/3/24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1677112588"/>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6/3/24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3186025989"/>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6/3/24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897951267"/>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6/3/24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329666640"/>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902531796"/>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915865432"/>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313076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0F0E62B9-4F3A-2144-B353-DDC02D27F08E}"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58824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AD3F50D6-A74F-EA4E-8BAA-614C687E3159}"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60490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FE0E9A73-D6F3-FB4B-B676-AB2D6ACB3033}"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947949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21B05C86-5CA8-C640-83F6-0464EF60335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907285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CCBC2C85-5B23-2743-8351-2458AC3B1C6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983213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4668B637-F1B0-CD4B-945A-E1B24BE0055F}"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043695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9DDB0FBA-1AA2-7A41-A7E8-827850B26E1B}"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746099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0474792B-817A-344D-BDC3-98766AAD8EB6}"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304820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D80BDE67-5EFE-FF4D-AC25-976BBC3D78DA}"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429039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pPr>
            <a:fld id="{A4114420-13EE-2946-AB89-0A59875297C0}" type="slidenum">
              <a:rPr lang="en-US" sz="240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341328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941759A-4A14-384F-817A-DCA99A1C58BC}"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0169D4C-84B8-5343-83B5-ABB80B92BF03}" type="slidenum">
              <a:rPr lang="en-US"/>
              <a:pPr/>
              <a:t>‹#›</a:t>
            </a:fld>
            <a:endParaRPr lang="en-US"/>
          </a:p>
        </p:txBody>
      </p:sp>
    </p:spTree>
    <p:extLst>
      <p:ext uri="{BB962C8B-B14F-4D97-AF65-F5344CB8AC3E}">
        <p14:creationId xmlns:p14="http://schemas.microsoft.com/office/powerpoint/2010/main" val="34038022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47DE3E8-52E9-0141-8BDD-F4199D2E1A2C}"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53186F2-9D87-3944-903B-33A37C23178D}" type="slidenum">
              <a:rPr lang="en-US"/>
              <a:pPr/>
              <a:t>‹#›</a:t>
            </a:fld>
            <a:endParaRPr lang="en-US"/>
          </a:p>
        </p:txBody>
      </p:sp>
    </p:spTree>
    <p:extLst>
      <p:ext uri="{BB962C8B-B14F-4D97-AF65-F5344CB8AC3E}">
        <p14:creationId xmlns:p14="http://schemas.microsoft.com/office/powerpoint/2010/main" val="3366880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FAF75FC-A696-654E-9E7D-181987726884}"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460FCCF-62A1-D94F-856B-3476BF828585}" type="slidenum">
              <a:rPr lang="en-US"/>
              <a:pPr/>
              <a:t>‹#›</a:t>
            </a:fld>
            <a:endParaRPr lang="en-US"/>
          </a:p>
        </p:txBody>
      </p:sp>
    </p:spTree>
    <p:extLst>
      <p:ext uri="{BB962C8B-B14F-4D97-AF65-F5344CB8AC3E}">
        <p14:creationId xmlns:p14="http://schemas.microsoft.com/office/powerpoint/2010/main" val="249266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6D4222AD-B674-D34B-B286-A17ED3884EA7}" type="datetimeFigureOut">
              <a:rPr lang="en-US"/>
              <a:pPr/>
              <a:t>6/3/24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D0FBC79-5CE9-DE4E-AE64-2C96A648F043}" type="slidenum">
              <a:rPr lang="en-US"/>
              <a:pPr/>
              <a:t>‹#›</a:t>
            </a:fld>
            <a:endParaRPr lang="en-US"/>
          </a:p>
        </p:txBody>
      </p:sp>
    </p:spTree>
    <p:extLst>
      <p:ext uri="{BB962C8B-B14F-4D97-AF65-F5344CB8AC3E}">
        <p14:creationId xmlns:p14="http://schemas.microsoft.com/office/powerpoint/2010/main" val="2399827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905A9FF-8353-B244-9802-12786BCD48D4}" type="datetimeFigureOut">
              <a:rPr lang="en-US"/>
              <a:pPr/>
              <a:t>6/3/24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AC104690-1896-B347-AA80-22189874857C}" type="slidenum">
              <a:rPr lang="en-US"/>
              <a:pPr/>
              <a:t>‹#›</a:t>
            </a:fld>
            <a:endParaRPr lang="en-US"/>
          </a:p>
        </p:txBody>
      </p:sp>
    </p:spTree>
    <p:extLst>
      <p:ext uri="{BB962C8B-B14F-4D97-AF65-F5344CB8AC3E}">
        <p14:creationId xmlns:p14="http://schemas.microsoft.com/office/powerpoint/2010/main" val="3001524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0986FBD-E9EA-1645-927A-A325FCF0CDBD}" type="datetimeFigureOut">
              <a:rPr lang="en-US"/>
              <a:pPr/>
              <a:t>6/3/24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9EF2101-B0D7-8347-B57D-EE2E7342C91D}" type="slidenum">
              <a:rPr lang="en-US"/>
              <a:pPr/>
              <a:t>‹#›</a:t>
            </a:fld>
            <a:endParaRPr lang="en-US"/>
          </a:p>
        </p:txBody>
      </p:sp>
    </p:spTree>
    <p:extLst>
      <p:ext uri="{BB962C8B-B14F-4D97-AF65-F5344CB8AC3E}">
        <p14:creationId xmlns:p14="http://schemas.microsoft.com/office/powerpoint/2010/main" val="9400690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5F730B4-7770-F142-BD57-31EEC99C3EEA}" type="datetimeFigureOut">
              <a:rPr lang="en-US"/>
              <a:pPr/>
              <a:t>6/3/24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BADE41E-DDCE-0944-8424-B66EC4AAEBA7}" type="slidenum">
              <a:rPr lang="en-US"/>
              <a:pPr/>
              <a:t>‹#›</a:t>
            </a:fld>
            <a:endParaRPr lang="en-US"/>
          </a:p>
        </p:txBody>
      </p:sp>
    </p:spTree>
    <p:extLst>
      <p:ext uri="{BB962C8B-B14F-4D97-AF65-F5344CB8AC3E}">
        <p14:creationId xmlns:p14="http://schemas.microsoft.com/office/powerpoint/2010/main" val="1269675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EAA6A36-02E0-3C48-876E-23F4E985F8DB}" type="datetimeFigureOut">
              <a:rPr lang="en-US"/>
              <a:pPr/>
              <a:t>6/3/24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AD262AC-1033-E64B-B609-A3D668C59094}" type="slidenum">
              <a:rPr lang="en-US"/>
              <a:pPr/>
              <a:t>‹#›</a:t>
            </a:fld>
            <a:endParaRPr lang="en-US"/>
          </a:p>
        </p:txBody>
      </p:sp>
    </p:spTree>
    <p:extLst>
      <p:ext uri="{BB962C8B-B14F-4D97-AF65-F5344CB8AC3E}">
        <p14:creationId xmlns:p14="http://schemas.microsoft.com/office/powerpoint/2010/main" val="35695733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2A2BB14-8233-3343-8BBA-64617360E56B}" type="datetimeFigureOut">
              <a:rPr lang="en-US"/>
              <a:pPr/>
              <a:t>6/3/24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44B98F7-89AA-BF4E-A526-5C380B43EA68}" type="slidenum">
              <a:rPr lang="en-US"/>
              <a:pPr/>
              <a:t>‹#›</a:t>
            </a:fld>
            <a:endParaRPr lang="en-US"/>
          </a:p>
        </p:txBody>
      </p:sp>
    </p:spTree>
    <p:extLst>
      <p:ext uri="{BB962C8B-B14F-4D97-AF65-F5344CB8AC3E}">
        <p14:creationId xmlns:p14="http://schemas.microsoft.com/office/powerpoint/2010/main" val="34810295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898B3E-769E-5946-86D6-7012206A9824}"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352D32D-C4E4-E640-B4B4-ACE76137AC7D}" type="slidenum">
              <a:rPr lang="en-US"/>
              <a:pPr/>
              <a:t>‹#›</a:t>
            </a:fld>
            <a:endParaRPr lang="en-US"/>
          </a:p>
        </p:txBody>
      </p:sp>
    </p:spTree>
    <p:extLst>
      <p:ext uri="{BB962C8B-B14F-4D97-AF65-F5344CB8AC3E}">
        <p14:creationId xmlns:p14="http://schemas.microsoft.com/office/powerpoint/2010/main" val="31318094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390DD6A-6AF8-8040-A8FA-18B4E97E7BE9}"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C22576A-D36E-514C-AB52-A6D5381B82C0}" type="slidenum">
              <a:rPr lang="en-US"/>
              <a:pPr/>
              <a:t>‹#›</a:t>
            </a:fld>
            <a:endParaRPr lang="en-US"/>
          </a:p>
        </p:txBody>
      </p:sp>
    </p:spTree>
    <p:extLst>
      <p:ext uri="{BB962C8B-B14F-4D97-AF65-F5344CB8AC3E}">
        <p14:creationId xmlns:p14="http://schemas.microsoft.com/office/powerpoint/2010/main" val="17762187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373763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3.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2.jpe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7.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2.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0CDE203F-6007-E244-8934-624BA2E8FAA1}" type="datetimeFigureOut">
              <a:rPr lang="en-US" smtClean="0">
                <a:ea typeface="ＭＳ Ｐゴシック" charset="0"/>
              </a:rPr>
              <a:pPr defTabSz="914400" fontAlgn="base">
                <a:spcBef>
                  <a:spcPct val="0"/>
                </a:spcBef>
                <a:spcAft>
                  <a:spcPct val="0"/>
                </a:spcAft>
              </a:pPr>
              <a:t>6/3/24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F7D6E621-B0C8-3A45-B5DD-956393818429}" type="slidenum">
              <a:rPr lang="en-US" smtClean="0">
                <a:ea typeface="ＭＳ Ｐゴシック" charset="0"/>
              </a:rPr>
              <a:pPr defTabSz="914400"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128275041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smtClean="0"/>
              <a:pPr defTabSz="914400" fontAlgn="base">
                <a:spcBef>
                  <a:spcPct val="0"/>
                </a:spcBef>
                <a:spcAft>
                  <a:spcPct val="0"/>
                </a:spcAft>
                <a:defRPr/>
              </a:pPr>
              <a:t>‹#›</a:t>
            </a:fld>
            <a:endParaRPr lang="en-US" altLang="zh-TW" dirty="0"/>
          </a:p>
        </p:txBody>
      </p:sp>
    </p:spTree>
    <p:extLst>
      <p:ext uri="{BB962C8B-B14F-4D97-AF65-F5344CB8AC3E}">
        <p14:creationId xmlns:p14="http://schemas.microsoft.com/office/powerpoint/2010/main" val="189422487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6/3/24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extLst>
      <p:ext uri="{BB962C8B-B14F-4D97-AF65-F5344CB8AC3E}">
        <p14:creationId xmlns:p14="http://schemas.microsoft.com/office/powerpoint/2010/main" val="181374182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0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C60FCCD-D45C-9548-9AB0-442B4FC364A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7535879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87973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pPr>
            <a:fld id="{1479089D-9BFB-1A42-B25A-4EABCE7C168D}" type="slidenum">
              <a:rPr lang="en-US">
                <a:latin typeface="Arial" charset="0"/>
                <a:ea typeface="ＭＳ Ｐゴシック" charset="0"/>
                <a:cs typeface="ＭＳ Ｐゴシック" charset="0"/>
              </a:rPr>
              <a:pPr defTabSz="914400" eaLnBrk="0" fontAlgn="base" hangingPunct="0">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12904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12577661"/>
      </p:ext>
    </p:extLst>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9459946"/>
      </p:ext>
    </p:extLst>
  </p:cSld>
  <p:clrMap bg1="lt1" tx1="dk1" bg2="lt2" tx2="dk2" accent1="accent1" accent2="accent2" accent3="accent3" accent4="accent4" accent5="accent5" accent6="accent6" hlink="hlink" folHlink="folHlink"/>
  <p:sldLayoutIdLst>
    <p:sldLayoutId id="2147483717" r:id="rId1"/>
    <p:sldLayoutId id="2147483718"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36075152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21CE0-09F0-C844-9567-91EE901B4A6D}" type="datetimeFigureOut">
              <a:rPr lang="en-US" smtClean="0">
                <a:solidFill>
                  <a:prstClr val="black">
                    <a:tint val="75000"/>
                  </a:prstClr>
                </a:solidFill>
                <a:latin typeface="Arial"/>
              </a:rPr>
              <a:pPr/>
              <a:t>6/3/24</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570368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3BA4472C-6186-C244-8827-F0E01B42753D}" type="datetimeFigureOut">
              <a:rPr lang="en-US" smtClean="0">
                <a:ea typeface="ＭＳ Ｐゴシック" charset="0"/>
                <a:cs typeface="Arial" charset="0"/>
              </a:rPr>
              <a:pPr defTabSz="914400" fontAlgn="base">
                <a:spcBef>
                  <a:spcPct val="0"/>
                </a:spcBef>
                <a:spcAft>
                  <a:spcPct val="0"/>
                </a:spcAft>
              </a:pPr>
              <a:t>6/3/24</a:t>
            </a:fld>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BA8BE87D-6EF0-114D-BEC2-A820A72651B0}" type="slidenum">
              <a:rPr lang="en-US" smtClean="0">
                <a:ea typeface="ＭＳ Ｐゴシック" charset="0"/>
                <a:cs typeface="Arial" charset="0"/>
              </a:rPr>
              <a:pPr defTabSz="914400"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10514686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23632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hemeOverride" Target="../theme/themeOverride2.xml"/><Relationship Id="rId5" Type="http://schemas.microsoft.com/office/2007/relationships/hdphoto" Target="../media/hdphoto1.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E6_3153AE2F.xml"/><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0.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0.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121.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21.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121.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21.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21.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9.xml"/><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7.xml"/></Relationships>
</file>

<file path=ppt/slides/_rels/slide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1.xml"/><Relationship Id="rId1" Type="http://schemas.openxmlformats.org/officeDocument/2006/relationships/slideLayout" Target="../slideLayouts/slideLayout77.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7.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4.xml"/><Relationship Id="rId1" Type="http://schemas.openxmlformats.org/officeDocument/2006/relationships/slideLayout" Target="../slideLayouts/slideLayout88.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7.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6.jpeg"/><Relationship Id="rId1" Type="http://schemas.openxmlformats.org/officeDocument/2006/relationships/slideLayout" Target="../slideLayouts/slideLayout5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E368E-03F2-604A-B33C-89B15A7B1164}"/>
              </a:ext>
            </a:extLst>
          </p:cNvPr>
          <p:cNvPicPr>
            <a:picLocks noChangeAspect="1"/>
          </p:cNvPicPr>
          <p:nvPr/>
        </p:nvPicPr>
        <p:blipFill>
          <a:blip r:embed="rId3"/>
          <a:stretch>
            <a:fillRect/>
          </a:stretch>
        </p:blipFill>
        <p:spPr>
          <a:xfrm>
            <a:off x="0" y="1"/>
            <a:ext cx="9144000" cy="6858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عبرانيين 9: 1-10: 18</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00113" y="27323"/>
            <a:ext cx="7451725" cy="295116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أفضل من</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الذبائح</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endParaRPr lang="en-US" dirty="0"/>
          </a:p>
        </p:txBody>
      </p:sp>
    </p:spTree>
    <p:extLst>
      <p:ext uri="{BB962C8B-B14F-4D97-AF65-F5344CB8AC3E}">
        <p14:creationId xmlns:p14="http://schemas.microsoft.com/office/powerpoint/2010/main" val="86173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ar-JO"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خلفية</a:t>
            </a:r>
            <a:br>
              <a:rPr lang="ar-JO"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en-AU"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الرسالة إلى العبرانيين</a:t>
            </a:r>
            <a:endParaRPr lang="en-US"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9465155"/>
      </p:ext>
    </p:extLst>
  </p:cSld>
  <p:clrMapOvr>
    <a:overrideClrMapping bg1="dk2" tx1="lt1" bg2="dk1"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JO" sz="96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ثابر</a:t>
            </a:r>
            <a:endParaRPr lang="en-US"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دراسة في العبرانيين</a:t>
            </a:r>
            <a:endParaRPr lang="en-US"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22881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953"/>
            <a:ext cx="9144000" cy="68819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542399"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ولا يعلمون كل واحد قريبه، وكل واحد أخاه قائلا: اعرف الرب، لأن الجميع سيعرفونني من صغيرهم إلى كبيرهم.</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(عب 8: 11)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535876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389"/>
            <a:ext cx="9144000" cy="75917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5587"/>
            <a:ext cx="9144000" cy="705844"/>
          </a:xfrm>
          <a:noFill/>
          <a:effectLst>
            <a:outerShdw blurRad="63500" dist="35921" dir="2700000" algn="ctr" rotWithShape="0">
              <a:schemeClr val="tx2">
                <a:alpha val="74998"/>
              </a:schemeClr>
            </a:outerShdw>
          </a:effectLst>
        </p:spPr>
        <p:txBody>
          <a:bodyPr anchor="t"/>
          <a:lstStyle/>
          <a:p>
            <a:pPr>
              <a:defRPr/>
            </a:pPr>
            <a:r>
              <a:rPr lang="ar-JO" sz="6600" b="1" dirty="0">
                <a:solidFill>
                  <a:schemeClr val="tx1"/>
                </a:solidFill>
                <a:effectLst/>
                <a:latin typeface="Arial" panose="020B0604020202020204" pitchFamily="34" charset="0"/>
                <a:ea typeface="ＭＳ Ｐゴシック" charset="0"/>
                <a:cs typeface="Arial" panose="020B0604020202020204" pitchFamily="34" charset="0"/>
              </a:rPr>
              <a:t>لا عالمية</a:t>
            </a:r>
            <a:endParaRPr lang="en-US" sz="66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quot;No&quot; Symbol 4"/>
          <p:cNvSpPr/>
          <p:nvPr/>
        </p:nvSpPr>
        <p:spPr bwMode="auto">
          <a:xfrm>
            <a:off x="2101722" y="2131661"/>
            <a:ext cx="5110661" cy="4880062"/>
          </a:xfrm>
          <a:prstGeom prst="noSmoking">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331486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300" fill="hold"/>
                                        <p:tgtEl>
                                          <p:spTgt spid="5"/>
                                        </p:tgtEl>
                                        <p:attrNameLst>
                                          <p:attrName>ppt_w</p:attrName>
                                        </p:attrNameLst>
                                      </p:cBhvr>
                                      <p:tavLst>
                                        <p:tav tm="0">
                                          <p:val>
                                            <p:fltVal val="0"/>
                                          </p:val>
                                        </p:tav>
                                        <p:tav tm="100000">
                                          <p:val>
                                            <p:strVal val="#ppt_w"/>
                                          </p:val>
                                        </p:tav>
                                      </p:tavLst>
                                    </p:anim>
                                    <p:anim calcmode="lin" valueType="num">
                                      <p:cBhvr>
                                        <p:cTn id="8" dur="13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199" y="76200"/>
            <a:ext cx="8695898" cy="1152525"/>
          </a:xfrm>
          <a:effectLst/>
        </p:spPr>
        <p:txBody>
          <a:bodyPr/>
          <a:lstStyle/>
          <a:p>
            <a:pPr>
              <a:defRPr/>
            </a:pPr>
            <a:r>
              <a:rPr lang="ar-JO" altLang="ja-JP" sz="3600" b="1" dirty="0">
                <a:solidFill>
                  <a:schemeClr val="bg1"/>
                </a:solidFill>
                <a:effectLst>
                  <a:glow rad="139700">
                    <a:schemeClr val="tx1">
                      <a:alpha val="75000"/>
                    </a:schemeClr>
                  </a:glow>
                </a:effectLst>
                <a:latin typeface="Arial" charset="0"/>
                <a:ea typeface="ＭＳ Ｐゴシック" charset="0"/>
              </a:rPr>
              <a:t>من كل قبيلة ولسان وشعب وأمة</a:t>
            </a:r>
            <a:br>
              <a:rPr lang="ar-JO" altLang="ja-JP" sz="3600" b="1" dirty="0">
                <a:solidFill>
                  <a:schemeClr val="bg1"/>
                </a:solidFill>
                <a:effectLst>
                  <a:glow rad="139700">
                    <a:schemeClr val="tx1">
                      <a:alpha val="75000"/>
                    </a:schemeClr>
                  </a:glow>
                </a:effectLst>
                <a:latin typeface="Arial" charset="0"/>
                <a:ea typeface="ＭＳ Ｐゴシック" charset="0"/>
              </a:rPr>
            </a:br>
            <a:r>
              <a:rPr lang="ar-JO" altLang="ja-JP" sz="3600" b="1" dirty="0">
                <a:solidFill>
                  <a:schemeClr val="bg1"/>
                </a:solidFill>
                <a:effectLst>
                  <a:glow rad="139700">
                    <a:schemeClr val="tx1">
                      <a:alpha val="75000"/>
                    </a:schemeClr>
                  </a:glow>
                </a:effectLst>
                <a:latin typeface="Arial" charset="0"/>
                <a:ea typeface="ＭＳ Ｐゴシック" charset="0"/>
              </a:rPr>
              <a:t>(رؤ 5: 9)</a:t>
            </a:r>
            <a:endParaRPr lang="en-US" sz="4000" b="1" dirty="0">
              <a:effectLst>
                <a:glow rad="139700">
                  <a:schemeClr val="tx1">
                    <a:alpha val="75000"/>
                  </a:schemeClr>
                </a:glow>
              </a:effectLst>
              <a:latin typeface="Arial" charset="0"/>
              <a:ea typeface="ＭＳ Ｐゴシック" charset="0"/>
            </a:endParaRPr>
          </a:p>
        </p:txBody>
      </p:sp>
      <p:sp>
        <p:nvSpPr>
          <p:cNvPr id="4" name="Text Box 1041"/>
          <p:cNvSpPr txBox="1">
            <a:spLocks noChangeArrowheads="1"/>
          </p:cNvSpPr>
          <p:nvPr/>
        </p:nvSpPr>
        <p:spPr bwMode="auto">
          <a:xfrm>
            <a:off x="8426370" y="20635"/>
            <a:ext cx="687866" cy="4688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39700">
                    <a:schemeClr val="tx1">
                      <a:alpha val="75000"/>
                    </a:schemeClr>
                  </a:glow>
                </a:effectLst>
                <a:latin typeface="Arial" charset="0"/>
                <a:cs typeface="Arial"/>
              </a:defRPr>
            </a:lvl1pPr>
            <a:lvl2pPr algn="ctr">
              <a:defRPr sz="4400">
                <a:solidFill>
                  <a:schemeClr val="tx2"/>
                </a:solidFill>
                <a:latin typeface="Arial" charset="0"/>
                <a:ea typeface="ＭＳ Ｐゴシック" charset="-128"/>
                <a:cs typeface="ＭＳ Ｐゴシック" charset="-128"/>
              </a:defRPr>
            </a:lvl2pPr>
            <a:lvl3pPr algn="ctr">
              <a:defRPr sz="4400">
                <a:solidFill>
                  <a:schemeClr val="tx2"/>
                </a:solidFill>
                <a:latin typeface="Arial" charset="0"/>
                <a:ea typeface="ＭＳ Ｐゴシック" charset="-128"/>
                <a:cs typeface="ＭＳ Ｐゴシック" charset="-128"/>
              </a:defRPr>
            </a:lvl3pPr>
            <a:lvl4pPr algn="ctr">
              <a:defRPr sz="4400">
                <a:solidFill>
                  <a:schemeClr val="tx2"/>
                </a:solidFill>
                <a:latin typeface="Arial" charset="0"/>
                <a:ea typeface="ＭＳ Ｐゴシック" charset="-128"/>
                <a:cs typeface="ＭＳ Ｐゴシック" charset="-128"/>
              </a:defRPr>
            </a:lvl4pPr>
            <a:lvl5pPr algn="ctr">
              <a:defRPr sz="4400">
                <a:solidFill>
                  <a:schemeClr val="tx2"/>
                </a:solidFill>
                <a:latin typeface="Arial" charset="0"/>
                <a:ea typeface="ＭＳ Ｐゴシック" charset="-128"/>
                <a:cs typeface="ＭＳ Ｐゴシック" charset="-128"/>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defTabSz="914400" eaLnBrk="0" fontAlgn="base" hangingPunct="0">
              <a:spcBef>
                <a:spcPct val="0"/>
              </a:spcBef>
              <a:spcAft>
                <a:spcPct val="0"/>
              </a:spcAft>
            </a:pPr>
            <a:r>
              <a:rPr lang="en-US" sz="2400" dirty="0">
                <a:solidFill>
                  <a:srgbClr val="FFFFFF"/>
                </a:solidFill>
                <a:effectLst>
                  <a:glow rad="139700">
                    <a:srgbClr val="000000">
                      <a:alpha val="75000"/>
                    </a:srgbClr>
                  </a:glow>
                </a:effectLst>
                <a:ea typeface="ＭＳ Ｐゴシック" charset="0"/>
              </a:rPr>
              <a:t>369</a:t>
            </a:r>
          </a:p>
        </p:txBody>
      </p:sp>
    </p:spTree>
    <p:extLst>
      <p:ext uri="{BB962C8B-B14F-4D97-AF65-F5344CB8AC3E}">
        <p14:creationId xmlns:p14="http://schemas.microsoft.com/office/powerpoint/2010/main" val="425640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566"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7" name="Text Box 8"/>
          <p:cNvSpPr txBox="1">
            <a:spLocks noChangeArrowheads="1"/>
          </p:cNvSpPr>
          <p:nvPr/>
        </p:nvSpPr>
        <p:spPr bwMode="auto">
          <a:xfrm>
            <a:off x="1905000" y="42105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66FF"/>
                </a:solidFill>
                <a:effectLst/>
                <a:uLnTx/>
                <a:uFillTx/>
                <a:latin typeface="Arial" panose="020B0604020202020204" pitchFamily="34" charset="0"/>
                <a:ea typeface="ＭＳ Ｐゴシック" charset="0"/>
                <a:cs typeface="Arial" panose="020B0604020202020204" pitchFamily="34" charset="0"/>
              </a:rPr>
              <a:t>7 سنوات</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8"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9" name="Text Box 10"/>
          <p:cNvSpPr txBox="1">
            <a:spLocks noChangeArrowheads="1"/>
          </p:cNvSpPr>
          <p:nvPr/>
        </p:nvSpPr>
        <p:spPr bwMode="auto">
          <a:xfrm>
            <a:off x="4953000" y="42105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66FF"/>
                </a:solidFill>
                <a:effectLst/>
                <a:uLnTx/>
                <a:uFillTx/>
                <a:latin typeface="Arial" panose="020B0604020202020204" pitchFamily="34" charset="0"/>
                <a:ea typeface="ＭＳ Ｐゴシック" charset="0"/>
                <a:cs typeface="Arial" panose="020B0604020202020204" pitchFamily="34" charset="0"/>
              </a:rPr>
              <a:t>1000 سنة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المملكة الأبدية</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0066"/>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74" name="Rectangle 15"/>
          <p:cNvSpPr>
            <a:spLocks noGrp="1" noChangeArrowheads="1"/>
          </p:cNvSpPr>
          <p:nvPr>
            <p:ph type="title" idx="4294967295"/>
          </p:nvPr>
        </p:nvSpPr>
        <p:spPr>
          <a:xfrm>
            <a:off x="-1" y="0"/>
            <a:ext cx="8344289" cy="1077218"/>
          </a:xfrm>
          <a:noFill/>
        </p:spPr>
        <p:txBody>
          <a:bodyPr wrap="square" anchor="t">
            <a:spAutoFit/>
          </a:bodyPr>
          <a:lstStyle/>
          <a:p>
            <a:pPr>
              <a:spcBef>
                <a:spcPct val="50000"/>
              </a:spcBef>
            </a:pPr>
            <a:r>
              <a:rPr lang="ar-JO" sz="3200" dirty="0">
                <a:solidFill>
                  <a:srgbClr val="FFFF99"/>
                </a:solidFill>
                <a:ea typeface="ＭＳ Ｐゴシック" charset="0"/>
              </a:rPr>
              <a:t>اختطاف ما قبل الضيقة يوضح كيف يمكن أن يكون هناك </a:t>
            </a:r>
            <a:br>
              <a:rPr lang="ar-JO" sz="3200" dirty="0">
                <a:solidFill>
                  <a:srgbClr val="FFFF99"/>
                </a:solidFill>
                <a:ea typeface="ＭＳ Ｐゴシック" charset="0"/>
              </a:rPr>
            </a:br>
            <a:r>
              <a:rPr lang="ar-JO" sz="3200" dirty="0">
                <a:solidFill>
                  <a:srgbClr val="FFFF99"/>
                </a:solidFill>
                <a:ea typeface="ＭＳ Ｐゴシック" charset="0"/>
              </a:rPr>
              <a:t>أطفال وموت في الألفية</a:t>
            </a:r>
            <a:endParaRPr lang="en-US" sz="3200" dirty="0">
              <a:solidFill>
                <a:srgbClr val="FFFF99"/>
              </a:solidFill>
              <a:ea typeface="ＭＳ Ｐゴシック" charset="0"/>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240" name="Text Box 5"/>
          <p:cNvSpPr txBox="1">
            <a:spLocks noChangeArrowheads="1"/>
          </p:cNvSpPr>
          <p:nvPr/>
        </p:nvSpPr>
        <p:spPr bwMode="auto">
          <a:xfrm>
            <a:off x="-1" y="4856172"/>
            <a:ext cx="4237427" cy="15696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الإختطاف سيذهب المؤمنون إلى السماء بينما يبقى غير المؤمنون على الأرض – ستبدأ الضيقة بوجود 0% من 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5"/>
          <p:cNvSpPr txBox="1">
            <a:spLocks noChangeArrowheads="1"/>
          </p:cNvSpPr>
          <p:nvPr/>
        </p:nvSpPr>
        <p:spPr bwMode="auto">
          <a:xfrm>
            <a:off x="4403600" y="4838031"/>
            <a:ext cx="4740399" cy="120032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بعد الضيقة سيدخل المؤمنون على الأرض إلى الألفية في أجسادهم الفانية – ستبدأ الألفية بوجود 100% 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Curved Down Arrow 21"/>
          <p:cNvSpPr>
            <a:spLocks noChangeArrowheads="1"/>
          </p:cNvSpPr>
          <p:nvPr/>
        </p:nvSpPr>
        <p:spPr bwMode="auto">
          <a:xfrm rot="10800000" flipH="1" flipV="1">
            <a:off x="661088"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ight Arrow 23"/>
          <p:cNvSpPr>
            <a:spLocks noChangeArrowheads="1"/>
          </p:cNvSpPr>
          <p:nvPr/>
        </p:nvSpPr>
        <p:spPr bwMode="auto">
          <a:xfrm>
            <a:off x="5543064" y="1157971"/>
            <a:ext cx="818999"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9"/>
          <p:cNvSpPr txBox="1">
            <a:spLocks noChangeArrowheads="1"/>
          </p:cNvSpPr>
          <p:nvPr/>
        </p:nvSpPr>
        <p:spPr bwMode="auto">
          <a:xfrm>
            <a:off x="6433276" y="1199318"/>
            <a:ext cx="2295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المؤمنون</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Curved Down Arrow 25"/>
          <p:cNvSpPr>
            <a:spLocks noChangeArrowheads="1"/>
          </p:cNvSpPr>
          <p:nvPr/>
        </p:nvSpPr>
        <p:spPr bwMode="auto">
          <a:xfrm rot="10800000" flipH="1" flipV="1">
            <a:off x="5566818" y="1922971"/>
            <a:ext cx="974395" cy="415582"/>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9"/>
          <p:cNvSpPr txBox="1">
            <a:spLocks noChangeArrowheads="1"/>
          </p:cNvSpPr>
          <p:nvPr/>
        </p:nvSpPr>
        <p:spPr bwMode="auto">
          <a:xfrm>
            <a:off x="6433277" y="1804697"/>
            <a:ext cx="2295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الباقون</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Curved Down Arrow 27"/>
          <p:cNvSpPr>
            <a:spLocks noChangeArrowheads="1"/>
          </p:cNvSpPr>
          <p:nvPr/>
        </p:nvSpPr>
        <p:spPr bwMode="auto">
          <a:xfrm rot="10800000" flipH="1" flipV="1">
            <a:off x="4150734"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62949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cs typeface="ヒラギノ角ゴ Pro W3"/>
            </a:endParaRPr>
          </a:p>
        </p:txBody>
      </p:sp>
      <p:pic>
        <p:nvPicPr>
          <p:cNvPr id="922627"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0" y="1110427"/>
            <a:ext cx="5067300" cy="3046988"/>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فإني لست أريد أيها الإخوة أن تجهلوا هذا السر، لئلا تكونوا عند أنفسكم حكماء: أن القساوة قد حصلت جزئيا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لإسرائيل إلى أن يدخل ملؤ الأمم،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26 وهكذا سيخلص جميع إسرائيل. كما هو مكتوب: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922629" name="TextBox 3"/>
          <p:cNvSpPr txBox="1">
            <a:spLocks noChangeArrowheads="1"/>
          </p:cNvSpPr>
          <p:nvPr/>
        </p:nvSpPr>
        <p:spPr bwMode="auto">
          <a:xfrm>
            <a:off x="0" y="4429643"/>
            <a:ext cx="4581991" cy="2062103"/>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سيخرج من صهيون المنقذ ويرد الفجور عن يعقوب.</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27 وهذا هو العهد من قبلي لهم متى نزعت خطاياهم.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SA" altLang="ja-JP" sz="3200" dirty="0">
                <a:solidFill>
                  <a:schemeClr val="bg1"/>
                </a:solidFill>
                <a:cs typeface="Arial" panose="020B0604020202020204" pitchFamily="34" charset="0"/>
              </a:rPr>
              <a:t>وَهَكَذَا سَيَخْلُصُ جَمِيعُ إِسْرَائِيلَ (رومية ١١ : ٢٥-٢٧) </a:t>
            </a:r>
          </a:p>
        </p:txBody>
      </p:sp>
      <p:sp>
        <p:nvSpPr>
          <p:cNvPr id="8" name="Text Box 8"/>
          <p:cNvSpPr txBox="1">
            <a:spLocks noChangeArrowheads="1"/>
          </p:cNvSpPr>
          <p:nvPr/>
        </p:nvSpPr>
        <p:spPr bwMode="auto">
          <a:xfrm>
            <a:off x="8935131" y="-83820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ヒラギノ角ゴ Pro W3"/>
              </a:rPr>
              <a:t>155w</a:t>
            </a:r>
          </a:p>
        </p:txBody>
      </p:sp>
    </p:spTree>
    <p:extLst>
      <p:ext uri="{BB962C8B-B14F-4D97-AF65-F5344CB8AC3E}">
        <p14:creationId xmlns:p14="http://schemas.microsoft.com/office/powerpoint/2010/main" val="4065950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5587"/>
            <a:ext cx="9144000" cy="705844"/>
          </a:xfrm>
          <a:no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إيمان عالمي بالله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988271"/>
            <a:ext cx="9144000" cy="5869729"/>
          </a:xfrm>
          <a:prstGeom prst="rect">
            <a:avLst/>
          </a:prstGeom>
        </p:spPr>
      </p:pic>
    </p:spTree>
    <p:extLst>
      <p:ext uri="{BB962C8B-B14F-4D97-AF65-F5344CB8AC3E}">
        <p14:creationId xmlns:p14="http://schemas.microsoft.com/office/powerpoint/2010/main" val="348503470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8" y="0"/>
            <a:ext cx="9179984"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528" y="116632"/>
            <a:ext cx="9143472" cy="503510"/>
          </a:xfrm>
        </p:spPr>
        <p:txBody>
          <a:bodyPr/>
          <a:lstStyle/>
          <a:p>
            <a:pPr eaLnBrk="1" hangingPunct="1"/>
            <a:r>
              <a:rPr lang="ar-JO" b="1" dirty="0">
                <a:solidFill>
                  <a:srgbClr val="FFFFFF"/>
                </a:solidFill>
                <a:effectLst>
                  <a:glow rad="139700">
                    <a:schemeClr val="tx1"/>
                  </a:glow>
                </a:effectLst>
                <a:latin typeface="Arial" charset="0"/>
                <a:ea typeface="ＭＳ Ｐゴシック" charset="0"/>
                <a:cs typeface="Arial" charset="0"/>
              </a:rPr>
              <a:t>عبرانيين: ثابر</a:t>
            </a:r>
            <a:endParaRPr lang="en-US" b="1" dirty="0">
              <a:solidFill>
                <a:srgbClr val="FFFFFF"/>
              </a:solidFill>
              <a:effectLst>
                <a:glow rad="139700">
                  <a:schemeClr val="tx1"/>
                </a:glow>
              </a:effectLst>
              <a:latin typeface="Arial" charset="0"/>
              <a:ea typeface="ＭＳ Ｐゴシック" charset="0"/>
              <a:cs typeface="Arial" charset="0"/>
            </a:endParaRPr>
          </a:p>
        </p:txBody>
      </p:sp>
      <p:graphicFrame>
        <p:nvGraphicFramePr>
          <p:cNvPr id="25" name="Table 24"/>
          <p:cNvGraphicFramePr>
            <a:graphicFrameLocks noGrp="1"/>
          </p:cNvGraphicFramePr>
          <p:nvPr/>
        </p:nvGraphicFramePr>
        <p:xfrm>
          <a:off x="0" y="836614"/>
          <a:ext cx="9144000" cy="4921254"/>
        </p:xfrm>
        <a:graphic>
          <a:graphicData uri="http://schemas.openxmlformats.org/drawingml/2006/table">
            <a:tbl>
              <a:tblPr/>
              <a:tblGrid>
                <a:gridCol w="827088">
                  <a:extLst>
                    <a:ext uri="{9D8B030D-6E8A-4147-A177-3AD203B41FA5}">
                      <a16:colId xmlns:a16="http://schemas.microsoft.com/office/drawing/2014/main" val="20000"/>
                    </a:ext>
                  </a:extLst>
                </a:gridCol>
                <a:gridCol w="649287">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6263">
                  <a:extLst>
                    <a:ext uri="{9D8B030D-6E8A-4147-A177-3AD203B41FA5}">
                      <a16:colId xmlns:a16="http://schemas.microsoft.com/office/drawing/2014/main" val="20003"/>
                    </a:ext>
                  </a:extLst>
                </a:gridCol>
                <a:gridCol w="503237">
                  <a:extLst>
                    <a:ext uri="{9D8B030D-6E8A-4147-A177-3AD203B41FA5}">
                      <a16:colId xmlns:a16="http://schemas.microsoft.com/office/drawing/2014/main" val="20004"/>
                    </a:ext>
                  </a:extLst>
                </a:gridCol>
                <a:gridCol w="431800">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576263">
                  <a:extLst>
                    <a:ext uri="{9D8B030D-6E8A-4147-A177-3AD203B41FA5}">
                      <a16:colId xmlns:a16="http://schemas.microsoft.com/office/drawing/2014/main" val="20007"/>
                    </a:ext>
                  </a:extLst>
                </a:gridCol>
                <a:gridCol w="503237">
                  <a:extLst>
                    <a:ext uri="{9D8B030D-6E8A-4147-A177-3AD203B41FA5}">
                      <a16:colId xmlns:a16="http://schemas.microsoft.com/office/drawing/2014/main" val="20008"/>
                    </a:ext>
                  </a:extLst>
                </a:gridCol>
                <a:gridCol w="720725">
                  <a:extLst>
                    <a:ext uri="{9D8B030D-6E8A-4147-A177-3AD203B41FA5}">
                      <a16:colId xmlns:a16="http://schemas.microsoft.com/office/drawing/2014/main" val="20009"/>
                    </a:ext>
                  </a:extLst>
                </a:gridCol>
                <a:gridCol w="719138">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gridCol w="792162">
                  <a:extLst>
                    <a:ext uri="{9D8B030D-6E8A-4147-A177-3AD203B41FA5}">
                      <a16:colId xmlns:a16="http://schemas.microsoft.com/office/drawing/2014/main" val="20012"/>
                    </a:ext>
                  </a:extLst>
                </a:gridCol>
                <a:gridCol w="755650">
                  <a:extLst>
                    <a:ext uri="{9D8B030D-6E8A-4147-A177-3AD203B41FA5}">
                      <a16:colId xmlns:a16="http://schemas.microsoft.com/office/drawing/2014/main" val="20013"/>
                    </a:ext>
                  </a:extLst>
                </a:gridCol>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تفوق المسيح على اليهودية كرئئس كهنة</a:t>
                      </a:r>
                      <a:endParaRPr kumimoji="0" lang="en-US"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متفوق في شخصه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متفوق في عمله الكهنوتي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الثبات</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من خلال الإيمان</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1-4: 13</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14-10: 18</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19-13: 25</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6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الأنبياء</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الملائكة</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موسى</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هارون</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ملكي صادق</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العهد القديم</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خيمة الإجتماع</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الذبائح</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الخطية الإرادية</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النماذج</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الثبات  كأبناء</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الأخلاق</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رفض الله</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التشجيع</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4-   2: 18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3: 1-</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14-</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6: 20</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7</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9: 1-10</a:t>
                      </a: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 </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9: 11-</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19-39</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11: 1-</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4-13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14-17</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18-29</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جلال المسيح</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خدمة المسيح</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إظهار المسيحية</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اللاهوت</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الممارسة</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المؤلف والمستلمون والأصل والوجهة غير معروفين</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67-68 م</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63240" name="Text Box 24"/>
          <p:cNvSpPr txBox="1">
            <a:spLocks noChangeArrowheads="1"/>
          </p:cNvSpPr>
          <p:nvPr/>
        </p:nvSpPr>
        <p:spPr bwMode="auto">
          <a:xfrm>
            <a:off x="8565392" y="0"/>
            <a:ext cx="617467" cy="40010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254</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Rectangle 1">
            <a:extLst>
              <a:ext uri="{FF2B5EF4-FFF2-40B4-BE49-F238E27FC236}">
                <a16:creationId xmlns:a16="http://schemas.microsoft.com/office/drawing/2014/main" id="{AD82BF38-B1D1-32F9-DD22-067549BED173}"/>
              </a:ext>
            </a:extLst>
          </p:cNvPr>
          <p:cNvSpPr/>
          <p:nvPr/>
        </p:nvSpPr>
        <p:spPr bwMode="auto">
          <a:xfrm>
            <a:off x="3616876" y="2554061"/>
            <a:ext cx="1380487" cy="3686132"/>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3" name="Rectangle 2">
            <a:extLst>
              <a:ext uri="{FF2B5EF4-FFF2-40B4-BE49-F238E27FC236}">
                <a16:creationId xmlns:a16="http://schemas.microsoft.com/office/drawing/2014/main" id="{73EA5A38-C8D2-94A4-0C11-9072BD24ECBB}"/>
              </a:ext>
            </a:extLst>
          </p:cNvPr>
          <p:cNvSpPr/>
          <p:nvPr/>
        </p:nvSpPr>
        <p:spPr bwMode="auto">
          <a:xfrm>
            <a:off x="3016156" y="5909481"/>
            <a:ext cx="2524836"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5" charset="-128"/>
                <a:cs typeface="Arial" panose="020B0604020202020204" pitchFamily="34" charset="0"/>
              </a:rPr>
              <a:t>9: 1-10: 18</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5" charset="-128"/>
              <a:cs typeface="Arial" panose="020B0604020202020204" pitchFamily="34" charset="0"/>
            </a:endParaRPr>
          </a:p>
        </p:txBody>
      </p:sp>
    </p:spTree>
    <p:extLst>
      <p:ext uri="{BB962C8B-B14F-4D97-AF65-F5344CB8AC3E}">
        <p14:creationId xmlns:p14="http://schemas.microsoft.com/office/powerpoint/2010/main" val="827567663"/>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latin typeface="Traditional Arabic" panose="02020603050405020304" pitchFamily="18" charset="-78"/>
                <a:cs typeface="Traditional Arabic" panose="02020603050405020304" pitchFamily="18" charset="-78"/>
              </a:rPr>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108520" y="620688"/>
            <a:ext cx="5472608" cy="221599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3800" b="1" i="0" u="none" strike="noStrike" kern="1200" cap="none" spc="0" normalizeH="0" baseline="0" noProof="0" dirty="0">
                <a:ln>
                  <a:noFill/>
                </a:ln>
                <a:solidFill>
                  <a:srgbClr val="1F497D">
                    <a:lumMod val="75000"/>
                  </a:srgbClr>
                </a:solidFill>
                <a:effectLst/>
                <a:uLnTx/>
                <a:uFillTx/>
                <a:latin typeface="Traditional Arabic" panose="02020603050405020304" pitchFamily="18" charset="-78"/>
                <a:ea typeface="KaiTi" panose="02010609060101010101" pitchFamily="49" charset="-122"/>
                <a:cs typeface="Traditional Arabic" panose="02020603050405020304" pitchFamily="18" charset="-78"/>
              </a:rPr>
              <a:t>مزمور</a:t>
            </a:r>
            <a:endParaRPr kumimoji="0" lang="en-SG" sz="166900" b="1" i="0" u="none" strike="noStrike" kern="1200" cap="none" spc="0" normalizeH="0" baseline="0" noProof="0" dirty="0">
              <a:ln>
                <a:noFill/>
              </a:ln>
              <a:solidFill>
                <a:srgbClr val="1F497D">
                  <a:lumMod val="75000"/>
                </a:srgbClr>
              </a:solidFill>
              <a:effectLst/>
              <a:uLnTx/>
              <a:uFillTx/>
              <a:latin typeface="Traditional Arabic" panose="02020603050405020304" pitchFamily="18" charset="-78"/>
              <a:ea typeface="KaiTi" panose="02010609060101010101" pitchFamily="49" charset="-122"/>
              <a:cs typeface="Traditional Arabic" panose="02020603050405020304" pitchFamily="18" charset="-78"/>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0" i="0" u="none" strike="noStrike" kern="1200" cap="none" spc="0" normalizeH="0" baseline="0" noProof="0" dirty="0">
                  <a:ln>
                    <a:noFill/>
                  </a:ln>
                  <a:solidFill>
                    <a:srgbClr val="006E00"/>
                  </a:solidFill>
                  <a:effectLst/>
                  <a:uLnTx/>
                  <a:uFillTx/>
                  <a:latin typeface="Traditional Arabic" panose="02020603050405020304" pitchFamily="18" charset="-78"/>
                  <a:ea typeface="宋体"/>
                  <a:cs typeface="Traditional Arabic" panose="02020603050405020304" pitchFamily="18" charset="-78"/>
                </a:rPr>
                <a:t>الأحد</a:t>
              </a:r>
              <a:endParaRPr kumimoji="0" lang="en-SG" sz="13800" b="0" i="0" u="none" strike="noStrike" kern="1200" cap="none" spc="0" normalizeH="0" baseline="0" noProof="0" dirty="0">
                <a:ln>
                  <a:noFill/>
                </a:ln>
                <a:solidFill>
                  <a:srgbClr val="006E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Tree>
    <p:extLst>
      <p:ext uri="{BB962C8B-B14F-4D97-AF65-F5344CB8AC3E}">
        <p14:creationId xmlns:p14="http://schemas.microsoft.com/office/powerpoint/2010/main" val="142512752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06811"/>
            <a:ext cx="9143999" cy="1233714"/>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سؤالين مهمين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07"/>
            <a:ext cx="9130724" cy="3688955"/>
          </a:xfrm>
          <a:prstGeom prst="rect">
            <a:avLst/>
          </a:prstGeom>
        </p:spPr>
      </p:pic>
      <p:sp>
        <p:nvSpPr>
          <p:cNvPr id="5" name="Rectangle 2"/>
          <p:cNvSpPr txBox="1">
            <a:spLocks noChangeArrowheads="1"/>
          </p:cNvSpPr>
          <p:nvPr/>
        </p:nvSpPr>
        <p:spPr bwMode="auto">
          <a:xfrm>
            <a:off x="4377296"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كان موت المسيح    أفضل؟</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هي المشكلة في         ذبائح العهد القديم؟</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9562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225" y="-40649"/>
            <a:ext cx="9295863" cy="68986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 كانت ذبائح خيمة الإجتماع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مؤقتة</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(9: 1-10)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546363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504" y="1676400"/>
            <a:ext cx="8890000" cy="5181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510"/>
            <a:ext cx="9144000" cy="2368937"/>
          </a:xfrm>
          <a:noFill/>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العهد الأول كان له أيضاً فرائض خدمة والقدس العالمي</a:t>
            </a:r>
            <a:b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(9: 1)</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839289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3058366"/>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نصب المسكن الأول الذي يقال له القدس الذي كان فيه المنارة، والمائدة، وخبز التقدمة.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0" y="2965242"/>
            <a:ext cx="9159431" cy="3892758"/>
          </a:xfrm>
          <a:prstGeom prst="rect">
            <a:avLst/>
          </a:prstGeom>
        </p:spPr>
      </p:pic>
      <p:sp>
        <p:nvSpPr>
          <p:cNvPr id="7" name="Text Box 8"/>
          <p:cNvSpPr txBox="1">
            <a:spLocks noChangeArrowheads="1"/>
          </p:cNvSpPr>
          <p:nvPr/>
        </p:nvSpPr>
        <p:spPr bwMode="auto">
          <a:xfrm>
            <a:off x="4557608" y="426679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القدس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2" name="Text Box 7">
            <a:extLst>
              <a:ext uri="{FF2B5EF4-FFF2-40B4-BE49-F238E27FC236}">
                <a16:creationId xmlns:a16="http://schemas.microsoft.com/office/drawing/2014/main" id="{1CD62E21-D9D7-9F5A-7C92-8DE237FC2C70}"/>
              </a:ext>
            </a:extLst>
          </p:cNvPr>
          <p:cNvSpPr txBox="1">
            <a:spLocks noChangeArrowheads="1"/>
          </p:cNvSpPr>
          <p:nvPr/>
        </p:nvSpPr>
        <p:spPr bwMode="auto">
          <a:xfrm>
            <a:off x="671410" y="2965242"/>
            <a:ext cx="182258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600" b="1" dirty="0">
                <a:solidFill>
                  <a:srgbClr val="FFFFFF"/>
                </a:solidFill>
                <a:effectLst>
                  <a:glow rad="254000">
                    <a:srgbClr val="000000">
                      <a:alpha val="75000"/>
                    </a:srgbClr>
                  </a:glow>
                </a:effectLst>
                <a:latin typeface="Arial"/>
                <a:ea typeface="Times New Roman" pitchFamily="-111" charset="0"/>
                <a:cs typeface="Arial"/>
              </a:rPr>
              <a:t>قدس الأقداس</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Tree>
    <p:extLst>
      <p:ext uri="{BB962C8B-B14F-4D97-AF65-F5344CB8AC3E}">
        <p14:creationId xmlns:p14="http://schemas.microsoft.com/office/powerpoint/2010/main" val="421318407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3058366"/>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ووراء الحجاب الثاني المسكن الذي يقال له قدس الأقداس</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0" y="2965242"/>
            <a:ext cx="9159431" cy="3892758"/>
          </a:xfrm>
          <a:prstGeom prst="rect">
            <a:avLst/>
          </a:prstGeom>
        </p:spPr>
      </p:pic>
      <p:sp>
        <p:nvSpPr>
          <p:cNvPr id="6" name="Text Box 7"/>
          <p:cNvSpPr txBox="1">
            <a:spLocks noChangeArrowheads="1"/>
          </p:cNvSpPr>
          <p:nvPr/>
        </p:nvSpPr>
        <p:spPr bwMode="auto">
          <a:xfrm>
            <a:off x="671410" y="2965242"/>
            <a:ext cx="182258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قدس الأقداس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7" name="Text Box 8"/>
          <p:cNvSpPr txBox="1">
            <a:spLocks noChangeArrowheads="1"/>
          </p:cNvSpPr>
          <p:nvPr/>
        </p:nvSpPr>
        <p:spPr bwMode="auto">
          <a:xfrm>
            <a:off x="4557608" y="426679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القدس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Tree>
    <p:extLst>
      <p:ext uri="{BB962C8B-B14F-4D97-AF65-F5344CB8AC3E}">
        <p14:creationId xmlns:p14="http://schemas.microsoft.com/office/powerpoint/2010/main" val="193619363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69858"/>
            <a:ext cx="9144000" cy="5625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713651"/>
          </a:xfrm>
          <a:noFill/>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فيه مبخرة من ذهب، وتابوت العهد مغشى من كل جهة بالذهب (9: 4أ)</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545312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أين كان مذبح البخور؟</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 y="865014"/>
            <a:ext cx="9132169" cy="5992986"/>
          </a:xfrm>
          <a:prstGeom prst="rect">
            <a:avLst/>
          </a:prstGeom>
        </p:spPr>
      </p:pic>
    </p:spTree>
    <p:extLst>
      <p:ext uri="{BB962C8B-B14F-4D97-AF65-F5344CB8AC3E}">
        <p14:creationId xmlns:p14="http://schemas.microsoft.com/office/powerpoint/2010/main" val="19916183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أين كان تابوت العهد؟</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6607" y="2215236"/>
            <a:ext cx="9180607" cy="4642764"/>
          </a:xfrm>
          <a:prstGeom prst="rect">
            <a:avLst/>
          </a:prstGeom>
        </p:spPr>
      </p:pic>
    </p:spTree>
    <p:extLst>
      <p:ext uri="{BB962C8B-B14F-4D97-AF65-F5344CB8AC3E}">
        <p14:creationId xmlns:p14="http://schemas.microsoft.com/office/powerpoint/2010/main" val="362567917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44063"/>
            <a:ext cx="6336961" cy="681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43714" y="44063"/>
            <a:ext cx="4100285" cy="5017794"/>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أين كان لوحا الوصايا؟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035788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727650"/>
            <a:ext cx="9144000" cy="5130350"/>
          </a:xfrm>
          <a:prstGeom prst="rect">
            <a:avLst/>
          </a:prstGeom>
        </p:spPr>
      </p:pic>
      <p:sp>
        <p:nvSpPr>
          <p:cNvPr id="900098" name="Rectangle 2"/>
          <p:cNvSpPr>
            <a:spLocks noGrp="1" noChangeArrowheads="1"/>
          </p:cNvSpPr>
          <p:nvPr>
            <p:ph type="ctrTitle"/>
          </p:nvPr>
        </p:nvSpPr>
        <p:spPr>
          <a:xfrm>
            <a:off x="0" y="44063"/>
            <a:ext cx="9144000" cy="2477794"/>
          </a:xfrm>
          <a:noFill/>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فيه قسط من ذهب فيه المن، وعصا هارون التي أفرخت، ولوحا العهد.</a:t>
            </a:r>
            <a:b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(9: 4ب)</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312717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39772778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45998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16286" y="44062"/>
            <a:ext cx="4027714" cy="6813938"/>
          </a:xfrm>
          <a:noFill/>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وفوقه كروبا المجد مظللين الغطاء.</a:t>
            </a:r>
            <a:b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(9: 5أ)</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6835891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067257" y="44062"/>
            <a:ext cx="2916048" cy="5036227"/>
          </a:xfrm>
          <a:noFill/>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أشياء ليس لنا الآن أن نتكلم عنها بالتفصيل.</a:t>
            </a:r>
            <a:b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(9: 5ب)</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58738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Slide3"/>
          <p:cNvPicPr>
            <a:picLocks noChangeAspect="1" noChangeArrowheads="1"/>
          </p:cNvPicPr>
          <p:nvPr/>
        </p:nvPicPr>
        <p:blipFill rotWithShape="1">
          <a:blip r:embed="rId3" cstate="screen">
            <a:lum bright="12000"/>
            <a:extLst>
              <a:ext uri="{28A0092B-C50C-407E-A947-70E740481C1C}">
                <a14:useLocalDpi xmlns:a14="http://schemas.microsoft.com/office/drawing/2010/main"/>
              </a:ext>
            </a:extLst>
          </a:blip>
          <a:srcRect/>
          <a:stretch/>
        </p:blipFill>
        <p:spPr bwMode="auto">
          <a:xfrm>
            <a:off x="0" y="228600"/>
            <a:ext cx="91440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Freeform 4"/>
          <p:cNvSpPr>
            <a:spLocks/>
          </p:cNvSpPr>
          <p:nvPr/>
        </p:nvSpPr>
        <p:spPr bwMode="auto">
          <a:xfrm>
            <a:off x="1828800" y="0"/>
            <a:ext cx="7434263" cy="1905000"/>
          </a:xfrm>
          <a:custGeom>
            <a:avLst/>
            <a:gdLst>
              <a:gd name="T0" fmla="*/ 200 w 4658"/>
              <a:gd name="T1" fmla="*/ 1290 h 1116"/>
              <a:gd name="T2" fmla="*/ 630 w 4658"/>
              <a:gd name="T3" fmla="*/ 1916 h 1116"/>
              <a:gd name="T4" fmla="*/ 1264 w 4658"/>
              <a:gd name="T5" fmla="*/ 2452 h 1116"/>
              <a:gd name="T6" fmla="*/ 1362 w 4658"/>
              <a:gd name="T7" fmla="*/ 2655 h 1116"/>
              <a:gd name="T8" fmla="*/ 1489 w 4658"/>
              <a:gd name="T9" fmla="*/ 3155 h 1116"/>
              <a:gd name="T10" fmla="*/ 1623 w 4658"/>
              <a:gd name="T11" fmla="*/ 3491 h 1116"/>
              <a:gd name="T12" fmla="*/ 1679 w 4658"/>
              <a:gd name="T13" fmla="*/ 3683 h 1116"/>
              <a:gd name="T14" fmla="*/ 1747 w 4658"/>
              <a:gd name="T15" fmla="*/ 3744 h 1116"/>
              <a:gd name="T16" fmla="*/ 2051 w 4658"/>
              <a:gd name="T17" fmla="*/ 4143 h 1116"/>
              <a:gd name="T18" fmla="*/ 2240 w 4658"/>
              <a:gd name="T19" fmla="*/ 4330 h 1116"/>
              <a:gd name="T20" fmla="*/ 2385 w 4658"/>
              <a:gd name="T21" fmla="*/ 4577 h 1116"/>
              <a:gd name="T22" fmla="*/ 2470 w 4658"/>
              <a:gd name="T23" fmla="*/ 4671 h 1116"/>
              <a:gd name="T24" fmla="*/ 2610 w 4658"/>
              <a:gd name="T25" fmla="*/ 4777 h 1116"/>
              <a:gd name="T26" fmla="*/ 2758 w 4658"/>
              <a:gd name="T27" fmla="*/ 5066 h 1116"/>
              <a:gd name="T28" fmla="*/ 2848 w 4658"/>
              <a:gd name="T29" fmla="*/ 5259 h 1116"/>
              <a:gd name="T30" fmla="*/ 2989 w 4658"/>
              <a:gd name="T31" fmla="*/ 5367 h 1116"/>
              <a:gd name="T32" fmla="*/ 3268 w 4658"/>
              <a:gd name="T33" fmla="*/ 5767 h 1116"/>
              <a:gd name="T34" fmla="*/ 3606 w 4658"/>
              <a:gd name="T35" fmla="*/ 6288 h 1116"/>
              <a:gd name="T36" fmla="*/ 3997 w 4658"/>
              <a:gd name="T37" fmla="*/ 6539 h 1116"/>
              <a:gd name="T38" fmla="*/ 4124 w 4658"/>
              <a:gd name="T39" fmla="*/ 6692 h 1116"/>
              <a:gd name="T40" fmla="*/ 4410 w 4658"/>
              <a:gd name="T41" fmla="*/ 7231 h 1116"/>
              <a:gd name="T42" fmla="*/ 4482 w 4658"/>
              <a:gd name="T43" fmla="*/ 7429 h 1116"/>
              <a:gd name="T44" fmla="*/ 4496 w 4658"/>
              <a:gd name="T45" fmla="*/ 8123 h 1116"/>
              <a:gd name="T46" fmla="*/ 4600 w 4658"/>
              <a:gd name="T47" fmla="*/ 8381 h 1116"/>
              <a:gd name="T48" fmla="*/ 4978 w 4658"/>
              <a:gd name="T49" fmla="*/ 8404 h 1116"/>
              <a:gd name="T50" fmla="*/ 5105 w 4658"/>
              <a:gd name="T51" fmla="*/ 8955 h 1116"/>
              <a:gd name="T52" fmla="*/ 5183 w 4658"/>
              <a:gd name="T53" fmla="*/ 9149 h 1116"/>
              <a:gd name="T54" fmla="*/ 5258 w 4658"/>
              <a:gd name="T55" fmla="*/ 9022 h 1116"/>
              <a:gd name="T56" fmla="*/ 5286 w 4658"/>
              <a:gd name="T57" fmla="*/ 8575 h 1116"/>
              <a:gd name="T58" fmla="*/ 5329 w 4658"/>
              <a:gd name="T59" fmla="*/ 8476 h 1116"/>
              <a:gd name="T60" fmla="*/ 5352 w 4658"/>
              <a:gd name="T61" fmla="*/ 8404 h 1116"/>
              <a:gd name="T62" fmla="*/ 5386 w 4658"/>
              <a:gd name="T63" fmla="*/ 8076 h 1116"/>
              <a:gd name="T64" fmla="*/ 5399 w 4658"/>
              <a:gd name="T65" fmla="*/ 7669 h 1116"/>
              <a:gd name="T66" fmla="*/ 5407 w 4658"/>
              <a:gd name="T67" fmla="*/ 6404 h 1116"/>
              <a:gd name="T68" fmla="*/ 5420 w 4658"/>
              <a:gd name="T69" fmla="*/ 5457 h 1116"/>
              <a:gd name="T70" fmla="*/ 5399 w 4658"/>
              <a:gd name="T71" fmla="*/ 1968 h 1116"/>
              <a:gd name="T72" fmla="*/ 5386 w 4658"/>
              <a:gd name="T73" fmla="*/ 1290 h 1116"/>
              <a:gd name="T74" fmla="*/ 4895 w 4658"/>
              <a:gd name="T75" fmla="*/ 985 h 1116"/>
              <a:gd name="T76" fmla="*/ 3871 w 4658"/>
              <a:gd name="T77" fmla="*/ 543 h 1116"/>
              <a:gd name="T78" fmla="*/ 2793 w 4658"/>
              <a:gd name="T79" fmla="*/ 589 h 1116"/>
              <a:gd name="T80" fmla="*/ 1863 w 4658"/>
              <a:gd name="T81" fmla="*/ 349 h 1116"/>
              <a:gd name="T82" fmla="*/ 1593 w 4658"/>
              <a:gd name="T83" fmla="*/ 197 h 1116"/>
              <a:gd name="T84" fmla="*/ 1153 w 4658"/>
              <a:gd name="T85" fmla="*/ 0 h 1116"/>
              <a:gd name="T86" fmla="*/ 734 w 4658"/>
              <a:gd name="T87" fmla="*/ 6 h 1116"/>
              <a:gd name="T88" fmla="*/ 81 w 4658"/>
              <a:gd name="T89" fmla="*/ 589 h 1116"/>
              <a:gd name="T90" fmla="*/ 39 w 4658"/>
              <a:gd name="T91" fmla="*/ 637 h 1116"/>
              <a:gd name="T92" fmla="*/ 140 w 4658"/>
              <a:gd name="T93" fmla="*/ 1422 h 1116"/>
              <a:gd name="T94" fmla="*/ 542 w 4658"/>
              <a:gd name="T95" fmla="*/ 2208 h 1116"/>
              <a:gd name="T96" fmla="*/ 702 w 4658"/>
              <a:gd name="T97" fmla="*/ 2363 h 1116"/>
              <a:gd name="T98" fmla="*/ 797 w 4658"/>
              <a:gd name="T99" fmla="*/ 2514 h 1116"/>
              <a:gd name="T100" fmla="*/ 876 w 4658"/>
              <a:gd name="T101" fmla="*/ 2612 h 1116"/>
              <a:gd name="T102" fmla="*/ 1110 w 4658"/>
              <a:gd name="T103" fmla="*/ 3043 h 1116"/>
              <a:gd name="T104" fmla="*/ 1306 w 4658"/>
              <a:gd name="T105" fmla="*/ 3449 h 1116"/>
              <a:gd name="T106" fmla="*/ 1462 w 4658"/>
              <a:gd name="T107" fmla="*/ 3744 h 1116"/>
              <a:gd name="T108" fmla="*/ 1600 w 4658"/>
              <a:gd name="T109" fmla="*/ 3935 h 1116"/>
              <a:gd name="T110" fmla="*/ 1841 w 4658"/>
              <a:gd name="T111" fmla="*/ 4177 h 1116"/>
              <a:gd name="T112" fmla="*/ 1985 w 4658"/>
              <a:gd name="T113" fmla="*/ 4470 h 1116"/>
              <a:gd name="T114" fmla="*/ 2065 w 4658"/>
              <a:gd name="T115" fmla="*/ 4671 h 1116"/>
              <a:gd name="T116" fmla="*/ 2385 w 4658"/>
              <a:gd name="T117" fmla="*/ 4820 h 1116"/>
              <a:gd name="T118" fmla="*/ 2723 w 4658"/>
              <a:gd name="T119" fmla="*/ 5019 h 1116"/>
              <a:gd name="T120" fmla="*/ 2855 w 4658"/>
              <a:gd name="T121" fmla="*/ 5167 h 1116"/>
              <a:gd name="T122" fmla="*/ 3507 w 4658"/>
              <a:gd name="T123" fmla="*/ 5803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5" name="Freeform 5"/>
          <p:cNvSpPr>
            <a:spLocks/>
          </p:cNvSpPr>
          <p:nvPr/>
        </p:nvSpPr>
        <p:spPr bwMode="auto">
          <a:xfrm>
            <a:off x="2074863" y="139700"/>
            <a:ext cx="5810250" cy="1393825"/>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6" name="Freeform 6"/>
          <p:cNvSpPr>
            <a:spLocks/>
          </p:cNvSpPr>
          <p:nvPr/>
        </p:nvSpPr>
        <p:spPr bwMode="auto">
          <a:xfrm>
            <a:off x="3876675" y="561975"/>
            <a:ext cx="1465263" cy="468313"/>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7"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الساحة</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18"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القدس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19" name="Rectangle 10"/>
          <p:cNvSpPr txBox="1">
            <a:spLocks noChangeArrowheads="1"/>
          </p:cNvSpPr>
          <p:nvPr/>
        </p:nvSpPr>
        <p:spPr bwMode="auto">
          <a:xfrm>
            <a:off x="0" y="6858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charset="0"/>
                <a:ea typeface="ＭＳ Ｐゴシック" charset="0"/>
                <a:cs typeface="Arial"/>
              </a:rPr>
              <a:t>يوم الكفارة (لا 16: 29-34)</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20" name="Text Box 9"/>
          <p:cNvSpPr txBox="1">
            <a:spLocks noChangeArrowheads="1"/>
          </p:cNvSpPr>
          <p:nvPr/>
        </p:nvSpPr>
        <p:spPr bwMode="auto">
          <a:xfrm>
            <a:off x="7162800" y="1790217"/>
            <a:ext cx="1981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قدس الأقداس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2" name="Title 1"/>
          <p:cNvSpPr>
            <a:spLocks noGrp="1"/>
          </p:cNvSpPr>
          <p:nvPr>
            <p:ph type="title" idx="4294967295"/>
          </p:nvPr>
        </p:nvSpPr>
        <p:spPr>
          <a:xfrm>
            <a:off x="-1" y="5054179"/>
            <a:ext cx="9144001" cy="1143000"/>
          </a:xfrm>
        </p:spPr>
        <p:txBody>
          <a:bodyPr/>
          <a:lstStyle/>
          <a:p>
            <a:pPr rtl="0" eaLnBrk="0" fontAlgn="base" latinLnBrk="0" hangingPunct="0"/>
            <a:br>
              <a:rPr lang="en-US" sz="3600" b="1" i="0" spc="0" baseline="0" dirty="0">
                <a:ln>
                  <a:noFill/>
                </a:ln>
                <a:solidFill>
                  <a:srgbClr val="FFFFFF"/>
                </a:solidFill>
                <a:effectLst>
                  <a:glow rad="381000">
                    <a:srgbClr val="000000"/>
                  </a:glow>
                </a:effectLst>
                <a:latin typeface="Arial" panose="020B0604020202020204" pitchFamily="34" charset="0"/>
                <a:ea typeface="ＭＳ Ｐゴシック"/>
                <a:cs typeface="Arial" panose="020B0604020202020204" pitchFamily="34" charset="0"/>
              </a:rPr>
            </a:br>
            <a:r>
              <a:rPr lang="ar-JO" sz="3600" b="1" i="0" spc="0" baseline="0" dirty="0">
                <a:ln>
                  <a:noFill/>
                </a:ln>
                <a:solidFill>
                  <a:srgbClr val="FFFFFF"/>
                </a:solidFill>
                <a:effectLst>
                  <a:glow rad="381000">
                    <a:srgbClr val="000000"/>
                  </a:glow>
                </a:effectLst>
                <a:latin typeface="Arial" panose="020B0604020202020204" pitchFamily="34" charset="0"/>
                <a:ea typeface="ＭＳ Ｐゴシック"/>
                <a:cs typeface="Arial" panose="020B0604020202020204" pitchFamily="34" charset="0"/>
              </a:rPr>
              <a:t>ثم إذ صارت هذه مهيأة هكذا، يدخل الكهنة إلى المسكن الأول كل حين، صانعين الخدمة (9: 6)</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719395"/>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4" name="Picture 3" descr="Slide3"/>
          <p:cNvPicPr>
            <a:picLocks noChangeAspect="1" noChangeArrowheads="1"/>
          </p:cNvPicPr>
          <p:nvPr/>
        </p:nvPicPr>
        <p:blipFill rotWithShape="1">
          <a:blip r:embed="rId3" cstate="screen">
            <a:lum bright="12000"/>
            <a:extLst>
              <a:ext uri="{28A0092B-C50C-407E-A947-70E740481C1C}">
                <a14:useLocalDpi xmlns:a14="http://schemas.microsoft.com/office/drawing/2010/main"/>
              </a:ext>
            </a:extLst>
          </a:blip>
          <a:srcRect/>
          <a:stretch/>
        </p:blipFill>
        <p:spPr bwMode="auto">
          <a:xfrm>
            <a:off x="0" y="228600"/>
            <a:ext cx="91440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5" name="Freeform 4"/>
          <p:cNvSpPr>
            <a:spLocks/>
          </p:cNvSpPr>
          <p:nvPr/>
        </p:nvSpPr>
        <p:spPr bwMode="auto">
          <a:xfrm>
            <a:off x="1828800" y="0"/>
            <a:ext cx="7434263" cy="1905000"/>
          </a:xfrm>
          <a:custGeom>
            <a:avLst/>
            <a:gdLst>
              <a:gd name="T0" fmla="*/ 200 w 4658"/>
              <a:gd name="T1" fmla="*/ 1290 h 1116"/>
              <a:gd name="T2" fmla="*/ 630 w 4658"/>
              <a:gd name="T3" fmla="*/ 1916 h 1116"/>
              <a:gd name="T4" fmla="*/ 1264 w 4658"/>
              <a:gd name="T5" fmla="*/ 2452 h 1116"/>
              <a:gd name="T6" fmla="*/ 1362 w 4658"/>
              <a:gd name="T7" fmla="*/ 2655 h 1116"/>
              <a:gd name="T8" fmla="*/ 1489 w 4658"/>
              <a:gd name="T9" fmla="*/ 3155 h 1116"/>
              <a:gd name="T10" fmla="*/ 1623 w 4658"/>
              <a:gd name="T11" fmla="*/ 3491 h 1116"/>
              <a:gd name="T12" fmla="*/ 1679 w 4658"/>
              <a:gd name="T13" fmla="*/ 3683 h 1116"/>
              <a:gd name="T14" fmla="*/ 1747 w 4658"/>
              <a:gd name="T15" fmla="*/ 3744 h 1116"/>
              <a:gd name="T16" fmla="*/ 2051 w 4658"/>
              <a:gd name="T17" fmla="*/ 4143 h 1116"/>
              <a:gd name="T18" fmla="*/ 2240 w 4658"/>
              <a:gd name="T19" fmla="*/ 4330 h 1116"/>
              <a:gd name="T20" fmla="*/ 2385 w 4658"/>
              <a:gd name="T21" fmla="*/ 4577 h 1116"/>
              <a:gd name="T22" fmla="*/ 2470 w 4658"/>
              <a:gd name="T23" fmla="*/ 4671 h 1116"/>
              <a:gd name="T24" fmla="*/ 2610 w 4658"/>
              <a:gd name="T25" fmla="*/ 4777 h 1116"/>
              <a:gd name="T26" fmla="*/ 2758 w 4658"/>
              <a:gd name="T27" fmla="*/ 5066 h 1116"/>
              <a:gd name="T28" fmla="*/ 2848 w 4658"/>
              <a:gd name="T29" fmla="*/ 5259 h 1116"/>
              <a:gd name="T30" fmla="*/ 2989 w 4658"/>
              <a:gd name="T31" fmla="*/ 5367 h 1116"/>
              <a:gd name="T32" fmla="*/ 3268 w 4658"/>
              <a:gd name="T33" fmla="*/ 5767 h 1116"/>
              <a:gd name="T34" fmla="*/ 3606 w 4658"/>
              <a:gd name="T35" fmla="*/ 6288 h 1116"/>
              <a:gd name="T36" fmla="*/ 3997 w 4658"/>
              <a:gd name="T37" fmla="*/ 6539 h 1116"/>
              <a:gd name="T38" fmla="*/ 4124 w 4658"/>
              <a:gd name="T39" fmla="*/ 6692 h 1116"/>
              <a:gd name="T40" fmla="*/ 4410 w 4658"/>
              <a:gd name="T41" fmla="*/ 7231 h 1116"/>
              <a:gd name="T42" fmla="*/ 4482 w 4658"/>
              <a:gd name="T43" fmla="*/ 7429 h 1116"/>
              <a:gd name="T44" fmla="*/ 4496 w 4658"/>
              <a:gd name="T45" fmla="*/ 8123 h 1116"/>
              <a:gd name="T46" fmla="*/ 4600 w 4658"/>
              <a:gd name="T47" fmla="*/ 8381 h 1116"/>
              <a:gd name="T48" fmla="*/ 4978 w 4658"/>
              <a:gd name="T49" fmla="*/ 8404 h 1116"/>
              <a:gd name="T50" fmla="*/ 5105 w 4658"/>
              <a:gd name="T51" fmla="*/ 8955 h 1116"/>
              <a:gd name="T52" fmla="*/ 5183 w 4658"/>
              <a:gd name="T53" fmla="*/ 9149 h 1116"/>
              <a:gd name="T54" fmla="*/ 5258 w 4658"/>
              <a:gd name="T55" fmla="*/ 9022 h 1116"/>
              <a:gd name="T56" fmla="*/ 5286 w 4658"/>
              <a:gd name="T57" fmla="*/ 8575 h 1116"/>
              <a:gd name="T58" fmla="*/ 5329 w 4658"/>
              <a:gd name="T59" fmla="*/ 8476 h 1116"/>
              <a:gd name="T60" fmla="*/ 5352 w 4658"/>
              <a:gd name="T61" fmla="*/ 8404 h 1116"/>
              <a:gd name="T62" fmla="*/ 5386 w 4658"/>
              <a:gd name="T63" fmla="*/ 8076 h 1116"/>
              <a:gd name="T64" fmla="*/ 5399 w 4658"/>
              <a:gd name="T65" fmla="*/ 7669 h 1116"/>
              <a:gd name="T66" fmla="*/ 5407 w 4658"/>
              <a:gd name="T67" fmla="*/ 6404 h 1116"/>
              <a:gd name="T68" fmla="*/ 5420 w 4658"/>
              <a:gd name="T69" fmla="*/ 5457 h 1116"/>
              <a:gd name="T70" fmla="*/ 5399 w 4658"/>
              <a:gd name="T71" fmla="*/ 1968 h 1116"/>
              <a:gd name="T72" fmla="*/ 5386 w 4658"/>
              <a:gd name="T73" fmla="*/ 1290 h 1116"/>
              <a:gd name="T74" fmla="*/ 4895 w 4658"/>
              <a:gd name="T75" fmla="*/ 985 h 1116"/>
              <a:gd name="T76" fmla="*/ 3871 w 4658"/>
              <a:gd name="T77" fmla="*/ 543 h 1116"/>
              <a:gd name="T78" fmla="*/ 2793 w 4658"/>
              <a:gd name="T79" fmla="*/ 589 h 1116"/>
              <a:gd name="T80" fmla="*/ 1863 w 4658"/>
              <a:gd name="T81" fmla="*/ 349 h 1116"/>
              <a:gd name="T82" fmla="*/ 1593 w 4658"/>
              <a:gd name="T83" fmla="*/ 197 h 1116"/>
              <a:gd name="T84" fmla="*/ 1153 w 4658"/>
              <a:gd name="T85" fmla="*/ 0 h 1116"/>
              <a:gd name="T86" fmla="*/ 734 w 4658"/>
              <a:gd name="T87" fmla="*/ 6 h 1116"/>
              <a:gd name="T88" fmla="*/ 81 w 4658"/>
              <a:gd name="T89" fmla="*/ 589 h 1116"/>
              <a:gd name="T90" fmla="*/ 39 w 4658"/>
              <a:gd name="T91" fmla="*/ 637 h 1116"/>
              <a:gd name="T92" fmla="*/ 140 w 4658"/>
              <a:gd name="T93" fmla="*/ 1422 h 1116"/>
              <a:gd name="T94" fmla="*/ 542 w 4658"/>
              <a:gd name="T95" fmla="*/ 2208 h 1116"/>
              <a:gd name="T96" fmla="*/ 702 w 4658"/>
              <a:gd name="T97" fmla="*/ 2363 h 1116"/>
              <a:gd name="T98" fmla="*/ 797 w 4658"/>
              <a:gd name="T99" fmla="*/ 2514 h 1116"/>
              <a:gd name="T100" fmla="*/ 876 w 4658"/>
              <a:gd name="T101" fmla="*/ 2612 h 1116"/>
              <a:gd name="T102" fmla="*/ 1110 w 4658"/>
              <a:gd name="T103" fmla="*/ 3043 h 1116"/>
              <a:gd name="T104" fmla="*/ 1306 w 4658"/>
              <a:gd name="T105" fmla="*/ 3449 h 1116"/>
              <a:gd name="T106" fmla="*/ 1462 w 4658"/>
              <a:gd name="T107" fmla="*/ 3744 h 1116"/>
              <a:gd name="T108" fmla="*/ 1600 w 4658"/>
              <a:gd name="T109" fmla="*/ 3935 h 1116"/>
              <a:gd name="T110" fmla="*/ 1841 w 4658"/>
              <a:gd name="T111" fmla="*/ 4177 h 1116"/>
              <a:gd name="T112" fmla="*/ 1985 w 4658"/>
              <a:gd name="T113" fmla="*/ 4470 h 1116"/>
              <a:gd name="T114" fmla="*/ 2065 w 4658"/>
              <a:gd name="T115" fmla="*/ 4671 h 1116"/>
              <a:gd name="T116" fmla="*/ 2385 w 4658"/>
              <a:gd name="T117" fmla="*/ 4820 h 1116"/>
              <a:gd name="T118" fmla="*/ 2723 w 4658"/>
              <a:gd name="T119" fmla="*/ 5019 h 1116"/>
              <a:gd name="T120" fmla="*/ 2855 w 4658"/>
              <a:gd name="T121" fmla="*/ 5167 h 1116"/>
              <a:gd name="T122" fmla="*/ 3507 w 4658"/>
              <a:gd name="T123" fmla="*/ 5803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293896" name="Freeform 5"/>
          <p:cNvSpPr>
            <a:spLocks/>
          </p:cNvSpPr>
          <p:nvPr/>
        </p:nvSpPr>
        <p:spPr bwMode="auto">
          <a:xfrm>
            <a:off x="2074863" y="139700"/>
            <a:ext cx="5810250" cy="1393825"/>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293897" name="Freeform 6"/>
          <p:cNvSpPr>
            <a:spLocks/>
          </p:cNvSpPr>
          <p:nvPr/>
        </p:nvSpPr>
        <p:spPr bwMode="auto">
          <a:xfrm>
            <a:off x="3876675" y="561975"/>
            <a:ext cx="1465263" cy="468313"/>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الساحة</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القدس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293893" name="Rectangle 10"/>
          <p:cNvSpPr>
            <a:spLocks noGrp="1" noChangeArrowheads="1"/>
          </p:cNvSpPr>
          <p:nvPr>
            <p:ph type="title" idx="4294967295"/>
          </p:nvPr>
        </p:nvSpPr>
        <p:spPr>
          <a:xfrm>
            <a:off x="0" y="6858000"/>
            <a:ext cx="9144000" cy="1143000"/>
          </a:xfrm>
        </p:spPr>
        <p:txBody>
          <a:bodyPr/>
          <a:lstStyle/>
          <a:p>
            <a:pPr eaLnBrk="1" hangingPunct="1"/>
            <a:r>
              <a:rPr lang="ar-JO" sz="4000" b="1" dirty="0">
                <a:solidFill>
                  <a:schemeClr val="tx1"/>
                </a:solidFill>
                <a:latin typeface="Arial" charset="0"/>
                <a:ea typeface="ＭＳ Ｐゴシック" charset="0"/>
              </a:rPr>
              <a:t>يوم الكفارة (لا 16: 29-34)</a:t>
            </a:r>
          </a:p>
        </p:txBody>
      </p:sp>
      <p:sp>
        <p:nvSpPr>
          <p:cNvPr id="12" name="Rectangle 2"/>
          <p:cNvSpPr txBox="1">
            <a:spLocks noChangeArrowheads="1"/>
          </p:cNvSpPr>
          <p:nvPr/>
        </p:nvSpPr>
        <p:spPr bwMode="auto">
          <a:xfrm>
            <a:off x="0" y="2721429"/>
            <a:ext cx="6731000" cy="438331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3600" b="1" i="0" u="none" strike="noStrike" kern="0" cap="none" spc="0" normalizeH="0" baseline="0">
                <a:ln>
                  <a:noFill/>
                </a:ln>
                <a:solidFill>
                  <a:srgbClr val="FFFFFF"/>
                </a:solidFill>
                <a:effectLst>
                  <a:glow rad="381000">
                    <a:srgbClr val="000000"/>
                  </a:glow>
                </a:effectLst>
                <a:uLnTx/>
                <a:uFillTx/>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وأما إلى الثاني فرئيس الكهنة فقط مرة في السنة، ليس بلا دم يقدمه عن نفسه وعن جهالات الشعب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(9: 7)</a:t>
            </a:r>
            <a:endParaRPr kumimoji="0" lang="en-US" sz="3600" b="1" i="0" u="none" strike="noStrike" kern="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7162800" y="1790217"/>
            <a:ext cx="1981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قدس الأقداس</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Tree>
    <p:extLst>
      <p:ext uri="{BB962C8B-B14F-4D97-AF65-F5344CB8AC3E}">
        <p14:creationId xmlns:p14="http://schemas.microsoft.com/office/powerpoint/2010/main" val="2945787964"/>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900098" name="Rectangle 2"/>
          <p:cNvSpPr>
            <a:spLocks noGrp="1" noChangeArrowheads="1"/>
          </p:cNvSpPr>
          <p:nvPr>
            <p:ph type="ctrTitle"/>
          </p:nvPr>
        </p:nvSpPr>
        <p:spPr>
          <a:xfrm>
            <a:off x="107504" y="116632"/>
            <a:ext cx="9036496" cy="2868647"/>
          </a:xfrm>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معلناً الروح القدس بهذا أن طريق الأقداس لم يظهر بعد، ما دام المسكن الأول له إقامة</a:t>
            </a:r>
            <a:b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(9: 8)</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078483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5" descr="Tabernac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8" y="0"/>
            <a:ext cx="4503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495800" y="116632"/>
            <a:ext cx="4645950" cy="5886493"/>
          </a:xfrm>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هو رمز للوقت الحاضر، الذي فيه تقدم قرابين وذبائح، لا يمكن من جهة الضمير أن تكمل الذي يخدم</a:t>
            </a:r>
            <a:b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(9: 9)</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8988000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620797"/>
          </a:xfrm>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وهي قائمة بأطعمة وأشربة وغسلات مختلفة وفرائض جسدية فقط، موضوعة إلى وقت الإصلاح.</a:t>
            </a:r>
            <a:b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(9: 10)</a:t>
            </a:r>
            <a:endParaRPr lang="en-US" sz="3600" b="1" dirty="0">
              <a:effectLst>
                <a:glow rad="127000">
                  <a:schemeClr val="tx1"/>
                </a:glow>
              </a:effectLst>
              <a:latin typeface="Arial" charset="0"/>
              <a:ea typeface="ＭＳ Ｐゴシック" charset="0"/>
              <a:cs typeface="ＭＳ Ｐゴシック" charset="0"/>
            </a:endParaRPr>
          </a:p>
        </p:txBody>
      </p:sp>
      <p:pic>
        <p:nvPicPr>
          <p:cNvPr id="6" name="Picture 4" descr="Templ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5557" y="3102429"/>
            <a:ext cx="6861730" cy="3755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80495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kumimoji="0" lang="ar-JO" sz="6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mj-ea"/>
                <a:cs typeface="Arial" panose="020B0604020202020204" pitchFamily="34" charset="0"/>
              </a:rPr>
              <a:t>كيف يكون موت المسيح أفضل من أي </a:t>
            </a:r>
            <a:r>
              <a:rPr kumimoji="0" lang="ar-JO" sz="6600" b="1" i="0" u="none" strike="noStrike" kern="1200" cap="none" spc="0" normalizeH="0" baseline="0" noProof="0" dirty="0">
                <a:ln>
                  <a:noFill/>
                </a:ln>
                <a:solidFill>
                  <a:srgbClr val="FFFF00"/>
                </a:solidFill>
                <a:effectLst>
                  <a:glow rad="190500">
                    <a:srgbClr val="000000">
                      <a:alpha val="75000"/>
                    </a:srgbClr>
                  </a:glow>
                  <a:outerShdw blurRad="50800" dist="38100" dir="2700000" algn="tl" rotWithShape="0">
                    <a:srgbClr val="000000">
                      <a:alpha val="43000"/>
                    </a:srgbClr>
                  </a:outerShdw>
                </a:effectLst>
                <a:uLnTx/>
                <a:uFillTx/>
                <a:latin typeface="Arial"/>
                <a:ea typeface="+mj-ea"/>
                <a:cs typeface="Arial" panose="020B0604020202020204" pitchFamily="34" charset="0"/>
              </a:rPr>
              <a:t>ذبيحة</a:t>
            </a:r>
            <a:r>
              <a:rPr kumimoji="0" lang="ar-JO" sz="6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mj-ea"/>
                <a:cs typeface="Arial" panose="020B0604020202020204" pitchFamily="34" charset="0"/>
              </a:rPr>
              <a:t>؟</a:t>
            </a:r>
            <a:endParaRPr lang="en-US" dirty="0"/>
          </a:p>
        </p:txBody>
      </p:sp>
    </p:spTree>
    <p:extLst>
      <p:ext uri="{BB962C8B-B14F-4D97-AF65-F5344CB8AC3E}">
        <p14:creationId xmlns:p14="http://schemas.microsoft.com/office/powerpoint/2010/main" val="4172614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225" y="-40649"/>
            <a:ext cx="9295863" cy="68986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كانت ذبائح خيمة الإجتماع </a:t>
            </a:r>
            <a:r>
              <a:rPr kumimoji="0" lang="ar-JO" sz="5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مؤقتة</a:t>
            </a: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(9: 1-10)</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8663745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92711"/>
            <a:ext cx="9144000" cy="2966811"/>
          </a:xfrm>
          <a:effectLst>
            <a:outerShdw blurRad="63500" dist="35921" dir="2700000" algn="ctr" rotWithShape="0">
              <a:schemeClr val="tx2">
                <a:alpha val="74998"/>
              </a:schemeClr>
            </a:outerShdw>
          </a:effectLst>
        </p:spPr>
        <p:txBody>
          <a:bodyPr/>
          <a:lstStyle/>
          <a:p>
            <a:pPr>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يخلصنا موت المسيح </a:t>
            </a:r>
            <a:r>
              <a:rPr kumimoji="0" lang="ar-JO" sz="5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بشكل دائم   </a:t>
            </a: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(9: 11-10: 18)</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3245261"/>
          </a:xfrm>
          <a:prstGeom prst="rect">
            <a:avLst/>
          </a:prstGeom>
        </p:spPr>
      </p:pic>
    </p:spTree>
    <p:extLst>
      <p:ext uri="{BB962C8B-B14F-4D97-AF65-F5344CB8AC3E}">
        <p14:creationId xmlns:p14="http://schemas.microsoft.com/office/powerpoint/2010/main" val="308773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الصليب</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0055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rPr>
              <a:t>عبرانيين 9: 11</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endParaRPr>
          </a:p>
        </p:txBody>
      </p:sp>
      <p:sp>
        <p:nvSpPr>
          <p:cNvPr id="163845" name="Text Box 5"/>
          <p:cNvSpPr txBox="1">
            <a:spLocks noChangeArrowheads="1"/>
          </p:cNvSpPr>
          <p:nvPr/>
        </p:nvSpPr>
        <p:spPr bwMode="auto">
          <a:xfrm>
            <a:off x="381000" y="1812925"/>
            <a:ext cx="8153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وأما المسيح، وهو قد جاء رئيس كهنة للخيرات العتيدة، فبالمسكن الأعظم والأكمل غير المصنوع بيد، أي الذي ليس من هذه الخليقة</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8"/>
              </a:schemeClr>
            </a:outerShdw>
          </a:effectLst>
        </p:spPr>
        <p:txBody>
          <a:bodyPr/>
          <a:lstStyle/>
          <a:p>
            <a:pPr eaLnBrk="1" hangingPunct="1">
              <a:defRPr/>
            </a:pPr>
            <a:r>
              <a:rPr lang="ar-JO" sz="4000" b="1" dirty="0">
                <a:solidFill>
                  <a:srgbClr val="FFFF00"/>
                </a:solidFill>
                <a:effectLst>
                  <a:glow rad="228600">
                    <a:schemeClr val="tx1"/>
                  </a:glow>
                </a:effectLst>
                <a:ea typeface="ＭＳ Ｐゴシック" charset="0"/>
              </a:rPr>
              <a:t>رمزية يوم الكفارة</a:t>
            </a:r>
            <a:endParaRPr lang="en-US" sz="4000" dirty="0">
              <a:solidFill>
                <a:srgbClr val="FFFF00"/>
              </a:solidFill>
              <a:effectLst>
                <a:glow rad="228600">
                  <a:schemeClr val="tx1"/>
                </a:glow>
              </a:effectLst>
              <a:ea typeface="ＭＳ Ｐゴシック" charset="0"/>
            </a:endParaRPr>
          </a:p>
        </p:txBody>
      </p:sp>
    </p:spTree>
    <p:extLst>
      <p:ext uri="{BB962C8B-B14F-4D97-AF65-F5344CB8AC3E}">
        <p14:creationId xmlns:p14="http://schemas.microsoft.com/office/powerpoint/2010/main" val="2561817669"/>
      </p:ext>
    </p:extLst>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rPr>
              <a:t>عبرانيين 9: 12</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endParaRPr>
          </a:p>
        </p:txBody>
      </p:sp>
      <p:sp>
        <p:nvSpPr>
          <p:cNvPr id="164869" name="Text Box 5"/>
          <p:cNvSpPr txBox="1">
            <a:spLocks noChangeArrowheads="1"/>
          </p:cNvSpPr>
          <p:nvPr/>
        </p:nvSpPr>
        <p:spPr bwMode="auto">
          <a:xfrm>
            <a:off x="0" y="1497239"/>
            <a:ext cx="5268036"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482600">
                    <a:srgbClr val="000000"/>
                  </a:glow>
                </a:effectLst>
                <a:uLnTx/>
                <a:uFillTx/>
                <a:latin typeface="Arial"/>
                <a:ea typeface="ＭＳ Ｐゴシック" charset="0"/>
                <a:cs typeface="Arial"/>
              </a:rPr>
              <a:t>وليس بدم تيوس وعجول،    بل بدم نفسه،                  دخل مرة واحدة                إلى الأقداس،                فوجد فداء أبدياً.</a:t>
            </a:r>
            <a:endParaRPr kumimoji="0" lang="en-US" sz="4800" b="1" i="0" u="none" strike="noStrike" kern="1200" cap="none" spc="0" normalizeH="0" baseline="0" noProof="0" dirty="0">
              <a:ln>
                <a:noFill/>
              </a:ln>
              <a:solidFill>
                <a:srgbClr val="FFFFFF"/>
              </a:solidFill>
              <a:effectLst>
                <a:glow rad="482600">
                  <a:srgbClr val="000000"/>
                </a:glow>
              </a:effectLst>
              <a:uLnTx/>
              <a:uFillTx/>
              <a:latin typeface="Arial"/>
              <a:ea typeface="ＭＳ Ｐゴシック" charset="0"/>
              <a:cs typeface="Arial"/>
            </a:endParaRPr>
          </a:p>
        </p:txBody>
      </p:sp>
      <p:sp>
        <p:nvSpPr>
          <p:cNvPr id="300036" name="Rectangle 6"/>
          <p:cNvSpPr>
            <a:spLocks noGrp="1" noChangeArrowheads="1"/>
          </p:cNvSpPr>
          <p:nvPr>
            <p:ph type="title" idx="4294967295"/>
          </p:nvPr>
        </p:nvSpPr>
        <p:spPr>
          <a:xfrm>
            <a:off x="0" y="319314"/>
            <a:ext cx="9144000" cy="1143000"/>
          </a:xfrm>
        </p:spPr>
        <p:txBody>
          <a:bodyPr/>
          <a:lstStyle/>
          <a:p>
            <a:pPr eaLnBrk="1" hangingPunct="1"/>
            <a:r>
              <a:rPr lang="ar-JO" sz="3600" b="1" dirty="0">
                <a:solidFill>
                  <a:srgbClr val="FFFF00"/>
                </a:solidFill>
                <a:effectLst>
                  <a:glow rad="482600">
                    <a:schemeClr val="tx1"/>
                  </a:glow>
                </a:effectLst>
                <a:latin typeface="Arial" charset="0"/>
                <a:ea typeface="ＭＳ Ｐゴシック" charset="0"/>
              </a:rPr>
              <a:t>مرة بدم نفسه لأجل الجميع</a:t>
            </a:r>
            <a:endParaRPr lang="en-US" sz="4000" dirty="0">
              <a:solidFill>
                <a:srgbClr val="FFFF00"/>
              </a:solidFill>
              <a:effectLst>
                <a:glow rad="482600">
                  <a:schemeClr val="tx1"/>
                </a:glow>
              </a:effectLst>
              <a:latin typeface="Arial" charset="0"/>
              <a:ea typeface="ＭＳ Ｐゴシック" charset="0"/>
            </a:endParaRPr>
          </a:p>
        </p:txBody>
      </p:sp>
    </p:spTree>
    <p:extLst>
      <p:ext uri="{BB962C8B-B14F-4D97-AF65-F5344CB8AC3E}">
        <p14:creationId xmlns:p14="http://schemas.microsoft.com/office/powerpoint/2010/main" val="3677125297"/>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ly Pla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5352143" cy="60519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إن كان دم ثيران وتيوس ورماد عجلة مرشوش على المنجسين، يقدس إلى طهارة الجسد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785300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896428" cy="6780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21000" y="368300"/>
            <a:ext cx="6223000" cy="64456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فكم بالحري يكون دم المسيح، الذي بروح أزلي قدم نفسه لله بلا عيب، يطهر ضمائركم من أعمال ميتة لتخدموا الله الحي (9: 14)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814208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8543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48206"/>
            <a:ext cx="9144000" cy="4491651"/>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ولأجل هذا هو وسيط عهد جديد، لكي يكون المدعوون­ إذ صار موت لفداء التعديات التي في العهد الأول ينالون وعد الميراث الأبدي (9: 15)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3150037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4328366"/>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حيث توجد وصية، يلزم بيان موت الموصي، لأن الوصية ثابتة على الموتى، إذ لا قوة لها البتة ما دام الموصي حياً.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16-17)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759477" y="4227286"/>
            <a:ext cx="4384523" cy="2630714"/>
          </a:xfrm>
          <a:prstGeom prst="rect">
            <a:avLst/>
          </a:prstGeom>
        </p:spPr>
      </p:pic>
      <p:pic>
        <p:nvPicPr>
          <p:cNvPr id="3" name="Picture 2"/>
          <p:cNvPicPr>
            <a:picLocks noChangeAspect="1"/>
          </p:cNvPicPr>
          <p:nvPr/>
        </p:nvPicPr>
        <p:blipFill>
          <a:blip r:embed="rId4"/>
          <a:stretch>
            <a:fillRect/>
          </a:stretch>
        </p:blipFill>
        <p:spPr>
          <a:xfrm>
            <a:off x="0" y="4237090"/>
            <a:ext cx="5007429" cy="2620910"/>
          </a:xfrm>
          <a:prstGeom prst="rect">
            <a:avLst/>
          </a:prstGeom>
        </p:spPr>
      </p:pic>
    </p:spTree>
    <p:extLst>
      <p:ext uri="{BB962C8B-B14F-4D97-AF65-F5344CB8AC3E}">
        <p14:creationId xmlns:p14="http://schemas.microsoft.com/office/powerpoint/2010/main" val="147134531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399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44062"/>
            <a:ext cx="9144001" cy="26483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فمن ثم الأول أيضا لم يكرس بلا دم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875956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367"/>
            <a:ext cx="9144001" cy="6813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53000" y="44062"/>
            <a:ext cx="4190999" cy="47819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موسى بعدما كلم جميع الشعب بكل وصية بحسب الناموس، أخذ دم العجول والتيوس، مع ماء</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061857"/>
            <a:ext cx="9144001" cy="18142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وصوفا قرمزيا وزوفا، ورش الكتاب نفسه وجميع الشعب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(9: 19)</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6469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367"/>
            <a:ext cx="9144000" cy="4673081"/>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قائلاً: هذا هو دم العهد الذي أوصاكم الله به، والمسكن أيضاً وجميع آنية الخدمة رشها كذلك بالدم، وكل شيء تقريباً يتطهر حسب الناموس بالدم (9: 20-22أ)</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656269" y="4450781"/>
            <a:ext cx="3703414" cy="2407219"/>
          </a:xfrm>
          <a:prstGeom prst="rect">
            <a:avLst/>
          </a:prstGeom>
        </p:spPr>
      </p:pic>
    </p:spTree>
    <p:extLst>
      <p:ext uri="{BB962C8B-B14F-4D97-AF65-F5344CB8AC3E}">
        <p14:creationId xmlns:p14="http://schemas.microsoft.com/office/powerpoint/2010/main" val="391431911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606142" y="44062"/>
            <a:ext cx="3537858" cy="68139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وبدون سفك دم        لا تحصل مغفرة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22ب)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 y="-1"/>
            <a:ext cx="5606143" cy="6814363"/>
          </a:xfrm>
          <a:prstGeom prst="rect">
            <a:avLst/>
          </a:prstGeom>
        </p:spPr>
      </p:pic>
    </p:spTree>
    <p:extLst>
      <p:ext uri="{BB962C8B-B14F-4D97-AF65-F5344CB8AC3E}">
        <p14:creationId xmlns:p14="http://schemas.microsoft.com/office/powerpoint/2010/main" val="110624105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متى ٢١ : ٩</a:t>
            </a:r>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527029"/>
            <a:ext cx="9144000" cy="3330971"/>
          </a:xfrm>
          <a:prstGeom prst="rect">
            <a:avLst/>
          </a:prstGeom>
        </p:spPr>
      </p:pic>
      <p:sp>
        <p:nvSpPr>
          <p:cNvPr id="900098" name="Rectangle 2"/>
          <p:cNvSpPr>
            <a:spLocks noGrp="1" noChangeArrowheads="1"/>
          </p:cNvSpPr>
          <p:nvPr>
            <p:ph type="ctrTitle"/>
          </p:nvPr>
        </p:nvSpPr>
        <p:spPr>
          <a:xfrm>
            <a:off x="0" y="44063"/>
            <a:ext cx="9144000" cy="4074366"/>
          </a:xfrm>
          <a:solidFill>
            <a:schemeClr val="tx2"/>
          </a:solidFill>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فكان يلزم أن أمثلة الأشياء التي في السماوات تطهر بهذه، وأما السماويات عينها، فبذبائح أفضل من هذه.</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23)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462465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709" y="44063"/>
            <a:ext cx="4590174" cy="6813937"/>
          </a:xfrm>
          <a:prstGeom prst="rect">
            <a:avLst/>
          </a:prstGeom>
        </p:spPr>
      </p:pic>
      <p:sp>
        <p:nvSpPr>
          <p:cNvPr id="900098" name="Rectangle 2"/>
          <p:cNvSpPr>
            <a:spLocks noGrp="1" noChangeArrowheads="1"/>
          </p:cNvSpPr>
          <p:nvPr>
            <p:ph type="ctrTitle"/>
          </p:nvPr>
        </p:nvSpPr>
        <p:spPr>
          <a:xfrm>
            <a:off x="4636072" y="44062"/>
            <a:ext cx="4345360"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المسيح لم يدخل إلى أقداس مصنوعة بيد أشباه الحقيقية، بل إلى السماء عينها، ليظهر الآن أمام وجه الله لأجلنا.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24)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327861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707"/>
            <a:ext cx="9204816" cy="6542883"/>
          </a:xfrm>
          <a:prstGeom prst="rect">
            <a:avLst/>
          </a:prstGeom>
        </p:spPr>
      </p:pic>
      <p:sp>
        <p:nvSpPr>
          <p:cNvPr id="900098" name="Rectangle 2"/>
          <p:cNvSpPr>
            <a:spLocks noGrp="1" noChangeArrowheads="1"/>
          </p:cNvSpPr>
          <p:nvPr>
            <p:ph type="ctrTitle"/>
          </p:nvPr>
        </p:nvSpPr>
        <p:spPr>
          <a:xfrm>
            <a:off x="2413591" y="1275912"/>
            <a:ext cx="5039832" cy="3072292"/>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أثاث               خيمة          الإجتماع</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7026648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Tabernacle prefiguring the Cross</a:t>
            </a:r>
          </a:p>
        </p:txBody>
      </p:sp>
      <p:pic>
        <p:nvPicPr>
          <p:cNvPr id="3" name="Picture 2"/>
          <p:cNvPicPr>
            <a:picLocks noChangeAspect="1"/>
          </p:cNvPicPr>
          <p:nvPr/>
        </p:nvPicPr>
        <p:blipFill>
          <a:blip r:embed="rId3"/>
          <a:stretch>
            <a:fillRect/>
          </a:stretch>
        </p:blipFill>
        <p:spPr>
          <a:xfrm>
            <a:off x="0" y="0"/>
            <a:ext cx="9144000" cy="6931152"/>
          </a:xfrm>
          <a:prstGeom prst="rect">
            <a:avLst/>
          </a:prstGeom>
        </p:spPr>
      </p:pic>
    </p:spTree>
    <p:extLst>
      <p:ext uri="{BB962C8B-B14F-4D97-AF65-F5344CB8AC3E}">
        <p14:creationId xmlns:p14="http://schemas.microsoft.com/office/powerpoint/2010/main" val="3333431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Tabernacle prefiguring the Cross</a:t>
            </a:r>
          </a:p>
        </p:txBody>
      </p:sp>
      <p:pic>
        <p:nvPicPr>
          <p:cNvPr id="2" name="Picture 1"/>
          <p:cNvPicPr>
            <a:picLocks noChangeAspect="1"/>
          </p:cNvPicPr>
          <p:nvPr/>
        </p:nvPicPr>
        <p:blipFill>
          <a:blip r:embed="rId3"/>
          <a:stretch>
            <a:fillRect/>
          </a:stretch>
        </p:blipFill>
        <p:spPr>
          <a:xfrm>
            <a:off x="-1" y="821967"/>
            <a:ext cx="9159431" cy="3892758"/>
          </a:xfrm>
          <a:prstGeom prst="rect">
            <a:avLst/>
          </a:prstGeom>
        </p:spPr>
      </p:pic>
    </p:spTree>
    <p:extLst>
      <p:ext uri="{BB962C8B-B14F-4D97-AF65-F5344CB8AC3E}">
        <p14:creationId xmlns:p14="http://schemas.microsoft.com/office/powerpoint/2010/main" val="30567486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603039-A042-EF41-A38A-D0C1D18CFE3F}"/>
              </a:ext>
            </a:extLst>
          </p:cNvPr>
          <p:cNvGrpSpPr/>
          <p:nvPr/>
        </p:nvGrpSpPr>
        <p:grpSpPr>
          <a:xfrm>
            <a:off x="0" y="-1"/>
            <a:ext cx="3290108" cy="6886273"/>
            <a:chOff x="0" y="-1"/>
            <a:chExt cx="3290108" cy="6886273"/>
          </a:xfrm>
        </p:grpSpPr>
        <p:pic>
          <p:nvPicPr>
            <p:cNvPr id="2" name="Picture 1"/>
            <p:cNvPicPr>
              <a:picLocks noChangeAspect="1"/>
            </p:cNvPicPr>
            <p:nvPr/>
          </p:nvPicPr>
          <p:blipFill>
            <a:blip r:embed="rId3"/>
            <a:stretch>
              <a:fillRect/>
            </a:stretch>
          </p:blipFill>
          <p:spPr>
            <a:xfrm>
              <a:off x="0" y="-1"/>
              <a:ext cx="3290108" cy="6886273"/>
            </a:xfrm>
            <a:prstGeom prst="rect">
              <a:avLst/>
            </a:prstGeom>
          </p:spPr>
        </p:pic>
        <p:sp>
          <p:nvSpPr>
            <p:cNvPr id="3" name="Rectangle 2">
              <a:extLst>
                <a:ext uri="{FF2B5EF4-FFF2-40B4-BE49-F238E27FC236}">
                  <a16:creationId xmlns:a16="http://schemas.microsoft.com/office/drawing/2014/main" id="{8306466E-F6D2-704C-BE01-B3E88D39B5E9}"/>
                </a:ext>
              </a:extLst>
            </p:cNvPr>
            <p:cNvSpPr/>
            <p:nvPr/>
          </p:nvSpPr>
          <p:spPr bwMode="auto">
            <a:xfrm>
              <a:off x="2393577" y="2381646"/>
              <a:ext cx="618564" cy="5183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10">
              <a:extLst>
                <a:ext uri="{FF2B5EF4-FFF2-40B4-BE49-F238E27FC236}">
                  <a16:creationId xmlns:a16="http://schemas.microsoft.com/office/drawing/2014/main" id="{ED052427-75C7-EB45-8D5C-76DBAA77EBE1}"/>
                </a:ext>
              </a:extLst>
            </p:cNvPr>
            <p:cNvSpPr/>
            <p:nvPr/>
          </p:nvSpPr>
          <p:spPr bwMode="auto">
            <a:xfrm>
              <a:off x="2151529" y="2632657"/>
              <a:ext cx="1116621" cy="5183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خيمة الاجتماع</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صورة مسبقة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عن الصليب</a:t>
            </a:r>
            <a:endParaRPr lang="en-US" sz="5400" dirty="0">
              <a:effectLst>
                <a:glow rad="127000">
                  <a:schemeClr val="tx1"/>
                </a:glow>
              </a:effectLst>
              <a:ea typeface="ＭＳ Ｐゴシック" charset="0"/>
            </a:endParaRPr>
          </a:p>
        </p:txBody>
      </p:sp>
      <p:sp>
        <p:nvSpPr>
          <p:cNvPr id="4" name="Rectangle 3">
            <a:extLst>
              <a:ext uri="{FF2B5EF4-FFF2-40B4-BE49-F238E27FC236}">
                <a16:creationId xmlns:a16="http://schemas.microsoft.com/office/drawing/2014/main" id="{361D4F1D-A7F6-49F0-B2E9-889BA303A021}"/>
              </a:ext>
            </a:extLst>
          </p:cNvPr>
          <p:cNvSpPr/>
          <p:nvPr/>
        </p:nvSpPr>
        <p:spPr bwMode="auto">
          <a:xfrm>
            <a:off x="131885" y="4299438"/>
            <a:ext cx="1046284" cy="40229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المرحضة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6A2D02D1-E231-405F-8E35-5CAF12F173E1}"/>
              </a:ext>
            </a:extLst>
          </p:cNvPr>
          <p:cNvSpPr/>
          <p:nvPr/>
        </p:nvSpPr>
        <p:spPr bwMode="auto">
          <a:xfrm>
            <a:off x="2286000" y="5240215"/>
            <a:ext cx="817685" cy="648512"/>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المذبح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النحاسي</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2C984C8D-B61B-42D8-A5AE-6766285D2A3D}"/>
              </a:ext>
            </a:extLst>
          </p:cNvPr>
          <p:cNvSpPr/>
          <p:nvPr/>
        </p:nvSpPr>
        <p:spPr bwMode="auto">
          <a:xfrm>
            <a:off x="131884" y="2436160"/>
            <a:ext cx="896816" cy="463846"/>
          </a:xfrm>
          <a:prstGeom prst="rect">
            <a:avLst/>
          </a:prstGeom>
          <a:ln>
            <a:solidFill>
              <a:schemeClr val="bg1"/>
            </a:solid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المنارة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069C2F06-6A1D-467D-8E70-1519CDC388BC}"/>
              </a:ext>
            </a:extLst>
          </p:cNvPr>
          <p:cNvSpPr/>
          <p:nvPr/>
        </p:nvSpPr>
        <p:spPr bwMode="auto">
          <a:xfrm>
            <a:off x="2286001" y="430823"/>
            <a:ext cx="817684" cy="40229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التابوت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8E1DDF4C-9635-4F7F-BBF5-973C9804A8B7}"/>
              </a:ext>
            </a:extLst>
          </p:cNvPr>
          <p:cNvSpPr/>
          <p:nvPr/>
        </p:nvSpPr>
        <p:spPr bwMode="auto">
          <a:xfrm>
            <a:off x="2286001" y="1090246"/>
            <a:ext cx="817684" cy="710067"/>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المذبح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الذهبي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3193CBD8-A17F-451A-863B-4B71955C8D05}"/>
              </a:ext>
            </a:extLst>
          </p:cNvPr>
          <p:cNvSpPr/>
          <p:nvPr/>
        </p:nvSpPr>
        <p:spPr bwMode="auto">
          <a:xfrm>
            <a:off x="2173486" y="2528735"/>
            <a:ext cx="1116622" cy="710067"/>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مائدة خبز</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الوجوه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5720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290108" y="4907162"/>
            <a:ext cx="5853891" cy="183336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المذبح النحاسي</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6304637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053465" cy="6858000"/>
          </a:xfrm>
          <a:prstGeom prst="rect">
            <a:avLst/>
          </a:prstGeom>
        </p:spPr>
      </p:pic>
      <p:sp>
        <p:nvSpPr>
          <p:cNvPr id="900098" name="Rectangle 2"/>
          <p:cNvSpPr>
            <a:spLocks noGrp="1" noChangeArrowheads="1"/>
          </p:cNvSpPr>
          <p:nvPr>
            <p:ph type="ctrTitle"/>
          </p:nvPr>
        </p:nvSpPr>
        <p:spPr>
          <a:xfrm>
            <a:off x="3290108" y="4907162"/>
            <a:ext cx="5853891" cy="183336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المذبح النحاسي</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84168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202B5C1-E9EA-1149-AFF6-1903566C9AD8}"/>
              </a:ext>
            </a:extLst>
          </p:cNvPr>
          <p:cNvGrpSpPr/>
          <p:nvPr/>
        </p:nvGrpSpPr>
        <p:grpSpPr>
          <a:xfrm>
            <a:off x="-12701" y="0"/>
            <a:ext cx="9169400" cy="5422472"/>
            <a:chOff x="-12701" y="0"/>
            <a:chExt cx="9169400" cy="5422472"/>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1" y="0"/>
              <a:ext cx="9169400" cy="5417240"/>
            </a:xfrm>
            <a:prstGeom prst="rect">
              <a:avLst/>
            </a:prstGeom>
          </p:spPr>
        </p:pic>
        <p:sp>
          <p:nvSpPr>
            <p:cNvPr id="4" name="Rectangle 3">
              <a:extLst>
                <a:ext uri="{FF2B5EF4-FFF2-40B4-BE49-F238E27FC236}">
                  <a16:creationId xmlns:a16="http://schemas.microsoft.com/office/drawing/2014/main" id="{B14099E8-B1CC-194C-ABDB-F87D2F390A1F}"/>
                </a:ext>
              </a:extLst>
            </p:cNvPr>
            <p:cNvSpPr/>
            <p:nvPr/>
          </p:nvSpPr>
          <p:spPr bwMode="auto">
            <a:xfrm>
              <a:off x="4927602" y="4160451"/>
              <a:ext cx="4216398" cy="1262021"/>
            </a:xfrm>
            <a:prstGeom prst="rect">
              <a:avLst/>
            </a:prstGeom>
            <a:solidFill>
              <a:schemeClr val="accent6">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B0370D21-D03B-554C-AE86-2C1132913DD3}"/>
                </a:ext>
              </a:extLst>
            </p:cNvPr>
            <p:cNvSpPr/>
            <p:nvPr/>
          </p:nvSpPr>
          <p:spPr bwMode="auto">
            <a:xfrm>
              <a:off x="0" y="4160451"/>
              <a:ext cx="4944533" cy="1262021"/>
            </a:xfrm>
            <a:prstGeom prst="rect">
              <a:avLst/>
            </a:prstGeom>
            <a:solidFill>
              <a:srgbClr val="983225"/>
            </a:solidFill>
            <a:ln w="9525" cap="flat" cmpd="sng" algn="ctr">
              <a:solidFill>
                <a:srgbClr val="983225"/>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5562600"/>
            <a:ext cx="9143999" cy="1177925"/>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ＭＳ Ｐゴシック" charset="0"/>
              </a:rPr>
              <a:t>المذبح النحاسي</a:t>
            </a:r>
            <a:endParaRPr lang="en-US" sz="4800" dirty="0">
              <a:effectLst>
                <a:glow rad="127000">
                  <a:schemeClr val="tx1"/>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09060CFE-FD9C-5E48-BA60-C3BE84C72FD9}"/>
              </a:ext>
            </a:extLst>
          </p:cNvPr>
          <p:cNvSpPr txBox="1">
            <a:spLocks noChangeArrowheads="1"/>
          </p:cNvSpPr>
          <p:nvPr/>
        </p:nvSpPr>
        <p:spPr bwMode="auto">
          <a:xfrm>
            <a:off x="1" y="4245117"/>
            <a:ext cx="4923370" cy="10837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20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و كل كاهن يقوم كل يوم يخدم و يقدم مراراً كثيرة تلك الذبائح عينها التي لا تستطيع البتة أن تنزع الخطية (عب 10: 11)</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6" name="Rectangle 2">
            <a:extLst>
              <a:ext uri="{FF2B5EF4-FFF2-40B4-BE49-F238E27FC236}">
                <a16:creationId xmlns:a16="http://schemas.microsoft.com/office/drawing/2014/main" id="{5F19AB96-FEC8-8745-A463-65C02614E310}"/>
              </a:ext>
            </a:extLst>
          </p:cNvPr>
          <p:cNvSpPr txBox="1">
            <a:spLocks noChangeArrowheads="1"/>
          </p:cNvSpPr>
          <p:nvPr/>
        </p:nvSpPr>
        <p:spPr bwMode="auto">
          <a:xfrm>
            <a:off x="5020733" y="4245117"/>
            <a:ext cx="4131160" cy="10837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2000" b="1" kern="0">
                <a:solidFill>
                  <a:schemeClr val="bg1"/>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لأنه بقربان واحد أكمل إلى الأبد المقدسين (عب 10: 14)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7054395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332" y="-2116"/>
            <a:ext cx="9186332" cy="6902872"/>
          </a:xfrm>
          <a:prstGeom prst="rect">
            <a:avLst/>
          </a:prstGeom>
        </p:spPr>
      </p:pic>
      <p:sp>
        <p:nvSpPr>
          <p:cNvPr id="900098" name="Rectangle 2"/>
          <p:cNvSpPr>
            <a:spLocks noGrp="1" noChangeArrowheads="1"/>
          </p:cNvSpPr>
          <p:nvPr>
            <p:ph type="ctrTitle"/>
          </p:nvPr>
        </p:nvSpPr>
        <p:spPr>
          <a:xfrm>
            <a:off x="3290108" y="4953000"/>
            <a:ext cx="5853891" cy="1787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ea typeface="ＭＳ Ｐゴシック" charset="0"/>
                <a:cs typeface="ＭＳ Ｐゴシック" charset="0"/>
              </a:rPr>
              <a:t>المرحضة</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85079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الدخول الإنتصاري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9346" y="0"/>
            <a:ext cx="9172304" cy="4608893"/>
          </a:xfrm>
          <a:prstGeom prst="rect">
            <a:avLst/>
          </a:prstGeom>
        </p:spPr>
      </p:pic>
    </p:spTree>
    <p:extLst>
      <p:ext uri="{BB962C8B-B14F-4D97-AF65-F5344CB8AC3E}">
        <p14:creationId xmlns:p14="http://schemas.microsoft.com/office/powerpoint/2010/main" val="34066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5503333" cy="7091924"/>
          </a:xfrm>
          <a:prstGeom prst="rect">
            <a:avLst/>
          </a:prstGeom>
        </p:spPr>
      </p:pic>
      <p:sp>
        <p:nvSpPr>
          <p:cNvPr id="900098" name="Rectangle 2"/>
          <p:cNvSpPr>
            <a:spLocks noGrp="1" noChangeArrowheads="1"/>
          </p:cNvSpPr>
          <p:nvPr>
            <p:ph type="ctrTitle"/>
          </p:nvPr>
        </p:nvSpPr>
        <p:spPr>
          <a:xfrm>
            <a:off x="3290108" y="4953000"/>
            <a:ext cx="5853891" cy="1787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ea typeface="ＭＳ Ｐゴシック" charset="0"/>
                <a:cs typeface="ＭＳ Ｐゴシック" charset="0"/>
              </a:rPr>
              <a:t>المرحضة</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5058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11665"/>
            <a:ext cx="9215040" cy="6350000"/>
          </a:xfrm>
          <a:prstGeom prst="rect">
            <a:avLst/>
          </a:prstGeom>
        </p:spPr>
      </p:pic>
      <p:sp>
        <p:nvSpPr>
          <p:cNvPr id="900098" name="Rectangle 2"/>
          <p:cNvSpPr>
            <a:spLocks noGrp="1" noChangeArrowheads="1"/>
          </p:cNvSpPr>
          <p:nvPr>
            <p:ph type="ctrTitle"/>
          </p:nvPr>
        </p:nvSpPr>
        <p:spPr>
          <a:xfrm>
            <a:off x="3290108" y="4953000"/>
            <a:ext cx="5853891" cy="1787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المرحضة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43696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90108" y="4953000"/>
            <a:ext cx="5853891" cy="1787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Laver</a:t>
            </a:r>
          </a:p>
        </p:txBody>
      </p:sp>
      <p:pic>
        <p:nvPicPr>
          <p:cNvPr id="2" name="Picture 1"/>
          <p:cNvPicPr>
            <a:picLocks noChangeAspect="1"/>
          </p:cNvPicPr>
          <p:nvPr/>
        </p:nvPicPr>
        <p:blipFill>
          <a:blip r:embed="rId3"/>
          <a:stretch>
            <a:fillRect/>
          </a:stretch>
        </p:blipFill>
        <p:spPr>
          <a:xfrm>
            <a:off x="-1" y="0"/>
            <a:ext cx="9143999" cy="6871062"/>
          </a:xfrm>
          <a:prstGeom prst="rect">
            <a:avLst/>
          </a:prstGeom>
        </p:spPr>
      </p:pic>
    </p:spTree>
    <p:extLst>
      <p:ext uri="{BB962C8B-B14F-4D97-AF65-F5344CB8AC3E}">
        <p14:creationId xmlns:p14="http://schemas.microsoft.com/office/powerpoint/2010/main" val="3520149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5657273" cy="6955664"/>
          </a:xfrm>
          <a:prstGeom prst="rect">
            <a:avLst/>
          </a:prstGeom>
        </p:spPr>
      </p:pic>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ترمز                   خيمة الإجتماع     للصليب</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47450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Tabernacle prefiguring the Cross</a:t>
            </a:r>
          </a:p>
        </p:txBody>
      </p:sp>
      <p:pic>
        <p:nvPicPr>
          <p:cNvPr id="2" name="Picture 1"/>
          <p:cNvPicPr>
            <a:picLocks noChangeAspect="1"/>
          </p:cNvPicPr>
          <p:nvPr/>
        </p:nvPicPr>
        <p:blipFill>
          <a:blip r:embed="rId3"/>
          <a:stretch>
            <a:fillRect/>
          </a:stretch>
        </p:blipFill>
        <p:spPr>
          <a:xfrm>
            <a:off x="0" y="46181"/>
            <a:ext cx="9482868" cy="6740525"/>
          </a:xfrm>
          <a:prstGeom prst="rect">
            <a:avLst/>
          </a:prstGeom>
        </p:spPr>
      </p:pic>
      <p:sp>
        <p:nvSpPr>
          <p:cNvPr id="4" name="Rectangle 2">
            <a:extLst>
              <a:ext uri="{FF2B5EF4-FFF2-40B4-BE49-F238E27FC236}">
                <a16:creationId xmlns:a16="http://schemas.microsoft.com/office/drawing/2014/main" id="{A17727C0-6F5B-5747-83C6-15AC93AE2345}"/>
              </a:ext>
            </a:extLst>
          </p:cNvPr>
          <p:cNvSpPr txBox="1">
            <a:spLocks noChangeArrowheads="1"/>
          </p:cNvSpPr>
          <p:nvPr/>
        </p:nvSpPr>
        <p:spPr bwMode="auto">
          <a:xfrm>
            <a:off x="2413591" y="1275912"/>
            <a:ext cx="5039832" cy="3072292"/>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المشابك الفضية</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8018663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8974"/>
            <a:ext cx="6188364" cy="7094517"/>
          </a:xfrm>
          <a:prstGeom prst="rect">
            <a:avLst/>
          </a:prstGeom>
        </p:spPr>
      </p:pic>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خيمة الإجتماع </a:t>
            </a:r>
            <a:br>
              <a:rPr lang="ar-JO"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تصور الصليب</a:t>
            </a:r>
            <a:endParaRPr lang="en-US" sz="54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79B7EB-76B9-B449-A887-D294CB743B44}"/>
              </a:ext>
            </a:extLst>
          </p:cNvPr>
          <p:cNvSpPr txBox="1">
            <a:spLocks noChangeArrowheads="1"/>
          </p:cNvSpPr>
          <p:nvPr/>
        </p:nvSpPr>
        <p:spPr bwMode="auto">
          <a:xfrm>
            <a:off x="1" y="6375400"/>
            <a:ext cx="4140200" cy="437634"/>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المشابك الفضية</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1185463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Tabernacle prefiguring the Cross</a:t>
            </a:r>
          </a:p>
        </p:txBody>
      </p:sp>
      <p:pic>
        <p:nvPicPr>
          <p:cNvPr id="2" name="Picture 1"/>
          <p:cNvPicPr>
            <a:picLocks noChangeAspect="1"/>
          </p:cNvPicPr>
          <p:nvPr/>
        </p:nvPicPr>
        <p:blipFill>
          <a:blip r:embed="rId3"/>
          <a:stretch>
            <a:fillRect/>
          </a:stretch>
        </p:blipFill>
        <p:spPr>
          <a:xfrm>
            <a:off x="0" y="46181"/>
            <a:ext cx="9482868" cy="6740525"/>
          </a:xfrm>
          <a:prstGeom prst="rect">
            <a:avLst/>
          </a:prstGeom>
        </p:spPr>
      </p:pic>
      <p:sp>
        <p:nvSpPr>
          <p:cNvPr id="4" name="Rectangle 2">
            <a:extLst>
              <a:ext uri="{FF2B5EF4-FFF2-40B4-BE49-F238E27FC236}">
                <a16:creationId xmlns:a16="http://schemas.microsoft.com/office/drawing/2014/main" id="{A17727C0-6F5B-5747-83C6-15AC93AE2345}"/>
              </a:ext>
            </a:extLst>
          </p:cNvPr>
          <p:cNvSpPr txBox="1">
            <a:spLocks noChangeArrowheads="1"/>
          </p:cNvSpPr>
          <p:nvPr/>
        </p:nvSpPr>
        <p:spPr bwMode="auto">
          <a:xfrm>
            <a:off x="2413591" y="1275912"/>
            <a:ext cx="5039832" cy="3072292"/>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الألواح</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4146022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Tabernacle prefiguring the Cross</a:t>
            </a:r>
          </a:p>
        </p:txBody>
      </p:sp>
      <p:pic>
        <p:nvPicPr>
          <p:cNvPr id="2" name="Picture 1"/>
          <p:cNvPicPr>
            <a:picLocks noChangeAspect="1"/>
          </p:cNvPicPr>
          <p:nvPr/>
        </p:nvPicPr>
        <p:blipFill>
          <a:blip r:embed="rId3"/>
          <a:stretch>
            <a:fillRect/>
          </a:stretch>
        </p:blipFill>
        <p:spPr>
          <a:xfrm>
            <a:off x="-1" y="821967"/>
            <a:ext cx="9159431" cy="3892758"/>
          </a:xfrm>
          <a:prstGeom prst="rect">
            <a:avLst/>
          </a:prstGeom>
        </p:spPr>
      </p:pic>
    </p:spTree>
    <p:extLst>
      <p:ext uri="{BB962C8B-B14F-4D97-AF65-F5344CB8AC3E}">
        <p14:creationId xmlns:p14="http://schemas.microsoft.com/office/powerpoint/2010/main" val="5546873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4895273" cy="6862532"/>
          </a:xfrm>
          <a:prstGeom prst="rect">
            <a:avLst/>
          </a:prstGeom>
        </p:spPr>
      </p:pic>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ترمز                   خيمة الإجتماع     للصليب</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36357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8104909" cy="6867068"/>
          </a:xfrm>
          <a:prstGeom prst="rect">
            <a:avLst/>
          </a:prstGeom>
        </p:spPr>
      </p:pic>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ترمز                   خيمة الإجتماع     للصليب</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5161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rtl="1" eaLnBrk="1" hangingPunct="1"/>
            <a:r>
              <a:rPr lang="ar-SA" sz="4800" dirty="0">
                <a:solidFill>
                  <a:schemeClr val="bg1"/>
                </a:solidFill>
                <a:latin typeface="Arial" panose="020B0604020202020204" pitchFamily="34" charset="0"/>
                <a:cs typeface="Arial" panose="020B0604020202020204" pitchFamily="34" charset="0"/>
              </a:rPr>
              <a:t>الدخول</a:t>
            </a:r>
            <a:r>
              <a:rPr lang="ar-JO" sz="4800" dirty="0">
                <a:solidFill>
                  <a:schemeClr val="bg1"/>
                </a:solidFill>
                <a:latin typeface="Arial" panose="020B0604020202020204" pitchFamily="34" charset="0"/>
                <a:cs typeface="Arial" panose="020B0604020202020204" pitchFamily="34" charset="0"/>
              </a:rPr>
              <a:t> الإ</a:t>
            </a:r>
            <a:r>
              <a:rPr lang="ar-SA" sz="4800" dirty="0">
                <a:solidFill>
                  <a:schemeClr val="bg1"/>
                </a:solidFill>
                <a:latin typeface="Arial" panose="020B0604020202020204" pitchFamily="34" charset="0"/>
                <a:cs typeface="Arial" panose="020B0604020202020204" pitchFamily="34" charset="0"/>
              </a:rPr>
              <a:t>نتصار</a:t>
            </a:r>
            <a:r>
              <a:rPr lang="ar-JO" sz="4800" dirty="0">
                <a:solidFill>
                  <a:schemeClr val="bg1"/>
                </a:solidFill>
                <a:latin typeface="Arial" panose="020B0604020202020204" pitchFamily="34" charset="0"/>
                <a:cs typeface="Arial" panose="020B0604020202020204" pitchFamily="34" charset="0"/>
              </a:rPr>
              <a:t>يّ</a:t>
            </a:r>
            <a:endParaRPr lang="ar-SA" sz="4800" dirty="0">
              <a:solidFill>
                <a:schemeClr val="bg1"/>
              </a:solidFill>
              <a:latin typeface="Arial" panose="020B0604020202020204" pitchFamily="34" charset="0"/>
              <a:cs typeface="Arial" panose="020B0604020202020204" pitchFamily="34" charset="0"/>
            </a:endParaRP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مت</a:t>
            </a:r>
            <a:r>
              <a:rPr kumimoji="0" lang="ar-JO" sz="4400" b="0"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1" i="0" u="none" strike="noStrike" kern="1200" cap="none" spc="0" normalizeH="0" baseline="0" noProof="0" dirty="0" err="1">
                <a:ln>
                  <a:noFill/>
                </a:ln>
                <a:solidFill>
                  <a:srgbClr val="800000"/>
                </a:solidFill>
                <a:effectLst/>
                <a:uLnTx/>
                <a:uFillTx/>
                <a:latin typeface="Arial" panose="020B0604020202020204" pitchFamily="34" charset="0"/>
                <a:ea typeface="ＭＳ Ｐゴシック" charset="0"/>
                <a:cs typeface="Arial" panose="020B0604020202020204" pitchFamily="34" charset="0"/>
              </a:rPr>
              <a:t>الأَعَالِي</a:t>
            </a:r>
            <a:r>
              <a:rPr kumimoji="0" lang="ar-SA" sz="44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 </a:t>
            </a:r>
          </a:p>
        </p:txBody>
      </p:sp>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91857"/>
            <a:ext cx="9144000" cy="2540000"/>
          </a:xfrm>
          <a:noFill/>
          <a:effectLst>
            <a:outerShdw blurRad="63500" dist="35921" dir="2700000" algn="ctr" rotWithShape="0">
              <a:schemeClr val="tx2">
                <a:alpha val="74998"/>
              </a:schemeClr>
            </a:outerShdw>
          </a:effectLst>
        </p:spPr>
        <p:txBody>
          <a:bodyPr anchor="t"/>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ولا ليقدم نفسه مراراً كثيرة، كما يدخل رئيس الكهنة إلى الأقداس كل سنة بدم آخر.</a:t>
            </a:r>
            <a:b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(9: 25)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2260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dissolve">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rPr>
              <a:t>عبرانيين 9: 26</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endParaRPr>
          </a:p>
        </p:txBody>
      </p:sp>
      <p:sp>
        <p:nvSpPr>
          <p:cNvPr id="166917" name="Text Box 5"/>
          <p:cNvSpPr txBox="1">
            <a:spLocks noChangeArrowheads="1"/>
          </p:cNvSpPr>
          <p:nvPr/>
        </p:nvSpPr>
        <p:spPr bwMode="auto">
          <a:xfrm>
            <a:off x="381000" y="1812925"/>
            <a:ext cx="8153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rPr>
              <a:t>فإذ ذاك كان يجب أن يتألم مراراً كثيرة منذ تأسيس العالم، ولكنه الآن قد أظهر مرة عند انقضاء الدهور ليبطل الخطية بذبيحة نفسه.</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endParaRPr>
          </a:p>
        </p:txBody>
      </p:sp>
      <p:sp>
        <p:nvSpPr>
          <p:cNvPr id="166918"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600" b="1" dirty="0">
                <a:solidFill>
                  <a:srgbClr val="FFFF00"/>
                </a:solidFill>
                <a:effectLst>
                  <a:glow rad="228600">
                    <a:schemeClr val="tx1"/>
                  </a:glow>
                </a:effectLst>
                <a:ea typeface="ＭＳ Ｐゴシック" charset="0"/>
              </a:rPr>
              <a:t>تم التخلص من الخطيئة (وليس فقط تغطيتها)</a:t>
            </a:r>
            <a:endParaRPr lang="en-US" sz="3600" b="1" dirty="0">
              <a:solidFill>
                <a:srgbClr val="FFFF00"/>
              </a:solidFill>
              <a:effectLst>
                <a:glow rad="228600">
                  <a:schemeClr val="tx1"/>
                </a:glow>
              </a:effectLst>
              <a:ea typeface="ＭＳ Ｐゴシック" charset="0"/>
            </a:endParaRPr>
          </a:p>
        </p:txBody>
      </p:sp>
    </p:spTree>
    <p:extLst>
      <p:ext uri="{BB962C8B-B14F-4D97-AF65-F5344CB8AC3E}">
        <p14:creationId xmlns:p14="http://schemas.microsoft.com/office/powerpoint/2010/main" val="816368206"/>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80160"/>
            <a:ext cx="9144000" cy="55778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1236098"/>
          </a:xfrm>
          <a:noFill/>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وكما وضع للناس أن يموتوا مرة ثم بعد ذلك الدينونة،</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2817224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spli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777"/>
            <a:ext cx="5076056" cy="6903436"/>
          </a:xfrm>
          <a:prstGeom prst="rect">
            <a:avLst/>
          </a:prstGeom>
        </p:spPr>
      </p:pic>
      <p:sp>
        <p:nvSpPr>
          <p:cNvPr id="2050" name="Rectangle 2"/>
          <p:cNvSpPr>
            <a:spLocks noGrp="1" noChangeArrowheads="1"/>
          </p:cNvSpPr>
          <p:nvPr>
            <p:ph type="ctrTitle"/>
          </p:nvPr>
        </p:nvSpPr>
        <p:spPr>
          <a:xfrm>
            <a:off x="4716016" y="674779"/>
            <a:ext cx="4427984" cy="1125421"/>
          </a:xfrm>
        </p:spPr>
        <p:txBody>
          <a:bodyPr/>
          <a:lstStyle/>
          <a:p>
            <a:r>
              <a:rPr lang="ar-JO" dirty="0">
                <a:effectLst>
                  <a:glow rad="203200">
                    <a:schemeClr val="tx1"/>
                  </a:glow>
                </a:effectLst>
                <a:latin typeface="Arial" panose="020B0604020202020204" pitchFamily="34" charset="0"/>
                <a:cs typeface="Arial" panose="020B0604020202020204" pitchFamily="34" charset="0"/>
              </a:rPr>
              <a:t>ماذا عن ... ؟</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5076056" y="1872208"/>
            <a:ext cx="4067944" cy="5229200"/>
          </a:xfrm>
        </p:spPr>
        <p:txBody>
          <a:bodyPr/>
          <a:lstStyle/>
          <a:p>
            <a:r>
              <a:rPr lang="ar-JO" sz="3600" dirty="0">
                <a:solidFill>
                  <a:srgbClr val="FFFF00"/>
                </a:solidFill>
                <a:effectLst>
                  <a:glow rad="203200">
                    <a:schemeClr val="tx1"/>
                  </a:glow>
                </a:effectLst>
                <a:latin typeface="Arial" panose="020B0604020202020204" pitchFamily="34" charset="0"/>
                <a:cs typeface="Arial" panose="020B0604020202020204" pitchFamily="34" charset="0"/>
              </a:rPr>
              <a:t>التقمص</a:t>
            </a:r>
          </a:p>
          <a:p>
            <a:pPr rtl="1"/>
            <a:r>
              <a:rPr lang="ar-JO" sz="3600" dirty="0">
                <a:effectLst>
                  <a:glow rad="203200">
                    <a:schemeClr val="tx1"/>
                  </a:glow>
                </a:effectLst>
                <a:latin typeface="Arial" panose="020B0604020202020204" pitchFamily="34" charset="0"/>
                <a:cs typeface="Arial" panose="020B0604020202020204" pitchFamily="34" charset="0"/>
              </a:rPr>
              <a:t>يعتقد أنه بعد الموت يعود الناس إلى الأرض مرة أخرى في جسد بشري آخر (راجع اللاتينية </a:t>
            </a:r>
            <a:r>
              <a:rPr lang="en-US" sz="3600" dirty="0">
                <a:effectLst>
                  <a:glow rad="203200">
                    <a:schemeClr val="tx1"/>
                  </a:glow>
                </a:effectLst>
                <a:latin typeface="Arial" panose="020B0604020202020204" pitchFamily="34" charset="0"/>
                <a:cs typeface="Arial" panose="020B0604020202020204" pitchFamily="34" charset="0"/>
              </a:rPr>
              <a:t>carne، </a:t>
            </a:r>
            <a:r>
              <a:rPr lang="ar-JO" sz="3600" dirty="0">
                <a:effectLst>
                  <a:glow rad="203200">
                    <a:schemeClr val="tx1"/>
                  </a:glow>
                </a:effectLst>
                <a:latin typeface="Arial" panose="020B0604020202020204" pitchFamily="34" charset="0"/>
                <a:cs typeface="Arial" panose="020B0604020202020204" pitchFamily="34" charset="0"/>
              </a:rPr>
              <a:t>جسد)</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5" name="TextBox 4"/>
          <p:cNvSpPr txBox="1"/>
          <p:nvPr/>
        </p:nvSpPr>
        <p:spPr>
          <a:xfrm>
            <a:off x="8316416" y="87015"/>
            <a:ext cx="598241" cy="461665"/>
          </a:xfrm>
          <a:prstGeom prst="rect">
            <a:avLst/>
          </a:prstGeom>
          <a:noFill/>
        </p:spPr>
        <p:txBody>
          <a:bodyPr wrap="none" rtlCol="0">
            <a:spAutoFit/>
          </a:bodyPr>
          <a:lstStyle/>
          <a:p>
            <a:pPr defTabSz="914400" eaLnBrk="0" fontAlgn="base" hangingPunct="0">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17أ</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53579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71003787"/>
              </p:ext>
            </p:extLst>
          </p:nvPr>
        </p:nvGraphicFramePr>
        <p:xfrm>
          <a:off x="1115616" y="1268760"/>
          <a:ext cx="7152456" cy="4840312"/>
        </p:xfrm>
        <a:graphic>
          <a:graphicData uri="http://schemas.openxmlformats.org/drawingml/2006/chart">
            <c:chart xmlns:c="http://schemas.openxmlformats.org/drawingml/2006/chart" xmlns:r="http://schemas.openxmlformats.org/officeDocument/2006/relationships" r:id="rId3"/>
          </a:graphicData>
        </a:graphic>
      </p:graphicFrame>
      <p:sp>
        <p:nvSpPr>
          <p:cNvPr id="2050" name="Rectangle 2"/>
          <p:cNvSpPr>
            <a:spLocks noGrp="1" noChangeArrowheads="1"/>
          </p:cNvSpPr>
          <p:nvPr>
            <p:ph type="ctrTitle"/>
          </p:nvPr>
        </p:nvSpPr>
        <p:spPr>
          <a:xfrm>
            <a:off x="0" y="-677"/>
            <a:ext cx="9144000" cy="1125421"/>
          </a:xfrm>
        </p:spPr>
        <p:txBody>
          <a:bodyPr/>
          <a:lstStyle/>
          <a:p>
            <a:r>
              <a:rPr lang="ar-JO" sz="4800" dirty="0">
                <a:effectLst>
                  <a:glow rad="203200">
                    <a:schemeClr val="tx1"/>
                  </a:glow>
                </a:effectLst>
                <a:latin typeface="Arial" panose="020B0604020202020204" pitchFamily="34" charset="0"/>
                <a:cs typeface="Arial" panose="020B0604020202020204" pitchFamily="34" charset="0"/>
              </a:rPr>
              <a:t>التقمص في أمريكا</a:t>
            </a:r>
            <a:endParaRPr lang="en-US" sz="4800"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0" y="908720"/>
            <a:ext cx="9144000" cy="692696"/>
          </a:xfrm>
        </p:spPr>
        <p:txBody>
          <a:bodyPr/>
          <a:lstStyle/>
          <a:p>
            <a:r>
              <a:rPr lang="ar-JO" sz="3600" dirty="0">
                <a:effectLst>
                  <a:glow rad="203200">
                    <a:schemeClr val="tx1"/>
                  </a:glow>
                </a:effectLst>
                <a:latin typeface="Arial" panose="020B0604020202020204" pitchFamily="34" charset="0"/>
                <a:cs typeface="Arial" panose="020B0604020202020204" pitchFamily="34" charset="0"/>
              </a:rPr>
              <a:t>1 من كل 5 أمريكيين</a:t>
            </a:r>
            <a:endParaRPr lang="en-US" sz="3600" dirty="0">
              <a:effectLst>
                <a:glow rad="203200">
                  <a:schemeClr val="tx1"/>
                </a:glow>
              </a:effectLst>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0" y="6131254"/>
            <a:ext cx="8748464" cy="6926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r" defTabSz="914400"/>
            <a:r>
              <a:rPr lang="ar-JO" sz="3600"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rPr>
              <a:t>استطلاع غالوب 2005</a:t>
            </a:r>
            <a:endParaRPr lang="en-US" sz="3600"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endParaRPr>
          </a:p>
        </p:txBody>
      </p:sp>
      <p:sp>
        <p:nvSpPr>
          <p:cNvPr id="7" name="TextBox 6"/>
          <p:cNvSpPr txBox="1"/>
          <p:nvPr/>
        </p:nvSpPr>
        <p:spPr>
          <a:xfrm>
            <a:off x="8316416" y="87015"/>
            <a:ext cx="598241" cy="461665"/>
          </a:xfrm>
          <a:prstGeom prst="rect">
            <a:avLst/>
          </a:prstGeom>
          <a:noFill/>
        </p:spPr>
        <p:txBody>
          <a:bodyPr wrap="none" rtlCol="0">
            <a:spAutoFit/>
          </a:bodyPr>
          <a:lstStyle/>
          <a:p>
            <a:pPr defTabSz="914400" eaLnBrk="0" fontAlgn="base" hangingPunct="0">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17أ</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15099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endParaRPr lang="en-US" dirty="0">
              <a:effectLst>
                <a:glow rad="203200">
                  <a:schemeClr val="tx1"/>
                </a:glow>
              </a:effectLst>
            </a:endParaRPr>
          </a:p>
        </p:txBody>
      </p:sp>
      <p:pic>
        <p:nvPicPr>
          <p:cNvPr id="2" name="Picture 1"/>
          <p:cNvPicPr>
            <a:picLocks noChangeAspect="1"/>
          </p:cNvPicPr>
          <p:nvPr/>
        </p:nvPicPr>
        <p:blipFill>
          <a:blip r:embed="rId2"/>
          <a:stretch>
            <a:fillRect/>
          </a:stretch>
        </p:blipFill>
        <p:spPr>
          <a:xfrm>
            <a:off x="107504" y="-171400"/>
            <a:ext cx="8924540" cy="7139632"/>
          </a:xfrm>
          <a:prstGeom prst="rect">
            <a:avLst/>
          </a:prstGeom>
        </p:spPr>
      </p:pic>
      <p:sp>
        <p:nvSpPr>
          <p:cNvPr id="6" name="Rectangle 2"/>
          <p:cNvSpPr txBox="1">
            <a:spLocks noChangeArrowheads="1"/>
          </p:cNvSpPr>
          <p:nvPr/>
        </p:nvSpPr>
        <p:spPr bwMode="auto">
          <a:xfrm>
            <a:off x="-5916" y="6021288"/>
            <a:ext cx="9144000" cy="79382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بعض الأحيان تبدأ الروح في الإنتقال إلى المكان الجديد، حتى قبل انتهاء عقد إيجار المكان القديم.</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3" name="Title 2"/>
          <p:cNvSpPr>
            <a:spLocks noGrp="1"/>
          </p:cNvSpPr>
          <p:nvPr>
            <p:ph type="ctrTitle"/>
          </p:nvPr>
        </p:nvSpPr>
        <p:spPr>
          <a:xfrm>
            <a:off x="16791" y="5332992"/>
            <a:ext cx="9144000" cy="701254"/>
          </a:xfr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4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ما قبل التقمص</a:t>
            </a:r>
            <a:endParaRPr lang="en-US" sz="4800" kern="12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0753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80160"/>
            <a:ext cx="9144000" cy="55778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123609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وكما وضع للناس أن يموتوا مرة ثم بعد ذلك الدينونة،</a:t>
            </a:r>
          </a:p>
        </p:txBody>
      </p:sp>
      <p:sp>
        <p:nvSpPr>
          <p:cNvPr id="5" name="Rectangle 2"/>
          <p:cNvSpPr txBox="1">
            <a:spLocks noChangeArrowheads="1"/>
          </p:cNvSpPr>
          <p:nvPr/>
        </p:nvSpPr>
        <p:spPr bwMode="auto">
          <a:xfrm>
            <a:off x="0" y="1213823"/>
            <a:ext cx="9144000" cy="51992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هكذا المسيح أيضاً، بعدما قدم مرة لكي يحمل خطايا كثيرين، سيظهر ثانية بلا خطية للخلاص للذين ينتظرونه.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(9: 27-28)</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6232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b 9 high priest at lampstand.jpg"/>
          <p:cNvPicPr>
            <a:picLocks noChangeAspect="1"/>
          </p:cNvPicPr>
          <p:nvPr/>
        </p:nvPicPr>
        <p:blipFill rotWithShape="1">
          <a:blip r:embed="rId3" cstate="screen">
            <a:extLst>
              <a:ext uri="{28A0092B-C50C-407E-A947-70E740481C1C}">
                <a14:useLocalDpi xmlns:a14="http://schemas.microsoft.com/office/drawing/2010/main"/>
              </a:ext>
            </a:extLst>
          </a:blip>
          <a:srcRect l="-66"/>
          <a:stretch/>
        </p:blipFill>
        <p:spPr>
          <a:xfrm>
            <a:off x="0" y="-33536"/>
            <a:ext cx="9144000" cy="693582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49494"/>
            <a:ext cx="9144000" cy="5135269"/>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الناموس، إذ له ظل الخيرات العتيدة لا نفس صورة الأشياء، لا يقدر أبداً بنفس الذبائح كل سنة، التي يقدمونها على الدوام، أن يكمل الذين يتقدمون.</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hr-HR"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عب 10: 1</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94031467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717778"/>
            <a:ext cx="9233417" cy="61402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3620794"/>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وإلا أفما زالت تقدم؟ من أجل أن الخادمين، وهم مطهرون مرة، لا يكون لهم أيضا ضمير خطايا.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(عب 10: 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188279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1552"/>
            <a:ext cx="9135657" cy="696495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343" y="3991429"/>
            <a:ext cx="9144000" cy="287434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لكن فيها كل سنة ذكر خطايا، لأنه لا يمكن أن دم ثيران وتيوس يرفع خطايا.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(عب 10: 3-4)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91565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من الشعانين إلى الشعانين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3017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4062"/>
            <a:ext cx="3905250" cy="6813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46285" y="44062"/>
            <a:ext cx="5315857" cy="69409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لذلك عند دخوله إلى العالم يقول: ذبيحة وقرباناً لم ترد، ولكن هيأت لي جسداً. بمحرقات وذبائح للخطية لم تسر.</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hr-HR"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عب 10: 5-6</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1691565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ثم قلت: هنذا أجيء، في درج الكتاب مكتوب عني، لأفعل مشيئتك يا الله، إذ يقول آنفاً: «إنك ذبيحة وقرباناً ومحرقات وذبائح للخطية لم ترد ولا سررت بها، التي تقدم حسب الناموس، ثم قال: هنذا أجيء لأفعل مشيئتك يا الله، ينزع الأول لكي يثبت الثاني.</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hr-HR"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عب 10: 7-9</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1691565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7088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71998"/>
            <a:ext cx="9144000" cy="2286002"/>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فبهذه المشيئة نحن مقدسون بتقديم جسد يسوع المسيح مرة واحدة (عب 10: 10)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343113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40274" y="44062"/>
            <a:ext cx="4403725" cy="68139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وكل كاهن يقوم كل يوم يخدم ويقدم مرارا كثيرة تلك الذبائح عينها، التي لا تستطيع البتة أن تنزع الخطية.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(عب 10: 11)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91565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5950858" cy="691960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جلس يسوع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06617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58000" cy="6858000"/>
          </a:xfrm>
          <a:prstGeom prst="rect">
            <a:avLst/>
          </a:prstGeom>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effectLst>
                  <a:glow rad="228600">
                    <a:srgbClr val="000000"/>
                  </a:glow>
                </a:effectLst>
                <a:latin typeface="Arial"/>
                <a:ea typeface="Times New Roman" pitchFamily="-111" charset="0"/>
                <a:cs typeface="Arial"/>
              </a:rPr>
              <a:t>عبرانيين 10: 12</a:t>
            </a:r>
            <a:endParaRPr lang="en-US" sz="2800" b="1" dirty="0">
              <a:solidFill>
                <a:srgbClr val="FFFFFF"/>
              </a:solidFill>
              <a:effectLst>
                <a:glow rad="228600">
                  <a:srgbClr val="000000"/>
                </a:glow>
              </a:effectLst>
              <a:latin typeface="Arial"/>
              <a:ea typeface="Times New Roman" pitchFamily="-111" charset="0"/>
              <a:cs typeface="Arial"/>
            </a:endParaRPr>
          </a:p>
        </p:txBody>
      </p:sp>
      <p:sp>
        <p:nvSpPr>
          <p:cNvPr id="3" name="Title 2"/>
          <p:cNvSpPr>
            <a:spLocks noGrp="1"/>
          </p:cNvSpPr>
          <p:nvPr>
            <p:ph type="title" idx="4294967295"/>
          </p:nvPr>
        </p:nvSpPr>
        <p:spPr>
          <a:xfrm>
            <a:off x="4191000" y="323949"/>
            <a:ext cx="4724400" cy="5053603"/>
          </a:xfrm>
        </p:spPr>
        <p:txBody>
          <a:bodyPr/>
          <a:lstStyle/>
          <a:p>
            <a:pPr algn="r" rtl="0" eaLnBrk="1" fontAlgn="base" latinLnBrk="0" hangingPunct="1"/>
            <a:r>
              <a:rPr lang="ar-JO" sz="3600" b="1" kern="1200" dirty="0">
                <a:solidFill>
                  <a:srgbClr val="FFFFFF"/>
                </a:solidFill>
                <a:effectLst>
                  <a:glow rad="228600">
                    <a:srgbClr val="000000"/>
                  </a:glow>
                </a:effectLst>
                <a:latin typeface="Arial"/>
                <a:ea typeface="+mn-ea"/>
                <a:cs typeface="Arial"/>
              </a:rPr>
              <a:t>وأما هذا فبعدما قدم عن الخطايا ذبيحة واحدة، جلس إلى الأبد عن يمين الله</a:t>
            </a:r>
            <a:endParaRPr lang="en-US" dirty="0">
              <a:effectLst/>
            </a:endParaRPr>
          </a:p>
        </p:txBody>
      </p:sp>
    </p:spTree>
    <p:extLst>
      <p:ext uri="{BB962C8B-B14F-4D97-AF65-F5344CB8AC3E}">
        <p14:creationId xmlns:p14="http://schemas.microsoft.com/office/powerpoint/2010/main" val="1754263143"/>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38254" y="89959"/>
            <a:ext cx="4905745" cy="665910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238255"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منتظراً بعد ذلك حتى توضع أعداؤه موطئاً لقدميه، لأنه بقربان واحد قد أكمل إلى الأبد المقدسين.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(عب 10: 13-14)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1630720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4" y="1234575"/>
            <a:ext cx="9151837" cy="56234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1190512"/>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ويشهد لنا الروح القدس أيضاً، لأنه بعدما قال سابقاً: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8143" y="1251856"/>
            <a:ext cx="4468702" cy="560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هذا هو العهد الذي أعهده معهم بعد تلك الأيام، يقول الرب، أجعل نواميسي في قلوبهم وأكتبها في أذهانهم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217307" y="3371913"/>
            <a:ext cx="3926693" cy="34888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ولن أذكر خطاياهم وتعدياتهم فيما بعد</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(عب 10: 15-17)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44110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2124" y="3066932"/>
            <a:ext cx="5432142" cy="363168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hangingPunct="0"/>
            <a:r>
              <a:rPr lang="ar-JO" sz="3600" b="1" dirty="0">
                <a:solidFill>
                  <a:schemeClr val="bg1"/>
                </a:solidFill>
                <a:effectLst>
                  <a:glow rad="127000">
                    <a:schemeClr val="tx1"/>
                  </a:glow>
                </a:effectLst>
                <a:latin typeface="Arial" panose="020B0604020202020204" pitchFamily="34" charset="0"/>
                <a:cs typeface="Arial" panose="020B0604020202020204" pitchFamily="34" charset="0"/>
              </a:rPr>
              <a:t>وإنما حيث تكون مغفرة لهذه لا يكون بعد قربان عن الخطية.</a:t>
            </a:r>
            <a:br>
              <a:rPr lang="ar-JO" sz="3600" b="1" dirty="0">
                <a:solidFill>
                  <a:schemeClr val="bg1"/>
                </a:solidFill>
                <a:effectLst>
                  <a:glow rad="127000">
                    <a:schemeClr val="tx1"/>
                  </a:glow>
                </a:effectLst>
                <a:latin typeface="Arial" panose="020B0604020202020204" pitchFamily="34" charset="0"/>
                <a:cs typeface="Arial" panose="020B0604020202020204" pitchFamily="34" charset="0"/>
              </a:rPr>
            </a:br>
            <a:r>
              <a:rPr lang="ar-JO" sz="3600" b="1" dirty="0">
                <a:solidFill>
                  <a:schemeClr val="bg1"/>
                </a:solidFill>
                <a:effectLst>
                  <a:glow rad="127000">
                    <a:schemeClr val="tx1"/>
                  </a:glow>
                </a:effectLst>
                <a:latin typeface="Arial" panose="020B0604020202020204" pitchFamily="34" charset="0"/>
                <a:cs typeface="Arial" panose="020B0604020202020204" pitchFamily="34" charset="0"/>
              </a:rPr>
              <a:t>(عب 10: 18)</a:t>
            </a:r>
            <a:endParaRPr lang="en-US" sz="36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291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كيف يكون موت المسيح أفضل من أية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endParaRPr lang="en-US" dirty="0"/>
          </a:p>
        </p:txBody>
      </p:sp>
    </p:spTree>
    <p:extLst>
      <p:ext uri="{BB962C8B-B14F-4D97-AF65-F5344CB8AC3E}">
        <p14:creationId xmlns:p14="http://schemas.microsoft.com/office/powerpoint/2010/main" val="4172614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ar-JO"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ما هو الأمر الجيد بخصوص الجمعة العظيمة؟</a:t>
            </a:r>
            <a:endParaRPr lang="en-US" dirty="0"/>
          </a:p>
        </p:txBody>
      </p:sp>
    </p:spTree>
    <p:extLst>
      <p:ext uri="{BB962C8B-B14F-4D97-AF65-F5344CB8AC3E}">
        <p14:creationId xmlns:p14="http://schemas.microsoft.com/office/powerpoint/2010/main" val="2091790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1236097"/>
          </a:xfrm>
          <a:no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يخلصنا يسوع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بشكل دائم</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80160"/>
            <a:ext cx="9144000" cy="5577840"/>
          </a:xfrm>
          <a:prstGeom prst="rect">
            <a:avLst/>
          </a:prstGeom>
        </p:spPr>
      </p:pic>
      <p:sp>
        <p:nvSpPr>
          <p:cNvPr id="5" name="Rectangle 2"/>
          <p:cNvSpPr txBox="1">
            <a:spLocks noChangeArrowheads="1"/>
          </p:cNvSpPr>
          <p:nvPr/>
        </p:nvSpPr>
        <p:spPr bwMode="auto">
          <a:xfrm>
            <a:off x="4844143" y="6086371"/>
            <a:ext cx="4299857" cy="7622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762550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225" y="-40649"/>
            <a:ext cx="9295863" cy="68986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752" y="342469"/>
            <a:ext cx="9036496" cy="223224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 كانت ذبائح خيمة الإجتماع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مؤقتة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(عب 9: 1-10)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774863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92711"/>
            <a:ext cx="9144000" cy="296681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2. يخلصنا موت المسيح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بشكل دائم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(عب 9: 11-10: 18)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3245261"/>
          </a:xfrm>
          <a:prstGeom prst="rect">
            <a:avLst/>
          </a:prstGeom>
        </p:spPr>
      </p:pic>
    </p:spTree>
    <p:extLst>
      <p:ext uri="{BB962C8B-B14F-4D97-AF65-F5344CB8AC3E}">
        <p14:creationId xmlns:p14="http://schemas.microsoft.com/office/powerpoint/2010/main" val="292519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37613"/>
            <a:ext cx="9144000" cy="5320387"/>
          </a:xfrm>
          <a:prstGeom prst="rect">
            <a:avLst/>
          </a:prstGeom>
        </p:spPr>
      </p:pic>
      <p:sp>
        <p:nvSpPr>
          <p:cNvPr id="2050" name="Rectangle 2"/>
          <p:cNvSpPr>
            <a:spLocks noGrp="1" noChangeArrowheads="1"/>
          </p:cNvSpPr>
          <p:nvPr>
            <p:ph type="ctrTitle"/>
          </p:nvPr>
        </p:nvSpPr>
        <p:spPr>
          <a:xfrm>
            <a:off x="0" y="359363"/>
            <a:ext cx="9144000" cy="1413453"/>
          </a:xfrm>
          <a:gradFill flip="none" rotWithShape="1">
            <a:gsLst>
              <a:gs pos="0">
                <a:schemeClr val="accent2"/>
              </a:gs>
              <a:gs pos="100000">
                <a:schemeClr val="tx1"/>
              </a:gs>
            </a:gsLst>
            <a:path path="rect">
              <a:fillToRect l="50000" t="50000" r="50000" b="50000"/>
            </a:path>
            <a:tileRect/>
          </a:gradFill>
          <a:ln>
            <a:solidFill>
              <a:srgbClr val="FFFFFF"/>
            </a:solidFill>
          </a:ln>
        </p:spPr>
        <p:txBody>
          <a:bodyPr vert="horz" wrap="square" lIns="91440" tIns="45720" rIns="91440" bIns="45720" numCol="1" anchor="ctr" anchorCtr="0" compatLnSpc="1">
            <a:prstTxWarp prst="textNoShape">
              <a:avLst/>
            </a:prstTxWarp>
          </a:bodyPr>
          <a:lstStyle/>
          <a:p>
            <a:r>
              <a:rPr lang="ar-JO"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نحن نعيش مرة واحدة، نموت مرة واحدة، وبعد ذلك ندخل حالتنا الأبدية</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5104262" y="1988840"/>
            <a:ext cx="4039737" cy="4365104"/>
          </a:xfrm>
        </p:spPr>
        <p:txBody>
          <a:bodyPr/>
          <a:lstStyle/>
          <a:p>
            <a:r>
              <a:rPr lang="ar-JO" dirty="0">
                <a:effectLst>
                  <a:glow rad="165100">
                    <a:schemeClr val="tx1"/>
                  </a:glow>
                </a:effectLst>
                <a:latin typeface="Arial" panose="020B0604020202020204" pitchFamily="34" charset="0"/>
                <a:cs typeface="Arial" panose="020B0604020202020204" pitchFamily="34" charset="0"/>
              </a:rPr>
              <a:t>ولكنه (المسيح) الآن قد أظهر مرة عند انقضاء الدهور ليبطل الخطية بذبيحة نفسه، وكما </a:t>
            </a:r>
            <a:r>
              <a:rPr lang="ar-JO" dirty="0">
                <a:solidFill>
                  <a:srgbClr val="FFFF00"/>
                </a:solidFill>
                <a:effectLst>
                  <a:glow rad="165100">
                    <a:schemeClr val="tx1"/>
                  </a:glow>
                </a:effectLst>
                <a:latin typeface="Arial" panose="020B0604020202020204" pitchFamily="34" charset="0"/>
                <a:cs typeface="Arial" panose="020B0604020202020204" pitchFamily="34" charset="0"/>
              </a:rPr>
              <a:t>وضع للناس أن يموتوا مرة ثم بعد ذلك الدينونة</a:t>
            </a:r>
            <a:r>
              <a:rPr lang="ar-JO" dirty="0">
                <a:effectLst>
                  <a:glow rad="165100">
                    <a:schemeClr val="tx1"/>
                  </a:glow>
                </a:effectLst>
                <a:latin typeface="Arial" panose="020B0604020202020204" pitchFamily="34" charset="0"/>
                <a:cs typeface="Arial" panose="020B0604020202020204" pitchFamily="34" charset="0"/>
              </a:rPr>
              <a:t>، هكذا المسيح أيضاً، بعدما قدم مرة ....</a:t>
            </a:r>
            <a:endParaRPr lang="en-US" dirty="0">
              <a:effectLst>
                <a:glow rad="165100">
                  <a:schemeClr val="tx1"/>
                </a:glow>
              </a:effectLst>
              <a:latin typeface="Arial" panose="020B0604020202020204" pitchFamily="34" charset="0"/>
              <a:cs typeface="Arial" panose="020B0604020202020204" pitchFamily="34" charset="0"/>
            </a:endParaRPr>
          </a:p>
          <a:p>
            <a:r>
              <a:rPr lang="ar-JO" dirty="0">
                <a:effectLst>
                  <a:glow rad="165100">
                    <a:schemeClr val="tx1"/>
                  </a:glow>
                </a:effectLst>
                <a:latin typeface="Arial" panose="020B0604020202020204" pitchFamily="34" charset="0"/>
                <a:cs typeface="Arial" panose="020B0604020202020204" pitchFamily="34" charset="0"/>
              </a:rPr>
              <a:t>(عب 9: 26ب-28أ)</a:t>
            </a:r>
            <a:endParaRPr lang="en-US" dirty="0">
              <a:effectLst>
                <a:glow rad="165100">
                  <a:schemeClr val="tx1"/>
                </a:glow>
              </a:effectLst>
              <a:latin typeface="Arial" panose="020B0604020202020204" pitchFamily="34" charset="0"/>
              <a:cs typeface="Arial" panose="020B0604020202020204" pitchFamily="34" charset="0"/>
            </a:endParaRP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defTabSz="914400" fontAlgn="base">
              <a:spcAft>
                <a:spcPct val="0"/>
              </a:spcAft>
            </a:pPr>
            <a:r>
              <a:rPr lang="ar-JO" sz="2400"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rPr>
              <a:t>17ب</a:t>
            </a:r>
            <a:endParaRPr lang="en-US" sz="2400"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9509006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9429" y="0"/>
            <a:ext cx="845457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10429"/>
            <a:ext cx="6531429" cy="3247571"/>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هل تؤمن أن يسوع قد خلصك من الخطية بشكل دائم؟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608936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duotone>
              <a:prstClr val="black"/>
              <a:schemeClr val="accent1">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ctrTitle"/>
          </p:nvPr>
        </p:nvSpPr>
        <p:spPr>
          <a:xfrm>
            <a:off x="1230086" y="5204378"/>
            <a:ext cx="7772400" cy="1671577"/>
          </a:xfrm>
        </p:spPr>
        <p:txBody>
          <a:bodyPr>
            <a:normAutofit/>
          </a:bodyPr>
          <a:lstStyle/>
          <a:p>
            <a:r>
              <a:rPr lang="ar-JO" sz="8000" dirty="0"/>
              <a:t>دائم</a:t>
            </a:r>
            <a:endParaRPr lang="en-US" sz="6000" dirty="0"/>
          </a:p>
        </p:txBody>
      </p:sp>
    </p:spTree>
    <p:extLst>
      <p:ext uri="{BB962C8B-B14F-4D97-AF65-F5344CB8AC3E}">
        <p14:creationId xmlns:p14="http://schemas.microsoft.com/office/powerpoint/2010/main" val="3196189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b="1" dirty="0">
                <a:solidFill>
                  <a:srgbClr val="FFFFFF"/>
                </a:solidFill>
                <a:latin typeface="Arial" charset="0"/>
                <a:ea typeface="ＭＳ Ｐゴシック" charset="0"/>
              </a:rPr>
              <a:t>على رابط وعظ العهد الجديد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هذا العرض التقديمي والنص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8101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1311</TotalTime>
  <Words>6777</Words>
  <Application>Microsoft Macintosh PowerPoint</Application>
  <PresentationFormat>On-screen Show (4:3)</PresentationFormat>
  <Paragraphs>480</Paragraphs>
  <Slides>97</Slides>
  <Notes>89</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97</vt:i4>
      </vt:variant>
    </vt:vector>
  </HeadingPairs>
  <TitlesOfParts>
    <vt:vector size="118" baseType="lpstr">
      <vt:lpstr>ＭＳ Ｐゴシック</vt:lpstr>
      <vt:lpstr>Arial</vt:lpstr>
      <vt:lpstr>Arial Narrow</vt:lpstr>
      <vt:lpstr>Calibri</vt:lpstr>
      <vt:lpstr>Comic Sans MS</vt:lpstr>
      <vt:lpstr>Times New Roman</vt:lpstr>
      <vt:lpstr>Traditional Arabic</vt:lpstr>
      <vt:lpstr>Wingdings</vt:lpstr>
      <vt:lpstr>49_Blank Presentation</vt:lpstr>
      <vt:lpstr>3_Ripple</vt:lpstr>
      <vt:lpstr>1_Blank Presentation</vt:lpstr>
      <vt:lpstr>24_Blank Presentation</vt:lpstr>
      <vt:lpstr>4_Blank Presentation</vt:lpstr>
      <vt:lpstr>Default Design</vt:lpstr>
      <vt:lpstr>Office Theme</vt:lpstr>
      <vt:lpstr>1_Office Theme</vt:lpstr>
      <vt:lpstr>White on Black Background</vt:lpstr>
      <vt:lpstr>2_Office Theme</vt:lpstr>
      <vt:lpstr>1_預設簡報設計</vt:lpstr>
      <vt:lpstr>5_Office Theme</vt:lpstr>
      <vt:lpstr>46_Blank Presentation</vt:lpstr>
      <vt:lpstr>أفضل من الذبائح</vt:lpstr>
      <vt:lpstr>Palm Sunday</vt:lpstr>
      <vt:lpstr>Palm Sunday</vt:lpstr>
      <vt:lpstr>الشعانين إلى الصليب</vt:lpstr>
      <vt:lpstr>انتصار الدخول</vt:lpstr>
      <vt:lpstr>الدخول الإنتصاري</vt:lpstr>
      <vt:lpstr>الدخول الإنتصاريّ</vt:lpstr>
      <vt:lpstr>من الشعانين إلى الشعانين</vt:lpstr>
      <vt:lpstr>ما هو الأمر الجيد بخصوص الجمعة العظيمة؟</vt:lpstr>
      <vt:lpstr>كيف يكون موت المسيح أفضل من أي ذبيحة؟</vt:lpstr>
      <vt:lpstr>خلفية  الرسالة إلى العبرانيين</vt:lpstr>
      <vt:lpstr>ثابر</vt:lpstr>
      <vt:lpstr>ولا يعلمون كل واحد قريبه، وكل واحد أخاه قائلا: اعرف الرب، لأن الجميع سيعرفونني من صغيرهم إلى كبيرهم. (عب 8: 11)</vt:lpstr>
      <vt:lpstr>لا عالمية</vt:lpstr>
      <vt:lpstr>من كل قبيلة ولسان وشعب وأمة (رؤ 5: 9)</vt:lpstr>
      <vt:lpstr>اختطاف ما قبل الضيقة يوضح كيف يمكن أن يكون هناك  أطفال وموت في الألفية</vt:lpstr>
      <vt:lpstr>وَهَكَذَا سَيَخْلُصُ جَمِيعُ إِسْرَائِيلَ (رومية ١١ : ٢٥-٢٧) </vt:lpstr>
      <vt:lpstr>إيمان عالمي بالله</vt:lpstr>
      <vt:lpstr>عبرانيين: ثابر</vt:lpstr>
      <vt:lpstr>سؤالين مهمين</vt:lpstr>
      <vt:lpstr>1. كانت ذبائح خيمة الإجتماع مؤقتة (9: 1-10)</vt:lpstr>
      <vt:lpstr>ثم العهد الأول كان له أيضاً فرائض خدمة والقدس العالمي (9: 1)</vt:lpstr>
      <vt:lpstr>لأنه نصب المسكن الأول الذي يقال له القدس الذي كان فيه المنارة، والمائدة، وخبز التقدمة. (9: 2)</vt:lpstr>
      <vt:lpstr>ووراء الحجاب الثاني المسكن الذي يقال له قدس الأقداس (9: 3)</vt:lpstr>
      <vt:lpstr>فيه مبخرة من ذهب، وتابوت العهد مغشى من كل جهة بالذهب (9: 4أ)</vt:lpstr>
      <vt:lpstr>أين كان مذبح البخور؟</vt:lpstr>
      <vt:lpstr>أين كان تابوت العهد؟</vt:lpstr>
      <vt:lpstr>أين كان لوحا الوصايا؟</vt:lpstr>
      <vt:lpstr>الذي فيه قسط من ذهب فيه المن، وعصا هارون التي أفرخت، ولوحا العهد. (9: 4ب)</vt:lpstr>
      <vt:lpstr>وفوقه كروبا المجد مظللين الغطاء. (9: 5أ)</vt:lpstr>
      <vt:lpstr>أشياء ليس لنا الآن أن نتكلم عنها بالتفصيل. (9: 5ب)</vt:lpstr>
      <vt:lpstr> ثم إذ صارت هذه مهيأة هكذا، يدخل الكهنة إلى المسكن الأول كل حين، صانعين الخدمة (9: 6)</vt:lpstr>
      <vt:lpstr>يوم الكفارة (لا 16: 29-34)</vt:lpstr>
      <vt:lpstr>معلناً الروح القدس بهذا أن طريق الأقداس لم يظهر بعد، ما دام المسكن الأول له إقامة (9: 8)</vt:lpstr>
      <vt:lpstr>الذي هو رمز للوقت الحاضر، الذي فيه تقدم قرابين وذبائح، لا يمكن من جهة الضمير أن تكمل الذي يخدم (9: 9)</vt:lpstr>
      <vt:lpstr>وهي قائمة بأطعمة وأشربة وغسلات مختلفة وفرائض جسدية فقط، موضوعة إلى وقت الإصلاح. (9: 10)</vt:lpstr>
      <vt:lpstr>كيف يكون موت المسيح أفضل من أي ذبيحة؟</vt:lpstr>
      <vt:lpstr>1. كانت ذبائح خيمة الإجتماع مؤقتة (9: 1-10)</vt:lpstr>
      <vt:lpstr>2. يخلصنا موت المسيح بشكل دائم   (9: 11-10: 18)</vt:lpstr>
      <vt:lpstr>رمزية يوم الكفارة</vt:lpstr>
      <vt:lpstr>مرة بدم نفسه لأجل الجميع</vt:lpstr>
      <vt:lpstr>لأنه إن كان دم ثيران وتيوس ورماد عجلة مرشوش على المنجسين، يقدس إلى طهارة الجسد (9: 13)</vt:lpstr>
      <vt:lpstr>فكم بالحري يكون دم المسيح، الذي بروح أزلي قدم نفسه لله بلا عيب، يطهر ضمائركم من أعمال ميتة لتخدموا الله الحي (9: 14)</vt:lpstr>
      <vt:lpstr>ولأجل هذا هو وسيط عهد جديد، لكي يكون المدعوون­ إذ صار موت لفداء التعديات التي في العهد الأول ينالون وعد الميراث الأبدي (9: 15)</vt:lpstr>
      <vt:lpstr>لأنه حيث توجد وصية، يلزم بيان موت الموصي، لأن الوصية ثابتة على الموتى، إذ لا قوة لها البتة ما دام الموصي حياً. (9: 16-17)</vt:lpstr>
      <vt:lpstr>فمن ثم الأول أيضا لم يكرس بلا دم (9: 18)</vt:lpstr>
      <vt:lpstr>لأن موسى بعدما كلم جميع الشعب بكل وصية بحسب الناموس، أخذ دم العجول والتيوس، مع ماء</vt:lpstr>
      <vt:lpstr>قائلاً: هذا هو دم العهد الذي أوصاكم الله به، والمسكن أيضاً وجميع آنية الخدمة رشها كذلك بالدم، وكل شيء تقريباً يتطهر حسب الناموس بالدم (9: 20-22أ) </vt:lpstr>
      <vt:lpstr>وبدون سفك دم        لا تحصل مغفرة (9: 22ب)</vt:lpstr>
      <vt:lpstr>فكان يلزم أن أمثلة الأشياء التي في السماوات تطهر بهذه، وأما السماويات عينها، فبذبائح أفضل من هذه. (9: 23)</vt:lpstr>
      <vt:lpstr>لأن المسيح لم يدخل إلى أقداس مصنوعة بيد أشباه الحقيقية، بل إلى السماء عينها، ليظهر الآن أمام وجه الله لأجلنا. (9: 24)</vt:lpstr>
      <vt:lpstr>أثاث               خيمة          الإجتماع</vt:lpstr>
      <vt:lpstr>Tabernacle prefiguring the Cross</vt:lpstr>
      <vt:lpstr>Tabernacle prefiguring the Cross</vt:lpstr>
      <vt:lpstr>خيمة الاجتماع صورة مسبقة عن الصليب</vt:lpstr>
      <vt:lpstr>المذبح النحاسي</vt:lpstr>
      <vt:lpstr>المذبح النحاسي</vt:lpstr>
      <vt:lpstr>المذبح النحاسي</vt:lpstr>
      <vt:lpstr>المرحضة</vt:lpstr>
      <vt:lpstr>المرحضة</vt:lpstr>
      <vt:lpstr>المرحضة</vt:lpstr>
      <vt:lpstr>The Laver</vt:lpstr>
      <vt:lpstr>ترمز                   خيمة الإجتماع     للصليب</vt:lpstr>
      <vt:lpstr>Tabernacle prefiguring the Cross</vt:lpstr>
      <vt:lpstr>خيمة الإجتماع  تصور الصليب</vt:lpstr>
      <vt:lpstr>Tabernacle prefiguring the Cross</vt:lpstr>
      <vt:lpstr>Tabernacle prefiguring the Cross</vt:lpstr>
      <vt:lpstr>ترمز                   خيمة الإجتماع     للصليب</vt:lpstr>
      <vt:lpstr>ترمز                   خيمة الإجتماع     للصليب</vt:lpstr>
      <vt:lpstr>ولا ليقدم نفسه مراراً كثيرة، كما يدخل رئيس الكهنة إلى الأقداس كل سنة بدم آخر. (9: 25)</vt:lpstr>
      <vt:lpstr>تم التخلص من الخطيئة (وليس فقط تغطيتها)</vt:lpstr>
      <vt:lpstr>وكما وضع للناس أن يموتوا مرة ثم بعد ذلك الدينونة،</vt:lpstr>
      <vt:lpstr>ماذا عن ... ؟</vt:lpstr>
      <vt:lpstr>التقمص في أمريكا</vt:lpstr>
      <vt:lpstr>ما قبل التقمص</vt:lpstr>
      <vt:lpstr>وكما وضع للناس أن يموتوا مرة ثم بعد ذلك الدينونة،</vt:lpstr>
      <vt:lpstr>لأن الناموس، إذ له ظل الخيرات العتيدة لا نفس صورة الأشياء، لا يقدر أبداً بنفس الذبائح كل سنة، التي يقدمونها على الدوام، أن يكمل الذين يتقدمون. (عب 10: 1)</vt:lpstr>
      <vt:lpstr>وإلا أفما زالت تقدم؟ من أجل أن الخادمين، وهم مطهرون مرة، لا يكون لهم أيضا ضمير خطايا. (عب 10: 2)</vt:lpstr>
      <vt:lpstr>لكن فيها كل سنة ذكر خطايا، لأنه لا يمكن أن دم ثيران وتيوس يرفع خطايا. (عب 10: 3-4)</vt:lpstr>
      <vt:lpstr> لذلك عند دخوله إلى العالم يقول: ذبيحة وقرباناً لم ترد، ولكن هيأت لي جسداً. بمحرقات وذبائح للخطية لم تسر. (عب 10: 5-6)</vt:lpstr>
      <vt:lpstr>ثم قلت: هنذا أجيء، في درج الكتاب مكتوب عني، لأفعل مشيئتك يا الله، إذ يقول آنفاً: «إنك ذبيحة وقرباناً ومحرقات وذبائح للخطية لم ترد ولا سررت بها، التي تقدم حسب الناموس، ثم قال: هنذا أجيء لأفعل مشيئتك يا الله، ينزع الأول لكي يثبت الثاني. (عب 10: 7-9)</vt:lpstr>
      <vt:lpstr>فبهذه المشيئة نحن مقدسون بتقديم جسد يسوع المسيح مرة واحدة (عب 10: 10)</vt:lpstr>
      <vt:lpstr>وكل كاهن يقوم كل يوم يخدم ويقدم مرارا كثيرة تلك الذبائح عينها، التي لا تستطيع البتة أن تنزع الخطية. (عب 10: 11)</vt:lpstr>
      <vt:lpstr>جلس يسوع</vt:lpstr>
      <vt:lpstr>وأما هذا فبعدما قدم عن الخطايا ذبيحة واحدة، جلس إلى الأبد عن يمين الله</vt:lpstr>
      <vt:lpstr>منتظراً بعد ذلك حتى توضع أعداؤه موطئاً لقدميه، لأنه بقربان واحد قد أكمل إلى الأبد المقدسين. (عب 10: 13-14)</vt:lpstr>
      <vt:lpstr>ويشهد لنا الروح القدس أيضاً، لأنه بعدما قال سابقاً:</vt:lpstr>
      <vt:lpstr>وإنما حيث تكون مغفرة لهذه لا يكون بعد قربان عن الخطية. (عب 10: 18)</vt:lpstr>
      <vt:lpstr>كيف يكون موت المسيح أفضل من أية ذبيحة؟</vt:lpstr>
      <vt:lpstr>يخلصنا يسوع بشكل دائم</vt:lpstr>
      <vt:lpstr>1. كانت ذبائح خيمة الإجتماع مؤقتة (عب 9: 1-10)</vt:lpstr>
      <vt:lpstr>2. يخلصنا موت المسيح بشكل دائم  (عب 9: 11-10: 18)</vt:lpstr>
      <vt:lpstr>نحن نعيش مرة واحدة، نموت مرة واحدة، وبعد ذلك ندخل حالتنا الأبدية</vt:lpstr>
      <vt:lpstr>هل تؤمن أن يسوع قد خلصك من الخطية بشكل دائم؟</vt:lpstr>
      <vt:lpstr>دائم</vt:lpstr>
      <vt:lpstr>Black</vt:lpstr>
      <vt:lpstr>على رابط وعظ العهد الجديد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138</cp:revision>
  <dcterms:created xsi:type="dcterms:W3CDTF">2014-08-02T06:39:19Z</dcterms:created>
  <dcterms:modified xsi:type="dcterms:W3CDTF">2024-06-03T15:23:37Z</dcterms:modified>
</cp:coreProperties>
</file>