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9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0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1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2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3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81" r:id="rId2"/>
    <p:sldMasterId id="2147483783" r:id="rId3"/>
    <p:sldMasterId id="2147483797" r:id="rId4"/>
    <p:sldMasterId id="2147483811" r:id="rId5"/>
    <p:sldMasterId id="2147483827" r:id="rId6"/>
    <p:sldMasterId id="2147483829" r:id="rId7"/>
    <p:sldMasterId id="2147483841" r:id="rId8"/>
    <p:sldMasterId id="2147483843" r:id="rId9"/>
    <p:sldMasterId id="2147483855" r:id="rId10"/>
    <p:sldMasterId id="2147483867" r:id="rId11"/>
    <p:sldMasterId id="2147483879" r:id="rId12"/>
    <p:sldMasterId id="2147483882" r:id="rId13"/>
    <p:sldMasterId id="2147483894" r:id="rId14"/>
  </p:sldMasterIdLst>
  <p:notesMasterIdLst>
    <p:notesMasterId r:id="rId99"/>
  </p:notesMasterIdLst>
  <p:sldIdLst>
    <p:sldId id="830" r:id="rId15"/>
    <p:sldId id="831" r:id="rId16"/>
    <p:sldId id="832" r:id="rId17"/>
    <p:sldId id="833" r:id="rId18"/>
    <p:sldId id="834" r:id="rId19"/>
    <p:sldId id="835" r:id="rId20"/>
    <p:sldId id="836" r:id="rId21"/>
    <p:sldId id="837" r:id="rId22"/>
    <p:sldId id="5325" r:id="rId23"/>
    <p:sldId id="839" r:id="rId24"/>
    <p:sldId id="840" r:id="rId25"/>
    <p:sldId id="841" r:id="rId26"/>
    <p:sldId id="842" r:id="rId27"/>
    <p:sldId id="843" r:id="rId28"/>
    <p:sldId id="844" r:id="rId29"/>
    <p:sldId id="845" r:id="rId30"/>
    <p:sldId id="846" r:id="rId31"/>
    <p:sldId id="847" r:id="rId32"/>
    <p:sldId id="848" r:id="rId33"/>
    <p:sldId id="849" r:id="rId34"/>
    <p:sldId id="850" r:id="rId35"/>
    <p:sldId id="851" r:id="rId36"/>
    <p:sldId id="852" r:id="rId37"/>
    <p:sldId id="853" r:id="rId38"/>
    <p:sldId id="854" r:id="rId39"/>
    <p:sldId id="855" r:id="rId40"/>
    <p:sldId id="856" r:id="rId41"/>
    <p:sldId id="857" r:id="rId42"/>
    <p:sldId id="858" r:id="rId43"/>
    <p:sldId id="4832" r:id="rId44"/>
    <p:sldId id="4959" r:id="rId45"/>
    <p:sldId id="861" r:id="rId46"/>
    <p:sldId id="862" r:id="rId47"/>
    <p:sldId id="863" r:id="rId48"/>
    <p:sldId id="864" r:id="rId49"/>
    <p:sldId id="865" r:id="rId50"/>
    <p:sldId id="866" r:id="rId51"/>
    <p:sldId id="867" r:id="rId52"/>
    <p:sldId id="868" r:id="rId53"/>
    <p:sldId id="869" r:id="rId54"/>
    <p:sldId id="870" r:id="rId55"/>
    <p:sldId id="871" r:id="rId56"/>
    <p:sldId id="872" r:id="rId57"/>
    <p:sldId id="873" r:id="rId58"/>
    <p:sldId id="874" r:id="rId59"/>
    <p:sldId id="875" r:id="rId60"/>
    <p:sldId id="876" r:id="rId61"/>
    <p:sldId id="877" r:id="rId62"/>
    <p:sldId id="878" r:id="rId63"/>
    <p:sldId id="879" r:id="rId64"/>
    <p:sldId id="3290" r:id="rId65"/>
    <p:sldId id="881" r:id="rId66"/>
    <p:sldId id="882" r:id="rId67"/>
    <p:sldId id="883" r:id="rId68"/>
    <p:sldId id="884" r:id="rId69"/>
    <p:sldId id="885" r:id="rId70"/>
    <p:sldId id="289" r:id="rId71"/>
    <p:sldId id="288" r:id="rId72"/>
    <p:sldId id="888" r:id="rId73"/>
    <p:sldId id="889" r:id="rId74"/>
    <p:sldId id="890" r:id="rId75"/>
    <p:sldId id="891" r:id="rId76"/>
    <p:sldId id="892" r:id="rId77"/>
    <p:sldId id="893" r:id="rId78"/>
    <p:sldId id="894" r:id="rId79"/>
    <p:sldId id="4949" r:id="rId80"/>
    <p:sldId id="896" r:id="rId81"/>
    <p:sldId id="897" r:id="rId82"/>
    <p:sldId id="898" r:id="rId83"/>
    <p:sldId id="899" r:id="rId84"/>
    <p:sldId id="900" r:id="rId85"/>
    <p:sldId id="901" r:id="rId86"/>
    <p:sldId id="902" r:id="rId87"/>
    <p:sldId id="903" r:id="rId88"/>
    <p:sldId id="904" r:id="rId89"/>
    <p:sldId id="905" r:id="rId90"/>
    <p:sldId id="906" r:id="rId91"/>
    <p:sldId id="907" r:id="rId92"/>
    <p:sldId id="908" r:id="rId93"/>
    <p:sldId id="909" r:id="rId94"/>
    <p:sldId id="910" r:id="rId95"/>
    <p:sldId id="911" r:id="rId96"/>
    <p:sldId id="406" r:id="rId97"/>
    <p:sldId id="4046" r:id="rId9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0000"/>
    <a:srgbClr val="1E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85249" autoAdjust="0"/>
  </p:normalViewPr>
  <p:slideViewPr>
    <p:cSldViewPr snapToGrid="0" snapToObjects="1">
      <p:cViewPr varScale="1">
        <p:scale>
          <a:sx n="70" d="100"/>
          <a:sy n="70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slide" Target="slides/slide70.xml"/><Relationship Id="rId89" Type="http://schemas.openxmlformats.org/officeDocument/2006/relationships/slide" Target="slides/slide75.xml"/><Relationship Id="rId16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10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6.xml"/><Relationship Id="rId95" Type="http://schemas.openxmlformats.org/officeDocument/2006/relationships/slide" Target="slides/slide8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103" Type="http://schemas.openxmlformats.org/officeDocument/2006/relationships/tableStyles" Target="tableStyles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91" Type="http://schemas.openxmlformats.org/officeDocument/2006/relationships/slide" Target="slides/slide77.xml"/><Relationship Id="rId96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94" Type="http://schemas.openxmlformats.org/officeDocument/2006/relationships/slide" Target="slides/slide80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slide" Target="slides/slide8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slide" Target="slides/slide73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56" Type="http://schemas.openxmlformats.org/officeDocument/2006/relationships/slide" Target="slides/slide42.xml"/><Relationship Id="rId77" Type="http://schemas.openxmlformats.org/officeDocument/2006/relationships/slide" Target="slides/slide63.xml"/><Relationship Id="rId100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93" Type="http://schemas.openxmlformats.org/officeDocument/2006/relationships/slide" Target="slides/slide79.xml"/><Relationship Id="rId98" Type="http://schemas.openxmlformats.org/officeDocument/2006/relationships/slide" Target="slides/slide8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6954C-3F1B-4540-90E1-8E4409030271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9FDE9-4B2D-884B-BE4B-021913485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42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8C9AB-5814-BA4F-84A6-C6DECF72119E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563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Did OT saints have a relationship with God?  Yes, of course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Godly Jews under the old covenant certainly had a relationship with God, and Christians today do as well</a:t>
            </a:r>
            <a:r>
              <a:rPr lang="en-SG" dirty="0">
                <a:effectLst/>
              </a:rPr>
              <a:t> 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the nature of these relationships is quite different.  Our new covenant with him is much better than the agreement that Israel had with God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SG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But how is it different?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C2D8E-6BBF-A84C-A684-80F61EF7A2B6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342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 were the first readers of this letter to the Hebrews that we’re studying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b="1" dirty="0"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they embraced the new covenant—in other words, they were believers in Christ—but now were tempted to go back to the old covenant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Yet they still needed to know how this new covenant was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than the old</a:t>
            </a:r>
            <a:r>
              <a:rPr lang="en-SG" dirty="0">
                <a:effectLst/>
              </a:rPr>
              <a:t> 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C2D8E-6BBF-A84C-A684-80F61EF7A2B6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342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writer’s goal was for them to be able to press on in their faith with a sense of confidence in the message they had believed and the person whom they had trusted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eaLnBrk="1" hangingPunct="1"/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the author exhorted them repeatedly in his letter to press on, I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 calling this new series on Hebrews </a:t>
            </a:r>
            <a:r>
              <a:rPr lang="mr-I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 On!</a:t>
            </a:r>
            <a:r>
              <a:rPr lang="mr-I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SG" dirty="0">
                <a:effectLst/>
              </a:rPr>
              <a:t> </a:t>
            </a:r>
            <a:endParaRPr lang="en-US" b="1" dirty="0"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 we’ll see two ways that knowing Jesus is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than anything you’ve ever experienced (or ever will experience).  We will see that, in Christ, we have the best representative before God, and the best possible relationship with God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7EAD0-E5BF-214B-A921-D0A237D8D092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understand the difference between various types of relationships</a:t>
            </a:r>
            <a:r>
              <a:rPr lang="en-SG" dirty="0">
                <a:effectLst/>
              </a:rPr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Hebrews 8 gives these two ways that the new covenant is better than the old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is the new covenant better than the old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 mediates better than anyone before him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/>
              <a:t>How is it significant that Christ </a:t>
            </a:r>
            <a:r>
              <a:rPr lang="mr-IN" dirty="0"/>
              <a:t>"</a:t>
            </a:r>
            <a:r>
              <a:rPr lang="en-US" dirty="0"/>
              <a:t>sat down</a:t>
            </a:r>
            <a:r>
              <a:rPr lang="mr-IN" dirty="0"/>
              <a:t>"</a:t>
            </a:r>
            <a:r>
              <a:rPr lang="en-US" dirty="0"/>
              <a:t> as High Priest in heaven (8:1)?</a:t>
            </a:r>
          </a:p>
          <a:p>
            <a:r>
              <a:rPr lang="en-US" dirty="0"/>
              <a:t>Priests didn’t have a desk job like us.  They always worked standing up, so there was no chair in the tabernacle. This lack of a seat indicated that their ministry was never finished.</a:t>
            </a:r>
          </a:p>
          <a:p>
            <a:r>
              <a:rPr lang="en-US" dirty="0"/>
              <a:t>In contrast, after providing redemption, Jesus could sit down—and not sit down just anywhere, but in heaven itself at God’s place of honor—God’s right hand!  </a:t>
            </a:r>
          </a:p>
          <a:p>
            <a:r>
              <a:rPr lang="en-US" dirty="0"/>
              <a:t>This means that atonement for our sins is finished.  We don’t have to pay the price of our sin since one payment is enough.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/>
              <a:t>Is there a part of heaven that is like the earthly tabernacle—or does </a:t>
            </a:r>
            <a:r>
              <a:rPr lang="mr-IN" dirty="0"/>
              <a:t>"</a:t>
            </a:r>
            <a:r>
              <a:rPr lang="en-US" dirty="0"/>
              <a:t>heavenly Tabernacle</a:t>
            </a:r>
            <a:r>
              <a:rPr lang="mr-IN" dirty="0"/>
              <a:t>"</a:t>
            </a:r>
            <a:r>
              <a:rPr lang="en-US" dirty="0"/>
              <a:t> refer to all of heaven itself (8:2)?  It is the latter.</a:t>
            </a:r>
          </a:p>
          <a:p>
            <a:r>
              <a:rPr lang="en-US" dirty="0"/>
              <a:t>The heavenly sanctuary and tabernacle are one and the same—heaven itself.</a:t>
            </a:r>
          </a:p>
          <a:p>
            <a:r>
              <a:rPr lang="en-US" dirty="0"/>
              <a:t>As Hodges notes, </a:t>
            </a:r>
            <a:r>
              <a:rPr lang="mr-IN" dirty="0"/>
              <a:t>"</a:t>
            </a:r>
            <a:r>
              <a:rPr lang="en-US" dirty="0"/>
              <a:t>The ‘true tabernacle’ is the heavenly sphere where that service takes place</a:t>
            </a:r>
            <a:r>
              <a:rPr lang="mr-IN" dirty="0"/>
              <a:t>"</a:t>
            </a:r>
            <a:r>
              <a:rPr lang="en-US" dirty="0"/>
              <a:t> (BKC).</a:t>
            </a:r>
          </a:p>
          <a:p>
            <a:r>
              <a:rPr lang="en-US" dirty="0"/>
              <a:t>Would you prefer a leader who serves here on earth or one who serves in heaven itself at the very right hand of God?  Trust him!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Earthly high priests were only a shadow of Christ’s heavenly ministry (8:3-5)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offering did Jesus make as High Priest (8:3)?</a:t>
            </a:r>
            <a:r>
              <a:rPr lang="en-SG" dirty="0">
                <a:effectLst/>
              </a:rPr>
              <a:t> </a:t>
            </a:r>
          </a:p>
          <a:p>
            <a:r>
              <a:rPr lang="en-SG" dirty="0"/>
              <a:t>The text doesn’t say explicitly, but it certainly wasn’t the same as the earthly priests who continued to minister at that time when the temple service still continued.</a:t>
            </a:r>
          </a:p>
          <a:p>
            <a:r>
              <a:rPr lang="en-SG" dirty="0"/>
              <a:t>Christ’s offering was no less than his own body as the Lamb of God.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/>
              <a:t>Why wouldn’t Jesus be a priest if he were on earth (8:4)?</a:t>
            </a:r>
          </a:p>
          <a:p>
            <a:r>
              <a:rPr lang="en-US" dirty="0"/>
              <a:t>God follows the laws that he himself has made.</a:t>
            </a:r>
          </a:p>
          <a:p>
            <a:r>
              <a:rPr lang="en-US" dirty="0"/>
              <a:t>God says that no one can be a priest of the old covenant unless he descended from Aaron, while Jesus was in the kingly line of Judah instead.</a:t>
            </a:r>
          </a:p>
          <a:p>
            <a:r>
              <a:rPr lang="en-US" dirty="0"/>
              <a:t>Therefore, Jesus did not qualify as an earthly priest but he did qualify as a priest in the heavenly order of Melchizedek.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/>
              <a:t>How was the earthly tabernacle a copy of the heavenly one (8:5)?</a:t>
            </a:r>
          </a:p>
          <a:p>
            <a:r>
              <a:rPr lang="en-US" dirty="0"/>
              <a:t>The common idea is the place where God’s presence abides.</a:t>
            </a:r>
          </a:p>
          <a:p>
            <a:r>
              <a:rPr lang="en-US" dirty="0"/>
              <a:t>Even though God’s presence hovered over the ark, that still was a very local presence—a mere example of heaven, where God’s presence fills the place!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Therefore, Jesus’ new covenant is better than the old covenant (8:6).</a:t>
            </a:r>
            <a:r>
              <a:rPr lang="en-SG" dirty="0">
                <a:effectLst/>
              </a:rPr>
              <a:t> </a:t>
            </a:r>
          </a:p>
          <a:p>
            <a:r>
              <a:rPr lang="en-SG" dirty="0"/>
              <a:t>A better priesthood indicates a better covenant.</a:t>
            </a:r>
          </a:p>
          <a:p>
            <a:r>
              <a:rPr lang="en-SG" dirty="0"/>
              <a:t>We often remember Jesus’ ministry at the cross for us—but we think too little of his ongoing, present ministry for us as our High Priest.</a:t>
            </a:r>
          </a:p>
          <a:p>
            <a:r>
              <a:rPr lang="en-SG" dirty="0"/>
              <a:t>This, of course, means that he represents us before the Father.  In fact, he prays for us constantly!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7EAD0-E5BF-214B-A921-D0A237D8D092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the best possible relationship ever?  Different relationships stem from different commitments we make to various people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219200" y="3276600"/>
            <a:ext cx="4640814" cy="276999"/>
          </a:xfrm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6" charset="0"/>
                <a:ea typeface="ＭＳ Ｐゴシック" charset="-128"/>
                <a:cs typeface="ＭＳ Ｐゴシック" charset="-128"/>
              </a:rPr>
              <a:t>What covenant does Jesus mediate that is far better than the old (8:6)?</a:t>
            </a:r>
            <a:r>
              <a:rPr lang="en-SG" dirty="0">
                <a:effectLst/>
              </a:rPr>
              <a:t> </a:t>
            </a:r>
          </a:p>
          <a:p>
            <a:r>
              <a:rPr lang="en-SG" dirty="0">
                <a:effectLst/>
              </a:rPr>
              <a:t>_____________</a:t>
            </a:r>
          </a:p>
          <a:p>
            <a:pPr>
              <a:spcBef>
                <a:spcPts val="0"/>
              </a:spcBef>
              <a:buNone/>
            </a:pPr>
            <a:r>
              <a:rPr lang="en-US" dirty="0"/>
              <a:t>Common English-150</a:t>
            </a:r>
          </a:p>
          <a:p>
            <a:pPr>
              <a:spcBef>
                <a:spcPts val="0"/>
              </a:spcBef>
              <a:buNone/>
            </a:pPr>
            <a:r>
              <a:rPr lang="en-US" dirty="0"/>
              <a:t>BE-05-Deut-46</a:t>
            </a:r>
          </a:p>
          <a:p>
            <a:pPr>
              <a:spcBef>
                <a:spcPts val="0"/>
              </a:spcBef>
              <a:buNone/>
            </a:pPr>
            <a:r>
              <a:rPr lang="en-US" dirty="0"/>
              <a:t>CH-02-Nature, etc.-104</a:t>
            </a:r>
          </a:p>
          <a:p>
            <a:pPr>
              <a:spcBef>
                <a:spcPts val="0"/>
              </a:spcBef>
              <a:buNone/>
            </a:pPr>
            <a:r>
              <a:rPr lang="en-US" dirty="0"/>
              <a:t>OS-02-Exodus-359, 463</a:t>
            </a:r>
          </a:p>
          <a:p>
            <a:pPr>
              <a:spcBef>
                <a:spcPts val="0"/>
              </a:spcBef>
              <a:buNone/>
            </a:pPr>
            <a:r>
              <a:rPr lang="en-US"/>
              <a:t>OS-03-Lev-370</a:t>
            </a:r>
            <a:endParaRPr lang="en-US" dirty="0"/>
          </a:p>
          <a:p>
            <a:pPr>
              <a:spcBef>
                <a:spcPts val="0"/>
              </a:spcBef>
              <a:buNone/>
            </a:pPr>
            <a:r>
              <a:rPr lang="en-US" dirty="0"/>
              <a:t>OS-05-Deut-185</a:t>
            </a:r>
          </a:p>
          <a:p>
            <a:pPr>
              <a:spcBef>
                <a:spcPts val="0"/>
              </a:spcBef>
              <a:buNone/>
            </a:pPr>
            <a:r>
              <a:rPr lang="en-US" dirty="0"/>
              <a:t>OS-24-Jeremiah-173</a:t>
            </a:r>
          </a:p>
          <a:p>
            <a:pPr>
              <a:spcBef>
                <a:spcPts val="0"/>
              </a:spcBef>
              <a:buNone/>
            </a:pPr>
            <a:r>
              <a:rPr lang="en-US" dirty="0"/>
              <a:t>NS-08-2 Corinthians-41</a:t>
            </a:r>
          </a:p>
          <a:p>
            <a:pPr>
              <a:spcBef>
                <a:spcPts val="0"/>
              </a:spcBef>
              <a:buNone/>
            </a:pPr>
            <a:r>
              <a:rPr lang="en-US" dirty="0"/>
              <a:t>NS-09-Galatians-144</a:t>
            </a:r>
          </a:p>
          <a:p>
            <a:pPr>
              <a:spcBef>
                <a:spcPts val="0"/>
              </a:spcBef>
              <a:buNone/>
            </a:pPr>
            <a:r>
              <a:rPr lang="en-US" dirty="0"/>
              <a:t>NS-19-Hebrews-298, 343</a:t>
            </a:r>
          </a:p>
          <a:p>
            <a:pPr>
              <a:spcBef>
                <a:spcPts val="0"/>
              </a:spcBef>
              <a:buNone/>
            </a:pPr>
            <a:r>
              <a:rPr lang="en-US" dirty="0"/>
              <a:t>FU-05-Bliblical Covenants-34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881338" y="6581001"/>
            <a:ext cx="262662" cy="276999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79FDE9-4B2D-884B-BE4B-021913485B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3425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 we’ll see two ways that knowing Jesus is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than anything you’ve ever experienced (or ever will experience).  We will see that, in Christ, we have the best representative before God, and the best possible relationship with God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God made the most amazing agreement with us in Christ than he did with anyone else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ways that the new covenant is better than the old makes the old obsolete (8:7-13; cf. Jeremiah 31:31-34)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>
                <a:cs typeface="ＭＳ Ｐゴシック" charset="0"/>
              </a:rPr>
              <a:t>How was the first covenant flawed (8:7)?  </a:t>
            </a:r>
          </a:p>
          <a:p>
            <a:r>
              <a:rPr lang="en-SG" dirty="0">
                <a:cs typeface="ＭＳ Ｐゴシック" charset="0"/>
              </a:rPr>
              <a:t>God never intended for the old covenant to serve as a universal, perpetual system—it couldn’t, as it was impossible to expect Jews to offer a sacrifice in Jerusalem each time they sinned.</a:t>
            </a:r>
          </a:p>
          <a:p>
            <a:r>
              <a:rPr lang="en-SG" dirty="0">
                <a:cs typeface="ＭＳ Ｐゴシック" charset="0"/>
              </a:rPr>
              <a:t>Rather, the new covenant is far better as it is not limited in space and time.</a:t>
            </a:r>
          </a:p>
          <a:p>
            <a:r>
              <a:rPr lang="en-SG" dirty="0">
                <a:cs typeface="ＭＳ Ｐゴシック" charset="0"/>
              </a:rPr>
              <a:t>How could God make something flawed that needed to be replaced?</a:t>
            </a:r>
          </a:p>
          <a:p>
            <a:r>
              <a:rPr lang="en-SG" dirty="0">
                <a:cs typeface="ＭＳ Ｐゴシック" charset="0"/>
              </a:rPr>
              <a:t>Actually, we do this all the time by making temporary things.  We hardly expect anything to last forever—shoes, cars, computers, etc.</a:t>
            </a:r>
          </a:p>
          <a:p>
            <a:r>
              <a:rPr lang="en-SG" dirty="0">
                <a:cs typeface="ＭＳ Ｐゴシック" charset="0"/>
              </a:rPr>
              <a:t>Being temporary and inferior, the old covenant effectively served its purpose until the arrival of the better covenant.  It was like the scaffolding on a building that was designed only for a noble, yet temporary purpose.</a:t>
            </a:r>
          </a:p>
          <a:p>
            <a:r>
              <a:rPr lang="en-US" dirty="0"/>
              <a:t>An unbelieving people will be replaced with a believing Israel and Judah (8:8).</a:t>
            </a:r>
          </a:p>
          <a:p>
            <a:r>
              <a:rPr lang="en-US" dirty="0"/>
              <a:t>Was the new covenant needed due to fault with the old one or fault with the people—or both (8:8a)?</a:t>
            </a:r>
          </a:p>
          <a:p>
            <a:r>
              <a:rPr lang="en-US" dirty="0"/>
              <a:t>Both the old covenant and the people were to blame:</a:t>
            </a:r>
          </a:p>
          <a:p>
            <a:r>
              <a:rPr lang="en-US" dirty="0"/>
              <a:t>The system couldn’t really change people inside.</a:t>
            </a:r>
          </a:p>
          <a:p>
            <a:r>
              <a:rPr lang="en-US" dirty="0"/>
              <a:t>The people refused to follow it as well.</a:t>
            </a:r>
          </a:p>
          <a:p>
            <a:r>
              <a:rPr lang="en-US" dirty="0"/>
              <a:t>What Israel needed was a new agreement with God that was universal, internal and empowered by God for obedience.</a:t>
            </a:r>
          </a:p>
          <a:p>
            <a:endParaRPr lang="en-US" dirty="0"/>
          </a:p>
          <a:p>
            <a:endParaRPr lang="en-SG" dirty="0"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79FDE9-4B2D-884B-BE4B-021913485B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9299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67E98D-D759-574C-A4D1-A2397BE6FA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83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b="1" dirty="0"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7EAD0-E5BF-214B-A921-D0A237D8D092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we make a new agreement to a new boss, our agreement to our old employer no long holds any effect</a:t>
            </a:r>
            <a:r>
              <a:rPr lang="en-SG" dirty="0">
                <a:effectLst/>
              </a:rPr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b="1" dirty="0">
                <a:latin typeface="Arial" panose="020B0604020202020204" pitchFamily="34" charset="0"/>
                <a:cs typeface="Arial" panose="020B0604020202020204" pitchFamily="34" charset="0"/>
              </a:rPr>
              <a:t>His ministry is even greater than Moses's since the glory of the new covenant is greater than that of the Mosaic covenant (2 Cor 3).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C2D4E-3306-1E45-BCC0-9ECB597C8D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55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/>
              <a:t>How would God put his law on people’s minds and write it on their hearts (8:10)?</a:t>
            </a:r>
          </a:p>
          <a:p>
            <a:r>
              <a:rPr lang="en-US" dirty="0"/>
              <a:t>This passage doesn’t say how this will happen.</a:t>
            </a:r>
          </a:p>
          <a:p>
            <a:r>
              <a:rPr lang="en-US" dirty="0"/>
              <a:t>Other texts tell us that the Holy Spirit will change us within.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some extent, dating is a commitment, though at a lower level</a:t>
            </a:r>
            <a:r>
              <a:rPr lang="en-SG" dirty="0">
                <a:effectLst/>
              </a:rPr>
              <a:t> 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will everyone know the Lord and thus not need to be evangelized (8:11)?</a:t>
            </a:r>
            <a:r>
              <a:rPr lang="en-SG" dirty="0">
                <a:effectLst/>
              </a:rPr>
              <a:t>  </a:t>
            </a:r>
            <a:r>
              <a:rPr lang="en-US" dirty="0">
                <a:effectLst/>
              </a:rPr>
              <a:t>Right</a:t>
            </a:r>
            <a:r>
              <a:rPr lang="en-US" baseline="0" dirty="0">
                <a:effectLst/>
              </a:rPr>
              <a:t> now the w</a:t>
            </a:r>
            <a:r>
              <a:rPr lang="en-US" dirty="0">
                <a:effectLst/>
              </a:rPr>
              <a:t>orld</a:t>
            </a:r>
            <a:r>
              <a:rPr lang="fr-FR" dirty="0">
                <a:effectLst/>
              </a:rPr>
              <a:t>'</a:t>
            </a:r>
            <a:r>
              <a:rPr lang="en-US" dirty="0">
                <a:effectLst/>
              </a:rPr>
              <a:t>s 7,000+ unreached people groups lack enough followers of Christ and resources to evangelize their own people, but that will totally</a:t>
            </a:r>
            <a:r>
              <a:rPr lang="en-US" baseline="0" dirty="0">
                <a:effectLst/>
              </a:rPr>
              <a:t> change in the days to come.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864820"/>
            <a:ext cx="2971800" cy="27918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313438" indent="-3686369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497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994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492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989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D1384-30E3-AA43-AB9F-4C587EB21D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918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/>
              <a:t>NS-06-Rom9-13-slide 50</a:t>
            </a:r>
            <a:endParaRPr lang="en-US" dirty="0"/>
          </a:p>
          <a:p>
            <a:r>
              <a:rPr lang="en-US" dirty="0"/>
              <a:t>NS-22-Rev13-19-slide 53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98E5EC-D061-BC46-AA62-5FF63F6BC0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08982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0A6DA-E337-AF41-92F8-2C1B86EDDC4B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6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4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13700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i="0" dirty="0">
                <a:cs typeface="ＭＳ Ｐゴシック" charset="0"/>
              </a:rPr>
              <a:t>One Messianic Jew wrote on 3</a:t>
            </a:r>
            <a:r>
              <a:rPr lang="en-US" i="0" baseline="0" dirty="0">
                <a:cs typeface="ＭＳ Ｐゴシック" charset="0"/>
              </a:rPr>
              <a:t> October 2014…</a:t>
            </a:r>
          </a:p>
          <a:p>
            <a:endParaRPr lang="en-US" i="0" baseline="0" dirty="0">
              <a:cs typeface="ＭＳ Ｐゴシック" charset="0"/>
            </a:endParaRPr>
          </a:p>
          <a:p>
            <a:r>
              <a:rPr lang="mr-IN" i="0" baseline="0" dirty="0">
                <a:cs typeface="ＭＳ Ｐゴシック" charset="0"/>
              </a:rPr>
              <a:t>"</a:t>
            </a:r>
            <a:r>
              <a:rPr lang="en-US" i="0" dirty="0"/>
              <a:t>Today, is Yom Kippur. A Jew will go to those he has wronged, and ask forgiveness. He will do so believing that God of Israel forgives those who forgive others… </a:t>
            </a:r>
            <a:r>
              <a:rPr lang="en-US" i="0" dirty="0" err="1"/>
              <a:t>Yeshua</a:t>
            </a:r>
            <a:r>
              <a:rPr lang="en-US" i="0" dirty="0"/>
              <a:t> the Messiah… is the perfect Yom Kippur</a:t>
            </a:r>
            <a:r>
              <a:rPr lang="en-US" i="0" baseline="0" dirty="0"/>
              <a:t> for all Jews</a:t>
            </a:r>
            <a:r>
              <a:rPr lang="en-US" i="0" dirty="0"/>
              <a:t>, and all people on the face on the Earth.  Amen.</a:t>
            </a:r>
            <a:r>
              <a:rPr lang="mr-IN" i="0" dirty="0"/>
              <a:t>"</a:t>
            </a:r>
            <a:endParaRPr lang="en-US" i="0" dirty="0"/>
          </a:p>
          <a:p>
            <a:endParaRPr lang="en-US" i="0" dirty="0">
              <a:cs typeface="ＭＳ Ｐゴシック" charset="0"/>
            </a:endParaRPr>
          </a:p>
          <a:p>
            <a:r>
              <a:rPr lang="en-US" i="0" dirty="0">
                <a:cs typeface="ＭＳ Ｐゴシック" charset="0"/>
              </a:rPr>
              <a:t>http://</a:t>
            </a:r>
            <a:r>
              <a:rPr lang="en-US" i="0" dirty="0" err="1">
                <a:cs typeface="ＭＳ Ｐゴシック" charset="0"/>
              </a:rPr>
              <a:t>ivarfjeld.com</a:t>
            </a:r>
            <a:r>
              <a:rPr lang="en-US" i="0" dirty="0">
                <a:cs typeface="ＭＳ Ｐゴシック" charset="0"/>
              </a:rPr>
              <a:t>/2014/10/03/greetings-on-yum-</a:t>
            </a:r>
            <a:r>
              <a:rPr lang="en-US" i="0" dirty="0" err="1">
                <a:cs typeface="ＭＳ Ｐゴシック" charset="0"/>
              </a:rPr>
              <a:t>kippur</a:t>
            </a:r>
            <a:r>
              <a:rPr lang="en-US" i="0" dirty="0">
                <a:cs typeface="ＭＳ Ｐゴシック" charset="0"/>
              </a:rPr>
              <a:t>/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>
                <a:cs typeface="ＭＳ Ｐゴシック" charset="0"/>
              </a:rPr>
              <a:t>Note that these will all apply to Israel and Judah, too.  </a:t>
            </a:r>
          </a:p>
          <a:p>
            <a:r>
              <a:rPr lang="en-US" dirty="0">
                <a:cs typeface="ＭＳ Ｐゴシック" charset="0"/>
              </a:rPr>
              <a:t>As such these blessings await full, future fulfillment for Jews at the return of Christ.</a:t>
            </a:r>
          </a:p>
          <a:p>
            <a:r>
              <a:rPr lang="en-US" dirty="0">
                <a:cs typeface="ＭＳ Ｐゴシック" charset="0"/>
              </a:rPr>
              <a:t>When </a:t>
            </a:r>
            <a:r>
              <a:rPr lang="mr-IN" dirty="0">
                <a:cs typeface="ＭＳ Ｐゴシック" charset="0"/>
              </a:rPr>
              <a:t>"</a:t>
            </a:r>
            <a:r>
              <a:rPr lang="en-US" dirty="0">
                <a:cs typeface="ＭＳ Ｐゴシック" charset="0"/>
              </a:rPr>
              <a:t>all Israel will be saved</a:t>
            </a:r>
            <a:r>
              <a:rPr lang="mr-IN" dirty="0">
                <a:cs typeface="ＭＳ Ｐゴシック" charset="0"/>
              </a:rPr>
              <a:t>"</a:t>
            </a:r>
            <a:r>
              <a:rPr lang="en-US" dirty="0">
                <a:cs typeface="ＭＳ Ｐゴシック" charset="0"/>
              </a:rPr>
              <a:t> (Rom. 11:26), the knowledge of God will actually be true of the entire world in the millennium!</a:t>
            </a:r>
          </a:p>
          <a:p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when we get married, our spouse becomes our first priority in human relationships because we have made a covenant—a binding agreement—with our spouse</a:t>
            </a:r>
            <a:r>
              <a:rPr lang="en-SG" dirty="0">
                <a:effectLst/>
              </a:rPr>
              <a:t> 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372EC7-9752-FF4A-95EF-E36F67575032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3993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b="1" dirty="0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NS-06-Rom5-8-slide 76</a:t>
            </a:r>
          </a:p>
          <a:p>
            <a:pPr eaLnBrk="1" hangingPunct="1"/>
            <a:r>
              <a:rPr lang="en-US" b="1" dirty="0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NS-19-Hebrews-345</a:t>
            </a:r>
          </a:p>
          <a:p>
            <a:pPr eaLnBrk="1" hangingPunct="1"/>
            <a:r>
              <a:rPr lang="en-US" b="1" dirty="0"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SA-15-Inheritance-169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read a quote this week: </a:t>
            </a:r>
            <a:r>
              <a:rPr lang="mr-I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not your love that sustains the marriage, but from now on, the marriage that sustains your love.</a:t>
            </a:r>
            <a:r>
              <a:rPr lang="mr-I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Do you agree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32B57-3A86-9244-B6D8-8C7527F5CF67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262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b="1" dirty="0"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10C59-6924-9E4A-A1C0-284EE2E93B3B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2867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b="1" dirty="0"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84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NP NT Preaching (np) Arabic</a:t>
            </a:r>
          </a:p>
          <a:p>
            <a:r>
              <a:rPr lang="en-US" dirty="0"/>
              <a:t>_____________</a:t>
            </a:r>
          </a:p>
          <a:p>
            <a:r>
              <a:rPr lang="en-US" dirty="0"/>
              <a:t>Common-</a:t>
            </a:r>
            <a:r>
              <a:rPr lang="en-US" dirty="0">
                <a:latin typeface="Arial" charset="0"/>
                <a:ea typeface="ＭＳ Ｐゴシック" charset="0"/>
              </a:rPr>
              <a:t>3</a:t>
            </a:r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3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992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will keep marriage vibrant for the long haul?  Nothing more than knowing that you entered a covenant relationship for life.  We often don’t feel love, but covenant commitment must continue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8865408" y="6581001"/>
            <a:ext cx="278592" cy="276999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219200" y="3276600"/>
            <a:ext cx="6225983" cy="51706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same type of covenant as marriage applies to God’s relationship with us now, as contrasted with his relationship with OT Israel</a:t>
            </a:r>
            <a:r>
              <a:rPr lang="en-SG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b="0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99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5787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39CFC020-D48F-9F4A-838F-BA7E5D65A1A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169171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A8672788-8103-3746-AA7F-1AC7C87454B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5568037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C1831-9452-9A4F-BEFF-4BAA614A6F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2622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fld id="{AF0FB989-1F49-8F4E-92F9-079AC96FB9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1634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b="1" i="0" dirty="0">
                  <a:solidFill>
                    <a:srgbClr val="FFFFFF"/>
                  </a:solidFill>
                  <a:latin typeface="Arial" panose="020B0604020202020204" pitchFamily="34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b="1" i="0" dirty="0">
                  <a:solidFill>
                    <a:srgbClr val="FFFFFF"/>
                  </a:solidFill>
                  <a:latin typeface="Arial" panose="020B0604020202020204" pitchFamily="34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b="1" i="0" dirty="0">
                  <a:solidFill>
                    <a:srgbClr val="FFFFFF"/>
                  </a:solidFill>
                  <a:latin typeface="Arial" panose="020B0604020202020204" pitchFamily="34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b="1" i="0" dirty="0">
                  <a:solidFill>
                    <a:srgbClr val="FFFFFF"/>
                  </a:solidFill>
                  <a:latin typeface="Arial" panose="020B0604020202020204" pitchFamily="34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b="1" i="0" dirty="0">
                  <a:solidFill>
                    <a:srgbClr val="FFFFFF"/>
                  </a:solidFill>
                  <a:latin typeface="Arial" panose="020B0604020202020204" pitchFamily="34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410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26CECD9-28BE-7E4E-B5F4-923261943CFA}" type="slidenum">
              <a:rPr lang="en-US">
                <a:solidFill>
                  <a:srgbClr val="FFFFFF"/>
                </a:solidFill>
                <a:latin typeface="Garamond"/>
              </a:rPr>
              <a:pPr/>
              <a:t>‹#›</a:t>
            </a:fld>
            <a:endParaRPr lang="en-US">
              <a:solidFill>
                <a:srgbClr val="FFFFFF"/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41511480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332130-8098-9E48-9883-DD6E83CC151F}" type="slidenum">
              <a:rPr lang="en-US">
                <a:solidFill>
                  <a:srgbClr val="FFFFFF"/>
                </a:solidFill>
                <a:latin typeface="Garamond"/>
              </a:rPr>
              <a:pPr/>
              <a:t>‹#›</a:t>
            </a:fld>
            <a:endParaRPr lang="en-US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0620471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314F2-8980-5945-87F3-2F370B4F1EB5}" type="slidenum">
              <a:rPr lang="en-US">
                <a:solidFill>
                  <a:srgbClr val="FFFFFF"/>
                </a:solidFill>
                <a:latin typeface="Garamond"/>
              </a:rPr>
              <a:pPr/>
              <a:t>‹#›</a:t>
            </a:fld>
            <a:endParaRPr lang="en-US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58296540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2460D7-9ABC-AB4F-A145-36250959B5CF}" type="slidenum">
              <a:rPr lang="en-US">
                <a:solidFill>
                  <a:srgbClr val="FFFFFF"/>
                </a:solidFill>
                <a:latin typeface="Garamond"/>
              </a:rPr>
              <a:pPr/>
              <a:t>‹#›</a:t>
            </a:fld>
            <a:endParaRPr lang="en-US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65360102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FC72A1-31EC-E74F-AAE0-5FC44F1930B5}" type="slidenum">
              <a:rPr lang="en-US">
                <a:solidFill>
                  <a:srgbClr val="FFFFFF"/>
                </a:solidFill>
                <a:latin typeface="Garamond"/>
              </a:rPr>
              <a:pPr/>
              <a:t>‹#›</a:t>
            </a:fld>
            <a:endParaRPr lang="en-US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426126395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9E08BE-0C6D-B84A-A982-C32432023136}" type="slidenum">
              <a:rPr lang="en-US">
                <a:solidFill>
                  <a:srgbClr val="FFFFFF"/>
                </a:solidFill>
                <a:latin typeface="Garamond"/>
              </a:rPr>
              <a:pPr/>
              <a:t>‹#›</a:t>
            </a:fld>
            <a:endParaRPr lang="en-US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983448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9817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37C386-A56D-684A-94F9-B0D7414125AA}" type="slidenum">
              <a:rPr lang="en-US">
                <a:solidFill>
                  <a:srgbClr val="FFFFFF"/>
                </a:solidFill>
                <a:latin typeface="Garamond"/>
              </a:rPr>
              <a:pPr/>
              <a:t>‹#›</a:t>
            </a:fld>
            <a:endParaRPr lang="en-US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72809839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E4CF47-AB65-3247-9C85-D084EF6A55C1}" type="slidenum">
              <a:rPr lang="en-US">
                <a:solidFill>
                  <a:srgbClr val="FFFFFF"/>
                </a:solidFill>
                <a:latin typeface="Garamond"/>
              </a:rPr>
              <a:pPr/>
              <a:t>‹#›</a:t>
            </a:fld>
            <a:endParaRPr lang="en-US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14971507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CDF561-7A0E-3748-BBB3-EF85A105CEA0}" type="slidenum">
              <a:rPr lang="en-US">
                <a:solidFill>
                  <a:srgbClr val="FFFFFF"/>
                </a:solidFill>
                <a:latin typeface="Garamond"/>
              </a:rPr>
              <a:pPr/>
              <a:t>‹#›</a:t>
            </a:fld>
            <a:endParaRPr lang="en-US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403458490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177300-C3CB-754A-9402-1E463D4571B9}" type="slidenum">
              <a:rPr lang="en-US">
                <a:solidFill>
                  <a:srgbClr val="FFFFFF"/>
                </a:solidFill>
                <a:latin typeface="Garamond"/>
              </a:rPr>
              <a:pPr/>
              <a:t>‹#›</a:t>
            </a:fld>
            <a:endParaRPr lang="en-US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40368038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9486E7-0184-D54D-BAB2-D66B9407D144}" type="slidenum">
              <a:rPr lang="en-US">
                <a:solidFill>
                  <a:srgbClr val="FFFFFF"/>
                </a:solidFill>
                <a:latin typeface="Garamond"/>
              </a:rPr>
              <a:pPr/>
              <a:t>‹#›</a:t>
            </a:fld>
            <a:endParaRPr lang="en-US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79872055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041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30AD5581-AABA-1A4D-B3F3-F0CFB5F3966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16014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35EAC4BD-F32D-D849-9529-81AF48F8E65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8709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14A15291-1B79-9848-83B1-CEB2D66DF02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17301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B4F915A0-A46E-0947-9F79-64D1FAD6A57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2492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308A3DB5-9CF4-DD43-AFB3-7470F489FE6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951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468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567B14B8-BA56-F948-9084-B337A36825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32072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A8F25A4E-CABA-CB4D-ADBC-39689D520ED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9283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9AEDE246-E706-244D-8971-79A1FCC360F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6728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AAFA1237-4D45-ED46-B570-EAF8A38231E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5396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DF8CDB32-17B1-1B47-8E90-2F0ACB2C097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88829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D2D32E8F-AD95-9A45-A1DE-9E49789BCF1D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246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07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1A02D3-BE65-9945-AF71-5BD95FD7D26E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3569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02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66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895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56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89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41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736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606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1286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2668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1275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354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6556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565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55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74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17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070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396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0226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0417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064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72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1056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759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8302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29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102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72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8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6"/>
            <a:ext cx="7772400" cy="1736725"/>
          </a:xfrm>
        </p:spPr>
        <p:txBody>
          <a:bodyPr anchor="b"/>
          <a:lstStyle>
            <a:lvl1pPr>
              <a:defRPr sz="54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379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A396028A-E68B-AC46-88B8-7F3DC9E0918E}" type="slidenum">
              <a:rPr lang="en-US" sz="240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9832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3688B77C-3DE9-514B-9B83-6A79626DE5A7}" type="slidenum">
              <a:rPr lang="en-US" sz="240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891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</a:defRPr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3C0081B6-69C5-6B4C-BCA1-445CC8BCD3B8}" type="slidenum">
              <a:rPr lang="en-US" sz="240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469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E6267522-C44E-E94B-8317-505AFBC9150C}" type="slidenum">
              <a:rPr lang="en-US" sz="240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8268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CFC40E04-9084-2A4C-A231-F24D797B2771}" type="slidenum">
              <a:rPr lang="en-US" sz="240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9357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34328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19535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08471418-BC75-694D-9919-DEBC4E53F4E6}" type="slidenum">
              <a:rPr lang="en-US" sz="240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3917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</a:defRPr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7D2F988E-9414-5A4D-926D-7C61A7DCDFF1}" type="slidenum">
              <a:rPr lang="en-US" sz="240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01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6797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>
              <a:defRPr b="1" i="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>
              <a:defRPr b="1" i="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>
              <a:defRPr b="1" i="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>
              <a:defRPr b="1" i="0">
                <a:solidFill>
                  <a:srgbClr val="FFFFF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1E6C7165-6B16-AC43-935E-83670B065C3B}" type="slidenum">
              <a:rPr lang="en-US" sz="2400" smtClean="0"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8820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A06D5BF7-B2CD-2745-9211-C6B18DEB32C6}" type="slidenum">
              <a:rPr lang="en-US" sz="240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7159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4"/>
            <a:ext cx="8229600" cy="11398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81159E9B-65F6-EE44-8197-22BC723FD7D6}" type="slidenum">
              <a:rPr lang="en-US" sz="240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2060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4"/>
            <a:ext cx="8229600" cy="11398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912A509C-1FD8-C340-945D-F484F85253F5}" type="slidenum">
              <a:rPr lang="en-US" sz="240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8764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4835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C71FB22D-81DE-E649-9472-2B7AD2F9DA94}" type="slidenum">
              <a:rPr lang="en-US" sz="240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9619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4"/>
            <a:ext cx="8229600" cy="11398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525963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9C6E5ACD-BD47-764C-A0D8-55D787A46B16}" type="slidenum">
              <a:rPr lang="en-US" sz="240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7860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i="0">
                <a:latin typeface="Arial" panose="020B0604020202020204" pitchFamily="34" charset="0"/>
              </a:defRPr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 i="0">
                <a:latin typeface="Arial" panose="020B0604020202020204" pitchFamily="34" charset="0"/>
              </a:defRPr>
            </a:lvl1pPr>
          </a:lstStyle>
          <a:p>
            <a:fld id="{55399309-1E73-9E4F-AC70-E9B9447B92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9504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i="0"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04681C70-B94D-4549-9835-718B41824CE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1666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8C56C0BA-5711-484D-9FDA-874B8739ADF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8540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91ECEB9C-53F4-EB4E-8A4F-B755C1704F3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05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706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07D2235B-C62C-1642-984F-27E099E6AA0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1279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E70310CF-347F-A842-AB35-88099C81249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1342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86ECF134-A2E6-BF45-B521-390AD28EF37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4802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6F1630E8-D517-274B-854A-E92DDA11770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9413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BDA6D355-03F2-FD4E-9DAB-EFA3BCC6A3F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9377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B3F7EB35-E0A0-AB4A-A375-04F4B65E32A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2147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F25C467B-BFE5-C648-808F-8F1822300D1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2278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2841D679-39C1-F343-8D8F-C1308DCC07B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3255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9A9FC-CC83-EE45-8457-4932991C7D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2112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Canvas"/>
          <p:cNvSpPr>
            <a:spLocks noChangeArrowheads="1"/>
          </p:cNvSpPr>
          <p:nvPr/>
        </p:nvSpPr>
        <p:spPr bwMode="white">
          <a:xfrm>
            <a:off x="528638" y="201613"/>
            <a:ext cx="8397875" cy="646747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3" descr="minisp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ltGray">
          <a:xfrm>
            <a:off x="0" y="50800"/>
            <a:ext cx="11811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 descr="Canvas"/>
          <p:cNvSpPr>
            <a:spLocks noChangeArrowheads="1"/>
          </p:cNvSpPr>
          <p:nvPr/>
        </p:nvSpPr>
        <p:spPr bwMode="white">
          <a:xfrm>
            <a:off x="596900" y="4130675"/>
            <a:ext cx="1041400" cy="457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5" descr="minispi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999"/>
          <a:stretch>
            <a:fillRect/>
          </a:stretch>
        </p:blipFill>
        <p:spPr bwMode="ltGray">
          <a:xfrm>
            <a:off x="0" y="4222750"/>
            <a:ext cx="11811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914400" y="2057400"/>
            <a:ext cx="7721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625600" y="3886200"/>
            <a:ext cx="6400800" cy="1771650"/>
          </a:xfrm>
        </p:spPr>
        <p:txBody>
          <a:bodyPr/>
          <a:lstStyle>
            <a:lvl1pPr marL="0" indent="0" algn="ctr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quarter" idx="10"/>
          </p:nvPr>
        </p:nvSpPr>
        <p:spPr>
          <a:xfrm>
            <a:off x="1084263" y="60960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522663" y="60960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51663" y="60960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48760-9B25-194C-AB2C-5171CB0F29DD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4811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99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0C963-9031-4B4C-B679-EC1D4076D476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72431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EFF5B-1F25-4F49-8050-9C5087B116BA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705692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752600"/>
            <a:ext cx="3733800" cy="4114800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752600"/>
            <a:ext cx="3733800" cy="4114800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F89DB-ECAA-C64A-BBDC-95FD2353DC96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22993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2268D-6917-F94A-8F11-C9590ED561A0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939207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F595E-5027-BC4D-803C-87659A25C3EA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75929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32DA2-1EC2-CA4E-AB07-35493DB77A98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338907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71025-1B6C-6B4F-9C57-30AB248525AB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664679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CF6D1-FBCB-0D4D-9FAF-F1566A501A6C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874719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CEFFE-A7E2-2846-BDBA-9B4B725D3B98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028440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81000"/>
            <a:ext cx="5562600" cy="54864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C12EE-689E-F444-97A3-0FF0C9CE9ABB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282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956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Canvas"/>
          <p:cNvSpPr>
            <a:spLocks noChangeArrowheads="1"/>
          </p:cNvSpPr>
          <p:nvPr/>
        </p:nvSpPr>
        <p:spPr bwMode="white">
          <a:xfrm>
            <a:off x="528638" y="201613"/>
            <a:ext cx="8397875" cy="646747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/>
          </a:p>
        </p:txBody>
      </p:sp>
      <p:pic>
        <p:nvPicPr>
          <p:cNvPr id="5" name="Picture 3" descr="minisp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ltGray">
          <a:xfrm>
            <a:off x="0" y="50800"/>
            <a:ext cx="11811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 descr="Canvas"/>
          <p:cNvSpPr>
            <a:spLocks noChangeArrowheads="1"/>
          </p:cNvSpPr>
          <p:nvPr/>
        </p:nvSpPr>
        <p:spPr bwMode="white">
          <a:xfrm>
            <a:off x="596900" y="4130675"/>
            <a:ext cx="1041400" cy="457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/>
          </a:p>
        </p:txBody>
      </p:sp>
      <p:pic>
        <p:nvPicPr>
          <p:cNvPr id="7" name="Picture 5" descr="minispi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999"/>
          <a:stretch>
            <a:fillRect/>
          </a:stretch>
        </p:blipFill>
        <p:spPr bwMode="ltGray">
          <a:xfrm>
            <a:off x="0" y="4222750"/>
            <a:ext cx="11811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914400" y="2057400"/>
            <a:ext cx="7721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625600" y="3886200"/>
            <a:ext cx="6400800" cy="1771650"/>
          </a:xfrm>
        </p:spPr>
        <p:txBody>
          <a:bodyPr/>
          <a:lstStyle>
            <a:lvl1pPr marL="0" indent="0" algn="ctr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quarter" idx="10"/>
          </p:nvPr>
        </p:nvSpPr>
        <p:spPr>
          <a:xfrm>
            <a:off x="1084263" y="60960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522663" y="60960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51663" y="60960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32363-2F53-9849-A7AE-2143CF80A3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4772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88246-B328-2748-8C10-112C6CF938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0652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43FC8-5AF7-BB49-97B0-1BC74B4E62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239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752600"/>
            <a:ext cx="3733800" cy="4114800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752600"/>
            <a:ext cx="3733800" cy="4114800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40827-4B35-1147-AA2A-FEFABB6D9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857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61032-C23B-B342-9D8C-B9D4B6165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7346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E3A35-4AE2-C847-8D4E-3A0E0731D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017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5E14C-9495-8C43-A58C-AA95469005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180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42AE5-0050-8345-808D-712D3C841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481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06D9F-0C84-C84A-BEEA-25FAA552E5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368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1437D-36C4-274A-9798-E2D8B7D70D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89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651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81000"/>
            <a:ext cx="5562600" cy="54864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32A29-C767-DD4F-8D26-514F9A5FD9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9727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i="0"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830C07D2-E607-114F-A661-7F685E5A3C4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151235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04E6FBB9-1C86-DD46-9C12-6486398DA0D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158902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8E3033E6-B12B-6E43-A100-DEE5094177E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169685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ECD03E04-02B0-DD4B-9D68-8ACDC611102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951709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50E3667B-783A-0941-A93C-A7491FF7EDA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088236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C79A1046-B8AD-F34F-B3A1-788B5BFF18F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218413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176F291A-42BA-4C40-9887-FA8CA05A4D0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685628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63747F31-FEA7-E144-8F8E-016FBE29BFA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920774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DBF91A7A-4034-604C-A6F8-16B38DF3629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68125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6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FCEC4A-0619-534F-AB0C-4C4D1986DF16}" type="slidenum">
              <a:rPr lang="en-US"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106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2"/>
        </a:solidFill>
        <a:effectLst>
          <a:outerShdw blurRad="63500" dist="107763" dir="2700000" algn="ctr" rotWithShape="0">
            <a:srgbClr val="000000">
              <a:alpha val="74998"/>
            </a:srgbClr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609600" y="228600"/>
            <a:ext cx="8239125" cy="6391275"/>
          </a:xfrm>
          <a:prstGeom prst="rect">
            <a:avLst/>
          </a:prstGeom>
          <a:solidFill>
            <a:srgbClr val="EDE7E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/>
          </a:p>
        </p:txBody>
      </p:sp>
      <p:sp>
        <p:nvSpPr>
          <p:cNvPr id="1027" name="Line 3"/>
          <p:cNvSpPr>
            <a:spLocks noChangeShapeType="1"/>
          </p:cNvSpPr>
          <p:nvPr/>
        </p:nvSpPr>
        <p:spPr bwMode="ltGray">
          <a:xfrm>
            <a:off x="1016000" y="1600200"/>
            <a:ext cx="76708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28" name="Picture 4" descr="minispir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333"/>
          <a:stretch>
            <a:fillRect/>
          </a:stretch>
        </p:blipFill>
        <p:spPr bwMode="ltGray">
          <a:xfrm>
            <a:off x="0" y="50800"/>
            <a:ext cx="11811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minispir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999"/>
          <a:stretch>
            <a:fillRect/>
          </a:stretch>
        </p:blipFill>
        <p:spPr bwMode="ltGray">
          <a:xfrm>
            <a:off x="0" y="4222750"/>
            <a:ext cx="11811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0"/>
            <a:ext cx="762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752600"/>
            <a:ext cx="7620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14413" y="61071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52813" y="610711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81813" y="61071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9DCBD2E-90F0-0142-A71E-44B66B4177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53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latin typeface="Arial" panose="020B0604020202020204" pitchFamily="34" charset="0"/>
          <a:ea typeface="ＭＳ Ｐゴシック" pitchFamily="-107" charset="-128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 i="0">
          <a:solidFill>
            <a:schemeClr val="tx1"/>
          </a:solidFill>
          <a:latin typeface="Arial" panose="020B0604020202020204" pitchFamily="34" charset="0"/>
          <a:ea typeface="ＭＳ Ｐゴシック" pitchFamily="-107" charset="-128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 i="0">
          <a:solidFill>
            <a:schemeClr val="tx1"/>
          </a:solidFill>
          <a:latin typeface="Arial" panose="020B0604020202020204" pitchFamily="34" charset="0"/>
          <a:ea typeface="ＭＳ Ｐゴシック" pitchFamily="-111" charset="-128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 i="0">
          <a:solidFill>
            <a:schemeClr val="tx1"/>
          </a:solidFill>
          <a:latin typeface="Arial" panose="020B0604020202020204" pitchFamily="34" charset="0"/>
          <a:ea typeface="ＭＳ Ｐゴシック" pitchFamily="-111" charset="-128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 i="0">
          <a:solidFill>
            <a:schemeClr val="tx1"/>
          </a:solidFill>
          <a:latin typeface="Arial" panose="020B0604020202020204" pitchFamily="34" charset="0"/>
          <a:ea typeface="ＭＳ Ｐゴシック" pitchFamily="-111" charset="-128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 i="0">
          <a:solidFill>
            <a:schemeClr val="tx1"/>
          </a:solidFill>
          <a:latin typeface="Arial" panose="020B0604020202020204" pitchFamily="34" charset="0"/>
          <a:ea typeface="ＭＳ Ｐゴシック" pitchFamily="-111" charset="-128"/>
          <a:cs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dirty="0"/>
              <a:t>Click to edit Master title style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dirty="0"/>
              <a:t>Click to edit Master text styles</a:t>
            </a:r>
          </a:p>
          <a:p>
            <a:pPr lvl="1"/>
            <a:r>
              <a:rPr lang="en-US" altLang="zh-TW" dirty="0"/>
              <a:t>Second level</a:t>
            </a:r>
          </a:p>
          <a:p>
            <a:pPr lvl="2"/>
            <a:r>
              <a:rPr lang="en-US" altLang="zh-TW" dirty="0"/>
              <a:t>Third level</a:t>
            </a:r>
          </a:p>
          <a:p>
            <a:pPr lvl="3"/>
            <a:r>
              <a:rPr lang="en-US" altLang="zh-TW" dirty="0"/>
              <a:t>Fourth level</a:t>
            </a:r>
          </a:p>
          <a:p>
            <a:pPr lvl="4"/>
            <a:r>
              <a:rPr lang="en-US" altLang="zh-TW" dirty="0"/>
              <a:t>Fifth level</a:t>
            </a:r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1" i="0">
                <a:solidFill>
                  <a:srgbClr val="000000"/>
                </a:solidFill>
                <a:latin typeface="Arial" panose="020B0604020202020204" pitchFamily="34" charset="0"/>
                <a:ea typeface="新細明體" charset="0"/>
                <a:cs typeface="新細明體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 dirty="0"/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 i="0">
                <a:solidFill>
                  <a:srgbClr val="000000"/>
                </a:solidFill>
                <a:latin typeface="Arial" panose="020B0604020202020204" pitchFamily="34" charset="0"/>
                <a:ea typeface="新細明體" charset="0"/>
                <a:cs typeface="新細明體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 dirty="0"/>
          </a:p>
        </p:txBody>
      </p:sp>
      <p:sp>
        <p:nvSpPr>
          <p:cNvPr id="145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1" i="0">
                <a:solidFill>
                  <a:srgbClr val="000000"/>
                </a:solidFill>
                <a:latin typeface="Arial" panose="020B0604020202020204" pitchFamily="34" charset="0"/>
                <a:ea typeface="新細明體" charset="0"/>
                <a:cs typeface="新細明體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B1832C5-3FF4-114A-8F14-E7B73B0A9A84}" type="slidenum">
              <a:rPr lang="en-US" altLang="zh-TW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851430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8741673-53ED-8C4A-A531-67B05A11595E}" type="slidenum">
              <a:rPr lang="en-US"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55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 i="0">
          <a:solidFill>
            <a:schemeClr val="tx1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 i="0">
          <a:solidFill>
            <a:schemeClr val="tx1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 i="0">
          <a:solidFill>
            <a:schemeClr val="tx1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 i="0">
          <a:solidFill>
            <a:schemeClr val="tx1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 i="0">
          <a:solidFill>
            <a:schemeClr val="tx1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1" i="0">
                <a:latin typeface="Arial" panose="020B0604020202020204" pitchFamily="34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1" i="0">
                <a:latin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E298D5E9-7021-BD46-94F8-8A53CA04E4B1}" type="slidenum">
              <a:rPr lang="en-US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142340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42344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07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b="1" i="0" dirty="0">
                  <a:solidFill>
                    <a:srgbClr val="FFFFFF"/>
                  </a:solidFill>
                  <a:latin typeface="Arial" panose="020B0604020202020204" pitchFamily="34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7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b="1" i="0" dirty="0">
                  <a:solidFill>
                    <a:srgbClr val="FFFFFF"/>
                  </a:solidFill>
                  <a:latin typeface="Arial" panose="020B0604020202020204" pitchFamily="34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8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b="1" i="0" dirty="0">
                  <a:solidFill>
                    <a:srgbClr val="FFFFFF"/>
                  </a:solidFill>
                  <a:latin typeface="Arial" panose="020B0604020202020204" pitchFamily="34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2350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b="1" i="0" dirty="0">
                  <a:solidFill>
                    <a:srgbClr val="FFFFFF"/>
                  </a:solidFill>
                  <a:latin typeface="Arial" panose="020B0604020202020204" pitchFamily="34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8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b="1" i="0" dirty="0">
                  <a:solidFill>
                    <a:srgbClr val="FFFFFF"/>
                  </a:solidFill>
                  <a:latin typeface="Arial" panose="020B0604020202020204" pitchFamily="34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308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234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308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 i="0">
                <a:latin typeface="Arial" panose="020B0604020202020204" pitchFamily="34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507641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1" charset="-128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1" charset="-128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1" charset="-128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1" charset="-128"/>
          <a:cs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1" i="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1" i="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1" i="0">
                <a:latin typeface="Arial" panose="020B0604020202020204" pitchFamily="34" charset="0"/>
                <a:ea typeface="Osaka" charset="0"/>
                <a:cs typeface="Osak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B9D20AD3-D622-EC41-AF78-52EA093B16AC}" type="slidenum">
              <a:rPr 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926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bg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35CDFB2D-0F4B-2840-B608-83E7AB72ECF5}" type="slidenum">
              <a:rPr lang="en-US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10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10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10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10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eaLnBrk="0" hangingPunct="0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eaLnBrk="0" hangingPunct="0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eaLnBrk="0" hangingPunct="0">
              <a:defRPr/>
            </a:pPr>
            <a:fld id="{C7FCEC4A-0619-534F-AB0C-4C4D1986DF16}" type="slidenum">
              <a:rPr lang="en-US"/>
              <a:pPr eaLnBrk="0" hangingPunct="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97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bg1"/>
          </a:solidFill>
          <a:latin typeface="Arial" panose="020B0604020202020204" pitchFamily="34" charset="0"/>
          <a:ea typeface="ＭＳ Ｐゴシック" pitchFamily="-108" charset="-128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 i="0">
          <a:solidFill>
            <a:schemeClr val="bg1"/>
          </a:solidFill>
          <a:latin typeface="Arial" panose="020B0604020202020204" pitchFamily="34" charset="0"/>
          <a:ea typeface="ＭＳ Ｐゴシック" pitchFamily="-108" charset="-128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 i="0">
          <a:solidFill>
            <a:schemeClr val="bg1"/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 i="0">
          <a:solidFill>
            <a:schemeClr val="bg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 i="0">
          <a:solidFill>
            <a:schemeClr val="bg1"/>
          </a:solidFill>
          <a:latin typeface="Arial" panose="020B0604020202020204" pitchFamily="34" charset="0"/>
          <a:ea typeface="Geneva" charset="-128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 i="0">
          <a:solidFill>
            <a:schemeClr val="bg1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FCEC4A-0619-534F-AB0C-4C4D1986DF16}" type="slidenum">
              <a:rPr lang="en-US"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316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bg1"/>
          </a:solidFill>
          <a:latin typeface="Arial" panose="020B0604020202020204" pitchFamily="34" charset="0"/>
          <a:ea typeface="ＭＳ Ｐゴシック" pitchFamily="-108" charset="-128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 i="0">
          <a:solidFill>
            <a:schemeClr val="bg1"/>
          </a:solidFill>
          <a:latin typeface="Arial" panose="020B0604020202020204" pitchFamily="34" charset="0"/>
          <a:ea typeface="ＭＳ Ｐゴシック" pitchFamily="-108" charset="-128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 i="0">
          <a:solidFill>
            <a:schemeClr val="bg1"/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 i="0">
          <a:solidFill>
            <a:schemeClr val="bg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 i="0">
          <a:solidFill>
            <a:schemeClr val="bg1"/>
          </a:solidFill>
          <a:latin typeface="Arial" panose="020B0604020202020204" pitchFamily="34" charset="0"/>
          <a:ea typeface="Geneva" charset="-128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 i="0">
          <a:solidFill>
            <a:schemeClr val="bg1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5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4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2356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396455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25" r:id="rId14"/>
    <p:sldLayoutId id="214748382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Ø"/>
        <a:defRPr sz="32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charset="-128"/>
          <a:cs typeface="ＭＳ Ｐゴシック" charset="-128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charset="0"/>
        <a:buChar char="l"/>
        <a:defRPr sz="28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1" charset="-128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1" charset="-128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l"/>
        <a:defRPr sz="20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1" charset="-128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1" charset="-128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1" i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1" i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defRPr sz="1400" b="1" i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eaLnBrk="0" hangingPunct="0"/>
            <a:fld id="{93062AAE-9281-6140-81AC-E49190D72174}" type="slidenum">
              <a:rPr lang="en-US" smtClean="0"/>
              <a:pPr eaLnBrk="0" hangingPunct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085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Char char="–"/>
        <a:defRPr sz="2800" b="1" i="0">
          <a:solidFill>
            <a:schemeClr val="tx1"/>
          </a:solidFill>
          <a:latin typeface="Arial" panose="020B0604020202020204" pitchFamily="34" charset="0"/>
          <a:ea typeface="+mn-ea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Char char="•"/>
        <a:defRPr sz="2400" b="1" i="0">
          <a:solidFill>
            <a:schemeClr val="tx1"/>
          </a:solidFill>
          <a:latin typeface="Arial" panose="020B0604020202020204" pitchFamily="34" charset="0"/>
          <a:ea typeface="+mn-ea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Char char="–"/>
        <a:defRPr sz="2000" b="1" i="0">
          <a:solidFill>
            <a:schemeClr val="tx1"/>
          </a:solidFill>
          <a:latin typeface="Arial" panose="020B0604020202020204" pitchFamily="34" charset="0"/>
          <a:ea typeface="+mn-ea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Char char="»"/>
        <a:defRPr sz="2000" b="1" i="0">
          <a:solidFill>
            <a:schemeClr val="tx1"/>
          </a:solidFill>
          <a:latin typeface="Arial" panose="020B0604020202020204" pitchFamily="34" charset="0"/>
          <a:ea typeface="+mn-ea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0">
                <a:latin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0">
                <a:latin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0">
                <a:latin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5C2F5268-F079-4549-B7BC-B8D4242C6860}" type="slidenum">
              <a:rPr lang="en-US" smtClean="0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439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1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1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1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b="1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b="1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12995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i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753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1299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299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299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1300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1300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0C4273B-DE5B-9647-BB48-DD205EE6EA35}" type="slidenum">
              <a:rPr lang="en-US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73397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4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1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1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1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1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2"/>
        </a:solidFill>
        <a:effectLst>
          <a:outerShdw blurRad="63500" dist="107763" dir="2700000" algn="ctr" rotWithShape="0">
            <a:srgbClr val="000000">
              <a:alpha val="74998"/>
            </a:srgbClr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609600" y="228600"/>
            <a:ext cx="8239125" cy="6391275"/>
          </a:xfrm>
          <a:prstGeom prst="rect">
            <a:avLst/>
          </a:prstGeom>
          <a:solidFill>
            <a:srgbClr val="EDE7E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7" name="Line 3"/>
          <p:cNvSpPr>
            <a:spLocks noChangeShapeType="1"/>
          </p:cNvSpPr>
          <p:nvPr/>
        </p:nvSpPr>
        <p:spPr bwMode="ltGray">
          <a:xfrm>
            <a:off x="1016000" y="1600200"/>
            <a:ext cx="76708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28" name="Picture 4" descr="minispir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333"/>
          <a:stretch>
            <a:fillRect/>
          </a:stretch>
        </p:blipFill>
        <p:spPr bwMode="ltGray">
          <a:xfrm>
            <a:off x="0" y="50800"/>
            <a:ext cx="11811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minispir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999"/>
          <a:stretch>
            <a:fillRect/>
          </a:stretch>
        </p:blipFill>
        <p:spPr bwMode="ltGray">
          <a:xfrm>
            <a:off x="0" y="4222750"/>
            <a:ext cx="11811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0"/>
            <a:ext cx="762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752600"/>
            <a:ext cx="7620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14413" y="61071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07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5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52813" y="610711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07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5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81813" y="61071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CCFA023-445C-7A47-A900-527E22B4034D}" type="slidenum">
              <a: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046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latin typeface="Arial" panose="020B0604020202020204" pitchFamily="34" charset="0"/>
          <a:ea typeface="ＭＳ Ｐゴシック" pitchFamily="-107" charset="-128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 i="0">
          <a:solidFill>
            <a:schemeClr val="tx1"/>
          </a:solidFill>
          <a:latin typeface="Arial" panose="020B0604020202020204" pitchFamily="34" charset="0"/>
          <a:ea typeface="ＭＳ Ｐゴシック" pitchFamily="-107" charset="-128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 i="0">
          <a:solidFill>
            <a:schemeClr val="tx1"/>
          </a:solidFill>
          <a:latin typeface="Arial" panose="020B0604020202020204" pitchFamily="34" charset="0"/>
          <a:ea typeface="ＭＳ Ｐゴシック" pitchFamily="-111" charset="-128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 i="0">
          <a:solidFill>
            <a:schemeClr val="tx1"/>
          </a:solidFill>
          <a:latin typeface="Arial" panose="020B0604020202020204" pitchFamily="34" charset="0"/>
          <a:ea typeface="ＭＳ Ｐゴシック" pitchFamily="-111" charset="-128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 i="0">
          <a:solidFill>
            <a:schemeClr val="tx1"/>
          </a:solidFill>
          <a:latin typeface="Arial" panose="020B0604020202020204" pitchFamily="34" charset="0"/>
          <a:ea typeface="ＭＳ Ｐゴシック" pitchFamily="-111" charset="-128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 i="0">
          <a:solidFill>
            <a:schemeClr val="tx1"/>
          </a:solidFill>
          <a:latin typeface="Arial" panose="020B0604020202020204" pitchFamily="34" charset="0"/>
          <a:ea typeface="ＭＳ Ｐゴシック" pitchFamily="-111" charset="-128"/>
          <a:cs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2.xml"/><Relationship Id="rId5" Type="http://schemas.microsoft.com/office/2007/relationships/hdphoto" Target="NUL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0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1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12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212" y="0"/>
            <a:ext cx="9144000" cy="5145338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-23813" y="6092825"/>
            <a:ext cx="9118601" cy="765175"/>
          </a:xfrm>
          <a:prstGeom prst="rect">
            <a:avLst/>
          </a:prstGeom>
          <a:solidFill>
            <a:srgbClr val="050A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9pPr>
          </a:lstStyle>
          <a:p>
            <a:pPr marL="0" marR="0" lvl="0" indent="0" algn="ct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د. ريك جريفيث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ar-JO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مؤسسة الدراسات اللاهوتية الأردنية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BibleStudyDownloads.org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26844" y="5085184"/>
            <a:ext cx="9144000" cy="115093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عبرانيين 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0113" y="1412875"/>
            <a:ext cx="7451725" cy="295116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6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أفضل من</a:t>
            </a:r>
            <a:br>
              <a:rPr lang="ar-JO" sz="6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6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العهد القديم</a:t>
            </a:r>
            <a:endParaRPr lang="en-US" sz="66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42513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9144000" cy="6858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" y="0"/>
            <a:ext cx="9144000" cy="201612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هل يمتلك قديسو العهد القديم </a:t>
            </a:r>
            <a:b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علاقة مع الله؟</a:t>
            </a:r>
            <a:endParaRPr lang="en-US" sz="54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43779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37"/>
            <a:ext cx="9144000" cy="6858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724400"/>
            <a:ext cx="9144000" cy="201612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العهد القديم</a:t>
            </a:r>
            <a:endParaRPr lang="en-US" sz="54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27837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4738" cy="6371026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724400"/>
            <a:ext cx="9144000" cy="201612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العهد القديم مقابل العهد الجديد</a:t>
            </a:r>
            <a:endParaRPr lang="en-US" sz="54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13116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567953"/>
            <a:ext cx="9144000" cy="317257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br>
              <a:rPr lang="en-US" sz="48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48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كيف يمكن أن تكون معرفة يسوع </a:t>
            </a:r>
            <a:br>
              <a:rPr lang="ar-JO" sz="48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48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أفضل</a:t>
            </a:r>
            <a:r>
              <a:rPr lang="ar-JO" sz="48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 من أي شيء اختبرته سابقاً </a:t>
            </a:r>
            <a:br>
              <a:rPr lang="ar-JO" sz="48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48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(أو ستختبره لاحقاً)؟؟</a:t>
            </a:r>
            <a:endParaRPr lang="en-US" sz="48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777" y="0"/>
            <a:ext cx="3470742" cy="347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4023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75000"/>
              </a:schemeClr>
            </a:gs>
            <a:gs pos="100000">
              <a:srgbClr val="000000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4096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162088" y="230588"/>
            <a:ext cx="6842717" cy="2481380"/>
          </a:xfrm>
          <a:effectLst/>
        </p:spPr>
        <p:txBody>
          <a:bodyPr anchor="t"/>
          <a:lstStyle/>
          <a:p>
            <a:pPr eaLnBrk="1" hangingPunct="1"/>
            <a:r>
              <a:rPr lang="ar-JO" sz="8000" dirty="0">
                <a:solidFill>
                  <a:srgbClr val="FFFFFF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ea typeface="ＭＳ Ｐゴシック" charset="0"/>
                <a:cs typeface="Arial" panose="020B0604020202020204" pitchFamily="34" charset="0"/>
              </a:rPr>
              <a:t>خلفية</a:t>
            </a:r>
            <a:br>
              <a:rPr lang="ar-JO" sz="8000" dirty="0">
                <a:solidFill>
                  <a:srgbClr val="FFFFFF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ea typeface="ＭＳ Ｐゴシック" charset="0"/>
                <a:cs typeface="Arial" panose="020B0604020202020204" pitchFamily="34" charset="0"/>
              </a:rPr>
            </a:br>
            <a:r>
              <a:rPr lang="ar-JO" sz="8000" dirty="0">
                <a:solidFill>
                  <a:srgbClr val="FFFFFF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ea typeface="ＭＳ Ｐゴシック" charset="0"/>
                <a:cs typeface="Arial" panose="020B0604020202020204" pitchFamily="34" charset="0"/>
              </a:rPr>
              <a:t>سفر العبرانيين</a:t>
            </a:r>
            <a:endParaRPr lang="en-US" sz="6000" dirty="0">
              <a:solidFill>
                <a:srgbClr val="FFFFFF"/>
              </a:solidFill>
              <a:effectLst>
                <a:outerShdw blurRad="50800" dist="88900" dir="2700000" algn="tl" rotWithShape="0">
                  <a:srgbClr val="000000"/>
                </a:outerShdw>
              </a:effectLst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0211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637510"/>
            <a:ext cx="9144000" cy="295234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لدى القراء أساس قوي في </a:t>
            </a:r>
            <a:b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الديانة اليهودية</a:t>
            </a:r>
            <a:endParaRPr lang="en-US" sz="54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39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210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724400"/>
            <a:ext cx="9144000" cy="201612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قديم إلى جديد إلى قديم؟</a:t>
            </a:r>
            <a:endParaRPr lang="en-US" sz="54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4519983" cy="45199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9984" y="-161059"/>
            <a:ext cx="4624016" cy="4333823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3561990" y="290945"/>
            <a:ext cx="2379726" cy="921412"/>
          </a:xfrm>
          <a:prstGeom prst="rightArrow">
            <a:avLst/>
          </a:prstGeom>
          <a:solidFill>
            <a:schemeClr val="bg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 rot="10800000">
            <a:off x="3432822" y="2800510"/>
            <a:ext cx="2379726" cy="921412"/>
          </a:xfrm>
          <a:prstGeom prst="rightArrow">
            <a:avLst/>
          </a:prstGeom>
          <a:solidFill>
            <a:schemeClr val="bg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509057" y="2170611"/>
            <a:ext cx="2303491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8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؟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9572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46368"/>
            <a:ext cx="4477815" cy="653761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724400"/>
            <a:ext cx="9144000" cy="201612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كيف يكون العهد الجديد </a:t>
            </a:r>
            <a:r>
              <a:rPr lang="ar-JO" sz="54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أفضل</a:t>
            </a:r>
            <a: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 </a:t>
            </a:r>
            <a:b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من العهد القديم؟</a:t>
            </a:r>
            <a:endParaRPr lang="en-US" sz="54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55566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75000"/>
              </a:schemeClr>
            </a:gs>
            <a:gs pos="100000">
              <a:srgbClr val="000000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0" y="4797152"/>
            <a:ext cx="9144000" cy="1447800"/>
          </a:xfrm>
          <a:effectLst/>
        </p:spPr>
        <p:txBody>
          <a:bodyPr/>
          <a:lstStyle/>
          <a:p>
            <a:pPr eaLnBrk="1" hangingPunct="1"/>
            <a:r>
              <a:rPr lang="ar-JO" sz="9600" dirty="0">
                <a:solidFill>
                  <a:srgbClr val="FFFFFF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ea typeface="ＭＳ Ｐゴシック" charset="0"/>
                <a:cs typeface="Arial" panose="020B0604020202020204" pitchFamily="34" charset="0"/>
              </a:rPr>
              <a:t>المثابرة</a:t>
            </a:r>
            <a:endParaRPr lang="en-US" sz="9600" dirty="0">
              <a:solidFill>
                <a:srgbClr val="FFFFFF"/>
              </a:solidFill>
              <a:effectLst>
                <a:outerShdw blurRad="50800" dist="88900" dir="2700000" algn="tl" rotWithShape="0">
                  <a:srgbClr val="000000"/>
                </a:outerShdw>
              </a:effectLst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5656" y="404664"/>
            <a:ext cx="6192688" cy="5057362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877272"/>
            <a:ext cx="9144000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b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charset="-128"/>
                <a:cs typeface="ＭＳ Ｐゴシック" charset="-128"/>
              </a:defRPr>
            </a:lvl5pPr>
            <a:lvl6pPr marL="45717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</a:defRPr>
            </a:lvl6pPr>
            <a:lvl7pPr marL="91435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</a:defRPr>
            </a:lvl7pPr>
            <a:lvl8pPr marL="137153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</a:defRPr>
            </a:lvl8pPr>
            <a:lvl9pPr marL="18287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دراسة في سفر العبرانيين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88900" dir="2700000" algn="tl" rotWithShape="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981921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777" y="0"/>
            <a:ext cx="3470742" cy="3470742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271608"/>
            <a:ext cx="9144000" cy="346891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br>
              <a:rPr lang="en-US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كيف يمكن أن تكون معرفة يسوع </a:t>
            </a:r>
            <a:b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54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أفضل</a:t>
            </a:r>
            <a: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 من أي شيء اختبرته سابقاً </a:t>
            </a:r>
            <a:b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(أو ستختبره لاحقاً)؟؟</a:t>
            </a:r>
            <a:endParaRPr lang="en-US" sz="54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301391" y="-236761"/>
            <a:ext cx="4520871" cy="2629323"/>
            <a:chOff x="-301391" y="-236761"/>
            <a:chExt cx="4520871" cy="2629323"/>
          </a:xfrm>
        </p:grpSpPr>
        <p:sp>
          <p:nvSpPr>
            <p:cNvPr id="4" name="Explosion 2 3"/>
            <p:cNvSpPr/>
            <p:nvPr/>
          </p:nvSpPr>
          <p:spPr bwMode="auto">
            <a:xfrm>
              <a:off x="-301391" y="-236761"/>
              <a:ext cx="4520871" cy="1042532"/>
            </a:xfrm>
            <a:prstGeom prst="irregularSeal2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 rot="20665532">
              <a:off x="206216" y="1069123"/>
              <a:ext cx="320426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أفضل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تمثيل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29903" y="-236761"/>
            <a:ext cx="4520871" cy="2629323"/>
            <a:chOff x="-301391" y="-236761"/>
            <a:chExt cx="4520871" cy="2629323"/>
          </a:xfrm>
        </p:grpSpPr>
        <p:sp>
          <p:nvSpPr>
            <p:cNvPr id="10" name="Explosion 2 9"/>
            <p:cNvSpPr/>
            <p:nvPr/>
          </p:nvSpPr>
          <p:spPr bwMode="auto">
            <a:xfrm>
              <a:off x="-301391" y="-236761"/>
              <a:ext cx="4520871" cy="1042532"/>
            </a:xfrm>
            <a:prstGeom prst="irregularSeal2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20665532">
              <a:off x="206216" y="1069123"/>
              <a:ext cx="320426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أفضل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علاقة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49815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900" y="952500"/>
            <a:ext cx="5905500" cy="5905500"/>
          </a:xfrm>
          <a:prstGeom prst="rect">
            <a:avLst/>
          </a:prstGeom>
        </p:spPr>
      </p:pic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05013"/>
            <a:ext cx="9143999" cy="1080120"/>
          </a:xfrm>
          <a:effectLst/>
        </p:spPr>
        <p:txBody>
          <a:bodyPr/>
          <a:lstStyle/>
          <a:p>
            <a:pPr>
              <a:defRPr/>
            </a:pPr>
            <a:r>
              <a:rPr lang="ar-JO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ea typeface="ＭＳ Ｐゴシック" charset="0"/>
              </a:rPr>
              <a:t>العلاقات تختلف</a:t>
            </a:r>
            <a:endParaRPr lang="en-US" dirty="0">
              <a:solidFill>
                <a:schemeClr val="tx2"/>
              </a:solidFill>
              <a:effectLst>
                <a:glow rad="127000">
                  <a:schemeClr val="bg1"/>
                </a:glow>
              </a:effectLst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11207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2511"/>
            <a:ext cx="9144000" cy="367154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كيف يكون العهد الجديد</a:t>
            </a:r>
            <a:b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115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أفضل؟</a:t>
            </a:r>
            <a:br>
              <a:rPr lang="en-US" sz="115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br>
              <a:rPr lang="en-US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en-US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(</a:t>
            </a:r>
            <a: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عبرانيين 8</a:t>
            </a:r>
            <a:r>
              <a:rPr lang="en-US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7925284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8523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563032"/>
            <a:ext cx="9144000" cy="2010817"/>
          </a:xfrm>
          <a:solidFill>
            <a:srgbClr val="000000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1. يسوع هو أفضل </a:t>
            </a:r>
            <a:r>
              <a:rPr lang="ar-JO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ممثل</a:t>
            </a:r>
            <a: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 موجود عن الله</a:t>
            </a:r>
            <a:b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(عب 8: 1-5)</a:t>
            </a:r>
            <a:endParaRPr lang="en-US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0577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" y="1041063"/>
            <a:ext cx="9109766" cy="5807476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116632"/>
            <a:ext cx="9036496" cy="223224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br>
              <a:rPr lang="en-US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رئيس الكهنة يسوع أفضل من </a:t>
            </a:r>
            <a:b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الكهنوت القديم (عب 8: 1-5)</a:t>
            </a:r>
            <a:r>
              <a:rPr lang="en-US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351889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30245" y="3329397"/>
            <a:ext cx="4837471" cy="272450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SA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عبرانيين ٨ : ١</a:t>
            </a:r>
            <a:br>
              <a:rPr lang="ar-SA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br>
              <a:rPr lang="en-US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SA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 وأما رأس الكلام فهو: أن لنا رئيس كهنة مثل هذا، قد جلس في يمين عرش العظمة في السماوات</a:t>
            </a:r>
          </a:p>
        </p:txBody>
      </p:sp>
    </p:spTree>
    <p:extLst>
      <p:ext uri="{BB962C8B-B14F-4D97-AF65-F5344CB8AC3E}">
        <p14:creationId xmlns:p14="http://schemas.microsoft.com/office/powerpoint/2010/main" val="412550074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5087537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116632"/>
            <a:ext cx="9036496" cy="223224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كرمه الله بالخدمة في السماء نفسها </a:t>
            </a:r>
            <a:b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(عب 8: 2)</a:t>
            </a:r>
            <a:endParaRPr lang="en-US" sz="36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087536" y="2348879"/>
            <a:ext cx="4056464" cy="450912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عبرانيين ٨ : ٢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خادما</a:t>
            </a:r>
            <a:r>
              <a:rPr kumimoji="0" lang="ar-JO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ً</a:t>
            </a: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للأقداس والمسكن الحقيقي الذي نصبه الرب لا إنسان.</a:t>
            </a:r>
          </a:p>
        </p:txBody>
      </p:sp>
    </p:spTree>
    <p:extLst>
      <p:ext uri="{BB962C8B-B14F-4D97-AF65-F5344CB8AC3E}">
        <p14:creationId xmlns:p14="http://schemas.microsoft.com/office/powerpoint/2010/main" val="84245691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56607"/>
            <a:ext cx="9144001" cy="6914607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116632"/>
            <a:ext cx="5541128" cy="373269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SA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عبرانيين ٨ : ٣</a:t>
            </a:r>
            <a:br>
              <a:rPr lang="ar-SA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br>
              <a:rPr lang="en-US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SA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لأن كل رئيس كهنة يقام لكي يقدم قرابين وذبائح</a:t>
            </a: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،</a:t>
            </a:r>
            <a:r>
              <a:rPr lang="ar-SA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 فمن ثم يلزم أن يكون لهذا أيضا</a:t>
            </a: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ً</a:t>
            </a:r>
            <a:r>
              <a:rPr lang="ar-SA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 شيء يقدمه.</a:t>
            </a:r>
          </a:p>
        </p:txBody>
      </p:sp>
    </p:spTree>
    <p:extLst>
      <p:ext uri="{BB962C8B-B14F-4D97-AF65-F5344CB8AC3E}">
        <p14:creationId xmlns:p14="http://schemas.microsoft.com/office/powerpoint/2010/main" val="373297265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24122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116632"/>
            <a:ext cx="9036496" cy="223224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SA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عبرانيين ٨ : ٤</a:t>
            </a:r>
            <a:br>
              <a:rPr lang="ar-SA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br>
              <a:rPr lang="en-US" sz="18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SA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فإنه لو كان على الأرض لما كان كاهنا</a:t>
            </a: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ً</a:t>
            </a:r>
            <a:r>
              <a:rPr lang="ar-SA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، إذ يوجد الكهنة الذين يقدمون قرابين حسب الناموس</a:t>
            </a:r>
          </a:p>
        </p:txBody>
      </p:sp>
    </p:spTree>
    <p:extLst>
      <p:ext uri="{BB962C8B-B14F-4D97-AF65-F5344CB8AC3E}">
        <p14:creationId xmlns:p14="http://schemas.microsoft.com/office/powerpoint/2010/main" val="267416497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80" y="2835599"/>
            <a:ext cx="8675768" cy="4022401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063"/>
            <a:ext cx="9144000" cy="2600236"/>
          </a:xfrm>
          <a:noFill/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SA" sz="40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عبرانيين ٨ : ٥</a:t>
            </a:r>
            <a:br>
              <a:rPr lang="ar-SA" sz="40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SA" sz="40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الذين يخدمون شبه السماويات وظلها، كما أوحي إلى موسى وهو مزمع أن يصنع المسكن</a:t>
            </a:r>
            <a:r>
              <a:rPr lang="ar-JO" sz="40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،</a:t>
            </a:r>
            <a:r>
              <a:rPr lang="ar-SA" sz="40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 لأنه قال: </a:t>
            </a:r>
          </a:p>
        </p:txBody>
      </p:sp>
    </p:spTree>
    <p:extLst>
      <p:ext uri="{BB962C8B-B14F-4D97-AF65-F5344CB8AC3E}">
        <p14:creationId xmlns:p14="http://schemas.microsoft.com/office/powerpoint/2010/main" val="22042894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063"/>
            <a:ext cx="9144000" cy="2775546"/>
          </a:xfrm>
          <a:noFill/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SA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عبرانيين ٨ : ٥</a:t>
            </a:r>
            <a:br>
              <a:rPr lang="ar-SA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br>
              <a:rPr lang="en-US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أ</a:t>
            </a:r>
            <a:r>
              <a:rPr lang="ar-SA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نظر أن تصنع كل شيء حسب المثال الذي أظهر لك في الجبل</a:t>
            </a:r>
            <a:endParaRPr lang="en-US" sz="36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80" y="2835599"/>
            <a:ext cx="8675768" cy="402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23100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b 9 ark_of_covena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0"/>
            <a:ext cx="4716015" cy="3871480"/>
          </a:xfrm>
          <a:prstGeom prst="rect">
            <a:avLst/>
          </a:prstGeom>
        </p:spPr>
      </p:pic>
      <p:pic>
        <p:nvPicPr>
          <p:cNvPr id="6" name="Picture 5" descr="heb 9 golden_altar_of_incens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" y="32786"/>
            <a:ext cx="4499004" cy="6858237"/>
          </a:xfrm>
          <a:prstGeom prst="rect">
            <a:avLst/>
          </a:prstGeom>
        </p:spPr>
      </p:pic>
      <p:pic>
        <p:nvPicPr>
          <p:cNvPr id="7" name="Picture 6" descr="heb 9 table-of-presence_s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000" y="3190971"/>
            <a:ext cx="3175000" cy="36322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116632"/>
            <a:ext cx="9036496" cy="223224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SA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عبرانيين ٨ : ٦</a:t>
            </a:r>
            <a:br>
              <a:rPr lang="ar-SA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br>
              <a:rPr lang="en-US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SA" sz="40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ولكنه الآن قد حصل على خدمة أفضل</a:t>
            </a:r>
            <a:r>
              <a:rPr lang="ar-JO" sz="40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،</a:t>
            </a:r>
            <a:r>
              <a:rPr lang="ar-SA" sz="40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 بمقدار ما هو وسيط أيضا</a:t>
            </a:r>
            <a:r>
              <a:rPr lang="ar-JO" sz="40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ً</a:t>
            </a:r>
            <a:r>
              <a:rPr lang="ar-SA" sz="40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 لعهد أعظم، قد تثبت على مواعيد أفضل.</a:t>
            </a:r>
            <a:endParaRPr lang="ar-SA" sz="36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91729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05013"/>
            <a:ext cx="9143999" cy="1080120"/>
          </a:xfrm>
          <a:effectLst/>
        </p:spPr>
        <p:txBody>
          <a:bodyPr/>
          <a:lstStyle/>
          <a:p>
            <a:pPr>
              <a:defRPr/>
            </a:pPr>
            <a:r>
              <a:rPr lang="ar-JO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ea typeface="ＭＳ Ｐゴシック" charset="0"/>
              </a:rPr>
              <a:t>العلاقات تختلف</a:t>
            </a:r>
            <a:endParaRPr lang="en-US" dirty="0">
              <a:solidFill>
                <a:schemeClr val="tx2"/>
              </a:solidFill>
              <a:effectLst>
                <a:glow rad="127000">
                  <a:schemeClr val="bg1"/>
                </a:glow>
              </a:effectLst>
              <a:ea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1392919"/>
            <a:ext cx="82550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81378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8" descr="10 commandments.jpg"/>
          <p:cNvPicPr>
            <a:picLocks noChangeAspect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1865313"/>
            <a:ext cx="5343525" cy="506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299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l"/>
            <a:r>
              <a:rPr lang="ar-JO" dirty="0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</a:rPr>
              <a:t>استبدل القديم بالجديد</a:t>
            </a:r>
            <a:endParaRPr lang="en-US" dirty="0">
              <a:solidFill>
                <a:schemeClr val="bg1"/>
              </a:solidFill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7" name="Picture 6" descr="Holy Spirit Clipart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1" y="1865313"/>
            <a:ext cx="40354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/>
          <p:cNvSpPr>
            <a:spLocks noChangeArrowheads="1"/>
          </p:cNvSpPr>
          <p:nvPr/>
        </p:nvSpPr>
        <p:spPr bwMode="auto">
          <a:xfrm>
            <a:off x="4648200" y="2895600"/>
            <a:ext cx="1066800" cy="2514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5" tIns="45718" rIns="91435" bIns="45718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0" y="1905000"/>
            <a:ext cx="9144000" cy="5029200"/>
          </a:xfrm>
          <a:prstGeom prst="rect">
            <a:avLst/>
          </a:prstGeom>
          <a:solidFill>
            <a:schemeClr val="bg1">
              <a:alpha val="4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ما هو إذن العهد القديم بالتباين مع العهد الجديد في المسيح؟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1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هو ليس كتاب العهد القديم بكامله، لأن العهدين مع إبراهيم وداود لم يطلق عليهما أبداً قديمان في كتاب العهد الجديد.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1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بل فقط العهد الذي تم في زمن موسى، العهد الذي قطع على جبل سيناء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1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(خر 19-24) يسمى العهد القديم (2كو 3: 14؛ قارن مع عب 8: 6، 1)، ليتم استبداله مع العهد الجديد في المسيح (لوقا 22: 20؛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1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1كو 11: 25؛ 2كو 3: 6؛ عب 8: 8، 13؛ 9: 15؛ 12: 24).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838201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واين جرودم، اللاهوت النظامي، 521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311304" name="Text Box 25"/>
          <p:cNvSpPr txBox="1">
            <a:spLocks noChangeArrowheads="1"/>
          </p:cNvSpPr>
          <p:nvPr/>
        </p:nvSpPr>
        <p:spPr bwMode="auto">
          <a:xfrm>
            <a:off x="6844937" y="1"/>
            <a:ext cx="2306435" cy="4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م ع ج 266 هـ هـ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58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777" y="0"/>
            <a:ext cx="3470742" cy="3470742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271608"/>
            <a:ext cx="9144000" cy="346891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br>
              <a:rPr lang="en-US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كيف يمكن أن تكون معرفة يسوع </a:t>
            </a:r>
            <a:b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54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أفضل</a:t>
            </a:r>
            <a: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 من أي شيء اختبرته سابقاً </a:t>
            </a:r>
            <a:b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(أو ستختبره لاحقاً)؟؟</a:t>
            </a:r>
            <a:endParaRPr lang="en-US" sz="54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-301391" y="-236761"/>
            <a:ext cx="4520871" cy="3895796"/>
            <a:chOff x="-301391" y="-236761"/>
            <a:chExt cx="4520871" cy="3895796"/>
          </a:xfrm>
        </p:grpSpPr>
        <p:sp>
          <p:nvSpPr>
            <p:cNvPr id="4" name="Explosion 2 3"/>
            <p:cNvSpPr/>
            <p:nvPr/>
          </p:nvSpPr>
          <p:spPr bwMode="auto">
            <a:xfrm>
              <a:off x="-301391" y="-236761"/>
              <a:ext cx="4520871" cy="3895796"/>
            </a:xfrm>
            <a:prstGeom prst="irregularSeal2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 rot="20665532">
              <a:off x="206216" y="1069123"/>
              <a:ext cx="320426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/>
                  <a:ea typeface="ＭＳ Ｐゴシック" charset="0"/>
                  <a:cs typeface="Arial Narrow"/>
                </a:rPr>
                <a:t>أفضل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/>
                  <a:ea typeface="ＭＳ Ｐゴシック" charset="0"/>
                  <a:cs typeface="Arial Narrow"/>
                </a:rPr>
                <a:t>تمثيل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ＭＳ Ｐゴシック" charset="0"/>
                <a:cs typeface="Arial Narrow"/>
              </a:endParaRPr>
            </a:p>
          </p:txBody>
        </p:sp>
      </p:grpSp>
      <p:grpSp>
        <p:nvGrpSpPr>
          <p:cNvPr id="3" name="Group 8"/>
          <p:cNvGrpSpPr/>
          <p:nvPr/>
        </p:nvGrpSpPr>
        <p:grpSpPr>
          <a:xfrm>
            <a:off x="4929903" y="-236761"/>
            <a:ext cx="4520871" cy="3895796"/>
            <a:chOff x="-301391" y="-236761"/>
            <a:chExt cx="4520871" cy="3895796"/>
          </a:xfrm>
        </p:grpSpPr>
        <p:sp>
          <p:nvSpPr>
            <p:cNvPr id="10" name="Explosion 2 9"/>
            <p:cNvSpPr/>
            <p:nvPr/>
          </p:nvSpPr>
          <p:spPr bwMode="auto">
            <a:xfrm>
              <a:off x="-301391" y="-236761"/>
              <a:ext cx="4520871" cy="3895796"/>
            </a:xfrm>
            <a:prstGeom prst="irregularSeal2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20665532">
              <a:off x="206216" y="1069123"/>
              <a:ext cx="320426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/>
                  <a:ea typeface="ＭＳ Ｐゴシック" charset="0"/>
                  <a:cs typeface="Arial Narrow"/>
                </a:rPr>
                <a:t>أفضل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/>
                  <a:ea typeface="ＭＳ Ｐゴシック" charset="0"/>
                  <a:cs typeface="Arial Narrow"/>
                </a:rPr>
                <a:t>علاقة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ＭＳ Ｐゴシック" charset="0"/>
                <a:cs typeface="Arial Narro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60303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8523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563032"/>
            <a:ext cx="9144000" cy="2010817"/>
          </a:xfrm>
          <a:solidFill>
            <a:srgbClr val="000000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1. يسوع هو أفضل </a:t>
            </a:r>
            <a:r>
              <a:rPr lang="ar-JO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ممثل</a:t>
            </a:r>
            <a: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 موجود عن الله</a:t>
            </a:r>
            <a:b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(عب 8: 1-5)</a:t>
            </a:r>
            <a:endParaRPr lang="en-US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955422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638304"/>
            <a:ext cx="9144000" cy="201612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2. يسوع يمنح أفضل </a:t>
            </a:r>
            <a:r>
              <a:rPr lang="ar-JO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علاقة</a:t>
            </a:r>
            <a: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 ممكنة </a:t>
            </a:r>
            <a:b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(عب 8: 7-13)</a:t>
            </a:r>
            <a:endParaRPr lang="en-US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2739"/>
            <a:ext cx="9144000" cy="468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8806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28" y="2897632"/>
            <a:ext cx="9090400" cy="3960368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2372" y="233047"/>
            <a:ext cx="9144000" cy="201612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48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استبدل يسوع عهداً خاطئاً </a:t>
            </a:r>
            <a:br>
              <a:rPr lang="ar-JO" sz="48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48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بعهد لا تشوبه شائبة </a:t>
            </a:r>
            <a:br>
              <a:rPr lang="ar-JO" sz="48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48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(عب 8: 7)</a:t>
            </a:r>
            <a:endParaRPr lang="en-US" sz="48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827663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82471"/>
            <a:ext cx="8977158" cy="5415089"/>
          </a:xfr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ar-SA" sz="360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Arial" panose="020B0604020202020204" pitchFamily="34" charset="0"/>
              </a:rPr>
              <a:t>عبرانيين ٨ : ٧-٨</a:t>
            </a:r>
            <a:br>
              <a:rPr lang="ar-SA" sz="360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Arial" panose="020B0604020202020204" pitchFamily="34" charset="0"/>
              </a:rPr>
            </a:br>
            <a:br>
              <a:rPr lang="en-US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Arial" panose="020B0604020202020204" pitchFamily="34" charset="0"/>
              </a:rPr>
            </a:br>
            <a:r>
              <a:rPr lang="ar-JO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Arial" panose="020B0604020202020204" pitchFamily="34" charset="0"/>
              </a:rPr>
              <a:t>فإنه لو كان ذلك الأول بلا عيب لما طلب موضع لثانٍ، لأنه يقول لهم لائماً: </a:t>
            </a:r>
            <a:br>
              <a:rPr lang="ar-JO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Arial" panose="020B0604020202020204" pitchFamily="34" charset="0"/>
              </a:rPr>
            </a:br>
            <a:br>
              <a:rPr lang="ar-JO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Arial" panose="020B0604020202020204" pitchFamily="34" charset="0"/>
              </a:rPr>
            </a:br>
            <a:r>
              <a:rPr lang="ar-JO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Arial" panose="020B0604020202020204" pitchFamily="34" charset="0"/>
              </a:rPr>
              <a:t>هوذا أيام تأتي يقول الرب، حين أكمل مع بيت إسرائيل ومع بيت يهوذا عهداً جديداً.</a:t>
            </a:r>
            <a:endParaRPr lang="ar-SA" sz="3600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1186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063"/>
            <a:ext cx="9144000" cy="2947736"/>
          </a:xfrm>
          <a:noFill/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40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إذا تم إبرام العهد الجديد مع إسرائيل ويهوذا فكيف ينطبق ذلك على الكنيسة (عب 8: 8ب)؟</a:t>
            </a:r>
            <a:endParaRPr lang="en-US" sz="40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228560"/>
            <a:ext cx="9146189" cy="362944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1" y="3228560"/>
            <a:ext cx="3810449" cy="362944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إسرائيل ويهوذا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</a:t>
            </a: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إر 31: 31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33551" y="3228560"/>
            <a:ext cx="3810449" cy="362944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نحن خدام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عهد جديد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</a:t>
            </a: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 كو 3: 6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57441421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3" name="Picture 2" descr="Bread of Life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43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552450"/>
            <a:ext cx="8534400" cy="112395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ar-JO" altLang="ja-JP" sz="3600" b="1" dirty="0">
                <a:effectLst>
                  <a:glow rad="101600">
                    <a:schemeClr val="accent4">
                      <a:lumMod val="10000"/>
                      <a:alpha val="75000"/>
                    </a:schemeClr>
                  </a:glow>
                  <a:outerShdw blurRad="34925" dist="101600" dir="27000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هذه الكأس هي العهد الجديد بدمي</a:t>
            </a:r>
            <a:br>
              <a:rPr lang="ar-JO" altLang="ja-JP" sz="3600" b="1" dirty="0">
                <a:effectLst>
                  <a:glow rad="101600">
                    <a:schemeClr val="accent4">
                      <a:lumMod val="10000"/>
                      <a:alpha val="75000"/>
                    </a:schemeClr>
                  </a:glow>
                  <a:outerShdw blurRad="34925" dist="101600" dir="27000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altLang="ja-JP" sz="3600" b="1" dirty="0">
                <a:effectLst>
                  <a:glow rad="101600">
                    <a:schemeClr val="accent4">
                      <a:lumMod val="10000"/>
                      <a:alpha val="75000"/>
                    </a:schemeClr>
                  </a:glow>
                  <a:outerShdw blurRad="34925" dist="101600" dir="27000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(لوقا 22: 20)</a:t>
            </a:r>
            <a:endParaRPr lang="en-US" sz="4000" b="1" dirty="0">
              <a:effectLst>
                <a:glow rad="101600">
                  <a:schemeClr val="accent4">
                    <a:lumMod val="10000"/>
                    <a:alpha val="75000"/>
                  </a:schemeClr>
                </a:glow>
                <a:outerShdw blurRad="34925" dist="101600" dir="2700000" algn="tl" rotWithShape="0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844" name="Rectangle 4"/>
          <p:cNvSpPr>
            <a:spLocks noChangeArrowheads="1"/>
          </p:cNvSpPr>
          <p:nvPr/>
        </p:nvSpPr>
        <p:spPr bwMode="auto">
          <a:xfrm>
            <a:off x="228600" y="1981200"/>
            <a:ext cx="8610600" cy="48768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buFont typeface="Wingdings" charset="0"/>
              <a:buChar char="n"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DADADA">
                      <a:lumMod val="10000"/>
                      <a:alpha val="75000"/>
                    </a:srgbClr>
                  </a:glow>
                  <a:outerShdw blurRad="34925" dist="101600" dir="2700000" algn="tl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يشير رجوعاً إلى إرميا 31: 31-34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DADADA">
                    <a:lumMod val="10000"/>
                    <a:alpha val="75000"/>
                  </a:srgbClr>
                </a:glow>
                <a:outerShdw blurRad="34925" dist="101600" dir="2700000" algn="tl" rotWithShape="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buFont typeface="Wingdings" charset="0"/>
              <a:buChar char="n"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DADADA">
                      <a:lumMod val="10000"/>
                      <a:alpha val="75000"/>
                    </a:srgbClr>
                  </a:glow>
                  <a:outerShdw blurRad="34925" dist="101600" dir="2700000" algn="tl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العهد الجديد يستبدل العهد القديم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DADADA">
                    <a:lumMod val="10000"/>
                    <a:alpha val="75000"/>
                  </a:srgbClr>
                </a:glow>
                <a:outerShdw blurRad="34925" dist="101600" dir="2700000" algn="tl" rotWithShape="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buFont typeface="Wingdings" charset="0"/>
              <a:buChar char="n"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DADADA">
                      <a:lumMod val="10000"/>
                      <a:alpha val="75000"/>
                    </a:srgbClr>
                  </a:glow>
                  <a:outerShdw blurRad="34925" dist="101600" dir="2700000" algn="tl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تشارك الكنيسة في العهد الموعود لإسرائيل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DADADA">
                    <a:lumMod val="10000"/>
                    <a:alpha val="75000"/>
                  </a:srgbClr>
                </a:glow>
                <a:outerShdw blurRad="34925" dist="101600" dir="2700000" algn="tl" rotWithShape="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buFont typeface="Wingdings" charset="0"/>
              <a:buChar char="n"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DADADA">
                      <a:lumMod val="10000"/>
                      <a:alpha val="75000"/>
                    </a:srgbClr>
                  </a:glow>
                  <a:outerShdw blurRad="34925" dist="101600" dir="2700000" algn="tl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لم يقل الكتاب المقدس مطلقاً أن الكنيسة هي بديل لإسرائيل كون الله لم يرفض الأمة (رو 11: 1، إر 31: 35-37)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DADADA">
                    <a:lumMod val="10000"/>
                    <a:alpha val="75000"/>
                  </a:srgbClr>
                </a:glow>
                <a:outerShdw blurRad="34925" dist="101600" dir="2700000" algn="tl" rotWithShape="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9868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9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98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98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98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4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graphicFrame>
        <p:nvGraphicFramePr>
          <p:cNvPr id="6148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323663"/>
              </p:ext>
            </p:extLst>
          </p:nvPr>
        </p:nvGraphicFramePr>
        <p:xfrm>
          <a:off x="67235" y="0"/>
          <a:ext cx="9076765" cy="6748463"/>
        </p:xfrm>
        <a:graphic>
          <a:graphicData uri="http://schemas.openxmlformats.org/drawingml/2006/table">
            <a:tbl>
              <a:tblPr/>
              <a:tblGrid>
                <a:gridCol w="1266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23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FEEF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النظرة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EFEEF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FEEF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التفسير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EFEEF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FEEF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المدرسة والعلماء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EFEEF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FEEF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FEEF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المشاكل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EFEEF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23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إعادة صياغة العهد الموسوي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لا يوجد عهد جديد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النقدية :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كوتيورير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دوم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شميدت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بوتر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1. رفض التمايزات النصية في العهدين</a:t>
                      </a:r>
                      <a:endParaRPr kumimoji="0" lang="fr-F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charset="0"/>
                        <a:cs typeface="Arial" panose="020B0604020202020204" pitchFamily="34" charset="0"/>
                      </a:endParaRPr>
                    </a:p>
                    <a:p>
                      <a:pPr marL="265113" marR="0" lvl="0" indent="-265113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2. العهد القديم = مشروط</a:t>
                      </a:r>
                    </a:p>
                    <a:p>
                      <a:pPr marL="265113" marR="0" lvl="0" indent="-265113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    العهد الجديد = غير مشروط</a:t>
                      </a:r>
                    </a:p>
                    <a:p>
                      <a:pPr marL="265113" marR="0" lvl="0" indent="-265113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3. العهد القديم = مؤقت، العهد الجديد = أبدي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charset="0"/>
                        <a:cs typeface="Arial" panose="020B0604020202020204" pitchFamily="34" charset="0"/>
                      </a:endParaRPr>
                    </a:p>
                    <a:p>
                      <a:pPr marL="265113" marR="0" lvl="0" indent="-265113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4. العهد القديم = خارجي، العهد الجديد = داخلي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charset="0"/>
                        <a:cs typeface="Arial" panose="020B0604020202020204" pitchFamily="34" charset="0"/>
                      </a:endParaRPr>
                    </a:p>
                    <a:p>
                      <a:pPr marL="265113" marR="0" lvl="0" indent="-265113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5. العهد القديم = لا يوجد تمكين</a:t>
                      </a:r>
                    </a:p>
                    <a:p>
                      <a:pPr marL="265113" marR="0" lvl="0" indent="-265113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    العهد الجديد = تمكين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  <a:p>
                      <a:pPr marL="265113" marR="0" lvl="0" indent="-265113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6. العهد الجديد = السلام والإزدهار والملاذ   </a:t>
                      </a:r>
                    </a:p>
                    <a:p>
                      <a:pPr marL="265113" marR="0" lvl="0" indent="-265113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    والروح (مقاطع متوازية) 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38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الكنيسة فقط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لا مشاركة لإسرائيل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اللاألفية / بعد الألفية :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أليس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كوكس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سميك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بويتنر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1. يرفض معلومات العهد القديم عن مساواة  </a:t>
                      </a:r>
                    </a:p>
                    <a:p>
                      <a:pPr marL="457200" marR="0" lvl="0" indent="-45720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    إسرائيل والكنيسة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charset="0"/>
                        <a:cs typeface="Arial" panose="020B0604020202020204" pitchFamily="34" charset="0"/>
                      </a:endParaRPr>
                    </a:p>
                    <a:p>
                      <a:pPr marL="269875" marR="0" lvl="0" indent="-269875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2. قدم العهد الجديد لإسرائيل ولكنه لم يتم لهم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charset="0"/>
                        <a:cs typeface="Arial" panose="020B0604020202020204" pitchFamily="34" charset="0"/>
                      </a:endParaRPr>
                    </a:p>
                    <a:p>
                      <a:pPr marL="269875" marR="0" lvl="0" indent="-269875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3. الحاجة الحالية لمعرفة يهوه (لا زلنا نحتاج   </a:t>
                      </a:r>
                    </a:p>
                    <a:p>
                      <a:pPr marL="269875" marR="0" lvl="0" indent="-269875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    لطاعة المأمورية العظمى)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charset="0"/>
                        <a:cs typeface="Arial" panose="020B0604020202020204" pitchFamily="34" charset="0"/>
                      </a:endParaRPr>
                    </a:p>
                    <a:p>
                      <a:pPr marL="269875" marR="0" lvl="0" indent="-269875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4. أورشليم في 70م مقابل إر 31: 40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8200" name="Text Box 2"/>
          <p:cNvSpPr txBox="1">
            <a:spLocks noChangeArrowheads="1"/>
          </p:cNvSpPr>
          <p:nvPr/>
        </p:nvSpPr>
        <p:spPr bwMode="auto">
          <a:xfrm>
            <a:off x="7490012" y="0"/>
            <a:ext cx="17127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EFEE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 ع ق2 499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EFEE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78201" name="Title 6"/>
          <p:cNvSpPr>
            <a:spLocks noGrp="1"/>
          </p:cNvSpPr>
          <p:nvPr>
            <p:ph type="title" idx="4294967295"/>
          </p:nvPr>
        </p:nvSpPr>
        <p:spPr>
          <a:xfrm>
            <a:off x="443754" y="2590800"/>
            <a:ext cx="4509246" cy="914400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ar-JO" sz="2800" dirty="0">
                <a:solidFill>
                  <a:srgbClr val="FFFFFF"/>
                </a:solidFill>
                <a:ea typeface="SimSun" charset="0"/>
                <a:cs typeface="SimSun" charset="0"/>
              </a:rPr>
              <a:t>نظريات تتميم العهد الجديد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9252520" y="21224"/>
            <a:ext cx="20384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EFEE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 ع ج 166ث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EFEE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7660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graphicFrame>
        <p:nvGraphicFramePr>
          <p:cNvPr id="6148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63460"/>
              </p:ext>
            </p:extLst>
          </p:nvPr>
        </p:nvGraphicFramePr>
        <p:xfrm>
          <a:off x="0" y="0"/>
          <a:ext cx="9144000" cy="6197601"/>
        </p:xfrm>
        <a:graphic>
          <a:graphicData uri="http://schemas.openxmlformats.org/drawingml/2006/table">
            <a:tbl>
              <a:tblPr/>
              <a:tblGrid>
                <a:gridCol w="1333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224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FEEF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النظرة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EFEEF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FEEF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التفسير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EFEEF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FEEF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المدارس والعلماء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EFEEF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FEEF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FEEF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المشاكل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EFEEF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368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إسرائيل فقط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لا مشاركة للكنيسة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التدبيرية الكلاسيكية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داربي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– </a:t>
                      </a: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ثومبسون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فون راد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1. يرفض معلومات العهد الجديد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كلمات المسيح في العشاء الأخير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عبارات بولس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تطبيق سفر العبرانيين على الكنيسة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charset="0"/>
                          <a:cs typeface="Arial" pitchFamily="34" charset="0"/>
                        </a:rPr>
                        <a:t>2. يرفض العمل الحالي للروح القدس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167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عهدين جديدين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عهد جديد لإسرائيل و عهد جديد للكنيسة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التدبيرية بداية 1900 :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شافير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والفورد (قديم)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رايري (قديم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1. نفس منهجية العهد الجديد في كل من عهدي  </a:t>
                      </a:r>
                    </a:p>
                    <a:p>
                      <a:pPr marL="457200" marR="0" lvl="0" indent="-45720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   الكتاب المقدس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charset="0"/>
                        <a:cs typeface="Arial" panose="020B0604020202020204" pitchFamily="34" charset="0"/>
                      </a:endParaRPr>
                    </a:p>
                    <a:p>
                      <a:pPr marL="269875" marR="0" lvl="0" indent="-269875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2. هناك تمايز واضح بين إسرائيل والكنيسة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charset="0"/>
                        <a:cs typeface="Arial" panose="020B0604020202020204" pitchFamily="34" charset="0"/>
                      </a:endParaRPr>
                    </a:p>
                    <a:p>
                      <a:pPr marL="269875" marR="0" lvl="0" indent="-269875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3. أساس الغفران متشابه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charset="0"/>
                        <a:cs typeface="Arial" panose="020B0604020202020204" pitchFamily="34" charset="0"/>
                      </a:endParaRPr>
                    </a:p>
                    <a:p>
                      <a:pPr marL="269875" marR="0" lvl="0" indent="-269875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4. إذا كان هناك عهدين جديدين فلا يوجد عهد  </a:t>
                      </a:r>
                    </a:p>
                    <a:p>
                      <a:pPr marL="269875" marR="0" lvl="0" indent="-269875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    قديم للكنيسة</a:t>
                      </a:r>
                      <a:endParaRPr kumimoji="0" lang="en-US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charset="0"/>
                        <a:cs typeface="Arial" panose="020B0604020202020204" pitchFamily="34" charset="0"/>
                      </a:endParaRPr>
                    </a:p>
                    <a:p>
                      <a:pPr marL="269875" marR="0" lvl="0" indent="-269875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5. لا تحصل الكنيسة على وعود إسرائيل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9225" name="Title 6"/>
          <p:cNvSpPr>
            <a:spLocks noGrp="1"/>
          </p:cNvSpPr>
          <p:nvPr>
            <p:ph type="title" idx="4294967295"/>
          </p:nvPr>
        </p:nvSpPr>
        <p:spPr>
          <a:xfrm>
            <a:off x="533400" y="2438400"/>
            <a:ext cx="4495800" cy="990600"/>
          </a:xfrm>
          <a:solidFill>
            <a:srgbClr val="000000"/>
          </a:solidFill>
        </p:spPr>
        <p:txBody>
          <a:bodyPr/>
          <a:lstStyle/>
          <a:p>
            <a:r>
              <a:rPr lang="ar-JO" sz="2800" dirty="0">
                <a:solidFill>
                  <a:srgbClr val="FFFFFF"/>
                </a:solidFill>
                <a:ea typeface="SimSun" charset="0"/>
                <a:cs typeface="SimSun" charset="0"/>
              </a:rPr>
              <a:t>نظريات تتميم العهد الجديد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624482" y="0"/>
            <a:ext cx="15782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EFEE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 ع ق2 490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EFEE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9252520" y="21224"/>
            <a:ext cx="20384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EFEE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 ع ج 166ث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EFEE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20364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05013"/>
            <a:ext cx="9143999" cy="1080120"/>
          </a:xfrm>
          <a:effectLst/>
        </p:spPr>
        <p:txBody>
          <a:bodyPr/>
          <a:lstStyle/>
          <a:p>
            <a:pPr>
              <a:defRPr/>
            </a:pPr>
            <a:r>
              <a:rPr lang="ar-JO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ea typeface="ＭＳ Ｐゴシック" charset="0"/>
              </a:rPr>
              <a:t>العلاقات تتغير</a:t>
            </a:r>
            <a:endParaRPr lang="en-US" dirty="0">
              <a:solidFill>
                <a:schemeClr val="tx2"/>
              </a:solidFill>
              <a:effectLst>
                <a:glow rad="127000">
                  <a:schemeClr val="bg1"/>
                </a:glow>
              </a:effectLst>
              <a:ea typeface="ＭＳ Ｐゴシック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713" y="2131333"/>
            <a:ext cx="4426857" cy="44268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83" y="2449286"/>
            <a:ext cx="4018189" cy="40181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9286"/>
            <a:ext cx="49022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35947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graphicFrame>
        <p:nvGraphicFramePr>
          <p:cNvPr id="6148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008400"/>
              </p:ext>
            </p:extLst>
          </p:nvPr>
        </p:nvGraphicFramePr>
        <p:xfrm>
          <a:off x="0" y="0"/>
          <a:ext cx="9144000" cy="3424238"/>
        </p:xfrm>
        <a:graphic>
          <a:graphicData uri="http://schemas.openxmlformats.org/drawingml/2006/table">
            <a:tbl>
              <a:tblPr/>
              <a:tblGrid>
                <a:gridCol w="1547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0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23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FEEF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SimSun" charset="0"/>
                        </a:rPr>
                        <a:t>النظرة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EFEEF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FEEF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SimSun" charset="0"/>
                        </a:rPr>
                        <a:t>التفسير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EFEEF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FEEF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SimSun" charset="0"/>
                        </a:rPr>
                        <a:t>المدارس والعلماء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EFEEF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FEEF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FEEF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SimSun" charset="0"/>
                        </a:rPr>
                        <a:t>المشاكل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EFEEF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19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SimSun" charset="0"/>
                        </a:rPr>
                        <a:t>مساهمة الكنيسة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1125" marR="0" lvl="0" indent="-111125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SimSun" charset="0"/>
                        </a:rPr>
                        <a:t>بشكل أساسي لإسرائيل وبشكل ثانوي للكنيسة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SimSun" charset="0"/>
                        </a:rPr>
                        <a:t>التدبيرية الحالية :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SimSun" charset="0"/>
                        </a:rPr>
                        <a:t>–</a:t>
                      </a: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SimSun" charset="0"/>
                        </a:rPr>
                        <a:t>كيل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SimSun" charset="0"/>
                        </a:rPr>
                        <a:t>–</a:t>
                      </a: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SimSun" charset="0"/>
                        </a:rPr>
                        <a:t>لامكي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SimSun" charset="0"/>
                        </a:rPr>
                        <a:t>–</a:t>
                      </a: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SimSun" charset="0"/>
                        </a:rPr>
                        <a:t>برايت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SimSun" charset="0"/>
                        </a:rPr>
                        <a:t>–</a:t>
                      </a: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SimSun" charset="0"/>
                        </a:rPr>
                        <a:t>سكوفيلد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SimSun" charset="0"/>
                        </a:rPr>
                        <a:t>–</a:t>
                      </a: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SimSun" charset="0"/>
                        </a:rPr>
                        <a:t>والفورد (كلية دالاس)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SimSun" charset="0"/>
                        </a:rPr>
                        <a:t>–</a:t>
                      </a: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SimSun" charset="0"/>
                        </a:rPr>
                        <a:t>رايري (كلية دالاس)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SimSun" charset="0"/>
                        </a:rPr>
                        <a:t>–</a:t>
                      </a: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SimSun" charset="0"/>
                        </a:rPr>
                        <a:t>آرتشر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SimSun" charset="0"/>
                        </a:rPr>
                        <a:t>–</a:t>
                      </a: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SimSun" charset="0"/>
                        </a:rPr>
                        <a:t>كايسر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SimSun" charset="0"/>
                        </a:rPr>
                        <a:t>الدعم :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457200" marR="0" lvl="0" indent="-45720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Times New Roman" charset="0"/>
                        </a:rPr>
                        <a:t>1. التتميم الأستسي مستقبلي – رو 11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charset="0"/>
                        <a:cs typeface="SimSun" charset="0"/>
                      </a:endParaRPr>
                    </a:p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Times New Roman" charset="0"/>
                        </a:rPr>
                        <a:t>2. يتعامل مع معلومات كل من العهد القديم والعهد    الجديد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charset="0"/>
                        <a:cs typeface="SimSun" charset="0"/>
                      </a:endParaRPr>
                    </a:p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Times New Roman" charset="0"/>
                        </a:rPr>
                        <a:t>3. الغفران والروح القدس هي بركات يتم اختبارها   حالياً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charset="0"/>
                        <a:cs typeface="SimSun" charset="0"/>
                      </a:endParaRPr>
                    </a:p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Times New Roman" charset="0"/>
                        </a:rPr>
                        <a:t>4. العهد الجديد يمتلك ناموس جديد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charset="0"/>
                        <a:cs typeface="SimSun" charset="0"/>
                      </a:endParaRPr>
                    </a:p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Times New Roman" charset="0"/>
                        </a:rPr>
                        <a:t>5. تفنيدات الآراء أعلاه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0243" name="Title 6"/>
          <p:cNvSpPr>
            <a:spLocks noGrp="1"/>
          </p:cNvSpPr>
          <p:nvPr>
            <p:ph type="title" idx="4294967295"/>
          </p:nvPr>
        </p:nvSpPr>
        <p:spPr>
          <a:xfrm rot="16200000">
            <a:off x="4010680" y="2410619"/>
            <a:ext cx="1046440" cy="4648200"/>
          </a:xfrm>
          <a:solidFill>
            <a:schemeClr val="tx1"/>
          </a:solidFill>
          <a:extLs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eaVert">
            <a:spAutoFit/>
          </a:bodyPr>
          <a:lstStyle/>
          <a:p>
            <a:r>
              <a:rPr lang="ar-JO" altLang="zh-CN" sz="2800" dirty="0">
                <a:solidFill>
                  <a:srgbClr val="FFFF00"/>
                </a:solidFill>
                <a:ea typeface="SimSun" charset="0"/>
                <a:cs typeface="SimSun" charset="0"/>
              </a:rPr>
              <a:t>نظرتي </a:t>
            </a:r>
            <a:r>
              <a:rPr lang="ar-JO" altLang="zh-CN" sz="2800" dirty="0">
                <a:solidFill>
                  <a:schemeClr val="bg1"/>
                </a:solidFill>
                <a:ea typeface="SimSun" charset="0"/>
                <a:cs typeface="SimSun" charset="0"/>
              </a:rPr>
              <a:t>لتتميم </a:t>
            </a:r>
            <a:br>
              <a:rPr lang="ar-JO" altLang="zh-CN" sz="2800" dirty="0">
                <a:solidFill>
                  <a:schemeClr val="bg1"/>
                </a:solidFill>
                <a:ea typeface="SimSun" charset="0"/>
                <a:cs typeface="SimSun" charset="0"/>
              </a:rPr>
            </a:br>
            <a:r>
              <a:rPr lang="ar-JO" altLang="zh-CN" sz="2800" dirty="0">
                <a:solidFill>
                  <a:schemeClr val="bg1"/>
                </a:solidFill>
                <a:ea typeface="SimSun" charset="0"/>
                <a:cs typeface="SimSun" charset="0"/>
              </a:rPr>
              <a:t>العهد الجديد</a:t>
            </a:r>
            <a:endParaRPr lang="en-US" altLang="zh-CN" sz="2800" dirty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164288" y="0"/>
            <a:ext cx="20384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EFEE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 ع ق 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EFEE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490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EFEE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9252520" y="21224"/>
            <a:ext cx="20384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EFEE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 ع ج 166ث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EFEE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090940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7752" cy="5832932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832932"/>
            <a:ext cx="9144000" cy="90759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علامة العهد مع نوح</a:t>
            </a:r>
            <a:endParaRPr lang="en-US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287152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81250" name="Text Box 2"/>
          <p:cNvSpPr txBox="1">
            <a:spLocks noChangeArrowheads="1"/>
          </p:cNvSpPr>
          <p:nvPr/>
        </p:nvSpPr>
        <p:spPr bwMode="auto">
          <a:xfrm>
            <a:off x="8088527" y="76200"/>
            <a:ext cx="8819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166ج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graphicFrame>
        <p:nvGraphicFramePr>
          <p:cNvPr id="7172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447817"/>
              </p:ext>
            </p:extLst>
          </p:nvPr>
        </p:nvGraphicFramePr>
        <p:xfrm>
          <a:off x="152400" y="641350"/>
          <a:ext cx="8839200" cy="6130925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9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08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810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ja-JP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العهد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التعريف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الوعد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التتميم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العلامة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4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النوحي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وعد غير مشروط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بعدم إغراق الأرض ثانية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تك 9: 12-17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kumimoji="0" lang="ar-JO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البحر لا يوجد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ar-JO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رؤ 21: 1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kumimoji="0" lang="ar-JO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قوس قزح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ar-JO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تك 9: 12-17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9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الإبراهيمي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الوعد بمنح إسرائيل أرض وحكم وبركة روحية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تك 12: 1-3،      15: 13-18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ar-JO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يستمر في الوقت الحاضر (غل 3:17) ولكن لا يزال لإسرائيل مستقبل (رو 11: 25-27)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الختان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ar-JO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تك 17: 11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10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الموسوي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بركات مشروطة لإسرائيل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charset="0"/>
                          <a:cs typeface="Arial" pitchFamily="34" charset="0"/>
                        </a:rPr>
                        <a:t>خر 19-31،          تث 28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charset="0"/>
                        <a:cs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موت المسيح</a:t>
                      </a:r>
                      <a:b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</a:b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ar-JO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رو 7: 4-6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السبت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ar-JO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خر 31: 13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54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الأرض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الوعد بأرض </a:t>
                      </a:r>
                      <a:r>
                        <a:rPr kumimoji="0" lang="ar-JO" altLang="zh-CN" sz="16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مادية</a:t>
                      </a:r>
                      <a:r>
                        <a:rPr kumimoji="0" lang="ar-JO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 من وادي مصر إلى نهر الفرات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charset="0"/>
                          <a:cs typeface="Arial" pitchFamily="34" charset="0"/>
                        </a:rPr>
                        <a:t>تث 30: 1-10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charset="0"/>
                        <a:cs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مباركة الأرض</a:t>
                      </a:r>
                      <a:b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</a:b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ar-JO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عا 9: 13-15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لا يوجد علامات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ar-JO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حسب علمي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الداوودي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الوعد بحكم </a:t>
                      </a:r>
                      <a:r>
                        <a:rPr kumimoji="0" lang="ar-JO" altLang="zh-CN" sz="16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سياسي</a:t>
                      </a:r>
                      <a:r>
                        <a:rPr kumimoji="0" lang="ar-JO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 أبدي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لنسل داود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2 صم 7: 12-17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تجديد الحكم</a:t>
                      </a:r>
                      <a:b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</a:b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ar-JO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عا 9: 11-12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جلوس المسيح عن يمين الله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ar-JO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أع 2: 34-36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631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charset="0"/>
                          <a:cs typeface="Arial" panose="020B0604020202020204" pitchFamily="34" charset="0"/>
                        </a:rPr>
                        <a:t>الجديد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الوعد بسكنى </a:t>
                      </a:r>
                      <a:r>
                        <a:rPr kumimoji="0" lang="ar-JO" altLang="zh-CN" sz="16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روحية</a:t>
                      </a:r>
                      <a:r>
                        <a:rPr kumimoji="0" lang="ar-JO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 للروح القدس (كتابة الناموس على القلب)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الغفران وكرازة كاملة لإسرائيل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إر 31: 31-34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بولس والرسل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ar-JO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2 كو 3-4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خلاص جميع إسرائيل</a:t>
                      </a:r>
                      <a:b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</a:b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ar-JO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رو 11: 26-27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كأس عشاء الرب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(لو 22: 20،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1 كو 11: 25)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1301" name="Title 5"/>
          <p:cNvSpPr>
            <a:spLocks noGrp="1"/>
          </p:cNvSpPr>
          <p:nvPr>
            <p:ph type="title" idx="4294967295"/>
          </p:nvPr>
        </p:nvSpPr>
        <p:spPr>
          <a:xfrm>
            <a:off x="685800" y="0"/>
            <a:ext cx="7696200" cy="609600"/>
          </a:xfrm>
        </p:spPr>
        <p:txBody>
          <a:bodyPr/>
          <a:lstStyle/>
          <a:p>
            <a:r>
              <a:rPr lang="ar-JO" sz="2800" dirty="0">
                <a:ea typeface="ＭＳ Ｐゴシック" charset="0"/>
              </a:rPr>
              <a:t>علامات العهود</a:t>
            </a:r>
            <a:endParaRPr lang="en-US" sz="2800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509778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Why are the Jews God&amp;#39;s Chosen People? — FIRM Israel">
            <a:extLst>
              <a:ext uri="{FF2B5EF4-FFF2-40B4-BE49-F238E27FC236}">
                <a16:creationId xmlns:a16="http://schemas.microsoft.com/office/drawing/2014/main" id="{25910778-E2D4-8648-A512-C0F42AB2C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8761" cy="609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257453"/>
            <a:ext cx="9148761" cy="184172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br>
              <a:rPr lang="en-US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قال الله أنه سيتمم عهده مع إسرائيل </a:t>
            </a:r>
            <a:b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وسوف يفعل</a:t>
            </a:r>
            <a:endParaRPr lang="en-US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935873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91194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832934"/>
            <a:ext cx="9144000" cy="105825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زواج العروس</a:t>
            </a:r>
            <a:endParaRPr lang="en-US" sz="54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020497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" y="0"/>
            <a:ext cx="8354924" cy="6858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396" y="3317286"/>
            <a:ext cx="9144000" cy="3540714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سوف تستبدل ألواح الناموس الموسوي الحجرية بعهد في العقول والقلوب (عب 8: 9-10أ)</a:t>
            </a:r>
            <a:endParaRPr lang="en-US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796624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15"/>
            <a:ext cx="9144000" cy="3359537"/>
          </a:xfrm>
          <a:noFill/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ar-JO" sz="32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لا كالعهد الذي عملته مع آبائهم يوم أمسكت بيدهم لأخرجهم من أرض مصر لأنهم لم يثبتوا في عهدي وأنا أهملتهم يقول الرب</a:t>
            </a:r>
            <a:br>
              <a:rPr lang="ar-JO" sz="32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en-US" sz="32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(</a:t>
            </a:r>
            <a:r>
              <a:rPr lang="ar-JO" sz="32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عب 8: 9</a:t>
            </a:r>
            <a:r>
              <a:rPr lang="en-US" sz="32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83" y="3403600"/>
            <a:ext cx="76708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07664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1233"/>
            <a:ext cx="9164396" cy="5169292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062"/>
            <a:ext cx="9144000" cy="2043739"/>
          </a:xfrm>
          <a:noFill/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لأن هذا هو العهد الذي أعهده مع بيت إسرائيل بعد تلك الأيام يقول الرب</a:t>
            </a:r>
            <a:b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(عب 8: 10أ)</a:t>
            </a:r>
            <a:endParaRPr lang="en-US" sz="36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35672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75293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208744"/>
            <a:ext cx="9144000" cy="157482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كيف يمكننا أن نقارن بين </a:t>
            </a:r>
            <a:b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العهد القديم والعهد الجديد؟</a:t>
            </a:r>
            <a:endParaRPr lang="en-US" sz="54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476240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11480"/>
            <a:ext cx="9144000" cy="6086475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396" y="53750"/>
            <a:ext cx="9144000" cy="113005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48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العهد القديم لإسرائيل</a:t>
            </a:r>
            <a:endParaRPr lang="en-US" sz="48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05455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0047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724400"/>
            <a:ext cx="9144000" cy="201612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المواعدة</a:t>
            </a:r>
            <a:endParaRPr lang="en-US" sz="54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39864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955" y="0"/>
            <a:ext cx="4626488" cy="691175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04532" y="53750"/>
            <a:ext cx="4559863" cy="680425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40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العهد الجديد الآن </a:t>
            </a:r>
            <a:br>
              <a:rPr lang="ar-JO" sz="40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40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للكنيسة (يهود وأمم) </a:t>
            </a:r>
            <a:br>
              <a:rPr lang="ar-JO" sz="40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40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لكن الكثيرين من اليهود سيؤمنون بالمسيح </a:t>
            </a:r>
            <a:br>
              <a:rPr lang="ar-JO" sz="40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40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خلال الضيقة</a:t>
            </a:r>
            <a:endParaRPr lang="en-US" sz="40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567790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4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79202" name="Title 48"/>
          <p:cNvSpPr>
            <a:spLocks noGrp="1"/>
          </p:cNvSpPr>
          <p:nvPr>
            <p:ph type="title" idx="4294967295"/>
          </p:nvPr>
        </p:nvSpPr>
        <p:spPr>
          <a:xfrm rot="16200000">
            <a:off x="-3162300" y="3162300"/>
            <a:ext cx="6858000" cy="533400"/>
          </a:xfrm>
        </p:spPr>
        <p:txBody>
          <a:bodyPr/>
          <a:lstStyle/>
          <a:p>
            <a:r>
              <a:rPr lang="ar-JO" sz="2800" dirty="0">
                <a:solidFill>
                  <a:schemeClr val="bg1"/>
                </a:solidFill>
              </a:rPr>
              <a:t>تباين العهود (2 كورنثوس 3-4)</a:t>
            </a:r>
            <a:endParaRPr lang="en-US" sz="2800" dirty="0">
              <a:solidFill>
                <a:schemeClr val="bg1"/>
              </a:solidFill>
              <a:ea typeface="ＭＳ Ｐゴシック" charset="0"/>
            </a:endParaRPr>
          </a:p>
        </p:txBody>
      </p:sp>
      <p:graphicFrame>
        <p:nvGraphicFramePr>
          <p:cNvPr id="48" name="Table 47"/>
          <p:cNvGraphicFramePr>
            <a:graphicFrameLocks noGrp="1"/>
          </p:cNvGraphicFramePr>
          <p:nvPr/>
        </p:nvGraphicFramePr>
        <p:xfrm>
          <a:off x="685800" y="76200"/>
          <a:ext cx="8458200" cy="6797675"/>
        </p:xfrm>
        <a:graphic>
          <a:graphicData uri="http://schemas.openxmlformats.org/drawingml/2006/table">
            <a:tbl>
              <a:tblPr/>
              <a:tblGrid>
                <a:gridCol w="3665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2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4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FDE3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العهد القديم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EFEEF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FDE3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العهد الجديد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EFEEF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7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بدأه موسى (3: 8)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بدأه المسيح (3: 4)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7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بالحرف (3: 6أ)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بالروح (3: 6أ، 18ب)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7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يقتل (3: 6ب، 7أ)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يحي (3: 6ب)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7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ar-JO" sz="2000" b="1" dirty="0"/>
                        <a:t>محفور على الحجر (3: 3 ب ، 7 أ)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ar-JO" sz="2000" b="1" dirty="0"/>
                        <a:t>محفور على القلوب (3: 3 ب ؛ ارميا 31:33)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7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مجيد (3: 7أ)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أكثر مجداً (3: 8، 10)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7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ar-JO" sz="2000" b="1" dirty="0"/>
                        <a:t>تلاشى المجد (3: 7 ب ، 11 أ ، 13 ب)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ar-JO" sz="2000" b="1" dirty="0"/>
                        <a:t>يزداد المجد باستمرار (3: 11 ب ، 18)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7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يدين الإنسان (3: 9أ)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يأتي بالبر (3: 9أ)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27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ar-JO" sz="2000" b="1" dirty="0"/>
                        <a:t>الخداع</a:t>
                      </a:r>
                      <a:r>
                        <a:rPr lang="ar-JO" sz="2000" b="1" baseline="0" dirty="0"/>
                        <a:t> (</a:t>
                      </a:r>
                      <a:r>
                        <a:rPr lang="ar-JO" sz="2000" b="1" dirty="0"/>
                        <a:t>3: 13)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ar-JO" sz="2000" b="1" dirty="0"/>
                        <a:t>الجرأة (3: 12)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27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ar-JO" sz="2000" b="1" dirty="0"/>
                        <a:t>وجه موسى المحجوب (3: 13 ب)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ar-JO" sz="2000" b="1" dirty="0"/>
                        <a:t>وجوه مكشوفة (3: 13 أ ، 18 أ)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27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ar-JO" sz="2000" b="1" dirty="0"/>
                        <a:t>عقول محجوبة (3: 14 أ)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ar-JO" sz="2000" b="1" dirty="0"/>
                        <a:t>عقول مكشوفة (3: 14 ب ؛ 4: 3-6)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627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قلوب محجوبة (3: 15)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قلوب غير محجوبة (3: 16)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27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بلادة (3: 14أ)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حرية (3: 17)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627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موسى يعكس مجد الله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كل المؤمنين يعكسون مجد الإبن (3: 17)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627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غير متغيرين (3: 7)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متغيرين (3: 18)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9627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قلة الغيرة (3: 13)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ar-JO" sz="2000" b="1" dirty="0"/>
                        <a:t>ثقة وثبات (3: 4-5 ؛ 4: 1)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9627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الخداع (3: 13)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الصدق (4: 2)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179258" name="Text Box 2"/>
          <p:cNvSpPr txBox="1">
            <a:spLocks noChangeArrowheads="1"/>
          </p:cNvSpPr>
          <p:nvPr/>
        </p:nvSpPr>
        <p:spPr bwMode="auto">
          <a:xfrm>
            <a:off x="8212368" y="0"/>
            <a:ext cx="9044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166ت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091"/>
            <a:ext cx="9144000" cy="6863091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368300"/>
            <a:ext cx="2906274" cy="6489700"/>
          </a:xfrm>
          <a:noFill/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SA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عبرانيين ٨ : ١٠</a:t>
            </a:r>
            <a:br>
              <a:rPr lang="ar-SA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br>
              <a:rPr lang="en-US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أجعل نواميسي في أذهانهم</a:t>
            </a:r>
            <a:endParaRPr lang="ar-SA" sz="36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839195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0467"/>
            <a:ext cx="9144000" cy="5755821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062"/>
            <a:ext cx="9144000" cy="1893073"/>
          </a:xfrm>
          <a:solidFill>
            <a:schemeClr val="tx1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SA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عبرانيين ٨ : ١٠</a:t>
            </a:r>
            <a:br>
              <a:rPr lang="ar-SA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br>
              <a:rPr lang="en-US" sz="1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SA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وأكتبها على قلوبهم، وأنا أكون لهم إلها</a:t>
            </a: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ً</a:t>
            </a:r>
            <a:r>
              <a:rPr lang="ar-SA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 وهم يكونون لي شعبا</a:t>
            </a: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ً</a:t>
            </a:r>
            <a:r>
              <a:rPr lang="ar-SA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6964860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3953"/>
            <a:ext cx="9144000" cy="6881953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062"/>
            <a:ext cx="3937819" cy="6813937"/>
          </a:xfrm>
          <a:noFill/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SA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عبرانيين ٨ : ١١</a:t>
            </a:r>
            <a:br>
              <a:rPr lang="ar-SA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br>
              <a:rPr lang="en-US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SA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 ولا يعلمون كل واحد قريبه، وكل واحد أخاه قائلا: اعرف الرب، لأن الجميع سيعرفونني من صغيرهم إلى كبيرهم.</a:t>
            </a:r>
          </a:p>
        </p:txBody>
      </p:sp>
    </p:spTree>
    <p:extLst>
      <p:ext uri="{BB962C8B-B14F-4D97-AF65-F5344CB8AC3E}">
        <p14:creationId xmlns:p14="http://schemas.microsoft.com/office/powerpoint/2010/main" val="580927701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091" y="1"/>
            <a:ext cx="9265675" cy="6765728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510078"/>
            <a:ext cx="9144000" cy="75333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النفوس التي لم يتم الوصول إليها</a:t>
            </a:r>
            <a:endParaRPr lang="en-US" sz="54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57091" y="6220361"/>
            <a:ext cx="9144000" cy="62418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joshuaproject.net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625849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Line 2"/>
          <p:cNvSpPr>
            <a:spLocks noChangeShapeType="1"/>
          </p:cNvSpPr>
          <p:nvPr/>
        </p:nvSpPr>
        <p:spPr bwMode="auto">
          <a:xfrm>
            <a:off x="1447800" y="4114800"/>
            <a:ext cx="6705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6563" name="Line 3"/>
          <p:cNvSpPr>
            <a:spLocks noChangeShapeType="1"/>
          </p:cNvSpPr>
          <p:nvPr/>
        </p:nvSpPr>
        <p:spPr bwMode="auto">
          <a:xfrm>
            <a:off x="4572000" y="2638425"/>
            <a:ext cx="0" cy="13716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 rot="-5400000">
            <a:off x="-654844" y="3752740"/>
            <a:ext cx="3116263" cy="646331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عصر الكنيسة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6565" name="Text Box 6"/>
          <p:cNvSpPr txBox="1">
            <a:spLocks noChangeArrowheads="1"/>
          </p:cNvSpPr>
          <p:nvPr/>
        </p:nvSpPr>
        <p:spPr bwMode="auto">
          <a:xfrm>
            <a:off x="1295400" y="1905000"/>
            <a:ext cx="220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الإختطاف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6566" name="Text Box 7"/>
          <p:cNvSpPr txBox="1">
            <a:spLocks noChangeArrowheads="1"/>
          </p:cNvSpPr>
          <p:nvPr/>
        </p:nvSpPr>
        <p:spPr bwMode="auto">
          <a:xfrm>
            <a:off x="1828800" y="3276600"/>
            <a:ext cx="2514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الضيقة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6567" name="Text Box 8"/>
          <p:cNvSpPr txBox="1">
            <a:spLocks noChangeArrowheads="1"/>
          </p:cNvSpPr>
          <p:nvPr/>
        </p:nvSpPr>
        <p:spPr bwMode="auto">
          <a:xfrm>
            <a:off x="1905000" y="4210500"/>
            <a:ext cx="236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7 سنوات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6568" name="Text Box 9"/>
          <p:cNvSpPr txBox="1">
            <a:spLocks noChangeArrowheads="1"/>
          </p:cNvSpPr>
          <p:nvPr/>
        </p:nvSpPr>
        <p:spPr bwMode="auto">
          <a:xfrm>
            <a:off x="4724400" y="3276600"/>
            <a:ext cx="2971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الألفية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6569" name="Text Box 10"/>
          <p:cNvSpPr txBox="1">
            <a:spLocks noChangeArrowheads="1"/>
          </p:cNvSpPr>
          <p:nvPr/>
        </p:nvSpPr>
        <p:spPr bwMode="auto">
          <a:xfrm>
            <a:off x="4953000" y="4210500"/>
            <a:ext cx="2743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1000 سنة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6570" name="Text Box 11"/>
          <p:cNvSpPr txBox="1">
            <a:spLocks noChangeArrowheads="1"/>
          </p:cNvSpPr>
          <p:nvPr/>
        </p:nvSpPr>
        <p:spPr bwMode="auto">
          <a:xfrm rot="5400000" flipH="1">
            <a:off x="5868194" y="3914666"/>
            <a:ext cx="49514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المملكة الأبدية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6571" name="Text Box 12"/>
          <p:cNvSpPr txBox="1">
            <a:spLocks noChangeArrowheads="1"/>
          </p:cNvSpPr>
          <p:nvPr/>
        </p:nvSpPr>
        <p:spPr bwMode="auto">
          <a:xfrm rot="5381629">
            <a:off x="6621463" y="5125134"/>
            <a:ext cx="2514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الدينونة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6572" name="Line 13"/>
          <p:cNvSpPr>
            <a:spLocks noChangeShapeType="1"/>
          </p:cNvSpPr>
          <p:nvPr/>
        </p:nvSpPr>
        <p:spPr bwMode="auto">
          <a:xfrm>
            <a:off x="1449388" y="251460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6573" name="Line 14"/>
          <p:cNvSpPr>
            <a:spLocks noChangeShapeType="1"/>
          </p:cNvSpPr>
          <p:nvPr/>
        </p:nvSpPr>
        <p:spPr bwMode="auto">
          <a:xfrm flipV="1">
            <a:off x="1447800" y="329565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6574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-1" y="0"/>
            <a:ext cx="8344289" cy="1077218"/>
          </a:xfrm>
          <a:noFill/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ar-JO" sz="3200" dirty="0">
                <a:solidFill>
                  <a:srgbClr val="FFFF99"/>
                </a:solidFill>
                <a:ea typeface="ＭＳ Ｐゴシック" charset="0"/>
              </a:rPr>
              <a:t>اختطاف ما قبل الضيقة يوضح كيف يمكن أن يكون هناك </a:t>
            </a:r>
            <a:br>
              <a:rPr lang="ar-JO" sz="3200" dirty="0">
                <a:solidFill>
                  <a:srgbClr val="FFFF99"/>
                </a:solidFill>
                <a:ea typeface="ＭＳ Ｐゴシック" charset="0"/>
              </a:rPr>
            </a:br>
            <a:r>
              <a:rPr lang="ar-JO" sz="3200" dirty="0">
                <a:solidFill>
                  <a:srgbClr val="FFFF99"/>
                </a:solidFill>
                <a:ea typeface="ＭＳ Ｐゴシック" charset="0"/>
              </a:rPr>
              <a:t>أطفال وموت في الألفية</a:t>
            </a:r>
            <a:endParaRPr lang="en-US" sz="3200" dirty="0">
              <a:solidFill>
                <a:srgbClr val="FFFF99"/>
              </a:solidFill>
              <a:ea typeface="ＭＳ Ｐゴシック" charset="0"/>
            </a:endParaRPr>
          </a:p>
        </p:txBody>
      </p:sp>
      <p:sp>
        <p:nvSpPr>
          <p:cNvPr id="66576" name="Text Box 17"/>
          <p:cNvSpPr txBox="1">
            <a:spLocks noChangeArrowheads="1"/>
          </p:cNvSpPr>
          <p:nvPr/>
        </p:nvSpPr>
        <p:spPr bwMode="auto">
          <a:xfrm>
            <a:off x="3429000" y="1295400"/>
            <a:ext cx="2057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المجيء الثاني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8" name="Bent Arrow 17"/>
          <p:cNvSpPr/>
          <p:nvPr/>
        </p:nvSpPr>
        <p:spPr bwMode="auto">
          <a:xfrm rot="5400000" flipH="1">
            <a:off x="304800" y="2895600"/>
            <a:ext cx="1371600" cy="1219200"/>
          </a:xfrm>
          <a:prstGeom prst="ben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9" name="Bent Arrow 18"/>
          <p:cNvSpPr/>
          <p:nvPr/>
        </p:nvSpPr>
        <p:spPr bwMode="auto">
          <a:xfrm rot="5400000">
            <a:off x="2628900" y="1638300"/>
            <a:ext cx="1447800" cy="3352800"/>
          </a:xfrm>
          <a:prstGeom prst="bentArrow">
            <a:avLst>
              <a:gd name="adj1" fmla="val 24350"/>
              <a:gd name="adj2" fmla="val 18210"/>
              <a:gd name="adj3" fmla="val 25000"/>
              <a:gd name="adj4" fmla="val 4436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0" name="Right Arrow 19"/>
          <p:cNvSpPr>
            <a:spLocks noChangeArrowheads="1"/>
          </p:cNvSpPr>
          <p:nvPr/>
        </p:nvSpPr>
        <p:spPr bwMode="auto">
          <a:xfrm>
            <a:off x="5029200" y="3733800"/>
            <a:ext cx="3810000" cy="685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2240" name="Text Box 5"/>
          <p:cNvSpPr txBox="1">
            <a:spLocks noChangeArrowheads="1"/>
          </p:cNvSpPr>
          <p:nvPr/>
        </p:nvSpPr>
        <p:spPr bwMode="auto">
          <a:xfrm>
            <a:off x="-1" y="4856172"/>
            <a:ext cx="4237427" cy="156966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في الإختطاف سيذهب المؤمنون إلى السماء بينما يبقى غير المؤمنون على الأرض – ستبدأ الضيقة بوجود 0% من المؤمنين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4403600" y="4838031"/>
            <a:ext cx="4740399" cy="120032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بعد الضيقة سيدخل المؤمنون على الأرض إلى الألفية في أجسادهم الفانية – ستبدأ الألفية بوجود 100% مؤمنين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2" name="Curved Down Arrow 21"/>
          <p:cNvSpPr>
            <a:spLocks noChangeArrowheads="1"/>
          </p:cNvSpPr>
          <p:nvPr/>
        </p:nvSpPr>
        <p:spPr bwMode="auto">
          <a:xfrm rot="10800000" flipH="1" flipV="1">
            <a:off x="661088" y="3273989"/>
            <a:ext cx="1524000" cy="7620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" name="Text Box 1041"/>
          <p:cNvSpPr txBox="1">
            <a:spLocks noChangeArrowheads="1"/>
          </p:cNvSpPr>
          <p:nvPr/>
        </p:nvSpPr>
        <p:spPr bwMode="auto">
          <a:xfrm>
            <a:off x="8431844" y="28751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435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4" name="Right Arrow 23"/>
          <p:cNvSpPr>
            <a:spLocks noChangeArrowheads="1"/>
          </p:cNvSpPr>
          <p:nvPr/>
        </p:nvSpPr>
        <p:spPr bwMode="auto">
          <a:xfrm>
            <a:off x="5543064" y="1157971"/>
            <a:ext cx="818999" cy="685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6433276" y="1199318"/>
            <a:ext cx="22952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المؤمنون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6" name="Curved Down Arrow 25"/>
          <p:cNvSpPr>
            <a:spLocks noChangeArrowheads="1"/>
          </p:cNvSpPr>
          <p:nvPr/>
        </p:nvSpPr>
        <p:spPr bwMode="auto">
          <a:xfrm rot="10800000" flipH="1" flipV="1">
            <a:off x="5566818" y="1922971"/>
            <a:ext cx="974395" cy="415582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6433277" y="1804697"/>
            <a:ext cx="22952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الباقون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8" name="Curved Down Arrow 27"/>
          <p:cNvSpPr>
            <a:spLocks noChangeArrowheads="1"/>
          </p:cNvSpPr>
          <p:nvPr/>
        </p:nvSpPr>
        <p:spPr bwMode="auto">
          <a:xfrm rot="10800000" flipH="1" flipV="1">
            <a:off x="4150734" y="3273989"/>
            <a:ext cx="1524000" cy="7620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29495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52240" grpId="0" animBg="1"/>
      <p:bldP spid="21" grpId="0" animBg="1"/>
      <p:bldP spid="22" grpId="0" animBg="1"/>
      <p:bldP spid="2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0"/>
            <a:ext cx="52578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11" charset="0"/>
              <a:ea typeface="ヒラギノ角ゴ Pro W3"/>
              <a:cs typeface="ヒラギノ角ゴ Pro W3"/>
            </a:endParaRPr>
          </a:p>
        </p:txBody>
      </p:sp>
      <p:pic>
        <p:nvPicPr>
          <p:cNvPr id="922627" name="Picture 1" descr="10 orthodox_jew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228600"/>
            <a:ext cx="38862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628" name="TextBox 2"/>
          <p:cNvSpPr txBox="1">
            <a:spLocks noChangeArrowheads="1"/>
          </p:cNvSpPr>
          <p:nvPr/>
        </p:nvSpPr>
        <p:spPr bwMode="auto">
          <a:xfrm>
            <a:off x="0" y="1110427"/>
            <a:ext cx="50673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فإني لست أريد أيها الإخوة أن تجهلوا هذا السر، لئلا تكونوا عند أنفسكم حكماء: أن القساوة قد حصلت جزئيا</a:t>
            </a:r>
            <a:r>
              <a:rPr lang="ar-JO" sz="32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ً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لإسرائيل إلى أن يدخل ملؤ الأمم،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26 وهكذا سيخلص جميع إسرائيل. كما هو مكتوب: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922629" name="TextBox 3"/>
          <p:cNvSpPr txBox="1">
            <a:spLocks noChangeArrowheads="1"/>
          </p:cNvSpPr>
          <p:nvPr/>
        </p:nvSpPr>
        <p:spPr bwMode="auto">
          <a:xfrm>
            <a:off x="0" y="4429643"/>
            <a:ext cx="4581991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سيخرج من صهيون المنقذ ويرد الفجور عن يعقوب.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27 وهذا هو العهد من قبلي لهم متى نزعت خطاياهم.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38200"/>
          </a:xfrm>
          <a:solidFill>
            <a:srgbClr val="000000"/>
          </a:solidFill>
          <a:ln w="57150" cap="flat" algn="ctr">
            <a:solidFill>
              <a:srgbClr val="FFFFFF"/>
            </a:solidFill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r>
              <a:rPr lang="ar-SA" altLang="ja-JP" sz="3200" dirty="0">
                <a:solidFill>
                  <a:schemeClr val="bg1"/>
                </a:solidFill>
                <a:cs typeface="Arial" panose="020B0604020202020204" pitchFamily="34" charset="0"/>
              </a:rPr>
              <a:t>وَهَكَذَا سَيَخْلُصُ جَمِيعُ إِسْرَائِيلَ (رومية ١١ : ٢٥-٢٧) 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8935131" y="-838200"/>
            <a:ext cx="930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ヒラギノ角ゴ Pro W3"/>
              </a:rPr>
              <a:t>155w</a:t>
            </a:r>
          </a:p>
        </p:txBody>
      </p:sp>
    </p:spTree>
    <p:extLst>
      <p:ext uri="{BB962C8B-B14F-4D97-AF65-F5344CB8AC3E}">
        <p14:creationId xmlns:p14="http://schemas.microsoft.com/office/powerpoint/2010/main" val="40659500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3233" name="Picture 3" descr="rev 7v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3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8825" y="76200"/>
            <a:ext cx="7591425" cy="1152525"/>
          </a:xfrm>
          <a:effectLst/>
        </p:spPr>
        <p:txBody>
          <a:bodyPr/>
          <a:lstStyle/>
          <a:p>
            <a:pPr>
              <a:defRPr/>
            </a:pPr>
            <a:r>
              <a:rPr lang="ar-JO" altLang="ja-JP" sz="5400" dirty="0">
                <a:solidFill>
                  <a:schemeClr val="bg1"/>
                </a:solidFill>
                <a:effectLst>
                  <a:glow rad="139700">
                    <a:schemeClr val="tx1">
                      <a:alpha val="75000"/>
                    </a:schemeClr>
                  </a:glow>
                </a:effectLst>
                <a:ea typeface="ＭＳ Ｐゴシック" charset="0"/>
              </a:rPr>
              <a:t>كل قبيلة ولسان وشعب وأمة</a:t>
            </a:r>
            <a:endParaRPr lang="en-US" sz="6000" dirty="0">
              <a:effectLst>
                <a:glow rad="139700">
                  <a:schemeClr val="tx1">
                    <a:alpha val="75000"/>
                  </a:schemeClr>
                </a:glow>
              </a:effectLst>
              <a:ea typeface="ＭＳ Ｐゴシック" charset="0"/>
            </a:endParaRPr>
          </a:p>
        </p:txBody>
      </p:sp>
      <p:sp>
        <p:nvSpPr>
          <p:cNvPr id="4" name="Text Box 1041"/>
          <p:cNvSpPr txBox="1">
            <a:spLocks noChangeArrowheads="1"/>
          </p:cNvSpPr>
          <p:nvPr/>
        </p:nvSpPr>
        <p:spPr bwMode="auto">
          <a:xfrm>
            <a:off x="8178800" y="20635"/>
            <a:ext cx="935436" cy="468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4000" b="1">
                <a:solidFill>
                  <a:schemeClr val="bg1"/>
                </a:solidFill>
                <a:effectLst>
                  <a:glow rad="139700">
                    <a:schemeClr val="tx1">
                      <a:alpha val="75000"/>
                    </a:schemeClr>
                  </a:glow>
                </a:effectLst>
                <a:latin typeface="Arial" charset="0"/>
                <a:cs typeface="Arial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369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397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6993A73-335D-D642-B0BA-1D7393775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3825" y="5575300"/>
            <a:ext cx="75914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ja-JP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رؤيا ٥ : ٩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397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5586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5587"/>
            <a:ext cx="9144000" cy="705844"/>
          </a:xfrm>
          <a:noFill/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48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إيمان عالمي بالله</a:t>
            </a:r>
            <a:endParaRPr lang="en-US" sz="48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8271"/>
            <a:ext cx="9144000" cy="586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9519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8301"/>
            <a:ext cx="9144000" cy="6022428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724400"/>
            <a:ext cx="9144000" cy="201612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عهد الزواج</a:t>
            </a:r>
            <a:endParaRPr lang="en-US" sz="54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875438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528" y="0"/>
            <a:ext cx="9165528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063"/>
            <a:ext cx="9144000" cy="1914597"/>
          </a:xfrm>
          <a:noFill/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SA" sz="3600" dirty="0">
                <a:effectLst>
                  <a:glow rad="406400">
                    <a:schemeClr val="tx1"/>
                  </a:glow>
                </a:effectLst>
                <a:ea typeface="ＭＳ Ｐゴシック" charset="0"/>
              </a:rPr>
              <a:t>عبرانيين ٨ : ١٢</a:t>
            </a:r>
            <a:br>
              <a:rPr lang="ar-SA" sz="3600" dirty="0">
                <a:effectLst>
                  <a:glow rad="406400">
                    <a:schemeClr val="tx1"/>
                  </a:glow>
                </a:effectLst>
                <a:ea typeface="ＭＳ Ｐゴシック" charset="0"/>
              </a:rPr>
            </a:br>
            <a:br>
              <a:rPr lang="en-US" sz="3600" dirty="0">
                <a:effectLst>
                  <a:glow rad="406400">
                    <a:schemeClr val="tx1"/>
                  </a:glow>
                </a:effectLst>
                <a:ea typeface="ＭＳ Ｐゴシック" charset="0"/>
              </a:rPr>
            </a:br>
            <a:r>
              <a:rPr lang="ar-SA" sz="3600" dirty="0">
                <a:effectLst>
                  <a:glow rad="406400">
                    <a:schemeClr val="tx1"/>
                  </a:glow>
                </a:effectLst>
                <a:ea typeface="ＭＳ Ｐゴシック" charset="0"/>
              </a:rPr>
              <a:t>لأني أكون صفوحا</a:t>
            </a:r>
            <a:r>
              <a:rPr lang="ar-JO" sz="3600" dirty="0">
                <a:effectLst>
                  <a:glow rad="406400">
                    <a:schemeClr val="tx1"/>
                  </a:glow>
                </a:effectLst>
                <a:ea typeface="ＭＳ Ｐゴシック" charset="0"/>
              </a:rPr>
              <a:t>ً</a:t>
            </a:r>
            <a:r>
              <a:rPr lang="ar-SA" sz="3600" dirty="0">
                <a:effectLst>
                  <a:glow rad="406400">
                    <a:schemeClr val="tx1"/>
                  </a:glow>
                </a:effectLst>
                <a:ea typeface="ＭＳ Ｐゴシック" charset="0"/>
              </a:rPr>
              <a:t> عن آثامهم، ولا أذكر خطاياهم وتعدياتهم فيما بعد</a:t>
            </a:r>
          </a:p>
        </p:txBody>
      </p:sp>
    </p:spTree>
    <p:extLst>
      <p:ext uri="{BB962C8B-B14F-4D97-AF65-F5344CB8AC3E}">
        <p14:creationId xmlns:p14="http://schemas.microsoft.com/office/powerpoint/2010/main" val="3753957192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0499"/>
            <a:ext cx="9104540" cy="6069693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9460" y="1"/>
            <a:ext cx="9144000" cy="1678850"/>
          </a:xfrm>
          <a:solidFill>
            <a:schemeClr val="tx1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يوم الكفارة ينظر كل سنة نحو الغفران في العهد الجيد</a:t>
            </a:r>
            <a:endParaRPr lang="en-US" sz="36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773381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724400"/>
            <a:ext cx="9144000" cy="201612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Yom Kippur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53922" y="4370817"/>
            <a:ext cx="5517600" cy="645711"/>
          </a:xfrm>
          <a:prstGeom prst="rect">
            <a:avLst/>
          </a:prstGeom>
          <a:solidFill>
            <a:srgbClr val="540000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نتمنى لك يوم كفارة مبارك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305622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53336"/>
            <a:ext cx="6156996" cy="4104664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7681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بركات العهد الجديد (عب 8)</a:t>
            </a:r>
            <a:endParaRPr lang="en-US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876519"/>
            <a:ext cx="8675767" cy="3375271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حافز</a:t>
            </a: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لطاعة الله (8: 10أ)</a:t>
            </a:r>
          </a:p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علاقة</a:t>
            </a: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مع الله (8:10ب)</a:t>
            </a:r>
          </a:p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معرفة</a:t>
            </a: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الله (8: 11)</a:t>
            </a:r>
          </a:p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غفران</a:t>
            </a: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الخطايا (8: 12)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685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396" y="53750"/>
            <a:ext cx="9144000" cy="134529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العهد القديم الذي عفا عليه الزمن سيضمحل قريباً (عب 8: 13)</a:t>
            </a:r>
            <a:endParaRPr lang="en-US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6318"/>
            <a:ext cx="9144000" cy="517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448893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89590"/>
            <a:ext cx="5540703" cy="694759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540702" y="116632"/>
            <a:ext cx="3603298" cy="674136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SA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عبرانيين ٨ : ١٣</a:t>
            </a:r>
            <a:br>
              <a:rPr lang="ar-SA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br>
              <a:rPr lang="en-US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SA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فإذ قال جديدا</a:t>
            </a:r>
            <a: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ً</a:t>
            </a:r>
            <a:r>
              <a:rPr lang="ar-SA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 عتق الأول</a:t>
            </a:r>
            <a: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،</a:t>
            </a:r>
            <a:r>
              <a:rPr lang="ar-SA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 وأما ما عتق وشاخ فهو قريب من ال</a:t>
            </a:r>
            <a: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إ</a:t>
            </a:r>
            <a:r>
              <a:rPr lang="ar-SA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ضمحلال.</a:t>
            </a:r>
          </a:p>
        </p:txBody>
      </p:sp>
    </p:spTree>
    <p:extLst>
      <p:ext uri="{BB962C8B-B14F-4D97-AF65-F5344CB8AC3E}">
        <p14:creationId xmlns:p14="http://schemas.microsoft.com/office/powerpoint/2010/main" val="1975064043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338" name="Picture 2" descr="JEWOT007"/>
          <p:cNvPicPr>
            <a:picLocks noChangeAspect="1" noChangeArrowheads="1"/>
          </p:cNvPicPr>
          <p:nvPr/>
        </p:nvPicPr>
        <p:blipFill>
          <a:blip r:embed="rId3">
            <a:lum bright="-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7200" y="-152400"/>
            <a:ext cx="102108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ctangle 3"/>
          <p:cNvSpPr>
            <a:spLocks noRot="1" noChangeArrowheads="1"/>
          </p:cNvSpPr>
          <p:nvPr/>
        </p:nvSpPr>
        <p:spPr bwMode="auto">
          <a:xfrm>
            <a:off x="1691680" y="1128523"/>
            <a:ext cx="5873777" cy="1775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فإذ قال جديداً </a:t>
            </a: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عتق</a:t>
            </a: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الأول وأما ما عتق وشاخ فهو قريب من </a:t>
            </a: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الإضمحلال</a:t>
            </a:r>
            <a:endParaRPr kumimoji="0" lang="en-US" sz="4000" b="1" i="0" u="none" strike="noStrike" kern="1200" cap="none" spc="0" normalizeH="0" baseline="3000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83972" name="Rectangle 4"/>
          <p:cNvSpPr>
            <a:spLocks noRot="1" noChangeArrowheads="1"/>
          </p:cNvSpPr>
          <p:nvPr/>
        </p:nvSpPr>
        <p:spPr bwMode="auto">
          <a:xfrm>
            <a:off x="179512" y="3501008"/>
            <a:ext cx="2286000" cy="1523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العتيق</a:t>
            </a:r>
            <a:b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kumimoji="0" lang="ar-JO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33 م</a:t>
            </a:r>
            <a:endParaRPr kumimoji="0" lang="en-US" sz="4000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83973" name="Rectangle 5"/>
          <p:cNvSpPr>
            <a:spLocks noRot="1" noChangeArrowheads="1"/>
          </p:cNvSpPr>
          <p:nvPr/>
        </p:nvSpPr>
        <p:spPr bwMode="auto">
          <a:xfrm>
            <a:off x="2770312" y="3501008"/>
            <a:ext cx="3429000" cy="1523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كتابة العبرانيين</a:t>
            </a:r>
            <a:b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kumimoji="0" lang="ar-JO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67-68 م</a:t>
            </a:r>
            <a:endParaRPr kumimoji="0" lang="en-US" sz="4000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83974" name="Rectangle 6"/>
          <p:cNvSpPr>
            <a:spLocks noRot="1" noChangeArrowheads="1"/>
          </p:cNvSpPr>
          <p:nvPr/>
        </p:nvSpPr>
        <p:spPr bwMode="auto">
          <a:xfrm>
            <a:off x="6427912" y="3501008"/>
            <a:ext cx="2743200" cy="1523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الإضمحلال</a:t>
            </a:r>
            <a:b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kumimoji="0" lang="ar-JO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70 م</a:t>
            </a:r>
            <a:endParaRPr kumimoji="0" lang="en-US" sz="4000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83975" name="AutoShape 7"/>
          <p:cNvSpPr>
            <a:spLocks noChangeArrowheads="1"/>
          </p:cNvSpPr>
          <p:nvPr/>
        </p:nvSpPr>
        <p:spPr bwMode="auto">
          <a:xfrm rot="10800000">
            <a:off x="2236912" y="3871344"/>
            <a:ext cx="685800" cy="544064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83976" name="AutoShape 8"/>
          <p:cNvSpPr>
            <a:spLocks noChangeArrowheads="1"/>
          </p:cNvSpPr>
          <p:nvPr/>
        </p:nvSpPr>
        <p:spPr bwMode="auto">
          <a:xfrm>
            <a:off x="5894512" y="3871344"/>
            <a:ext cx="685800" cy="544064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83977" name="Rectangle 9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28600" y="-27384"/>
            <a:ext cx="8229600" cy="685800"/>
          </a:xfrm>
        </p:spPr>
        <p:txBody>
          <a:bodyPr anchor="t"/>
          <a:lstStyle/>
          <a:p>
            <a:pPr eaLnBrk="1" hangingPunct="1"/>
            <a:r>
              <a:rPr lang="ar-JO" altLang="zh-CN" sz="4000" u="sng" dirty="0">
                <a:solidFill>
                  <a:schemeClr val="tx1"/>
                </a:solidFill>
                <a:ea typeface="ＭＳ Ｐゴシック" charset="0"/>
              </a:rPr>
              <a:t>عبرانيين 8: 13</a:t>
            </a:r>
            <a:endParaRPr lang="en-US" dirty="0">
              <a:ea typeface="ＭＳ Ｐゴシック" charset="0"/>
            </a:endParaRPr>
          </a:p>
        </p:txBody>
      </p:sp>
      <p:sp>
        <p:nvSpPr>
          <p:cNvPr id="2" name="Down Arrow 1"/>
          <p:cNvSpPr/>
          <p:nvPr/>
        </p:nvSpPr>
        <p:spPr bwMode="auto">
          <a:xfrm rot="2291666">
            <a:off x="1696789" y="2707051"/>
            <a:ext cx="504056" cy="864096"/>
          </a:xfrm>
          <a:prstGeom prst="downArrow">
            <a:avLst/>
          </a:prstGeom>
          <a:solidFill>
            <a:srgbClr val="FFFF00"/>
          </a:solidFill>
          <a:ln w="28575" cap="flat" cmpd="sng" algn="ctr">
            <a:solidFill>
              <a:schemeClr val="tx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-111" charset="-128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 bwMode="auto">
          <a:xfrm rot="18814447">
            <a:off x="6843894" y="2692058"/>
            <a:ext cx="504056" cy="864096"/>
          </a:xfrm>
          <a:prstGeom prst="downArrow">
            <a:avLst/>
          </a:prstGeom>
          <a:solidFill>
            <a:srgbClr val="FFFF00"/>
          </a:solidFill>
          <a:ln w="28575" cap="flat" cmpd="sng" algn="ctr">
            <a:solidFill>
              <a:schemeClr val="tx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-111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5865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3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3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2" grpId="0" autoUpdateAnimBg="0"/>
      <p:bldP spid="83973" grpId="0" autoUpdateAnimBg="0"/>
      <p:bldP spid="83974" grpId="0" autoUpdateAnimBg="0"/>
      <p:bldP spid="83975" grpId="0" animBg="1"/>
      <p:bldP spid="83976" grpId="0" animBg="1"/>
      <p:bldP spid="2" grpId="0" animBg="1"/>
      <p:bldP spid="1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5971" cy="6091217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" y="5251792"/>
            <a:ext cx="9144001" cy="1574829"/>
          </a:xfrm>
          <a:solidFill>
            <a:srgbClr val="000000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40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لا تضع الطقوس فوق علاقتك مع الله</a:t>
            </a:r>
            <a:endParaRPr lang="en-US" sz="40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2368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009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44" y="-1"/>
            <a:ext cx="8963255" cy="5975503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724400"/>
            <a:ext cx="9144000" cy="201612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32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تصلي النساء اليهوديات مع آلاف اليهود لأجل الغفران (سيليخوف) على الحائط الغربي أقدس مكان يهودي في مدينة أورشليم القديمة، إسرائيل</a:t>
            </a:r>
            <a:endParaRPr lang="en-US" sz="32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811402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2" y="533732"/>
            <a:ext cx="9127648" cy="6349668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116632"/>
            <a:ext cx="9036496" cy="76584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48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تابوت العهد</a:t>
            </a:r>
            <a:endParaRPr lang="en-US" sz="48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84378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0"/>
          <a:stretch/>
        </p:blipFill>
        <p:spPr>
          <a:xfrm>
            <a:off x="-36511" y="0"/>
            <a:ext cx="9180512" cy="6858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6511" y="43542"/>
            <a:ext cx="6386511" cy="376645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ليس الحب هو ما يحافظ على الزواج ولكن من الآن فصاعداً فإن الزواج هو من يحافظ على حبكما</a:t>
            </a:r>
            <a:r>
              <a:rPr lang="en-US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8119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064000" y="6028267"/>
            <a:ext cx="4961466" cy="8128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male2Man.com</a:t>
            </a:r>
          </a:p>
        </p:txBody>
      </p:sp>
    </p:spTree>
    <p:extLst>
      <p:ext uri="{BB962C8B-B14F-4D97-AF65-F5344CB8AC3E}">
        <p14:creationId xmlns:p14="http://schemas.microsoft.com/office/powerpoint/2010/main" val="2699243686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2511"/>
            <a:ext cx="9144000" cy="367154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كيف يكون العهد الجديد</a:t>
            </a:r>
            <a:b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115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أفضل؟</a:t>
            </a:r>
            <a:br>
              <a:rPr lang="en-US" sz="115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br>
              <a:rPr lang="en-US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en-US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(</a:t>
            </a:r>
            <a: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عبرانيين 8</a:t>
            </a:r>
            <a:r>
              <a:rPr lang="en-US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93474591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51645" cy="6858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05378" y="5781813"/>
            <a:ext cx="8883402" cy="107618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algn="r">
              <a:defRPr/>
            </a:pPr>
            <a:r>
              <a:rPr lang="ar-JO" sz="40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الفكرة الرئيسية في عبرانيين 8</a:t>
            </a:r>
            <a:endParaRPr lang="en-US" sz="40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05378" y="63607"/>
            <a:ext cx="9144000" cy="2016125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كاهننا</a:t>
            </a: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الأفضل يعطينا </a:t>
            </a: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علاقة</a:t>
            </a: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أفضل مع الله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919362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8523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563032"/>
            <a:ext cx="9144000" cy="2010817"/>
          </a:xfrm>
          <a:solidFill>
            <a:srgbClr val="000000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1. يسوع هو أفضل </a:t>
            </a:r>
            <a:r>
              <a:rPr lang="ar-JO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ممثل</a:t>
            </a:r>
            <a: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 موجود عن الله </a:t>
            </a:r>
            <a:b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(عب 8: 1-5)</a:t>
            </a:r>
            <a:endParaRPr lang="en-US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49824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638304"/>
            <a:ext cx="9144000" cy="201612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2. يعطينا يسوع أفضل </a:t>
            </a:r>
            <a:r>
              <a:rPr lang="ar-JO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علاقة</a:t>
            </a:r>
            <a: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 ممكنة</a:t>
            </a:r>
            <a:b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(عب 8: 7-13)</a:t>
            </a:r>
            <a:endParaRPr lang="en-US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2739"/>
            <a:ext cx="9144000" cy="468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77213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10635"/>
            <a:ext cx="9144000" cy="201612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هل ترتبط بيسوع كونه رئيس كهنتك الحنون؟</a:t>
            </a:r>
            <a:endParaRPr lang="en-US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945796"/>
            <a:ext cx="9144000" cy="201612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يسوع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&gt; </a:t>
            </a:r>
            <a:r>
              <a:rPr kumimoji="0" lang="ar-JO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الدين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537505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9144001" cy="6858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90848" y="4281425"/>
            <a:ext cx="5053152" cy="16394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علاقة وليس طقوس</a:t>
            </a:r>
            <a:endParaRPr lang="en-US" sz="54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855768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819"/>
            <a:ext cx="9144000" cy="51511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229900" y="186125"/>
            <a:ext cx="3973985" cy="2123999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112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316362"/>
            <a:ext cx="9144000" cy="140263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نمو العهد الجديد</a:t>
            </a:r>
            <a:endParaRPr lang="en-US" sz="54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3794" y="-115401"/>
            <a:ext cx="4291465" cy="101023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8000" b="1" i="0" u="none" strike="noStrike" kern="1200" cap="none" spc="0" normalizeH="0" baseline="0" noProof="0" dirty="0">
                <a:ln>
                  <a:noFill/>
                </a:ln>
                <a:solidFill>
                  <a:srgbClr val="1EF5FF"/>
                </a:solidFill>
                <a:effectLst/>
                <a:uLnTx/>
                <a:uFillTx/>
                <a:latin typeface="Arial Black"/>
                <a:ea typeface="ＭＳ Ｐゴシック" charset="0"/>
                <a:cs typeface="Arial" panose="020B0604020202020204" pitchFamily="34" charset="0"/>
              </a:rPr>
              <a:t>النمو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1EF5FF"/>
              </a:solidFill>
              <a:effectLst/>
              <a:uLnTx/>
              <a:uFillTx/>
              <a:latin typeface="Arial Black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982438" y="1004328"/>
            <a:ext cx="580223" cy="42195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في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3794" y="1698171"/>
            <a:ext cx="4138192" cy="33532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1500" b="1" i="0" u="none" strike="noStrike" kern="1200" cap="none" spc="0" normalizeH="0" baseline="0" noProof="0" dirty="0">
                <a:ln>
                  <a:noFill/>
                </a:ln>
                <a:solidFill>
                  <a:srgbClr val="1EF5FF"/>
                </a:solidFill>
                <a:effectLst/>
                <a:uLnTx/>
                <a:uFillTx/>
                <a:latin typeface="Arial Black"/>
                <a:ea typeface="ＭＳ Ｐゴシック" charset="0"/>
                <a:cs typeface="Arial" panose="020B0604020202020204" pitchFamily="34" charset="0"/>
              </a:rPr>
              <a:t>المسيح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F5FF"/>
              </a:solidFill>
              <a:effectLst/>
              <a:uLnTx/>
              <a:uFillTx/>
              <a:latin typeface="Arial Black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292540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702082"/>
            <a:ext cx="9144000" cy="3038444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ما هو العهد الذي ينعكس من حياتك؟</a:t>
            </a:r>
            <a:endParaRPr lang="en-US" sz="54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5125198" cy="34105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250" y="21523"/>
            <a:ext cx="4518750" cy="338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88209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9460" y="1"/>
            <a:ext cx="9183460" cy="1712258"/>
          </a:xfrm>
          <a:solidFill>
            <a:schemeClr val="tx1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يوم الكفارة ينظر كل سنة إلى الغفران في العهد الجديد</a:t>
            </a:r>
            <a:endParaRPr lang="en-US" sz="36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617465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58193" cy="6858000"/>
          </a:xfrm>
          <a:prstGeom prst="rect">
            <a:avLst/>
          </a:prstGeom>
        </p:spPr>
      </p:pic>
      <p:sp>
        <p:nvSpPr>
          <p:cNvPr id="14339" name="Rectangle 3"/>
          <p:cNvSpPr>
            <a:spLocks noGrp="1" noChangeArrowheads="1"/>
          </p:cNvSpPr>
          <p:nvPr>
            <p:ph type="ctrTitle"/>
          </p:nvPr>
        </p:nvSpPr>
        <p:spPr>
          <a:xfrm rot="16200000">
            <a:off x="-2941520" y="2944882"/>
            <a:ext cx="6858002" cy="968238"/>
          </a:xfrm>
          <a:solidFill>
            <a:srgbClr val="000000"/>
          </a:solidFill>
          <a:effectLst/>
        </p:spPr>
        <p:txBody>
          <a:bodyPr anchor="ctr"/>
          <a:lstStyle/>
          <a:p>
            <a:pPr eaLnBrk="1" hangingPunct="1"/>
            <a:r>
              <a:rPr lang="ar-JO" sz="4800" dirty="0">
                <a:solidFill>
                  <a:srgbClr val="FFFFFF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  <a:ea typeface="ＭＳ Ｐゴシック" charset="0"/>
                <a:cs typeface="Arial" panose="020B0604020202020204" pitchFamily="34" charset="0"/>
              </a:rPr>
              <a:t>سفر الأفضل</a:t>
            </a:r>
            <a:endParaRPr lang="en-US" sz="4800" dirty="0">
              <a:solidFill>
                <a:srgbClr val="FFFFFF"/>
              </a:solidFill>
              <a:effectLst>
                <a:glow rad="152400">
                  <a:srgbClr val="000000"/>
                </a:glow>
                <a:outerShdw blurRad="44450" dist="88900" dir="2700000" algn="tl" rotWithShape="0">
                  <a:srgbClr val="000000">
                    <a:alpha val="92000"/>
                  </a:srgbClr>
                </a:outerShdw>
              </a:effectLst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008112" y="620688"/>
            <a:ext cx="8135888" cy="618039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1" compatLnSpc="1">
            <a:prstTxWarp prst="textNoShape">
              <a:avLst/>
            </a:prstTxWarp>
          </a:bodyPr>
          <a:lstStyle/>
          <a:p>
            <a:pPr algn="r" eaLnBrk="1" hangingPunct="1">
              <a:spcBef>
                <a:spcPct val="0"/>
              </a:spcBef>
            </a:pPr>
            <a:r>
              <a:rPr lang="ar-JO" sz="2400" dirty="0">
                <a:solidFill>
                  <a:srgbClr val="FFFFFF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  <a:ea typeface="ＭＳ Ｐゴシック" charset="0"/>
                <a:cs typeface="Arial" panose="020B0604020202020204" pitchFamily="34" charset="0"/>
              </a:rPr>
              <a:t>عب 1: 4         المسيح </a:t>
            </a:r>
            <a:r>
              <a:rPr lang="ar-JO" sz="2400" dirty="0">
                <a:solidFill>
                  <a:srgbClr val="FFFF00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  <a:ea typeface="ＭＳ Ｐゴシック" charset="0"/>
                <a:cs typeface="Arial" panose="020B0604020202020204" pitchFamily="34" charset="0"/>
              </a:rPr>
              <a:t>أعظم</a:t>
            </a:r>
            <a:r>
              <a:rPr lang="ar-JO" sz="2400" dirty="0">
                <a:solidFill>
                  <a:srgbClr val="FFFFFF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  <a:ea typeface="ＭＳ Ｐゴシック" charset="0"/>
                <a:cs typeface="Arial" panose="020B0604020202020204" pitchFamily="34" charset="0"/>
              </a:rPr>
              <a:t> من الملائكة</a:t>
            </a:r>
          </a:p>
          <a:p>
            <a:pPr algn="r" eaLnBrk="1" hangingPunct="1">
              <a:spcBef>
                <a:spcPct val="0"/>
              </a:spcBef>
            </a:pPr>
            <a:r>
              <a:rPr lang="ar-JO" sz="2400" dirty="0">
                <a:solidFill>
                  <a:srgbClr val="FFFFFF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  <a:ea typeface="ＭＳ Ｐゴシック" charset="0"/>
                <a:cs typeface="Arial" panose="020B0604020202020204" pitchFamily="34" charset="0"/>
              </a:rPr>
              <a:t>عب 6: 9         ولكننا قد نيقنا من جهتكم أيها الأحباء أموراً </a:t>
            </a:r>
            <a:r>
              <a:rPr lang="ar-JO" sz="2400" dirty="0">
                <a:solidFill>
                  <a:srgbClr val="FFFF00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  <a:ea typeface="ＭＳ Ｐゴシック" charset="0"/>
                <a:cs typeface="Arial" panose="020B0604020202020204" pitchFamily="34" charset="0"/>
              </a:rPr>
              <a:t>أفضل</a:t>
            </a:r>
            <a:endParaRPr lang="en-US" sz="2400" dirty="0">
              <a:solidFill>
                <a:srgbClr val="FFFFFF"/>
              </a:solidFill>
              <a:effectLst>
                <a:glow rad="152400">
                  <a:srgbClr val="000000"/>
                </a:glow>
                <a:outerShdw blurRad="44450" dist="88900" dir="2700000" algn="tl" rotWithShape="0">
                  <a:srgbClr val="000000">
                    <a:alpha val="92000"/>
                  </a:srgbClr>
                </a:outerShdw>
              </a:effectLst>
              <a:ea typeface="ＭＳ Ｐゴシック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</a:pPr>
            <a:r>
              <a:rPr lang="ar-JO" sz="2400" dirty="0">
                <a:solidFill>
                  <a:srgbClr val="FFFFFF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  <a:ea typeface="ＭＳ Ｐゴシック" charset="0"/>
                <a:cs typeface="Arial" panose="020B0604020202020204" pitchFamily="34" charset="0"/>
              </a:rPr>
              <a:t>عب 7: 7         ملكي صادق </a:t>
            </a:r>
            <a:r>
              <a:rPr lang="ar-JO" sz="2400" dirty="0">
                <a:solidFill>
                  <a:srgbClr val="FFFF00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  <a:ea typeface="ＭＳ Ｐゴシック" charset="0"/>
                <a:cs typeface="Arial" panose="020B0604020202020204" pitchFamily="34" charset="0"/>
              </a:rPr>
              <a:t>أفضل (أعظم) </a:t>
            </a:r>
            <a:r>
              <a:rPr lang="ar-JO" sz="2400" dirty="0">
                <a:solidFill>
                  <a:srgbClr val="FFFFFF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  <a:ea typeface="ＭＳ Ｐゴシック" charset="0"/>
                <a:cs typeface="Arial" panose="020B0604020202020204" pitchFamily="34" charset="0"/>
              </a:rPr>
              <a:t>من إبراهيم</a:t>
            </a:r>
            <a:endParaRPr lang="en-US" sz="2400" dirty="0">
              <a:solidFill>
                <a:srgbClr val="FFFFFF"/>
              </a:solidFill>
              <a:effectLst>
                <a:glow rad="152400">
                  <a:srgbClr val="000000"/>
                </a:glow>
                <a:outerShdw blurRad="44450" dist="88900" dir="2700000" algn="tl" rotWithShape="0">
                  <a:srgbClr val="000000">
                    <a:alpha val="92000"/>
                  </a:srgbClr>
                </a:outerShdw>
              </a:effectLst>
              <a:ea typeface="ＭＳ Ｐゴシック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</a:pPr>
            <a:r>
              <a:rPr lang="ar-JO" sz="2400" dirty="0">
                <a:solidFill>
                  <a:srgbClr val="FFFFFF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  <a:ea typeface="ＭＳ Ｐゴシック" charset="0"/>
                <a:cs typeface="Arial" panose="020B0604020202020204" pitchFamily="34" charset="0"/>
              </a:rPr>
              <a:t>عب 7: 19       ولكن يصير إدخال رجاء </a:t>
            </a:r>
            <a:r>
              <a:rPr lang="ar-JO" sz="2400" dirty="0">
                <a:solidFill>
                  <a:srgbClr val="FFFF00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  <a:ea typeface="ＭＳ Ｐゴシック" charset="0"/>
                <a:cs typeface="Arial" panose="020B0604020202020204" pitchFamily="34" charset="0"/>
              </a:rPr>
              <a:t>أفضل</a:t>
            </a:r>
            <a:r>
              <a:rPr lang="en-US" sz="2400" dirty="0">
                <a:solidFill>
                  <a:srgbClr val="FFFFFF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  <a:ea typeface="ＭＳ Ｐゴシック" charset="0"/>
                <a:cs typeface="Arial" panose="020B0604020202020204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</a:pPr>
            <a:r>
              <a:rPr lang="ar-JO" sz="2400" dirty="0">
                <a:solidFill>
                  <a:srgbClr val="FFFFFF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  <a:ea typeface="ＭＳ Ｐゴシック" charset="0"/>
                <a:cs typeface="Arial" panose="020B0604020202020204" pitchFamily="34" charset="0"/>
              </a:rPr>
              <a:t>عب 7: 22       يسوع ضامناً لعهد </a:t>
            </a:r>
            <a:r>
              <a:rPr lang="ar-JO" sz="2400" dirty="0">
                <a:solidFill>
                  <a:srgbClr val="FFFF00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  <a:ea typeface="ＭＳ Ｐゴシック" charset="0"/>
                <a:cs typeface="Arial" panose="020B0604020202020204" pitchFamily="34" charset="0"/>
              </a:rPr>
              <a:t>أفضل</a:t>
            </a:r>
            <a:br>
              <a:rPr lang="en-US" sz="2400" dirty="0">
                <a:solidFill>
                  <a:srgbClr val="FFFFFF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  <a:ea typeface="ＭＳ Ｐゴシック" charset="0"/>
                <a:cs typeface="Arial" panose="020B0604020202020204" pitchFamily="34" charset="0"/>
              </a:rPr>
            </a:br>
            <a:r>
              <a:rPr lang="ar-JO" sz="2400" dirty="0">
                <a:solidFill>
                  <a:srgbClr val="FFFFFF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  <a:ea typeface="ＭＳ Ｐゴシック" charset="0"/>
                <a:cs typeface="Arial" panose="020B0604020202020204" pitchFamily="34" charset="0"/>
              </a:rPr>
              <a:t>عب 8: 6         يسوع وسيط عهد </a:t>
            </a:r>
            <a:r>
              <a:rPr lang="ar-JO" sz="2400" dirty="0">
                <a:solidFill>
                  <a:srgbClr val="FFFF00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  <a:ea typeface="ＭＳ Ｐゴシック" charset="0"/>
                <a:cs typeface="Arial" panose="020B0604020202020204" pitchFamily="34" charset="0"/>
              </a:rPr>
              <a:t>أعظم</a:t>
            </a:r>
            <a:r>
              <a:rPr lang="en-US" sz="2400" dirty="0">
                <a:solidFill>
                  <a:srgbClr val="FFFFFF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  <a:ea typeface="ＭＳ Ｐゴシック" charset="0"/>
                <a:cs typeface="Arial" panose="020B0604020202020204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</a:pPr>
            <a:r>
              <a:rPr lang="ar-JO" sz="2400" dirty="0">
                <a:solidFill>
                  <a:srgbClr val="FFFFFF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  <a:ea typeface="ＭＳ Ｐゴシック" charset="0"/>
                <a:cs typeface="Arial" panose="020B0604020202020204" pitchFamily="34" charset="0"/>
              </a:rPr>
              <a:t>عب 8: 6        تثبت العهد الجديد على مواعيد </a:t>
            </a:r>
            <a:r>
              <a:rPr lang="ar-JO" sz="2400" dirty="0">
                <a:solidFill>
                  <a:srgbClr val="FFFF00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  <a:ea typeface="ＭＳ Ｐゴシック" charset="0"/>
                <a:cs typeface="Arial" panose="020B0604020202020204" pitchFamily="34" charset="0"/>
              </a:rPr>
              <a:t>أفضل</a:t>
            </a:r>
            <a:endParaRPr lang="ar-JO" sz="2400" dirty="0">
              <a:solidFill>
                <a:srgbClr val="FFFFFF"/>
              </a:solidFill>
              <a:effectLst>
                <a:glow rad="152400">
                  <a:srgbClr val="000000"/>
                </a:glow>
                <a:outerShdw blurRad="44450" dist="88900" dir="2700000" algn="tl" rotWithShape="0">
                  <a:srgbClr val="000000">
                    <a:alpha val="92000"/>
                  </a:srgbClr>
                </a:outerShdw>
              </a:effectLst>
              <a:ea typeface="ＭＳ Ｐゴシック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</a:pPr>
            <a:r>
              <a:rPr lang="ar-JO" sz="2400" dirty="0">
                <a:solidFill>
                  <a:srgbClr val="FFFFFF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  <a:ea typeface="ＭＳ Ｐゴシック" charset="0"/>
                <a:cs typeface="Arial" panose="020B0604020202020204" pitchFamily="34" charset="0"/>
              </a:rPr>
              <a:t>عب 9: 23      الملابس الكهنوتية تحتاج ذبائح </a:t>
            </a:r>
            <a:r>
              <a:rPr lang="ar-JO" sz="2400" dirty="0">
                <a:solidFill>
                  <a:srgbClr val="FFFF00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  <a:ea typeface="ＭＳ Ｐゴシック" charset="0"/>
                <a:cs typeface="Arial" panose="020B0604020202020204" pitchFamily="34" charset="0"/>
              </a:rPr>
              <a:t>أفضل</a:t>
            </a:r>
            <a:endParaRPr lang="ar-JO" sz="2400" dirty="0">
              <a:solidFill>
                <a:srgbClr val="FFFFFF"/>
              </a:solidFill>
              <a:effectLst>
                <a:glow rad="152400">
                  <a:srgbClr val="000000"/>
                </a:glow>
                <a:outerShdw blurRad="44450" dist="88900" dir="2700000" algn="tl" rotWithShape="0">
                  <a:srgbClr val="000000">
                    <a:alpha val="92000"/>
                  </a:srgbClr>
                </a:outerShdw>
              </a:effectLst>
              <a:ea typeface="ＭＳ Ｐゴシック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</a:pPr>
            <a:r>
              <a:rPr lang="ar-JO" sz="2400" dirty="0">
                <a:solidFill>
                  <a:srgbClr val="FFFFFF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  <a:ea typeface="ＭＳ Ｐゴシック" charset="0"/>
                <a:cs typeface="Arial" panose="020B0604020202020204" pitchFamily="34" charset="0"/>
              </a:rPr>
              <a:t>عب 10: 34    تحتوي السماء على مال </a:t>
            </a:r>
            <a:r>
              <a:rPr lang="ar-JO" sz="2400" dirty="0">
                <a:solidFill>
                  <a:srgbClr val="FFFF00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  <a:ea typeface="ＭＳ Ｐゴシック" charset="0"/>
                <a:cs typeface="Arial" panose="020B0604020202020204" pitchFamily="34" charset="0"/>
              </a:rPr>
              <a:t>أفضل</a:t>
            </a:r>
            <a:r>
              <a:rPr lang="ar-JO" sz="2400" dirty="0">
                <a:solidFill>
                  <a:srgbClr val="FFFFFF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  <a:ea typeface="ＭＳ Ｐゴシック" charset="0"/>
                <a:cs typeface="Arial" panose="020B0604020202020204" pitchFamily="34" charset="0"/>
              </a:rPr>
              <a:t> و باقي</a:t>
            </a:r>
          </a:p>
          <a:p>
            <a:pPr algn="r" eaLnBrk="1" hangingPunct="1">
              <a:spcBef>
                <a:spcPct val="0"/>
              </a:spcBef>
            </a:pPr>
            <a:r>
              <a:rPr lang="ar-JO" sz="2400" dirty="0">
                <a:solidFill>
                  <a:srgbClr val="FFFFFF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  <a:ea typeface="ＭＳ Ｐゴシック" charset="0"/>
                <a:cs typeface="Arial" panose="020B0604020202020204" pitchFamily="34" charset="0"/>
              </a:rPr>
              <a:t>عب 11: 16    السماء وطن </a:t>
            </a:r>
            <a:r>
              <a:rPr lang="ar-JO" sz="2400" dirty="0">
                <a:solidFill>
                  <a:srgbClr val="FFFF00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  <a:ea typeface="ＭＳ Ｐゴシック" charset="0"/>
                <a:cs typeface="Arial" panose="020B0604020202020204" pitchFamily="34" charset="0"/>
              </a:rPr>
              <a:t>أفضل</a:t>
            </a:r>
            <a:endParaRPr lang="en-US" sz="2400" dirty="0">
              <a:solidFill>
                <a:srgbClr val="FFFFFF"/>
              </a:solidFill>
              <a:effectLst>
                <a:glow rad="152400">
                  <a:srgbClr val="000000"/>
                </a:glow>
                <a:outerShdw blurRad="44450" dist="88900" dir="2700000" algn="tl" rotWithShape="0">
                  <a:srgbClr val="000000">
                    <a:alpha val="92000"/>
                  </a:srgbClr>
                </a:outerShdw>
              </a:effectLst>
              <a:ea typeface="ＭＳ Ｐゴシック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</a:pPr>
            <a:r>
              <a:rPr lang="ar-JO" sz="2400" dirty="0">
                <a:solidFill>
                  <a:srgbClr val="FFFFFF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  <a:ea typeface="ＭＳ Ｐゴシック" charset="0"/>
                <a:cs typeface="Arial" panose="020B0604020202020204" pitchFamily="34" charset="0"/>
              </a:rPr>
              <a:t>عب 11: 35    يريديون اختبار قيامة </a:t>
            </a:r>
            <a:r>
              <a:rPr lang="ar-JO" sz="2400" dirty="0">
                <a:solidFill>
                  <a:srgbClr val="FFFF00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  <a:ea typeface="ＭＳ Ｐゴシック" charset="0"/>
                <a:cs typeface="Arial" panose="020B0604020202020204" pitchFamily="34" charset="0"/>
              </a:rPr>
              <a:t>أفضل</a:t>
            </a:r>
            <a:endParaRPr lang="en-US" sz="2400" dirty="0">
              <a:solidFill>
                <a:srgbClr val="FFFFFF"/>
              </a:solidFill>
              <a:effectLst>
                <a:glow rad="152400">
                  <a:srgbClr val="000000"/>
                </a:glow>
                <a:outerShdw blurRad="44450" dist="88900" dir="2700000" algn="tl" rotWithShape="0">
                  <a:srgbClr val="000000">
                    <a:alpha val="92000"/>
                  </a:srgbClr>
                </a:outerShdw>
              </a:effectLst>
              <a:ea typeface="ＭＳ Ｐゴシック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</a:pPr>
            <a:r>
              <a:rPr lang="ar-JO" sz="2400" dirty="0">
                <a:solidFill>
                  <a:srgbClr val="FFFFFF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  <a:ea typeface="ＭＳ Ｐゴシック" charset="0"/>
                <a:cs typeface="Arial" panose="020B0604020202020204" pitchFamily="34" charset="0"/>
              </a:rPr>
              <a:t>عب 11: 40    نظر الله لنا شيئاً </a:t>
            </a:r>
            <a:r>
              <a:rPr lang="ar-JO" sz="2400" dirty="0">
                <a:solidFill>
                  <a:srgbClr val="FFFF00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  <a:ea typeface="ＭＳ Ｐゴシック" charset="0"/>
                <a:cs typeface="Arial" panose="020B0604020202020204" pitchFamily="34" charset="0"/>
              </a:rPr>
              <a:t>أفضل</a:t>
            </a:r>
            <a:endParaRPr lang="ar-JO" sz="2400" dirty="0">
              <a:solidFill>
                <a:srgbClr val="FFFFFF"/>
              </a:solidFill>
              <a:effectLst>
                <a:glow rad="152400">
                  <a:srgbClr val="000000"/>
                </a:glow>
                <a:outerShdw blurRad="44450" dist="88900" dir="2700000" algn="tl" rotWithShape="0">
                  <a:srgbClr val="000000">
                    <a:alpha val="92000"/>
                  </a:srgbClr>
                </a:outerShdw>
              </a:effectLst>
              <a:ea typeface="ＭＳ Ｐゴシック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</a:pPr>
            <a:r>
              <a:rPr lang="ar-JO" sz="2400" dirty="0">
                <a:solidFill>
                  <a:srgbClr val="FFFFFF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  <a:ea typeface="ＭＳ Ｐゴシック" charset="0"/>
                <a:cs typeface="Arial" panose="020B0604020202020204" pitchFamily="34" charset="0"/>
              </a:rPr>
              <a:t>عب 12: 24    دم المسيح </a:t>
            </a:r>
            <a:r>
              <a:rPr lang="ar-JO" sz="2400" dirty="0">
                <a:solidFill>
                  <a:srgbClr val="FFFF00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  <a:ea typeface="ＭＳ Ｐゴシック" charset="0"/>
                <a:cs typeface="Arial" panose="020B0604020202020204" pitchFamily="34" charset="0"/>
              </a:rPr>
              <a:t>أفضل</a:t>
            </a:r>
            <a:r>
              <a:rPr lang="ar-JO" sz="2400" dirty="0">
                <a:solidFill>
                  <a:srgbClr val="FFFFFF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  <a:ea typeface="ＭＳ Ｐゴシック" charset="0"/>
                <a:cs typeface="Arial" panose="020B0604020202020204" pitchFamily="34" charset="0"/>
              </a:rPr>
              <a:t> من دم هابيل</a:t>
            </a:r>
            <a:endParaRPr lang="en-US" sz="2400" dirty="0">
              <a:solidFill>
                <a:srgbClr val="FFFFFF"/>
              </a:solidFill>
              <a:effectLst>
                <a:glow rad="152400">
                  <a:srgbClr val="000000"/>
                </a:glow>
                <a:outerShdw blurRad="44450" dist="88900" dir="2700000" algn="tl" rotWithShape="0">
                  <a:srgbClr val="000000">
                    <a:alpha val="92000"/>
                  </a:srgbClr>
                </a:outerShdw>
              </a:effectLst>
              <a:ea typeface="ＭＳ Ｐゴシック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</a:pPr>
            <a:endParaRPr lang="en-US" sz="2400" dirty="0">
              <a:solidFill>
                <a:srgbClr val="FFFFFF"/>
              </a:solidFill>
              <a:effectLst>
                <a:glow rad="152400">
                  <a:srgbClr val="000000"/>
                </a:glow>
                <a:outerShdw blurRad="44450" dist="88900" dir="2700000" algn="tl" rotWithShape="0">
                  <a:srgbClr val="000000">
                    <a:alpha val="92000"/>
                  </a:srgbClr>
                </a:outerShdw>
              </a:effectLst>
              <a:ea typeface="ＭＳ Ｐゴシック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</a:pPr>
            <a:r>
              <a:rPr lang="ar-JO" sz="1800" dirty="0">
                <a:solidFill>
                  <a:srgbClr val="FFFFFF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  <a:ea typeface="ＭＳ Ｐゴシック" charset="0"/>
                <a:cs typeface="Arial" panose="020B0604020202020204" pitchFamily="34" charset="0"/>
              </a:rPr>
              <a:t>ملاحظة :</a:t>
            </a:r>
            <a:endParaRPr lang="en-US" sz="1800" dirty="0">
              <a:solidFill>
                <a:srgbClr val="FFFFFF"/>
              </a:solidFill>
              <a:effectLst>
                <a:glow rad="152400">
                  <a:srgbClr val="000000"/>
                </a:glow>
                <a:outerShdw blurRad="44450" dist="88900" dir="2700000" algn="tl" rotWithShape="0">
                  <a:srgbClr val="000000">
                    <a:alpha val="92000"/>
                  </a:srgbClr>
                </a:outerShdw>
              </a:effectLst>
              <a:ea typeface="ＭＳ Ｐゴシック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</a:pPr>
            <a:r>
              <a:rPr lang="ar-JO" sz="2400" dirty="0">
                <a:solidFill>
                  <a:srgbClr val="FFFFFF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  <a:ea typeface="ＭＳ Ｐゴシック" charset="0"/>
                <a:cs typeface="Arial" panose="020B0604020202020204" pitchFamily="34" charset="0"/>
              </a:rPr>
              <a:t>عب 11: 4      قدم هابيل لله ذبيحة </a:t>
            </a:r>
            <a:r>
              <a:rPr lang="ar-JO" sz="2400" dirty="0">
                <a:solidFill>
                  <a:srgbClr val="FFFF00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  <a:ea typeface="ＭＳ Ｐゴシック" charset="0"/>
                <a:cs typeface="Arial" panose="020B0604020202020204" pitchFamily="34" charset="0"/>
              </a:rPr>
              <a:t>أفضل</a:t>
            </a:r>
            <a:r>
              <a:rPr lang="ar-JO" sz="2400" dirty="0">
                <a:solidFill>
                  <a:srgbClr val="FFFFFF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  <a:ea typeface="ＭＳ Ｐゴシック" charset="0"/>
                <a:cs typeface="Arial" panose="020B0604020202020204" pitchFamily="34" charset="0"/>
              </a:rPr>
              <a:t> تستخدم كلمة يونانية مختلفة تترجم </a:t>
            </a:r>
          </a:p>
          <a:p>
            <a:pPr algn="r" eaLnBrk="1" hangingPunct="1">
              <a:spcBef>
                <a:spcPct val="0"/>
              </a:spcBef>
            </a:pPr>
            <a:r>
              <a:rPr lang="ar-JO" sz="2400" dirty="0">
                <a:solidFill>
                  <a:srgbClr val="FFFFFF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  <a:ea typeface="ＭＳ Ｐゴシック" charset="0"/>
                <a:cs typeface="Arial" panose="020B0604020202020204" pitchFamily="34" charset="0"/>
              </a:rPr>
              <a:t>                   عادة أفضل</a:t>
            </a:r>
            <a:endParaRPr lang="en-US" sz="2400" dirty="0">
              <a:solidFill>
                <a:srgbClr val="FFFFFF"/>
              </a:solidFill>
              <a:effectLst>
                <a:glow rad="152400">
                  <a:srgbClr val="000000"/>
                </a:glow>
                <a:outerShdw blurRad="44450" dist="88900" dir="2700000" algn="tl" rotWithShape="0">
                  <a:srgbClr val="000000">
                    <a:alpha val="92000"/>
                  </a:srgbClr>
                </a:outerShdw>
              </a:effectLst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44624"/>
            <a:ext cx="824440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1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-111" charset="2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12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charset="0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2pPr>
            <a:lvl3pPr marL="1142942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3pPr>
            <a:lvl4pPr marL="1600118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4pPr>
            <a:lvl5pPr marL="2057295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5pPr>
            <a:lvl6pPr marL="2514471" indent="-22858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6pPr>
            <a:lvl7pPr marL="2971648" indent="-22858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7pPr>
            <a:lvl8pPr marL="3428825" indent="-22858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8pPr>
            <a:lvl9pPr marL="3886001" indent="-22858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itchFamily="-111" charset="2"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يستخدم سفر العبرانيين كلمة </a:t>
            </a: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أفضل</a:t>
            </a: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 13 مرة ...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52400">
                  <a:srgbClr val="000000"/>
                </a:glow>
                <a:outerShdw blurRad="44450" dist="88900" dir="2700000" algn="tl" rotWithShape="0">
                  <a:srgbClr val="000000">
                    <a:alpha val="92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244408" y="60325"/>
            <a:ext cx="915625" cy="52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eaLnBrk="1" hangingPunct="1">
              <a:buClr>
                <a:schemeClr val="hlink"/>
              </a:buClr>
              <a:buSzPct val="80000"/>
              <a:buFont typeface="Wingdings" pitchFamily="-111" charset="2"/>
              <a:buNone/>
              <a:defRPr sz="2800" b="1">
                <a:solidFill>
                  <a:srgbClr val="FFFFFF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</a:defRPr>
            </a:lvl1pPr>
            <a:lvl2pPr marL="742912" indent="-285736">
              <a:spcBef>
                <a:spcPct val="20000"/>
              </a:spcBef>
              <a:buClr>
                <a:schemeClr val="tx2"/>
              </a:buClr>
              <a:buSzPct val="50000"/>
              <a:buFont typeface="Wingdings" charset="0"/>
              <a:buChar char="l"/>
              <a:defRPr sz="28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2pPr>
            <a:lvl3pPr marL="1142942" indent="-228588">
              <a:spcBef>
                <a:spcPct val="20000"/>
              </a:spcBef>
              <a:buClr>
                <a:schemeClr val="accent2"/>
              </a:buClr>
              <a:buChar char="•"/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3pPr>
            <a:lvl4pPr marL="1600118" indent="-228588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0"/>
              <a:buChar char="l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4pPr>
            <a:lvl5pPr marL="2057295" indent="-228588">
              <a:spcBef>
                <a:spcPct val="20000"/>
              </a:spcBef>
              <a:buClr>
                <a:schemeClr val="hlink"/>
              </a:buClr>
              <a:buChar char="•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5pPr>
            <a:lvl6pPr marL="2514471" indent="-228588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6pPr>
            <a:lvl7pPr marL="2971648" indent="-228588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7pPr>
            <a:lvl8pPr marL="3428825" indent="-228588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8pPr>
            <a:lvl9pPr marL="3886001" indent="-228588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itchFamily="-111" charset="2"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  <a:outerShdw blurRad="44450" dist="88900" dir="2700000" algn="tl" rotWithShape="0">
                    <a:srgbClr val="000000">
                      <a:alpha val="92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266ح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52400">
                  <a:srgbClr val="000000"/>
                </a:glow>
                <a:outerShdw blurRad="44450" dist="88900" dir="2700000" algn="tl" rotWithShape="0">
                  <a:srgbClr val="000000">
                    <a:alpha val="92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67374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823284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895856"/>
            <a:ext cx="9144000" cy="91724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عهد مدى الحياة</a:t>
            </a:r>
            <a:endParaRPr lang="en-US" sz="54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638168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b 9 ark_of_covenan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6204" y="0"/>
            <a:ext cx="4187795" cy="3437853"/>
          </a:xfrm>
          <a:prstGeom prst="rect">
            <a:avLst/>
          </a:prstGeom>
        </p:spPr>
      </p:pic>
      <p:pic>
        <p:nvPicPr>
          <p:cNvPr id="3" name="Picture 2" descr="heb 9 golden_altar_of_incens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" y="32786"/>
            <a:ext cx="4499004" cy="6858237"/>
          </a:xfrm>
          <a:prstGeom prst="rect">
            <a:avLst/>
          </a:prstGeom>
        </p:spPr>
      </p:pic>
      <p:pic>
        <p:nvPicPr>
          <p:cNvPr id="4" name="Picture 3" descr="heb 9 table-of-presence_s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000" y="3190971"/>
            <a:ext cx="3175000" cy="3632200"/>
          </a:xfrm>
          <a:prstGeom prst="rect">
            <a:avLst/>
          </a:prstGeom>
        </p:spPr>
      </p:pic>
      <p:sp>
        <p:nvSpPr>
          <p:cNvPr id="112643" name="Rectangle 3"/>
          <p:cNvSpPr>
            <a:spLocks noRot="1" noChangeArrowheads="1"/>
          </p:cNvSpPr>
          <p:nvPr/>
        </p:nvSpPr>
        <p:spPr bwMode="auto">
          <a:xfrm>
            <a:off x="2476872" y="1977008"/>
            <a:ext cx="4687416" cy="4692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 anchor="ctr"/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60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ولكنه الآن قد حصل على خدمة </a:t>
            </a:r>
            <a:r>
              <a:rPr kumimoji="0" lang="ar-JO" sz="60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أفضل</a:t>
            </a:r>
            <a:r>
              <a:rPr kumimoji="0" lang="ar-JO" sz="60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بمقدار ما هو وسيط أيضاً لعهد </a:t>
            </a:r>
            <a:r>
              <a:rPr kumimoji="0" lang="ar-JO" sz="60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أعظم</a:t>
            </a:r>
            <a:r>
              <a:rPr kumimoji="0" lang="ar-JO" sz="60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قد تثبت على مواعيد أفضل</a:t>
            </a:r>
            <a:endParaRPr kumimoji="0" lang="en-US" sz="6000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846138"/>
            <a:ext cx="8229600" cy="1143000"/>
          </a:xfrm>
        </p:spPr>
        <p:txBody>
          <a:bodyPr/>
          <a:lstStyle/>
          <a:p>
            <a:r>
              <a:rPr lang="ar-JO" sz="4000" dirty="0">
                <a:solidFill>
                  <a:srgbClr val="FFFFFF"/>
                </a:solidFill>
                <a:ea typeface="ＭＳ Ｐゴシック" charset="0"/>
                <a:cs typeface="Arial" panose="020B0604020202020204" pitchFamily="34" charset="0"/>
              </a:rPr>
              <a:t>عبرانيين 8: 6</a:t>
            </a:r>
            <a:endParaRPr lang="en-US" dirty="0"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436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9216"/>
            <a:ext cx="9144000" cy="5183922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"/>
            <a:ext cx="9144000" cy="101921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SA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عشاء الرب</a:t>
            </a:r>
            <a:endParaRPr lang="en-US" sz="54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71908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2227"/>
            <a:ext cx="9144000" cy="110853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48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كأس العهد الجديد</a:t>
            </a:r>
            <a:endParaRPr lang="en-US" sz="48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622428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74800" y="0"/>
            <a:ext cx="9070975" cy="114300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4263899271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rtl="1" eaLnBrk="1" hangingPunct="1">
              <a:defRPr/>
            </a:pPr>
            <a:r>
              <a:rPr lang="ar-JO" sz="24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الرابط للعرض التقديميِّ "وعْظُ العهد الجديد" متاحٌ على الموقع الإلكترونيّ:</a:t>
            </a:r>
            <a:br>
              <a:rPr lang="ar-JO" sz="24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24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BibleStudyDownloads.org</a:t>
            </a: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-27384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3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أحصل على هذا العرض التقديمي مجاناً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92696"/>
            <a:ext cx="9232347" cy="5450314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3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508278"/>
            <a:ext cx="9144000" cy="82149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عهدين</a:t>
            </a:r>
            <a:endParaRPr lang="en-US" sz="54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839425"/>
            <a:ext cx="9200886" cy="4111034"/>
            <a:chOff x="0" y="839425"/>
            <a:chExt cx="9200886" cy="411103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839425"/>
              <a:ext cx="9200886" cy="411103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 bwMode="auto">
            <a:xfrm>
              <a:off x="968757" y="4390842"/>
              <a:ext cx="1528485" cy="46384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6738250" y="4390842"/>
              <a:ext cx="1528485" cy="46384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612718" y="2303043"/>
              <a:ext cx="2028712" cy="46384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593914" y="4283225"/>
            <a:ext cx="3741002" cy="64571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الجديد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9447" y="4283225"/>
            <a:ext cx="3741002" cy="64571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القديم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773752" y="2216949"/>
            <a:ext cx="3741002" cy="64571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الإنتقال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D2BAF7E-7462-42F1-81BB-CB8987AEA4EF}"/>
              </a:ext>
            </a:extLst>
          </p:cNvPr>
          <p:cNvSpPr/>
          <p:nvPr/>
        </p:nvSpPr>
        <p:spPr bwMode="auto">
          <a:xfrm>
            <a:off x="1115616" y="3717032"/>
            <a:ext cx="1381626" cy="445088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شريعة موسى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04590E2-2BD2-4477-A763-583C72DB3EA1}"/>
              </a:ext>
            </a:extLst>
          </p:cNvPr>
          <p:cNvSpPr/>
          <p:nvPr/>
        </p:nvSpPr>
        <p:spPr bwMode="auto">
          <a:xfrm>
            <a:off x="6876256" y="3789040"/>
            <a:ext cx="1152128" cy="445088"/>
          </a:xfrm>
          <a:prstGeom prst="roundRect">
            <a:avLst/>
          </a:prstGeom>
          <a:solidFill>
            <a:srgbClr val="FF9900"/>
          </a:solidFill>
          <a:ln w="9525" cap="flat" cmpd="sng" algn="ctr">
            <a:noFill/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عهد النعمة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501635"/>
      </p:ext>
    </p:extLst>
  </p:cSld>
  <p:clrMapOvr>
    <a:masterClrMapping/>
  </p:clrMapOvr>
</p:sld>
</file>

<file path=ppt/theme/theme1.xml><?xml version="1.0" encoding="utf-8"?>
<a:theme xmlns:a="http://schemas.openxmlformats.org/drawingml/2006/main" name="4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Notebook">
  <a:themeElements>
    <a:clrScheme name="Notebook 1">
      <a:dk1>
        <a:srgbClr val="000000"/>
      </a:dk1>
      <a:lt1>
        <a:srgbClr val="FEFDE3"/>
      </a:lt1>
      <a:dk2>
        <a:srgbClr val="221304"/>
      </a:dk2>
      <a:lt2>
        <a:srgbClr val="CBBD83"/>
      </a:lt2>
      <a:accent1>
        <a:srgbClr val="A1BD69"/>
      </a:accent1>
      <a:accent2>
        <a:srgbClr val="3694B6"/>
      </a:accent2>
      <a:accent3>
        <a:srgbClr val="FEFEEF"/>
      </a:accent3>
      <a:accent4>
        <a:srgbClr val="000000"/>
      </a:accent4>
      <a:accent5>
        <a:srgbClr val="CDDBB9"/>
      </a:accent5>
      <a:accent6>
        <a:srgbClr val="3086A5"/>
      </a:accent6>
      <a:hlink>
        <a:srgbClr val="660066"/>
      </a:hlink>
      <a:folHlink>
        <a:srgbClr val="666699"/>
      </a:folHlink>
    </a:clrScheme>
    <a:fontScheme name="Noteboo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Notebook 1">
        <a:dk1>
          <a:srgbClr val="000000"/>
        </a:dk1>
        <a:lt1>
          <a:srgbClr val="FEFDE3"/>
        </a:lt1>
        <a:dk2>
          <a:srgbClr val="221304"/>
        </a:dk2>
        <a:lt2>
          <a:srgbClr val="CBBD83"/>
        </a:lt2>
        <a:accent1>
          <a:srgbClr val="A1BD69"/>
        </a:accent1>
        <a:accent2>
          <a:srgbClr val="3694B6"/>
        </a:accent2>
        <a:accent3>
          <a:srgbClr val="FEFEEF"/>
        </a:accent3>
        <a:accent4>
          <a:srgbClr val="000000"/>
        </a:accent4>
        <a:accent5>
          <a:srgbClr val="CDDBB9"/>
        </a:accent5>
        <a:accent6>
          <a:srgbClr val="3086A5"/>
        </a:accent6>
        <a:hlink>
          <a:srgbClr val="6600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 2">
        <a:dk1>
          <a:srgbClr val="000000"/>
        </a:dk1>
        <a:lt1>
          <a:srgbClr val="FFFFFF"/>
        </a:lt1>
        <a:dk2>
          <a:srgbClr val="221304"/>
        </a:dk2>
        <a:lt2>
          <a:srgbClr val="CBBD83"/>
        </a:lt2>
        <a:accent1>
          <a:srgbClr val="A1BD69"/>
        </a:accent1>
        <a:accent2>
          <a:srgbClr val="3694B6"/>
        </a:accent2>
        <a:accent3>
          <a:srgbClr val="FFFFFF"/>
        </a:accent3>
        <a:accent4>
          <a:srgbClr val="000000"/>
        </a:accent4>
        <a:accent5>
          <a:srgbClr val="CDDBB9"/>
        </a:accent5>
        <a:accent6>
          <a:srgbClr val="3086A5"/>
        </a:accent6>
        <a:hlink>
          <a:srgbClr val="6600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Stream">
  <a:themeElements>
    <a:clrScheme name="Stream 4">
      <a:dk1>
        <a:srgbClr val="000000"/>
      </a:dk1>
      <a:lt1>
        <a:srgbClr val="FFFFFF"/>
      </a:lt1>
      <a:dk2>
        <a:srgbClr val="51596D"/>
      </a:dk2>
      <a:lt2>
        <a:srgbClr val="DDDDDD"/>
      </a:lt2>
      <a:accent1>
        <a:srgbClr val="787E8A"/>
      </a:accent1>
      <a:accent2>
        <a:srgbClr val="339966"/>
      </a:accent2>
      <a:accent3>
        <a:srgbClr val="B3B5BA"/>
      </a:accent3>
      <a:accent4>
        <a:srgbClr val="DADADA"/>
      </a:accent4>
      <a:accent5>
        <a:srgbClr val="BEC0C4"/>
      </a:accent5>
      <a:accent6>
        <a:srgbClr val="2D8A5C"/>
      </a:accent6>
      <a:hlink>
        <a:srgbClr val="00FFFF"/>
      </a:hlink>
      <a:folHlink>
        <a:srgbClr val="74B6D0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0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  <a:ea typeface="ＭＳ Ｐゴシック" pitchFamily="-105" charset="-128"/>
            <a:cs typeface="ＭＳ Ｐゴシック" pitchFamily="-10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  <a:ea typeface="ＭＳ Ｐゴシック" pitchFamily="-105" charset="-128"/>
            <a:cs typeface="ＭＳ Ｐゴシック" pitchFamily="-10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Notebook">
  <a:themeElements>
    <a:clrScheme name="Notebook 1">
      <a:dk1>
        <a:srgbClr val="000000"/>
      </a:dk1>
      <a:lt1>
        <a:srgbClr val="FEFDE3"/>
      </a:lt1>
      <a:dk2>
        <a:srgbClr val="221304"/>
      </a:dk2>
      <a:lt2>
        <a:srgbClr val="CBBD83"/>
      </a:lt2>
      <a:accent1>
        <a:srgbClr val="A1BD69"/>
      </a:accent1>
      <a:accent2>
        <a:srgbClr val="3694B6"/>
      </a:accent2>
      <a:accent3>
        <a:srgbClr val="FEFEEF"/>
      </a:accent3>
      <a:accent4>
        <a:srgbClr val="000000"/>
      </a:accent4>
      <a:accent5>
        <a:srgbClr val="CDDBB9"/>
      </a:accent5>
      <a:accent6>
        <a:srgbClr val="3086A5"/>
      </a:accent6>
      <a:hlink>
        <a:srgbClr val="660066"/>
      </a:hlink>
      <a:folHlink>
        <a:srgbClr val="666699"/>
      </a:folHlink>
    </a:clrScheme>
    <a:fontScheme name="Noteboo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Notebook 1">
        <a:dk1>
          <a:srgbClr val="000000"/>
        </a:dk1>
        <a:lt1>
          <a:srgbClr val="FEFDE3"/>
        </a:lt1>
        <a:dk2>
          <a:srgbClr val="221304"/>
        </a:dk2>
        <a:lt2>
          <a:srgbClr val="CBBD83"/>
        </a:lt2>
        <a:accent1>
          <a:srgbClr val="A1BD69"/>
        </a:accent1>
        <a:accent2>
          <a:srgbClr val="3694B6"/>
        </a:accent2>
        <a:accent3>
          <a:srgbClr val="FEFEEF"/>
        </a:accent3>
        <a:accent4>
          <a:srgbClr val="000000"/>
        </a:accent4>
        <a:accent5>
          <a:srgbClr val="CDDBB9"/>
        </a:accent5>
        <a:accent6>
          <a:srgbClr val="3086A5"/>
        </a:accent6>
        <a:hlink>
          <a:srgbClr val="6600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 2">
        <a:dk1>
          <a:srgbClr val="000000"/>
        </a:dk1>
        <a:lt1>
          <a:srgbClr val="FFFFFF"/>
        </a:lt1>
        <a:dk2>
          <a:srgbClr val="221304"/>
        </a:dk2>
        <a:lt2>
          <a:srgbClr val="CBBD83"/>
        </a:lt2>
        <a:accent1>
          <a:srgbClr val="A1BD69"/>
        </a:accent1>
        <a:accent2>
          <a:srgbClr val="3694B6"/>
        </a:accent2>
        <a:accent3>
          <a:srgbClr val="FFFFFF"/>
        </a:accent3>
        <a:accent4>
          <a:srgbClr val="000000"/>
        </a:accent4>
        <a:accent5>
          <a:srgbClr val="CDDBB9"/>
        </a:accent5>
        <a:accent6>
          <a:srgbClr val="3086A5"/>
        </a:accent6>
        <a:hlink>
          <a:srgbClr val="6600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Ripple 3">
    <a:dk1>
      <a:srgbClr val="008AE8"/>
    </a:dk1>
    <a:lt1>
      <a:srgbClr val="FFFFFF"/>
    </a:lt1>
    <a:dk2>
      <a:srgbClr val="0068AE"/>
    </a:dk2>
    <a:lt2>
      <a:srgbClr val="CCECFF"/>
    </a:lt2>
    <a:accent1>
      <a:srgbClr val="009999"/>
    </a:accent1>
    <a:accent2>
      <a:srgbClr val="0088E4"/>
    </a:accent2>
    <a:accent3>
      <a:srgbClr val="AAB9D3"/>
    </a:accent3>
    <a:accent4>
      <a:srgbClr val="DADADA"/>
    </a:accent4>
    <a:accent5>
      <a:srgbClr val="AACACA"/>
    </a:accent5>
    <a:accent6>
      <a:srgbClr val="007BCF"/>
    </a:accent6>
    <a:hlink>
      <a:srgbClr val="99FF99"/>
    </a:hlink>
    <a:folHlink>
      <a:srgbClr val="AFE1FF"/>
    </a:folHlink>
  </a:clrScheme>
</a:themeOverride>
</file>

<file path=ppt/theme/themeOverride2.xml><?xml version="1.0" encoding="utf-8"?>
<a:themeOverride xmlns:a="http://schemas.openxmlformats.org/drawingml/2006/main">
  <a:clrScheme name="Ripple 3">
    <a:dk1>
      <a:srgbClr val="008AE8"/>
    </a:dk1>
    <a:lt1>
      <a:srgbClr val="FFFFFF"/>
    </a:lt1>
    <a:dk2>
      <a:srgbClr val="0068AE"/>
    </a:dk2>
    <a:lt2>
      <a:srgbClr val="CCECFF"/>
    </a:lt2>
    <a:accent1>
      <a:srgbClr val="009999"/>
    </a:accent1>
    <a:accent2>
      <a:srgbClr val="0088E4"/>
    </a:accent2>
    <a:accent3>
      <a:srgbClr val="AAB9D3"/>
    </a:accent3>
    <a:accent4>
      <a:srgbClr val="DADADA"/>
    </a:accent4>
    <a:accent5>
      <a:srgbClr val="AACACA"/>
    </a:accent5>
    <a:accent6>
      <a:srgbClr val="007BCF"/>
    </a:accent6>
    <a:hlink>
      <a:srgbClr val="99FF99"/>
    </a:hlink>
    <a:folHlink>
      <a:srgbClr val="AFE1FF"/>
    </a:folHlink>
  </a:clrScheme>
</a:themeOverride>
</file>

<file path=ppt/theme/themeOverride3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2777</TotalTime>
  <Words>4065</Words>
  <Application>Microsoft Office PowerPoint</Application>
  <PresentationFormat>On-screen Show (4:3)</PresentationFormat>
  <Paragraphs>528</Paragraphs>
  <Slides>84</Slides>
  <Notes>79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84</vt:i4>
      </vt:variant>
    </vt:vector>
  </HeadingPairs>
  <TitlesOfParts>
    <vt:vector size="109" baseType="lpstr">
      <vt:lpstr>ＭＳ Ｐゴシック</vt:lpstr>
      <vt:lpstr>SimSun</vt:lpstr>
      <vt:lpstr>Arial</vt:lpstr>
      <vt:lpstr>Arial Black</vt:lpstr>
      <vt:lpstr>Arial Narrow</vt:lpstr>
      <vt:lpstr>Calibri</vt:lpstr>
      <vt:lpstr>Comic Sans MS</vt:lpstr>
      <vt:lpstr>Garamond</vt:lpstr>
      <vt:lpstr>Tahoma</vt:lpstr>
      <vt:lpstr>Times New Roman</vt:lpstr>
      <vt:lpstr>Wingdings</vt:lpstr>
      <vt:lpstr>49_Blank Presentation</vt:lpstr>
      <vt:lpstr>24_Blank Presentation</vt:lpstr>
      <vt:lpstr>53_Blank Presentation</vt:lpstr>
      <vt:lpstr>50_Blank Presentation</vt:lpstr>
      <vt:lpstr>4_Ripple</vt:lpstr>
      <vt:lpstr>6_Blank Presentation</vt:lpstr>
      <vt:lpstr>5_Blank Presentation</vt:lpstr>
      <vt:lpstr>3_Slit</vt:lpstr>
      <vt:lpstr>1_Notebook</vt:lpstr>
      <vt:lpstr>2_Notebook</vt:lpstr>
      <vt:lpstr>1_預設簡報設計</vt:lpstr>
      <vt:lpstr>7_Blank Presentation</vt:lpstr>
      <vt:lpstr>5_Stream</vt:lpstr>
      <vt:lpstr>1_Blank Presentation</vt:lpstr>
      <vt:lpstr>أفضل من العهد القديم</vt:lpstr>
      <vt:lpstr>العلاقات تختلف</vt:lpstr>
      <vt:lpstr>العلاقات تختلف</vt:lpstr>
      <vt:lpstr>العلاقات تتغير</vt:lpstr>
      <vt:lpstr>المواعدة</vt:lpstr>
      <vt:lpstr>عهد الزواج</vt:lpstr>
      <vt:lpstr>ليس الحب هو ما يحافظ على الزواج ولكن من الآن فصاعداً فإن الزواج هو من يحافظ على حبكما </vt:lpstr>
      <vt:lpstr>عهد مدى الحياة</vt:lpstr>
      <vt:lpstr>عهدين</vt:lpstr>
      <vt:lpstr>هل يمتلك قديسو العهد القديم  علاقة مع الله؟</vt:lpstr>
      <vt:lpstr>العهد القديم</vt:lpstr>
      <vt:lpstr>العهد القديم مقابل العهد الجديد</vt:lpstr>
      <vt:lpstr> كيف يمكن أن تكون معرفة يسوع  أفضل من أي شيء اختبرته سابقاً  (أو ستختبره لاحقاً)؟؟</vt:lpstr>
      <vt:lpstr>خلفية سفر العبرانيين</vt:lpstr>
      <vt:lpstr>لدى القراء أساس قوي في  الديانة اليهودية</vt:lpstr>
      <vt:lpstr>قديم إلى جديد إلى قديم؟</vt:lpstr>
      <vt:lpstr>كيف يكون العهد الجديد أفضل  من العهد القديم؟</vt:lpstr>
      <vt:lpstr>المثابرة</vt:lpstr>
      <vt:lpstr> كيف يمكن أن تكون معرفة يسوع  أفضل من أي شيء اختبرته سابقاً  (أو ستختبره لاحقاً)؟؟</vt:lpstr>
      <vt:lpstr>كيف يكون العهد الجديد أفضل؟  (عبرانيين 8)</vt:lpstr>
      <vt:lpstr>1. يسوع هو أفضل ممثل موجود عن الله (عب 8: 1-5)</vt:lpstr>
      <vt:lpstr> رئيس الكهنة يسوع أفضل من  الكهنوت القديم (عب 8: 1-5) </vt:lpstr>
      <vt:lpstr>عبرانيين ٨ : ١   وأما رأس الكلام فهو: أن لنا رئيس كهنة مثل هذا، قد جلس في يمين عرش العظمة في السماوات</vt:lpstr>
      <vt:lpstr>كرمه الله بالخدمة في السماء نفسها  (عب 8: 2)</vt:lpstr>
      <vt:lpstr>عبرانيين ٨ : ٣  لأن كل رئيس كهنة يقام لكي يقدم قرابين وذبائح، فمن ثم يلزم أن يكون لهذا أيضاً شيء يقدمه.</vt:lpstr>
      <vt:lpstr>عبرانيين ٨ : ٤  فإنه لو كان على الأرض لما كان كاهناً، إذ يوجد الكهنة الذين يقدمون قرابين حسب الناموس</vt:lpstr>
      <vt:lpstr>عبرانيين ٨ : ٥ الذين يخدمون شبه السماويات وظلها، كما أوحي إلى موسى وهو مزمع أن يصنع المسكن، لأنه قال: </vt:lpstr>
      <vt:lpstr>عبرانيين ٨ : ٥  أنظر أن تصنع كل شيء حسب المثال الذي أظهر لك في الجبل</vt:lpstr>
      <vt:lpstr>عبرانيين ٨ : ٦  ولكنه الآن قد حصل على خدمة أفضل، بمقدار ما هو وسيط أيضاً لعهد أعظم، قد تثبت على مواعيد أفضل.</vt:lpstr>
      <vt:lpstr>استبدل القديم بالجديد</vt:lpstr>
      <vt:lpstr> كيف يمكن أن تكون معرفة يسوع  أفضل من أي شيء اختبرته سابقاً  (أو ستختبره لاحقاً)؟؟</vt:lpstr>
      <vt:lpstr>1. يسوع هو أفضل ممثل موجود عن الله (عب 8: 1-5)</vt:lpstr>
      <vt:lpstr>2. يسوع يمنح أفضل علاقة ممكنة  (عب 8: 7-13)</vt:lpstr>
      <vt:lpstr>استبدل يسوع عهداً خاطئاً  بعهد لا تشوبه شائبة  (عب 8: 7)</vt:lpstr>
      <vt:lpstr>عبرانيين ٨ : ٧-٨  فإنه لو كان ذلك الأول بلا عيب لما طلب موضع لثانٍ، لأنه يقول لهم لائماً:   هوذا أيام تأتي يقول الرب، حين أكمل مع بيت إسرائيل ومع بيت يهوذا عهداً جديداً.</vt:lpstr>
      <vt:lpstr>إذا تم إبرام العهد الجديد مع إسرائيل ويهوذا فكيف ينطبق ذلك على الكنيسة (عب 8: 8ب)؟</vt:lpstr>
      <vt:lpstr>هذه الكأس هي العهد الجديد بدمي (لوقا 22: 20)</vt:lpstr>
      <vt:lpstr>نظريات تتميم العهد الجديد</vt:lpstr>
      <vt:lpstr>نظريات تتميم العهد الجديد</vt:lpstr>
      <vt:lpstr>نظرتي لتتميم  العهد الجديد</vt:lpstr>
      <vt:lpstr>علامة العهد مع نوح</vt:lpstr>
      <vt:lpstr>علامات العهود</vt:lpstr>
      <vt:lpstr> قال الله أنه سيتمم عهده مع إسرائيل  وسوف يفعل</vt:lpstr>
      <vt:lpstr>زواج العروس</vt:lpstr>
      <vt:lpstr>سوف تستبدل ألواح الناموس الموسوي الحجرية بعهد في العقول والقلوب (عب 8: 9-10أ)</vt:lpstr>
      <vt:lpstr>لا كالعهد الذي عملته مع آبائهم يوم أمسكت بيدهم لأخرجهم من أرض مصر لأنهم لم يثبتوا في عهدي وأنا أهملتهم يقول الرب (عب 8: 9)</vt:lpstr>
      <vt:lpstr>لأن هذا هو العهد الذي أعهده مع بيت إسرائيل بعد تلك الأيام يقول الرب (عب 8: 10أ)</vt:lpstr>
      <vt:lpstr>كيف يمكننا أن نقارن بين  العهد القديم والعهد الجديد؟</vt:lpstr>
      <vt:lpstr>العهد القديم لإسرائيل</vt:lpstr>
      <vt:lpstr>العهد الجديد الآن  للكنيسة (يهود وأمم)  لكن الكثيرين من اليهود سيؤمنون بالمسيح  خلال الضيقة</vt:lpstr>
      <vt:lpstr>تباين العهود (2 كورنثوس 3-4)</vt:lpstr>
      <vt:lpstr>عبرانيين ٨ : ١٠  أجعل نواميسي في أذهانهم</vt:lpstr>
      <vt:lpstr>عبرانيين ٨ : ١٠  وأكتبها على قلوبهم، وأنا أكون لهم إلهاً وهم يكونون لي شعباً.</vt:lpstr>
      <vt:lpstr>عبرانيين ٨ : ١١   ولا يعلمون كل واحد قريبه، وكل واحد أخاه قائلا: اعرف الرب، لأن الجميع سيعرفونني من صغيرهم إلى كبيرهم.</vt:lpstr>
      <vt:lpstr>النفوس التي لم يتم الوصول إليها</vt:lpstr>
      <vt:lpstr>اختطاف ما قبل الضيقة يوضح كيف يمكن أن يكون هناك  أطفال وموت في الألفية</vt:lpstr>
      <vt:lpstr>وَهَكَذَا سَيَخْلُصُ جَمِيعُ إِسْرَائِيلَ (رومية ١١ : ٢٥-٢٧) </vt:lpstr>
      <vt:lpstr>كل قبيلة ولسان وشعب وأمة</vt:lpstr>
      <vt:lpstr>إيمان عالمي بالله</vt:lpstr>
      <vt:lpstr>عبرانيين ٨ : ١٢  لأني أكون صفوحاً عن آثامهم، ولا أذكر خطاياهم وتعدياتهم فيما بعد</vt:lpstr>
      <vt:lpstr>يوم الكفارة ينظر كل سنة نحو الغفران في العهد الجيد</vt:lpstr>
      <vt:lpstr>Yom Kippur</vt:lpstr>
      <vt:lpstr>بركات العهد الجديد (عب 8)</vt:lpstr>
      <vt:lpstr>العهد القديم الذي عفا عليه الزمن سيضمحل قريباً (عب 8: 13)</vt:lpstr>
      <vt:lpstr>عبرانيين ٨ : ١٣  فإذ قال جديداً عتق الأول، وأما ما عتق وشاخ فهو قريب من الإضمحلال.</vt:lpstr>
      <vt:lpstr>عبرانيين 8: 13</vt:lpstr>
      <vt:lpstr>لا تضع الطقوس فوق علاقتك مع الله</vt:lpstr>
      <vt:lpstr>تصلي النساء اليهوديات مع آلاف اليهود لأجل الغفران (سيليخوف) على الحائط الغربي أقدس مكان يهودي في مدينة أورشليم القديمة، إسرائيل</vt:lpstr>
      <vt:lpstr>تابوت العهد</vt:lpstr>
      <vt:lpstr>كيف يكون العهد الجديد أفضل؟  (عبرانيين 8)</vt:lpstr>
      <vt:lpstr>الفكرة الرئيسية في عبرانيين 8</vt:lpstr>
      <vt:lpstr>1. يسوع هو أفضل ممثل موجود عن الله  (عب 8: 1-5)</vt:lpstr>
      <vt:lpstr>2. يعطينا يسوع أفضل علاقة ممكنة (عب 8: 7-13)</vt:lpstr>
      <vt:lpstr>هل ترتبط بيسوع كونه رئيس كهنتك الحنون؟</vt:lpstr>
      <vt:lpstr>علاقة وليس طقوس</vt:lpstr>
      <vt:lpstr>نمو العهد الجديد</vt:lpstr>
      <vt:lpstr>ما هو العهد الذي ينعكس من حياتك؟</vt:lpstr>
      <vt:lpstr>يوم الكفارة ينظر كل سنة إلى الغفران في العهد الجديد</vt:lpstr>
      <vt:lpstr>سفر الأفضل</vt:lpstr>
      <vt:lpstr>عبرانيين 8: 6</vt:lpstr>
      <vt:lpstr>عشاء الرب</vt:lpstr>
      <vt:lpstr>كأس العهد الجديد</vt:lpstr>
      <vt:lpstr>Black</vt:lpstr>
      <vt:lpstr>الرابط للعرض التقديميِّ "وعْظُ العهد الجديد" متاحٌ على الموقع الإلكترونيّ:  BibleStudyDownloads.org</vt:lpstr>
    </vt:vector>
  </TitlesOfParts>
  <Company>Singapore Bible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Sermon Title</dc:title>
  <dc:creator>Rick Griffith</dc:creator>
  <cp:lastModifiedBy>Rami Jwainat</cp:lastModifiedBy>
  <cp:revision>147</cp:revision>
  <dcterms:created xsi:type="dcterms:W3CDTF">2014-08-02T06:39:19Z</dcterms:created>
  <dcterms:modified xsi:type="dcterms:W3CDTF">2024-06-02T08:56:24Z</dcterms:modified>
</cp:coreProperties>
</file>