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1.xml" ContentType="application/vnd.openxmlformats-officedocument.themeOverr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theme/themeOverride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4.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5.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702" r:id="rId3"/>
    <p:sldMasterId id="2147483733" r:id="rId4"/>
    <p:sldMasterId id="2147483747" r:id="rId5"/>
    <p:sldMasterId id="2147483759" r:id="rId6"/>
    <p:sldMasterId id="2147483772" r:id="rId7"/>
    <p:sldMasterId id="2147483800" r:id="rId8"/>
    <p:sldMasterId id="2147483812" r:id="rId9"/>
  </p:sldMasterIdLst>
  <p:notesMasterIdLst>
    <p:notesMasterId r:id="rId81"/>
  </p:notesMasterIdLst>
  <p:sldIdLst>
    <p:sldId id="257" r:id="rId10"/>
    <p:sldId id="480" r:id="rId11"/>
    <p:sldId id="582" r:id="rId12"/>
    <p:sldId id="581" r:id="rId13"/>
    <p:sldId id="481" r:id="rId14"/>
    <p:sldId id="482" r:id="rId15"/>
    <p:sldId id="583" r:id="rId16"/>
    <p:sldId id="584" r:id="rId17"/>
    <p:sldId id="590" r:id="rId18"/>
    <p:sldId id="517" r:id="rId19"/>
    <p:sldId id="587" r:id="rId20"/>
    <p:sldId id="484" r:id="rId21"/>
    <p:sldId id="485" r:id="rId22"/>
    <p:sldId id="483" r:id="rId23"/>
    <p:sldId id="649" r:id="rId24"/>
    <p:sldId id="578" r:id="rId25"/>
    <p:sldId id="591" r:id="rId26"/>
    <p:sldId id="575" r:id="rId27"/>
    <p:sldId id="576" r:id="rId28"/>
    <p:sldId id="577" r:id="rId29"/>
    <p:sldId id="579" r:id="rId30"/>
    <p:sldId id="527" r:id="rId31"/>
    <p:sldId id="594" r:id="rId32"/>
    <p:sldId id="545" r:id="rId33"/>
    <p:sldId id="574" r:id="rId34"/>
    <p:sldId id="596" r:id="rId35"/>
    <p:sldId id="548" r:id="rId36"/>
    <p:sldId id="597" r:id="rId37"/>
    <p:sldId id="598" r:id="rId38"/>
    <p:sldId id="549" r:id="rId39"/>
    <p:sldId id="610" r:id="rId40"/>
    <p:sldId id="599" r:id="rId41"/>
    <p:sldId id="601" r:id="rId42"/>
    <p:sldId id="600" r:id="rId43"/>
    <p:sldId id="547" r:id="rId44"/>
    <p:sldId id="553" r:id="rId45"/>
    <p:sldId id="648" r:id="rId46"/>
    <p:sldId id="607" r:id="rId47"/>
    <p:sldId id="528" r:id="rId48"/>
    <p:sldId id="608" r:id="rId49"/>
    <p:sldId id="609" r:id="rId50"/>
    <p:sldId id="602" r:id="rId51"/>
    <p:sldId id="603" r:id="rId52"/>
    <p:sldId id="611" r:id="rId53"/>
    <p:sldId id="612" r:id="rId54"/>
    <p:sldId id="613" r:id="rId55"/>
    <p:sldId id="635" r:id="rId56"/>
    <p:sldId id="614" r:id="rId57"/>
    <p:sldId id="628" r:id="rId58"/>
    <p:sldId id="629" r:id="rId59"/>
    <p:sldId id="630" r:id="rId60"/>
    <p:sldId id="631" r:id="rId61"/>
    <p:sldId id="637" r:id="rId62"/>
    <p:sldId id="615" r:id="rId63"/>
    <p:sldId id="632" r:id="rId64"/>
    <p:sldId id="633" r:id="rId65"/>
    <p:sldId id="616" r:id="rId66"/>
    <p:sldId id="638" r:id="rId67"/>
    <p:sldId id="604" r:id="rId68"/>
    <p:sldId id="605" r:id="rId69"/>
    <p:sldId id="639" r:id="rId70"/>
    <p:sldId id="546" r:id="rId71"/>
    <p:sldId id="640" r:id="rId72"/>
    <p:sldId id="651" r:id="rId73"/>
    <p:sldId id="516" r:id="rId74"/>
    <p:sldId id="636" r:id="rId75"/>
    <p:sldId id="634" r:id="rId76"/>
    <p:sldId id="644" r:id="rId77"/>
    <p:sldId id="645" r:id="rId78"/>
    <p:sldId id="406" r:id="rId79"/>
    <p:sldId id="650"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061" autoAdjust="0"/>
  </p:normalViewPr>
  <p:slideViewPr>
    <p:cSldViewPr snapToGrid="0" snapToObjects="1">
      <p:cViewPr>
        <p:scale>
          <a:sx n="66" d="100"/>
          <a:sy n="66" d="100"/>
        </p:scale>
        <p:origin x="1506" y="15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61" Type="http://schemas.openxmlformats.org/officeDocument/2006/relationships/slide" Target="slides/slide52.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have been studying the NT Letter to the Hebrews</a:t>
            </a:r>
            <a:r>
              <a:rPr lang="en-SG" dirty="0">
                <a:effectLst/>
              </a:rPr>
              <a:t> </a:t>
            </a: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12</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background to this letter is interesting…</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A8F32B57-3A86-9244-B6D8-8C7527F5CF67}" type="slidenum">
              <a:rPr lang="en-US" sz="1200">
                <a:solidFill>
                  <a:prstClr val="black"/>
                </a:solidFill>
              </a:rPr>
              <a:pPr/>
              <a:t>13</a:t>
            </a:fld>
            <a:endParaRPr lang="en-US" sz="1200">
              <a:solidFill>
                <a:prstClr val="black"/>
              </a:solidFill>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Little is known about the author, recipients, origin and destination</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14</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One thing is clear—these people needed to press on in their faith in Christ rather than return to Judaism</a:t>
            </a:r>
            <a:r>
              <a:rPr lang="en-SG" dirty="0">
                <a:effectLst/>
              </a:rPr>
              <a:t> </a:t>
            </a:r>
          </a:p>
          <a:p>
            <a:pPr eaLnBrk="1" hangingPunct="1"/>
            <a:endParaRPr lang="en-SG" sz="1200" kern="1200" dirty="0">
              <a:solidFill>
                <a:schemeClr val="tx1"/>
              </a:solidFill>
              <a:effectLst/>
              <a:latin typeface="+mn-lt"/>
              <a:ea typeface="+mn-ea"/>
              <a:cs typeface="+mn-cs"/>
            </a:endParaRPr>
          </a:p>
          <a:p>
            <a:pPr eaLnBrk="1" hangingPunct="1"/>
            <a:r>
              <a:rPr lang="en-US" sz="1200" kern="1200" dirty="0">
                <a:solidFill>
                  <a:schemeClr val="tx1"/>
                </a:solidFill>
                <a:effectLst/>
                <a:latin typeface="+mn-lt"/>
                <a:ea typeface="+mn-ea"/>
                <a:cs typeface="+mn-cs"/>
              </a:rPr>
              <a:t>So the author exhorting them repeatedly in his letter to press on, so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calling this series on Hebrews "Press On!"</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readers of the letter were very familiar with the idea of representatives between them and God.  In fact, their belief in angels was quite strong</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 will study the highest representative in Judaism, then how Jesus was higher than him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Hebrews 7 shows us this great man</a:t>
            </a:r>
            <a:r>
              <a:rPr lang="en-SG" sz="1200" kern="1200" dirty="0">
                <a:solidFill>
                  <a:schemeClr val="tx1"/>
                </a:solidFill>
                <a:effectLst/>
                <a:latin typeface="+mn-lt"/>
                <a:ea typeface="+mn-ea"/>
                <a:cs typeface="+mn-cs"/>
              </a:rPr>
              <a:t>—Melchizedek—was the </a:t>
            </a:r>
            <a:r>
              <a:rPr lang="en-US" sz="1200" kern="1200" dirty="0">
                <a:solidFill>
                  <a:schemeClr val="tx1"/>
                </a:solidFill>
                <a:effectLst/>
                <a:latin typeface="+mn-lt"/>
                <a:ea typeface="+mn-ea"/>
                <a:cs typeface="+mn-cs"/>
              </a:rPr>
              <a:t>highest representative of God in the OT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Jerusalem king was so high that Abraham and Levi honored him</a:t>
            </a:r>
            <a:r>
              <a:rPr lang="en-SG" dirty="0">
                <a:effectLst/>
              </a:rPr>
              <a:t> </a:t>
            </a:r>
            <a:endParaRPr lang="en-US"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all are used to the idea of a representative who acts on behalf of a superior</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BC4579D-FB9A-D24B-9A08-FBDBFFF27F9F}" type="slidenum">
              <a:rPr lang="en-US" sz="1200">
                <a:solidFill>
                  <a:srgbClr val="000000"/>
                </a:solidFill>
              </a:rPr>
              <a:pPr/>
              <a:t>22</a:t>
            </a:fld>
            <a:endParaRPr lang="en-US" sz="1200">
              <a:solidFill>
                <a:srgbClr val="000000"/>
              </a:solidFill>
            </a:endParaRPr>
          </a:p>
        </p:txBody>
      </p:sp>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In Genesis 14 we see that four kings</a:t>
            </a:r>
            <a:r>
              <a:rPr lang="en-US" sz="1200" kern="1200" baseline="0" dirty="0">
                <a:solidFill>
                  <a:schemeClr val="tx1"/>
                </a:solidFill>
                <a:effectLst/>
                <a:latin typeface="+mn-lt"/>
                <a:ea typeface="+mn-ea"/>
                <a:cs typeface="+mn-cs"/>
              </a:rPr>
              <a:t> attacked Canaan…</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1. Westcott says that in Jerome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time (4th cent. AD) it was near Scythopolis in the northern Jordan rift (Leon Morris, EBC, 62).</a:t>
            </a:r>
          </a:p>
          <a:p>
            <a:r>
              <a:rPr lang="en-US" sz="1200" kern="1200" dirty="0">
                <a:solidFill>
                  <a:schemeClr val="tx1"/>
                </a:solidFill>
                <a:effectLst/>
                <a:latin typeface="+mn-lt"/>
                <a:ea typeface="+mn-ea"/>
                <a:cs typeface="+mn-cs"/>
              </a:rPr>
              <a:t>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LXX of Genesis 33:18 seems to identify Salem as Shechem up in northern Israel (ibid.).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But the best evidence identifies Salem with Jerusalem:</a:t>
            </a:r>
          </a:p>
          <a:p>
            <a:pPr marL="171450" indent="-171450">
              <a:buFont typeface="Arial"/>
              <a:buChar char="•"/>
            </a:pPr>
            <a:r>
              <a:rPr lang="en-US" sz="1200" kern="1200" dirty="0">
                <a:solidFill>
                  <a:schemeClr val="tx1"/>
                </a:solidFill>
                <a:effectLst/>
                <a:latin typeface="+mn-lt"/>
                <a:ea typeface="+mn-ea"/>
                <a:cs typeface="+mn-cs"/>
              </a:rPr>
              <a:t>Psalm 76:2 has Salem parallel to Zion, or Jerusalem: "His tent is in Salem, his dwelling place in Zion" (NIV).</a:t>
            </a:r>
          </a:p>
          <a:p>
            <a:pPr marL="171450" indent="-171450">
              <a:buFont typeface="Arial"/>
              <a:buChar char="•"/>
            </a:pPr>
            <a:r>
              <a:rPr lang="en-US" sz="1200" kern="1200" dirty="0">
                <a:solidFill>
                  <a:schemeClr val="tx1"/>
                </a:solidFill>
                <a:effectLst/>
                <a:latin typeface="+mn-lt"/>
                <a:ea typeface="+mn-ea"/>
                <a:cs typeface="+mn-cs"/>
              </a:rPr>
              <a:t>A later king of Jerusalem was named </a:t>
            </a:r>
            <a:r>
              <a:rPr lang="en-US" sz="1200" kern="1200" dirty="0" err="1">
                <a:solidFill>
                  <a:schemeClr val="tx1"/>
                </a:solidFill>
                <a:effectLst/>
                <a:latin typeface="+mn-lt"/>
                <a:ea typeface="+mn-ea"/>
                <a:cs typeface="+mn-cs"/>
              </a:rPr>
              <a:t>Adonai-zedek</a:t>
            </a:r>
            <a:r>
              <a:rPr lang="en-US" sz="1200" kern="1200" dirty="0">
                <a:solidFill>
                  <a:schemeClr val="tx1"/>
                </a:solidFill>
                <a:effectLst/>
                <a:latin typeface="+mn-lt"/>
                <a:ea typeface="+mn-ea"/>
                <a:cs typeface="+mn-cs"/>
              </a:rPr>
              <a:t> (Josh. 10:1), "a fact lending support to the idea that compounds with –</a:t>
            </a:r>
            <a:r>
              <a:rPr lang="en-US" sz="1200" kern="1200" dirty="0" err="1">
                <a:solidFill>
                  <a:schemeClr val="tx1"/>
                </a:solidFill>
                <a:effectLst/>
                <a:latin typeface="+mn-lt"/>
                <a:ea typeface="+mn-ea"/>
                <a:cs typeface="+mn-cs"/>
              </a:rPr>
              <a:t>zedek</a:t>
            </a:r>
            <a:r>
              <a:rPr lang="en-US" sz="1200" kern="1200" dirty="0">
                <a:solidFill>
                  <a:schemeClr val="tx1"/>
                </a:solidFill>
                <a:effectLst/>
                <a:latin typeface="+mn-lt"/>
                <a:ea typeface="+mn-ea"/>
                <a:cs typeface="+mn-cs"/>
              </a:rPr>
              <a:t> were a </a:t>
            </a:r>
            <a:r>
              <a:rPr lang="en-US" sz="1200" kern="1200" dirty="0" err="1">
                <a:solidFill>
                  <a:schemeClr val="tx1"/>
                </a:solidFill>
                <a:effectLst/>
                <a:latin typeface="+mn-lt"/>
                <a:ea typeface="+mn-ea"/>
                <a:cs typeface="+mn-cs"/>
              </a:rPr>
              <a:t>Jebusite</a:t>
            </a:r>
            <a:r>
              <a:rPr lang="en-US" sz="1200" kern="1200" dirty="0">
                <a:solidFill>
                  <a:schemeClr val="tx1"/>
                </a:solidFill>
                <a:effectLst/>
                <a:latin typeface="+mn-lt"/>
                <a:ea typeface="+mn-ea"/>
                <a:cs typeface="+mn-cs"/>
              </a:rPr>
              <a:t> dynastic title" (Homer A. Kent, The Epistles to the Hebrews, 124).</a:t>
            </a:r>
          </a:p>
          <a:p>
            <a:pPr marL="171450" indent="-171450">
              <a:buFont typeface="Arial"/>
              <a:buChar char="•"/>
            </a:pPr>
            <a:r>
              <a:rPr lang="en-US" sz="1200" kern="1200" dirty="0">
                <a:solidFill>
                  <a:schemeClr val="tx1"/>
                </a:solidFill>
                <a:effectLst/>
                <a:latin typeface="+mn-lt"/>
                <a:ea typeface="+mn-ea"/>
                <a:cs typeface="+mn-cs"/>
              </a:rPr>
              <a:t>Viewing Salem as Jerusalem best draws the parallel between Melchizedek and Jesus, as the first was a type of the second.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There are three basic views</a:t>
            </a:r>
            <a:r>
              <a:rPr lang="en-SG" dirty="0">
                <a:effectLst/>
              </a:rPr>
              <a:t>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Many see Melchizedek as only a man—though a godly one at that</a:t>
            </a:r>
            <a:r>
              <a:rPr lang="en-SG" dirty="0">
                <a:effectLst/>
              </a:rPr>
              <a:t> </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believe this only means he was human but that the OT just never mentions his geneaology—not that there wasn’t a geneaology in the first place (F. F. Bruce, 133-42; Lane, WBC, 1:165; Paul Tanner notes, 18.3; Swindoll, </a:t>
            </a:r>
            <a:r>
              <a:rPr lang="en-US" sz="1200" i="1" kern="1200" dirty="0">
                <a:solidFill>
                  <a:schemeClr val="tx1"/>
                </a:solidFill>
                <a:effectLst/>
                <a:latin typeface="+mn-lt"/>
                <a:ea typeface="+mn-ea"/>
                <a:cs typeface="+mn-cs"/>
              </a:rPr>
              <a:t>Hebrews Vol. 1</a:t>
            </a:r>
            <a:r>
              <a:rPr lang="en-US" sz="1200" kern="1200" dirty="0">
                <a:solidFill>
                  <a:schemeClr val="tx1"/>
                </a:solidFill>
                <a:effectLst/>
                <a:latin typeface="+mn-lt"/>
                <a:ea typeface="+mn-ea"/>
                <a:cs typeface="+mn-cs"/>
              </a:rPr>
              <a:t>, 63)</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However, verse 3 also says that his life never began or ended: “having neither beginning of days nor end of life.” Such couldn’t be said of any human being—unless this is simply saying that no one knew when he was born or died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view Melchizedek as Jesus Himself (J. B </a:t>
            </a:r>
            <a:r>
              <a:rPr lang="en-US" sz="1200" kern="1200" dirty="0" err="1">
                <a:solidFill>
                  <a:schemeClr val="tx1"/>
                </a:solidFill>
                <a:effectLst/>
                <a:latin typeface="+mn-lt"/>
                <a:ea typeface="+mn-ea"/>
                <a:cs typeface="+mn-cs"/>
              </a:rPr>
              <a:t>McCaul</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The Epistle to the Hebrews</a:t>
            </a:r>
            <a:r>
              <a:rPr lang="en-US" sz="1200" kern="1200" dirty="0">
                <a:solidFill>
                  <a:schemeClr val="tx1"/>
                </a:solidFill>
                <a:effectLst/>
                <a:latin typeface="+mn-lt"/>
                <a:ea typeface="+mn-ea"/>
                <a:cs typeface="+mn-cs"/>
              </a:rPr>
              <a:t> [1871], 75, 80; cited by Bruce, 137, n. 20).</a:t>
            </a:r>
            <a:r>
              <a:rPr lang="en-SG" dirty="0">
                <a:effectLst/>
              </a:rPr>
              <a:t>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problem with this view is that verse 3 says that Melchizedek was “made </a:t>
            </a:r>
            <a:r>
              <a:rPr lang="en-US" sz="1200" i="1" kern="1200" dirty="0">
                <a:solidFill>
                  <a:schemeClr val="tx1"/>
                </a:solidFill>
                <a:effectLst/>
                <a:latin typeface="+mn-lt"/>
                <a:ea typeface="+mn-ea"/>
                <a:cs typeface="+mn-cs"/>
              </a:rPr>
              <a:t>like</a:t>
            </a:r>
            <a:r>
              <a:rPr lang="en-US" sz="1200" kern="1200" dirty="0">
                <a:solidFill>
                  <a:schemeClr val="tx1"/>
                </a:solidFill>
                <a:effectLst/>
                <a:latin typeface="+mn-lt"/>
                <a:ea typeface="+mn-ea"/>
                <a:cs typeface="+mn-cs"/>
              </a:rPr>
              <a:t> the Son of God.”  This distinguishes him from being Jesus himself</a:t>
            </a:r>
            <a:r>
              <a:rPr lang="en-SG" sz="1200" kern="1200" dirty="0">
                <a:solidFill>
                  <a:schemeClr val="tx1"/>
                </a:solidFill>
                <a:effectLst/>
                <a:latin typeface="+mn-lt"/>
                <a:ea typeface="+mn-ea"/>
                <a:cs typeface="+mn-cs"/>
              </a:rPr>
              <a:t>.</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F1C53-0762-CD4A-8AED-F80AECD7CA98}" type="slidenum">
              <a:rPr lang="en-US" sz="1200">
                <a:solidFill>
                  <a:prstClr val="black"/>
                </a:solidFill>
              </a:rPr>
              <a:pPr eaLnBrk="1" hangingPunct="1"/>
              <a:t>29</a:t>
            </a:fld>
            <a:endParaRPr lang="en-US" sz="1200">
              <a:solidFill>
                <a:prstClr val="black"/>
              </a:solidFill>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However, even the key OT text on the “son of man,” or Messiah, says that he is “</a:t>
            </a:r>
            <a:r>
              <a:rPr lang="en-US" sz="1200" i="1" kern="1200" dirty="0">
                <a:solidFill>
                  <a:schemeClr val="tx1"/>
                </a:solidFill>
                <a:effectLst/>
                <a:latin typeface="+mn-lt"/>
                <a:ea typeface="+mn-ea"/>
                <a:cs typeface="+mn-cs"/>
              </a:rPr>
              <a:t>like</a:t>
            </a:r>
            <a:r>
              <a:rPr lang="en-US" sz="1200" kern="1200" dirty="0">
                <a:solidFill>
                  <a:schemeClr val="tx1"/>
                </a:solidFill>
                <a:effectLst/>
                <a:latin typeface="+mn-lt"/>
                <a:ea typeface="+mn-ea"/>
                <a:cs typeface="+mn-cs"/>
              </a:rPr>
              <a:t> a son of man” (Dan. 7:13; cf. Mark 8:31; John 1:51)</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On committees we appoint certain individuals to represent subgroups</a:t>
            </a:r>
            <a:r>
              <a:rPr lang="en-SG" dirty="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Some see him as an angel.</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4CDCEA1-2163-0349-BC05-982EB9126F42}" type="slidenum">
              <a:rPr lang="en-US" sz="1200">
                <a:solidFill>
                  <a:prstClr val="black"/>
                </a:solidFill>
              </a:rPr>
              <a:pPr/>
              <a:t>31</a:t>
            </a:fld>
            <a:endParaRPr lang="en-US" sz="1200">
              <a:solidFill>
                <a:prstClr val="black"/>
              </a:solidFill>
            </a:endParaRPr>
          </a:p>
        </p:txBody>
      </p:sp>
      <p:sp>
        <p:nvSpPr>
          <p:cNvPr id="270339" name="Rectangle 2"/>
          <p:cNvSpPr>
            <a:spLocks noGrp="1" noRot="1" noChangeAspect="1" noChangeArrowheads="1" noTextEdit="1"/>
          </p:cNvSpPr>
          <p:nvPr>
            <p:ph type="sldImg"/>
          </p:nvPr>
        </p:nvSpPr>
        <p:spPr>
          <a:ln/>
        </p:spPr>
      </p:sp>
      <p:sp>
        <p:nvSpPr>
          <p:cNvPr id="27034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Angelic status would not elevate Melchizedek to Christ's level of stature as we earlier saw in Hebrews 1</a:t>
            </a:r>
            <a:r>
              <a:rPr lang="en-SG" dirty="0">
                <a:effectLst/>
              </a:rPr>
              <a: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Melchizedek “made </a:t>
            </a:r>
            <a:r>
              <a:rPr lang="en-US" sz="1200" i="1" kern="1200" dirty="0">
                <a:solidFill>
                  <a:schemeClr val="tx1"/>
                </a:solidFill>
                <a:effectLst/>
                <a:latin typeface="+mn-lt"/>
                <a:ea typeface="+mn-ea"/>
                <a:cs typeface="+mn-cs"/>
              </a:rPr>
              <a:t>like</a:t>
            </a:r>
            <a:r>
              <a:rPr lang="en-US" sz="1200" kern="1200" dirty="0">
                <a:solidFill>
                  <a:schemeClr val="tx1"/>
                </a:solidFill>
                <a:effectLst/>
                <a:latin typeface="+mn-lt"/>
                <a:ea typeface="+mn-ea"/>
                <a:cs typeface="+mn-cs"/>
              </a:rPr>
              <a:t> the Son of God” would make sense if he was like Jesus but not actually the same stature as Christ</a:t>
            </a:r>
            <a:r>
              <a:rPr lang="en-SG" dirty="0">
                <a:effectLst/>
              </a:rPr>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Qumran Community saw Melchizedek as an angel.  This would support the angelic view if this epistle addressed believers from Qumran tempted to return to the community</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This sounds convincing, but one problem is that it might seem strange that Christ has the highest position of an angelic order.  He is more than an angel!</a:t>
            </a:r>
            <a:r>
              <a:rPr lang="en-SG" dirty="0">
                <a:effectLst/>
              </a:rPr>
              <a:t> </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Therefore, each of these views has its strengths and weaknesses, but perhaps the angel view is best.  In any case, the point is that while Melchizedek is high, Jesus is even higher in this order.</a:t>
            </a:r>
          </a:p>
          <a:p>
            <a:r>
              <a:rPr lang="en-US" sz="1200" kern="1200" dirty="0">
                <a:solidFill>
                  <a:schemeClr val="tx1"/>
                </a:solidFill>
                <a:effectLst/>
                <a:latin typeface="+mn-lt"/>
                <a:ea typeface="+mn-ea"/>
                <a:cs typeface="+mn-cs"/>
              </a:rPr>
              <a:t>How could Melchizedek be both a king and a priest (7:1)</a:t>
            </a:r>
            <a:r>
              <a:rPr lang="en-SG" sz="1200" kern="1200" dirty="0">
                <a:solidFill>
                  <a:schemeClr val="tx1"/>
                </a:solidFill>
                <a:effectLst/>
                <a:latin typeface="+mn-lt"/>
                <a:ea typeface="+mn-ea"/>
                <a:cs typeface="+mn-cs"/>
              </a:rPr>
              <a:t>?</a:t>
            </a:r>
            <a:endParaRPr lang="en-SG" dirty="0">
              <a:effectLst/>
            </a:endParaRPr>
          </a:p>
          <a:p>
            <a:r>
              <a:rPr lang="en-US" sz="1200" kern="1200" dirty="0">
                <a:solidFill>
                  <a:schemeClr val="tx1"/>
                </a:solidFill>
                <a:effectLst/>
                <a:latin typeface="+mn-lt"/>
                <a:ea typeface="+mn-ea"/>
                <a:cs typeface="+mn-cs"/>
              </a:rPr>
              <a:t>As king, he became the actual king of the city of Salem, which later became Jerusalem</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As priest, he acted as a mediator between Abraham and God.  He was higher than Abraham but lower than God</a:t>
            </a:r>
            <a:r>
              <a:rPr lang="en-SG" sz="1200" kern="1200" dirty="0">
                <a:solidFill>
                  <a:schemeClr val="tx1"/>
                </a:solidFill>
                <a:effectLst/>
                <a:latin typeface="+mn-lt"/>
                <a:ea typeface="+mn-ea"/>
                <a:cs typeface="+mn-cs"/>
              </a:rPr>
              <a:t>.</a:t>
            </a:r>
            <a:endParaRPr lang="en-SG" dirty="0">
              <a:effectLst/>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9A42AD5-4531-6444-B4FE-7D90067BDC01}" type="slidenum">
              <a:rPr lang="en-US" sz="1200">
                <a:solidFill>
                  <a:prstClr val="black"/>
                </a:solidFill>
              </a:rPr>
              <a:pPr/>
              <a:t>37</a:t>
            </a:fld>
            <a:endParaRPr lang="en-US" sz="1200">
              <a:solidFill>
                <a:prstClr val="black"/>
              </a:solidFill>
            </a:endParaRPr>
          </a:p>
        </p:txBody>
      </p:sp>
      <p:sp>
        <p:nvSpPr>
          <p:cNvPr id="362499" name="Rectangle 2"/>
          <p:cNvSpPr>
            <a:spLocks noGrp="1" noRot="1" noChangeAspect="1" noChangeArrowheads="1" noTextEdit="1"/>
          </p:cNvSpPr>
          <p:nvPr>
            <p:ph type="sldImg"/>
          </p:nvPr>
        </p:nvSpPr>
        <p:spPr>
          <a:ln/>
        </p:spPr>
      </p:sp>
      <p:sp>
        <p:nvSpPr>
          <p:cNvPr id="36250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So how can Jesus be both king and priest (an even prophet)?  Only he is good enough not to allow such power to go to his head.  He will use this power not for his own benefit, but to crush the enemies who seek to destroy humanity in their thirst for absolute, unquestioned power</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Melchizedek served as king of Salem, or ancient Jerusalem (7:1a)</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Melchizedek was priest of God Most High (7:1b).</a:t>
            </a:r>
            <a:r>
              <a:rPr lang="en-SG" dirty="0">
                <a:effectLst/>
              </a:rPr>
              <a:t>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6499" name="Rectangle 3"/>
          <p:cNvSpPr>
            <a:spLocks noGrp="1" noChangeArrowheads="1"/>
          </p:cNvSpPr>
          <p:nvPr>
            <p:ph type="body" idx="1"/>
          </p:nvPr>
        </p:nvSpPr>
        <p:spPr/>
        <p:txBody>
          <a:bodyPr/>
          <a:lstStyle/>
          <a:p>
            <a:r>
              <a:rPr lang="en-US" sz="1200" kern="1200" dirty="0">
                <a:solidFill>
                  <a:schemeClr val="tx1"/>
                </a:solidFill>
                <a:effectLst/>
                <a:latin typeface="+mn-lt"/>
                <a:ea typeface="+mn-ea"/>
                <a:cs typeface="+mn-cs"/>
              </a:rPr>
              <a:t>Melchizedek had such high stature that he blessed Abraham (7:1c).</a:t>
            </a:r>
            <a:r>
              <a:rPr lang="en-SG" dirty="0">
                <a:effectLst/>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happened after we have four eastern kings against five Jordanian kings (1-7)</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They fought at the south end of the Dead Sea, near Sodom where Lot lived</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five Jordanian kings lost the battle and Lot was carried far north (8-12)</a:t>
            </a:r>
            <a:r>
              <a:rPr lang="en-SG"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Abraham rescued Lot, the goods, women and captives at Dan and Hobah (13-16)</a:t>
            </a:r>
            <a:r>
              <a:rPr lang="en-SG"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could Abraham defeat these four powerful kings with only 318 men (14-16)?</a:t>
            </a:r>
            <a:r>
              <a:rPr lang="en-SG" dirty="0">
                <a:effectLst/>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Humanly speaking, he had his allies </a:t>
            </a:r>
            <a:r>
              <a:rPr lang="en-US" sz="1200" kern="1200" dirty="0" err="1">
                <a:solidFill>
                  <a:schemeClr val="tx1"/>
                </a:solidFill>
                <a:effectLst/>
                <a:latin typeface="+mn-lt"/>
                <a:ea typeface="+mn-ea"/>
                <a:cs typeface="+mn-cs"/>
              </a:rPr>
              <a:t>Aner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Eshcol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Mamre</a:t>
            </a:r>
            <a:r>
              <a:rPr lang="en-US" sz="1200" kern="1200" dirty="0">
                <a:solidFill>
                  <a:schemeClr val="tx1"/>
                </a:solidFill>
                <a:effectLst/>
                <a:latin typeface="+mn-lt"/>
                <a:ea typeface="+mn-ea"/>
                <a:cs typeface="+mn-cs"/>
              </a:rPr>
              <a:t> (14:13, 24)—plus he had the advantage of a surprise night attack</a:t>
            </a:r>
            <a:r>
              <a:rPr lang="en-SG" sz="1200" kern="1200" dirty="0">
                <a:solidFill>
                  <a:schemeClr val="tx1"/>
                </a:solidFill>
                <a:effectLst/>
                <a:latin typeface="+mn-lt"/>
                <a:ea typeface="+mn-ea"/>
                <a:cs typeface="+mn-cs"/>
              </a:rPr>
              <a:t>.</a:t>
            </a:r>
            <a:r>
              <a:rPr lang="en-SG"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However, Abraham was quick to give God the full credit as he agreed with Melchizedek</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praise to God for granting him the victory (14:20)</a:t>
            </a:r>
            <a:r>
              <a:rPr lang="en-SG" dirty="0">
                <a:effectLst/>
              </a:rPr>
              <a:t>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mn-lt"/>
                <a:ea typeface="+mn-ea"/>
                <a:cs typeface="+mn-cs"/>
              </a:rPr>
              <a:t>When we need help, we can call a representative of a company on the phone</a:t>
            </a:r>
            <a:r>
              <a:rPr lang="en-SG" dirty="0">
                <a:effectLst/>
              </a:rPr>
              <a:t> </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Melchizedek received tithes from Abraham (7:2a)</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Melchizedek’s name and title of righteousness and peace point to the Messiah (7:2b)</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 was not born to a father or mother (7:3a).</a:t>
            </a:r>
          </a:p>
          <a:p>
            <a:r>
              <a:rPr lang="en-US" dirty="0"/>
              <a:t>He had no human ancestors (7:3b).</a:t>
            </a:r>
          </a:p>
          <a:p>
            <a:r>
              <a:rPr lang="en-US" dirty="0"/>
              <a:t>He was never born, nor did he ever die (7:3c).</a:t>
            </a:r>
          </a:p>
          <a:p>
            <a:r>
              <a:rPr lang="en-US" dirty="0"/>
              <a:t>Superior Diagram</a:t>
            </a:r>
          </a:p>
          <a:p>
            <a:r>
              <a:rPr lang="en-US" dirty="0"/>
              <a:t>His priesthood is eternal like that Jesus (7:3d).</a:t>
            </a: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Transition:</a:t>
            </a:r>
          </a:p>
          <a:p>
            <a:r>
              <a:rPr lang="en-US" sz="1200" kern="1200" dirty="0">
                <a:solidFill>
                  <a:schemeClr val="tx1"/>
                </a:solidFill>
                <a:effectLst/>
                <a:latin typeface="+mn-lt"/>
                <a:ea typeface="+mn-ea"/>
                <a:cs typeface="+mn-cs"/>
              </a:rPr>
              <a:t>Why can no one but Jesus represent us before God?  How is it that he is better than both Melchizedek or Levitical priests?</a:t>
            </a:r>
            <a:r>
              <a:rPr lang="en-SG" dirty="0">
                <a:effectLst/>
              </a:rPr>
              <a:t> </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top priest, Christ is better than any priest of Melchizedek or Aaron.</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46</a:t>
            </a:fld>
            <a:endParaRPr lang="en-US"/>
          </a:p>
        </p:txBody>
      </p:sp>
    </p:spTree>
    <p:extLst>
      <p:ext uri="{BB962C8B-B14F-4D97-AF65-F5344CB8AC3E}">
        <p14:creationId xmlns:p14="http://schemas.microsoft.com/office/powerpoint/2010/main" val="2272827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priesthood of Levi could never bring perfection (7:11)</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48</a:t>
            </a:fld>
            <a:endParaRPr lang="en-US"/>
          </a:p>
        </p:txBody>
      </p:sp>
    </p:spTree>
    <p:extLst>
      <p:ext uri="{BB962C8B-B14F-4D97-AF65-F5344CB8AC3E}">
        <p14:creationId xmlns:p14="http://schemas.microsoft.com/office/powerpoint/2010/main" val="18497256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weak order of Levi was based on heredity (7:12-19)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49</a:t>
            </a:fld>
            <a:endParaRPr lang="en-US"/>
          </a:p>
        </p:txBody>
      </p:sp>
    </p:spTree>
    <p:extLst>
      <p:ext uri="{BB962C8B-B14F-4D97-AF65-F5344CB8AC3E}">
        <p14:creationId xmlns:p14="http://schemas.microsoft.com/office/powerpoint/2010/main" val="364230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politics we have representatives for geographic districts and political parties</a:t>
            </a:r>
            <a:r>
              <a:rPr lang="en-SG" dirty="0">
                <a:effectLst/>
              </a:rPr>
              <a:t> </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weak order of Levi was based on heredity (7:12-19)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50</a:t>
            </a:fld>
            <a:endParaRPr lang="en-US"/>
          </a:p>
        </p:txBody>
      </p:sp>
    </p:spTree>
    <p:extLst>
      <p:ext uri="{BB962C8B-B14F-4D97-AF65-F5344CB8AC3E}">
        <p14:creationId xmlns:p14="http://schemas.microsoft.com/office/powerpoint/2010/main" val="11315588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weak order of Levi was based on heredity (7:12-19)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51</a:t>
            </a:fld>
            <a:endParaRPr lang="en-US"/>
          </a:p>
        </p:txBody>
      </p:sp>
    </p:spTree>
    <p:extLst>
      <p:ext uri="{BB962C8B-B14F-4D97-AF65-F5344CB8AC3E}">
        <p14:creationId xmlns:p14="http://schemas.microsoft.com/office/powerpoint/2010/main" val="13474368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weak order of Levi was based on heredity (7:12-19)</a:t>
            </a:r>
            <a:r>
              <a:rPr lang="en-SG" dirty="0">
                <a:effectLst/>
              </a:rPr>
              <a:t> </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52</a:t>
            </a:fld>
            <a:endParaRPr lang="en-US"/>
          </a:p>
        </p:txBody>
      </p:sp>
    </p:spTree>
    <p:extLst>
      <p:ext uri="{BB962C8B-B14F-4D97-AF65-F5344CB8AC3E}">
        <p14:creationId xmlns:p14="http://schemas.microsoft.com/office/powerpoint/2010/main" val="1570763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need representatives for many reasons—lack of time to go everywhere ourselves, lack of expertise, </a:t>
            </a:r>
            <a:r>
              <a:rPr lang="en-US" sz="1200" kern="1200" dirty="0" err="1">
                <a:solidFill>
                  <a:schemeClr val="tx1"/>
                </a:solidFill>
                <a:effectLst/>
                <a:latin typeface="+mn-lt"/>
                <a:ea typeface="+mn-ea"/>
                <a:cs typeface="+mn-cs"/>
              </a:rPr>
              <a:t>etc</a:t>
            </a:r>
            <a:r>
              <a:rPr lang="en-SG" sz="1200" kern="1200" dirty="0">
                <a:solidFill>
                  <a:schemeClr val="tx1"/>
                </a:solidFill>
                <a:effectLst/>
                <a:latin typeface="+mn-lt"/>
                <a:ea typeface="+mn-ea"/>
                <a:cs typeface="+mn-cs"/>
              </a:rPr>
              <a:t>.</a:t>
            </a:r>
          </a:p>
          <a:p>
            <a:r>
              <a:rPr lang="en-US" dirty="0">
                <a:cs typeface="ＭＳ Ｐゴシック" charset="0"/>
              </a:rPr>
              <a:t>• </a:t>
            </a:r>
            <a:r>
              <a:rPr lang="en-US" sz="1200" kern="1200" dirty="0">
                <a:solidFill>
                  <a:schemeClr val="tx1"/>
                </a:solidFill>
                <a:effectLst/>
                <a:latin typeface="+mn-lt"/>
                <a:ea typeface="+mn-ea"/>
                <a:cs typeface="+mn-cs"/>
              </a:rPr>
              <a:t>Can you appear before a holy God on your own behalf</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the top priest, Christ is better than any priest of Melchizedek or Aaron.</a:t>
            </a:r>
            <a:r>
              <a:rPr lang="en-SG" dirty="0">
                <a:effectLst/>
              </a:rPr>
              <a: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08262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B3D2DF5-610C-6748-8A60-008B21EF3500}" type="slidenum">
              <a:rPr lang="en-US" sz="1200">
                <a:solidFill>
                  <a:prstClr val="black"/>
                </a:solidFill>
              </a:rPr>
              <a:pPr/>
              <a:t>65</a:t>
            </a:fld>
            <a:endParaRPr lang="en-US" sz="1200">
              <a:solidFill>
                <a:prstClr val="black"/>
              </a:solidFill>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2DB12D3-6051-354D-A67B-DD88E83AA7EC}" type="slidenum">
              <a:rPr lang="en-US" sz="1200">
                <a:solidFill>
                  <a:prstClr val="black"/>
                </a:solidFill>
              </a:rPr>
              <a:pPr/>
              <a:t>68</a:t>
            </a:fld>
            <a:endParaRPr lang="en-US" sz="1200">
              <a:solidFill>
                <a:prstClr val="black"/>
              </a:solidFill>
            </a:endParaRPr>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2610262-B978-9C41-BFB9-8F33A3AB98A5}" type="slidenum">
              <a:rPr lang="en-US" sz="1200">
                <a:solidFill>
                  <a:prstClr val="black"/>
                </a:solidFill>
              </a:rPr>
              <a:pPr/>
              <a:t>69</a:t>
            </a:fld>
            <a:endParaRPr lang="en-US" sz="1200">
              <a:solidFill>
                <a:prstClr val="black"/>
              </a:solidFill>
            </a:endParaRPr>
          </a:p>
        </p:txBody>
      </p:sp>
      <p:sp>
        <p:nvSpPr>
          <p:cNvPr id="366595" name="Rectangle 2"/>
          <p:cNvSpPr>
            <a:spLocks noGrp="1" noRot="1" noChangeAspect="1" noChangeArrowheads="1" noTextEdit="1"/>
          </p:cNvSpPr>
          <p:nvPr>
            <p:ph type="sldImg"/>
          </p:nvPr>
        </p:nvSpPr>
        <p:spPr>
          <a:ln/>
        </p:spPr>
      </p:sp>
      <p:sp>
        <p:nvSpPr>
          <p:cNvPr id="36659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Who do you trust as your ultimate representative before God?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Don</a:t>
            </a:r>
            <a:r>
              <a:rPr lang="fr-FR" dirty="0"/>
              <a:t>'</a:t>
            </a:r>
            <a:r>
              <a:rPr lang="en-US" dirty="0"/>
              <a:t>t rely on any human or angelic mediator.</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Trust Christ as your ultimate representative before God.</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t>Prayer </a:t>
            </a:r>
          </a:p>
        </p:txBody>
      </p:sp>
      <p:sp>
        <p:nvSpPr>
          <p:cNvPr id="4" name="Slide Number Placeholder 3"/>
          <p:cNvSpPr>
            <a:spLocks noGrp="1"/>
          </p:cNvSpPr>
          <p:nvPr>
            <p:ph type="sldNum" sz="quarter" idx="10"/>
          </p:nvPr>
        </p:nvSpPr>
        <p:spPr/>
        <p:txBody>
          <a:bodyPr/>
          <a:lstStyle/>
          <a:p>
            <a:fld id="{A079FDE9-4B2D-884B-BE4B-021913485B06}" type="slidenum">
              <a:rPr lang="en-US" smtClean="0"/>
              <a:t>70</a:t>
            </a:fld>
            <a:endParaRPr lang="en-US"/>
          </a:p>
        </p:txBody>
      </p:sp>
    </p:spTree>
    <p:extLst>
      <p:ext uri="{BB962C8B-B14F-4D97-AF65-F5344CB8AC3E}">
        <p14:creationId xmlns:p14="http://schemas.microsoft.com/office/powerpoint/2010/main" val="33666822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level of blasphemy evident in our day is amazing</a:t>
            </a:r>
            <a:r>
              <a:rPr lang="en-SG"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The atheists have been embolden to publicly state things that no one dared to do even ten years ago</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They ridicule Jesus and the cross in images on the Internet that is appalling and inappropriate to show you.  </a:t>
            </a:r>
          </a:p>
          <a:p>
            <a:r>
              <a:rPr lang="en-US" dirty="0">
                <a:cs typeface="ＭＳ Ｐゴシック" charset="0"/>
              </a:rPr>
              <a:t>They slander Christians in an incredibly distasteful way.</a:t>
            </a:r>
          </a:p>
          <a:p>
            <a:r>
              <a:rPr lang="en-US" dirty="0">
                <a:cs typeface="ＭＳ Ｐゴシック" charset="0"/>
              </a:rPr>
              <a:t>They lack any fear that they will appear before a holy God.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are you, in your weak and sinful state, ready to face the perfect Ruler of the universe?  I dare say that you need a representative to act on your behalf</a:t>
            </a:r>
            <a:endParaRPr lang="en-US" dirty="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2AE2FE27-7F5F-7641-89B7-7FEDC1A3736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8330192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C907795F-9D7B-7D43-B73C-1F266D6737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594612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7B296678-3E27-A14E-8110-AF6CBD2038B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602632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5B90106F-F29B-1641-BB89-AC5C3E858CB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324482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1347E63-B0A7-2547-AEF6-2D91530FCD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545420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1"/>
            <a:ext cx="7772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8288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076700"/>
            <a:ext cx="38100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fld id="{3014F31A-A3C7-D143-BC4C-3CC505434F8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262864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1"/>
            <a:ext cx="7772400" cy="990600"/>
          </a:xfr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61F46B83-D877-374F-BD22-03AB6C7D123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17342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79498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752382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12683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40973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53497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589589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434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932887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8081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1858551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98437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713946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548835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8965989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98898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B96E6CE6-4254-4047-9802-7F6BA024839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07768714"/>
      </p:ext>
    </p:extLst>
  </p:cSld>
  <p:clrMapOvr>
    <a:masterClrMapping/>
  </p:clrMapOvr>
  <p:transition>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961409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836081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022582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8794026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56283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347350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133357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985469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505888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581345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45935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54C04F-37D4-F341-AB57-CDC6AEF400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7263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894E21-F7DC-3445-A444-4FE4569407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208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42DA02-6C22-6E40-AC1F-F109B3A726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17617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B6DAD0-2D05-4F4A-A232-C73787674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2347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5503717-A357-124E-9CB6-9B69A27C94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995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1984AB-E1BC-9841-9920-40F304C18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12247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E3D035-C011-7A4C-960F-66E83D8EC7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79333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BE6AFB-ACC2-DB42-AC62-77C8498872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7643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915CCF5-DAEC-2946-842A-FD1028B6C1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24906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5A284A-B531-3C49-93BA-E14875E254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86624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BEF67E-EA36-1247-B3B2-5866F5A0EF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1240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0965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1577952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86294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002541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620797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97055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14955868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379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6531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0451173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459828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74638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33629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190412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54681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820503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685800" y="2057400"/>
            <a:ext cx="7772400" cy="1371600"/>
          </a:xfrm>
        </p:spPr>
        <p:txBody>
          <a:bodyPr/>
          <a:lstStyle>
            <a:lvl1pPr>
              <a:defRPr sz="4800"/>
            </a:lvl1pPr>
          </a:lstStyle>
          <a:p>
            <a:r>
              <a:rPr lang="en-US"/>
              <a:t>Click to edit Master title style</a:t>
            </a:r>
          </a:p>
        </p:txBody>
      </p:sp>
      <p:sp>
        <p:nvSpPr>
          <p:cNvPr id="54275"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AE013F4E-CFF6-F94C-A294-66676E4DA3F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292308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F93FB2E-62A2-3541-B1FA-5CB63FFE911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009934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E793544C-E707-604E-87F8-A8E552E97F8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425468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925146F5-DF65-814E-BECC-48F2EC7C78F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87702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60CE7131-57A2-7F41-8937-3C0EF42DCB7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8942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6C0B0508-89D8-464F-B6A0-F014647D1B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65761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0E8DF57-401D-E847-8B71-BF5BD0DE0B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3503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391CB56B-B5C9-E64F-9050-40468A3BDC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037419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09396050-5C9D-2C41-B8F7-514F7A1B91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353527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349F225-3515-2141-8DE4-C5B891A9A7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221106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46D4BE3-9F48-3144-9FC9-4B0FD6CAE0D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517332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57347"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11"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xfrm>
            <a:off x="3124201" y="6248400"/>
            <a:ext cx="2895600" cy="457200"/>
          </a:xfrm>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fld id="{6BEED831-B22E-8844-802F-C4C43D43FB9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452665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B8631D0-86AA-6F41-94B3-E4E151EC828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298768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17A1ADD-40D2-6F4F-8640-4A43C22F228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828933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39EFCF50-7ABC-CA46-86F5-2BDCBFC160C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2774291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E1457A64-09AD-EC40-83AC-CF26EBEEC9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605678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A1C10506-5ED4-4D40-A4D9-EAF865CB53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16608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3.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theme" Target="../theme/theme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jpe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5" Type="http://schemas.openxmlformats.org/officeDocument/2006/relationships/image" Target="../media/image2.jpeg"/><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241358"/>
      </p:ext>
    </p:extLst>
  </p:cSld>
  <p:clrMap bg1="dk2" tx1="lt1" bg2="dk1"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defTabSz="914400" fontAlgn="base">
              <a:spcBef>
                <a:spcPct val="0"/>
              </a:spcBef>
              <a:spcAft>
                <a:spcPct val="0"/>
              </a:spcAft>
              <a:defRPr/>
            </a:pPr>
            <a:fld id="{F6719B9D-CB55-894E-AE4C-433B2311B719}" type="slidenum">
              <a:rPr lang="en-US">
                <a:latin typeface="Times New Roman" charset="0"/>
                <a:ea typeface="ＭＳ Ｐゴシック" charset="0"/>
                <a:cs typeface="ＭＳ Ｐゴシック" charset="0"/>
              </a:rPr>
              <a:pPr defTabSz="914400" fontAlgn="base">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97193134"/>
      </p:ext>
    </p:extLst>
  </p:cSld>
  <p:clrMap bg1="lt1" tx1="dk1" bg2="lt2" tx2="dk2" accent1="accent1" accent2="accent2" accent3="accent3" accent4="accent4" accent5="accent5" accent6="accent6" hlink="hlink" folHlink="folHlink"/>
  <p:sldLayoutIdLst>
    <p:sldLayoutId id="2147483734"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249754689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275403DA-82AB-A446-987D-E2F9DEBD579B}"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0471748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0675796"/>
      </p:ext>
    </p:extLst>
  </p:cSld>
  <p:clrMap bg1="dk2" tx1="lt1" bg2="dk1"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Trebuchet MS" charset="0"/>
                <a:ea typeface="ヒラギノ角ゴ Pro W3" charset="-128"/>
                <a:cs typeface="ヒラギノ角ゴ Pro W3" charset="-128"/>
              </a:defRPr>
            </a:lvl1pPr>
          </a:lstStyle>
          <a:p>
            <a:pPr defTabSz="914400" eaLnBrk="0" fontAlgn="base" hangingPunct="0">
              <a:spcBef>
                <a:spcPct val="0"/>
              </a:spcBef>
              <a:spcAft>
                <a:spcPct val="0"/>
              </a:spcAft>
              <a:defRPr/>
            </a:pPr>
            <a:endParaRPr lang="en-US">
              <a:solidFill>
                <a:srgbClr val="FFFFFF"/>
              </a:solidFill>
            </a:endParaRPr>
          </a:p>
        </p:txBody>
      </p:sp>
      <p:sp>
        <p:nvSpPr>
          <p:cNvPr id="53253"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Trebuchet MS" charset="0"/>
                <a:ea typeface="ヒラギノ角ゴ Pro W3" charset="-128"/>
                <a:cs typeface="ヒラギノ角ゴ Pro W3" charset="-128"/>
              </a:defRPr>
            </a:lvl1pPr>
          </a:lstStyle>
          <a:p>
            <a:pPr defTabSz="914400" eaLnBrk="0" fontAlgn="base" hangingPunct="0">
              <a:spcBef>
                <a:spcPct val="0"/>
              </a:spcBef>
              <a:spcAft>
                <a:spcPct val="0"/>
              </a:spcAft>
              <a:defRPr/>
            </a:pPr>
            <a:endParaRPr lang="en-US">
              <a:solidFill>
                <a:srgbClr val="FFFFFF"/>
              </a:solidFill>
            </a:endParaRPr>
          </a:p>
        </p:txBody>
      </p:sp>
      <p:sp>
        <p:nvSpPr>
          <p:cNvPr id="532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latin typeface="Trebuchet MS" charset="0"/>
                <a:ea typeface="ヒラギノ角ゴ Pro W3" charset="0"/>
                <a:cs typeface="ヒラギノ角ゴ Pro W3" charset="0"/>
              </a:defRPr>
            </a:lvl1pPr>
          </a:lstStyle>
          <a:p>
            <a:pPr defTabSz="914400" eaLnBrk="0" fontAlgn="base" hangingPunct="0">
              <a:spcBef>
                <a:spcPct val="0"/>
              </a:spcBef>
              <a:spcAft>
                <a:spcPct val="0"/>
              </a:spcAft>
            </a:pPr>
            <a:fld id="{FA3C6319-88EB-FB45-88D4-287223D0BB6A}" type="slidenum">
              <a:rPr lang="en-US">
                <a:solidFill>
                  <a:srgbClr val="FFFFFF"/>
                </a:solidFill>
              </a:rPr>
              <a:pPr defTabSz="914400" eaLnBrk="0" fontAlgn="base" hangingPunct="0">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1070846128"/>
      </p:ext>
    </p:extLst>
  </p:cSld>
  <p:clrMap bg1="dk2" tx1="lt1" bg2="dk1"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5pPr>
      <a:lvl6pPr marL="457177"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6pPr>
      <a:lvl7pPr marL="914353"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7pPr>
      <a:lvl8pPr marL="1371530"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8pPr>
      <a:lvl9pPr marL="1828706" algn="ctr" rtl="0" fontAlgn="base">
        <a:spcBef>
          <a:spcPct val="0"/>
        </a:spcBef>
        <a:spcAft>
          <a:spcPct val="0"/>
        </a:spcAft>
        <a:defRPr sz="4400">
          <a:solidFill>
            <a:schemeClr val="tx2"/>
          </a:solidFill>
          <a:latin typeface="Trebuchet MS" pitchFamily="-111" charset="0"/>
          <a:ea typeface="ヒラギノ角ゴ Pro W3" pitchFamily="-111" charset="-128"/>
          <a:cs typeface="ヒラギノ角ゴ Pro W3" pitchFamily="-111" charset="-128"/>
        </a:defRPr>
      </a:lvl9pPr>
    </p:titleStyle>
    <p:bodyStyle>
      <a:lvl1pPr marL="342882" indent="-342882" algn="l" rtl="0" eaLnBrk="0" fontAlgn="base" hangingPunct="0">
        <a:spcBef>
          <a:spcPct val="20000"/>
        </a:spcBef>
        <a:spcAft>
          <a:spcPct val="0"/>
        </a:spcAft>
        <a:buSzPct val="95000"/>
        <a:buFont typeface="Monotype Sorts" charset="0"/>
        <a:buChar char="G"/>
        <a:defRPr sz="3200">
          <a:solidFill>
            <a:schemeClr val="tx1"/>
          </a:solidFill>
          <a:latin typeface="Arial"/>
          <a:ea typeface="+mn-ea"/>
          <a:cs typeface="Arial"/>
        </a:defRPr>
      </a:lvl1pPr>
      <a:lvl2pPr marL="742912" indent="-285736" algn="l" rtl="0" eaLnBrk="0" fontAlgn="base" hangingPunct="0">
        <a:spcBef>
          <a:spcPct val="20000"/>
        </a:spcBef>
        <a:spcAft>
          <a:spcPct val="0"/>
        </a:spcAft>
        <a:buSzPct val="95000"/>
        <a:buFont typeface="Monotype Sorts" charset="0"/>
        <a:buChar char="G"/>
        <a:defRPr sz="2800">
          <a:solidFill>
            <a:schemeClr val="tx1"/>
          </a:solidFill>
          <a:latin typeface="Arial"/>
          <a:ea typeface="+mn-ea"/>
          <a:cs typeface="Arial"/>
        </a:defRPr>
      </a:lvl2pPr>
      <a:lvl3pPr marL="1142942" indent="-228588" algn="l" rtl="0" eaLnBrk="0" fontAlgn="base" hangingPunct="0">
        <a:spcBef>
          <a:spcPct val="20000"/>
        </a:spcBef>
        <a:spcAft>
          <a:spcPct val="0"/>
        </a:spcAft>
        <a:buSzPct val="95000"/>
        <a:buFont typeface="Monotype Sorts" charset="0"/>
        <a:buChar char="G"/>
        <a:defRPr sz="2400">
          <a:solidFill>
            <a:schemeClr val="tx1"/>
          </a:solidFill>
          <a:latin typeface="Arial"/>
          <a:ea typeface="+mn-ea"/>
          <a:cs typeface="Arial"/>
        </a:defRPr>
      </a:lvl3pPr>
      <a:lvl4pPr marL="1600118"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4pPr>
      <a:lvl5pPr marL="2057295" indent="-228588" algn="l" rtl="0" eaLnBrk="0" fontAlgn="base" hangingPunct="0">
        <a:spcBef>
          <a:spcPct val="20000"/>
        </a:spcBef>
        <a:spcAft>
          <a:spcPct val="0"/>
        </a:spcAft>
        <a:buSzPct val="95000"/>
        <a:buFont typeface="Monotype Sorts" charset="0"/>
        <a:buChar char="G"/>
        <a:defRPr sz="2000">
          <a:solidFill>
            <a:schemeClr val="tx1"/>
          </a:solidFill>
          <a:latin typeface="Arial"/>
          <a:ea typeface="+mn-ea"/>
          <a:cs typeface="Arial"/>
        </a:defRPr>
      </a:lvl5pPr>
      <a:lvl6pPr marL="251447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6pPr>
      <a:lvl7pPr marL="2971648"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7pPr>
      <a:lvl8pPr marL="3428825"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8pPr>
      <a:lvl9pPr marL="3886001" indent="-228588" algn="l" rtl="0" fontAlgn="base">
        <a:spcBef>
          <a:spcPct val="20000"/>
        </a:spcBef>
        <a:spcAft>
          <a:spcPct val="0"/>
        </a:spcAft>
        <a:buSzPct val="95000"/>
        <a:buFont typeface="Monotype Sorts" pitchFamily="-111" charset="2"/>
        <a:buChar char="G"/>
        <a:defRPr sz="20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533401"/>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6246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4"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latin typeface="Arial" charset="0"/>
            </a:endParaRPr>
          </a:p>
        </p:txBody>
      </p:sp>
      <p:sp>
        <p:nvSpPr>
          <p:cNvPr id="56325" name="Rectangle 5"/>
          <p:cNvSpPr>
            <a:spLocks noGrp="1" noChangeArrowheads="1"/>
          </p:cNvSpPr>
          <p:nvPr>
            <p:ph type="ftr" sz="quarter" idx="3"/>
          </p:nvPr>
        </p:nvSpPr>
        <p:spPr bwMode="auto">
          <a:xfrm>
            <a:off x="3124201" y="6270625"/>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ctr">
              <a:defRPr sz="1400">
                <a:ea typeface="ＭＳ Ｐゴシック" charset="-128"/>
                <a:cs typeface="ＭＳ Ｐゴシック" charset="-128"/>
              </a:defRPr>
            </a:lvl1pPr>
          </a:lstStyle>
          <a:p>
            <a:pPr defTabSz="914400" eaLnBrk="0" fontAlgn="base" hangingPunct="0">
              <a:spcBef>
                <a:spcPct val="0"/>
              </a:spcBef>
              <a:spcAft>
                <a:spcPct val="0"/>
              </a:spcAft>
              <a:defRPr/>
            </a:pPr>
            <a:endParaRPr lang="en-US">
              <a:solidFill>
                <a:srgbClr val="FFFFFF"/>
              </a:solidFill>
              <a:latin typeface="Arial" charset="0"/>
            </a:endParaRPr>
          </a:p>
        </p:txBody>
      </p:sp>
      <p:sp>
        <p:nvSpPr>
          <p:cNvPr id="56326"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400"/>
            </a:lvl1pPr>
          </a:lstStyle>
          <a:p>
            <a:pPr defTabSz="914400" eaLnBrk="0" fontAlgn="base" hangingPunct="0">
              <a:spcBef>
                <a:spcPct val="0"/>
              </a:spcBef>
              <a:spcAft>
                <a:spcPct val="0"/>
              </a:spcAft>
            </a:pPr>
            <a:fld id="{6605037A-0559-2A46-AB6D-83FBBCBB86B9}" type="slidenum">
              <a:rPr lang="en-US">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87396673"/>
      </p:ext>
    </p:extLst>
  </p:cSld>
  <p:clrMap bg1="dk2" tx1="lt1" bg2="dk1" tx2="lt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xStyles>
    <p:titleStyle>
      <a:lvl1pPr algn="l" rtl="0" eaLnBrk="0" fontAlgn="base" hangingPunct="0">
        <a:lnSpc>
          <a:spcPct val="90000"/>
        </a:lnSpc>
        <a:spcBef>
          <a:spcPct val="0"/>
        </a:spcBef>
        <a:spcAft>
          <a:spcPct val="0"/>
        </a:spcAft>
        <a:defRPr sz="4400">
          <a:solidFill>
            <a:schemeClr val="tx2"/>
          </a:solidFill>
          <a:latin typeface="Arial"/>
          <a:ea typeface="ＭＳ Ｐゴシック" charset="-128"/>
          <a:cs typeface="Arial"/>
        </a:defRPr>
      </a:lvl1pPr>
      <a:lvl2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177" algn="l" rtl="0" eaLnBrk="0" fontAlgn="base" hangingPunct="0">
        <a:lnSpc>
          <a:spcPct val="90000"/>
        </a:lnSpc>
        <a:spcBef>
          <a:spcPct val="0"/>
        </a:spcBef>
        <a:spcAft>
          <a:spcPct val="0"/>
        </a:spcAft>
        <a:defRPr sz="4400">
          <a:solidFill>
            <a:schemeClr val="tx2"/>
          </a:solidFill>
          <a:latin typeface="Times New Roman" pitchFamily="-111" charset="0"/>
        </a:defRPr>
      </a:lvl6pPr>
      <a:lvl7pPr marL="914353" algn="l" rtl="0" eaLnBrk="0" fontAlgn="base" hangingPunct="0">
        <a:lnSpc>
          <a:spcPct val="90000"/>
        </a:lnSpc>
        <a:spcBef>
          <a:spcPct val="0"/>
        </a:spcBef>
        <a:spcAft>
          <a:spcPct val="0"/>
        </a:spcAft>
        <a:defRPr sz="4400">
          <a:solidFill>
            <a:schemeClr val="tx2"/>
          </a:solidFill>
          <a:latin typeface="Times New Roman" pitchFamily="-111" charset="0"/>
        </a:defRPr>
      </a:lvl7pPr>
      <a:lvl8pPr marL="1371530" algn="l" rtl="0" eaLnBrk="0" fontAlgn="base" hangingPunct="0">
        <a:lnSpc>
          <a:spcPct val="90000"/>
        </a:lnSpc>
        <a:spcBef>
          <a:spcPct val="0"/>
        </a:spcBef>
        <a:spcAft>
          <a:spcPct val="0"/>
        </a:spcAft>
        <a:defRPr sz="4400">
          <a:solidFill>
            <a:schemeClr val="tx2"/>
          </a:solidFill>
          <a:latin typeface="Times New Roman" pitchFamily="-111" charset="0"/>
        </a:defRPr>
      </a:lvl8pPr>
      <a:lvl9pPr marL="1828706" algn="l" rtl="0" eaLnBrk="0" fontAlgn="base" hangingPunct="0">
        <a:lnSpc>
          <a:spcPct val="90000"/>
        </a:lnSpc>
        <a:spcBef>
          <a:spcPct val="0"/>
        </a:spcBef>
        <a:spcAft>
          <a:spcPct val="0"/>
        </a:spcAft>
        <a:defRPr sz="4400">
          <a:solidFill>
            <a:schemeClr val="tx2"/>
          </a:solidFill>
          <a:latin typeface="Times New Roman" pitchFamily="-111" charset="0"/>
        </a:defRPr>
      </a:lvl9pPr>
    </p:titleStyle>
    <p:bodyStyle>
      <a:lvl1pPr marL="342882" indent="-342882" algn="l" rtl="0" eaLnBrk="0" fontAlgn="base" hangingPunct="0">
        <a:lnSpc>
          <a:spcPct val="90000"/>
        </a:lnSpc>
        <a:spcBef>
          <a:spcPct val="20000"/>
        </a:spcBef>
        <a:spcAft>
          <a:spcPct val="0"/>
        </a:spcAft>
        <a:buSzPct val="80000"/>
        <a:buFont typeface="Wingdings" charset="0"/>
        <a:buChar char="l"/>
        <a:defRPr sz="3200">
          <a:solidFill>
            <a:schemeClr val="tx1"/>
          </a:solidFill>
          <a:latin typeface="Arial"/>
          <a:ea typeface="ＭＳ Ｐゴシック" charset="-128"/>
          <a:cs typeface="Arial"/>
        </a:defRPr>
      </a:lvl1pPr>
      <a:lvl2pPr marL="742912" indent="-285736" algn="l" rtl="0" eaLnBrk="0" fontAlgn="base" hangingPunct="0">
        <a:lnSpc>
          <a:spcPct val="90000"/>
        </a:lnSpc>
        <a:spcBef>
          <a:spcPct val="20000"/>
        </a:spcBef>
        <a:spcAft>
          <a:spcPct val="0"/>
        </a:spcAft>
        <a:buSzPct val="80000"/>
        <a:buFont typeface="Wingdings" charset="0"/>
        <a:buChar char="n"/>
        <a:defRPr sz="2800">
          <a:solidFill>
            <a:schemeClr val="tx1"/>
          </a:solidFill>
          <a:latin typeface="Arial"/>
          <a:ea typeface="ＭＳ Ｐゴシック" pitchFamily="-111" charset="-128"/>
          <a:cs typeface="Arial"/>
        </a:defRPr>
      </a:lvl2pPr>
      <a:lvl3pPr marL="1142942" indent="-228588" algn="l" rtl="0" eaLnBrk="0" fontAlgn="base" hangingPunct="0">
        <a:lnSpc>
          <a:spcPct val="90000"/>
        </a:lnSpc>
        <a:spcBef>
          <a:spcPct val="20000"/>
        </a:spcBef>
        <a:spcAft>
          <a:spcPct val="0"/>
        </a:spcAft>
        <a:buSzPct val="80000"/>
        <a:buFont typeface="Wingdings" charset="0"/>
        <a:buChar char="l"/>
        <a:defRPr sz="2400">
          <a:solidFill>
            <a:schemeClr val="tx1"/>
          </a:solidFill>
          <a:latin typeface="Arial"/>
          <a:ea typeface="ＭＳ Ｐゴシック" pitchFamily="-111" charset="-128"/>
          <a:cs typeface="Arial"/>
        </a:defRPr>
      </a:lvl3pPr>
      <a:lvl4pPr marL="1600118" indent="-228588" algn="l" rtl="0" eaLnBrk="0" fontAlgn="base" hangingPunct="0">
        <a:lnSpc>
          <a:spcPct val="90000"/>
        </a:lnSpc>
        <a:spcBef>
          <a:spcPct val="20000"/>
        </a:spcBef>
        <a:spcAft>
          <a:spcPct val="0"/>
        </a:spcAft>
        <a:buSzPct val="80000"/>
        <a:buFont typeface="Wingdings" charset="0"/>
        <a:buChar char="n"/>
        <a:defRPr sz="2000">
          <a:solidFill>
            <a:schemeClr val="tx1"/>
          </a:solidFill>
          <a:latin typeface="Arial"/>
          <a:ea typeface="ＭＳ Ｐゴシック" pitchFamily="-111" charset="-128"/>
          <a:cs typeface="Arial"/>
        </a:defRPr>
      </a:lvl4pPr>
      <a:lvl5pPr marL="2057295" indent="-228588" algn="l" rtl="0" eaLnBrk="0" fontAlgn="base" hangingPunct="0">
        <a:lnSpc>
          <a:spcPct val="90000"/>
        </a:lnSpc>
        <a:spcBef>
          <a:spcPct val="20000"/>
        </a:spcBef>
        <a:spcAft>
          <a:spcPct val="0"/>
        </a:spcAft>
        <a:buSzPct val="80000"/>
        <a:buFont typeface="Wingdings" charset="0"/>
        <a:buChar char="l"/>
        <a:defRPr sz="2000">
          <a:solidFill>
            <a:schemeClr val="tx1"/>
          </a:solidFill>
          <a:latin typeface="Arial"/>
          <a:ea typeface="ＭＳ Ｐゴシック" pitchFamily="-111" charset="-128"/>
          <a:cs typeface="Arial"/>
        </a:defRPr>
      </a:lvl5pPr>
      <a:lvl6pPr marL="251447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6pPr>
      <a:lvl7pPr marL="2971648"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7pPr>
      <a:lvl8pPr marL="3428825"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8pPr>
      <a:lvl9pPr marL="3886001" indent="-228588" algn="l" rtl="0" eaLnBrk="0" fontAlgn="base" hangingPunct="0">
        <a:lnSpc>
          <a:spcPct val="90000"/>
        </a:lnSpc>
        <a:spcBef>
          <a:spcPct val="20000"/>
        </a:spcBef>
        <a:spcAft>
          <a:spcPct val="0"/>
        </a:spcAft>
        <a:buSzPct val="80000"/>
        <a:buFont typeface="Wingdings" pitchFamily="-111" charset="2"/>
        <a:buChar char="l"/>
        <a:defRPr sz="2000">
          <a:solidFill>
            <a:schemeClr val="tx1"/>
          </a:solidFill>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hemeOverride" Target="../theme/themeOverride2.xml"/><Relationship Id="rId5" Type="http://schemas.openxmlformats.org/officeDocument/2006/relationships/image" Target="../media/image19.emf"/><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hemeOverride" Target="../theme/themeOverride3.xml"/><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62.xml"/><Relationship Id="rId5" Type="http://schemas.openxmlformats.org/officeDocument/2006/relationships/image" Target="../media/image35.emf"/><Relationship Id="rId4" Type="http://schemas.openxmlformats.org/officeDocument/2006/relationships/image" Target="../media/image34.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9.xml"/><Relationship Id="rId1" Type="http://schemas.openxmlformats.org/officeDocument/2006/relationships/themeOverride" Target="../theme/themeOverride4.xml"/><Relationship Id="rId5" Type="http://schemas.openxmlformats.org/officeDocument/2006/relationships/image" Target="../media/image38.emf"/><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6.xml"/><Relationship Id="rId1" Type="http://schemas.openxmlformats.org/officeDocument/2006/relationships/slideLayout" Target="../slideLayouts/slideLayout45.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0.xml"/><Relationship Id="rId1" Type="http://schemas.openxmlformats.org/officeDocument/2006/relationships/themeOverride" Target="../theme/themeOverride5.xml"/><Relationship Id="rId5" Type="http://schemas.openxmlformats.org/officeDocument/2006/relationships/image" Target="../media/image57.jpg"/><Relationship Id="rId4" Type="http://schemas.openxmlformats.org/officeDocument/2006/relationships/image" Target="../media/image56.jpeg"/></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64.xml"/><Relationship Id="rId1" Type="http://schemas.openxmlformats.org/officeDocument/2006/relationships/slideLayout" Target="../slideLayouts/slideLayout105.xml"/><Relationship Id="rId4" Type="http://schemas.openxmlformats.org/officeDocument/2006/relationships/image" Target="../media/image61.jpeg"/></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5.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7</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720820" y="532347"/>
            <a:ext cx="3373967" cy="4621873"/>
          </a:xfrm>
          <a:prstGeom prst="rect">
            <a:avLst/>
          </a:prstGeom>
        </p:spPr>
      </p:pic>
      <p:sp>
        <p:nvSpPr>
          <p:cNvPr id="900098" name="Rectangle 2"/>
          <p:cNvSpPr>
            <a:spLocks noGrp="1" noChangeArrowheads="1"/>
          </p:cNvSpPr>
          <p:nvPr>
            <p:ph type="ctrTitle"/>
          </p:nvPr>
        </p:nvSpPr>
        <p:spPr>
          <a:xfrm>
            <a:off x="49213" y="1412875"/>
            <a:ext cx="5671607"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أفضل من   ملكيصادق</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6844" y="522920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لماذا لا يستطيع أي شخص غير يسوع  </a:t>
            </a:r>
            <a:r>
              <a:rPr lang="ar-JO" sz="4800" b="1" dirty="0">
                <a:solidFill>
                  <a:srgbClr val="FFFF00"/>
                </a:solidFill>
                <a:effectLst>
                  <a:glow rad="127000">
                    <a:srgbClr val="000000"/>
                  </a:glow>
                </a:effectLst>
                <a:latin typeface="Arial" panose="020B0604020202020204" pitchFamily="34" charset="0"/>
                <a:ea typeface="ＭＳ Ｐゴシック" charset="0"/>
                <a:cs typeface="Arial" panose="020B0604020202020204" pitchFamily="34" charset="0"/>
              </a:rPr>
              <a:t>تمثيلنا </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أمام الله؟</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28276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ممثلنا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4760203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10520" cy="6062133"/>
          </a:xfrm>
          <a:prstGeom prst="rect">
            <a:avLst/>
          </a:prstGeom>
        </p:spPr>
      </p:pic>
      <p:sp>
        <p:nvSpPr>
          <p:cNvPr id="900098" name="Rectangle 2"/>
          <p:cNvSpPr>
            <a:spLocks noGrp="1" noChangeArrowheads="1"/>
          </p:cNvSpPr>
          <p:nvPr>
            <p:ph type="ctrTitle"/>
          </p:nvPr>
        </p:nvSpPr>
        <p:spPr>
          <a:xfrm>
            <a:off x="0" y="6011333"/>
            <a:ext cx="9144000" cy="76305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الرسالة إلى العبرانيين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32098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خلفية</a:t>
            </a:r>
            <a:br>
              <a:rPr lang="ar-JO"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br>
            <a:r>
              <a:rPr lang="en-AU" sz="8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 </a:t>
            </a:r>
            <a:r>
              <a:rPr lang="ar-JO"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الرسالة</a:t>
            </a:r>
            <a:endParaRPr lang="en-US" sz="60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9650450"/>
      </p:ext>
    </p:extLst>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14338" name="Picture 2" descr="ISSCO00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1585714"/>
            <a:ext cx="23622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ctrTitle" sz="quarter"/>
          </p:nvPr>
        </p:nvSpPr>
        <p:spPr>
          <a:xfrm>
            <a:off x="-36512" y="930424"/>
            <a:ext cx="7315200" cy="1349375"/>
          </a:xfrm>
          <a:effectLst/>
        </p:spPr>
        <p:txBody>
          <a:bodyPr/>
          <a:lstStyle/>
          <a:p>
            <a:pPr eaLnBrk="1" hangingPunct="1"/>
            <a:r>
              <a:rPr lang="ar-JO"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panose="020B0604020202020204" pitchFamily="34" charset="0"/>
                <a:ea typeface="ＭＳ Ｐゴシック" charset="0"/>
                <a:cs typeface="Arial" panose="020B0604020202020204" pitchFamily="34" charset="0"/>
              </a:rPr>
              <a:t>العبرانيين</a:t>
            </a:r>
            <a:endParaRPr lang="en-US" sz="9600" b="1" dirty="0">
              <a:solidFill>
                <a:schemeClr val="tx1"/>
              </a:solidFill>
              <a:effectLst>
                <a:outerShdw blurRad="44450" dist="88900" dir="2700000" algn="tl" rotWithShape="0">
                  <a:srgbClr val="000000">
                    <a:alpha val="92000"/>
                  </a:srgbClr>
                </a:outerShdw>
                <a:reflection stA="50000" endPos="75000" dir="5400000" sy="-100000" algn="bl" rotWithShape="0"/>
              </a:effectLst>
              <a:latin typeface="Arial" panose="020B0604020202020204" pitchFamily="34" charset="0"/>
              <a:ea typeface="ＭＳ Ｐゴシック" charset="0"/>
              <a:cs typeface="Arial" panose="020B0604020202020204" pitchFamily="34" charset="0"/>
            </a:endParaRPr>
          </a:p>
        </p:txBody>
      </p:sp>
      <p:pic>
        <p:nvPicPr>
          <p:cNvPr id="14341" name="Picture 5" descr="j022938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199" y="3284984"/>
            <a:ext cx="5612257" cy="3333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Text Box 6"/>
          <p:cNvSpPr txBox="1">
            <a:spLocks noChangeArrowheads="1"/>
          </p:cNvSpPr>
          <p:nvPr/>
        </p:nvSpPr>
        <p:spPr bwMode="auto">
          <a:xfrm>
            <a:off x="1915886" y="3558148"/>
            <a:ext cx="360574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b="1" dirty="0">
                <a:solidFill>
                  <a:srgbClr val="0068AE"/>
                </a:solidFill>
                <a:effectLst>
                  <a:outerShdw blurRad="38100" dist="38100" dir="2700000" algn="tl">
                    <a:srgbClr val="000000"/>
                  </a:outerShdw>
                </a:effectLst>
                <a:latin typeface="Arial" panose="020B0604020202020204" pitchFamily="34" charset="0"/>
                <a:cs typeface="Arial" panose="020B0604020202020204" pitchFamily="34" charset="0"/>
              </a:rPr>
              <a:t>المولف</a:t>
            </a:r>
            <a:endParaRPr lang="en-US" sz="3200" b="1" dirty="0">
              <a:solidFill>
                <a:srgbClr val="0068AE"/>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344" name="Text Box 8"/>
          <p:cNvSpPr txBox="1">
            <a:spLocks noChangeArrowheads="1"/>
          </p:cNvSpPr>
          <p:nvPr/>
        </p:nvSpPr>
        <p:spPr bwMode="auto">
          <a:xfrm>
            <a:off x="1915887" y="5082775"/>
            <a:ext cx="360574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b="1" dirty="0">
                <a:solidFill>
                  <a:srgbClr val="0068AE"/>
                </a:solidFill>
                <a:effectLst>
                  <a:outerShdw blurRad="38100" dist="38100" dir="2700000" algn="tl">
                    <a:srgbClr val="000000"/>
                  </a:outerShdw>
                </a:effectLst>
                <a:latin typeface="Arial" panose="020B0604020202020204" pitchFamily="34" charset="0"/>
                <a:cs typeface="Arial" panose="020B0604020202020204" pitchFamily="34" charset="0"/>
              </a:rPr>
              <a:t>الوجهة</a:t>
            </a:r>
            <a:endParaRPr lang="en-US" sz="3200" b="1" dirty="0">
              <a:solidFill>
                <a:srgbClr val="0068AE"/>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345" name="Text Box 9"/>
          <p:cNvSpPr txBox="1">
            <a:spLocks noChangeArrowheads="1"/>
          </p:cNvSpPr>
          <p:nvPr/>
        </p:nvSpPr>
        <p:spPr bwMode="auto">
          <a:xfrm>
            <a:off x="1915886" y="4066357"/>
            <a:ext cx="3605746"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b="1" dirty="0">
                <a:solidFill>
                  <a:srgbClr val="0068AE"/>
                </a:solidFill>
                <a:effectLst>
                  <a:outerShdw blurRad="38100" dist="38100" dir="2700000" algn="tl">
                    <a:srgbClr val="000000"/>
                  </a:outerShdw>
                </a:effectLst>
                <a:latin typeface="Arial" panose="020B0604020202020204" pitchFamily="34" charset="0"/>
                <a:cs typeface="Arial" panose="020B0604020202020204" pitchFamily="34" charset="0"/>
              </a:rPr>
              <a:t>المستلمون</a:t>
            </a:r>
            <a:endParaRPr lang="en-US" sz="3200" b="1" dirty="0">
              <a:solidFill>
                <a:srgbClr val="0068AE"/>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346" name="Text Box 10"/>
          <p:cNvSpPr txBox="1">
            <a:spLocks noChangeArrowheads="1"/>
          </p:cNvSpPr>
          <p:nvPr/>
        </p:nvSpPr>
        <p:spPr bwMode="auto">
          <a:xfrm>
            <a:off x="1915887" y="4574566"/>
            <a:ext cx="3605744" cy="584771"/>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b="1" dirty="0">
                <a:solidFill>
                  <a:srgbClr val="0068AE"/>
                </a:solidFill>
                <a:effectLst>
                  <a:outerShdw blurRad="38100" dist="38100" dir="2700000" algn="tl">
                    <a:srgbClr val="000000"/>
                  </a:outerShdw>
                </a:effectLst>
                <a:latin typeface="Arial" panose="020B0604020202020204" pitchFamily="34" charset="0"/>
                <a:cs typeface="Arial" panose="020B0604020202020204" pitchFamily="34" charset="0"/>
              </a:rPr>
              <a:t>الأصل</a:t>
            </a:r>
            <a:endParaRPr lang="en-US" sz="3200" b="1" dirty="0">
              <a:solidFill>
                <a:srgbClr val="0068AE"/>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347" name="Text Box 11"/>
          <p:cNvSpPr txBox="1">
            <a:spLocks noChangeArrowheads="1"/>
          </p:cNvSpPr>
          <p:nvPr/>
        </p:nvSpPr>
        <p:spPr bwMode="auto">
          <a:xfrm>
            <a:off x="1915886" y="5590985"/>
            <a:ext cx="3605743" cy="769437"/>
          </a:xfrm>
          <a:prstGeom prst="rect">
            <a:avLst/>
          </a:prstGeom>
          <a:noFill/>
          <a:ln w="9525">
            <a:noFill/>
            <a:miter lim="800000"/>
            <a:headEnd/>
            <a:tailEnd/>
          </a:ln>
          <a:effec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50000"/>
              </a:spcBef>
              <a:spcAft>
                <a:spcPct val="0"/>
              </a:spcAft>
            </a:pPr>
            <a:r>
              <a:rPr lang="ar-JO" sz="44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غير معروفون</a:t>
            </a:r>
            <a:endParaRPr lang="en-US" sz="4000" b="1"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14" name="Text Box 5"/>
          <p:cNvSpPr txBox="1">
            <a:spLocks noChangeArrowheads="1"/>
          </p:cNvSpPr>
          <p:nvPr/>
        </p:nvSpPr>
        <p:spPr bwMode="auto">
          <a:xfrm>
            <a:off x="7939314" y="60325"/>
            <a:ext cx="1582871" cy="707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256-257 </a:t>
            </a:r>
          </a:p>
          <a:p>
            <a:pPr defTabSz="914400" eaLnBrk="0" fontAlgn="base" hangingPunct="0">
              <a:spcBef>
                <a:spcPct val="0"/>
              </a:spcBef>
              <a:spcAft>
                <a:spcPct val="0"/>
              </a:spcAft>
            </a:pPr>
            <a:endParaRPr lang="en-US" sz="20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076593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fade">
                                      <p:cBhvr>
                                        <p:cTn id="7" dur="3000"/>
                                        <p:tgtEl>
                                          <p:spTgt spid="14341"/>
                                        </p:tgtEl>
                                      </p:cBhvr>
                                    </p:animEffect>
                                  </p:childTnLst>
                                </p:cTn>
                              </p:par>
                            </p:childTnLst>
                          </p:cTn>
                        </p:par>
                        <p:par>
                          <p:cTn id="8" fill="hold" nodeType="afterGroup">
                            <p:stCondLst>
                              <p:cond delay="3000"/>
                            </p:stCondLst>
                            <p:childTnLst>
                              <p:par>
                                <p:cTn id="9" presetID="29" presetClass="entr" presetSubtype="0" fill="hold" grpId="0" nodeType="afterEffect">
                                  <p:stCondLst>
                                    <p:cond delay="0"/>
                                  </p:stCondLst>
                                  <p:childTnLst>
                                    <p:set>
                                      <p:cBhvr>
                                        <p:cTn id="10" dur="1" fill="hold">
                                          <p:stCondLst>
                                            <p:cond delay="0"/>
                                          </p:stCondLst>
                                        </p:cTn>
                                        <p:tgtEl>
                                          <p:spTgt spid="14342"/>
                                        </p:tgtEl>
                                        <p:attrNameLst>
                                          <p:attrName>style.visibility</p:attrName>
                                        </p:attrNameLst>
                                      </p:cBhvr>
                                      <p:to>
                                        <p:strVal val="visible"/>
                                      </p:to>
                                    </p:set>
                                    <p:anim calcmode="lin" valueType="num">
                                      <p:cBhvr>
                                        <p:cTn id="11" dur="1000" fill="hold"/>
                                        <p:tgtEl>
                                          <p:spTgt spid="14342"/>
                                        </p:tgtEl>
                                        <p:attrNameLst>
                                          <p:attrName>ppt_x</p:attrName>
                                        </p:attrNameLst>
                                      </p:cBhvr>
                                      <p:tavLst>
                                        <p:tav tm="0">
                                          <p:val>
                                            <p:strVal val="#ppt_x-.2"/>
                                          </p:val>
                                        </p:tav>
                                        <p:tav tm="100000">
                                          <p:val>
                                            <p:strVal val="#ppt_x"/>
                                          </p:val>
                                        </p:tav>
                                      </p:tavLst>
                                    </p:anim>
                                    <p:anim calcmode="lin" valueType="num">
                                      <p:cBhvr>
                                        <p:cTn id="12" dur="1000" fill="hold"/>
                                        <p:tgtEl>
                                          <p:spTgt spid="14342"/>
                                        </p:tgtEl>
                                        <p:attrNameLst>
                                          <p:attrName>ppt_y</p:attrName>
                                        </p:attrNameLst>
                                      </p:cBhvr>
                                      <p:tavLst>
                                        <p:tav tm="0">
                                          <p:val>
                                            <p:strVal val="#ppt_y"/>
                                          </p:val>
                                        </p:tav>
                                        <p:tav tm="100000">
                                          <p:val>
                                            <p:strVal val="#ppt_y"/>
                                          </p:val>
                                        </p:tav>
                                      </p:tavLst>
                                    </p:anim>
                                    <p:animEffect transition="in" filter="wipe(right)" prLst="gradientSize: 0.1">
                                      <p:cBhvr>
                                        <p:cTn id="13" dur="1000"/>
                                        <p:tgtEl>
                                          <p:spTgt spid="14342"/>
                                        </p:tgtEl>
                                      </p:cBhvr>
                                    </p:animEffect>
                                  </p:childTnLst>
                                </p:cTn>
                              </p:par>
                              <p:par>
                                <p:cTn id="14" presetID="29" presetClass="entr" presetSubtype="0" fill="hold" grpId="0" nodeType="withEffect">
                                  <p:stCondLst>
                                    <p:cond delay="0"/>
                                  </p:stCondLst>
                                  <p:childTnLst>
                                    <p:set>
                                      <p:cBhvr>
                                        <p:cTn id="15" dur="1" fill="hold">
                                          <p:stCondLst>
                                            <p:cond delay="0"/>
                                          </p:stCondLst>
                                        </p:cTn>
                                        <p:tgtEl>
                                          <p:spTgt spid="14345"/>
                                        </p:tgtEl>
                                        <p:attrNameLst>
                                          <p:attrName>style.visibility</p:attrName>
                                        </p:attrNameLst>
                                      </p:cBhvr>
                                      <p:to>
                                        <p:strVal val="visible"/>
                                      </p:to>
                                    </p:set>
                                    <p:anim calcmode="lin" valueType="num">
                                      <p:cBhvr>
                                        <p:cTn id="16" dur="1000" fill="hold"/>
                                        <p:tgtEl>
                                          <p:spTgt spid="14345"/>
                                        </p:tgtEl>
                                        <p:attrNameLst>
                                          <p:attrName>ppt_x</p:attrName>
                                        </p:attrNameLst>
                                      </p:cBhvr>
                                      <p:tavLst>
                                        <p:tav tm="0">
                                          <p:val>
                                            <p:strVal val="#ppt_x-.2"/>
                                          </p:val>
                                        </p:tav>
                                        <p:tav tm="100000">
                                          <p:val>
                                            <p:strVal val="#ppt_x"/>
                                          </p:val>
                                        </p:tav>
                                      </p:tavLst>
                                    </p:anim>
                                    <p:anim calcmode="lin" valueType="num">
                                      <p:cBhvr>
                                        <p:cTn id="17" dur="1000" fill="hold"/>
                                        <p:tgtEl>
                                          <p:spTgt spid="14345"/>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4345"/>
                                        </p:tgtEl>
                                      </p:cBhvr>
                                    </p:animEffect>
                                  </p:childTnLst>
                                </p:cTn>
                              </p:par>
                              <p:par>
                                <p:cTn id="19" presetID="29" presetClass="entr" presetSubtype="0" fill="hold" grpId="0" nodeType="withEffect">
                                  <p:stCondLst>
                                    <p:cond delay="0"/>
                                  </p:stCondLst>
                                  <p:childTnLst>
                                    <p:set>
                                      <p:cBhvr>
                                        <p:cTn id="20" dur="1" fill="hold">
                                          <p:stCondLst>
                                            <p:cond delay="0"/>
                                          </p:stCondLst>
                                        </p:cTn>
                                        <p:tgtEl>
                                          <p:spTgt spid="14346"/>
                                        </p:tgtEl>
                                        <p:attrNameLst>
                                          <p:attrName>style.visibility</p:attrName>
                                        </p:attrNameLst>
                                      </p:cBhvr>
                                      <p:to>
                                        <p:strVal val="visible"/>
                                      </p:to>
                                    </p:set>
                                    <p:anim calcmode="lin" valueType="num">
                                      <p:cBhvr>
                                        <p:cTn id="21" dur="1000" fill="hold"/>
                                        <p:tgtEl>
                                          <p:spTgt spid="14346"/>
                                        </p:tgtEl>
                                        <p:attrNameLst>
                                          <p:attrName>ppt_x</p:attrName>
                                        </p:attrNameLst>
                                      </p:cBhvr>
                                      <p:tavLst>
                                        <p:tav tm="0">
                                          <p:val>
                                            <p:strVal val="#ppt_x-.2"/>
                                          </p:val>
                                        </p:tav>
                                        <p:tav tm="100000">
                                          <p:val>
                                            <p:strVal val="#ppt_x"/>
                                          </p:val>
                                        </p:tav>
                                      </p:tavLst>
                                    </p:anim>
                                    <p:anim calcmode="lin" valueType="num">
                                      <p:cBhvr>
                                        <p:cTn id="22" dur="1000" fill="hold"/>
                                        <p:tgtEl>
                                          <p:spTgt spid="14346"/>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4346"/>
                                        </p:tgtEl>
                                      </p:cBhvr>
                                    </p:animEffect>
                                  </p:childTnLst>
                                </p:cTn>
                              </p:par>
                            </p:childTnLst>
                          </p:cTn>
                        </p:par>
                        <p:par>
                          <p:cTn id="24" fill="hold" nodeType="afterGroup">
                            <p:stCondLst>
                              <p:cond delay="4000"/>
                            </p:stCondLst>
                            <p:childTnLst>
                              <p:par>
                                <p:cTn id="25" presetID="50" presetClass="entr" presetSubtype="0" decel="100000" fill="hold" grpId="1" nodeType="afterEffect">
                                  <p:stCondLst>
                                    <p:cond delay="0"/>
                                  </p:stCondLst>
                                  <p:iterate type="lt">
                                    <p:tmPct val="0"/>
                                  </p:iterate>
                                  <p:childTnLst>
                                    <p:set>
                                      <p:cBhvr>
                                        <p:cTn id="26" dur="1" fill="hold">
                                          <p:stCondLst>
                                            <p:cond delay="0"/>
                                          </p:stCondLst>
                                        </p:cTn>
                                        <p:tgtEl>
                                          <p:spTgt spid="14347"/>
                                        </p:tgtEl>
                                        <p:attrNameLst>
                                          <p:attrName>style.visibility</p:attrName>
                                        </p:attrNameLst>
                                      </p:cBhvr>
                                      <p:to>
                                        <p:strVal val="visible"/>
                                      </p:to>
                                    </p:set>
                                    <p:anim calcmode="lin" valueType="num">
                                      <p:cBhvr>
                                        <p:cTn id="27" dur="1000" fill="hold"/>
                                        <p:tgtEl>
                                          <p:spTgt spid="14347"/>
                                        </p:tgtEl>
                                        <p:attrNameLst>
                                          <p:attrName>ppt_w</p:attrName>
                                        </p:attrNameLst>
                                      </p:cBhvr>
                                      <p:tavLst>
                                        <p:tav tm="0">
                                          <p:val>
                                            <p:strVal val="#ppt_w+.3"/>
                                          </p:val>
                                        </p:tav>
                                        <p:tav tm="100000">
                                          <p:val>
                                            <p:strVal val="#ppt_w"/>
                                          </p:val>
                                        </p:tav>
                                      </p:tavLst>
                                    </p:anim>
                                    <p:anim calcmode="lin" valueType="num">
                                      <p:cBhvr>
                                        <p:cTn id="28" dur="1000" fill="hold"/>
                                        <p:tgtEl>
                                          <p:spTgt spid="14347"/>
                                        </p:tgtEl>
                                        <p:attrNameLst>
                                          <p:attrName>ppt_h</p:attrName>
                                        </p:attrNameLst>
                                      </p:cBhvr>
                                      <p:tavLst>
                                        <p:tav tm="0">
                                          <p:val>
                                            <p:strVal val="#ppt_h"/>
                                          </p:val>
                                        </p:tav>
                                        <p:tav tm="100000">
                                          <p:val>
                                            <p:strVal val="#ppt_h"/>
                                          </p:val>
                                        </p:tav>
                                      </p:tavLst>
                                    </p:anim>
                                    <p:animEffect transition="in" filter="fade">
                                      <p:cBhvr>
                                        <p:cTn id="29" dur="1000"/>
                                        <p:tgtEl>
                                          <p:spTgt spid="14347"/>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4344"/>
                                        </p:tgtEl>
                                        <p:attrNameLst>
                                          <p:attrName>style.visibility</p:attrName>
                                        </p:attrNameLst>
                                      </p:cBhvr>
                                      <p:to>
                                        <p:strVal val="visible"/>
                                      </p:to>
                                    </p:set>
                                    <p:anim calcmode="lin" valueType="num">
                                      <p:cBhvr>
                                        <p:cTn id="32" dur="1000" fill="hold"/>
                                        <p:tgtEl>
                                          <p:spTgt spid="14344"/>
                                        </p:tgtEl>
                                        <p:attrNameLst>
                                          <p:attrName>ppt_x</p:attrName>
                                        </p:attrNameLst>
                                      </p:cBhvr>
                                      <p:tavLst>
                                        <p:tav tm="0">
                                          <p:val>
                                            <p:strVal val="#ppt_x-.2"/>
                                          </p:val>
                                        </p:tav>
                                        <p:tav tm="100000">
                                          <p:val>
                                            <p:strVal val="#ppt_x"/>
                                          </p:val>
                                        </p:tav>
                                      </p:tavLst>
                                    </p:anim>
                                    <p:anim calcmode="lin" valueType="num">
                                      <p:cBhvr>
                                        <p:cTn id="33" dur="1000" fill="hold"/>
                                        <p:tgtEl>
                                          <p:spTgt spid="1434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344"/>
                                        </p:tgtEl>
                                      </p:cBhvr>
                                    </p:animEffect>
                                  </p:childTnLst>
                                </p:cTn>
                              </p:par>
                            </p:childTnLst>
                          </p:cTn>
                        </p:par>
                        <p:par>
                          <p:cTn id="35" fill="hold" nodeType="afterGroup">
                            <p:stCondLst>
                              <p:cond delay="5000"/>
                            </p:stCondLst>
                            <p:childTnLst>
                              <p:par>
                                <p:cTn id="36" presetID="8" presetClass="emph" presetSubtype="0" fill="hold" grpId="0" nodeType="afterEffect">
                                  <p:stCondLst>
                                    <p:cond delay="0"/>
                                  </p:stCondLst>
                                  <p:iterate type="lt">
                                    <p:tmPct val="0"/>
                                  </p:iterate>
                                  <p:childTnLst>
                                    <p:animRot by="21600000">
                                      <p:cBhvr>
                                        <p:cTn id="37" dur="2000" fill="hold"/>
                                        <p:tgtEl>
                                          <p:spTgt spid="143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p:bldP spid="14344" grpId="0"/>
      <p:bldP spid="14345" grpId="0"/>
      <p:bldP spid="14346" grpId="0"/>
      <p:bldP spid="14347" grpId="0"/>
      <p:bldP spid="14347"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ثابر</a:t>
            </a:r>
            <a:endParaRPr lang="en-US"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في العبرانيين</a:t>
            </a:r>
            <a:endParaRPr lang="en-US"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9905208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4269"/>
            <a:ext cx="9144000" cy="1342696"/>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ركز القراء على</a:t>
            </a:r>
            <a:b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الملائكة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627619" y="70132"/>
            <a:ext cx="5575300" cy="5080000"/>
          </a:xfrm>
          <a:prstGeom prst="rect">
            <a:avLst/>
          </a:prstGeom>
        </p:spPr>
      </p:pic>
    </p:spTree>
    <p:extLst>
      <p:ext uri="{BB962C8B-B14F-4D97-AF65-F5344CB8AC3E}">
        <p14:creationId xmlns:p14="http://schemas.microsoft.com/office/powerpoint/2010/main" val="42334505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1" y="-24858"/>
            <a:ext cx="5604933" cy="6882858"/>
          </a:xfrm>
          <a:prstGeom prst="rect">
            <a:avLst/>
          </a:prstGeom>
        </p:spPr>
      </p:pic>
      <p:sp>
        <p:nvSpPr>
          <p:cNvPr id="900098" name="Rectangle 2"/>
          <p:cNvSpPr>
            <a:spLocks noGrp="1" noChangeArrowheads="1"/>
          </p:cNvSpPr>
          <p:nvPr>
            <p:ph type="ctrTitle"/>
          </p:nvPr>
        </p:nvSpPr>
        <p:spPr>
          <a:xfrm>
            <a:off x="101597" y="76740"/>
            <a:ext cx="4368801" cy="1032933"/>
          </a:xfrm>
          <a:effectLst>
            <a:outerShdw blurRad="63500" dist="35921" dir="2700000" algn="ctr" rotWithShape="0">
              <a:schemeClr val="tx2">
                <a:alpha val="74998"/>
              </a:schemeClr>
            </a:outerShdw>
          </a:effectLst>
        </p:spPr>
        <p:txBody>
          <a:bodyPr anchor="t"/>
          <a:lstStyle/>
          <a:p>
            <a:pPr algn="l">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شرح</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3900571" y="3808099"/>
            <a:ext cx="5243429" cy="26593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ممثل </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اليهودية </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الأعلى</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3900571" y="368300"/>
            <a:ext cx="5243429" cy="20169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يسوع</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Up Arrow 5"/>
          <p:cNvSpPr/>
          <p:nvPr/>
        </p:nvSpPr>
        <p:spPr bwMode="auto">
          <a:xfrm>
            <a:off x="5723467" y="1744133"/>
            <a:ext cx="1574800" cy="616368"/>
          </a:xfrm>
          <a:prstGeom prst="up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sp>
        <p:nvSpPr>
          <p:cNvPr id="11" name="Rectangle 2"/>
          <p:cNvSpPr txBox="1">
            <a:spLocks noChangeArrowheads="1"/>
          </p:cNvSpPr>
          <p:nvPr/>
        </p:nvSpPr>
        <p:spPr bwMode="auto">
          <a:xfrm>
            <a:off x="-1" y="5867940"/>
            <a:ext cx="4368801" cy="1032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عبرانيين 7</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29109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6"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94200" y="688468"/>
            <a:ext cx="4749800" cy="5765800"/>
          </a:xfrm>
          <a:prstGeom prst="rect">
            <a:avLst/>
          </a:prstGeom>
        </p:spPr>
      </p:pic>
      <p:sp>
        <p:nvSpPr>
          <p:cNvPr id="5" name="Rectangle 2"/>
          <p:cNvSpPr txBox="1">
            <a:spLocks noChangeArrowheads="1"/>
          </p:cNvSpPr>
          <p:nvPr/>
        </p:nvSpPr>
        <p:spPr bwMode="auto">
          <a:xfrm>
            <a:off x="4131732" y="806999"/>
            <a:ext cx="5012267" cy="10796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ملكيصادق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4394200" cy="685800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كان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ملكيصادق</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أعظم من كل من إبراهيم ولاوي     (7: 1-10)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29290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9341" y="0"/>
            <a:ext cx="710673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0254" y="116632"/>
            <a:ext cx="9444762"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لأن ملكي صادق هذا، ملك ساليم، كاهن الله العلي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1أ)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559160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الذي قسم له إبراهيم عشراً من كل شيء، المترجم أولاً ملك البر ثم أيضاً ملك ساليم أي ملك السلام (7: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821281" y="3131539"/>
            <a:ext cx="5715000" cy="3492500"/>
          </a:xfrm>
          <a:prstGeom prst="rect">
            <a:avLst/>
          </a:prstGeom>
        </p:spPr>
      </p:pic>
    </p:spTree>
    <p:extLst>
      <p:ext uri="{BB962C8B-B14F-4D97-AF65-F5344CB8AC3E}">
        <p14:creationId xmlns:p14="http://schemas.microsoft.com/office/powerpoint/2010/main" val="132982029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7732" y="423325"/>
            <a:ext cx="9259753" cy="6144119"/>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الممثل</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066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00" y="2730500"/>
            <a:ext cx="5969000" cy="412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704920" cy="658469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بلا أب، بلا أم، بلا نسب.       لا بداءة أيام له ولا نهاية حياة. بل هو مشبه بابن الله. هذا يبقى كاهناً إلى الأبد.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2757381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814701"/>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ثلاثة أسئلة في عبرانيين 7: 1-3)</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4572000"/>
          </a:xfrm>
          <a:prstGeom prst="rect">
            <a:avLst/>
          </a:prstGeom>
        </p:spPr>
      </p:pic>
      <p:sp>
        <p:nvSpPr>
          <p:cNvPr id="8" name="Rectangle 2"/>
          <p:cNvSpPr txBox="1">
            <a:spLocks noChangeArrowheads="1"/>
          </p:cNvSpPr>
          <p:nvPr/>
        </p:nvSpPr>
        <p:spPr bwMode="auto">
          <a:xfrm>
            <a:off x="0" y="2462849"/>
            <a:ext cx="9036496" cy="22879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 أين تقع ساليم؟</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2. من كان ملكيصادق؟</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3. كيف كان كاهناً وملكاً معاً؟</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3532982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14"/>
          <p:cNvGrpSpPr>
            <a:grpSpLocks/>
          </p:cNvGrpSpPr>
          <p:nvPr/>
        </p:nvGrpSpPr>
        <p:grpSpPr bwMode="auto">
          <a:xfrm>
            <a:off x="3330575" y="1193800"/>
            <a:ext cx="5203825" cy="4292600"/>
            <a:chOff x="2002" y="992"/>
            <a:chExt cx="3278" cy="2704"/>
          </a:xfrm>
        </p:grpSpPr>
        <p:sp>
          <p:nvSpPr>
            <p:cNvPr id="35" name="Freeform 15"/>
            <p:cNvSpPr>
              <a:spLocks/>
            </p:cNvSpPr>
            <p:nvPr/>
          </p:nvSpPr>
          <p:spPr bwMode="auto">
            <a:xfrm>
              <a:off x="3474" y="1152"/>
              <a:ext cx="1806" cy="2544"/>
            </a:xfrm>
            <a:custGeom>
              <a:avLst/>
              <a:gdLst>
                <a:gd name="T0" fmla="*/ 19598 w 1556"/>
                <a:gd name="T1" fmla="*/ 108621 h 2012"/>
                <a:gd name="T2" fmla="*/ 16978 w 1556"/>
                <a:gd name="T3" fmla="*/ 102989 h 2012"/>
                <a:gd name="T4" fmla="*/ 15845 w 1556"/>
                <a:gd name="T5" fmla="*/ 99789 h 2012"/>
                <a:gd name="T6" fmla="*/ 15669 w 1556"/>
                <a:gd name="T7" fmla="*/ 93417 h 2012"/>
                <a:gd name="T8" fmla="*/ 15114 w 1556"/>
                <a:gd name="T9" fmla="*/ 91808 h 2012"/>
                <a:gd name="T10" fmla="*/ 13994 w 1556"/>
                <a:gd name="T11" fmla="*/ 87814 h 2012"/>
                <a:gd name="T12" fmla="*/ 13427 w 1556"/>
                <a:gd name="T13" fmla="*/ 82994 h 2012"/>
                <a:gd name="T14" fmla="*/ 12314 w 1556"/>
                <a:gd name="T15" fmla="*/ 75035 h 2012"/>
                <a:gd name="T16" fmla="*/ 12132 w 1556"/>
                <a:gd name="T17" fmla="*/ 72609 h 2012"/>
                <a:gd name="T18" fmla="*/ 10998 w 1556"/>
                <a:gd name="T19" fmla="*/ 70205 h 2012"/>
                <a:gd name="T20" fmla="*/ 9140 w 1556"/>
                <a:gd name="T21" fmla="*/ 49398 h 2012"/>
                <a:gd name="T22" fmla="*/ 8563 w 1556"/>
                <a:gd name="T23" fmla="*/ 46297 h 2012"/>
                <a:gd name="T24" fmla="*/ 8212 w 1556"/>
                <a:gd name="T25" fmla="*/ 43831 h 2012"/>
                <a:gd name="T26" fmla="*/ 7080 w 1556"/>
                <a:gd name="T27" fmla="*/ 40618 h 2012"/>
                <a:gd name="T28" fmla="*/ 5048 w 1556"/>
                <a:gd name="T29" fmla="*/ 34220 h 2012"/>
                <a:gd name="T30" fmla="*/ 4105 w 1556"/>
                <a:gd name="T31" fmla="*/ 29456 h 2012"/>
                <a:gd name="T32" fmla="*/ 3361 w 1556"/>
                <a:gd name="T33" fmla="*/ 21422 h 2012"/>
                <a:gd name="T34" fmla="*/ 2600 w 1556"/>
                <a:gd name="T35" fmla="*/ 16681 h 2012"/>
                <a:gd name="T36" fmla="*/ 1675 w 1556"/>
                <a:gd name="T37" fmla="*/ 7898 h 2012"/>
                <a:gd name="T38" fmla="*/ 0 w 1556"/>
                <a:gd name="T39" fmla="*/ 2253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36"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152577"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2580" name="Text Box 7"/>
          <p:cNvSpPr txBox="1">
            <a:spLocks noChangeArrowheads="1"/>
          </p:cNvSpPr>
          <p:nvPr/>
        </p:nvSpPr>
        <p:spPr bwMode="auto">
          <a:xfrm>
            <a:off x="152400" y="3124200"/>
            <a:ext cx="182880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ar-JO" sz="1800" b="1" dirty="0">
                <a:solidFill>
                  <a:srgbClr val="FFFFFF"/>
                </a:solidFill>
                <a:latin typeface="Arial" panose="020B0604020202020204" pitchFamily="34" charset="0"/>
                <a:cs typeface="Arial" panose="020B0604020202020204" pitchFamily="34" charset="0"/>
              </a:rPr>
              <a:t>البحر الأبيض المتاوسط</a:t>
            </a:r>
            <a:endParaRPr lang="en-US" sz="2000" dirty="0">
              <a:solidFill>
                <a:srgbClr val="FFFFFF"/>
              </a:solidFill>
              <a:latin typeface="Arial" panose="020B0604020202020204" pitchFamily="34" charset="0"/>
              <a:cs typeface="Arial" panose="020B0604020202020204" pitchFamily="34" charset="0"/>
            </a:endParaRPr>
          </a:p>
        </p:txBody>
      </p:sp>
      <p:sp>
        <p:nvSpPr>
          <p:cNvPr id="330762" name="Text Box 10"/>
          <p:cNvSpPr txBox="1">
            <a:spLocks noChangeArrowheads="1"/>
          </p:cNvSpPr>
          <p:nvPr/>
        </p:nvSpPr>
        <p:spPr bwMode="auto">
          <a:xfrm>
            <a:off x="0" y="5791200"/>
            <a:ext cx="1447800" cy="5238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ar-JO" sz="2800" b="1" dirty="0">
                <a:solidFill>
                  <a:srgbClr val="FFFFFF"/>
                </a:solidFill>
                <a:latin typeface="Arial" panose="020B0604020202020204" pitchFamily="34" charset="0"/>
                <a:cs typeface="Arial" panose="020B0604020202020204" pitchFamily="34" charset="0"/>
              </a:rPr>
              <a:t>مصر</a:t>
            </a:r>
            <a:endParaRPr lang="en-US" sz="20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52583"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2584"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330772" name="Text Box 20"/>
          <p:cNvSpPr txBox="1">
            <a:spLocks noChangeArrowheads="1"/>
          </p:cNvSpPr>
          <p:nvPr/>
        </p:nvSpPr>
        <p:spPr bwMode="auto">
          <a:xfrm>
            <a:off x="1854204" y="1630363"/>
            <a:ext cx="4699000" cy="523220"/>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800"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rPr>
              <a:t>توسع كدرلعومر</a:t>
            </a:r>
            <a:endParaRPr lang="en-US" sz="20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nvGrpSpPr>
          <p:cNvPr id="152591" name="Group 22"/>
          <p:cNvGrpSpPr>
            <a:grpSpLocks/>
          </p:cNvGrpSpPr>
          <p:nvPr/>
        </p:nvGrpSpPr>
        <p:grpSpPr bwMode="auto">
          <a:xfrm>
            <a:off x="2574925" y="4003675"/>
            <a:ext cx="168275" cy="1227138"/>
            <a:chOff x="1046" y="2763"/>
            <a:chExt cx="106" cy="773"/>
          </a:xfrm>
        </p:grpSpPr>
        <p:sp>
          <p:nvSpPr>
            <p:cNvPr id="152604"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2605"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2606"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grpSp>
      <p:sp>
        <p:nvSpPr>
          <p:cNvPr id="152593"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152594" name="Text Box 28"/>
          <p:cNvSpPr txBox="1">
            <a:spLocks noChangeArrowheads="1"/>
          </p:cNvSpPr>
          <p:nvPr/>
        </p:nvSpPr>
        <p:spPr bwMode="auto">
          <a:xfrm>
            <a:off x="8001000" y="5638800"/>
            <a:ext cx="1066800" cy="78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1800" b="1">
                <a:solidFill>
                  <a:srgbClr val="FFFFFF"/>
                </a:solidFill>
                <a:latin typeface="Arial" panose="020B0604020202020204" pitchFamily="34" charset="0"/>
                <a:cs typeface="Arial" panose="020B0604020202020204" pitchFamily="34" charset="0"/>
              </a:rPr>
              <a:t>Persian</a:t>
            </a:r>
          </a:p>
          <a:p>
            <a:pPr algn="ctr" defTabSz="914400" fontAlgn="base">
              <a:spcBef>
                <a:spcPct val="50000"/>
              </a:spcBef>
              <a:spcAft>
                <a:spcPct val="0"/>
              </a:spcAft>
            </a:pPr>
            <a:r>
              <a:rPr lang="en-US" sz="1800" b="1">
                <a:solidFill>
                  <a:srgbClr val="FFFFFF"/>
                </a:solidFill>
                <a:latin typeface="Arial" panose="020B0604020202020204" pitchFamily="34" charset="0"/>
                <a:cs typeface="Arial" panose="020B0604020202020204" pitchFamily="34" charset="0"/>
              </a:rPr>
              <a:t>Gulf</a:t>
            </a:r>
            <a:endParaRPr lang="en-US" sz="2000">
              <a:solidFill>
                <a:srgbClr val="FFFFFF"/>
              </a:solidFill>
              <a:latin typeface="Arial" panose="020B0604020202020204" pitchFamily="34" charset="0"/>
              <a:cs typeface="Arial" panose="020B0604020202020204" pitchFamily="34"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3600">
              <a:solidFill>
                <a:srgbClr val="000000"/>
              </a:solidFill>
              <a:latin typeface="Arial" panose="020B0604020202020204" pitchFamily="34" charset="0"/>
              <a:ea typeface="ＭＳ Ｐゴシック" charset="0"/>
              <a:cs typeface="Arial" panose="020B0604020202020204" pitchFamily="34" charset="0"/>
            </a:endParaRPr>
          </a:p>
        </p:txBody>
      </p:sp>
      <p:sp>
        <p:nvSpPr>
          <p:cNvPr id="330785" name="AutoShape 33"/>
          <p:cNvSpPr>
            <a:spLocks noChangeArrowheads="1"/>
          </p:cNvSpPr>
          <p:nvPr/>
        </p:nvSpPr>
        <p:spPr bwMode="auto">
          <a:xfrm flipH="1">
            <a:off x="2633134" y="2048935"/>
            <a:ext cx="3429000" cy="28829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330761" name="Text Box 9"/>
          <p:cNvSpPr txBox="1">
            <a:spLocks noChangeArrowheads="1"/>
          </p:cNvSpPr>
          <p:nvPr/>
        </p:nvSpPr>
        <p:spPr bwMode="auto">
          <a:xfrm>
            <a:off x="2133599" y="4495800"/>
            <a:ext cx="1693333" cy="523220"/>
          </a:xfrm>
          <a:prstGeom prst="rect">
            <a:avLst/>
          </a:prstGeom>
          <a:noFill/>
          <a:ln w="9525">
            <a:noFill/>
            <a:miter lim="800000"/>
            <a:headEnd/>
            <a:tailEnd/>
          </a:ln>
          <a:effec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2800" b="1" dirty="0">
                <a:solidFill>
                  <a:srgbClr val="FFFFFF"/>
                </a:solidFill>
                <a:latin typeface="Arial" panose="020B0604020202020204" pitchFamily="34" charset="0"/>
                <a:cs typeface="Arial" panose="020B0604020202020204" pitchFamily="34" charset="0"/>
              </a:rPr>
              <a:t>كنعان</a:t>
            </a:r>
            <a:endParaRPr lang="en-US" sz="2000"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330765" name="Text Box 13"/>
          <p:cNvSpPr txBox="1">
            <a:spLocks noChangeArrowheads="1"/>
          </p:cNvSpPr>
          <p:nvPr/>
        </p:nvSpPr>
        <p:spPr bwMode="auto">
          <a:xfrm>
            <a:off x="4953000" y="3276600"/>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بابل</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152603" name="Title 33"/>
          <p:cNvSpPr>
            <a:spLocks noGrp="1"/>
          </p:cNvSpPr>
          <p:nvPr>
            <p:ph type="title" idx="4294967295"/>
          </p:nvPr>
        </p:nvSpPr>
        <p:spPr>
          <a:xfrm>
            <a:off x="0" y="0"/>
            <a:ext cx="9144000" cy="1143000"/>
          </a:xfrm>
        </p:spPr>
        <p:txBody>
          <a:bodyPr/>
          <a:lstStyle/>
          <a:p>
            <a:r>
              <a:rPr lang="ar-JO" b="1" dirty="0">
                <a:solidFill>
                  <a:schemeClr val="bg1"/>
                </a:solidFill>
                <a:latin typeface="Arial" panose="020B0604020202020204" pitchFamily="34" charset="0"/>
                <a:ea typeface="ＭＳ Ｐゴシック" charset="0"/>
                <a:cs typeface="Arial" panose="020B0604020202020204" pitchFamily="34" charset="0"/>
              </a:rPr>
              <a:t>أين تقع ساليم؟</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37" name="Text Box 13"/>
          <p:cNvSpPr txBox="1">
            <a:spLocks noChangeArrowheads="1"/>
          </p:cNvSpPr>
          <p:nvPr/>
        </p:nvSpPr>
        <p:spPr bwMode="auto">
          <a:xfrm>
            <a:off x="7069667" y="2267743"/>
            <a:ext cx="2057400" cy="646113"/>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50000"/>
              </a:spcBef>
              <a:spcAft>
                <a:spcPct val="0"/>
              </a:spcAft>
              <a:defRPr/>
            </a:pPr>
            <a:r>
              <a:rPr lang="ar-JO" sz="3600" b="1" dirty="0">
                <a:solidFill>
                  <a:srgbClr val="FFFFFF"/>
                </a:solidFill>
                <a:latin typeface="Arial" panose="020B0604020202020204" pitchFamily="34" charset="0"/>
                <a:cs typeface="Arial" panose="020B0604020202020204" pitchFamily="34" charset="0"/>
              </a:rPr>
              <a:t>عيلام</a:t>
            </a:r>
            <a:endParaRPr lang="en-US" b="1" dirty="0">
              <a:solidFill>
                <a:srgbClr val="000000"/>
              </a:solidFill>
              <a:effectLst>
                <a:outerShdw blurRad="38100" dist="38100" dir="2700000" algn="tl">
                  <a:srgbClr val="FFFFFF"/>
                </a:outerShdw>
              </a:effectLst>
              <a:latin typeface="Arial" panose="020B0604020202020204" pitchFamily="34" charset="0"/>
              <a:cs typeface="Arial" panose="020B0604020202020204" pitchFamily="34" charset="0"/>
            </a:endParaRPr>
          </a:p>
        </p:txBody>
      </p:sp>
      <p:sp>
        <p:nvSpPr>
          <p:cNvPr id="31" name="Title 33"/>
          <p:cNvSpPr txBox="1">
            <a:spLocks/>
          </p:cNvSpPr>
          <p:nvPr/>
        </p:nvSpPr>
        <p:spPr bwMode="auto">
          <a:xfrm>
            <a:off x="114414" y="4931835"/>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ar-JO" b="1" dirty="0">
                <a:solidFill>
                  <a:schemeClr val="bg1"/>
                </a:solidFill>
                <a:latin typeface="Arial" panose="020B0604020202020204" pitchFamily="34" charset="0"/>
                <a:ea typeface="ＭＳ Ｐゴシック" charset="0"/>
                <a:cs typeface="Arial" panose="020B0604020202020204" pitchFamily="34" charset="0"/>
              </a:rPr>
              <a:t>ملوك من المشرق</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84631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1000"/>
                                  </p:stCondLst>
                                  <p:childTnLst>
                                    <p:set>
                                      <p:cBhvr>
                                        <p:cTn id="44" dur="1" fill="hold">
                                          <p:stCondLst>
                                            <p:cond delay="0"/>
                                          </p:stCondLst>
                                        </p:cTn>
                                        <p:tgtEl>
                                          <p:spTgt spid="330773"/>
                                        </p:tgtEl>
                                        <p:attrNameLst>
                                          <p:attrName>style.visibility</p:attrName>
                                        </p:attrNameLst>
                                      </p:cBhvr>
                                      <p:to>
                                        <p:strVal val="visible"/>
                                      </p:to>
                                    </p:set>
                                    <p:animEffect transition="in" filter="dissolve">
                                      <p:cBhvr>
                                        <p:cTn id="45" dur="500"/>
                                        <p:tgtEl>
                                          <p:spTgt spid="330773"/>
                                        </p:tgtEl>
                                      </p:cBhvr>
                                    </p:animEffect>
                                  </p:childTnLst>
                                </p:cTn>
                              </p:par>
                            </p:childTnLst>
                          </p:cTn>
                        </p:par>
                        <p:par>
                          <p:cTn id="46" fill="hold" nodeType="afterGroup">
                            <p:stCondLst>
                              <p:cond delay="9500"/>
                            </p:stCondLst>
                            <p:childTnLst>
                              <p:par>
                                <p:cTn id="47" presetID="9" presetClass="entr" presetSubtype="0" fill="hold" grpId="0" nodeType="afterEffect">
                                  <p:stCondLst>
                                    <p:cond delay="1000"/>
                                  </p:stCondLst>
                                  <p:childTnLst>
                                    <p:set>
                                      <p:cBhvr>
                                        <p:cTn id="48" dur="1" fill="hold">
                                          <p:stCondLst>
                                            <p:cond delay="0"/>
                                          </p:stCondLst>
                                        </p:cTn>
                                        <p:tgtEl>
                                          <p:spTgt spid="330758"/>
                                        </p:tgtEl>
                                        <p:attrNameLst>
                                          <p:attrName>style.visibility</p:attrName>
                                        </p:attrNameLst>
                                      </p:cBhvr>
                                      <p:to>
                                        <p:strVal val="visible"/>
                                      </p:to>
                                    </p:set>
                                    <p:animEffect transition="in" filter="dissolve">
                                      <p:cBhvr>
                                        <p:cTn id="49" dur="500"/>
                                        <p:tgtEl>
                                          <p:spTgt spid="330758"/>
                                        </p:tgtEl>
                                      </p:cBhvr>
                                    </p:animEffect>
                                  </p:childTnLst>
                                </p:cTn>
                              </p:par>
                            </p:childTnLst>
                          </p:cTn>
                        </p:par>
                        <p:par>
                          <p:cTn id="50" fill="hold" nodeType="afterGroup">
                            <p:stCondLst>
                              <p:cond delay="11000"/>
                            </p:stCondLst>
                            <p:childTnLst>
                              <p:par>
                                <p:cTn id="51" presetID="9" presetClass="entr" presetSubtype="0" fill="hold" grpId="0" nodeType="afterEffect">
                                  <p:stCondLst>
                                    <p:cond delay="0"/>
                                  </p:stCondLst>
                                  <p:childTnLst>
                                    <p:set>
                                      <p:cBhvr>
                                        <p:cTn id="52" dur="1" fill="hold">
                                          <p:stCondLst>
                                            <p:cond delay="0"/>
                                          </p:stCondLst>
                                        </p:cTn>
                                        <p:tgtEl>
                                          <p:spTgt spid="330761"/>
                                        </p:tgtEl>
                                        <p:attrNameLst>
                                          <p:attrName>style.visibility</p:attrName>
                                        </p:attrNameLst>
                                      </p:cBhvr>
                                      <p:to>
                                        <p:strVal val="visible"/>
                                      </p:to>
                                    </p:set>
                                    <p:animEffect transition="in" filter="dissolve">
                                      <p:cBhvr>
                                        <p:cTn id="53" dur="500"/>
                                        <p:tgtEl>
                                          <p:spTgt spid="330761"/>
                                        </p:tgtEl>
                                      </p:cBhvr>
                                    </p:animEffect>
                                  </p:childTnLst>
                                </p:cTn>
                              </p:par>
                            </p:childTnLst>
                          </p:cTn>
                        </p:par>
                        <p:par>
                          <p:cTn id="54" fill="hold" nodeType="afterGroup">
                            <p:stCondLst>
                              <p:cond delay="11500"/>
                            </p:stCondLst>
                            <p:childTnLst>
                              <p:par>
                                <p:cTn id="55" presetID="22" presetClass="entr" presetSubtype="4" fill="hold" grpId="0" nodeType="afterEffect">
                                  <p:stCondLst>
                                    <p:cond delay="7000"/>
                                  </p:stCondLst>
                                  <p:childTnLst>
                                    <p:set>
                                      <p:cBhvr>
                                        <p:cTn id="56" dur="1" fill="hold">
                                          <p:stCondLst>
                                            <p:cond delay="0"/>
                                          </p:stCondLst>
                                        </p:cTn>
                                        <p:tgtEl>
                                          <p:spTgt spid="330782"/>
                                        </p:tgtEl>
                                        <p:attrNameLst>
                                          <p:attrName>style.visibility</p:attrName>
                                        </p:attrNameLst>
                                      </p:cBhvr>
                                      <p:to>
                                        <p:strVal val="visible"/>
                                      </p:to>
                                    </p:set>
                                    <p:animEffect transition="in" filter="wipe(down)">
                                      <p:cBhvr>
                                        <p:cTn id="57" dur="500"/>
                                        <p:tgtEl>
                                          <p:spTgt spid="330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9" grpId="0" animBg="1"/>
      <p:bldP spid="330770" grpId="0" animBg="1"/>
      <p:bldP spid="330771" grpId="0" animBg="1"/>
      <p:bldP spid="330772" grpId="0" autoUpdateAnimBg="0"/>
      <p:bldP spid="330773" grpId="0" animBg="1"/>
      <p:bldP spid="330782" grpId="0" animBg="1"/>
      <p:bldP spid="330784" grpId="0" animBg="1"/>
      <p:bldP spid="330785" grpId="0" animBg="1"/>
      <p:bldP spid="330761" grpId="0" autoUpdateAnimBg="0"/>
      <p:bldP spid="330754" grpId="0" animBg="1"/>
      <p:bldP spid="330765"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6086" name="Rectangle 6"/>
          <p:cNvSpPr>
            <a:spLocks noChangeArrowheads="1"/>
          </p:cNvSpPr>
          <p:nvPr/>
        </p:nvSpPr>
        <p:spPr bwMode="auto">
          <a:xfrm>
            <a:off x="5112953" y="0"/>
            <a:ext cx="4056993" cy="2798202"/>
          </a:xfrm>
          <a:prstGeom prst="rect">
            <a:avLst/>
          </a:prstGeom>
          <a:solidFill>
            <a:schemeClr val="tx1"/>
          </a:solidFill>
          <a:ln>
            <a:noFill/>
          </a:ln>
          <a:effectLst/>
        </p:spPr>
        <p:txBody>
          <a:bodyPr wrap="square" lIns="90488" tIns="44450" rIns="90488" bIns="44450">
            <a:spAutoFit/>
          </a:bodyPr>
          <a:lstStyle/>
          <a:p>
            <a:pPr algn="ctr"/>
            <a:r>
              <a:rPr lang="ar-JO" sz="4400" b="1" dirty="0">
                <a:solidFill>
                  <a:srgbClr val="FFFFFF"/>
                </a:solidFill>
                <a:latin typeface="Arial"/>
                <a:ea typeface="ＭＳ Ｐゴシック" charset="0"/>
                <a:cs typeface="Arial"/>
              </a:rPr>
              <a:t>ثلاثة </a:t>
            </a:r>
          </a:p>
          <a:p>
            <a:pPr algn="ctr"/>
            <a:r>
              <a:rPr lang="ar-JO" sz="4400" b="1" dirty="0">
                <a:solidFill>
                  <a:srgbClr val="FFFFFF"/>
                </a:solidFill>
                <a:latin typeface="Arial"/>
                <a:ea typeface="ＭＳ Ｐゴシック" charset="0"/>
                <a:cs typeface="Arial"/>
              </a:rPr>
              <a:t>مواقع</a:t>
            </a:r>
          </a:p>
          <a:p>
            <a:pPr algn="ctr"/>
            <a:r>
              <a:rPr lang="ar-JO" sz="4400" b="1" dirty="0">
                <a:solidFill>
                  <a:srgbClr val="FFFFFF"/>
                </a:solidFill>
                <a:latin typeface="Arial"/>
                <a:ea typeface="ＭＳ Ｐゴシック" charset="0"/>
                <a:cs typeface="Arial"/>
              </a:rPr>
              <a:t>مقترحة </a:t>
            </a:r>
          </a:p>
          <a:p>
            <a:pPr algn="ctr"/>
            <a:r>
              <a:rPr lang="ar-JO" sz="4400" b="1" dirty="0">
                <a:solidFill>
                  <a:srgbClr val="FFFFFF"/>
                </a:solidFill>
                <a:latin typeface="Arial"/>
                <a:ea typeface="ＭＳ Ｐゴシック" charset="0"/>
                <a:cs typeface="Arial"/>
              </a:rPr>
              <a:t>لساليم</a:t>
            </a:r>
            <a:endParaRPr lang="en-US" sz="4400" b="1" dirty="0">
              <a:solidFill>
                <a:srgbClr val="FFFFFF"/>
              </a:solidFill>
              <a:latin typeface="Arial"/>
              <a:ea typeface="ＭＳ Ｐゴシック" charset="0"/>
              <a:cs typeface="Arial"/>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5" name="TextBox 34"/>
          <p:cNvSpPr txBox="1"/>
          <p:nvPr/>
        </p:nvSpPr>
        <p:spPr>
          <a:xfrm>
            <a:off x="-216144" y="3784211"/>
            <a:ext cx="2613674" cy="523220"/>
          </a:xfrm>
          <a:prstGeom prst="rect">
            <a:avLst/>
          </a:prstGeom>
          <a:noFill/>
        </p:spPr>
        <p:txBody>
          <a:bodyPr wrap="square" rtlCol="0">
            <a:spAutoFit/>
          </a:bodyPr>
          <a:lstStyle/>
          <a:p>
            <a:pPr algn="r"/>
            <a:r>
              <a:rPr lang="ar-JO" sz="2800" b="1" dirty="0">
                <a:solidFill>
                  <a:srgbClr val="FFFFFF"/>
                </a:solidFill>
                <a:effectLst>
                  <a:glow rad="127000">
                    <a:srgbClr val="000000"/>
                  </a:glow>
                </a:effectLst>
                <a:latin typeface="Arial"/>
                <a:ea typeface="ＭＳ Ｐゴシック" charset="0"/>
                <a:cs typeface="Arial"/>
              </a:rPr>
              <a:t>أورشليم</a:t>
            </a:r>
            <a:endParaRPr lang="en-US" sz="2800" b="1" dirty="0">
              <a:solidFill>
                <a:srgbClr val="FFFFFF"/>
              </a:solidFill>
              <a:effectLst>
                <a:glow rad="127000">
                  <a:srgbClr val="000000"/>
                </a:glow>
              </a:effectLst>
              <a:latin typeface="Arial"/>
              <a:ea typeface="ＭＳ Ｐゴシック" charset="0"/>
              <a:cs typeface="Arial"/>
            </a:endParaRPr>
          </a:p>
        </p:txBody>
      </p:sp>
      <p:sp>
        <p:nvSpPr>
          <p:cNvPr id="30" name="Explosion 1 29"/>
          <p:cNvSpPr/>
          <p:nvPr/>
        </p:nvSpPr>
        <p:spPr bwMode="auto">
          <a:xfrm>
            <a:off x="2397529" y="1829799"/>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1" name="TextBox 30"/>
          <p:cNvSpPr txBox="1"/>
          <p:nvPr/>
        </p:nvSpPr>
        <p:spPr>
          <a:xfrm>
            <a:off x="-100253" y="1645133"/>
            <a:ext cx="2613674" cy="523220"/>
          </a:xfrm>
          <a:prstGeom prst="rect">
            <a:avLst/>
          </a:prstGeom>
          <a:noFill/>
        </p:spPr>
        <p:txBody>
          <a:bodyPr wrap="square" rtlCol="0">
            <a:spAutoFit/>
          </a:bodyPr>
          <a:lstStyle/>
          <a:p>
            <a:pPr algn="r"/>
            <a:r>
              <a:rPr lang="ar-JO" sz="2800" b="1" dirty="0">
                <a:solidFill>
                  <a:srgbClr val="FFFFFF"/>
                </a:solidFill>
                <a:effectLst>
                  <a:glow rad="127000">
                    <a:srgbClr val="000000"/>
                  </a:glow>
                </a:effectLst>
                <a:latin typeface="Arial"/>
                <a:ea typeface="ＭＳ Ｐゴシック" charset="0"/>
                <a:cs typeface="Arial"/>
              </a:rPr>
              <a:t>شكيم</a:t>
            </a:r>
            <a:endParaRPr lang="en-US" sz="2800" b="1" dirty="0">
              <a:solidFill>
                <a:srgbClr val="FFFFFF"/>
              </a:solidFill>
              <a:effectLst>
                <a:glow rad="127000">
                  <a:srgbClr val="000000"/>
                </a:glow>
              </a:effectLst>
              <a:latin typeface="Arial"/>
              <a:ea typeface="ＭＳ Ｐゴシック" charset="0"/>
              <a:cs typeface="Arial"/>
            </a:endParaRPr>
          </a:p>
        </p:txBody>
      </p:sp>
      <p:sp>
        <p:nvSpPr>
          <p:cNvPr id="32" name="Explosion 1 31"/>
          <p:cNvSpPr/>
          <p:nvPr/>
        </p:nvSpPr>
        <p:spPr bwMode="auto">
          <a:xfrm>
            <a:off x="3416778" y="141695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3" name="TextBox 32"/>
          <p:cNvSpPr txBox="1"/>
          <p:nvPr/>
        </p:nvSpPr>
        <p:spPr>
          <a:xfrm>
            <a:off x="918996" y="1232291"/>
            <a:ext cx="2613674" cy="523220"/>
          </a:xfrm>
          <a:prstGeom prst="rect">
            <a:avLst/>
          </a:prstGeom>
          <a:noFill/>
        </p:spPr>
        <p:txBody>
          <a:bodyPr wrap="square" rtlCol="0">
            <a:spAutoFit/>
          </a:bodyPr>
          <a:lstStyle/>
          <a:p>
            <a:pPr algn="r"/>
            <a:r>
              <a:rPr lang="ar-JO" sz="2800" b="1" dirty="0">
                <a:solidFill>
                  <a:srgbClr val="FFFFFF"/>
                </a:solidFill>
                <a:effectLst>
                  <a:glow rad="127000">
                    <a:srgbClr val="000000"/>
                  </a:glow>
                </a:effectLst>
                <a:latin typeface="Arial"/>
                <a:ea typeface="ＭＳ Ｐゴシック" charset="0"/>
                <a:cs typeface="Arial"/>
              </a:rPr>
              <a:t>سكيثوبوليس</a:t>
            </a:r>
            <a:endParaRPr lang="en-US" sz="2800" b="1" dirty="0">
              <a:solidFill>
                <a:srgbClr val="FFFFFF"/>
              </a:solidFill>
              <a:effectLst>
                <a:glow rad="127000">
                  <a:srgbClr val="000000"/>
                </a:glow>
              </a:effectLst>
              <a:latin typeface="Arial"/>
              <a:ea typeface="ＭＳ Ｐゴシック" charset="0"/>
              <a:cs typeface="Arial"/>
            </a:endParaRPr>
          </a:p>
        </p:txBody>
      </p:sp>
      <p:sp>
        <p:nvSpPr>
          <p:cNvPr id="34" name="TextBox 33"/>
          <p:cNvSpPr txBox="1"/>
          <p:nvPr/>
        </p:nvSpPr>
        <p:spPr>
          <a:xfrm>
            <a:off x="2606604" y="2891090"/>
            <a:ext cx="6453852" cy="1569660"/>
          </a:xfrm>
          <a:prstGeom prst="rect">
            <a:avLst/>
          </a:prstGeom>
          <a:noFill/>
        </p:spPr>
        <p:txBody>
          <a:bodyPr wrap="square" rtlCol="0">
            <a:spAutoFit/>
          </a:bodyPr>
          <a:lstStyle>
            <a:defPPr>
              <a:defRPr lang="en-US"/>
            </a:defPPr>
            <a:lvl1pPr algn="r">
              <a:defRPr sz="2800" b="1">
                <a:solidFill>
                  <a:srgbClr val="FFFFFF"/>
                </a:solidFill>
                <a:effectLst>
                  <a:glow rad="127000">
                    <a:srgbClr val="000000"/>
                  </a:glow>
                </a:effectLst>
                <a:latin typeface="Arial"/>
                <a:ea typeface="ＭＳ Ｐゴシック" charset="0"/>
                <a:cs typeface="Arial"/>
              </a:defRPr>
            </a:lvl1pPr>
          </a:lstStyle>
          <a:p>
            <a:r>
              <a:rPr lang="ar-JO" sz="3200" dirty="0"/>
              <a:t>مزمور 76: 2 لديه شاليم موازية لصهيون أو أورشليم: </a:t>
            </a:r>
          </a:p>
          <a:p>
            <a:r>
              <a:rPr lang="ar-JO" sz="3200" dirty="0"/>
              <a:t>خيمته في ساليم ومسكنه في صهيون.</a:t>
            </a:r>
            <a:endParaRPr lang="en-US" sz="3200" dirty="0"/>
          </a:p>
        </p:txBody>
      </p:sp>
      <p:sp>
        <p:nvSpPr>
          <p:cNvPr id="36" name="TextBox 35"/>
          <p:cNvSpPr txBox="1"/>
          <p:nvPr/>
        </p:nvSpPr>
        <p:spPr>
          <a:xfrm>
            <a:off x="969123" y="5006744"/>
            <a:ext cx="8091333" cy="1077218"/>
          </a:xfrm>
          <a:prstGeom prst="rect">
            <a:avLst/>
          </a:prstGeom>
          <a:noFill/>
        </p:spPr>
        <p:txBody>
          <a:bodyPr wrap="square" rtlCol="0">
            <a:spAutoFit/>
          </a:bodyPr>
          <a:lstStyle>
            <a:defPPr>
              <a:defRPr lang="en-US"/>
            </a:defPPr>
            <a:lvl1pPr algn="r">
              <a:defRPr sz="3200" b="1">
                <a:solidFill>
                  <a:srgbClr val="FFFFFF"/>
                </a:solidFill>
                <a:effectLst>
                  <a:glow rad="127000">
                    <a:srgbClr val="000000"/>
                  </a:glow>
                </a:effectLst>
                <a:latin typeface="Arial"/>
                <a:ea typeface="ＭＳ Ｐゴシック" charset="0"/>
                <a:cs typeface="Arial"/>
              </a:defRPr>
            </a:lvl1pPr>
          </a:lstStyle>
          <a:p>
            <a:r>
              <a:rPr lang="ar-JO" dirty="0">
                <a:solidFill>
                  <a:srgbClr val="FFFF00"/>
                </a:solidFill>
              </a:rPr>
              <a:t>يظهر أدوني صادق (يش ١٠: ١) أن – صادق هو لقب سلالة يبوسية.</a:t>
            </a:r>
            <a:endParaRPr lang="en-US" dirty="0">
              <a:solidFill>
                <a:srgbClr val="FFFF00"/>
              </a:solidFill>
            </a:endParaRPr>
          </a:p>
        </p:txBody>
      </p:sp>
      <p:sp>
        <p:nvSpPr>
          <p:cNvPr id="37" name="TextBox 36"/>
          <p:cNvSpPr txBox="1"/>
          <p:nvPr/>
        </p:nvSpPr>
        <p:spPr>
          <a:xfrm>
            <a:off x="50127" y="6137514"/>
            <a:ext cx="9010329" cy="584776"/>
          </a:xfrm>
          <a:prstGeom prst="rect">
            <a:avLst/>
          </a:prstGeom>
          <a:noFill/>
        </p:spPr>
        <p:txBody>
          <a:bodyPr wrap="square" rtlCol="0">
            <a:spAutoFit/>
          </a:bodyPr>
          <a:lstStyle>
            <a:defPPr>
              <a:defRPr lang="en-US"/>
            </a:defPPr>
            <a:lvl1pPr algn="r">
              <a:defRPr sz="3200" b="1">
                <a:solidFill>
                  <a:srgbClr val="FFFFFF"/>
                </a:solidFill>
                <a:effectLst>
                  <a:glow rad="127000">
                    <a:srgbClr val="000000"/>
                  </a:glow>
                </a:effectLst>
                <a:latin typeface="Arial"/>
                <a:ea typeface="ＭＳ Ｐゴシック" charset="0"/>
                <a:cs typeface="Arial"/>
              </a:defRPr>
            </a:lvl1pPr>
          </a:lstStyle>
          <a:p>
            <a:r>
              <a:rPr lang="ar-JO" dirty="0"/>
              <a:t>ملكيصادق رمز ليسوع في أورشليم</a:t>
            </a:r>
            <a:endParaRPr lang="en-US" dirty="0"/>
          </a:p>
        </p:txBody>
      </p:sp>
    </p:spTree>
    <p:extLst>
      <p:ext uri="{BB962C8B-B14F-4D97-AF65-F5344CB8AC3E}">
        <p14:creationId xmlns:p14="http://schemas.microsoft.com/office/powerpoint/2010/main" val="38865587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strVal val="#ppt_w*0.70"/>
                                          </p:val>
                                        </p:tav>
                                        <p:tav tm="100000">
                                          <p:val>
                                            <p:strVal val="#ppt_w"/>
                                          </p:val>
                                        </p:tav>
                                      </p:tavLst>
                                    </p:anim>
                                    <p:anim calcmode="lin" valueType="num">
                                      <p:cBhvr>
                                        <p:cTn id="8" dur="1000" fill="hold"/>
                                        <p:tgtEl>
                                          <p:spTgt spid="33"/>
                                        </p:tgtEl>
                                        <p:attrNameLst>
                                          <p:attrName>ppt_h</p:attrName>
                                        </p:attrNameLst>
                                      </p:cBhvr>
                                      <p:tavLst>
                                        <p:tav tm="0">
                                          <p:val>
                                            <p:strVal val="#ppt_h"/>
                                          </p:val>
                                        </p:tav>
                                        <p:tav tm="100000">
                                          <p:val>
                                            <p:strVal val="#ppt_h"/>
                                          </p:val>
                                        </p:tav>
                                      </p:tavLst>
                                    </p:anim>
                                    <p:animEffect transition="in" filter="fade">
                                      <p:cBhvr>
                                        <p:cTn id="9" dur="1000"/>
                                        <p:tgtEl>
                                          <p:spTgt spid="33"/>
                                        </p:tgtEl>
                                      </p:cBhvr>
                                    </p:animEffect>
                                  </p:childTnLst>
                                </p:cTn>
                              </p:par>
                              <p:par>
                                <p:cTn id="10" presetID="23" presetClass="entr" presetSubtype="16"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1000" fill="hold"/>
                                        <p:tgtEl>
                                          <p:spTgt spid="31"/>
                                        </p:tgtEl>
                                        <p:attrNameLst>
                                          <p:attrName>ppt_w</p:attrName>
                                        </p:attrNameLst>
                                      </p:cBhvr>
                                      <p:tavLst>
                                        <p:tav tm="0">
                                          <p:val>
                                            <p:strVal val="#ppt_w*0.70"/>
                                          </p:val>
                                        </p:tav>
                                        <p:tav tm="100000">
                                          <p:val>
                                            <p:strVal val="#ppt_w"/>
                                          </p:val>
                                        </p:tav>
                                      </p:tavLst>
                                    </p:anim>
                                    <p:anim calcmode="lin" valueType="num">
                                      <p:cBhvr>
                                        <p:cTn id="19" dur="1000" fill="hold"/>
                                        <p:tgtEl>
                                          <p:spTgt spid="31"/>
                                        </p:tgtEl>
                                        <p:attrNameLst>
                                          <p:attrName>ppt_h</p:attrName>
                                        </p:attrNameLst>
                                      </p:cBhvr>
                                      <p:tavLst>
                                        <p:tav tm="0">
                                          <p:val>
                                            <p:strVal val="#ppt_h"/>
                                          </p:val>
                                        </p:tav>
                                        <p:tav tm="100000">
                                          <p:val>
                                            <p:strVal val="#ppt_h"/>
                                          </p:val>
                                        </p:tav>
                                      </p:tavLst>
                                    </p:anim>
                                    <p:animEffect transition="in" filter="fade">
                                      <p:cBhvr>
                                        <p:cTn id="20" dur="1000"/>
                                        <p:tgtEl>
                                          <p:spTgt spid="31"/>
                                        </p:tgtEl>
                                      </p:cBhvr>
                                    </p:animEffect>
                                  </p:childTnLst>
                                </p:cTn>
                              </p:par>
                              <p:par>
                                <p:cTn id="21" presetID="23" presetClass="entr" presetSubtype="16"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500" fill="hold"/>
                                        <p:tgtEl>
                                          <p:spTgt spid="30"/>
                                        </p:tgtEl>
                                        <p:attrNameLst>
                                          <p:attrName>ppt_w</p:attrName>
                                        </p:attrNameLst>
                                      </p:cBhvr>
                                      <p:tavLst>
                                        <p:tav tm="0">
                                          <p:val>
                                            <p:fltVal val="0"/>
                                          </p:val>
                                        </p:tav>
                                        <p:tav tm="100000">
                                          <p:val>
                                            <p:strVal val="#ppt_w"/>
                                          </p:val>
                                        </p:tav>
                                      </p:tavLst>
                                    </p:anim>
                                    <p:anim calcmode="lin" valueType="num">
                                      <p:cBhvr>
                                        <p:cTn id="24"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p:cTn id="29" dur="1000" fill="hold"/>
                                        <p:tgtEl>
                                          <p:spTgt spid="35"/>
                                        </p:tgtEl>
                                        <p:attrNameLst>
                                          <p:attrName>ppt_w</p:attrName>
                                        </p:attrNameLst>
                                      </p:cBhvr>
                                      <p:tavLst>
                                        <p:tav tm="0">
                                          <p:val>
                                            <p:strVal val="#ppt_w*0.70"/>
                                          </p:val>
                                        </p:tav>
                                        <p:tav tm="100000">
                                          <p:val>
                                            <p:strVal val="#ppt_w"/>
                                          </p:val>
                                        </p:tav>
                                      </p:tavLst>
                                    </p:anim>
                                    <p:anim calcmode="lin" valueType="num">
                                      <p:cBhvr>
                                        <p:cTn id="30" dur="1000" fill="hold"/>
                                        <p:tgtEl>
                                          <p:spTgt spid="35"/>
                                        </p:tgtEl>
                                        <p:attrNameLst>
                                          <p:attrName>ppt_h</p:attrName>
                                        </p:attrNameLst>
                                      </p:cBhvr>
                                      <p:tavLst>
                                        <p:tav tm="0">
                                          <p:val>
                                            <p:strVal val="#ppt_h"/>
                                          </p:val>
                                        </p:tav>
                                        <p:tav tm="100000">
                                          <p:val>
                                            <p:strVal val="#ppt_h"/>
                                          </p:val>
                                        </p:tav>
                                      </p:tavLst>
                                    </p:anim>
                                    <p:animEffect transition="in" filter="fade">
                                      <p:cBhvr>
                                        <p:cTn id="31" dur="1000"/>
                                        <p:tgtEl>
                                          <p:spTgt spid="35"/>
                                        </p:tgtEl>
                                      </p:cBhvr>
                                    </p:animEffect>
                                  </p:childTnLst>
                                </p:cTn>
                              </p:par>
                              <p:par>
                                <p:cTn id="32" presetID="23" presetClass="entr" presetSubtype="16"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up)">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up)">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wipe(up)">
                                      <p:cBhvr>
                                        <p:cTn id="5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p:bldP spid="30" grpId="0" animBg="1"/>
      <p:bldP spid="31" grpId="0"/>
      <p:bldP spid="32" grpId="0" animBg="1"/>
      <p:bldP spid="33" grpId="0"/>
      <p:bldP spid="34" grpId="0"/>
      <p:bldP spid="36" grpId="0"/>
      <p:bldP spid="3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ملكيصادق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122677"/>
            <a:ext cx="9144000" cy="5703570"/>
          </a:xfrm>
          <a:prstGeom prst="rect">
            <a:avLst/>
          </a:prstGeom>
        </p:spPr>
      </p:pic>
      <p:pic>
        <p:nvPicPr>
          <p:cNvPr id="8" name="Picture 7"/>
          <p:cNvPicPr>
            <a:picLocks noChangeAspect="1"/>
          </p:cNvPicPr>
          <p:nvPr/>
        </p:nvPicPr>
        <p:blipFill>
          <a:blip r:embed="rId4"/>
          <a:stretch>
            <a:fillRect/>
          </a:stretch>
        </p:blipFill>
        <p:spPr>
          <a:xfrm>
            <a:off x="5416976" y="1446820"/>
            <a:ext cx="3093901" cy="4354665"/>
          </a:xfrm>
          <a:prstGeom prst="rect">
            <a:avLst/>
          </a:prstGeom>
        </p:spPr>
      </p:pic>
      <p:sp>
        <p:nvSpPr>
          <p:cNvPr id="6" name="Rectangle 2"/>
          <p:cNvSpPr txBox="1">
            <a:spLocks noChangeArrowheads="1"/>
          </p:cNvSpPr>
          <p:nvPr/>
        </p:nvSpPr>
        <p:spPr bwMode="auto">
          <a:xfrm>
            <a:off x="-41641" y="2583205"/>
            <a:ext cx="5425199" cy="38842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9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من</a:t>
            </a:r>
          </a:p>
          <a:p>
            <a:pPr>
              <a:defRPr/>
            </a:pPr>
            <a:r>
              <a:rPr lang="ar-JO" sz="9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هو؟</a:t>
            </a:r>
            <a:endParaRPr lang="en-US" sz="9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4632179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36600" y="0"/>
            <a:ext cx="766869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ملكيصادق كإنسان</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06965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00" y="2730500"/>
            <a:ext cx="5969000" cy="412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704920" cy="658469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بلا أب، بلا أم، بلا نسب.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لا بداءة أيام له ولا نهاية حياة. </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بل هو مشبه بابن الله. هذا يبقى كاهناً إلى الأبد.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4263606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ملكيصادق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5957" y="1270451"/>
            <a:ext cx="3454400" cy="5410200"/>
          </a:xfrm>
          <a:prstGeom prst="rect">
            <a:avLst/>
          </a:prstGeom>
        </p:spPr>
      </p:pic>
      <p:sp>
        <p:nvSpPr>
          <p:cNvPr id="5" name="Rectangle 2"/>
          <p:cNvSpPr txBox="1">
            <a:spLocks noChangeArrowheads="1"/>
          </p:cNvSpPr>
          <p:nvPr/>
        </p:nvSpPr>
        <p:spPr bwMode="auto">
          <a:xfrm>
            <a:off x="3630357" y="2125137"/>
            <a:ext cx="5513643" cy="26845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المسيح </a:t>
            </a:r>
          </a:p>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قبل التجسد؟</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5957044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00" y="2730500"/>
            <a:ext cx="5969000" cy="412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704920" cy="658469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بلا أب، بلا أم، بلا نسب.       لا بداءة أيام له ولا نهاية حياة. بل هو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مشبه</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بابن الله، هذا يبقى كاهناً إلى الأبد.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1190138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3250" name="Text Box 3"/>
          <p:cNvSpPr txBox="1">
            <a:spLocks noChangeArrowheads="1"/>
          </p:cNvSpPr>
          <p:nvPr/>
        </p:nvSpPr>
        <p:spPr bwMode="auto">
          <a:xfrm>
            <a:off x="304800" y="1219200"/>
            <a:ext cx="4495800" cy="3693319"/>
          </a:xfrm>
          <a:prstGeom prst="rect">
            <a:avLst/>
          </a:prstGeom>
          <a:solidFill>
            <a:schemeClr val="tx1"/>
          </a:solidFill>
          <a:ln w="57150">
            <a:solidFill>
              <a:srgbClr val="FFCC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defTabSz="914400" rtl="1" eaLnBrk="1" fontAlgn="base" hangingPunct="1">
              <a:spcBef>
                <a:spcPct val="0"/>
              </a:spcBef>
              <a:spcAft>
                <a:spcPct val="0"/>
              </a:spcAft>
            </a:pPr>
            <a:r>
              <a:rPr lang="ar-JO" altLang="ja-JP" sz="2600" b="1" dirty="0">
                <a:solidFill>
                  <a:srgbClr val="FFFFFF"/>
                </a:solidFill>
                <a:latin typeface="Arial" charset="0"/>
                <a:cs typeface="Arial" charset="0"/>
              </a:rPr>
              <a:t>«كنت أرى في رؤى الليل وإذا مع سحب السماء مثل </a:t>
            </a:r>
            <a:r>
              <a:rPr lang="ar-JO" altLang="ja-JP" sz="2600" b="1" u="sng" dirty="0">
                <a:solidFill>
                  <a:srgbClr val="FFFFFF"/>
                </a:solidFill>
                <a:latin typeface="Arial" charset="0"/>
                <a:cs typeface="Arial" charset="0"/>
              </a:rPr>
              <a:t>ابن إنسان</a:t>
            </a:r>
            <a:r>
              <a:rPr lang="ar-JO" altLang="ja-JP" sz="2600" b="1" dirty="0">
                <a:solidFill>
                  <a:srgbClr val="FFFFFF"/>
                </a:solidFill>
                <a:latin typeface="Arial" charset="0"/>
                <a:cs typeface="Arial" charset="0"/>
              </a:rPr>
              <a:t>، أتى وجاء إلى القديم الأيام، فقربوه قدامه. فأعطي سلطاناً ومجداً وملكوتاً لتتعبد له كل الشعوب والأمم والألسنة، سلطانه سلطان أبدي ما لن يزول، وملكوته ما لا ينقرض.</a:t>
            </a:r>
          </a:p>
          <a:p>
            <a:pPr algn="r" defTabSz="914400" rtl="1" eaLnBrk="1" fontAlgn="base" hangingPunct="1">
              <a:spcBef>
                <a:spcPct val="0"/>
              </a:spcBef>
              <a:spcAft>
                <a:spcPct val="0"/>
              </a:spcAft>
            </a:pPr>
            <a:endParaRPr lang="en-US" altLang="ja-JP" sz="2600" b="1" dirty="0">
              <a:solidFill>
                <a:srgbClr val="FFFFFF"/>
              </a:solidFill>
              <a:latin typeface="Arial" charset="0"/>
              <a:cs typeface="Arial" charset="0"/>
            </a:endParaRPr>
          </a:p>
          <a:p>
            <a:pPr algn="r" defTabSz="914400" eaLnBrk="1" fontAlgn="base" hangingPunct="1">
              <a:spcBef>
                <a:spcPct val="0"/>
              </a:spcBef>
              <a:spcAft>
                <a:spcPct val="0"/>
              </a:spcAft>
            </a:pPr>
            <a:r>
              <a:rPr lang="ar-JO" sz="2600" b="1" dirty="0">
                <a:solidFill>
                  <a:srgbClr val="FFFFFF"/>
                </a:solidFill>
                <a:latin typeface="Arial" charset="0"/>
                <a:cs typeface="Arial" charset="0"/>
              </a:rPr>
              <a:t>دا 7: 13-14</a:t>
            </a:r>
            <a:endParaRPr lang="en-US" sz="2600" b="1" dirty="0">
              <a:solidFill>
                <a:srgbClr val="FFFFFF"/>
              </a:solidFill>
              <a:latin typeface="Arial" charset="0"/>
              <a:cs typeface="Arial" charset="0"/>
            </a:endParaRPr>
          </a:p>
        </p:txBody>
      </p:sp>
      <p:grpSp>
        <p:nvGrpSpPr>
          <p:cNvPr id="2" name="Group 5"/>
          <p:cNvGrpSpPr>
            <a:grpSpLocks/>
          </p:cNvGrpSpPr>
          <p:nvPr/>
        </p:nvGrpSpPr>
        <p:grpSpPr bwMode="auto">
          <a:xfrm>
            <a:off x="4800600" y="2514600"/>
            <a:ext cx="4114800" cy="3810000"/>
            <a:chOff x="288" y="1584"/>
            <a:chExt cx="2256" cy="2208"/>
          </a:xfrm>
        </p:grpSpPr>
        <p:pic>
          <p:nvPicPr>
            <p:cNvPr id="693253"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8" y="1584"/>
              <a:ext cx="1115" cy="2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93254"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0" y="1920"/>
              <a:ext cx="1584" cy="1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Title 7"/>
          <p:cNvSpPr>
            <a:spLocks noGrp="1"/>
          </p:cNvSpPr>
          <p:nvPr>
            <p:ph type="title" idx="4294967295"/>
          </p:nvPr>
        </p:nvSpPr>
        <p:spPr>
          <a:xfrm>
            <a:off x="0" y="0"/>
            <a:ext cx="9144000" cy="990600"/>
          </a:xfrm>
          <a:solidFill>
            <a:schemeClr val="accent6">
              <a:lumMod val="50000"/>
            </a:schemeClr>
          </a:solidFill>
        </p:spPr>
        <p:txBody>
          <a:bodyPr/>
          <a:lstStyle/>
          <a:p>
            <a:pPr>
              <a:defRPr/>
            </a:pPr>
            <a:r>
              <a:rPr lang="ar-JO" sz="3200" dirty="0">
                <a:effectLst>
                  <a:outerShdw blurRad="38100" dist="38100" dir="2700000" algn="tl">
                    <a:srgbClr val="000000"/>
                  </a:outerShdw>
                </a:effectLst>
                <a:latin typeface="Arial" charset="0"/>
                <a:ea typeface="ＭＳ Ｐゴシック" charset="0"/>
                <a:cs typeface="Arial" charset="0"/>
              </a:rPr>
              <a:t>مسيا الله للعالم</a:t>
            </a:r>
            <a:endParaRPr lang="en-US" sz="3200" dirty="0">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2096004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100" fill="hold"/>
                                        <p:tgtEl>
                                          <p:spTgt spid="2"/>
                                        </p:tgtEl>
                                        <p:attrNameLst>
                                          <p:attrName>ppt_x</p:attrName>
                                        </p:attrNameLst>
                                      </p:cBhvr>
                                      <p:tavLst>
                                        <p:tav tm="0">
                                          <p:val>
                                            <p:strVal val="0-#ppt_w/2"/>
                                          </p:val>
                                        </p:tav>
                                        <p:tav tm="100000">
                                          <p:val>
                                            <p:strVal val="#ppt_x"/>
                                          </p:val>
                                        </p:tav>
                                      </p:tavLst>
                                    </p:anim>
                                    <p:anim calcmode="lin" valueType="num">
                                      <p:cBhvr additive="base">
                                        <p:cTn id="8" dur="11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ممثلو</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اللجنة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83770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الملاك ملكيصادق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1646227" y="1009693"/>
            <a:ext cx="5797017" cy="5710061"/>
          </a:xfrm>
          <a:prstGeom prst="rect">
            <a:avLst/>
          </a:prstGeom>
        </p:spPr>
      </p:pic>
    </p:spTree>
    <p:extLst>
      <p:ext uri="{BB962C8B-B14F-4D97-AF65-F5344CB8AC3E}">
        <p14:creationId xmlns:p14="http://schemas.microsoft.com/office/powerpoint/2010/main" val="194151070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6918" y="3140968"/>
            <a:ext cx="9144000" cy="3717032"/>
          </a:xfrm>
          <a:prstGeom prst="rect">
            <a:avLst/>
          </a:prstGeom>
        </p:spPr>
      </p:pic>
      <p:pic>
        <p:nvPicPr>
          <p:cNvPr id="16386" name="Picture 2" descr="IS1CR07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99351" y="2409825"/>
            <a:ext cx="1681163"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47625" y="277814"/>
            <a:ext cx="9156700" cy="1139825"/>
          </a:xfrm>
          <a:solidFill>
            <a:srgbClr val="000000"/>
          </a:solidFill>
        </p:spPr>
        <p:txBody>
          <a:bodyPr/>
          <a:lstStyle/>
          <a:p>
            <a:pPr eaLnBrk="1" hangingPunct="1"/>
            <a:r>
              <a:rPr lang="ar-JO" b="1" dirty="0">
                <a:solidFill>
                  <a:srgbClr val="FFFFFF"/>
                </a:solidFill>
                <a:effectLst/>
                <a:latin typeface="Arial" panose="020B0604020202020204" pitchFamily="34" charset="0"/>
                <a:ea typeface="ＭＳ Ｐゴシック" charset="0"/>
                <a:cs typeface="Arial" panose="020B0604020202020204" pitchFamily="34" charset="0"/>
              </a:rPr>
              <a:t>المسيح متفوق في شخصه</a:t>
            </a:r>
            <a:endParaRPr lang="en-US"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16388" name="Rectangle 4"/>
          <p:cNvSpPr>
            <a:spLocks noGrp="1" noChangeArrowheads="1"/>
          </p:cNvSpPr>
          <p:nvPr>
            <p:ph idx="1"/>
          </p:nvPr>
        </p:nvSpPr>
        <p:spPr>
          <a:xfrm>
            <a:off x="304800" y="1412776"/>
            <a:ext cx="7939314" cy="1728192"/>
          </a:xfrm>
        </p:spPr>
        <p:txBody>
          <a:bodyPr/>
          <a:lstStyle/>
          <a:p>
            <a:pPr algn="r" rtl="1" eaLnBrk="1" hangingPunct="1">
              <a:lnSpc>
                <a:spcPct val="130000"/>
              </a:lnSpc>
            </a:pPr>
            <a:r>
              <a:rPr lang="ar-JO" sz="3600" b="1" dirty="0">
                <a:latin typeface="Arial" panose="020B0604020202020204" pitchFamily="34" charset="0"/>
                <a:ea typeface="ＭＳ Ｐゴシック" charset="0"/>
                <a:cs typeface="Arial" panose="020B0604020202020204" pitchFamily="34" charset="0"/>
              </a:rPr>
              <a:t>متفوق على </a:t>
            </a:r>
            <a:r>
              <a:rPr lang="ar-JO" sz="3600" b="1" dirty="0">
                <a:solidFill>
                  <a:srgbClr val="FFFF00"/>
                </a:solidFill>
                <a:latin typeface="Arial" panose="020B0604020202020204" pitchFamily="34" charset="0"/>
                <a:ea typeface="ＭＳ Ｐゴシック" charset="0"/>
                <a:cs typeface="Arial" panose="020B0604020202020204" pitchFamily="34" charset="0"/>
              </a:rPr>
              <a:t>الأنبياء</a:t>
            </a:r>
            <a:r>
              <a:rPr lang="ar-JO" sz="3600" b="1" dirty="0">
                <a:latin typeface="Arial" panose="020B0604020202020204" pitchFamily="34" charset="0"/>
                <a:ea typeface="ＭＳ Ｐゴシック" charset="0"/>
                <a:cs typeface="Arial" panose="020B0604020202020204" pitchFamily="34" charset="0"/>
              </a:rPr>
              <a:t> 1: 1-3 </a:t>
            </a:r>
            <a:endParaRPr lang="en-US" sz="3600" b="1" dirty="0">
              <a:latin typeface="Arial" panose="020B0604020202020204" pitchFamily="34" charset="0"/>
              <a:ea typeface="ＭＳ Ｐゴシック" charset="0"/>
              <a:cs typeface="Arial" panose="020B0604020202020204" pitchFamily="34" charset="0"/>
            </a:endParaRPr>
          </a:p>
          <a:p>
            <a:pPr algn="r" rtl="1" eaLnBrk="1" hangingPunct="1">
              <a:lnSpc>
                <a:spcPct val="130000"/>
              </a:lnSpc>
            </a:pPr>
            <a:r>
              <a:rPr lang="ar-JO" sz="3600" b="1" dirty="0">
                <a:latin typeface="Arial" panose="020B0604020202020204" pitchFamily="34" charset="0"/>
                <a:ea typeface="ＭＳ Ｐゴシック" charset="0"/>
                <a:cs typeface="Arial" panose="020B0604020202020204" pitchFamily="34" charset="0"/>
              </a:rPr>
              <a:t>متفوق على </a:t>
            </a:r>
            <a:r>
              <a:rPr lang="ar-JO" sz="3600" b="1" dirty="0">
                <a:solidFill>
                  <a:srgbClr val="FFFF00"/>
                </a:solidFill>
                <a:latin typeface="Arial" panose="020B0604020202020204" pitchFamily="34" charset="0"/>
                <a:ea typeface="ＭＳ Ｐゴシック" charset="0"/>
                <a:cs typeface="Arial" panose="020B0604020202020204" pitchFamily="34" charset="0"/>
              </a:rPr>
              <a:t>الملائكة</a:t>
            </a:r>
            <a:r>
              <a:rPr lang="ar-JO" sz="3600" b="1" dirty="0">
                <a:latin typeface="Arial" panose="020B0604020202020204" pitchFamily="34" charset="0"/>
                <a:ea typeface="ＭＳ Ｐゴシック" charset="0"/>
                <a:cs typeface="Arial" panose="020B0604020202020204" pitchFamily="34" charset="0"/>
              </a:rPr>
              <a:t> 1: 4-2: 18</a:t>
            </a:r>
            <a:endParaRPr lang="en-US" sz="3600" b="1" dirty="0">
              <a:latin typeface="Arial" panose="020B0604020202020204" pitchFamily="34" charset="0"/>
              <a:ea typeface="ＭＳ Ｐゴシック" charset="0"/>
              <a:cs typeface="Arial" panose="020B0604020202020204" pitchFamily="34" charset="0"/>
            </a:endParaRPr>
          </a:p>
          <a:p>
            <a:pPr eaLnBrk="1" hangingPunct="1">
              <a:lnSpc>
                <a:spcPct val="130000"/>
              </a:lnSpc>
            </a:pPr>
            <a:endParaRPr lang="en-US" sz="3600" b="1" dirty="0">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8077200" y="76200"/>
            <a:ext cx="1066800" cy="37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1800" b="1" dirty="0">
                <a:solidFill>
                  <a:srgbClr val="FFFFFF"/>
                </a:solidFill>
                <a:latin typeface="Tahoma" charset="0"/>
              </a:rPr>
              <a:t>258-59</a:t>
            </a:r>
            <a:endParaRPr lang="en-US" sz="1800" b="1" dirty="0">
              <a:solidFill>
                <a:srgbClr val="FFFFFF"/>
              </a:solidFill>
              <a:latin typeface="Tahoma" charset="0"/>
            </a:endParaRPr>
          </a:p>
        </p:txBody>
      </p:sp>
    </p:spTree>
    <p:extLst>
      <p:ext uri="{BB962C8B-B14F-4D97-AF65-F5344CB8AC3E}">
        <p14:creationId xmlns:p14="http://schemas.microsoft.com/office/powerpoint/2010/main" val="208125742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heel(4)">
                                      <p:cBhvr>
                                        <p:cTn id="7" dur="1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388">
                                            <p:txEl>
                                              <p:pRg st="0" end="0"/>
                                            </p:txEl>
                                          </p:spTgt>
                                        </p:tgtEl>
                                        <p:attrNameLst>
                                          <p:attrName>style.visibility</p:attrName>
                                        </p:attrNameLst>
                                      </p:cBhvr>
                                      <p:to>
                                        <p:strVal val="visible"/>
                                      </p:to>
                                    </p:set>
                                    <p:anim calcmode="lin" valueType="num">
                                      <p:cBhvr additive="base">
                                        <p:cTn id="12" dur="500" fill="hold"/>
                                        <p:tgtEl>
                                          <p:spTgt spid="16388">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638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6388">
                                            <p:txEl>
                                              <p:pRg st="1" end="1"/>
                                            </p:txEl>
                                          </p:spTgt>
                                        </p:tgtEl>
                                        <p:attrNameLst>
                                          <p:attrName>style.visibility</p:attrName>
                                        </p:attrNameLst>
                                      </p:cBhvr>
                                      <p:to>
                                        <p:strVal val="visible"/>
                                      </p:to>
                                    </p:set>
                                    <p:anim calcmode="lin" valueType="num">
                                      <p:cBhvr additive="base">
                                        <p:cTn id="18" dur="500" fill="hold"/>
                                        <p:tgtEl>
                                          <p:spTgt spid="16388">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16388">
                                            <p:txEl>
                                              <p:pRg st="1" end="1"/>
                                            </p:txEl>
                                          </p:spTgt>
                                        </p:tgtEl>
                                        <p:attrNameLst>
                                          <p:attrName>ppt_y</p:attrName>
                                        </p:attrNameLst>
                                      </p:cBhvr>
                                      <p:tavLst>
                                        <p:tav tm="0">
                                          <p:val>
                                            <p:strVal val="#ppt_y"/>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00" y="2730500"/>
            <a:ext cx="5969000" cy="412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704920" cy="6584697"/>
          </a:xfrm>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بلا أب، بلا أم، بلا نسب.       لا بداءة أيام له ولا نهاية حياة. بل هو </a:t>
            </a: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مشبه</a:t>
            </a: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بابن الله، هذا يبقى كاهناً إلى الأبد.</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(7: 3)</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773330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919484"/>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رأت جماعة قمران ملكيصادق كملاك</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632556" y="2073130"/>
            <a:ext cx="7511444" cy="4784870"/>
          </a:xfrm>
          <a:prstGeom prst="rect">
            <a:avLst/>
          </a:prstGeom>
        </p:spPr>
      </p:pic>
      <p:pic>
        <p:nvPicPr>
          <p:cNvPr id="3" name="Picture 2"/>
          <p:cNvPicPr>
            <a:picLocks noChangeAspect="1"/>
          </p:cNvPicPr>
          <p:nvPr/>
        </p:nvPicPr>
        <p:blipFill>
          <a:blip r:embed="rId4"/>
          <a:stretch>
            <a:fillRect/>
          </a:stretch>
        </p:blipFill>
        <p:spPr>
          <a:xfrm>
            <a:off x="308012" y="1036117"/>
            <a:ext cx="4412200" cy="1618494"/>
          </a:xfrm>
          <a:prstGeom prst="rect">
            <a:avLst/>
          </a:prstGeom>
          <a:ln w="57150" cmpd="sng">
            <a:solidFill>
              <a:schemeClr val="bg1"/>
            </a:solidFill>
          </a:ln>
        </p:spPr>
      </p:pic>
    </p:spTree>
    <p:extLst>
      <p:ext uri="{BB962C8B-B14F-4D97-AF65-F5344CB8AC3E}">
        <p14:creationId xmlns:p14="http://schemas.microsoft.com/office/powerpoint/2010/main" val="255225315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6741368"/>
          </a:xfrm>
          <a:effectLst>
            <a:outerShdw blurRad="63500" dist="35921" dir="2700000" algn="ctr" rotWithShape="0">
              <a:schemeClr val="tx2">
                <a:alpha val="74998"/>
              </a:schemeClr>
            </a:outerShdw>
          </a:effectLst>
        </p:spPr>
        <p:txBody>
          <a:bodyPr anchor="t"/>
          <a:lstStyle/>
          <a:p>
            <a:pPr rtl="1">
              <a:defRPr/>
            </a:pPr>
            <a:r>
              <a:rPr lang="ar-JO" sz="2400" b="1" dirty="0"/>
              <a:t>يبدو من الطبيعي أكثر أن الكاتب كان يقصد أن ملكي صادق، ينتمي إلى رتبة ليس فيها نهاية لكهنوت أولئك المنخرطين فيها، (قال لاحقاً في ٧: ٨ أن ملكي صادق أُعلن أنه حي) إذا كان هذا صحيحاً، ربما كان ملكي صادق كائناً ملائكياً حكم لبعض الوقت في ساليم (أي أورشليم)، فإن القول بأنه بلا بداية أيام لا يعني أنه كان أبدياً، بل ببساطة كان له أصل سابق للزمن، ولا يمكن لمفهوم ملكي صادق هذا كملاك أن يرفعه إلى نفس مستوى ابن الله، حيث أن المؤلف قد أكد بشق الأنفس على تفوق الإبن على الملائكة (١: ٥- ١٤). هناك دليل في قمران على اعتبار ملكيصادق شخصية ملائكية، إذا كان هذا هو الحال في العبرانيين، فإن ابن الله هو رئيس الكهنة في رتبة يكون فيها ملكيصادق مجرد كاهن.</a:t>
            </a:r>
            <a:r>
              <a:rPr lang="en-US" sz="2400" b="1" dirty="0"/>
              <a:t> </a:t>
            </a:r>
            <a:br>
              <a:rPr lang="en-US" sz="2400" b="1" dirty="0"/>
            </a:br>
            <a:br>
              <a:rPr lang="en-US" sz="2400" b="1" dirty="0"/>
            </a:br>
            <a:r>
              <a:rPr lang="ar-JO" sz="2400" b="1" dirty="0"/>
              <a:t>(زين هودجز، العبرانيين، في </a:t>
            </a:r>
            <a:r>
              <a:rPr lang="en-US" sz="2400" b="1" dirty="0"/>
              <a:t>BKC</a:t>
            </a:r>
            <a:r>
              <a:rPr lang="ar-JO" sz="2400" b="1" dirty="0"/>
              <a:t> ، 2: 798)</a:t>
            </a:r>
            <a:endParaRPr lang="en-US" sz="2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11024381"/>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Melchizedek</a:t>
            </a: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145478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09" y="43012"/>
            <a:ext cx="9144000" cy="681498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3012"/>
            <a:ext cx="9144000" cy="2463720"/>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من هو ملكيصادق بالحقيقة؟ </a:t>
            </a:r>
            <a:br>
              <a:rPr lang="ar-JO"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تك 14</a:t>
            </a:r>
            <a:r>
              <a:rPr lang="en-US"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en-US"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كيف يمكن أن يكون كاهناً وملكاً؟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2682141"/>
            <a:ext cx="9144000" cy="35846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r" rtl="1">
              <a:buFont typeface="Arial"/>
              <a:buChar cha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ملك البر</a:t>
            </a:r>
          </a:p>
          <a:p>
            <a:pPr marL="571500" indent="-571500" algn="r" rtl="1">
              <a:buFont typeface="Arial"/>
              <a:buChar cha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ملك أورشليم (مز 76: 2)</a:t>
            </a:r>
          </a:p>
          <a:p>
            <a:pPr marL="571500" indent="-571500" algn="r" rtl="1">
              <a:buFont typeface="Arial"/>
              <a:buChar cha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كاهن الله العلي</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marL="571500" indent="-571500" algn="l">
              <a:buFont typeface="Arial"/>
              <a:buChar char="•"/>
              <a:defRPr/>
            </a:pP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في الغالب ملاك</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7660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 calcmode="lin" valueType="num">
                                      <p:cBhvr>
                                        <p:cTn id="28"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8600" y="277814"/>
            <a:ext cx="8686800" cy="1093787"/>
          </a:xfrm>
        </p:spPr>
        <p:txBody>
          <a:bodyPr/>
          <a:lstStyle/>
          <a:p>
            <a:pPr eaLnBrk="1" hangingPunct="1"/>
            <a:r>
              <a:rPr lang="ar-JO" b="1" dirty="0">
                <a:solidFill>
                  <a:srgbClr val="FFFF00"/>
                </a:solidFill>
                <a:latin typeface="Arial" panose="020B0604020202020204" pitchFamily="34" charset="0"/>
                <a:ea typeface="ヒラギノ角ゴ Pro W3" charset="0"/>
                <a:cs typeface="Arial" panose="020B0604020202020204" pitchFamily="34" charset="0"/>
              </a:rPr>
              <a:t>المسيح ككاهن، نبي وملك</a:t>
            </a:r>
            <a:endParaRPr lang="en-US" b="1" dirty="0">
              <a:solidFill>
                <a:srgbClr val="FFFF00"/>
              </a:solidFill>
              <a:latin typeface="Arial" panose="020B0604020202020204" pitchFamily="34" charset="0"/>
              <a:ea typeface="ヒラギノ角ゴ Pro W3" charset="0"/>
              <a:cs typeface="Arial" panose="020B0604020202020204" pitchFamily="34" charset="0"/>
            </a:endParaRPr>
          </a:p>
        </p:txBody>
      </p:sp>
      <p:sp>
        <p:nvSpPr>
          <p:cNvPr id="55299" name="Oval 3"/>
          <p:cNvSpPr>
            <a:spLocks noChangeArrowheads="1"/>
          </p:cNvSpPr>
          <p:nvPr/>
        </p:nvSpPr>
        <p:spPr bwMode="auto">
          <a:xfrm>
            <a:off x="1143000" y="3505200"/>
            <a:ext cx="2362200" cy="22098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defTabSz="914400" eaLnBrk="0" fontAlgn="base" hangingPunct="0">
              <a:spcBef>
                <a:spcPct val="0"/>
              </a:spcBef>
              <a:spcAft>
                <a:spcPct val="0"/>
              </a:spcAft>
            </a:pPr>
            <a:endParaRPr lang="en-US">
              <a:solidFill>
                <a:srgbClr val="FFFFFF"/>
              </a:solidFill>
              <a:latin typeface="Arial" panose="020B0604020202020204" pitchFamily="34" charset="0"/>
              <a:ea typeface="ＭＳ Ｐゴシック" charset="0"/>
              <a:cs typeface="Arial" panose="020B0604020202020204" pitchFamily="34" charset="0"/>
            </a:endParaRPr>
          </a:p>
        </p:txBody>
      </p:sp>
      <p:sp>
        <p:nvSpPr>
          <p:cNvPr id="55300" name="Oval 4"/>
          <p:cNvSpPr>
            <a:spLocks noChangeArrowheads="1"/>
          </p:cNvSpPr>
          <p:nvPr/>
        </p:nvSpPr>
        <p:spPr bwMode="auto">
          <a:xfrm>
            <a:off x="3200400" y="3581400"/>
            <a:ext cx="2362200" cy="2286000"/>
          </a:xfrm>
          <a:prstGeom prst="ellipse">
            <a:avLst/>
          </a:prstGeom>
          <a:solidFill>
            <a:schemeClr val="accent1">
              <a:alpha val="34117"/>
            </a:schemeClr>
          </a:solidFill>
          <a:ln w="9525">
            <a:solidFill>
              <a:schemeClr val="tx1"/>
            </a:solidFill>
            <a:round/>
            <a:headEnd/>
            <a:tailEnd/>
          </a:ln>
        </p:spPr>
        <p:txBody>
          <a:bodyPr wrap="none" lIns="91435" tIns="45718" rIns="91435" bIns="45718" anchor="ctr"/>
          <a:lstStyle/>
          <a:p>
            <a:pPr algn="ctr" defTabSz="914400" eaLnBrk="0" fontAlgn="base" hangingPunct="0">
              <a:spcBef>
                <a:spcPct val="0"/>
              </a:spcBef>
              <a:spcAft>
                <a:spcPct val="0"/>
              </a:spcAft>
            </a:pPr>
            <a:endParaRPr lang="en-US">
              <a:solidFill>
                <a:srgbClr val="FFFFFF"/>
              </a:solidFill>
              <a:latin typeface="Arial" panose="020B0604020202020204" pitchFamily="34" charset="0"/>
              <a:ea typeface="ＭＳ Ｐゴシック" charset="0"/>
              <a:cs typeface="Arial" panose="020B0604020202020204" pitchFamily="34" charset="0"/>
            </a:endParaRPr>
          </a:p>
        </p:txBody>
      </p:sp>
      <p:sp>
        <p:nvSpPr>
          <p:cNvPr id="55301" name="Oval 5"/>
          <p:cNvSpPr>
            <a:spLocks noChangeArrowheads="1"/>
          </p:cNvSpPr>
          <p:nvPr/>
        </p:nvSpPr>
        <p:spPr bwMode="auto">
          <a:xfrm>
            <a:off x="5257800" y="3581400"/>
            <a:ext cx="2362200" cy="2133600"/>
          </a:xfrm>
          <a:prstGeom prst="ellipse">
            <a:avLst/>
          </a:prstGeom>
          <a:solidFill>
            <a:schemeClr val="accent1">
              <a:alpha val="49019"/>
            </a:schemeClr>
          </a:solidFill>
          <a:ln w="9525">
            <a:solidFill>
              <a:schemeClr val="tx1"/>
            </a:solidFill>
            <a:round/>
            <a:headEnd/>
            <a:tailEnd/>
          </a:ln>
        </p:spPr>
        <p:txBody>
          <a:bodyPr wrap="none" lIns="91435" tIns="45718" rIns="91435" bIns="45718" anchor="ctr"/>
          <a:lstStyle/>
          <a:p>
            <a:pPr algn="ctr" defTabSz="914400" eaLnBrk="0" fontAlgn="base" hangingPunct="0">
              <a:spcBef>
                <a:spcPct val="0"/>
              </a:spcBef>
              <a:spcAft>
                <a:spcPct val="0"/>
              </a:spcAft>
            </a:pPr>
            <a:endParaRPr lang="en-US" sz="3200">
              <a:solidFill>
                <a:srgbClr val="FFFFFF"/>
              </a:solidFill>
              <a:latin typeface="Arial" panose="020B0604020202020204" pitchFamily="34" charset="0"/>
              <a:ea typeface="ＭＳ Ｐゴシック" charset="0"/>
              <a:cs typeface="Arial" panose="020B0604020202020204" pitchFamily="34" charset="0"/>
            </a:endParaRPr>
          </a:p>
        </p:txBody>
      </p:sp>
      <p:sp>
        <p:nvSpPr>
          <p:cNvPr id="55302" name="Text Box 6"/>
          <p:cNvSpPr txBox="1">
            <a:spLocks noChangeArrowheads="1"/>
          </p:cNvSpPr>
          <p:nvPr/>
        </p:nvSpPr>
        <p:spPr bwMode="auto">
          <a:xfrm>
            <a:off x="1883308" y="3789363"/>
            <a:ext cx="843491" cy="584771"/>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b="1" dirty="0">
                <a:solidFill>
                  <a:srgbClr val="FFFF00"/>
                </a:solidFill>
                <a:latin typeface="Arial" panose="020B0604020202020204" pitchFamily="34" charset="0"/>
                <a:cs typeface="Arial" panose="020B0604020202020204" pitchFamily="34" charset="0"/>
              </a:rPr>
              <a:t>كاهن</a:t>
            </a:r>
            <a:endParaRPr lang="en-US" sz="1800" b="1" dirty="0">
              <a:solidFill>
                <a:srgbClr val="FFFF00"/>
              </a:solidFill>
              <a:latin typeface="Arial" panose="020B0604020202020204" pitchFamily="34" charset="0"/>
              <a:cs typeface="Arial" panose="020B0604020202020204" pitchFamily="34" charset="0"/>
            </a:endParaRPr>
          </a:p>
        </p:txBody>
      </p:sp>
      <p:sp>
        <p:nvSpPr>
          <p:cNvPr id="55303" name="Oval 7"/>
          <p:cNvSpPr>
            <a:spLocks noChangeArrowheads="1"/>
          </p:cNvSpPr>
          <p:nvPr/>
        </p:nvSpPr>
        <p:spPr bwMode="auto">
          <a:xfrm>
            <a:off x="4419600" y="4419601"/>
            <a:ext cx="2057400" cy="2133600"/>
          </a:xfrm>
          <a:prstGeom prst="ellipse">
            <a:avLst/>
          </a:prstGeom>
          <a:solidFill>
            <a:schemeClr val="accent1">
              <a:alpha val="47058"/>
            </a:schemeClr>
          </a:solidFill>
          <a:ln w="28575">
            <a:solidFill>
              <a:schemeClr val="tx1"/>
            </a:solidFill>
            <a:round/>
            <a:headEnd/>
            <a:tailEnd/>
          </a:ln>
        </p:spPr>
        <p:txBody>
          <a:bodyPr wrap="none" lIns="91435" tIns="45718" rIns="91435" bIns="45718" anchor="ctr"/>
          <a:lstStyle/>
          <a:p>
            <a:pPr algn="ctr" defTabSz="914400" eaLnBrk="0" fontAlgn="base" hangingPunct="0">
              <a:spcBef>
                <a:spcPct val="0"/>
              </a:spcBef>
              <a:spcAft>
                <a:spcPct val="0"/>
              </a:spcAft>
            </a:pPr>
            <a:endParaRPr lang="en-US" b="1" i="1">
              <a:solidFill>
                <a:srgbClr val="FFFF00"/>
              </a:solidFill>
              <a:latin typeface="Arial" panose="020B0604020202020204" pitchFamily="34" charset="0"/>
              <a:ea typeface="ＭＳ Ｐゴシック" charset="0"/>
              <a:cs typeface="Arial" panose="020B0604020202020204" pitchFamily="34" charset="0"/>
            </a:endParaRPr>
          </a:p>
        </p:txBody>
      </p:sp>
      <p:sp>
        <p:nvSpPr>
          <p:cNvPr id="55304" name="Rectangle 8"/>
          <p:cNvSpPr>
            <a:spLocks noChangeArrowheads="1"/>
          </p:cNvSpPr>
          <p:nvPr/>
        </p:nvSpPr>
        <p:spPr bwMode="auto">
          <a:xfrm>
            <a:off x="4055959" y="3789363"/>
            <a:ext cx="646321" cy="584771"/>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defTabSz="914400" eaLnBrk="0" fontAlgn="base" hangingPunct="0">
              <a:spcBef>
                <a:spcPct val="0"/>
              </a:spcBef>
              <a:spcAft>
                <a:spcPct val="0"/>
              </a:spcAft>
            </a:pPr>
            <a:r>
              <a:rPr lang="ar-JO" sz="3200" b="1" dirty="0">
                <a:solidFill>
                  <a:srgbClr val="FFFF00"/>
                </a:solidFill>
                <a:latin typeface="Arial" panose="020B0604020202020204" pitchFamily="34" charset="0"/>
                <a:ea typeface="ＭＳ Ｐゴシック" charset="0"/>
                <a:cs typeface="Arial" panose="020B0604020202020204" pitchFamily="34" charset="0"/>
              </a:rPr>
              <a:t>نبي</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5305" name="Rectangle 9"/>
          <p:cNvSpPr>
            <a:spLocks noChangeArrowheads="1"/>
          </p:cNvSpPr>
          <p:nvPr/>
        </p:nvSpPr>
        <p:spPr bwMode="auto">
          <a:xfrm>
            <a:off x="6074333" y="3789363"/>
            <a:ext cx="673572" cy="584771"/>
          </a:xfrm>
          <a:prstGeom prst="rect">
            <a:avLst/>
          </a:prstGeom>
          <a:noFill/>
          <a:ln w="9525">
            <a:noFill/>
            <a:miter lim="800000"/>
            <a:headEnd/>
            <a:tailEnd/>
          </a:ln>
          <a:effectLst>
            <a:outerShdw blurRad="63500" dist="35921" dir="2700000" algn="ctr" rotWithShape="0">
              <a:srgbClr val="001D30">
                <a:alpha val="74998"/>
              </a:srgbClr>
            </a:outerShdw>
          </a:effectLst>
        </p:spPr>
        <p:txBody>
          <a:bodyPr wrap="none" lIns="91435" tIns="45718" rIns="91435" bIns="45718">
            <a:spAutoFit/>
          </a:bodyPr>
          <a:lstStyle/>
          <a:p>
            <a:pPr algn="ctr" defTabSz="914400" eaLnBrk="0" fontAlgn="base" hangingPunct="0">
              <a:spcBef>
                <a:spcPct val="0"/>
              </a:spcBef>
              <a:spcAft>
                <a:spcPct val="0"/>
              </a:spcAft>
            </a:pPr>
            <a:r>
              <a:rPr lang="ar-JO" sz="3200" b="1" dirty="0">
                <a:solidFill>
                  <a:srgbClr val="FFFF00"/>
                </a:solidFill>
                <a:latin typeface="Arial" panose="020B0604020202020204" pitchFamily="34" charset="0"/>
                <a:ea typeface="ＭＳ Ｐゴシック" charset="0"/>
                <a:cs typeface="Arial" panose="020B0604020202020204" pitchFamily="34" charset="0"/>
              </a:rPr>
              <a:t>ملك</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grpSp>
        <p:nvGrpSpPr>
          <p:cNvPr id="2" name="Group 10"/>
          <p:cNvGrpSpPr>
            <a:grpSpLocks/>
          </p:cNvGrpSpPr>
          <p:nvPr/>
        </p:nvGrpSpPr>
        <p:grpSpPr bwMode="auto">
          <a:xfrm>
            <a:off x="5257800" y="4419600"/>
            <a:ext cx="304800" cy="685800"/>
            <a:chOff x="3312" y="2784"/>
            <a:chExt cx="192" cy="432"/>
          </a:xfrm>
        </p:grpSpPr>
        <p:sp>
          <p:nvSpPr>
            <p:cNvPr id="55307" name="Line 11"/>
            <p:cNvSpPr>
              <a:spLocks noChangeShapeType="1"/>
            </p:cNvSpPr>
            <p:nvPr/>
          </p:nvSpPr>
          <p:spPr bwMode="auto">
            <a:xfrm flipV="1">
              <a:off x="3312" y="2928"/>
              <a:ext cx="192" cy="0"/>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55308" name="Line 12"/>
            <p:cNvSpPr>
              <a:spLocks noChangeShapeType="1"/>
            </p:cNvSpPr>
            <p:nvPr/>
          </p:nvSpPr>
          <p:spPr bwMode="auto">
            <a:xfrm>
              <a:off x="3408" y="2784"/>
              <a:ext cx="0" cy="432"/>
            </a:xfrm>
            <a:prstGeom prst="line">
              <a:avLst/>
            </a:prstGeom>
            <a:noFill/>
            <a:ln w="38100">
              <a:solidFill>
                <a:schemeClr val="tx1"/>
              </a:solidFill>
              <a:round/>
              <a:headEnd/>
              <a:tailEnd/>
            </a:ln>
            <a:effectLst>
              <a:outerShdw blurRad="63500" dist="35921" dir="2700000" algn="ctr" rotWithShape="0">
                <a:schemeClr val="bg1">
                  <a:alpha val="74998"/>
                </a:schemeClr>
              </a:outerShdw>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panose="020B0604020202020204" pitchFamily="34" charset="0"/>
                <a:ea typeface="ＭＳ Ｐゴシック" pitchFamily="-111" charset="-128"/>
                <a:cs typeface="Arial" panose="020B0604020202020204" pitchFamily="34" charset="0"/>
              </a:endParaRPr>
            </a:p>
          </p:txBody>
        </p:sp>
      </p:grpSp>
      <p:sp>
        <p:nvSpPr>
          <p:cNvPr id="55309" name="Rectangle 13"/>
          <p:cNvSpPr>
            <a:spLocks noChangeArrowheads="1"/>
          </p:cNvSpPr>
          <p:nvPr/>
        </p:nvSpPr>
        <p:spPr bwMode="auto">
          <a:xfrm>
            <a:off x="4648200" y="5486400"/>
            <a:ext cx="1606550" cy="923326"/>
          </a:xfrm>
          <a:prstGeom prst="rect">
            <a:avLst/>
          </a:prstGeom>
          <a:noFill/>
          <a:ln w="9525">
            <a:noFill/>
            <a:miter lim="800000"/>
            <a:headEnd/>
            <a:tailEnd/>
          </a:ln>
          <a:effectLst>
            <a:outerShdw blurRad="63500" dist="35921" dir="2700000" algn="ctr" rotWithShape="0">
              <a:schemeClr val="bg1">
                <a:alpha val="74998"/>
              </a:schemeClr>
            </a:outerShdw>
          </a:effectLst>
        </p:spPr>
        <p:txBody>
          <a:bodyPr lIns="91435" tIns="45718" rIns="91435" bIns="45718">
            <a:spAutoFit/>
          </a:bodyPr>
          <a:lstStyle/>
          <a:p>
            <a:pPr algn="ctr" defTabSz="914400" eaLnBrk="0" fontAlgn="base" hangingPunct="0">
              <a:spcBef>
                <a:spcPct val="0"/>
              </a:spcBef>
              <a:spcAft>
                <a:spcPct val="0"/>
              </a:spcAft>
            </a:pPr>
            <a:r>
              <a:rPr lang="ar-JO" b="1" dirty="0">
                <a:solidFill>
                  <a:srgbClr val="FFFF00"/>
                </a:solidFill>
                <a:latin typeface="Arial" panose="020B0604020202020204" pitchFamily="34" charset="0"/>
                <a:ea typeface="ＭＳ Ｐゴシック" charset="0"/>
                <a:cs typeface="Arial" panose="020B0604020202020204" pitchFamily="34" charset="0"/>
              </a:rPr>
              <a:t>الكهنوت من ملكيصادق</a:t>
            </a:r>
            <a:endParaRPr lang="en-AU" b="1" dirty="0">
              <a:solidFill>
                <a:srgbClr val="FFFF00"/>
              </a:solidFill>
              <a:latin typeface="Arial" panose="020B0604020202020204" pitchFamily="34" charset="0"/>
              <a:ea typeface="ＭＳ Ｐゴシック" charset="0"/>
              <a:cs typeface="Arial" panose="020B0604020202020204" pitchFamily="34" charset="0"/>
            </a:endParaRPr>
          </a:p>
          <a:p>
            <a:pPr algn="ctr" defTabSz="914400" eaLnBrk="0" fontAlgn="base" hangingPunct="0">
              <a:spcBef>
                <a:spcPct val="0"/>
              </a:spcBef>
              <a:spcAft>
                <a:spcPct val="0"/>
              </a:spcAft>
            </a:pPr>
            <a:r>
              <a:rPr lang="en-AU" b="1" dirty="0">
                <a:solidFill>
                  <a:srgbClr val="FFFF00"/>
                </a:solidFill>
                <a:latin typeface="Arial" panose="020B0604020202020204" pitchFamily="34" charset="0"/>
                <a:ea typeface="ＭＳ Ｐゴシック" charset="0"/>
                <a:cs typeface="Arial" panose="020B0604020202020204" pitchFamily="34" charset="0"/>
              </a:rPr>
              <a:t>(</a:t>
            </a:r>
            <a:r>
              <a:rPr lang="ar-JO" b="1" dirty="0">
                <a:solidFill>
                  <a:srgbClr val="FFFF00"/>
                </a:solidFill>
                <a:latin typeface="Arial" panose="020B0604020202020204" pitchFamily="34" charset="0"/>
                <a:ea typeface="ＭＳ Ｐゴシック" charset="0"/>
                <a:cs typeface="Arial" panose="020B0604020202020204" pitchFamily="34" charset="0"/>
              </a:rPr>
              <a:t>عب 5: 6</a:t>
            </a:r>
            <a:r>
              <a:rPr lang="en-AU" b="1" dirty="0">
                <a:solidFill>
                  <a:srgbClr val="FFFF00"/>
                </a:solidFill>
                <a:latin typeface="Arial" panose="020B0604020202020204" pitchFamily="34" charset="0"/>
                <a:ea typeface="ＭＳ Ｐゴシック" charset="0"/>
                <a:cs typeface="Arial" panose="020B0604020202020204" pitchFamily="34" charset="0"/>
              </a:rPr>
              <a:t>)</a:t>
            </a:r>
            <a:endParaRPr lang="en-US" b="1"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55310" name="Line 14"/>
          <p:cNvSpPr>
            <a:spLocks noChangeShapeType="1"/>
          </p:cNvSpPr>
          <p:nvPr/>
        </p:nvSpPr>
        <p:spPr bwMode="auto">
          <a:xfrm>
            <a:off x="1066800" y="26670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55311" name="Line 15"/>
          <p:cNvSpPr>
            <a:spLocks noChangeShapeType="1"/>
          </p:cNvSpPr>
          <p:nvPr/>
        </p:nvSpPr>
        <p:spPr bwMode="auto">
          <a:xfrm>
            <a:off x="7620000" y="2667000"/>
            <a:ext cx="0" cy="2286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55312" name="Line 16"/>
          <p:cNvSpPr>
            <a:spLocks noChangeShapeType="1"/>
          </p:cNvSpPr>
          <p:nvPr/>
        </p:nvSpPr>
        <p:spPr bwMode="auto">
          <a:xfrm>
            <a:off x="1295401" y="3505200"/>
            <a:ext cx="381000" cy="457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55313" name="Line 17"/>
          <p:cNvSpPr>
            <a:spLocks noChangeShapeType="1"/>
          </p:cNvSpPr>
          <p:nvPr/>
        </p:nvSpPr>
        <p:spPr bwMode="auto">
          <a:xfrm flipH="1">
            <a:off x="6934200" y="3429000"/>
            <a:ext cx="685800" cy="5334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55314" name="Line 18"/>
          <p:cNvSpPr>
            <a:spLocks noChangeShapeType="1"/>
          </p:cNvSpPr>
          <p:nvPr/>
        </p:nvSpPr>
        <p:spPr bwMode="auto">
          <a:xfrm>
            <a:off x="4343400" y="2743200"/>
            <a:ext cx="0" cy="10668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55315" name="Line 19"/>
          <p:cNvSpPr>
            <a:spLocks noChangeShapeType="1"/>
          </p:cNvSpPr>
          <p:nvPr/>
        </p:nvSpPr>
        <p:spPr bwMode="auto">
          <a:xfrm>
            <a:off x="1066800" y="2667000"/>
            <a:ext cx="2971800" cy="1143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55316" name="Line 20"/>
          <p:cNvSpPr>
            <a:spLocks noChangeShapeType="1"/>
          </p:cNvSpPr>
          <p:nvPr/>
        </p:nvSpPr>
        <p:spPr bwMode="auto">
          <a:xfrm flipH="1">
            <a:off x="4648200" y="2667000"/>
            <a:ext cx="2971800" cy="11430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lIns="91435" tIns="45718" rIns="91435" bIns="45718"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361491" name="Text Box 21"/>
          <p:cNvSpPr txBox="1">
            <a:spLocks noChangeArrowheads="1"/>
          </p:cNvSpPr>
          <p:nvPr/>
        </p:nvSpPr>
        <p:spPr bwMode="auto">
          <a:xfrm>
            <a:off x="8229601" y="60325"/>
            <a:ext cx="752119"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266ظ</a:t>
            </a:r>
            <a:endParaRPr lang="en-US" sz="2000" b="1" dirty="0">
              <a:solidFill>
                <a:srgbClr val="FFFFFF"/>
              </a:solidFill>
              <a:latin typeface="Arial" panose="020B0604020202020204" pitchFamily="34" charset="0"/>
              <a:cs typeface="Arial" panose="020B0604020202020204" pitchFamily="34" charset="0"/>
            </a:endParaRPr>
          </a:p>
        </p:txBody>
      </p:sp>
      <p:sp>
        <p:nvSpPr>
          <p:cNvPr id="55318" name="Text Box 22"/>
          <p:cNvSpPr txBox="1">
            <a:spLocks noChangeArrowheads="1"/>
          </p:cNvSpPr>
          <p:nvPr/>
        </p:nvSpPr>
        <p:spPr bwMode="auto">
          <a:xfrm>
            <a:off x="3894579" y="1368933"/>
            <a:ext cx="1026232"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ea typeface="ヒラギノ角ゴ Pro W3" charset="0"/>
                <a:cs typeface="Arial" panose="020B0604020202020204" pitchFamily="34" charset="0"/>
              </a:rPr>
              <a:t>يعقوب</a:t>
            </a:r>
            <a:endParaRPr lang="en-US" sz="3200" dirty="0">
              <a:solidFill>
                <a:srgbClr val="FFFFFF"/>
              </a:solidFill>
              <a:latin typeface="Arial" panose="020B0604020202020204" pitchFamily="34" charset="0"/>
              <a:ea typeface="ヒラギノ角ゴ Pro W3" charset="0"/>
              <a:cs typeface="Arial" panose="020B0604020202020204" pitchFamily="34" charset="0"/>
            </a:endParaRPr>
          </a:p>
        </p:txBody>
      </p:sp>
      <p:grpSp>
        <p:nvGrpSpPr>
          <p:cNvPr id="361493" name="Group 23"/>
          <p:cNvGrpSpPr>
            <a:grpSpLocks/>
          </p:cNvGrpSpPr>
          <p:nvPr/>
        </p:nvGrpSpPr>
        <p:grpSpPr bwMode="auto">
          <a:xfrm>
            <a:off x="1063625" y="1676401"/>
            <a:ext cx="6553200" cy="533400"/>
            <a:chOff x="670" y="1056"/>
            <a:chExt cx="4128" cy="336"/>
          </a:xfrm>
        </p:grpSpPr>
        <p:sp>
          <p:nvSpPr>
            <p:cNvPr id="361500" name="Line 24"/>
            <p:cNvSpPr>
              <a:spLocks noChangeShapeType="1"/>
            </p:cNvSpPr>
            <p:nvPr/>
          </p:nvSpPr>
          <p:spPr bwMode="auto">
            <a:xfrm>
              <a:off x="3214" y="1056"/>
              <a:ext cx="1584"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361501" name="Line 25"/>
            <p:cNvSpPr>
              <a:spLocks noChangeShapeType="1"/>
            </p:cNvSpPr>
            <p:nvPr/>
          </p:nvSpPr>
          <p:spPr bwMode="auto">
            <a:xfrm flipH="1">
              <a:off x="670" y="1056"/>
              <a:ext cx="1728"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361502" name="Line 26"/>
            <p:cNvSpPr>
              <a:spLocks noChangeShapeType="1"/>
            </p:cNvSpPr>
            <p:nvPr/>
          </p:nvSpPr>
          <p:spPr bwMode="auto">
            <a:xfrm>
              <a:off x="670" y="1056"/>
              <a:ext cx="0" cy="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361503" name="Line 27"/>
            <p:cNvSpPr>
              <a:spLocks noChangeShapeType="1"/>
            </p:cNvSpPr>
            <p:nvPr/>
          </p:nvSpPr>
          <p:spPr bwMode="auto">
            <a:xfrm>
              <a:off x="2736" y="1200"/>
              <a:ext cx="0" cy="192"/>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sp>
          <p:nvSpPr>
            <p:cNvPr id="361504" name="Line 28"/>
            <p:cNvSpPr>
              <a:spLocks noChangeShapeType="1"/>
            </p:cNvSpPr>
            <p:nvPr/>
          </p:nvSpPr>
          <p:spPr bwMode="auto">
            <a:xfrm>
              <a:off x="4798" y="1056"/>
              <a:ext cx="0" cy="288"/>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panose="020B0604020202020204" pitchFamily="34" charset="0"/>
                <a:ea typeface="ＭＳ Ｐゴシック" charset="0"/>
                <a:cs typeface="Arial" panose="020B0604020202020204" pitchFamily="34" charset="0"/>
              </a:endParaRPr>
            </a:p>
          </p:txBody>
        </p:sp>
      </p:grpSp>
      <p:sp>
        <p:nvSpPr>
          <p:cNvPr id="55325" name="Text Box 29"/>
          <p:cNvSpPr txBox="1">
            <a:spLocks noChangeArrowheads="1"/>
          </p:cNvSpPr>
          <p:nvPr/>
        </p:nvSpPr>
        <p:spPr bwMode="auto">
          <a:xfrm>
            <a:off x="726002" y="2054733"/>
            <a:ext cx="846697"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ea typeface="ヒラギノ角ゴ Pro W3" charset="0"/>
                <a:cs typeface="Arial" panose="020B0604020202020204" pitchFamily="34" charset="0"/>
              </a:rPr>
              <a:t>لاوي</a:t>
            </a:r>
            <a:endParaRPr lang="en-US" sz="3200" dirty="0">
              <a:solidFill>
                <a:srgbClr val="FFFFFF"/>
              </a:solidFill>
              <a:latin typeface="Arial" panose="020B0604020202020204" pitchFamily="34" charset="0"/>
              <a:ea typeface="ヒラギノ角ゴ Pro W3" charset="0"/>
              <a:cs typeface="Arial" panose="020B0604020202020204" pitchFamily="34" charset="0"/>
            </a:endParaRPr>
          </a:p>
        </p:txBody>
      </p:sp>
      <p:sp>
        <p:nvSpPr>
          <p:cNvPr id="55326" name="Text Box 30"/>
          <p:cNvSpPr txBox="1">
            <a:spLocks noChangeArrowheads="1"/>
          </p:cNvSpPr>
          <p:nvPr/>
        </p:nvSpPr>
        <p:spPr bwMode="auto">
          <a:xfrm>
            <a:off x="2761841" y="2054733"/>
            <a:ext cx="3172653"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ea typeface="ヒラギノ角ゴ Pro W3" charset="0"/>
                <a:cs typeface="Arial" panose="020B0604020202020204" pitchFamily="34" charset="0"/>
              </a:rPr>
              <a:t>الأبناء العشرة الآخرون</a:t>
            </a:r>
            <a:endParaRPr lang="en-US" sz="3200" dirty="0">
              <a:solidFill>
                <a:srgbClr val="FFFFFF"/>
              </a:solidFill>
              <a:latin typeface="Arial" panose="020B0604020202020204" pitchFamily="34" charset="0"/>
              <a:ea typeface="ヒラギノ角ゴ Pro W3" charset="0"/>
              <a:cs typeface="Arial" panose="020B0604020202020204" pitchFamily="34" charset="0"/>
            </a:endParaRPr>
          </a:p>
        </p:txBody>
      </p:sp>
      <p:sp>
        <p:nvSpPr>
          <p:cNvPr id="55327" name="Text Box 31"/>
          <p:cNvSpPr txBox="1">
            <a:spLocks noChangeArrowheads="1"/>
          </p:cNvSpPr>
          <p:nvPr/>
        </p:nvSpPr>
        <p:spPr bwMode="auto">
          <a:xfrm>
            <a:off x="7110797" y="2054733"/>
            <a:ext cx="873947"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ea typeface="ヒラギノ角ゴ Pro W3" charset="0"/>
                <a:cs typeface="Arial" panose="020B0604020202020204" pitchFamily="34" charset="0"/>
              </a:rPr>
              <a:t>يهوذا</a:t>
            </a:r>
            <a:endParaRPr lang="en-US" sz="3200" dirty="0">
              <a:solidFill>
                <a:srgbClr val="FFFFFF"/>
              </a:solidFill>
              <a:latin typeface="Arial" panose="020B0604020202020204" pitchFamily="34" charset="0"/>
              <a:ea typeface="ヒラギノ角ゴ Pro W3" charset="0"/>
              <a:cs typeface="Arial" panose="020B0604020202020204" pitchFamily="34" charset="0"/>
            </a:endParaRPr>
          </a:p>
        </p:txBody>
      </p:sp>
      <p:sp>
        <p:nvSpPr>
          <p:cNvPr id="55328" name="Text Box 32"/>
          <p:cNvSpPr txBox="1">
            <a:spLocks noChangeArrowheads="1"/>
          </p:cNvSpPr>
          <p:nvPr/>
        </p:nvSpPr>
        <p:spPr bwMode="auto">
          <a:xfrm>
            <a:off x="639256" y="2892933"/>
            <a:ext cx="1058293"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ea typeface="ヒラギノ角ゴ Pro W3" charset="0"/>
                <a:cs typeface="Arial" panose="020B0604020202020204" pitchFamily="34" charset="0"/>
              </a:rPr>
              <a:t>هارون</a:t>
            </a:r>
            <a:endParaRPr lang="en-US" sz="3200" dirty="0">
              <a:solidFill>
                <a:srgbClr val="FFFFFF"/>
              </a:solidFill>
              <a:latin typeface="Arial" panose="020B0604020202020204" pitchFamily="34" charset="0"/>
              <a:ea typeface="ヒラギノ角ゴ Pro W3" charset="0"/>
              <a:cs typeface="Arial" panose="020B0604020202020204" pitchFamily="34" charset="0"/>
            </a:endParaRPr>
          </a:p>
        </p:txBody>
      </p:sp>
      <p:sp>
        <p:nvSpPr>
          <p:cNvPr id="55329" name="Text Box 33"/>
          <p:cNvSpPr txBox="1">
            <a:spLocks noChangeArrowheads="1"/>
          </p:cNvSpPr>
          <p:nvPr/>
        </p:nvSpPr>
        <p:spPr bwMode="auto">
          <a:xfrm>
            <a:off x="7209951" y="2892933"/>
            <a:ext cx="723266" cy="584771"/>
          </a:xfrm>
          <a:prstGeom prst="rect">
            <a:avLst/>
          </a:prstGeom>
          <a:noFill/>
          <a:ln w="9525">
            <a:noFill/>
            <a:miter lim="800000"/>
            <a:headEnd/>
            <a:tailEnd/>
          </a:ln>
          <a:effectLst>
            <a:outerShdw blurRad="63500" dist="35921" dir="2700000" algn="ctr" rotWithShape="0">
              <a:srgbClr val="001D30"/>
            </a:outerShdw>
          </a:effectLst>
        </p:spPr>
        <p:txBody>
          <a:bodyPr wrap="none" lIns="91435" tIns="45718" rIns="91435" bIns="45718" anchor="ct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ar-JO" sz="3200" dirty="0">
                <a:solidFill>
                  <a:srgbClr val="FFFFFF"/>
                </a:solidFill>
                <a:latin typeface="Arial" panose="020B0604020202020204" pitchFamily="34" charset="0"/>
                <a:ea typeface="ヒラギノ角ゴ Pro W3" charset="0"/>
                <a:cs typeface="Arial" panose="020B0604020202020204" pitchFamily="34" charset="0"/>
              </a:rPr>
              <a:t>داود</a:t>
            </a:r>
            <a:endParaRPr lang="en-US" sz="3200" dirty="0">
              <a:solidFill>
                <a:srgbClr val="FFFFFF"/>
              </a:solidFill>
              <a:latin typeface="Arial" panose="020B0604020202020204" pitchFamily="34" charset="0"/>
              <a:ea typeface="ヒラギノ角ゴ Pro W3" charset="0"/>
              <a:cs typeface="Arial" panose="020B0604020202020204" pitchFamily="34" charset="0"/>
            </a:endParaRPr>
          </a:p>
        </p:txBody>
      </p:sp>
      <p:sp>
        <p:nvSpPr>
          <p:cNvPr id="55330" name="Rectangle 34"/>
          <p:cNvSpPr>
            <a:spLocks noChangeArrowheads="1"/>
          </p:cNvSpPr>
          <p:nvPr/>
        </p:nvSpPr>
        <p:spPr bwMode="auto">
          <a:xfrm>
            <a:off x="76200" y="5638800"/>
            <a:ext cx="3879850" cy="1087796"/>
          </a:xfrm>
          <a:prstGeom prst="rect">
            <a:avLst/>
          </a:prstGeom>
          <a:noFill/>
          <a:ln w="9525">
            <a:noFill/>
            <a:miter lim="800000"/>
            <a:headEnd/>
            <a:tailEnd/>
          </a:ln>
          <a:effectLst>
            <a:outerShdw blurRad="63500" dist="35921" dir="2700000" algn="ctr" rotWithShape="0">
              <a:srgbClr val="001D30">
                <a:alpha val="74998"/>
              </a:srgbClr>
            </a:outerShdw>
          </a:effectLst>
        </p:spPr>
        <p:txBody>
          <a:bodyPr wrap="square" lIns="91435" tIns="45718" rIns="91435" bIns="45718">
            <a:spAutoFit/>
          </a:bodyPr>
          <a:lstStyle/>
          <a:p>
            <a:pPr algn="r" defTabSz="914400" rtl="1" eaLnBrk="0" fontAlgn="base" hangingPunct="0">
              <a:spcBef>
                <a:spcPct val="0"/>
              </a:spcBef>
              <a:spcAft>
                <a:spcPct val="0"/>
              </a:spcAft>
            </a:pPr>
            <a:r>
              <a:rPr lang="ar-JO" sz="3200" b="1" dirty="0">
                <a:solidFill>
                  <a:srgbClr val="FFFF00"/>
                </a:solidFill>
                <a:latin typeface="Arial" panose="020B0604020202020204" pitchFamily="34" charset="0"/>
                <a:ea typeface="ＭＳ Ｐゴシック" charset="0"/>
                <a:cs typeface="Arial" panose="020B0604020202020204" pitchFamily="34" charset="0"/>
              </a:rPr>
              <a:t>لكن كيف يمكن أن يكون المسيح كاهناً </a:t>
            </a:r>
            <a:r>
              <a:rPr lang="ar-JO" sz="3200" b="1" u="sng" dirty="0">
                <a:solidFill>
                  <a:srgbClr val="FFFF00"/>
                </a:solidFill>
                <a:latin typeface="Arial" panose="020B0604020202020204" pitchFamily="34" charset="0"/>
                <a:ea typeface="ＭＳ Ｐゴシック" charset="0"/>
                <a:cs typeface="Arial" panose="020B0604020202020204" pitchFamily="34" charset="0"/>
              </a:rPr>
              <a:t>و</a:t>
            </a:r>
            <a:r>
              <a:rPr lang="ar-JO" sz="3200" b="1" dirty="0">
                <a:solidFill>
                  <a:srgbClr val="FFFF00"/>
                </a:solidFill>
                <a:latin typeface="Arial" panose="020B0604020202020204" pitchFamily="34" charset="0"/>
                <a:ea typeface="ＭＳ Ｐゴシック" charset="0"/>
                <a:cs typeface="Arial" panose="020B0604020202020204" pitchFamily="34" charset="0"/>
              </a:rPr>
              <a:t>ملكاً؟</a:t>
            </a:r>
            <a:endParaRPr lang="en-US" sz="3200" b="1" dirty="0">
              <a:solidFill>
                <a:srgbClr val="FFFF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32255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5310"/>
                                        </p:tgtEl>
                                        <p:attrNameLst>
                                          <p:attrName>style.visibility</p:attrName>
                                        </p:attrNameLst>
                                      </p:cBhvr>
                                      <p:to>
                                        <p:strVal val="visible"/>
                                      </p:to>
                                    </p:set>
                                    <p:animEffect transition="in" filter="plus(in)">
                                      <p:cBhvr>
                                        <p:cTn id="7" dur="1000"/>
                                        <p:tgtEl>
                                          <p:spTgt spid="55310"/>
                                        </p:tgtEl>
                                      </p:cBhvr>
                                    </p:animEffect>
                                  </p:childTnLst>
                                </p:cTn>
                              </p:par>
                            </p:childTnLst>
                          </p:cTn>
                        </p:par>
                        <p:par>
                          <p:cTn id="8" fill="hold" nodeType="afterGroup">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553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5312"/>
                                        </p:tgtEl>
                                        <p:attrNameLst>
                                          <p:attrName>style.visibility</p:attrName>
                                        </p:attrNameLst>
                                      </p:cBhvr>
                                      <p:to>
                                        <p:strVal val="visible"/>
                                      </p:to>
                                    </p:set>
                                    <p:animEffect transition="in" filter="wipe(up)">
                                      <p:cBhvr>
                                        <p:cTn id="15" dur="500"/>
                                        <p:tgtEl>
                                          <p:spTgt spid="55312"/>
                                        </p:tgtEl>
                                      </p:cBhvr>
                                    </p:animEffect>
                                  </p:childTnLst>
                                </p:cTn>
                              </p:par>
                            </p:childTnLst>
                          </p:cTn>
                        </p:par>
                        <p:par>
                          <p:cTn id="16" fill="hold" nodeType="afterGroup">
                            <p:stCondLst>
                              <p:cond delay="500"/>
                            </p:stCondLst>
                            <p:childTnLst>
                              <p:par>
                                <p:cTn id="17" presetID="13" presetClass="entr" presetSubtype="16" fill="hold" grpId="0" nodeType="afterEffect">
                                  <p:stCondLst>
                                    <p:cond delay="0"/>
                                  </p:stCondLst>
                                  <p:childTnLst>
                                    <p:set>
                                      <p:cBhvr>
                                        <p:cTn id="18" dur="1" fill="hold">
                                          <p:stCondLst>
                                            <p:cond delay="0"/>
                                          </p:stCondLst>
                                        </p:cTn>
                                        <p:tgtEl>
                                          <p:spTgt spid="55299"/>
                                        </p:tgtEl>
                                        <p:attrNameLst>
                                          <p:attrName>style.visibility</p:attrName>
                                        </p:attrNameLst>
                                      </p:cBhvr>
                                      <p:to>
                                        <p:strVal val="visible"/>
                                      </p:to>
                                    </p:set>
                                    <p:animEffect transition="in" filter="plus(in)">
                                      <p:cBhvr>
                                        <p:cTn id="19" dur="1000"/>
                                        <p:tgtEl>
                                          <p:spTgt spid="55299"/>
                                        </p:tgtEl>
                                      </p:cBhvr>
                                    </p:animEffect>
                                  </p:childTnLst>
                                </p:cTn>
                              </p:par>
                            </p:childTnLst>
                          </p:cTn>
                        </p:par>
                        <p:par>
                          <p:cTn id="20" fill="hold" nodeType="afterGroup">
                            <p:stCondLst>
                              <p:cond delay="1500"/>
                            </p:stCondLst>
                            <p:childTnLst>
                              <p:par>
                                <p:cTn id="21" presetID="13" presetClass="entr" presetSubtype="16" fill="hold" grpId="0" nodeType="afterEffect">
                                  <p:stCondLst>
                                    <p:cond delay="0"/>
                                  </p:stCondLst>
                                  <p:childTnLst>
                                    <p:set>
                                      <p:cBhvr>
                                        <p:cTn id="22" dur="1" fill="hold">
                                          <p:stCondLst>
                                            <p:cond delay="0"/>
                                          </p:stCondLst>
                                        </p:cTn>
                                        <p:tgtEl>
                                          <p:spTgt spid="55302"/>
                                        </p:tgtEl>
                                        <p:attrNameLst>
                                          <p:attrName>style.visibility</p:attrName>
                                        </p:attrNameLst>
                                      </p:cBhvr>
                                      <p:to>
                                        <p:strVal val="visible"/>
                                      </p:to>
                                    </p:set>
                                    <p:animEffect transition="in" filter="plus(in)">
                                      <p:cBhvr>
                                        <p:cTn id="23" dur="1000"/>
                                        <p:tgtEl>
                                          <p:spTgt spid="553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5314"/>
                                        </p:tgtEl>
                                        <p:attrNameLst>
                                          <p:attrName>style.visibility</p:attrName>
                                        </p:attrNameLst>
                                      </p:cBhvr>
                                      <p:to>
                                        <p:strVal val="visible"/>
                                      </p:to>
                                    </p:set>
                                    <p:animEffect transition="in" filter="wipe(up)">
                                      <p:cBhvr>
                                        <p:cTn id="28" dur="500"/>
                                        <p:tgtEl>
                                          <p:spTgt spid="553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5315"/>
                                        </p:tgtEl>
                                        <p:attrNameLst>
                                          <p:attrName>style.visibility</p:attrName>
                                        </p:attrNameLst>
                                      </p:cBhvr>
                                      <p:to>
                                        <p:strVal val="visible"/>
                                      </p:to>
                                    </p:set>
                                    <p:animEffect transition="in" filter="wipe(up)">
                                      <p:cBhvr>
                                        <p:cTn id="33" dur="500"/>
                                        <p:tgtEl>
                                          <p:spTgt spid="5531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5316"/>
                                        </p:tgtEl>
                                        <p:attrNameLst>
                                          <p:attrName>style.visibility</p:attrName>
                                        </p:attrNameLst>
                                      </p:cBhvr>
                                      <p:to>
                                        <p:strVal val="visible"/>
                                      </p:to>
                                    </p:set>
                                    <p:animEffect transition="in" filter="wipe(up)">
                                      <p:cBhvr>
                                        <p:cTn id="38" dur="500"/>
                                        <p:tgtEl>
                                          <p:spTgt spid="55316"/>
                                        </p:tgtEl>
                                      </p:cBhvr>
                                    </p:animEffect>
                                  </p:childTnLst>
                                </p:cTn>
                              </p:par>
                            </p:childTnLst>
                          </p:cTn>
                        </p:par>
                        <p:par>
                          <p:cTn id="39" fill="hold" nodeType="afterGroup">
                            <p:stCondLst>
                              <p:cond delay="500"/>
                            </p:stCondLst>
                            <p:childTnLst>
                              <p:par>
                                <p:cTn id="40" presetID="13" presetClass="entr" presetSubtype="16" fill="hold" grpId="0" nodeType="afterEffect">
                                  <p:stCondLst>
                                    <p:cond delay="0"/>
                                  </p:stCondLst>
                                  <p:childTnLst>
                                    <p:set>
                                      <p:cBhvr>
                                        <p:cTn id="41" dur="1" fill="hold">
                                          <p:stCondLst>
                                            <p:cond delay="0"/>
                                          </p:stCondLst>
                                        </p:cTn>
                                        <p:tgtEl>
                                          <p:spTgt spid="55300"/>
                                        </p:tgtEl>
                                        <p:attrNameLst>
                                          <p:attrName>style.visibility</p:attrName>
                                        </p:attrNameLst>
                                      </p:cBhvr>
                                      <p:to>
                                        <p:strVal val="visible"/>
                                      </p:to>
                                    </p:set>
                                    <p:animEffect transition="in" filter="plus(in)">
                                      <p:cBhvr>
                                        <p:cTn id="42" dur="1000"/>
                                        <p:tgtEl>
                                          <p:spTgt spid="55300"/>
                                        </p:tgtEl>
                                      </p:cBhvr>
                                    </p:animEffect>
                                  </p:childTnLst>
                                </p:cTn>
                              </p:par>
                              <p:par>
                                <p:cTn id="43" presetID="13" presetClass="entr" presetSubtype="16" fill="hold" grpId="0" nodeType="withEffect">
                                  <p:stCondLst>
                                    <p:cond delay="0"/>
                                  </p:stCondLst>
                                  <p:childTnLst>
                                    <p:set>
                                      <p:cBhvr>
                                        <p:cTn id="44" dur="1" fill="hold">
                                          <p:stCondLst>
                                            <p:cond delay="0"/>
                                          </p:stCondLst>
                                        </p:cTn>
                                        <p:tgtEl>
                                          <p:spTgt spid="55304"/>
                                        </p:tgtEl>
                                        <p:attrNameLst>
                                          <p:attrName>style.visibility</p:attrName>
                                        </p:attrNameLst>
                                      </p:cBhvr>
                                      <p:to>
                                        <p:strVal val="visible"/>
                                      </p:to>
                                    </p:set>
                                    <p:animEffect transition="in" filter="plus(in)">
                                      <p:cBhvr>
                                        <p:cTn id="45" dur="1000"/>
                                        <p:tgtEl>
                                          <p:spTgt spid="5530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3" presetClass="entr" presetSubtype="16" fill="hold" grpId="0" nodeType="clickEffect">
                                  <p:stCondLst>
                                    <p:cond delay="0"/>
                                  </p:stCondLst>
                                  <p:childTnLst>
                                    <p:set>
                                      <p:cBhvr>
                                        <p:cTn id="49" dur="1" fill="hold">
                                          <p:stCondLst>
                                            <p:cond delay="0"/>
                                          </p:stCondLst>
                                        </p:cTn>
                                        <p:tgtEl>
                                          <p:spTgt spid="55311"/>
                                        </p:tgtEl>
                                        <p:attrNameLst>
                                          <p:attrName>style.visibility</p:attrName>
                                        </p:attrNameLst>
                                      </p:cBhvr>
                                      <p:to>
                                        <p:strVal val="visible"/>
                                      </p:to>
                                    </p:set>
                                    <p:animEffect transition="in" filter="plus(in)">
                                      <p:cBhvr>
                                        <p:cTn id="50" dur="1000"/>
                                        <p:tgtEl>
                                          <p:spTgt spid="55311"/>
                                        </p:tgtEl>
                                      </p:cBhvr>
                                    </p:animEffect>
                                  </p:childTnLst>
                                </p:cTn>
                              </p:par>
                            </p:childTnLst>
                          </p:cTn>
                        </p:par>
                        <p:par>
                          <p:cTn id="51" fill="hold" nodeType="afterGroup">
                            <p:stCondLst>
                              <p:cond delay="1000"/>
                            </p:stCondLst>
                            <p:childTnLst>
                              <p:par>
                                <p:cTn id="52" presetID="1" presetClass="entr" presetSubtype="0" fill="hold" grpId="0" nodeType="afterEffect">
                                  <p:stCondLst>
                                    <p:cond delay="0"/>
                                  </p:stCondLst>
                                  <p:childTnLst>
                                    <p:set>
                                      <p:cBhvr>
                                        <p:cTn id="53" dur="1" fill="hold">
                                          <p:stCondLst>
                                            <p:cond delay="0"/>
                                          </p:stCondLst>
                                        </p:cTn>
                                        <p:tgtEl>
                                          <p:spTgt spid="55329"/>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55313"/>
                                        </p:tgtEl>
                                        <p:attrNameLst>
                                          <p:attrName>style.visibility</p:attrName>
                                        </p:attrNameLst>
                                      </p:cBhvr>
                                      <p:to>
                                        <p:strVal val="visible"/>
                                      </p:to>
                                    </p:set>
                                    <p:animEffect transition="in" filter="wipe(up)">
                                      <p:cBhvr>
                                        <p:cTn id="58" dur="500"/>
                                        <p:tgtEl>
                                          <p:spTgt spid="55313"/>
                                        </p:tgtEl>
                                      </p:cBhvr>
                                    </p:animEffect>
                                  </p:childTnLst>
                                </p:cTn>
                              </p:par>
                            </p:childTnLst>
                          </p:cTn>
                        </p:par>
                        <p:par>
                          <p:cTn id="59" fill="hold" nodeType="afterGroup">
                            <p:stCondLst>
                              <p:cond delay="500"/>
                            </p:stCondLst>
                            <p:childTnLst>
                              <p:par>
                                <p:cTn id="60" presetID="13" presetClass="entr" presetSubtype="16" fill="hold" grpId="0" nodeType="afterEffect">
                                  <p:stCondLst>
                                    <p:cond delay="0"/>
                                  </p:stCondLst>
                                  <p:childTnLst>
                                    <p:set>
                                      <p:cBhvr>
                                        <p:cTn id="61" dur="1" fill="hold">
                                          <p:stCondLst>
                                            <p:cond delay="0"/>
                                          </p:stCondLst>
                                        </p:cTn>
                                        <p:tgtEl>
                                          <p:spTgt spid="55301"/>
                                        </p:tgtEl>
                                        <p:attrNameLst>
                                          <p:attrName>style.visibility</p:attrName>
                                        </p:attrNameLst>
                                      </p:cBhvr>
                                      <p:to>
                                        <p:strVal val="visible"/>
                                      </p:to>
                                    </p:set>
                                    <p:animEffect transition="in" filter="plus(in)">
                                      <p:cBhvr>
                                        <p:cTn id="62" dur="1000"/>
                                        <p:tgtEl>
                                          <p:spTgt spid="55301"/>
                                        </p:tgtEl>
                                      </p:cBhvr>
                                    </p:animEffect>
                                  </p:childTnLst>
                                </p:cTn>
                              </p:par>
                              <p:par>
                                <p:cTn id="63" presetID="13" presetClass="entr" presetSubtype="16" fill="hold" grpId="0" nodeType="withEffect">
                                  <p:stCondLst>
                                    <p:cond delay="0"/>
                                  </p:stCondLst>
                                  <p:childTnLst>
                                    <p:set>
                                      <p:cBhvr>
                                        <p:cTn id="64" dur="1" fill="hold">
                                          <p:stCondLst>
                                            <p:cond delay="0"/>
                                          </p:stCondLst>
                                        </p:cTn>
                                        <p:tgtEl>
                                          <p:spTgt spid="55305"/>
                                        </p:tgtEl>
                                        <p:attrNameLst>
                                          <p:attrName>style.visibility</p:attrName>
                                        </p:attrNameLst>
                                      </p:cBhvr>
                                      <p:to>
                                        <p:strVal val="visible"/>
                                      </p:to>
                                    </p:set>
                                    <p:animEffect transition="in" filter="plus(in)">
                                      <p:cBhvr>
                                        <p:cTn id="65" dur="1000"/>
                                        <p:tgtEl>
                                          <p:spTgt spid="5530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5" presetClass="entr" presetSubtype="0" fill="hold" grpId="0" nodeType="clickEffect">
                                  <p:stCondLst>
                                    <p:cond delay="0"/>
                                  </p:stCondLst>
                                  <p:childTnLst>
                                    <p:set>
                                      <p:cBhvr>
                                        <p:cTn id="69" dur="1" fill="hold">
                                          <p:stCondLst>
                                            <p:cond delay="0"/>
                                          </p:stCondLst>
                                        </p:cTn>
                                        <p:tgtEl>
                                          <p:spTgt spid="55330"/>
                                        </p:tgtEl>
                                        <p:attrNameLst>
                                          <p:attrName>style.visibility</p:attrName>
                                        </p:attrNameLst>
                                      </p:cBhvr>
                                      <p:to>
                                        <p:strVal val="visible"/>
                                      </p:to>
                                    </p:set>
                                    <p:anim calcmode="lin" valueType="num">
                                      <p:cBhvr>
                                        <p:cTn id="70" dur="1000" fill="hold"/>
                                        <p:tgtEl>
                                          <p:spTgt spid="55330"/>
                                        </p:tgtEl>
                                        <p:attrNameLst>
                                          <p:attrName>ppt_w</p:attrName>
                                        </p:attrNameLst>
                                      </p:cBhvr>
                                      <p:tavLst>
                                        <p:tav tm="0">
                                          <p:val>
                                            <p:fltVal val="0"/>
                                          </p:val>
                                        </p:tav>
                                        <p:tav tm="100000">
                                          <p:val>
                                            <p:strVal val="#ppt_w"/>
                                          </p:val>
                                        </p:tav>
                                      </p:tavLst>
                                    </p:anim>
                                    <p:anim calcmode="lin" valueType="num">
                                      <p:cBhvr>
                                        <p:cTn id="71" dur="1000" fill="hold"/>
                                        <p:tgtEl>
                                          <p:spTgt spid="55330"/>
                                        </p:tgtEl>
                                        <p:attrNameLst>
                                          <p:attrName>ppt_h</p:attrName>
                                        </p:attrNameLst>
                                      </p:cBhvr>
                                      <p:tavLst>
                                        <p:tav tm="0">
                                          <p:val>
                                            <p:fltVal val="0"/>
                                          </p:val>
                                        </p:tav>
                                        <p:tav tm="100000">
                                          <p:val>
                                            <p:strVal val="#ppt_h"/>
                                          </p:val>
                                        </p:tav>
                                      </p:tavLst>
                                    </p:anim>
                                    <p:anim calcmode="lin" valueType="num">
                                      <p:cBhvr>
                                        <p:cTn id="72" dur="1000" fill="hold"/>
                                        <p:tgtEl>
                                          <p:spTgt spid="55330"/>
                                        </p:tgtEl>
                                        <p:attrNameLst>
                                          <p:attrName>ppt_x</p:attrName>
                                        </p:attrNameLst>
                                      </p:cBhvr>
                                      <p:tavLst>
                                        <p:tav tm="0" fmla="#ppt_x+(cos(-2*pi*(1-$))*-#ppt_x-sin(-2*pi*(1-$))*(1-#ppt_y))*(1-$)">
                                          <p:val>
                                            <p:fltVal val="0"/>
                                          </p:val>
                                        </p:tav>
                                        <p:tav tm="100000">
                                          <p:val>
                                            <p:fltVal val="1"/>
                                          </p:val>
                                        </p:tav>
                                      </p:tavLst>
                                    </p:anim>
                                    <p:anim calcmode="lin" valueType="num">
                                      <p:cBhvr>
                                        <p:cTn id="73" dur="1000" fill="hold"/>
                                        <p:tgtEl>
                                          <p:spTgt spid="553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13" presetClass="entr" presetSubtype="16" fill="hold" grpId="1" nodeType="clickEffect">
                                  <p:stCondLst>
                                    <p:cond delay="0"/>
                                  </p:stCondLst>
                                  <p:childTnLst>
                                    <p:set>
                                      <p:cBhvr>
                                        <p:cTn id="77" dur="1" fill="hold">
                                          <p:stCondLst>
                                            <p:cond delay="0"/>
                                          </p:stCondLst>
                                        </p:cTn>
                                        <p:tgtEl>
                                          <p:spTgt spid="55303"/>
                                        </p:tgtEl>
                                        <p:attrNameLst>
                                          <p:attrName>style.visibility</p:attrName>
                                        </p:attrNameLst>
                                      </p:cBhvr>
                                      <p:to>
                                        <p:strVal val="visible"/>
                                      </p:to>
                                    </p:set>
                                    <p:animEffect transition="in" filter="plus(in)">
                                      <p:cBhvr>
                                        <p:cTn id="78" dur="1000"/>
                                        <p:tgtEl>
                                          <p:spTgt spid="55303"/>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55309"/>
                                        </p:tgtEl>
                                        <p:attrNameLst>
                                          <p:attrName>style.visibility</p:attrName>
                                        </p:attrNameLst>
                                      </p:cBhvr>
                                      <p:to>
                                        <p:strVal val="visible"/>
                                      </p:to>
                                    </p:set>
                                    <p:animEffect transition="in" filter="plus(in)">
                                      <p:cBhvr>
                                        <p:cTn id="81" dur="1000"/>
                                        <p:tgtEl>
                                          <p:spTgt spid="55309"/>
                                        </p:tgtEl>
                                      </p:cBhvr>
                                    </p:animEffect>
                                  </p:childTnLst>
                                </p:cTn>
                              </p:par>
                            </p:childTnLst>
                          </p:cTn>
                        </p:par>
                        <p:par>
                          <p:cTn id="82" fill="hold" nodeType="afterGroup">
                            <p:stCondLst>
                              <p:cond delay="1000"/>
                            </p:stCondLst>
                            <p:childTnLst>
                              <p:par>
                                <p:cTn id="83" presetID="8" presetClass="emph" presetSubtype="0" fill="hold" grpId="0" nodeType="afterEffect">
                                  <p:stCondLst>
                                    <p:cond delay="0"/>
                                  </p:stCondLst>
                                  <p:childTnLst>
                                    <p:animRot by="21600000">
                                      <p:cBhvr>
                                        <p:cTn id="84" dur="1000" fill="hold"/>
                                        <p:tgtEl>
                                          <p:spTgt spid="55303"/>
                                        </p:tgtEl>
                                        <p:attrNameLst>
                                          <p:attrName>r</p:attrName>
                                        </p:attrNameLst>
                                      </p:cBhvr>
                                    </p:animRot>
                                  </p:childTnLst>
                                </p:cTn>
                              </p:par>
                            </p:childTnLst>
                          </p:cTn>
                        </p:par>
                      </p:childTnLst>
                    </p:cTn>
                  </p:par>
                  <p:par>
                    <p:cTn id="85" fill="hold" nodeType="clickPar">
                      <p:stCondLst>
                        <p:cond delay="indefinite"/>
                      </p:stCondLst>
                      <p:childTnLst>
                        <p:par>
                          <p:cTn id="86" fill="hold" nodeType="withGroup">
                            <p:stCondLst>
                              <p:cond delay="0"/>
                            </p:stCondLst>
                            <p:childTnLst>
                              <p:par>
                                <p:cTn id="87" presetID="51" presetClass="entr" presetSubtype="0"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fade">
                                      <p:cBhvr>
                                        <p:cTn id="89" dur="770" decel="100000"/>
                                        <p:tgtEl>
                                          <p:spTgt spid="2"/>
                                        </p:tgtEl>
                                      </p:cBhvr>
                                    </p:animEffect>
                                    <p:animScale>
                                      <p:cBhvr>
                                        <p:cTn id="90" dur="770" decel="100000"/>
                                        <p:tgtEl>
                                          <p:spTgt spid="2"/>
                                        </p:tgtEl>
                                      </p:cBhvr>
                                      <p:from x="10000" y="10000"/>
                                      <p:to x="200000" y="450000"/>
                                    </p:animScale>
                                    <p:animScale>
                                      <p:cBhvr>
                                        <p:cTn id="91" dur="1230" accel="100000" fill="hold">
                                          <p:stCondLst>
                                            <p:cond delay="770"/>
                                          </p:stCondLst>
                                        </p:cTn>
                                        <p:tgtEl>
                                          <p:spTgt spid="2"/>
                                        </p:tgtEl>
                                      </p:cBhvr>
                                      <p:from x="200000" y="450000"/>
                                      <p:to x="100000" y="100000"/>
                                    </p:animScale>
                                    <p:set>
                                      <p:cBhvr>
                                        <p:cTn id="92" dur="770" fill="hold"/>
                                        <p:tgtEl>
                                          <p:spTgt spid="2"/>
                                        </p:tgtEl>
                                        <p:attrNameLst>
                                          <p:attrName>ppt_x</p:attrName>
                                        </p:attrNameLst>
                                      </p:cBhvr>
                                      <p:to>
                                        <p:strVal val="(0.5)"/>
                                      </p:to>
                                    </p:set>
                                    <p:anim from="(0.5)" to="(#ppt_x)" calcmode="lin" valueType="num">
                                      <p:cBhvr>
                                        <p:cTn id="93" dur="1230" accel="100000" fill="hold">
                                          <p:stCondLst>
                                            <p:cond delay="770"/>
                                          </p:stCondLst>
                                        </p:cTn>
                                        <p:tgtEl>
                                          <p:spTgt spid="2"/>
                                        </p:tgtEl>
                                        <p:attrNameLst>
                                          <p:attrName>ppt_x</p:attrName>
                                        </p:attrNameLst>
                                      </p:cBhvr>
                                    </p:anim>
                                    <p:set>
                                      <p:cBhvr>
                                        <p:cTn id="94" dur="770" fill="hold"/>
                                        <p:tgtEl>
                                          <p:spTgt spid="2"/>
                                        </p:tgtEl>
                                        <p:attrNameLst>
                                          <p:attrName>ppt_y</p:attrName>
                                        </p:attrNameLst>
                                      </p:cBhvr>
                                      <p:to>
                                        <p:strVal val="(#ppt_y+0.4)"/>
                                      </p:to>
                                    </p:set>
                                    <p:anim from="(#ppt_y+0.4)" to="(#ppt_y)" calcmode="lin" valueType="num">
                                      <p:cBhvr>
                                        <p:cTn id="95" dur="1230" accel="100000" fill="hold">
                                          <p:stCondLst>
                                            <p:cond delay="770"/>
                                          </p:stCondLst>
                                        </p:cTn>
                                        <p:tgtEl>
                                          <p:spTgt spid="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nimBg="1"/>
      <p:bldP spid="55300" grpId="0" animBg="1"/>
      <p:bldP spid="55301" grpId="0" animBg="1"/>
      <p:bldP spid="55302" grpId="0"/>
      <p:bldP spid="55303" grpId="0" animBg="1"/>
      <p:bldP spid="55303" grpId="1" animBg="1"/>
      <p:bldP spid="55304" grpId="0"/>
      <p:bldP spid="55305" grpId="0"/>
      <p:bldP spid="55309" grpId="0"/>
      <p:bldP spid="55310" grpId="0" animBg="1"/>
      <p:bldP spid="55311" grpId="0" animBg="1"/>
      <p:bldP spid="55312" grpId="0" animBg="1"/>
      <p:bldP spid="55313" grpId="0" animBg="1"/>
      <p:bldP spid="55314" grpId="0" animBg="1"/>
      <p:bldP spid="55315" grpId="0" animBg="1"/>
      <p:bldP spid="55316" grpId="0" animBg="1"/>
      <p:bldP spid="55328" grpId="0"/>
      <p:bldP spid="55329" grpId="0"/>
      <p:bldP spid="5533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09341" y="0"/>
            <a:ext cx="7106736"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33673" y="116632"/>
            <a:ext cx="9311091"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ملكي صادق هذا، ملك ساليم، كاهن الله العلي</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1أ-ب)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371697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rael Map to Eila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8584406" cy="6858000"/>
          </a:xfrm>
          <a:prstGeom prst="rect">
            <a:avLst/>
          </a:prstGeom>
        </p:spPr>
      </p:pic>
      <p:sp>
        <p:nvSpPr>
          <p:cNvPr id="46086" name="Rectangle 6"/>
          <p:cNvSpPr>
            <a:spLocks noChangeArrowheads="1"/>
          </p:cNvSpPr>
          <p:nvPr/>
        </p:nvSpPr>
        <p:spPr bwMode="auto">
          <a:xfrm>
            <a:off x="4307824" y="0"/>
            <a:ext cx="4377562" cy="2121093"/>
          </a:xfrm>
          <a:prstGeom prst="rect">
            <a:avLst/>
          </a:prstGeom>
          <a:solidFill>
            <a:schemeClr val="tx1"/>
          </a:solidFill>
          <a:ln>
            <a:noFill/>
          </a:ln>
          <a:effectLst/>
        </p:spPr>
        <p:txBody>
          <a:bodyPr wrap="square" lIns="90488" tIns="44450" rIns="90488" bIns="44450">
            <a:spAutoFit/>
          </a:bodyPr>
          <a:lstStyle/>
          <a:p>
            <a:pPr algn="ctr"/>
            <a:r>
              <a:rPr lang="ar-JO" sz="4400" b="1" dirty="0">
                <a:solidFill>
                  <a:srgbClr val="FFFFFF"/>
                </a:solidFill>
                <a:latin typeface="Arial"/>
                <a:ea typeface="ＭＳ Ｐゴシック" charset="0"/>
                <a:cs typeface="Arial"/>
              </a:rPr>
              <a:t>أرض               كنعان            (2000 ق.م)</a:t>
            </a:r>
            <a:endParaRPr lang="en-US" sz="4400" b="1" dirty="0">
              <a:solidFill>
                <a:srgbClr val="FFFFFF"/>
              </a:solidFill>
              <a:latin typeface="Arial"/>
              <a:ea typeface="ＭＳ Ｐゴシック" charset="0"/>
              <a:cs typeface="Arial"/>
            </a:endParaRPr>
          </a:p>
        </p:txBody>
      </p:sp>
      <p:pic>
        <p:nvPicPr>
          <p:cNvPr id="6" name="Picture 5"/>
          <p:cNvPicPr>
            <a:picLocks noChangeAspect="1"/>
          </p:cNvPicPr>
          <p:nvPr/>
        </p:nvPicPr>
        <p:blipFill>
          <a:blip r:embed="rId4"/>
          <a:stretch>
            <a:fillRect/>
          </a:stretch>
        </p:blipFill>
        <p:spPr>
          <a:xfrm>
            <a:off x="9248527" y="9195"/>
            <a:ext cx="4482000" cy="6858000"/>
          </a:xfrm>
          <a:prstGeom prst="rect">
            <a:avLst/>
          </a:prstGeom>
        </p:spPr>
      </p:pic>
      <p:sp>
        <p:nvSpPr>
          <p:cNvPr id="2" name="Down Arrow 1"/>
          <p:cNvSpPr/>
          <p:nvPr/>
        </p:nvSpPr>
        <p:spPr bwMode="auto">
          <a:xfrm rot="1196392">
            <a:off x="3690386" y="15813"/>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Down Arrow 7"/>
          <p:cNvSpPr/>
          <p:nvPr/>
        </p:nvSpPr>
        <p:spPr bwMode="auto">
          <a:xfrm rot="422388">
            <a:off x="3329106" y="182658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1" name="Down Arrow 10"/>
          <p:cNvSpPr/>
          <p:nvPr/>
        </p:nvSpPr>
        <p:spPr bwMode="auto">
          <a:xfrm rot="422388">
            <a:off x="3126254" y="357598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2" name="Down Arrow 11"/>
          <p:cNvSpPr/>
          <p:nvPr/>
        </p:nvSpPr>
        <p:spPr bwMode="auto">
          <a:xfrm rot="2436816">
            <a:off x="2332755" y="5084180"/>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3" name="Down Arrow 12"/>
          <p:cNvSpPr/>
          <p:nvPr/>
        </p:nvSpPr>
        <p:spPr bwMode="auto">
          <a:xfrm rot="9157208">
            <a:off x="1199912" y="4896796"/>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4" name="Down Arrow 13"/>
          <p:cNvSpPr/>
          <p:nvPr/>
        </p:nvSpPr>
        <p:spPr bwMode="auto">
          <a:xfrm rot="14990283">
            <a:off x="1368230" y="3741209"/>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5" name="Down Arrow 14"/>
          <p:cNvSpPr/>
          <p:nvPr/>
        </p:nvSpPr>
        <p:spPr bwMode="auto">
          <a:xfrm rot="11052260">
            <a:off x="2613345" y="2326224"/>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6" name="Down Arrow 15"/>
          <p:cNvSpPr/>
          <p:nvPr/>
        </p:nvSpPr>
        <p:spPr bwMode="auto">
          <a:xfrm rot="11052260">
            <a:off x="2759086" y="546007"/>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17" name="Down Arrow 16"/>
          <p:cNvSpPr/>
          <p:nvPr/>
        </p:nvSpPr>
        <p:spPr bwMode="auto">
          <a:xfrm rot="11052260">
            <a:off x="1694140" y="1942411"/>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18" name="Down Arrow 17"/>
          <p:cNvSpPr/>
          <p:nvPr/>
        </p:nvSpPr>
        <p:spPr bwMode="auto">
          <a:xfrm rot="12312933">
            <a:off x="2082950" y="38044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a typeface="ＭＳ Ｐゴシック" charset="0"/>
              <a:cs typeface="ＭＳ Ｐゴシック" charset="0"/>
            </a:endParaRPr>
          </a:p>
        </p:txBody>
      </p:sp>
      <p:sp>
        <p:nvSpPr>
          <p:cNvPr id="5" name="Explosion 1 4"/>
          <p:cNvSpPr/>
          <p:nvPr/>
        </p:nvSpPr>
        <p:spPr bwMode="auto">
          <a:xfrm>
            <a:off x="2281638" y="3968877"/>
            <a:ext cx="620631" cy="597508"/>
          </a:xfrm>
          <a:prstGeom prst="irregularSeal1">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0" name="Explosion 1 19"/>
          <p:cNvSpPr/>
          <p:nvPr/>
        </p:nvSpPr>
        <p:spPr bwMode="auto">
          <a:xfrm>
            <a:off x="2615068" y="77710"/>
            <a:ext cx="620631" cy="597508"/>
          </a:xfrm>
          <a:prstGeom prst="irregularSeal1">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7" name="TextBox 6"/>
          <p:cNvSpPr txBox="1"/>
          <p:nvPr/>
        </p:nvSpPr>
        <p:spPr>
          <a:xfrm>
            <a:off x="1993046" y="3788087"/>
            <a:ext cx="966931" cy="369332"/>
          </a:xfrm>
          <a:prstGeom prst="rect">
            <a:avLst/>
          </a:prstGeom>
          <a:noFill/>
        </p:spPr>
        <p:txBody>
          <a:bodyPr wrap="none" rtlCol="0">
            <a:spAutoFit/>
          </a:bodyPr>
          <a:lstStyle/>
          <a:p>
            <a:r>
              <a:rPr lang="en-US" b="1" dirty="0">
                <a:solidFill>
                  <a:srgbClr val="FFFFFF"/>
                </a:solidFill>
                <a:effectLst>
                  <a:glow rad="127000">
                    <a:srgbClr val="000000"/>
                  </a:glow>
                </a:effectLst>
                <a:latin typeface="Arial"/>
                <a:ea typeface="ＭＳ Ｐゴシック" charset="0"/>
                <a:cs typeface="Arial"/>
              </a:rPr>
              <a:t>Sodom</a:t>
            </a:r>
          </a:p>
        </p:txBody>
      </p:sp>
      <p:sp>
        <p:nvSpPr>
          <p:cNvPr id="22" name="TextBox 21"/>
          <p:cNvSpPr txBox="1"/>
          <p:nvPr/>
        </p:nvSpPr>
        <p:spPr>
          <a:xfrm>
            <a:off x="1026115" y="3438195"/>
            <a:ext cx="928785" cy="369332"/>
          </a:xfrm>
          <a:prstGeom prst="rect">
            <a:avLst/>
          </a:prstGeom>
          <a:noFill/>
        </p:spPr>
        <p:txBody>
          <a:bodyPr wrap="none" rtlCol="0">
            <a:spAutoFit/>
          </a:bodyPr>
          <a:lstStyle/>
          <a:p>
            <a:r>
              <a:rPr lang="en-US" b="1" dirty="0" err="1">
                <a:solidFill>
                  <a:srgbClr val="FFFFFF"/>
                </a:solidFill>
                <a:effectLst>
                  <a:glow rad="127000">
                    <a:srgbClr val="000000"/>
                  </a:glow>
                </a:effectLst>
                <a:latin typeface="Arial"/>
                <a:ea typeface="ＭＳ Ｐゴシック" charset="0"/>
                <a:cs typeface="Arial"/>
              </a:rPr>
              <a:t>Mamre</a:t>
            </a:r>
            <a:endParaRPr lang="en-US" b="1" dirty="0">
              <a:solidFill>
                <a:srgbClr val="FFFFFF"/>
              </a:solidFill>
              <a:effectLst>
                <a:glow rad="127000">
                  <a:srgbClr val="000000"/>
                </a:glow>
              </a:effectLst>
              <a:latin typeface="Arial"/>
              <a:ea typeface="ＭＳ Ｐゴシック" charset="0"/>
              <a:cs typeface="Arial"/>
            </a:endParaRPr>
          </a:p>
        </p:txBody>
      </p:sp>
      <p:sp>
        <p:nvSpPr>
          <p:cNvPr id="23" name="TextBox 22"/>
          <p:cNvSpPr txBox="1"/>
          <p:nvPr/>
        </p:nvSpPr>
        <p:spPr>
          <a:xfrm>
            <a:off x="0" y="4782457"/>
            <a:ext cx="1018503" cy="369332"/>
          </a:xfrm>
          <a:prstGeom prst="rect">
            <a:avLst/>
          </a:prstGeom>
          <a:noFill/>
        </p:spPr>
        <p:txBody>
          <a:bodyPr wrap="none" rtlCol="0">
            <a:spAutoFit/>
          </a:bodyPr>
          <a:lstStyle/>
          <a:p>
            <a:r>
              <a:rPr lang="en-US" b="1" dirty="0" err="1">
                <a:solidFill>
                  <a:srgbClr val="FFFFFF"/>
                </a:solidFill>
                <a:effectLst>
                  <a:glow rad="127000">
                    <a:srgbClr val="000000"/>
                  </a:glow>
                </a:effectLst>
                <a:latin typeface="Arial"/>
                <a:ea typeface="ＭＳ Ｐゴシック" charset="0"/>
                <a:cs typeface="Arial"/>
              </a:rPr>
              <a:t>Kadesh</a:t>
            </a:r>
            <a:endParaRPr lang="en-US" b="1" dirty="0">
              <a:solidFill>
                <a:srgbClr val="FFFFFF"/>
              </a:solidFill>
              <a:effectLst>
                <a:glow rad="127000">
                  <a:srgbClr val="000000"/>
                </a:glow>
              </a:effectLst>
              <a:latin typeface="Arial"/>
              <a:ea typeface="ＭＳ Ｐゴシック" charset="0"/>
              <a:cs typeface="Arial"/>
            </a:endParaRPr>
          </a:p>
        </p:txBody>
      </p:sp>
      <p:sp>
        <p:nvSpPr>
          <p:cNvPr id="24" name="TextBox 23"/>
          <p:cNvSpPr txBox="1"/>
          <p:nvPr/>
        </p:nvSpPr>
        <p:spPr>
          <a:xfrm>
            <a:off x="2917767" y="-1"/>
            <a:ext cx="620745" cy="369332"/>
          </a:xfrm>
          <a:prstGeom prst="rect">
            <a:avLst/>
          </a:prstGeom>
          <a:noFill/>
        </p:spPr>
        <p:txBody>
          <a:bodyPr wrap="none" rtlCol="0">
            <a:spAutoFit/>
          </a:bodyPr>
          <a:lstStyle/>
          <a:p>
            <a:r>
              <a:rPr lang="en-US" b="1" dirty="0">
                <a:solidFill>
                  <a:srgbClr val="FFFFFF"/>
                </a:solidFill>
                <a:effectLst>
                  <a:glow rad="127000">
                    <a:srgbClr val="000000"/>
                  </a:glow>
                </a:effectLst>
                <a:latin typeface="Arial"/>
                <a:ea typeface="ＭＳ Ｐゴシック" charset="0"/>
                <a:cs typeface="Arial"/>
              </a:rPr>
              <a:t>Dan</a:t>
            </a:r>
          </a:p>
        </p:txBody>
      </p:sp>
      <p:sp>
        <p:nvSpPr>
          <p:cNvPr id="25" name="TextBox 24"/>
          <p:cNvSpPr txBox="1"/>
          <p:nvPr/>
        </p:nvSpPr>
        <p:spPr>
          <a:xfrm>
            <a:off x="1534563" y="6469576"/>
            <a:ext cx="1108446" cy="369332"/>
          </a:xfrm>
          <a:prstGeom prst="rect">
            <a:avLst/>
          </a:prstGeom>
          <a:noFill/>
        </p:spPr>
        <p:txBody>
          <a:bodyPr wrap="none" rtlCol="0">
            <a:spAutoFit/>
          </a:bodyPr>
          <a:lstStyle/>
          <a:p>
            <a:r>
              <a:rPr lang="en-US" b="1" dirty="0">
                <a:solidFill>
                  <a:srgbClr val="FFFFFF"/>
                </a:solidFill>
                <a:effectLst>
                  <a:glow rad="127000">
                    <a:srgbClr val="000000"/>
                  </a:glow>
                </a:effectLst>
                <a:latin typeface="Arial"/>
                <a:ea typeface="ＭＳ Ｐゴシック" charset="0"/>
                <a:cs typeface="Arial"/>
              </a:rPr>
              <a:t>El </a:t>
            </a:r>
            <a:r>
              <a:rPr lang="en-US" b="1" dirty="0" err="1">
                <a:solidFill>
                  <a:srgbClr val="FFFFFF"/>
                </a:solidFill>
                <a:effectLst>
                  <a:glow rad="127000">
                    <a:srgbClr val="000000"/>
                  </a:glow>
                </a:effectLst>
                <a:latin typeface="Arial"/>
                <a:ea typeface="ＭＳ Ｐゴシック" charset="0"/>
                <a:cs typeface="Arial"/>
              </a:rPr>
              <a:t>Paran</a:t>
            </a:r>
            <a:endParaRPr lang="en-US" b="1" dirty="0">
              <a:solidFill>
                <a:srgbClr val="FFFFFF"/>
              </a:solidFill>
              <a:effectLst>
                <a:glow rad="127000">
                  <a:srgbClr val="000000"/>
                </a:glow>
              </a:effectLst>
              <a:latin typeface="Arial"/>
              <a:ea typeface="ＭＳ Ｐゴシック" charset="0"/>
              <a:cs typeface="Arial"/>
            </a:endParaRPr>
          </a:p>
        </p:txBody>
      </p:sp>
      <p:sp>
        <p:nvSpPr>
          <p:cNvPr id="26" name="TextBox 25"/>
          <p:cNvSpPr txBox="1"/>
          <p:nvPr/>
        </p:nvSpPr>
        <p:spPr>
          <a:xfrm>
            <a:off x="4874578" y="2660042"/>
            <a:ext cx="1799017" cy="523220"/>
          </a:xfrm>
          <a:prstGeom prst="rect">
            <a:avLst/>
          </a:prstGeom>
          <a:noFill/>
        </p:spPr>
        <p:txBody>
          <a:bodyPr wrap="square" rtlCol="0">
            <a:spAutoFit/>
          </a:bodyPr>
          <a:lstStyle/>
          <a:p>
            <a:pPr algn="r"/>
            <a:r>
              <a:rPr lang="ar-JO" sz="2800" b="1" dirty="0">
                <a:solidFill>
                  <a:srgbClr val="FFFFFF"/>
                </a:solidFill>
                <a:effectLst>
                  <a:glow rad="127000">
                    <a:srgbClr val="000000"/>
                  </a:glow>
                </a:effectLst>
                <a:latin typeface="Arial"/>
                <a:ea typeface="ＭＳ Ｐゴシック" charset="0"/>
                <a:cs typeface="Arial"/>
              </a:rPr>
              <a:t>خمسة ملوك</a:t>
            </a:r>
            <a:endParaRPr lang="en-US" sz="2800" b="1" dirty="0">
              <a:solidFill>
                <a:srgbClr val="FFFFFF"/>
              </a:solidFill>
              <a:effectLst>
                <a:glow rad="127000">
                  <a:srgbClr val="000000"/>
                </a:glow>
              </a:effectLst>
              <a:latin typeface="Arial"/>
              <a:ea typeface="ＭＳ Ｐゴシック" charset="0"/>
              <a:cs typeface="Arial"/>
            </a:endParaRPr>
          </a:p>
        </p:txBody>
      </p:sp>
      <p:sp>
        <p:nvSpPr>
          <p:cNvPr id="27" name="TextBox 26"/>
          <p:cNvSpPr txBox="1"/>
          <p:nvPr/>
        </p:nvSpPr>
        <p:spPr>
          <a:xfrm>
            <a:off x="4874579" y="3104304"/>
            <a:ext cx="1799016" cy="523220"/>
          </a:xfrm>
          <a:prstGeom prst="rect">
            <a:avLst/>
          </a:prstGeom>
          <a:noFill/>
        </p:spPr>
        <p:txBody>
          <a:bodyPr wrap="square" rtlCol="0">
            <a:spAutoFit/>
          </a:bodyPr>
          <a:lstStyle/>
          <a:p>
            <a:pPr algn="r"/>
            <a:r>
              <a:rPr lang="ar-JO" sz="2800" b="1" dirty="0">
                <a:solidFill>
                  <a:srgbClr val="FFFF00"/>
                </a:solidFill>
                <a:effectLst>
                  <a:glow rad="127000">
                    <a:srgbClr val="000000"/>
                  </a:glow>
                </a:effectLst>
                <a:latin typeface="Arial"/>
                <a:ea typeface="ＭＳ Ｐゴシック" charset="0"/>
                <a:cs typeface="Arial"/>
              </a:rPr>
              <a:t>إبراهيم</a:t>
            </a:r>
            <a:endParaRPr lang="en-US" sz="2800" b="1" dirty="0">
              <a:solidFill>
                <a:srgbClr val="FFFF00"/>
              </a:solidFill>
              <a:effectLst>
                <a:glow rad="127000">
                  <a:srgbClr val="000000"/>
                </a:glow>
              </a:effectLst>
              <a:latin typeface="Arial"/>
              <a:ea typeface="ＭＳ Ｐゴシック" charset="0"/>
              <a:cs typeface="Arial"/>
            </a:endParaRPr>
          </a:p>
        </p:txBody>
      </p:sp>
      <p:sp>
        <p:nvSpPr>
          <p:cNvPr id="28" name="Down Arrow 27"/>
          <p:cNvSpPr/>
          <p:nvPr/>
        </p:nvSpPr>
        <p:spPr bwMode="auto">
          <a:xfrm rot="16200000">
            <a:off x="7264634" y="2212108"/>
            <a:ext cx="364628" cy="1546704"/>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29" name="Down Arrow 28"/>
          <p:cNvSpPr/>
          <p:nvPr/>
        </p:nvSpPr>
        <p:spPr bwMode="auto">
          <a:xfrm rot="16200000">
            <a:off x="7264634" y="2656370"/>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35" name="TextBox 34"/>
          <p:cNvSpPr txBox="1"/>
          <p:nvPr/>
        </p:nvSpPr>
        <p:spPr>
          <a:xfrm>
            <a:off x="1532764" y="2928958"/>
            <a:ext cx="864765" cy="369332"/>
          </a:xfrm>
          <a:prstGeom prst="rect">
            <a:avLst/>
          </a:prstGeom>
          <a:noFill/>
        </p:spPr>
        <p:txBody>
          <a:bodyPr wrap="none" rtlCol="0">
            <a:spAutoFit/>
          </a:bodyPr>
          <a:lstStyle/>
          <a:p>
            <a:r>
              <a:rPr lang="en-US" b="1" dirty="0">
                <a:solidFill>
                  <a:srgbClr val="FFFFFF"/>
                </a:solidFill>
                <a:effectLst>
                  <a:glow rad="127000">
                    <a:srgbClr val="000000"/>
                  </a:glow>
                </a:effectLst>
                <a:latin typeface="Arial"/>
                <a:ea typeface="ＭＳ Ｐゴシック" charset="0"/>
                <a:cs typeface="Arial"/>
              </a:rPr>
              <a:t>Salem</a:t>
            </a:r>
          </a:p>
        </p:txBody>
      </p:sp>
      <p:sp>
        <p:nvSpPr>
          <p:cNvPr id="30" name="TextBox 29"/>
          <p:cNvSpPr txBox="1"/>
          <p:nvPr/>
        </p:nvSpPr>
        <p:spPr>
          <a:xfrm>
            <a:off x="2339346" y="3707175"/>
            <a:ext cx="5534647" cy="1569660"/>
          </a:xfrm>
          <a:prstGeom prst="rect">
            <a:avLst/>
          </a:prstGeom>
          <a:noFill/>
        </p:spPr>
        <p:txBody>
          <a:bodyPr wrap="square" rtlCol="0">
            <a:spAutoFit/>
          </a:bodyPr>
          <a:lstStyle>
            <a:defPPr>
              <a:defRPr lang="en-US"/>
            </a:defPPr>
            <a:lvl1pPr algn="r">
              <a:defRPr sz="2800" b="1">
                <a:solidFill>
                  <a:srgbClr val="FFFFFF"/>
                </a:solidFill>
                <a:effectLst>
                  <a:glow rad="127000">
                    <a:srgbClr val="000000"/>
                  </a:glow>
                </a:effectLst>
                <a:latin typeface="Arial"/>
                <a:ea typeface="ＭＳ Ｐゴシック" charset="0"/>
                <a:cs typeface="Arial"/>
              </a:defRPr>
            </a:lvl1pPr>
          </a:lstStyle>
          <a:p>
            <a:r>
              <a:rPr lang="ar-JO" sz="3200" dirty="0"/>
              <a:t> الذي استقبل إبراهيم راجعاً              من كسرة الملوك وباركه                (7: 1ت)</a:t>
            </a:r>
            <a:endParaRPr lang="en-US" sz="3200" dirty="0"/>
          </a:p>
        </p:txBody>
      </p:sp>
      <p:sp>
        <p:nvSpPr>
          <p:cNvPr id="31" name="Down Arrow 30"/>
          <p:cNvSpPr/>
          <p:nvPr/>
        </p:nvSpPr>
        <p:spPr bwMode="auto">
          <a:xfrm rot="1373940">
            <a:off x="2283818" y="549283"/>
            <a:ext cx="364628" cy="1546704"/>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dirty="0">
              <a:solidFill>
                <a:srgbClr val="000000"/>
              </a:solidFill>
              <a:latin typeface="Comic Sans MS" pitchFamily="-112" charset="0"/>
              <a:ea typeface="+mn-ea"/>
              <a:cs typeface="+mn-cs"/>
            </a:endParaRPr>
          </a:p>
        </p:txBody>
      </p:sp>
      <p:sp>
        <p:nvSpPr>
          <p:cNvPr id="32" name="Down Arrow 31"/>
          <p:cNvSpPr/>
          <p:nvPr/>
        </p:nvSpPr>
        <p:spPr bwMode="auto">
          <a:xfrm rot="234967">
            <a:off x="1970446" y="1953413"/>
            <a:ext cx="364628" cy="1188000"/>
          </a:xfrm>
          <a:prstGeom prst="downArrow">
            <a:avLst/>
          </a:prstGeom>
          <a:solidFill>
            <a:srgbClr val="FFFF00"/>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dirty="0">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11347605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down)">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down)">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p:cTn id="63" dur="500" fill="hold"/>
                                        <p:tgtEl>
                                          <p:spTgt spid="20"/>
                                        </p:tgtEl>
                                        <p:attrNameLst>
                                          <p:attrName>ppt_w</p:attrName>
                                        </p:attrNameLst>
                                      </p:cBhvr>
                                      <p:tavLst>
                                        <p:tav tm="0">
                                          <p:val>
                                            <p:fltVal val="0"/>
                                          </p:val>
                                        </p:tav>
                                        <p:tav tm="100000">
                                          <p:val>
                                            <p:strVal val="#ppt_w"/>
                                          </p:val>
                                        </p:tav>
                                      </p:tavLst>
                                    </p:anim>
                                    <p:anim calcmode="lin" valueType="num">
                                      <p:cBhvr>
                                        <p:cTn id="6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wipe(up)">
                                      <p:cBhvr>
                                        <p:cTn id="69" dur="500"/>
                                        <p:tgtEl>
                                          <p:spTgt spid="31"/>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wipe(up)">
                                      <p:cBhvr>
                                        <p:cTn id="7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1" grpId="0" animBg="1"/>
      <p:bldP spid="12" grpId="0" animBg="1"/>
      <p:bldP spid="13" grpId="0" animBg="1"/>
      <p:bldP spid="14" grpId="0" animBg="1"/>
      <p:bldP spid="15" grpId="0" animBg="1"/>
      <p:bldP spid="16" grpId="0" animBg="1"/>
      <p:bldP spid="17" grpId="0" animBg="1"/>
      <p:bldP spid="18" grpId="0" animBg="1"/>
      <p:bldP spid="5" grpId="0" animBg="1"/>
      <p:bldP spid="20" grpId="0" animBg="1"/>
      <p:bldP spid="31"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099048"/>
          </a:xfrm>
          <a:prstGeom prst="rect">
            <a:avLst/>
          </a:prstGeom>
        </p:spPr>
      </p:pic>
      <p:sp>
        <p:nvSpPr>
          <p:cNvPr id="900098" name="Rectangle 2"/>
          <p:cNvSpPr>
            <a:spLocks noGrp="1" noChangeArrowheads="1"/>
          </p:cNvSpPr>
          <p:nvPr>
            <p:ph type="ctrTitle"/>
          </p:nvPr>
        </p:nvSpPr>
        <p:spPr>
          <a:xfrm>
            <a:off x="5283201" y="6099048"/>
            <a:ext cx="3860799" cy="656985"/>
          </a:xfrm>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المندوب التقني</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4"/>
          <a:stretch>
            <a:fillRect/>
          </a:stretch>
        </p:blipFill>
        <p:spPr>
          <a:xfrm>
            <a:off x="0" y="4074583"/>
            <a:ext cx="2857500" cy="2857500"/>
          </a:xfrm>
          <a:prstGeom prst="rect">
            <a:avLst/>
          </a:prstGeom>
        </p:spPr>
      </p:pic>
    </p:spTree>
    <p:extLst>
      <p:ext uri="{BB962C8B-B14F-4D97-AF65-F5344CB8AC3E}">
        <p14:creationId xmlns:p14="http://schemas.microsoft.com/office/powerpoint/2010/main" val="16051457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الذي قسم له إبراهيم عشراً من كل شيء، المترجم أولاً ملك البر ثم أيضاً ملك ساليم أي ملك السلام (7: 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821281" y="3131539"/>
            <a:ext cx="5715000" cy="3492500"/>
          </a:xfrm>
          <a:prstGeom prst="rect">
            <a:avLst/>
          </a:prstGeom>
        </p:spPr>
      </p:pic>
    </p:spTree>
    <p:extLst>
      <p:ext uri="{BB962C8B-B14F-4D97-AF65-F5344CB8AC3E}">
        <p14:creationId xmlns:p14="http://schemas.microsoft.com/office/powerpoint/2010/main" val="415129625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175000" y="2730500"/>
            <a:ext cx="5969000" cy="4127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4704920" cy="658469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بلا أب، بلا أم، بلا نسب.        لا بداءة أيام له ولا نهاية حياة. بل هو مشبه بابن الله.         هذا يبقى كاهناً إلى الأبد.</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rot="21068248">
            <a:off x="4439079" y="1270078"/>
            <a:ext cx="4704920" cy="14037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سرمدي</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8768801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446" y="1001307"/>
            <a:ext cx="10400763" cy="585042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98633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أعظم من إبراهيم ولاوي</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660288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3050224" y="3072579"/>
            <a:ext cx="6858000" cy="712841"/>
          </a:xfrm>
          <a:solidFill>
            <a:srgbClr val="000090"/>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كلاهما قدم عشوراً له</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868869" y="-1"/>
            <a:ext cx="8275131" cy="6741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ثم انظروا ما أعظم هذا الذي أعطاه إبراهيم رئيس الآباء، عشراً أيضاً من رأس الغنائم، وأما الذين هم من بني لاوي، الذين يأخذون الكهنوت، فلهم وصية أن يعشروا الشعب بمقتضى الناموس، أي إخوتهم، مع أنهم قد خرجوا من صلب إبراهيم. ولكن الذي ليس له نسب منهم قد عشر إبراهيم.</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(7: 4-6أ)</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7337902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3071" y="0"/>
            <a:ext cx="8454347" cy="703556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3033515" y="3072579"/>
            <a:ext cx="6858000" cy="712841"/>
          </a:xfrm>
          <a:solidFill>
            <a:srgbClr val="000090"/>
          </a:solid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بارك ملكيصادق كلاً منهما</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868869" y="2974654"/>
            <a:ext cx="8275131" cy="38833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وبارك الذي له المواعيد، وبدون كل مشاجرة: الأصغر يبارك من الأكبر.</a:t>
            </a:r>
          </a:p>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(7: 6ب-7)</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9531756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rot="16200000">
            <a:off x="-3050224" y="3072579"/>
            <a:ext cx="6858000" cy="712841"/>
          </a:xfrm>
          <a:solidFill>
            <a:srgbClr val="000090"/>
          </a:solid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قدم لاوي العشور إلى ملكيصادق</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868869" y="-1"/>
            <a:ext cx="8275131" cy="67413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وهنا أناس مائتون يأخذون عشراً، وأما هناك فالمشهود له بأنه حي. حتى أقول كلمة: إن لاوي أيضاً الآخذ الأعشار قد عشر بإبراهيم. لأنه كان بعد في صلب أبيه حين استقبله ملكي صادق (7: 8-10)</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2628180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844824"/>
            <a:ext cx="9144000" cy="2646878"/>
          </a:xfrm>
          <a:prstGeom prst="rect">
            <a:avLst/>
          </a:prstGeom>
        </p:spPr>
        <p:txBody>
          <a:bodyPr wrap="square">
            <a:spAutoFit/>
          </a:bodyPr>
          <a:lstStyle/>
          <a:p>
            <a:pPr algn="ctr" defTabSz="914400" eaLnBrk="0" fontAlgn="base" hangingPunct="0">
              <a:spcBef>
                <a:spcPct val="0"/>
              </a:spcBef>
              <a:spcAft>
                <a:spcPct val="0"/>
              </a:spcAft>
            </a:pPr>
            <a:r>
              <a:rPr lang="ar-JO" sz="16600" dirty="0">
                <a:solidFill>
                  <a:srgbClr val="FFFFFF"/>
                </a:solidFill>
                <a:effectLst>
                  <a:outerShdw blurRad="50800" dist="63500" dir="2700000" algn="tl" rotWithShape="0">
                    <a:srgbClr val="000000"/>
                  </a:outerShdw>
                </a:effectLst>
                <a:latin typeface="Times New Roman"/>
                <a:ea typeface="ヒラギノ角ゴ Pro W3" charset="0"/>
                <a:cs typeface="Times New Roman"/>
              </a:rPr>
              <a:t>يسوع</a:t>
            </a:r>
            <a:endParaRPr lang="en-US" sz="16600" dirty="0">
              <a:solidFill>
                <a:srgbClr val="000000"/>
              </a:solidFill>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79912" y="1430720"/>
            <a:ext cx="1460500" cy="744796"/>
          </a:xfrm>
          <a:prstGeom prst="rect">
            <a:avLst/>
          </a:prstGeom>
        </p:spPr>
      </p:pic>
      <p:sp>
        <p:nvSpPr>
          <p:cNvPr id="8" name="Title 3"/>
          <p:cNvSpPr txBox="1">
            <a:spLocks/>
          </p:cNvSpPr>
          <p:nvPr/>
        </p:nvSpPr>
        <p:spPr bwMode="auto">
          <a:xfrm>
            <a:off x="0" y="0"/>
            <a:ext cx="9144000" cy="11967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ar-JO" sz="5400" b="1" dirty="0">
                <a:solidFill>
                  <a:srgbClr val="FFFFFF"/>
                </a:solidFill>
                <a:effectLst>
                  <a:outerShdw blurRad="50800" dist="63500" dir="2700000" algn="tl" rotWithShape="0">
                    <a:srgbClr val="000000"/>
                  </a:outerShdw>
                </a:effectLst>
                <a:cs typeface="Arial"/>
              </a:rPr>
              <a:t>2. ك</a:t>
            </a:r>
            <a:r>
              <a:rPr lang="ar-JO" sz="5400" b="1" dirty="0">
                <a:solidFill>
                  <a:srgbClr val="FFFF00"/>
                </a:solidFill>
                <a:effectLst>
                  <a:outerShdw blurRad="50800" dist="63500" dir="2700000" algn="tl" rotWithShape="0">
                    <a:srgbClr val="000000"/>
                  </a:outerShdw>
                </a:effectLst>
                <a:cs typeface="Arial"/>
              </a:rPr>
              <a:t>رئيس كهنة</a:t>
            </a:r>
            <a:endParaRPr lang="en-US" sz="5400" b="1" dirty="0">
              <a:solidFill>
                <a:srgbClr val="FFFF00"/>
              </a:solidFill>
              <a:latin typeface="Arial"/>
              <a:ea typeface="ヒラギノ角ゴ Pro W3"/>
              <a:cs typeface="Arial"/>
            </a:endParaRPr>
          </a:p>
        </p:txBody>
      </p:sp>
      <p:sp>
        <p:nvSpPr>
          <p:cNvPr id="2" name="Title 1"/>
          <p:cNvSpPr>
            <a:spLocks noGrp="1"/>
          </p:cNvSpPr>
          <p:nvPr>
            <p:ph type="ctrTitle"/>
          </p:nvPr>
        </p:nvSpPr>
        <p:spPr>
          <a:xfrm>
            <a:off x="150381" y="4353060"/>
            <a:ext cx="8993619" cy="1470025"/>
          </a:xfrm>
        </p:spPr>
        <p:txBody>
          <a:bodyPr/>
          <a:lstStyle/>
          <a:p>
            <a:r>
              <a:rPr lang="ar-JO" b="1" dirty="0">
                <a:solidFill>
                  <a:srgbClr val="FFFFFF"/>
                </a:solidFill>
                <a:effectLst>
                  <a:outerShdw blurRad="50800" dist="63500" dir="2700000" algn="tl" rotWithShape="0">
                    <a:srgbClr val="000000"/>
                  </a:outerShdw>
                </a:effectLst>
                <a:cs typeface="Arial"/>
              </a:rPr>
              <a:t>أفضل من ملكيصادق أو الكهنة اللاويين           (7: 11-28)</a:t>
            </a:r>
            <a:endParaRPr lang="en-US" dirty="0"/>
          </a:p>
        </p:txBody>
      </p:sp>
    </p:spTree>
    <p:extLst>
      <p:ext uri="{BB962C8B-B14F-4D97-AF65-F5344CB8AC3E}">
        <p14:creationId xmlns:p14="http://schemas.microsoft.com/office/powerpoint/2010/main" val="4178149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54932"/>
            <a:ext cx="9144000" cy="60990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استبدل الله النظام اللاوي الضعيف بنظام ملكيصادق غير القابل للتدمير (7: 11-19).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120416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059"/>
            <a:ext cx="9144000" cy="1161750"/>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eaLnBrk="0" hangingPunct="0"/>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استبدل الله النظام اللاوي الضعيف بنظام ملكيصادق غير القابل للتدمير (7: 11-19).</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107504" y="2021762"/>
            <a:ext cx="9036496" cy="46294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فلو كان بالكهنوت اللاوي كمال - إذ الشعب أخذ الناموس عليه - ماذا كانت الحاجة بعد إلى أن يقوم كاهن آخر على رتبة ملكي صادق؟ ولا يقال على رتبة هارون.</a:t>
            </a:r>
          </a:p>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11)</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687754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059"/>
            <a:ext cx="9144000" cy="1161750"/>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eaLnBrk="0" hangingPunct="0"/>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استبدل الله النظام اللاوي الضعيف بنظام ملكيصادق غير القابل للتدمير (7: 11-19).</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07504" y="1737658"/>
            <a:ext cx="9036496" cy="512034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لأنه إن تغير الكهنوت، فبالضرورة يصير تغير للناموس أيضاً. لأن الذي يقال عنه هذا كان شريكاً في سبط آخر لم يلازم أحد منه المذبح. فإنه واضح أن ربنا قد طلع من سبط يهوذا، الذي لم يتكلم عنه موسى شيئاً من جهة الكهنوت.</a:t>
            </a:r>
          </a:p>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12-14)</a:t>
            </a:r>
            <a:endPar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9833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43933"/>
            <a:ext cx="9144000" cy="6076950"/>
          </a:xfrm>
          <a:prstGeom prst="rect">
            <a:avLst/>
          </a:prstGeom>
        </p:spPr>
      </p:pic>
      <p:sp>
        <p:nvSpPr>
          <p:cNvPr id="900098" name="Rectangle 2"/>
          <p:cNvSpPr>
            <a:spLocks noGrp="1" noChangeArrowheads="1"/>
          </p:cNvSpPr>
          <p:nvPr>
            <p:ph type="ctrTitle"/>
          </p:nvPr>
        </p:nvSpPr>
        <p:spPr>
          <a:xfrm>
            <a:off x="0" y="68580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House of Representatives</a:t>
            </a:r>
          </a:p>
        </p:txBody>
      </p:sp>
      <p:sp>
        <p:nvSpPr>
          <p:cNvPr id="5" name="Rectangle 4"/>
          <p:cNvSpPr/>
          <p:nvPr/>
        </p:nvSpPr>
        <p:spPr bwMode="auto">
          <a:xfrm>
            <a:off x="1998133" y="5266267"/>
            <a:ext cx="5147734" cy="1591733"/>
          </a:xfrm>
          <a:prstGeom prst="rect">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pic>
        <p:nvPicPr>
          <p:cNvPr id="4" name="Picture 3"/>
          <p:cNvPicPr>
            <a:picLocks noChangeAspect="1"/>
          </p:cNvPicPr>
          <p:nvPr/>
        </p:nvPicPr>
        <p:blipFill>
          <a:blip r:embed="rId4"/>
          <a:stretch>
            <a:fillRect/>
          </a:stretch>
        </p:blipFill>
        <p:spPr>
          <a:xfrm>
            <a:off x="2177269" y="5291666"/>
            <a:ext cx="5053263" cy="1600200"/>
          </a:xfrm>
          <a:prstGeom prst="rect">
            <a:avLst/>
          </a:prstGeom>
        </p:spPr>
      </p:pic>
    </p:spTree>
    <p:extLst>
      <p:ext uri="{BB962C8B-B14F-4D97-AF65-F5344CB8AC3E}">
        <p14:creationId xmlns:p14="http://schemas.microsoft.com/office/powerpoint/2010/main" val="2340055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059"/>
            <a:ext cx="9144000" cy="1161750"/>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eaLnBrk="0" hangingPunct="0"/>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استبدل الله النظام اللاوي الضعيف بنظام ملكيصادق غير القابل للتدمير (7: 11-19).</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07504" y="2021762"/>
            <a:ext cx="9036496" cy="46294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وذلك أكثر وضوحاً أيضا إن كان على شبه ملكي صادق يقوم كاهن آخر، قد صار ليس بحسب ناموس وصية جسدية، بل بحسب قوة حياة لا تزول.</a:t>
            </a:r>
          </a:p>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15-16)</a:t>
            </a:r>
            <a:endPar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498336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059"/>
            <a:ext cx="9144000" cy="1161750"/>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eaLnBrk="0" hangingPunct="0"/>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استبدل الله النظام اللاوي الضعيف بنظام ملكيصادق غير القابل للتدمير (7: 11-19).</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07504" y="2021762"/>
            <a:ext cx="9036496" cy="46294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لأنه يشهد أنك: </a:t>
            </a:r>
          </a:p>
          <a:p>
            <a:pPr defTabSz="914400">
              <a:defRPr/>
            </a:pPr>
            <a:endPar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كاهن إلى الأبد على رتبة ملكي صادق.</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b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endPar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914400">
              <a:defRPr/>
            </a:pP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17</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906957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059"/>
            <a:ext cx="9144000" cy="1161750"/>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eaLnBrk="0" hangingPunct="0"/>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استبدل الله النظام اللاوي الضعيف بنظام ملكيصادق غير القابل للتدمير (7: 11-19).</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07504" y="2021762"/>
            <a:ext cx="9036496" cy="46294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فإنه يصير إبطال الوصية السابقة من أجل ضعفها وعدم نفعها، إذ الناموس لم يكمل شيئاً، ولكن يصير إدخال رجاء أفضل به نقترب إلى الله.</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b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endPar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914400">
              <a:defRPr/>
            </a:pP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18-19</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48025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419" y="1041063"/>
            <a:ext cx="9109766" cy="580747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لقد اعترف الله بيسوع ككاهن بالقسم، في حين أن الكهنة الآخرين لا يحصلون على منصب بقسم (7: 20-22).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7852519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059"/>
            <a:ext cx="9144000" cy="1713230"/>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eaLnBrk="0" hangingPunct="0"/>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لقد اعترف الله بيسوع ككاهن بالقسم، في حين أن الكهنة الآخرين لا يحصلون على منصب بقسم (7: 20-22).</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07504" y="2021747"/>
            <a:ext cx="9036496" cy="46294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وعلى قدر ما إنه ليس بدون قسم، لأن أولئك بدون قسم قد صاروا كهنة، وأما هذا فبقسم من القائل له: أقسم الرب ولن يندم، أنت كاهن إلى الأبد على رتبة ملكي صادق.</a:t>
            </a:r>
          </a:p>
          <a:p>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20-21)</a:t>
            </a:r>
            <a:endPar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19630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059"/>
            <a:ext cx="9144000" cy="1713230"/>
          </a:xfrm>
          <a:no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eaLnBrk="0" hangingPunct="0"/>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لقد اعترف الله بيسوع ككاهن بالقسم، في حين أن الكهنة الآخرين لا يحصلون على منصب بقسم (7: 20-22).</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1136212" y="2740693"/>
            <a:ext cx="6934235" cy="3910501"/>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على قدر ذلك قد صار يسوع ضامناً لعهد أفضل.</a:t>
            </a:r>
            <a:b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22</a:t>
            </a:r>
            <a:r>
              <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689134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61"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1475"/>
            <a:ext cx="9180513" cy="7006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6513" y="5876925"/>
            <a:ext cx="9180513" cy="865188"/>
          </a:xfrm>
        </p:spPr>
        <p:txBody>
          <a:bodyPr/>
          <a:lstStyle/>
          <a:p>
            <a:pPr>
              <a:defRPr/>
            </a:pPr>
            <a:r>
              <a:rPr lang="ar-JO" sz="4000" b="1" dirty="0">
                <a:solidFill>
                  <a:srgbClr val="FFFFFF"/>
                </a:solidFill>
                <a:latin typeface="Arial" panose="020B0604020202020204" pitchFamily="34" charset="0"/>
                <a:cs typeface="Arial" panose="020B0604020202020204" pitchFamily="34" charset="0"/>
              </a:rPr>
              <a:t>رئيس كهنتنا الأفضل</a:t>
            </a:r>
            <a:endParaRPr lang="en-US" sz="4000" b="1" dirty="0">
              <a:solidFill>
                <a:srgbClr val="FFFFFF"/>
              </a:solidFill>
              <a:latin typeface="Arial" panose="020B0604020202020204" pitchFamily="34" charset="0"/>
              <a:cs typeface="Arial" panose="020B0604020202020204" pitchFamily="34" charset="0"/>
            </a:endParaRPr>
          </a:p>
        </p:txBody>
      </p:sp>
      <p:graphicFrame>
        <p:nvGraphicFramePr>
          <p:cNvPr id="6" name="Group 46"/>
          <p:cNvGraphicFramePr>
            <a:graphicFrameLocks/>
          </p:cNvGraphicFramePr>
          <p:nvPr>
            <p:extLst>
              <p:ext uri="{D42A27DB-BD31-4B8C-83A1-F6EECF244321}">
                <p14:modId xmlns:p14="http://schemas.microsoft.com/office/powerpoint/2010/main" val="81560861"/>
              </p:ext>
            </p:extLst>
          </p:nvPr>
        </p:nvGraphicFramePr>
        <p:xfrm>
          <a:off x="-36514" y="-2"/>
          <a:ext cx="9180514" cy="5267167"/>
        </p:xfrm>
        <a:graphic>
          <a:graphicData uri="http://schemas.openxmlformats.org/drawingml/2006/table">
            <a:tbl>
              <a:tblPr/>
              <a:tblGrid>
                <a:gridCol w="4590257">
                  <a:extLst>
                    <a:ext uri="{9D8B030D-6E8A-4147-A177-3AD203B41FA5}">
                      <a16:colId xmlns:a16="http://schemas.microsoft.com/office/drawing/2014/main" val="20000"/>
                    </a:ext>
                  </a:extLst>
                </a:gridCol>
                <a:gridCol w="4590257">
                  <a:extLst>
                    <a:ext uri="{9D8B030D-6E8A-4147-A177-3AD203B41FA5}">
                      <a16:colId xmlns:a16="http://schemas.microsoft.com/office/drawing/2014/main" val="20001"/>
                    </a:ext>
                  </a:extLst>
                </a:gridCol>
              </a:tblGrid>
              <a:tr h="878567">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dirty="0">
                          <a:solidFill>
                            <a:srgbClr val="FFFFFF"/>
                          </a:solidFill>
                          <a:effectLst/>
                          <a:latin typeface="Arial"/>
                          <a:ea typeface="Times New Roman"/>
                          <a:cs typeface="Arial"/>
                        </a:rPr>
                        <a:t>لاوي</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3600" b="1" dirty="0">
                          <a:solidFill>
                            <a:srgbClr val="FFFFFF"/>
                          </a:solidFill>
                          <a:effectLst/>
                          <a:latin typeface="Arial"/>
                          <a:ea typeface="Times New Roman"/>
                          <a:cs typeface="Arial"/>
                        </a:rPr>
                        <a:t>يسوع</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7772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غير كامل</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كامل</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772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على أساس الوراثة</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على أساس الشخصية</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772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لم يحلف بقسم</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حلف القسم من الله</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772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مؤقت</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dirty="0">
                          <a:effectLst/>
                          <a:latin typeface="Arial"/>
                          <a:ea typeface="Times New Roman"/>
                          <a:cs typeface="Times New Roman"/>
                        </a:rPr>
                        <a:t>أبدي</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7772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baseline="0" dirty="0">
                          <a:effectLst/>
                          <a:latin typeface="Arial"/>
                          <a:ea typeface="Times New Roman"/>
                          <a:cs typeface="Times New Roman"/>
                        </a:rPr>
                        <a:t>قدم ذبائح عن نفسه</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ar-JO" sz="2800" b="1" baseline="0" dirty="0">
                          <a:effectLst/>
                          <a:latin typeface="+mn-lt"/>
                          <a:ea typeface="Times New Roman"/>
                          <a:cs typeface="Times New Roman"/>
                        </a:rPr>
                        <a:t>قدم ذبيحة عنا</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170957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107504" y="1804506"/>
            <a:ext cx="9036496" cy="46294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وأولئك قد صاروا كهنة كثيرين من أجل منعهم بالموت عن البقاء، وأما هذا فمن أجل أنه يبقى إلى الأبد، له كهنوت لا يزول. فمن ثم يقدر أن يخلص أيضاً إلى التمام الذين يتقدمون به إلى الله، إذ هو حي في كل حين ليشفع فيهم.</a:t>
            </a:r>
          </a:p>
          <a:p>
            <a:pPr defTabSz="914400">
              <a:defRPr/>
            </a:pPr>
            <a:r>
              <a:rPr lang="ar-JO"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23-25)</a:t>
            </a:r>
            <a:endParaRPr lang="en-US" sz="36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ctrTitle"/>
          </p:nvPr>
        </p:nvSpPr>
        <p:spPr>
          <a:xfrm>
            <a:off x="0" y="8059"/>
            <a:ext cx="9144000" cy="1780076"/>
          </a:xfrm>
          <a:solidFill>
            <a:srgbClr val="000090"/>
          </a:solidFill>
          <a:ln>
            <a:noFill/>
          </a:ln>
          <a:effectLst>
            <a:outerShdw blurRad="63500" dist="35921"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p>
            <a:pPr eaLnBrk="0" hangingPunct="0"/>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يسوع هو كاهن دائم (لأنه المخلص والشفيع الأبدي)      بينما يموت الكهنة الآخرون في مناصبهم (7: 23-25).</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735839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3364938"/>
            <a:ext cx="9036496" cy="3493062"/>
          </a:xfrm>
          <a:effectLst>
            <a:outerShdw blurRad="63500" dist="35921" dir="2700000" algn="ctr" rotWithShape="0">
              <a:schemeClr val="tx2">
                <a:alpha val="74998"/>
              </a:schemeClr>
            </a:outerShdw>
          </a:effectLst>
        </p:spPr>
        <p:txBody>
          <a:bodyPr anchor="t"/>
          <a:lstStyle/>
          <a:p>
            <a:pPr>
              <a:defRPr/>
            </a:pP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لأنه كان يليق بنا رئيس كهنة مثل هذا، قدوس بلا شر ولا دنس، قد انفصل عن الخطاة وصار أعلى من السماوات</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26)</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522806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2707270"/>
            <a:ext cx="9036496" cy="420051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الذي ليس له اضطرار كل يوم مثل رؤساء الكهنة أن يقدم ذبائح أولاً عن خطايا نفسه ثم عن خطايا الشعب، لأنه فعل هذا مرة واحدة، إذ قدم نفسه.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825954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57949"/>
            <a:ext cx="3738034" cy="5600051"/>
          </a:xfrm>
          <a:prstGeom prst="rect">
            <a:avLst/>
          </a:prstGeom>
        </p:spPr>
      </p:pic>
      <p:sp>
        <p:nvSpPr>
          <p:cNvPr id="900098" name="Rectangle 2"/>
          <p:cNvSpPr>
            <a:spLocks noGrp="1" noChangeArrowheads="1"/>
          </p:cNvSpPr>
          <p:nvPr>
            <p:ph type="ctrTitle"/>
          </p:nvPr>
        </p:nvSpPr>
        <p:spPr>
          <a:xfrm>
            <a:off x="3738034" y="1642534"/>
            <a:ext cx="5405966" cy="509799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ممثل</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أمام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01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289131"/>
            <a:ext cx="6767145" cy="451873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فإن الناموس يقيم أناساً بهم ضعف رؤساء كهنة، وأما كلمة القسم التي بعد الناموس فتقيم ابناً مكملاً إلى الأبد.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(7: 28)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421254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26844" y="522920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لا يستطيع أي شخص غير يسوع  </a:t>
            </a:r>
            <a:r>
              <a:rPr kumimoji="0" lang="ar-JO" sz="48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تمثيلنا </a:t>
            </a: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أمام الله؟</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3999" cy="1282768"/>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ممثلنا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3682309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0762" y="1136385"/>
            <a:ext cx="9154584" cy="572161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584" y="5778335"/>
            <a:ext cx="9144000" cy="1079665"/>
          </a:xfrm>
          <a:effectLst>
            <a:outerShdw blurRad="63500" dist="35921" dir="2700000" algn="ctr" rotWithShape="0">
              <a:schemeClr val="tx2">
                <a:alpha val="74998"/>
              </a:schemeClr>
            </a:outerShdw>
          </a:effectLst>
        </p:spPr>
        <p:txBody>
          <a:bodyPr anchor="ct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عبرانيين 7</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27547" y="596552"/>
            <a:ext cx="9144000" cy="10796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يسوع هو ممثلنا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الكامل</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أمام الله.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893197" y="2451536"/>
            <a:ext cx="5229917" cy="1642795"/>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يسوع</a:t>
            </a:r>
            <a:br>
              <a:rPr lang="en-US"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رئيس كهنتنا العظيم</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343869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94200" y="688468"/>
            <a:ext cx="4749800" cy="5765800"/>
          </a:xfrm>
          <a:prstGeom prst="rect">
            <a:avLst/>
          </a:prstGeom>
        </p:spPr>
      </p:pic>
      <p:sp>
        <p:nvSpPr>
          <p:cNvPr id="5" name="Rectangle 2"/>
          <p:cNvSpPr txBox="1">
            <a:spLocks noChangeArrowheads="1"/>
          </p:cNvSpPr>
          <p:nvPr/>
        </p:nvSpPr>
        <p:spPr bwMode="auto">
          <a:xfrm>
            <a:off x="4131732" y="806999"/>
            <a:ext cx="5012267" cy="107966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ملكيصادق</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4394200" cy="6858000"/>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1.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ملكيصادق</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أعظم من كل من       إبراهيم ولاوي      (7: 1-10)</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835271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0" y="1844824"/>
            <a:ext cx="9144000" cy="2646878"/>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600" b="0"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Times New Roman"/>
                <a:ea typeface="ヒラギノ角ゴ Pro W3" charset="0"/>
                <a:cs typeface="Times New Roman"/>
              </a:rPr>
              <a:t>يسوع</a:t>
            </a:r>
            <a:endParaRPr kumimoji="0" lang="en-US" sz="16600" b="0" i="0" u="none" strike="noStrike" kern="1200" cap="none" spc="0" normalizeH="0" baseline="0" noProof="0" dirty="0">
              <a:ln>
                <a:noFill/>
              </a:ln>
              <a:solidFill>
                <a:srgbClr val="000000"/>
              </a:solidFill>
              <a:effectLst/>
              <a:uLnTx/>
              <a:uFillTx/>
              <a:latin typeface="Times New Roman"/>
              <a:ea typeface="ヒラギノ角ゴ Pro W3" charset="0"/>
              <a:cs typeface="Times New Roman"/>
            </a:endParaRPr>
          </a:p>
        </p:txBody>
      </p:sp>
      <p:pic>
        <p:nvPicPr>
          <p:cNvPr id="7" name="Picture 6" descr="Crown Screen Shot 2014-12-20 at 12.44.56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79912" y="1430720"/>
            <a:ext cx="1460500" cy="744796"/>
          </a:xfrm>
          <a:prstGeom prst="rect">
            <a:avLst/>
          </a:prstGeom>
        </p:spPr>
      </p:pic>
      <p:sp>
        <p:nvSpPr>
          <p:cNvPr id="8" name="Title 3"/>
          <p:cNvSpPr txBox="1">
            <a:spLocks/>
          </p:cNvSpPr>
          <p:nvPr/>
        </p:nvSpPr>
        <p:spPr bwMode="auto">
          <a:xfrm>
            <a:off x="0" y="0"/>
            <a:ext cx="9144000" cy="119675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a:cs typeface="Arial"/>
              </a:rPr>
              <a:t>2. ك</a:t>
            </a:r>
            <a:r>
              <a:rPr kumimoji="0" lang="ar-JO" sz="5400" b="1" i="0"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a:cs typeface="Arial"/>
              </a:rPr>
              <a:t>رئيس كهنة</a:t>
            </a:r>
            <a:endParaRPr kumimoji="0" lang="en-US" sz="5400" b="1" i="0" u="none" strike="noStrike" kern="1200" cap="none" spc="0" normalizeH="0" baseline="0" noProof="0" dirty="0">
              <a:ln>
                <a:noFill/>
              </a:ln>
              <a:solidFill>
                <a:srgbClr val="FFFF00"/>
              </a:solidFill>
              <a:effectLst/>
              <a:uLnTx/>
              <a:uFillTx/>
              <a:latin typeface="Arial"/>
              <a:ea typeface="ヒラギノ角ゴ Pro W3"/>
              <a:cs typeface="Arial"/>
            </a:endParaRPr>
          </a:p>
        </p:txBody>
      </p:sp>
      <p:sp>
        <p:nvSpPr>
          <p:cNvPr id="2" name="Title 1"/>
          <p:cNvSpPr>
            <a:spLocks noGrp="1"/>
          </p:cNvSpPr>
          <p:nvPr>
            <p:ph type="ctrTitle"/>
          </p:nvPr>
        </p:nvSpPr>
        <p:spPr>
          <a:xfrm>
            <a:off x="150381" y="4353060"/>
            <a:ext cx="8993619" cy="1470025"/>
          </a:xfrm>
        </p:spPr>
        <p:txBody>
          <a:bodyPr/>
          <a:lstStyle/>
          <a:p>
            <a:r>
              <a:rPr lang="ar-JO" b="1" dirty="0">
                <a:solidFill>
                  <a:srgbClr val="FFFFFF"/>
                </a:solidFill>
                <a:effectLst>
                  <a:outerShdw blurRad="50800" dist="63500" dir="2700000" algn="tl" rotWithShape="0">
                    <a:srgbClr val="000000"/>
                  </a:outerShdw>
                </a:effectLst>
                <a:cs typeface="Arial"/>
              </a:rPr>
              <a:t>أفضل من ملكيصادق أو الكهنة اللاويين           (7: 11-28)</a:t>
            </a:r>
            <a:endParaRPr lang="en-US" dirty="0"/>
          </a:p>
        </p:txBody>
      </p:sp>
    </p:spTree>
    <p:extLst>
      <p:ext uri="{BB962C8B-B14F-4D97-AF65-F5344CB8AC3E}">
        <p14:creationId xmlns:p14="http://schemas.microsoft.com/office/powerpoint/2010/main" val="40634161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5400" y="277814"/>
            <a:ext cx="9083675" cy="1139825"/>
          </a:xfrm>
          <a:solidFill>
            <a:srgbClr val="000000"/>
          </a:solidFill>
        </p:spPr>
        <p:txBody>
          <a:bodyPr/>
          <a:lstStyle/>
          <a:p>
            <a:pPr eaLnBrk="1" hangingPunct="1"/>
            <a:r>
              <a:rPr lang="ar-JO" b="1" dirty="0">
                <a:solidFill>
                  <a:srgbClr val="FFFFFF"/>
                </a:solidFill>
                <a:effectLst/>
                <a:latin typeface="Arial" panose="020B0604020202020204" pitchFamily="34" charset="0"/>
                <a:ea typeface="ＭＳ Ｐゴシック" charset="0"/>
                <a:cs typeface="Arial" panose="020B0604020202020204" pitchFamily="34" charset="0"/>
              </a:rPr>
              <a:t>كهنوت المسيح المتفوق</a:t>
            </a:r>
            <a:endParaRPr lang="en-US" b="1" dirty="0">
              <a:solidFill>
                <a:srgbClr val="FFFFFF"/>
              </a:solidFill>
              <a:effectLst/>
              <a:latin typeface="Arial" panose="020B0604020202020204" pitchFamily="34" charset="0"/>
              <a:ea typeface="ＭＳ Ｐゴシック" charset="0"/>
              <a:cs typeface="Arial" panose="020B0604020202020204" pitchFamily="34" charset="0"/>
            </a:endParaRPr>
          </a:p>
        </p:txBody>
      </p:sp>
      <p:sp>
        <p:nvSpPr>
          <p:cNvPr id="18435" name="Rectangle 3"/>
          <p:cNvSpPr>
            <a:spLocks noGrp="1" noChangeArrowheads="1"/>
          </p:cNvSpPr>
          <p:nvPr>
            <p:ph idx="1"/>
          </p:nvPr>
        </p:nvSpPr>
        <p:spPr>
          <a:xfrm>
            <a:off x="250825" y="1341438"/>
            <a:ext cx="8686800" cy="3455987"/>
          </a:xfrm>
        </p:spPr>
        <p:txBody>
          <a:bodyPr/>
          <a:lstStyle/>
          <a:p>
            <a:pPr algn="r" rtl="1" eaLnBrk="1" hangingPunct="1">
              <a:lnSpc>
                <a:spcPct val="150000"/>
              </a:lnSpc>
              <a:tabLst>
                <a:tab pos="6278241" algn="l"/>
              </a:tabLst>
            </a:pPr>
            <a:r>
              <a:rPr lang="ar-JO" b="1" dirty="0">
                <a:latin typeface="Arial" panose="020B0604020202020204" pitchFamily="34" charset="0"/>
                <a:ea typeface="ＭＳ Ｐゴシック" charset="0"/>
                <a:cs typeface="Arial" panose="020B0604020202020204" pitchFamily="34" charset="0"/>
              </a:rPr>
              <a:t>متفوق على </a:t>
            </a:r>
            <a:r>
              <a:rPr lang="ar-JO" b="1" dirty="0">
                <a:solidFill>
                  <a:srgbClr val="FFFF00"/>
                </a:solidFill>
                <a:latin typeface="Arial" panose="020B0604020202020204" pitchFamily="34" charset="0"/>
                <a:ea typeface="ＭＳ Ｐゴシック" charset="0"/>
                <a:cs typeface="Arial" panose="020B0604020202020204" pitchFamily="34" charset="0"/>
              </a:rPr>
              <a:t>هارون                          </a:t>
            </a:r>
            <a:r>
              <a:rPr lang="ar-JO" b="1" dirty="0">
                <a:latin typeface="Arial" panose="020B0604020202020204" pitchFamily="34" charset="0"/>
                <a:ea typeface="ＭＳ Ｐゴシック" charset="0"/>
                <a:cs typeface="Arial" panose="020B0604020202020204" pitchFamily="34" charset="0"/>
              </a:rPr>
              <a:t>  4: 14-6: 20</a:t>
            </a:r>
          </a:p>
          <a:p>
            <a:pPr algn="r" rtl="1" eaLnBrk="1" hangingPunct="1">
              <a:lnSpc>
                <a:spcPct val="150000"/>
              </a:lnSpc>
              <a:tabLst>
                <a:tab pos="6278241" algn="l"/>
              </a:tabLst>
            </a:pPr>
            <a:r>
              <a:rPr lang="ar-JO" b="1" dirty="0">
                <a:latin typeface="Arial" panose="020B0604020202020204" pitchFamily="34" charset="0"/>
                <a:ea typeface="ＭＳ Ｐゴシック" charset="0"/>
                <a:cs typeface="Arial" panose="020B0604020202020204" pitchFamily="34" charset="0"/>
              </a:rPr>
              <a:t>متفوق من خلال </a:t>
            </a:r>
            <a:r>
              <a:rPr lang="ar-JO" b="1" dirty="0">
                <a:solidFill>
                  <a:srgbClr val="FFFF00"/>
                </a:solidFill>
                <a:latin typeface="Arial" panose="020B0604020202020204" pitchFamily="34" charset="0"/>
                <a:ea typeface="ＭＳ Ｐゴシック" charset="0"/>
                <a:cs typeface="Arial" panose="020B0604020202020204" pitchFamily="34" charset="0"/>
              </a:rPr>
              <a:t>ملكيصادق                </a:t>
            </a:r>
            <a:r>
              <a:rPr lang="ar-JO" b="1" dirty="0">
                <a:latin typeface="Arial" panose="020B0604020202020204" pitchFamily="34" charset="0"/>
                <a:ea typeface="ＭＳ Ｐゴシック" charset="0"/>
                <a:cs typeface="Arial" panose="020B0604020202020204" pitchFamily="34" charset="0"/>
              </a:rPr>
              <a:t>   7: 1-28</a:t>
            </a:r>
            <a:endParaRPr lang="en-US" b="1" dirty="0">
              <a:latin typeface="Arial" panose="020B0604020202020204" pitchFamily="34" charset="0"/>
              <a:ea typeface="ＭＳ Ｐゴシック" charset="0"/>
              <a:cs typeface="Arial" panose="020B0604020202020204" pitchFamily="34" charset="0"/>
            </a:endParaRPr>
          </a:p>
        </p:txBody>
      </p:sp>
      <p:pic>
        <p:nvPicPr>
          <p:cNvPr id="279556" name="Picture 1" descr="High-priest-300x172.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229164" y="4695128"/>
            <a:ext cx="1640872" cy="2162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Heb 9 SHOWBREAD-TABLE.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51920" y="4695128"/>
            <a:ext cx="2883830" cy="2162872"/>
          </a:xfrm>
          <a:prstGeom prst="rect">
            <a:avLst/>
          </a:prstGeom>
        </p:spPr>
      </p:pic>
    </p:spTree>
    <p:extLst>
      <p:ext uri="{BB962C8B-B14F-4D97-AF65-F5344CB8AC3E}">
        <p14:creationId xmlns:p14="http://schemas.microsoft.com/office/powerpoint/2010/main" val="70903545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box(out)">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box(out)">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الحجاب</a:t>
            </a: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4030384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ar-JO" sz="7200" b="1" dirty="0">
                <a:effectLst>
                  <a:glow rad="127000">
                    <a:schemeClr val="tx1"/>
                  </a:glow>
                </a:effectLst>
                <a:latin typeface="Arial" panose="020B0604020202020204" pitchFamily="34" charset="0"/>
                <a:ea typeface="ＭＳ Ｐゴシック" charset="0"/>
                <a:cs typeface="Arial" panose="020B0604020202020204" pitchFamily="34" charset="0"/>
              </a:rPr>
              <a:t>انشق الحجاب</a:t>
            </a:r>
            <a:endParaRPr lang="en-US" sz="7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688690"/>
            <a:ext cx="9144000" cy="5169310"/>
          </a:xfrm>
          <a:prstGeom prst="rect">
            <a:avLst/>
          </a:prstGeom>
        </p:spPr>
      </p:pic>
    </p:spTree>
    <p:extLst>
      <p:ext uri="{BB962C8B-B14F-4D97-AF65-F5344CB8AC3E}">
        <p14:creationId xmlns:p14="http://schemas.microsoft.com/office/powerpoint/2010/main" val="239351180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algn="ctr"/>
            <a:r>
              <a:rPr lang="ar-JO" b="1" dirty="0">
                <a:effectLst>
                  <a:outerShdw blurRad="38100" dist="38100" dir="2700000" algn="tl">
                    <a:srgbClr val="000000"/>
                  </a:outerShdw>
                </a:effectLst>
                <a:latin typeface="Arial" charset="0"/>
                <a:ea typeface="ＭＳ Ｐゴシック" charset="0"/>
                <a:cs typeface="Arial" charset="0"/>
              </a:rPr>
              <a:t>الآثار المترتبة على                    كهنوت المسيح الأعظم</a:t>
            </a:r>
            <a:endParaRPr lang="en-US" b="1" dirty="0">
              <a:effectLst>
                <a:outerShdw blurRad="38100" dist="38100" dir="2700000" algn="tl">
                  <a:srgbClr val="000000"/>
                </a:outerShdw>
              </a:effectLst>
              <a:latin typeface="Arial" charset="0"/>
              <a:ea typeface="ＭＳ Ｐゴシック" charset="0"/>
              <a:cs typeface="Arial" charset="0"/>
            </a:endParaRPr>
          </a:p>
        </p:txBody>
      </p:sp>
      <p:sp>
        <p:nvSpPr>
          <p:cNvPr id="58371" name="Rectangle 3"/>
          <p:cNvSpPr>
            <a:spLocks noGrp="1" noChangeArrowheads="1"/>
          </p:cNvSpPr>
          <p:nvPr>
            <p:ph type="body" sz="half" idx="1"/>
          </p:nvPr>
        </p:nvSpPr>
        <p:spPr>
          <a:xfrm>
            <a:off x="685800" y="2057401"/>
            <a:ext cx="7892143" cy="4068763"/>
          </a:xfrm>
        </p:spPr>
        <p:txBody>
          <a:bodyPr/>
          <a:lstStyle/>
          <a:p>
            <a:pPr algn="r" rtl="1"/>
            <a:r>
              <a:rPr lang="ar-JO"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نحصل على الثقة بأنه قد حصلنا على الغفران بالفعل</a:t>
            </a: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buFont typeface="Wingdings" charset="0"/>
              <a:buNone/>
            </a:pP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r" rtl="1"/>
            <a:r>
              <a:rPr lang="ar-JO"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 كون يسوع مستحقاً للعبادة يحفزنا على المثابرة في إيماننا</a:t>
            </a:r>
          </a:p>
          <a:p>
            <a:pPr marL="0" indent="0">
              <a:buNone/>
            </a:pP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r" rtl="1"/>
            <a:r>
              <a:rPr lang="ar-JO"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لدى المسيح مشاعر تجاهنا</a:t>
            </a: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r" rtl="1"/>
            <a:r>
              <a:rPr lang="ar-JO"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إنه يمنحنا الجرأة للإقتراب من المسيح في الصلاة</a:t>
            </a: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pic>
        <p:nvPicPr>
          <p:cNvPr id="58372" name="Picture 4" descr="j0230876"/>
          <p:cNvPicPr>
            <a:picLocks noGrp="1" noChangeAspect="1" noChangeArrowheads="1"/>
          </p:cNvPicPr>
          <p:nvPr>
            <p:ph sz="quarter" idx="2"/>
          </p:nvPr>
        </p:nvPicPr>
        <p:blipFill>
          <a:blip r:embed="rId3" cstate="screen">
            <a:extLst>
              <a:ext uri="{28A0092B-C50C-407E-A947-70E740481C1C}">
                <a14:useLocalDpi xmlns:a14="http://schemas.microsoft.com/office/drawing/2010/main"/>
              </a:ext>
            </a:extLst>
          </a:blip>
          <a:srcRect/>
          <a:stretch>
            <a:fillRect/>
          </a:stretch>
        </p:blipFill>
        <p:spPr>
          <a:xfrm rot="20158835">
            <a:off x="3016065" y="3776854"/>
            <a:ext cx="992918" cy="1015484"/>
          </a:xfrm>
        </p:spPr>
      </p:pic>
      <p:sp>
        <p:nvSpPr>
          <p:cNvPr id="363525" name="Text Box 6"/>
          <p:cNvSpPr txBox="1">
            <a:spLocks noChangeArrowheads="1"/>
          </p:cNvSpPr>
          <p:nvPr/>
        </p:nvSpPr>
        <p:spPr bwMode="auto">
          <a:xfrm>
            <a:off x="8229600" y="60325"/>
            <a:ext cx="774561"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Arial" panose="020B0604020202020204" pitchFamily="34" charset="0"/>
                <a:cs typeface="Arial" panose="020B0604020202020204" pitchFamily="34" charset="0"/>
              </a:rPr>
              <a:t>266ق</a:t>
            </a:r>
            <a:endParaRPr lang="en-US" sz="2000" b="1" dirty="0">
              <a:solidFill>
                <a:srgbClr val="FFFFFF"/>
              </a:solidFill>
              <a:latin typeface="Arial" panose="020B0604020202020204" pitchFamily="34" charset="0"/>
              <a:cs typeface="Arial" panose="020B0604020202020204" pitchFamily="34" charset="0"/>
            </a:endParaRPr>
          </a:p>
        </p:txBody>
      </p:sp>
      <p:pic>
        <p:nvPicPr>
          <p:cNvPr id="363526" name="Picture 6" descr="Aaron High Pries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239000" y="609600"/>
            <a:ext cx="1219200" cy="113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96716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arn(inHorizontal)">
                                      <p:cBhvr>
                                        <p:cTn id="7" dur="500"/>
                                        <p:tgtEl>
                                          <p:spTgt spid="58370"/>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58371">
                                            <p:txEl>
                                              <p:pRg st="0" end="0"/>
                                            </p:txEl>
                                          </p:spTgt>
                                        </p:tgtEl>
                                        <p:attrNameLst>
                                          <p:attrName>style.visibility</p:attrName>
                                        </p:attrNameLst>
                                      </p:cBhvr>
                                      <p:to>
                                        <p:strVal val="visible"/>
                                      </p:to>
                                    </p:set>
                                    <p:anim calcmode="lin" valueType="num">
                                      <p:cBhvr>
                                        <p:cTn id="12" dur="1000" fill="hold"/>
                                        <p:tgtEl>
                                          <p:spTgt spid="58371">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58371">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5837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58371">
                                            <p:txEl>
                                              <p:pRg st="4" end="4"/>
                                            </p:txEl>
                                          </p:spTgt>
                                        </p:tgtEl>
                                        <p:attrNameLst>
                                          <p:attrName>style.visibility</p:attrName>
                                        </p:attrNameLst>
                                      </p:cBhvr>
                                      <p:to>
                                        <p:strVal val="visible"/>
                                      </p:to>
                                    </p:set>
                                    <p:anim calcmode="lin" valueType="num">
                                      <p:cBhvr>
                                        <p:cTn id="19" dur="1000" fill="hold"/>
                                        <p:tgtEl>
                                          <p:spTgt spid="58371">
                                            <p:txEl>
                                              <p:pRg st="4" end="4"/>
                                            </p:txEl>
                                          </p:spTgt>
                                        </p:tgtEl>
                                        <p:attrNameLst>
                                          <p:attrName>ppt_w</p:attrName>
                                        </p:attrNameLst>
                                      </p:cBhvr>
                                      <p:tavLst>
                                        <p:tav tm="0">
                                          <p:val>
                                            <p:strVal val="#ppt_w+.3"/>
                                          </p:val>
                                        </p:tav>
                                        <p:tav tm="100000">
                                          <p:val>
                                            <p:strVal val="#ppt_w"/>
                                          </p:val>
                                        </p:tav>
                                      </p:tavLst>
                                    </p:anim>
                                    <p:anim calcmode="lin" valueType="num">
                                      <p:cBhvr>
                                        <p:cTn id="20" dur="1000" fill="hold"/>
                                        <p:tgtEl>
                                          <p:spTgt spid="58371">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58371">
                                            <p:txEl>
                                              <p:pRg st="4" end="4"/>
                                            </p:txEl>
                                          </p:spTgt>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58372"/>
                                        </p:tgtEl>
                                        <p:attrNameLst>
                                          <p:attrName>style.visibility</p:attrName>
                                        </p:attrNameLst>
                                      </p:cBhvr>
                                      <p:to>
                                        <p:strVal val="visible"/>
                                      </p:to>
                                    </p:set>
                                    <p:anim calcmode="lin" valueType="num">
                                      <p:cBhvr>
                                        <p:cTn id="24" dur="1000" fill="hold"/>
                                        <p:tgtEl>
                                          <p:spTgt spid="58372"/>
                                        </p:tgtEl>
                                        <p:attrNameLst>
                                          <p:attrName>ppt_w</p:attrName>
                                        </p:attrNameLst>
                                      </p:cBhvr>
                                      <p:tavLst>
                                        <p:tav tm="0">
                                          <p:val>
                                            <p:strVal val="#ppt_w+.3"/>
                                          </p:val>
                                        </p:tav>
                                        <p:tav tm="100000">
                                          <p:val>
                                            <p:strVal val="#ppt_w"/>
                                          </p:val>
                                        </p:tav>
                                      </p:tavLst>
                                    </p:anim>
                                    <p:anim calcmode="lin" valueType="num">
                                      <p:cBhvr>
                                        <p:cTn id="25" dur="1000" fill="hold"/>
                                        <p:tgtEl>
                                          <p:spTgt spid="58372"/>
                                        </p:tgtEl>
                                        <p:attrNameLst>
                                          <p:attrName>ppt_h</p:attrName>
                                        </p:attrNameLst>
                                      </p:cBhvr>
                                      <p:tavLst>
                                        <p:tav tm="0">
                                          <p:val>
                                            <p:strVal val="#ppt_h"/>
                                          </p:val>
                                        </p:tav>
                                        <p:tav tm="100000">
                                          <p:val>
                                            <p:strVal val="#ppt_h"/>
                                          </p:val>
                                        </p:tav>
                                      </p:tavLst>
                                    </p:anim>
                                    <p:animEffect transition="in" filter="fade">
                                      <p:cBhvr>
                                        <p:cTn id="26" dur="10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58371" grpId="0" build="p" bldLvl="2"/>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algn="ctr"/>
            <a:r>
              <a:rPr lang="ar-JO" b="1" dirty="0">
                <a:effectLst>
                  <a:outerShdw blurRad="38100" dist="38100" dir="2700000" algn="tl">
                    <a:srgbClr val="000000"/>
                  </a:outerShdw>
                </a:effectLst>
                <a:latin typeface="Arial" charset="0"/>
                <a:ea typeface="ＭＳ Ｐゴシック" charset="0"/>
                <a:cs typeface="Arial" charset="0"/>
              </a:rPr>
              <a:t>الآثار المترتبة على                    كهنوت المسيح الأعظم</a:t>
            </a:r>
            <a:endParaRPr lang="en-US" b="1" dirty="0">
              <a:effectLst>
                <a:outerShdw blurRad="38100" dist="38100" dir="2700000" algn="tl">
                  <a:srgbClr val="000000"/>
                </a:outerShdw>
              </a:effectLst>
              <a:latin typeface="Arial" charset="0"/>
              <a:ea typeface="ＭＳ Ｐゴシック" charset="0"/>
              <a:cs typeface="Arial" charset="0"/>
            </a:endParaRPr>
          </a:p>
        </p:txBody>
      </p:sp>
      <p:sp>
        <p:nvSpPr>
          <p:cNvPr id="59395" name="Rectangle 3"/>
          <p:cNvSpPr>
            <a:spLocks noGrp="1" noChangeArrowheads="1"/>
          </p:cNvSpPr>
          <p:nvPr>
            <p:ph type="body" sz="half" idx="1"/>
          </p:nvPr>
        </p:nvSpPr>
        <p:spPr>
          <a:xfrm>
            <a:off x="685800" y="2209800"/>
            <a:ext cx="7772400" cy="3992563"/>
          </a:xfrm>
        </p:spPr>
        <p:txBody>
          <a:bodyPr/>
          <a:lstStyle/>
          <a:p>
            <a:pPr algn="r" rtl="1">
              <a:lnSpc>
                <a:spcPct val="80000"/>
              </a:lnSpc>
            </a:pPr>
            <a:r>
              <a:rPr lang="ar-JO"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نجد رحمة ونعمة عوناً في حينه</a:t>
            </a: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nSpc>
                <a:spcPct val="80000"/>
              </a:lnSpc>
            </a:pP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r" rtl="1">
              <a:lnSpc>
                <a:spcPct val="80000"/>
              </a:lnSpc>
            </a:pPr>
            <a:r>
              <a:rPr lang="ar-JO"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يؤكد كهنوته أن المؤمنين ليسوا تحت الناموس الموسوي</a:t>
            </a:r>
          </a:p>
          <a:p>
            <a:pPr marL="0" indent="0">
              <a:lnSpc>
                <a:spcPct val="80000"/>
              </a:lnSpc>
              <a:buNone/>
            </a:pP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r" rtl="1">
              <a:lnSpc>
                <a:spcPct val="80000"/>
              </a:lnSpc>
            </a:pPr>
            <a:r>
              <a:rPr lang="ar-JO"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يؤكد خلاصنا بسبب شفاعته</a:t>
            </a: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nSpc>
                <a:spcPct val="80000"/>
              </a:lnSpc>
            </a:pPr>
            <a:endParaRPr lang="en-AU"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r" rtl="1">
              <a:lnSpc>
                <a:spcPct val="80000"/>
              </a:lnSpc>
            </a:pPr>
            <a:r>
              <a:rPr lang="ar-JO" sz="28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يلبي المسيح احتياجاتنا بالكامل، لذلك لا نحتاج إلى تكرار الذبائح</a:t>
            </a:r>
            <a:endParaRPr lang="en-AU" sz="2400" b="1" dirty="0">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365572" name="Text Box 5"/>
          <p:cNvSpPr txBox="1">
            <a:spLocks noChangeArrowheads="1"/>
          </p:cNvSpPr>
          <p:nvPr/>
        </p:nvSpPr>
        <p:spPr bwMode="auto">
          <a:xfrm>
            <a:off x="8229600" y="60325"/>
            <a:ext cx="774561"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ar-JO" sz="2000" b="1" dirty="0">
                <a:solidFill>
                  <a:srgbClr val="FFFFFF"/>
                </a:solidFill>
                <a:latin typeface="Tahoma" charset="0"/>
              </a:rPr>
              <a:t>266ق</a:t>
            </a:r>
            <a:endParaRPr lang="en-US" sz="2000" b="1" dirty="0">
              <a:solidFill>
                <a:srgbClr val="FFFFFF"/>
              </a:solidFill>
              <a:latin typeface="Tahoma" charset="0"/>
            </a:endParaRPr>
          </a:p>
        </p:txBody>
      </p:sp>
      <p:pic>
        <p:nvPicPr>
          <p:cNvPr id="365573" name="Picture 6" descr="Aaron High Prie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39000" y="609600"/>
            <a:ext cx="1219200" cy="1135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23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p:cTn id="7" dur="1000" fill="hold"/>
                                        <p:tgtEl>
                                          <p:spTgt spid="59395">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5939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939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59395">
                                            <p:txEl>
                                              <p:pRg st="4" end="4"/>
                                            </p:txEl>
                                          </p:spTgt>
                                        </p:tgtEl>
                                        <p:attrNameLst>
                                          <p:attrName>style.visibility</p:attrName>
                                        </p:attrNameLst>
                                      </p:cBhvr>
                                      <p:to>
                                        <p:strVal val="visible"/>
                                      </p:to>
                                    </p:set>
                                    <p:anim calcmode="lin" valueType="num">
                                      <p:cBhvr>
                                        <p:cTn id="14" dur="1000" fill="hold"/>
                                        <p:tgtEl>
                                          <p:spTgt spid="59395">
                                            <p:txEl>
                                              <p:pRg st="4" end="4"/>
                                            </p:txEl>
                                          </p:spTgt>
                                        </p:tgtEl>
                                        <p:attrNameLst>
                                          <p:attrName>ppt_w</p:attrName>
                                        </p:attrNameLst>
                                      </p:cBhvr>
                                      <p:tavLst>
                                        <p:tav tm="0">
                                          <p:val>
                                            <p:strVal val="#ppt_w+.3"/>
                                          </p:val>
                                        </p:tav>
                                        <p:tav tm="100000">
                                          <p:val>
                                            <p:strVal val="#ppt_w"/>
                                          </p:val>
                                        </p:tav>
                                      </p:tavLst>
                                    </p:anim>
                                    <p:anim calcmode="lin" valueType="num">
                                      <p:cBhvr>
                                        <p:cTn id="15" dur="1000" fill="hold"/>
                                        <p:tgtEl>
                                          <p:spTgt spid="59395">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a:t>
            </a:r>
          </a:p>
        </p:txBody>
      </p:sp>
      <p:pic>
        <p:nvPicPr>
          <p:cNvPr id="2" name="Picture 1"/>
          <p:cNvPicPr>
            <a:picLocks noChangeAspect="1"/>
          </p:cNvPicPr>
          <p:nvPr/>
        </p:nvPicPr>
        <p:blipFill>
          <a:blip r:embed="rId3"/>
          <a:stretch>
            <a:fillRect/>
          </a:stretch>
        </p:blipFill>
        <p:spPr>
          <a:xfrm>
            <a:off x="-1" y="1058333"/>
            <a:ext cx="9025467" cy="5054262"/>
          </a:xfrm>
          <a:prstGeom prst="rect">
            <a:avLst/>
          </a:prstGeom>
        </p:spPr>
      </p:pic>
    </p:spTree>
    <p:extLst>
      <p:ext uri="{BB962C8B-B14F-4D97-AF65-F5344CB8AC3E}">
        <p14:creationId xmlns:p14="http://schemas.microsoft.com/office/powerpoint/2010/main" val="29788252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على رابط وعظ العهد الجديد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هذا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8101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67934"/>
            <a:ext cx="9144000" cy="9144000"/>
          </a:xfrm>
          <a:prstGeom prst="rect">
            <a:avLst/>
          </a:prstGeom>
        </p:spPr>
      </p:pic>
      <p:sp>
        <p:nvSpPr>
          <p:cNvPr id="900098" name="Rectangle 2"/>
          <p:cNvSpPr>
            <a:spLocks noGrp="1" noChangeArrowheads="1"/>
          </p:cNvSpPr>
          <p:nvPr>
            <p:ph type="ctrTitle"/>
          </p:nvPr>
        </p:nvSpPr>
        <p:spPr>
          <a:xfrm>
            <a:off x="0" y="3217339"/>
            <a:ext cx="9144000" cy="2016125"/>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Black"/>
                <a:ea typeface="ＭＳ Ｐゴシック" charset="0"/>
                <a:cs typeface="Arial Black"/>
              </a:rPr>
              <a:t>الكبار الذين لديهم </a:t>
            </a:r>
            <a:br>
              <a:rPr lang="ar-JO" sz="5400" b="1" dirty="0">
                <a:effectLst>
                  <a:glow rad="127000">
                    <a:schemeClr val="tx1"/>
                  </a:glow>
                </a:effectLst>
                <a:latin typeface="Arial Black"/>
                <a:ea typeface="ＭＳ Ｐゴシック" charset="0"/>
                <a:cs typeface="Arial Black"/>
              </a:rPr>
            </a:br>
            <a:r>
              <a:rPr lang="ar-JO" sz="5400" b="1" dirty="0">
                <a:effectLst>
                  <a:glow rad="127000">
                    <a:schemeClr val="tx1"/>
                  </a:glow>
                </a:effectLst>
                <a:latin typeface="Arial Black"/>
                <a:ea typeface="ＭＳ Ｐゴシック" charset="0"/>
                <a:cs typeface="Arial Black"/>
              </a:rPr>
              <a:t>أصدقاء وهميين </a:t>
            </a:r>
            <a:br>
              <a:rPr lang="ar-JO" sz="5400" b="1" dirty="0">
                <a:effectLst>
                  <a:glow rad="127000">
                    <a:schemeClr val="tx1"/>
                  </a:glow>
                </a:effectLst>
                <a:latin typeface="Arial Black"/>
                <a:ea typeface="ＭＳ Ｐゴシック" charset="0"/>
                <a:cs typeface="Arial Black"/>
              </a:rPr>
            </a:br>
            <a:r>
              <a:rPr lang="ar-JO" sz="5400" b="1" dirty="0">
                <a:effectLst>
                  <a:glow rad="127000">
                    <a:schemeClr val="tx1"/>
                  </a:glow>
                </a:effectLst>
                <a:latin typeface="Arial Black"/>
                <a:ea typeface="ＭＳ Ｐゴシック" charset="0"/>
                <a:cs typeface="Arial Black"/>
              </a:rPr>
              <a:t>هم أغبياء</a:t>
            </a:r>
            <a:endParaRPr lang="en-US" sz="5400" b="1" dirty="0">
              <a:effectLst>
                <a:glow rad="127000">
                  <a:schemeClr val="tx1"/>
                </a:glow>
              </a:effectLst>
              <a:latin typeface="Arial Black"/>
              <a:ea typeface="ＭＳ Ｐゴシック" charset="0"/>
              <a:cs typeface="Arial Black"/>
            </a:endParaRPr>
          </a:p>
        </p:txBody>
      </p:sp>
    </p:spTree>
    <p:extLst>
      <p:ext uri="{BB962C8B-B14F-4D97-AF65-F5344CB8AC3E}">
        <p14:creationId xmlns:p14="http://schemas.microsoft.com/office/powerpoint/2010/main" val="1932098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52397"/>
            <a:ext cx="9144000" cy="73152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هل أنت جاهز لمقابلة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6211285"/>
      </p:ext>
    </p:extLst>
  </p:cSld>
  <p:clrMapOvr>
    <a:masterClrMapping/>
  </p:clrMapOvr>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4.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5.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otalTime>1387</TotalTime>
  <Words>3208</Words>
  <Application>Microsoft Office PowerPoint</Application>
  <PresentationFormat>On-screen Show (4:3)</PresentationFormat>
  <Paragraphs>353</Paragraphs>
  <Slides>71</Slides>
  <Notes>67</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71</vt:i4>
      </vt:variant>
    </vt:vector>
  </HeadingPairs>
  <TitlesOfParts>
    <vt:vector size="91" baseType="lpstr">
      <vt:lpstr>MS PGothic</vt:lpstr>
      <vt:lpstr>Arial</vt:lpstr>
      <vt:lpstr>Arial Black</vt:lpstr>
      <vt:lpstr>Calibri</vt:lpstr>
      <vt:lpstr>Comic Sans MS</vt:lpstr>
      <vt:lpstr>Monotype Sorts</vt:lpstr>
      <vt:lpstr>Tahoma</vt:lpstr>
      <vt:lpstr>Times</vt:lpstr>
      <vt:lpstr>Times New Roman</vt:lpstr>
      <vt:lpstr>Trebuchet MS</vt:lpstr>
      <vt:lpstr>Wingdings</vt:lpstr>
      <vt:lpstr>49_Blank Presentation</vt:lpstr>
      <vt:lpstr>3_Ripple</vt:lpstr>
      <vt:lpstr>Ripple</vt:lpstr>
      <vt:lpstr>10_Default Design</vt:lpstr>
      <vt:lpstr>3_Blank Presentation</vt:lpstr>
      <vt:lpstr>Default Design</vt:lpstr>
      <vt:lpstr>1_Ripple</vt:lpstr>
      <vt:lpstr>Droplet</vt:lpstr>
      <vt:lpstr>Calm</vt:lpstr>
      <vt:lpstr>أفضل من   ملكيصادق</vt:lpstr>
      <vt:lpstr>الممثل</vt:lpstr>
      <vt:lpstr>ممثلو اللجنة</vt:lpstr>
      <vt:lpstr>المندوب التقني</vt:lpstr>
      <vt:lpstr>The House of Representatives</vt:lpstr>
      <vt:lpstr>ممثل أمام الله؟</vt:lpstr>
      <vt:lpstr>Atheism</vt:lpstr>
      <vt:lpstr>الكبار الذين لديهم  أصدقاء وهميين  هم أغبياء</vt:lpstr>
      <vt:lpstr>هل أنت جاهز لمقابلة الله؟</vt:lpstr>
      <vt:lpstr>ممثلنا</vt:lpstr>
      <vt:lpstr>الرسالة إلى العبرانيين</vt:lpstr>
      <vt:lpstr>خلفية  الرسالة</vt:lpstr>
      <vt:lpstr>العبرانيين</vt:lpstr>
      <vt:lpstr>ثابر</vt:lpstr>
      <vt:lpstr>ركز القراء على الملائكة</vt:lpstr>
      <vt:lpstr>شرح</vt:lpstr>
      <vt:lpstr>1. كان ملكيصادق أعظم من كل من إبراهيم ولاوي     (7: 1-10)</vt:lpstr>
      <vt:lpstr> لأن ملكي صادق هذا، ملك ساليم، كاهن الله العلي (7: 1أ)</vt:lpstr>
      <vt:lpstr> الذي قسم له إبراهيم عشراً من كل شيء، المترجم أولاً ملك البر ثم أيضاً ملك ساليم أي ملك السلام (7: 2)</vt:lpstr>
      <vt:lpstr>بلا أب، بلا أم، بلا نسب.       لا بداءة أيام له ولا نهاية حياة. بل هو مشبه بابن الله. هذا يبقى كاهناً إلى الأبد. (7: 3)</vt:lpstr>
      <vt:lpstr>ثلاثة أسئلة في عبرانيين 7: 1-3)</vt:lpstr>
      <vt:lpstr>أين تقع ساليم؟</vt:lpstr>
      <vt:lpstr>PowerPoint Presentation</vt:lpstr>
      <vt:lpstr>ملكيصادق</vt:lpstr>
      <vt:lpstr>ملكيصادق كإنسان</vt:lpstr>
      <vt:lpstr>بلا أب، بلا أم، بلا نسب.       لا بداءة أيام له ولا نهاية حياة. بل هو مشبه بابن الله. هذا يبقى كاهناً إلى الأبد. (7: 3)</vt:lpstr>
      <vt:lpstr>ملكيصادق</vt:lpstr>
      <vt:lpstr>بلا أب، بلا أم، بلا نسب.       لا بداءة أيام له ولا نهاية حياة. بل هو مشبه بابن الله، هذا يبقى كاهناً إلى الأبد. (7: 3)</vt:lpstr>
      <vt:lpstr>مسيا الله للعالم</vt:lpstr>
      <vt:lpstr>الملاك ملكيصادق</vt:lpstr>
      <vt:lpstr>المسيح متفوق في شخصه</vt:lpstr>
      <vt:lpstr>بلا أب، بلا أم، بلا نسب.       لا بداءة أيام له ولا نهاية حياة. بل هو مشبه بابن الله، هذا يبقى كاهناً إلى الأبد. (7: 3)</vt:lpstr>
      <vt:lpstr>رأت جماعة قمران ملكيصادق كملاك</vt:lpstr>
      <vt:lpstr>يبدو من الطبيعي أكثر أن الكاتب كان يقصد أن ملكي صادق، ينتمي إلى رتبة ليس فيها نهاية لكهنوت أولئك المنخرطين فيها، (قال لاحقاً في ٧: ٨ أن ملكي صادق أُعلن أنه حي) إذا كان هذا صحيحاً، ربما كان ملكي صادق كائناً ملائكياً حكم لبعض الوقت في ساليم (أي أورشليم)، فإن القول بأنه بلا بداية أيام لا يعني أنه كان أبدياً، بل ببساطة كان له أصل سابق للزمن، ولا يمكن لمفهوم ملكي صادق هذا كملاك أن يرفعه إلى نفس مستوى ابن الله، حيث أن المؤلف قد أكد بشق الأنفس على تفوق الإبن على الملائكة (١: ٥- ١٤). هناك دليل في قمران على اعتبار ملكيصادق شخصية ملائكية، إذا كان هذا هو الحال في العبرانيين، فإن ابن الله هو رئيس الكهنة في رتبة يكون فيها ملكيصادق مجرد كاهن.   (زين هودجز، العبرانيين، في BKC ، 2: 798)</vt:lpstr>
      <vt:lpstr>Melchizedek</vt:lpstr>
      <vt:lpstr>من هو ملكيصادق بالحقيقة؟  (تك 14) كيف يمكن أن يكون كاهناً وملكاً؟</vt:lpstr>
      <vt:lpstr>المسيح ككاهن، نبي وملك</vt:lpstr>
      <vt:lpstr>لأن ملكي صادق هذا، ملك ساليم، كاهن الله العلي (7: 1أ-ب)</vt:lpstr>
      <vt:lpstr>PowerPoint Presentation</vt:lpstr>
      <vt:lpstr>الذي قسم له إبراهيم عشراً من كل شيء، المترجم أولاً ملك البر ثم أيضاً ملك ساليم أي ملك السلام (7: 2)</vt:lpstr>
      <vt:lpstr>بلا أب، بلا أم، بلا نسب.        لا بداءة أيام له ولا نهاية حياة. بل هو مشبه بابن الله.         هذا يبقى كاهناً إلى الأبد. (7: 3)</vt:lpstr>
      <vt:lpstr>أعظم من إبراهيم ولاوي</vt:lpstr>
      <vt:lpstr>كلاهما قدم عشوراً له</vt:lpstr>
      <vt:lpstr>بارك ملكيصادق كلاً منهما</vt:lpstr>
      <vt:lpstr>قدم لاوي العشور إلى ملكيصادق</vt:lpstr>
      <vt:lpstr>أفضل من ملكيصادق أو الكهنة اللاويين           (7: 11-28)</vt:lpstr>
      <vt:lpstr>استبدل الله النظام اللاوي الضعيف بنظام ملكيصادق غير القابل للتدمير (7: 11-19).</vt:lpstr>
      <vt:lpstr>استبدل الله النظام اللاوي الضعيف بنظام ملكيصادق غير القابل للتدمير (7: 11-19).</vt:lpstr>
      <vt:lpstr>استبدل الله النظام اللاوي الضعيف بنظام ملكيصادق غير القابل للتدمير (7: 11-19).</vt:lpstr>
      <vt:lpstr>استبدل الله النظام اللاوي الضعيف بنظام ملكيصادق غير القابل للتدمير (7: 11-19).</vt:lpstr>
      <vt:lpstr>استبدل الله النظام اللاوي الضعيف بنظام ملكيصادق غير القابل للتدمير (7: 11-19).</vt:lpstr>
      <vt:lpstr>استبدل الله النظام اللاوي الضعيف بنظام ملكيصادق غير القابل للتدمير (7: 11-19).</vt:lpstr>
      <vt:lpstr>لقد اعترف الله بيسوع ككاهن بالقسم، في حين أن الكهنة الآخرين لا يحصلون على منصب بقسم (7: 20-22).</vt:lpstr>
      <vt:lpstr>لقد اعترف الله بيسوع ككاهن بالقسم، في حين أن الكهنة الآخرين لا يحصلون على منصب بقسم (7: 20-22).</vt:lpstr>
      <vt:lpstr>لقد اعترف الله بيسوع ككاهن بالقسم، في حين أن الكهنة الآخرين لا يحصلون على منصب بقسم (7: 20-22).</vt:lpstr>
      <vt:lpstr>رئيس كهنتنا الأفضل</vt:lpstr>
      <vt:lpstr>يسوع هو كاهن دائم (لأنه المخلص والشفيع الأبدي)      بينما يموت الكهنة الآخرون في مناصبهم (7: 23-25).</vt:lpstr>
      <vt:lpstr> لأنه كان يليق بنا رئيس كهنة مثل هذا، قدوس بلا شر ولا دنس، قد انفصل عن الخطاة وصار أعلى من السماوات (7: 26)</vt:lpstr>
      <vt:lpstr>الذي ليس له اضطرار كل يوم مثل رؤساء الكهنة أن يقدم ذبائح أولاً عن خطايا نفسه ثم عن خطايا الشعب، لأنه فعل هذا مرة واحدة، إذ قدم نفسه. (7: 27)</vt:lpstr>
      <vt:lpstr>فإن الناموس يقيم أناساً بهم ضعف رؤساء كهنة، وأما كلمة القسم التي بعد الناموس فتقيم ابناً مكملاً إلى الأبد. (7: 28)</vt:lpstr>
      <vt:lpstr>ممثلنا</vt:lpstr>
      <vt:lpstr>الفكرة الرئيسية في عبرانيين 7</vt:lpstr>
      <vt:lpstr>1. ملكيصادق أعظم من كل من       إبراهيم ولاوي      (7: 1-10)</vt:lpstr>
      <vt:lpstr>أفضل من ملكيصادق أو الكهنة اللاويين           (7: 11-28)</vt:lpstr>
      <vt:lpstr>كهنوت المسيح المتفوق</vt:lpstr>
      <vt:lpstr>الحجاب</vt:lpstr>
      <vt:lpstr>انشق الحجاب</vt:lpstr>
      <vt:lpstr>الآثار المترتبة على                    كهنوت المسيح الأعظم</vt:lpstr>
      <vt:lpstr>الآثار المترتبة على                    كهنوت المسيح الأعظم</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Rami Jwainat</cp:lastModifiedBy>
  <cp:revision>123</cp:revision>
  <dcterms:created xsi:type="dcterms:W3CDTF">2014-08-02T06:39:19Z</dcterms:created>
  <dcterms:modified xsi:type="dcterms:W3CDTF">2024-06-02T10:25:45Z</dcterms:modified>
</cp:coreProperties>
</file>