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4.xml" ContentType="application/vnd.openxmlformats-officedocument.themeOverride+xml"/>
  <Override PartName="/ppt/notesSlides/notesSlide12.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heme/themeOverride7.xml" ContentType="application/vnd.openxmlformats-officedocument.themeOverride+xml"/>
  <Override PartName="/ppt/notesSlides/notesSlide20.xml" ContentType="application/vnd.openxmlformats-officedocument.presentationml.notesSlide+xml"/>
  <Override PartName="/ppt/theme/themeOverride8.xml" ContentType="application/vnd.openxmlformats-officedocument.themeOverride+xml"/>
  <Override PartName="/ppt/notesSlides/notesSlide21.xml" ContentType="application/vnd.openxmlformats-officedocument.presentationml.notesSlide+xml"/>
  <Override PartName="/ppt/theme/themeOverride9.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27" r:id="rId3"/>
    <p:sldMasterId id="2147483739" r:id="rId4"/>
    <p:sldMasterId id="2147483767" r:id="rId5"/>
    <p:sldMasterId id="2147483795" r:id="rId6"/>
    <p:sldMasterId id="2147483811" r:id="rId7"/>
    <p:sldMasterId id="2147483823" r:id="rId8"/>
    <p:sldMasterId id="2147483839" r:id="rId9"/>
    <p:sldMasterId id="2147483851" r:id="rId10"/>
    <p:sldMasterId id="2147483863" r:id="rId11"/>
    <p:sldMasterId id="2147483875" r:id="rId12"/>
    <p:sldMasterId id="2147483887" r:id="rId13"/>
    <p:sldMasterId id="2147483901" r:id="rId14"/>
    <p:sldMasterId id="2147483913" r:id="rId15"/>
    <p:sldMasterId id="2147483925" r:id="rId16"/>
  </p:sldMasterIdLst>
  <p:notesMasterIdLst>
    <p:notesMasterId r:id="rId115"/>
  </p:notesMasterIdLst>
  <p:sldIdLst>
    <p:sldId id="257" r:id="rId17"/>
    <p:sldId id="480" r:id="rId18"/>
    <p:sldId id="592" r:id="rId19"/>
    <p:sldId id="585" r:id="rId20"/>
    <p:sldId id="481" r:id="rId21"/>
    <p:sldId id="588" r:id="rId22"/>
    <p:sldId id="590" r:id="rId23"/>
    <p:sldId id="591" r:id="rId24"/>
    <p:sldId id="605" r:id="rId25"/>
    <p:sldId id="601" r:id="rId26"/>
    <p:sldId id="489" r:id="rId27"/>
    <p:sldId id="606" r:id="rId28"/>
    <p:sldId id="609" r:id="rId29"/>
    <p:sldId id="607" r:id="rId30"/>
    <p:sldId id="5529" r:id="rId31"/>
    <p:sldId id="610" r:id="rId32"/>
    <p:sldId id="620" r:id="rId33"/>
    <p:sldId id="621" r:id="rId34"/>
    <p:sldId id="618" r:id="rId35"/>
    <p:sldId id="671" r:id="rId36"/>
    <p:sldId id="611" r:id="rId37"/>
    <p:sldId id="669" r:id="rId38"/>
    <p:sldId id="624" r:id="rId39"/>
    <p:sldId id="640" r:id="rId40"/>
    <p:sldId id="634" r:id="rId41"/>
    <p:sldId id="633" r:id="rId42"/>
    <p:sldId id="635" r:id="rId43"/>
    <p:sldId id="643" r:id="rId44"/>
    <p:sldId id="632" r:id="rId45"/>
    <p:sldId id="631" r:id="rId46"/>
    <p:sldId id="519" r:id="rId47"/>
    <p:sldId id="583" r:id="rId48"/>
    <p:sldId id="498" r:id="rId49"/>
    <p:sldId id="587" r:id="rId50"/>
    <p:sldId id="636" r:id="rId51"/>
    <p:sldId id="639" r:id="rId52"/>
    <p:sldId id="626" r:id="rId53"/>
    <p:sldId id="577" r:id="rId54"/>
    <p:sldId id="645" r:id="rId55"/>
    <p:sldId id="582" r:id="rId56"/>
    <p:sldId id="494" r:id="rId57"/>
    <p:sldId id="502" r:id="rId58"/>
    <p:sldId id="576" r:id="rId59"/>
    <p:sldId id="641" r:id="rId60"/>
    <p:sldId id="578" r:id="rId61"/>
    <p:sldId id="642" r:id="rId62"/>
    <p:sldId id="602" r:id="rId63"/>
    <p:sldId id="644" r:id="rId64"/>
    <p:sldId id="638" r:id="rId65"/>
    <p:sldId id="630" r:id="rId66"/>
    <p:sldId id="612" r:id="rId67"/>
    <p:sldId id="672" r:id="rId68"/>
    <p:sldId id="628" r:id="rId69"/>
    <p:sldId id="629" r:id="rId70"/>
    <p:sldId id="510" r:id="rId71"/>
    <p:sldId id="505" r:id="rId72"/>
    <p:sldId id="511" r:id="rId73"/>
    <p:sldId id="513" r:id="rId74"/>
    <p:sldId id="509" r:id="rId75"/>
    <p:sldId id="517" r:id="rId76"/>
    <p:sldId id="506" r:id="rId77"/>
    <p:sldId id="646" r:id="rId78"/>
    <p:sldId id="647" r:id="rId79"/>
    <p:sldId id="512" r:id="rId80"/>
    <p:sldId id="492" r:id="rId81"/>
    <p:sldId id="616" r:id="rId82"/>
    <p:sldId id="515" r:id="rId83"/>
    <p:sldId id="504" r:id="rId84"/>
    <p:sldId id="608" r:id="rId85"/>
    <p:sldId id="648" r:id="rId86"/>
    <p:sldId id="649" r:id="rId87"/>
    <p:sldId id="650" r:id="rId88"/>
    <p:sldId id="651" r:id="rId89"/>
    <p:sldId id="652" r:id="rId90"/>
    <p:sldId id="653" r:id="rId91"/>
    <p:sldId id="654" r:id="rId92"/>
    <p:sldId id="655" r:id="rId93"/>
    <p:sldId id="656" r:id="rId94"/>
    <p:sldId id="657" r:id="rId95"/>
    <p:sldId id="658" r:id="rId96"/>
    <p:sldId id="673" r:id="rId97"/>
    <p:sldId id="593" r:id="rId98"/>
    <p:sldId id="660" r:id="rId99"/>
    <p:sldId id="661" r:id="rId100"/>
    <p:sldId id="662" r:id="rId101"/>
    <p:sldId id="663" r:id="rId102"/>
    <p:sldId id="664" r:id="rId103"/>
    <p:sldId id="665" r:id="rId104"/>
    <p:sldId id="613" r:id="rId105"/>
    <p:sldId id="625" r:id="rId106"/>
    <p:sldId id="674" r:id="rId107"/>
    <p:sldId id="667" r:id="rId108"/>
    <p:sldId id="675" r:id="rId109"/>
    <p:sldId id="482" r:id="rId110"/>
    <p:sldId id="589" r:id="rId111"/>
    <p:sldId id="600" r:id="rId112"/>
    <p:sldId id="574" r:id="rId113"/>
    <p:sldId id="688"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8718"/>
    <a:srgbClr val="94472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767" autoAdjust="0"/>
    <p:restoredTop sz="96980" autoAdjust="0"/>
  </p:normalViewPr>
  <p:slideViewPr>
    <p:cSldViewPr snapToGrid="0" snapToObjects="1">
      <p:cViewPr varScale="1">
        <p:scale>
          <a:sx n="104" d="100"/>
          <a:sy n="104" d="100"/>
        </p:scale>
        <p:origin x="208" y="1440"/>
      </p:cViewPr>
      <p:guideLst>
        <p:guide orient="horz" pos="2160"/>
        <p:guide pos="2880"/>
      </p:guideLst>
    </p:cSldViewPr>
  </p:slideViewPr>
  <p:outlineViewPr>
    <p:cViewPr>
      <p:scale>
        <a:sx n="33" d="100"/>
        <a:sy n="33" d="100"/>
      </p:scale>
      <p:origin x="0" y="-280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viewProps" Target="view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theme" Target="theme/theme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14</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also know the readers were Christians.  These are clearly believers—why else would he repeatedly call them "brothers and sisters"?  These Jews were second-generation (2:1-4) believers (3:1; 4:14b-15a; 10:19, 32; cf. 12:7; 13:1, 20-22) who should have matured beyond their present immature state in Christ (5:11-14)</a:t>
            </a:r>
            <a:r>
              <a:rPr lang="en-SG" dirty="0">
                <a:effectLst/>
              </a:rPr>
              <a: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17</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18</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58E685C-2084-D544-96D2-43952C24A86F}" type="slidenum">
              <a:rPr lang="en-US" sz="1200">
                <a:solidFill>
                  <a:prstClr val="black"/>
                </a:solidFill>
              </a:rPr>
              <a:pPr/>
              <a:t>19</a:t>
            </a:fld>
            <a:endParaRPr lang="en-US" sz="1200">
              <a:solidFill>
                <a:prstClr val="black"/>
              </a:solidFill>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4CDCEA1-2163-0349-BC05-982EB9126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A85B98E-4CEE-7B49-9174-5D7A5A49D6E9}" type="slidenum">
              <a:rPr lang="en-US" sz="1200">
                <a:solidFill>
                  <a:prstClr val="black"/>
                </a:solidFill>
              </a:rPr>
              <a:pPr/>
              <a:t>21</a:t>
            </a:fld>
            <a:endParaRPr lang="en-US" sz="1200">
              <a:solidFill>
                <a:prstClr val="black"/>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B3D2DF5-610C-6748-8A60-008B21EF3500}" type="slidenum">
              <a:rPr lang="en-US" sz="1200">
                <a:solidFill>
                  <a:prstClr val="black"/>
                </a:solidFill>
              </a:rPr>
              <a:pPr/>
              <a:t>22</a:t>
            </a:fld>
            <a:endParaRPr lang="en-US" sz="1200">
              <a:solidFill>
                <a:prstClr val="black"/>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ascended from earth to heaven while Aaron only passed between tabernacle rooms, so we should hold to our faith (4:14)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t>26</a:t>
            </a:fld>
            <a:endParaRPr lang="en-US"/>
          </a:p>
        </p:txBody>
      </p:sp>
    </p:spTree>
    <p:extLst>
      <p:ext uri="{BB962C8B-B14F-4D97-AF65-F5344CB8AC3E}">
        <p14:creationId xmlns:p14="http://schemas.microsoft.com/office/powerpoint/2010/main" val="1180152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Jesus ascended from earth to heaven while Aaron only passed between tabernacle rooms, so we should hold to our faith (4:14)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794119-3FD7-E84A-8DF4-D9632A4EB306}" type="slidenum">
              <a:rPr lang="en-US" sz="1200">
                <a:solidFill>
                  <a:srgbClr val="000000"/>
                </a:solidFill>
                <a:latin typeface="Verdana" charset="0"/>
              </a:rPr>
              <a:pPr/>
              <a:t>32</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794119-3FD7-E84A-8DF4-D9632A4EB306}" type="slidenum">
              <a:rPr lang="en-US" sz="1200">
                <a:solidFill>
                  <a:srgbClr val="000000"/>
                </a:solidFill>
                <a:latin typeface="Verdana" charset="0"/>
              </a:rPr>
              <a:pPr/>
              <a:t>33</a:t>
            </a:fld>
            <a:endParaRPr lang="en-US" sz="1200">
              <a:solidFill>
                <a:srgbClr val="000000"/>
              </a:solidFill>
              <a:latin typeface="Verdana"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E1044E-11B8-2C4E-9A23-174F62144332}" type="slidenum">
              <a:rPr lang="en-US" sz="1200" b="0">
                <a:solidFill>
                  <a:prstClr val="black"/>
                </a:solidFill>
                <a:latin typeface="Arial" charset="0"/>
              </a:rPr>
              <a:pPr eaLnBrk="1" hangingPunct="1"/>
              <a:t>62</a:t>
            </a:fld>
            <a:endParaRPr lang="en-US" sz="1200" b="0">
              <a:solidFill>
                <a:prstClr val="black"/>
              </a:solidFill>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EEC691-BE3D-7440-AAF0-7DCE786032FD}" type="slidenum">
              <a:rPr lang="en-US" sz="1200" b="0">
                <a:solidFill>
                  <a:prstClr val="black"/>
                </a:solidFill>
                <a:latin typeface="Arial" charset="0"/>
              </a:rPr>
              <a:pPr eaLnBrk="1" hangingPunct="1"/>
              <a:t>63</a:t>
            </a:fld>
            <a:endParaRPr lang="en-US" sz="1200" b="0">
              <a:solidFill>
                <a:prstClr val="black"/>
              </a:solidFill>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At Mt. Sinai, the people cried out</a:t>
            </a:r>
            <a:r>
              <a:rPr lang="en-US" sz="1200" kern="1200" baseline="0" dirty="0">
                <a:solidFill>
                  <a:schemeClr val="tx1"/>
                </a:solidFill>
                <a:effectLst/>
                <a:latin typeface="+mn-lt"/>
                <a:ea typeface="+mn-ea"/>
                <a:cs typeface="+mn-cs"/>
              </a:rPr>
              <a:t> for Moses to be mediator. </a:t>
            </a:r>
            <a:r>
              <a:rPr lang="en-US" sz="1200" kern="1200" dirty="0">
                <a:solidFill>
                  <a:schemeClr val="tx1"/>
                </a:solidFill>
                <a:effectLst/>
                <a:latin typeface="+mn-lt"/>
                <a:ea typeface="+mn-ea"/>
                <a:cs typeface="+mn-cs"/>
              </a:rPr>
              <a:t>But do you seek a mediator besides Jesus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05C8050-0C84-8B4C-8862-742551BE065D}" type="slidenum">
              <a:rPr lang="en-US" sz="1200">
                <a:solidFill>
                  <a:prstClr val="black"/>
                </a:solidFill>
              </a:rPr>
              <a:pPr/>
              <a:t>70</a:t>
            </a:fld>
            <a:endParaRPr lang="en-US" sz="1200">
              <a:solidFill>
                <a:prstClr val="black"/>
              </a:solidFill>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71</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25D865E-DD77-8843-B329-7740F82F48FF}" type="slidenum">
              <a:rPr lang="en-US" sz="1200">
                <a:solidFill>
                  <a:prstClr val="black"/>
                </a:solidFill>
              </a:rPr>
              <a:pPr/>
              <a:t>72</a:t>
            </a:fld>
            <a:endParaRPr lang="en-US" sz="1200">
              <a:solidFill>
                <a:prstClr val="black"/>
              </a:solidFill>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658FEC2-5211-474F-A116-A5FD40BECEDC}" type="slidenum">
              <a:rPr lang="en-US" sz="1200">
                <a:solidFill>
                  <a:prstClr val="black"/>
                </a:solidFill>
              </a:rPr>
              <a:pPr/>
              <a:t>73</a:t>
            </a:fld>
            <a:endParaRPr lang="en-US" sz="1200">
              <a:solidFill>
                <a:prstClr val="black"/>
              </a:solidFill>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27794DF-E4CC-F648-9BF7-9189D5D0BC23}" type="slidenum">
              <a:rPr lang="en-US" sz="1200">
                <a:solidFill>
                  <a:prstClr val="black"/>
                </a:solidFill>
              </a:rPr>
              <a:pPr/>
              <a:t>74</a:t>
            </a:fld>
            <a:endParaRPr lang="en-US" sz="1200">
              <a:solidFill>
                <a:prstClr val="black"/>
              </a:solidFill>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75</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060BD38-4528-8B45-B410-14330093F971}" type="slidenum">
              <a:rPr lang="en-US" sz="1200">
                <a:solidFill>
                  <a:prstClr val="black"/>
                </a:solidFill>
              </a:rPr>
              <a:pPr/>
              <a:t>76</a:t>
            </a:fld>
            <a:endParaRPr lang="en-US" sz="1200">
              <a:solidFill>
                <a:prstClr val="black"/>
              </a:solidFill>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world is full of “go-betweens” who claim to bridge the gap between God and man—Catholic priests, Buddha, Mohammed, Joseph Smith…</a:t>
            </a:r>
            <a:endParaRPr lang="en-US" dirty="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6C832A7-D822-3048-A532-306ECC2529C7}" type="slidenum">
              <a:rPr lang="en-US" sz="1200">
                <a:solidFill>
                  <a:prstClr val="black"/>
                </a:solidFill>
              </a:rPr>
              <a:pPr/>
              <a:t>77</a:t>
            </a:fld>
            <a:endParaRPr lang="en-US" sz="1200">
              <a:solidFill>
                <a:prstClr val="black"/>
              </a:solidFill>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B28826-FF9E-554B-8C5A-441682513311}" type="slidenum">
              <a:rPr lang="en-US" sz="1200">
                <a:solidFill>
                  <a:srgbClr val="000000"/>
                </a:solidFill>
              </a:rPr>
              <a:pPr/>
              <a:t>78</a:t>
            </a:fld>
            <a:endParaRPr lang="en-US" sz="1200">
              <a:solidFill>
                <a:srgbClr val="000000"/>
              </a:solidFill>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372EC7-9752-FF4A-95EF-E36F67575032}" type="slidenum">
              <a:rPr lang="en-US" sz="1200">
                <a:solidFill>
                  <a:prstClr val="black"/>
                </a:solidFill>
              </a:rPr>
              <a:pPr/>
              <a:t>80</a:t>
            </a:fld>
            <a:endParaRPr lang="en-US" sz="1200">
              <a:solidFill>
                <a:prstClr val="black"/>
              </a:solidFill>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Mary the Mother of Jesus, leaders of Eastern religions, and even motivational speakers who teach us to tap into our hidden potential.  Do they really help?</a:t>
            </a:r>
            <a:r>
              <a:rPr lang="en-SG" dirty="0">
                <a:effectLst/>
              </a:rPr>
              <a:t> </a:t>
            </a:r>
            <a:endParaRPr lang="en-US" dirty="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6627862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179143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508791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95550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49076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12776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944459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386507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E32B95-3DAA-A14E-AD12-ED5528A558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2023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5E28A15-D253-4543-9100-2DBE828AAE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0374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B2F6169-59F1-254B-B827-D455B86398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864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52F1F60-4971-8247-9859-24B7865FE0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627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A173DF5-5C42-4643-A7EF-2CFD9D9448F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8739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C4C04DF-D6E4-414A-9278-59FA78A470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65901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ACDD7DB-4F85-7946-8320-B2BEF8F939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08484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CBB19-B263-B045-8D36-86E3643916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0517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E73F16E-D0F0-2849-A34C-AB9BF0999A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55077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C00FFC-0FF1-1646-B34C-21E5787B62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2887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1A2A69-7235-4341-B90E-236FE89808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45938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3E32B95-3DAA-A14E-AD12-ED5528A55814}"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303535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45E28A15-D253-4543-9100-2DBE828AAE3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778712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B2F6169-59F1-254B-B827-D455B863986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1731529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852F1F60-4971-8247-9859-24B7865FE0C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83428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CA173DF5-5C42-4643-A7EF-2CFD9D9448F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504335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4C4C04DF-D6E4-414A-9278-59FA78A4707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7408585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8ACDD7DB-4F85-7946-8320-B2BEF8F939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054912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588CBB19-B263-B045-8D36-86E364391614}"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0272408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EE73F16E-D0F0-2849-A34C-AB9BF0999AED}"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848837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B6C00FFC-0FF1-1646-B34C-21E5787B623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799592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4A1A2A69-7235-4341-B90E-236FE898083F}"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3142827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9AA90F1-C5B8-D44A-8FF6-C71478A467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98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671B1E-84A0-D54F-8FCD-0C4AC4767A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9773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BC50C1-6446-9B4C-BA92-3AA5016684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72619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6DA7C3A-73E9-164A-BABD-DEEDE56535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0087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7C8C012-B5BE-424C-99F2-2449F4874D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43811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68095F3-D3BD-3C46-A656-E004FCD853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49134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B2AC73E-8C4D-FB46-BEB9-3E3F81EC9E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2131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20AB12E-437E-6649-84BA-541663EEA61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89987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C074ECB-59E2-4A4F-901E-462E64EDBF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9187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537437-8F4B-2148-862D-44EEBC48E8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5341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6750DE-0FE9-4543-9F26-7925645920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2982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11782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27D3ADEA-63A2-304B-8366-8B25A21474A8}"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3A0C8F4-067F-8644-BDE8-F15B77AD1DC0}" type="slidenum">
              <a:rPr lang="en-US"/>
              <a:pPr/>
              <a:t>‹#›</a:t>
            </a:fld>
            <a:endParaRPr lang="en-US"/>
          </a:p>
        </p:txBody>
      </p:sp>
    </p:spTree>
    <p:extLst>
      <p:ext uri="{BB962C8B-B14F-4D97-AF65-F5344CB8AC3E}">
        <p14:creationId xmlns:p14="http://schemas.microsoft.com/office/powerpoint/2010/main" val="23118028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F85D50A-1134-BF46-BADB-63A2487169D7}"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22BD9EC-4D2E-AA42-A829-C14D9FB17196}" type="slidenum">
              <a:rPr lang="en-US"/>
              <a:pPr/>
              <a:t>‹#›</a:t>
            </a:fld>
            <a:endParaRPr lang="en-US"/>
          </a:p>
        </p:txBody>
      </p:sp>
    </p:spTree>
    <p:extLst>
      <p:ext uri="{BB962C8B-B14F-4D97-AF65-F5344CB8AC3E}">
        <p14:creationId xmlns:p14="http://schemas.microsoft.com/office/powerpoint/2010/main" val="11540423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28E541-BDEB-B04D-9ACE-187C0ECFC72E}"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296E0E97-84BF-EB48-85D5-903D018A4FB6}" type="slidenum">
              <a:rPr lang="en-US"/>
              <a:pPr/>
              <a:t>‹#›</a:t>
            </a:fld>
            <a:endParaRPr lang="en-US"/>
          </a:p>
        </p:txBody>
      </p:sp>
    </p:spTree>
    <p:extLst>
      <p:ext uri="{BB962C8B-B14F-4D97-AF65-F5344CB8AC3E}">
        <p14:creationId xmlns:p14="http://schemas.microsoft.com/office/powerpoint/2010/main" val="9760749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44B7768A-F0D6-F441-81E5-8A2EAC0A286A}"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96A03200-458E-FD49-B140-AFF925DD0B0F}" type="slidenum">
              <a:rPr lang="en-US"/>
              <a:pPr/>
              <a:t>‹#›</a:t>
            </a:fld>
            <a:endParaRPr lang="en-US"/>
          </a:p>
        </p:txBody>
      </p:sp>
    </p:spTree>
    <p:extLst>
      <p:ext uri="{BB962C8B-B14F-4D97-AF65-F5344CB8AC3E}">
        <p14:creationId xmlns:p14="http://schemas.microsoft.com/office/powerpoint/2010/main" val="35934308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7755DABC-B185-DC4D-B664-6774BEA1F3CB}" type="datetimeFigureOut">
              <a:rPr lang="en-US"/>
              <a:pPr/>
              <a:t>6/3/24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A814EA9B-68A1-F848-B188-367F1B464F0D}" type="slidenum">
              <a:rPr lang="en-US"/>
              <a:pPr/>
              <a:t>‹#›</a:t>
            </a:fld>
            <a:endParaRPr lang="en-US"/>
          </a:p>
        </p:txBody>
      </p:sp>
    </p:spTree>
    <p:extLst>
      <p:ext uri="{BB962C8B-B14F-4D97-AF65-F5344CB8AC3E}">
        <p14:creationId xmlns:p14="http://schemas.microsoft.com/office/powerpoint/2010/main" val="1214318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BF711459-D0DC-8743-9DB8-7B9EB6ED2DC6}" type="datetimeFigureOut">
              <a:rPr lang="en-US"/>
              <a:pPr/>
              <a:t>6/3/24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019863CD-EAF3-0946-BA11-14FE59C21A69}" type="slidenum">
              <a:rPr lang="en-US"/>
              <a:pPr/>
              <a:t>‹#›</a:t>
            </a:fld>
            <a:endParaRPr lang="en-US"/>
          </a:p>
        </p:txBody>
      </p:sp>
    </p:spTree>
    <p:extLst>
      <p:ext uri="{BB962C8B-B14F-4D97-AF65-F5344CB8AC3E}">
        <p14:creationId xmlns:p14="http://schemas.microsoft.com/office/powerpoint/2010/main" val="29130494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BD7513A-DDE2-5843-B021-81335EEF69F4}" type="datetimeFigureOut">
              <a:rPr lang="en-US"/>
              <a:pPr/>
              <a:t>6/3/24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3ED10660-3E63-B546-8C86-CE41F8CC3C1F}" type="slidenum">
              <a:rPr lang="en-US"/>
              <a:pPr/>
              <a:t>‹#›</a:t>
            </a:fld>
            <a:endParaRPr lang="en-US"/>
          </a:p>
        </p:txBody>
      </p:sp>
    </p:spTree>
    <p:extLst>
      <p:ext uri="{BB962C8B-B14F-4D97-AF65-F5344CB8AC3E}">
        <p14:creationId xmlns:p14="http://schemas.microsoft.com/office/powerpoint/2010/main" val="12102153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CA24EB4-6394-F740-B8EC-5951244CBBB9}"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F2F93D91-93BC-5A44-A32C-774B1731DE13}" type="slidenum">
              <a:rPr lang="en-US"/>
              <a:pPr/>
              <a:t>‹#›</a:t>
            </a:fld>
            <a:endParaRPr lang="en-US"/>
          </a:p>
        </p:txBody>
      </p:sp>
    </p:spTree>
    <p:extLst>
      <p:ext uri="{BB962C8B-B14F-4D97-AF65-F5344CB8AC3E}">
        <p14:creationId xmlns:p14="http://schemas.microsoft.com/office/powerpoint/2010/main" val="19587207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34789E5-5F7E-F848-A603-8B4F068F36D7}" type="datetimeFigureOut">
              <a:rPr lang="en-US"/>
              <a:pPr/>
              <a:t>6/3/24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AC3E3F0A-91BB-1745-9AA9-EE184666A3CC}" type="slidenum">
              <a:rPr lang="en-US"/>
              <a:pPr/>
              <a:t>‹#›</a:t>
            </a:fld>
            <a:endParaRPr lang="en-US"/>
          </a:p>
        </p:txBody>
      </p:sp>
    </p:spTree>
    <p:extLst>
      <p:ext uri="{BB962C8B-B14F-4D97-AF65-F5344CB8AC3E}">
        <p14:creationId xmlns:p14="http://schemas.microsoft.com/office/powerpoint/2010/main" val="3623998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E7D44E-7C76-E447-9440-AC2EB1ACA9B7}"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CAE3FE44-64EB-0D4A-B983-44BA358E6BE4}" type="slidenum">
              <a:rPr lang="en-US"/>
              <a:pPr/>
              <a:t>‹#›</a:t>
            </a:fld>
            <a:endParaRPr lang="en-US"/>
          </a:p>
        </p:txBody>
      </p:sp>
    </p:spTree>
    <p:extLst>
      <p:ext uri="{BB962C8B-B14F-4D97-AF65-F5344CB8AC3E}">
        <p14:creationId xmlns:p14="http://schemas.microsoft.com/office/powerpoint/2010/main" val="2028800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8418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F48305-5291-DF41-AB0A-2E2B0A26634D}" type="datetimeFigureOut">
              <a:rPr lang="en-US"/>
              <a:pPr/>
              <a:t>6/3/24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8EA3B1D-CB39-6D41-B7AD-CAB5A87F1E00}" type="slidenum">
              <a:rPr lang="en-US"/>
              <a:pPr/>
              <a:t>‹#›</a:t>
            </a:fld>
            <a:endParaRPr lang="en-US"/>
          </a:p>
        </p:txBody>
      </p:sp>
    </p:spTree>
    <p:extLst>
      <p:ext uri="{BB962C8B-B14F-4D97-AF65-F5344CB8AC3E}">
        <p14:creationId xmlns:p14="http://schemas.microsoft.com/office/powerpoint/2010/main" val="16152592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67395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05224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63328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22519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17433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376928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409451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002938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2629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069073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6918878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109138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2340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367291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2901709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23155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270431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904316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6866900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63253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8737798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68649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917599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859070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084487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7177641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13043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54568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82228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39104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33573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901649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1446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58482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79483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682421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26572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75088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404543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49890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83021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82795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0937035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0153044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584337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59024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651533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495544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5967137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652394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213831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489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59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962385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08203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984474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96700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34093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54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9216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4304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0581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130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2772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2029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3305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127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10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4319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340172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422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06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619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59560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12023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38428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015978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938298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247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87046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079886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42618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25369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67534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2311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715156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519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4626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93508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09537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690798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56898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435887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554951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530176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689161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16117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425486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56349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909249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153167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19262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52631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5861416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3445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9434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1293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29534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176199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083923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901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2926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94668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169029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2447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385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9962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2574572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15305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340865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401749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52125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7467792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8902958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1260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972251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36291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35101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067682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8980467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143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44122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4.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5.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theme" Target="../theme/theme4.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8.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15072A97-04D9-884D-A63D-B67E8222628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425582016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A56AC2FE-B013-0A43-A542-816004DC75EC}"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681421056"/>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pPr>
            <a:fld id="{478B71E4-E55D-3D46-B160-C64676FFF614}" type="datetimeFigureOut">
              <a:rPr lang="en-US" smtClean="0">
                <a:latin typeface="Calibri" charset="0"/>
                <a:ea typeface="MS PGothic" charset="0"/>
                <a:cs typeface="MS PGothic" charset="0"/>
              </a:rPr>
              <a:pPr fontAlgn="base">
                <a:spcBef>
                  <a:spcPct val="0"/>
                </a:spcBef>
                <a:spcAft>
                  <a:spcPct val="0"/>
                </a:spcAft>
              </a:pPr>
              <a:t>6/3/24</a:t>
            </a:fld>
            <a:endParaRPr lang="en-US">
              <a:latin typeface="Calibri" charset="0"/>
              <a:ea typeface="MS PGothic" charset="0"/>
              <a:cs typeface="MS PGothic"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6959393F-F327-9947-A016-E372E42CA0CB}" type="slidenum">
              <a:rPr lang="en-US" smtClean="0">
                <a:latin typeface="Calibri" charset="0"/>
                <a:ea typeface="MS PGothic" charset="0"/>
                <a:cs typeface="MS PGothic" charset="0"/>
              </a:rPr>
              <a:pPr fontAlgn="base">
                <a:spcBef>
                  <a:spcPct val="0"/>
                </a:spcBef>
                <a:spcAft>
                  <a:spcPct val="0"/>
                </a:spcAft>
              </a:pPr>
              <a:t>‹#›</a:t>
            </a:fld>
            <a:endParaRPr lang="en-US">
              <a:latin typeface="Calibri" charset="0"/>
              <a:ea typeface="MS PGothic" charset="0"/>
              <a:cs typeface="MS PGothic" charset="0"/>
            </a:endParaRPr>
          </a:p>
        </p:txBody>
      </p:sp>
    </p:spTree>
    <p:extLst>
      <p:ext uri="{BB962C8B-B14F-4D97-AF65-F5344CB8AC3E}">
        <p14:creationId xmlns:p14="http://schemas.microsoft.com/office/powerpoint/2010/main" val="2685160471"/>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6004820"/>
      </p:ext>
    </p:extLst>
  </p:cSld>
  <p:clrMap bg1="dk2" tx1="lt1" bg2="dk1" tx2="lt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473986"/>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03278199"/>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6097351"/>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305828"/>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3956072347"/>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6230497"/>
      </p:ext>
    </p:extLst>
  </p:cSld>
  <p:clrMap bg1="dk2" tx1="lt1" bg2="dk1"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3101597"/>
      </p:ext>
    </p:extLst>
  </p:cSld>
  <p:clrMap bg1="dk2" tx1="lt1" bg2="dk1"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032314"/>
      </p:ext>
    </p:extLst>
  </p:cSld>
  <p:clrMap bg1="dk2" tx1="lt1" bg2="dk1"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4629485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457610"/>
      </p:ext>
    </p:extLst>
  </p:cSld>
  <p:clrMap bg1="dk2" tx1="lt1" bg2="dk1" tx2="lt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15072A97-04D9-884D-A63D-B67E8222628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76375477"/>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4.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7.xml"/><Relationship Id="rId1" Type="http://schemas.openxmlformats.org/officeDocument/2006/relationships/themeOverride" Target="../theme/themeOverride6.xml"/><Relationship Id="rId5" Type="http://schemas.openxmlformats.org/officeDocument/2006/relationships/image" Target="../media/image23.jpeg"/><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24.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hemeOverride" Target="../theme/themeOverride8.xml"/><Relationship Id="rId5" Type="http://schemas.openxmlformats.org/officeDocument/2006/relationships/image" Target="../media/image25.jpeg"/><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xml"/><Relationship Id="rId1" Type="http://schemas.openxmlformats.org/officeDocument/2006/relationships/themeOverride" Target="../theme/themeOverride9.xml"/><Relationship Id="rId5" Type="http://schemas.openxmlformats.org/officeDocument/2006/relationships/image" Target="../media/image27.jp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10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15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57.xml"/><Relationship Id="rId1" Type="http://schemas.openxmlformats.org/officeDocument/2006/relationships/slideLayout" Target="../slideLayouts/slideLayout152.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3.xml"/><Relationship Id="rId1" Type="http://schemas.openxmlformats.org/officeDocument/2006/relationships/slideLayout" Target="../slideLayouts/slideLayout165.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4.xml"/><Relationship Id="rId1" Type="http://schemas.openxmlformats.org/officeDocument/2006/relationships/slideLayout" Target="../slideLayouts/slideLayout165.xml"/><Relationship Id="rId4" Type="http://schemas.openxmlformats.org/officeDocument/2006/relationships/image" Target="../media/image84.jpeg"/></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176.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176.xml"/></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170.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65.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65.xml"/><Relationship Id="rId4" Type="http://schemas.openxmlformats.org/officeDocument/2006/relationships/image" Target="../media/image90.jpeg"/></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65.xml"/><Relationship Id="rId4" Type="http://schemas.openxmlformats.org/officeDocument/2006/relationships/image" Target="../media/image92.jpeg"/></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164.xml"/><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72.xml"/><Relationship Id="rId1" Type="http://schemas.openxmlformats.org/officeDocument/2006/relationships/slideLayout" Target="../slideLayouts/slideLayout170.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6.jpeg"/><Relationship Id="rId1" Type="http://schemas.openxmlformats.org/officeDocument/2006/relationships/slideLayout" Target="../slideLayouts/slideLayout45.xml"/><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0.xml"/></Relationships>
</file>

<file path=ppt/slides/_rels/slide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844" y="0"/>
            <a:ext cx="4680585" cy="685800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4: 14-6: 20</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4752851" y="196411"/>
            <a:ext cx="4315751" cy="5159049"/>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أفضل         من       هارون</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366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2585" y="0"/>
            <a:ext cx="7562594" cy="3836451"/>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تثق بوسيط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ليساعدك أن تتصالح </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مع الله؟</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47468222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لماذا نتبع يسوع ك</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وسيط</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بين الله وبيننا؟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9184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771611" y="2120346"/>
              <a:ext cx="5610005" cy="813713"/>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438218">
              <a:off x="628359" y="1360739"/>
              <a:ext cx="4229084" cy="813713"/>
            </a:xfrm>
            <a:prstGeom prst="rect">
              <a:avLst/>
            </a:prstGeom>
          </p:spPr>
        </p:pic>
      </p:grpSp>
      <p:sp>
        <p:nvSpPr>
          <p:cNvPr id="40962" name="Rectangle 2"/>
          <p:cNvSpPr>
            <a:spLocks noGrp="1" noChangeArrowheads="1"/>
          </p:cNvSpPr>
          <p:nvPr>
            <p:ph type="ctrTitle" sz="quarter"/>
          </p:nvPr>
        </p:nvSpPr>
        <p:spPr>
          <a:xfrm rot="21430521">
            <a:off x="462865" y="1633279"/>
            <a:ext cx="6062338" cy="1447800"/>
          </a:xfrm>
          <a:effectLst/>
        </p:spPr>
        <p:txBody>
          <a:bodyPr anchor="ctr"/>
          <a:lstStyle/>
          <a:p>
            <a:pPr eaLnBrk="1" hangingPunct="1"/>
            <a:r>
              <a:rPr lang="ar-JO" sz="9600" dirty="0">
                <a:solidFill>
                  <a:srgbClr val="B10000"/>
                </a:solidFill>
                <a:effectLst/>
                <a:latin typeface="Times"/>
                <a:ea typeface="ＭＳ Ｐゴシック" charset="0"/>
                <a:cs typeface="Times"/>
              </a:rPr>
              <a:t>العبرانيين</a:t>
            </a:r>
            <a:endParaRPr lang="en-US" sz="8800" b="1" dirty="0">
              <a:solidFill>
                <a:srgbClr val="B10000"/>
              </a:solidFill>
              <a:effectLst/>
              <a:latin typeface="Times"/>
              <a:ea typeface="ＭＳ Ｐゴシック" charset="0"/>
              <a:cs typeface="Times"/>
            </a:endParaRPr>
          </a:p>
        </p:txBody>
      </p:sp>
      <p:sp>
        <p:nvSpPr>
          <p:cNvPr id="5" name="Rectangle 2"/>
          <p:cNvSpPr txBox="1">
            <a:spLocks noChangeArrowheads="1"/>
          </p:cNvSpPr>
          <p:nvPr/>
        </p:nvSpPr>
        <p:spPr bwMode="auto">
          <a:xfrm rot="21424823">
            <a:off x="463947" y="878410"/>
            <a:ext cx="4983735" cy="1447800"/>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600" dirty="0">
                <a:solidFill>
                  <a:srgbClr val="000000"/>
                </a:solidFill>
                <a:effectLst/>
                <a:latin typeface="Times"/>
                <a:ea typeface="ＭＳ Ｐゴシック" charset="0"/>
                <a:cs typeface="Times"/>
              </a:rPr>
              <a:t>رسالة</a:t>
            </a:r>
            <a:endParaRPr lang="en-US" sz="3600" dirty="0">
              <a:solidFill>
                <a:srgbClr val="000000"/>
              </a:solidFill>
              <a:effectLst/>
              <a:latin typeface="Times"/>
              <a:ea typeface="ＭＳ Ｐゴシック" charset="0"/>
              <a:cs typeface="Times"/>
            </a:endParaRPr>
          </a:p>
        </p:txBody>
      </p:sp>
    </p:spTree>
    <p:extLst>
      <p:ext uri="{BB962C8B-B14F-4D97-AF65-F5344CB8AC3E}">
        <p14:creationId xmlns:p14="http://schemas.microsoft.com/office/powerpoint/2010/main" val="76535255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239600" y="1"/>
            <a:ext cx="3833711" cy="6858000"/>
          </a:xfrm>
          <a:effectLst/>
        </p:spPr>
        <p:txBody>
          <a:bodyPr anchor="ctr"/>
          <a:lstStyle/>
          <a:p>
            <a:pPr eaLnBrk="1" hangingPunct="1"/>
            <a:r>
              <a:rPr lang="ar-JO" sz="60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كيف نعرف   أن القراء  كانوا يهوداً؟</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565650" y="1574800"/>
            <a:ext cx="4406900" cy="5283200"/>
          </a:xfrm>
          <a:prstGeom prst="rect">
            <a:avLst/>
          </a:prstGeom>
        </p:spPr>
      </p:pic>
    </p:spTree>
    <p:extLst>
      <p:ext uri="{BB962C8B-B14F-4D97-AF65-F5344CB8AC3E}">
        <p14:creationId xmlns:p14="http://schemas.microsoft.com/office/powerpoint/2010/main" val="14845410"/>
      </p:ext>
    </p:extLst>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إسرائيل</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روما</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530090" cy="1947815"/>
          </a:xfrm>
          <a:effectLst/>
        </p:spPr>
        <p:txBody>
          <a:bodyPr/>
          <a:lstStyle/>
          <a:p>
            <a:pPr algn="r" rtl="1"/>
            <a:r>
              <a:rPr lang="ar-JO"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rPr>
              <a:t>أعتقد أن القراء عاشوا في إسرائيل</a:t>
            </a:r>
            <a:endParaRPr lang="en-US" sz="4800" b="1" dirty="0">
              <a:solidFill>
                <a:srgbClr val="FFFFFF"/>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ar-JO" sz="24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256</a:t>
            </a:r>
            <a:endParaRPr lang="en-US" sz="2400" b="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67027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10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10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1000" fill="hold"/>
                                        <p:tgtEl>
                                          <p:spTgt spid="1555514"/>
                                        </p:tgtEl>
                                        <p:attrNameLst>
                                          <p:attrName>ppt_x</p:attrName>
                                        </p:attrNameLst>
                                      </p:cBhvr>
                                      <p:tavLst>
                                        <p:tav tm="0">
                                          <p:val>
                                            <p:fltVal val="0.5"/>
                                          </p:val>
                                        </p:tav>
                                        <p:tav tm="100000">
                                          <p:val>
                                            <p:strVal val="#ppt_x"/>
                                          </p:val>
                                        </p:tav>
                                      </p:tavLst>
                                    </p:anim>
                                    <p:anim calcmode="lin" valueType="num">
                                      <p:cBhvr>
                                        <p:cTn id="20" dur="10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DB01E0C-A6C3-7D88-F3C5-465D18147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540537"/>
            <a:ext cx="7010400" cy="5429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34143"/>
          </a:xfrm>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كان القراء يهوداً مسيحيين</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ثم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القديسون شركاء الدعوة السماوية      (3: 1)</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826000" y="1034143"/>
            <a:ext cx="4318000" cy="18761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فلنتمسك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بالإقرار</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لأن ليس لنا رئيس كهنة غير قادر أن يرثي لضعفاتنا (4: 14ب-15أ)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4475285"/>
            <a:ext cx="4463143"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فإذ لنا أيها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الإخوة</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ثقة بالدخول إلى الأقداس بدم يسوع        (10: 19)</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318001" y="4475285"/>
            <a:ext cx="4826000" cy="2146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لكن تذكروا الأيام السالفة التي فيها بعدما أنرتم </a:t>
            </a:r>
            <a:r>
              <a:rPr kumimoji="0" lang="ar-JO" sz="32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صبرتم</a:t>
            </a: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مجاهدة آلام كثيرة (10: 32)</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9997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يجب         أن أرجع؟</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لذلك يجب أن نتنبه أكثر إلى ما سمعنا لئلا نفوته</a:t>
            </a:r>
          </a:p>
          <a:p>
            <a:pPr defTabSz="914400" eaLnBrk="1" hangingPunct="1"/>
            <a:r>
              <a:rPr lang="ar-JO"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rPr>
              <a:t>(2: 1)</a:t>
            </a:r>
            <a:endParaRPr lang="en-US" sz="3200" dirty="0">
              <a:solidFill>
                <a:srgbClr val="FFFFFF"/>
              </a:solidFill>
              <a:effectLst>
                <a:glow rad="406400">
                  <a:srgbClr val="000000">
                    <a:alpha val="99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6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linds(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ctrTitle"/>
          </p:nvPr>
        </p:nvSpPr>
        <p:spPr>
          <a:xfrm>
            <a:off x="-33717" y="30348"/>
            <a:ext cx="8136904" cy="1349375"/>
          </a:xfrm>
          <a:effectLst/>
        </p:spPr>
        <p:txBody>
          <a:bodyPr/>
          <a:lstStyle/>
          <a:p>
            <a:pPr eaLnBrk="1" hangingPunct="1"/>
            <a:r>
              <a:rPr lang="en-US" sz="6600" b="1" dirty="0">
                <a:solidFill>
                  <a:schemeClr val="tx1"/>
                </a:solidFill>
                <a:effectLst>
                  <a:glow rad="152400">
                    <a:srgbClr val="000000"/>
                  </a:glow>
                  <a:outerShdw blurRad="44450" dist="88900" dir="2700000" algn="tl" rotWithShape="0">
                    <a:srgbClr val="000000">
                      <a:alpha val="92000"/>
                    </a:srgbClr>
                  </a:outerShdw>
                </a:effectLst>
                <a:latin typeface="Arial" charset="0"/>
                <a:ea typeface="ＭＳ Ｐゴシック" charset="0"/>
                <a:cs typeface="ＭＳ Ｐゴシック" charset="0"/>
              </a:rPr>
              <a:t>Christ is Better</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8192" y="368300"/>
            <a:ext cx="8032683" cy="6115050"/>
          </a:xfrm>
          <a:prstGeom prst="rect">
            <a:avLst/>
          </a:prstGeom>
        </p:spPr>
      </p:pic>
    </p:spTree>
    <p:extLst>
      <p:ext uri="{BB962C8B-B14F-4D97-AF65-F5344CB8AC3E}">
        <p14:creationId xmlns:p14="http://schemas.microsoft.com/office/powerpoint/2010/main" val="135300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555" y="-3"/>
            <a:ext cx="9158193" cy="6858000"/>
          </a:xfrm>
          <a:prstGeom prst="rect">
            <a:avLst/>
          </a:prstGeom>
        </p:spPr>
      </p:pic>
      <p:sp>
        <p:nvSpPr>
          <p:cNvPr id="14339" name="Rectangle 3"/>
          <p:cNvSpPr>
            <a:spLocks noGrp="1" noChangeArrowheads="1"/>
          </p:cNvSpPr>
          <p:nvPr>
            <p:ph type="ctrTitle"/>
          </p:nvPr>
        </p:nvSpPr>
        <p:spPr>
          <a:xfrm rot="16200000">
            <a:off x="-2941520" y="2944882"/>
            <a:ext cx="6858002" cy="968238"/>
          </a:xfrm>
          <a:solidFill>
            <a:srgbClr val="000000"/>
          </a:solidFill>
          <a:effectLst/>
        </p:spPr>
        <p:txBody>
          <a:bodyPr anchor="ctr"/>
          <a:lstStyle/>
          <a:p>
            <a:pPr eaLnBrk="1" hangingPunct="1"/>
            <a:r>
              <a:rPr lang="ar-JO" sz="4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سفر أفضل</a:t>
            </a:r>
            <a:endParaRPr lang="en-US" sz="4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
        <p:nvSpPr>
          <p:cNvPr id="14340" name="Rectangle 4"/>
          <p:cNvSpPr>
            <a:spLocks noGrp="1" noChangeArrowheads="1"/>
          </p:cNvSpPr>
          <p:nvPr>
            <p:ph type="subTitle" idx="1"/>
          </p:nvPr>
        </p:nvSpPr>
        <p:spPr>
          <a:xfrm>
            <a:off x="1008112" y="620688"/>
            <a:ext cx="8135888" cy="6180393"/>
          </a:xfrm>
          <a:noFill/>
          <a:ln w="9525">
            <a:noFill/>
            <a:miter lim="800000"/>
            <a:headEnd/>
            <a:tailEnd/>
          </a:ln>
          <a:effectLst/>
        </p:spPr>
        <p:txBody>
          <a:bodyPr vert="horz" wrap="square" lIns="91435" tIns="45718" rIns="91435" bIns="45718" numCol="1" anchor="t" anchorCtr="1" compatLnSpc="1">
            <a:prstTxWarp prst="textNoShape">
              <a:avLst/>
            </a:prstTxWarp>
          </a:bodyPr>
          <a:lstStyle/>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 4       المسيبح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أعظم</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من الملائكة</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6: 9       ولكننا قد تيقنا من جهتكم أيها الأحباء أموراً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7       ملكيصادق أفضل (أعظم) من إبراهيم</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19     لنا ثقة في رجاء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7: 22     يسوع هو ضامن 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8: 6       المسيح هو وسيط العهد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الأفضل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8:‏6        عهد جديد مؤسس على مواعيد</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a:t>
            </a: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9:23      الثياب الكهنوتية تحتاج الى ذبائح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 </a:t>
            </a: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10: 34   مالاً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 </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في السماوات وباقياً</a:t>
            </a:r>
            <a: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a:t>
            </a:r>
          </a:p>
          <a:p>
            <a:pPr algn="r"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16   السماء وطن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endParaRPr lang="en-US"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11:35    يحصلون على تجربة قيامة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11:40    لقد قدم الله لنا شيئًا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br>
              <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b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12:24    دم المسيح </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من دم هابيل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eaLnBrk="1" hangingPunct="1">
              <a:spcBef>
                <a:spcPct val="0"/>
              </a:spcBef>
            </a:pPr>
            <a:r>
              <a:rPr lang="ar-JO" sz="1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ملاحظة:</a:t>
            </a:r>
            <a:endParaRPr lang="en-US" sz="1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a:p>
            <a:pPr algn="r" rtl="1" eaLnBrk="1" hangingPunct="1">
              <a:spcBef>
                <a:spcPct val="0"/>
              </a:spcBef>
            </a:pP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11: 4     قدم هابيل لله ذبيحة</a:t>
            </a:r>
            <a:r>
              <a:rPr lang="ar-JO" sz="24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أفضل</a:t>
            </a:r>
            <a:r>
              <a:rPr lang="ar-JO"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وهي تستخدم كلمة يونانية مختلفة غالباً ما تُترجم أفضل</a:t>
            </a:r>
            <a:endParaRPr lang="en-US" sz="24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
        <p:nvSpPr>
          <p:cNvPr id="6" name="Rectangle 4"/>
          <p:cNvSpPr txBox="1">
            <a:spLocks noChangeArrowheads="1"/>
          </p:cNvSpPr>
          <p:nvPr/>
        </p:nvSpPr>
        <p:spPr bwMode="auto">
          <a:xfrm>
            <a:off x="-1" y="44624"/>
            <a:ext cx="9140639" cy="576064"/>
          </a:xfrm>
          <a:prstGeom prst="rect">
            <a:avLst/>
          </a:prstGeom>
          <a:noFill/>
          <a:ln w="9525">
            <a:noFill/>
            <a:miter lim="800000"/>
            <a:headEnd/>
            <a:tailEnd/>
          </a:ln>
          <a:effectLst/>
        </p:spPr>
        <p:txBody>
          <a:bodyPr vert="horz" wrap="square" lIns="91435" tIns="45718" rIns="91435" bIns="45718" numCol="1" anchor="t" anchorCtr="1" compatLnSpc="1">
            <a:prstTxWarp prst="textNoShape">
              <a:avLst/>
            </a:prstTxWarp>
          </a:bodyPr>
          <a:lstStyle>
            <a:lvl1pPr marL="0" indent="0" algn="ctr" rtl="0" eaLnBrk="0" fontAlgn="base" hangingPunct="0">
              <a:spcBef>
                <a:spcPct val="20000"/>
              </a:spcBef>
              <a:spcAft>
                <a:spcPct val="0"/>
              </a:spcAft>
              <a:buClr>
                <a:schemeClr val="hlink"/>
              </a:buClr>
              <a:buSzPct val="80000"/>
              <a:buFont typeface="Wingdings" pitchFamily="-111" charset="2"/>
              <a:buNone/>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a:lstStyle>
          <a:p>
            <a:pPr algn="l" defTabSz="914400" eaLnBrk="1" hangingPunct="1">
              <a:spcBef>
                <a:spcPct val="0"/>
              </a:spcBef>
              <a:buClr>
                <a:srgbClr val="99FF99"/>
              </a:buClr>
            </a:pPr>
            <a:r>
              <a:rPr lang="ar-JO" sz="2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تستخدم رسالة العبرانيين كلمة </a:t>
            </a:r>
            <a:r>
              <a:rPr lang="ar-JO" sz="2800" b="1" dirty="0">
                <a:solidFill>
                  <a:srgbClr val="FFFF00"/>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أفضل</a:t>
            </a:r>
            <a:r>
              <a:rPr lang="ar-JO" sz="2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rPr>
              <a:t> 13 مرة</a:t>
            </a:r>
            <a:endParaRPr lang="en-US" sz="2800" b="1" dirty="0">
              <a:solidFill>
                <a:srgbClr val="FFFFFF"/>
              </a:solidFill>
              <a:effectLst>
                <a:glow rad="152400">
                  <a:srgbClr val="000000"/>
                </a:glow>
                <a:outerShdw blurRad="44450" dist="88900" dir="2700000" algn="tl" rotWithShape="0">
                  <a:srgbClr val="000000">
                    <a:alpha val="92000"/>
                  </a:srgbClr>
                </a:outerShdw>
              </a:effectLst>
              <a:latin typeface="Arial" panose="020B0604020202020204" pitchFamily="34" charset="0"/>
              <a:ea typeface="ＭＳ Ｐゴシック" charset="0"/>
              <a:cs typeface="Arial" panose="020B0604020202020204" pitchFamily="34" charset="0"/>
            </a:endParaRPr>
          </a:p>
        </p:txBody>
      </p:sp>
      <p:sp>
        <p:nvSpPr>
          <p:cNvPr id="7" name="Text Box 5"/>
          <p:cNvSpPr txBox="1">
            <a:spLocks noChangeArrowheads="1"/>
          </p:cNvSpPr>
          <p:nvPr/>
        </p:nvSpPr>
        <p:spPr bwMode="auto">
          <a:xfrm>
            <a:off x="8244408" y="60325"/>
            <a:ext cx="915625" cy="52321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1" compatLnSpc="1">
            <a:prstTxWarp prst="textNoShape">
              <a:avLst/>
            </a:prstTxWarp>
          </a:bodyPr>
          <a:lstStyle>
            <a:defPPr>
              <a:defRPr lang="en-US"/>
            </a:defPPr>
            <a:lvl1pPr marL="0" indent="0" eaLnBrk="1" hangingPunct="1">
              <a:buClr>
                <a:schemeClr val="hlink"/>
              </a:buClr>
              <a:buSzPct val="80000"/>
              <a:buFont typeface="Wingdings" pitchFamily="-111" charset="2"/>
              <a:buNone/>
              <a:defRPr sz="2800" b="1">
                <a:solidFill>
                  <a:srgbClr val="FFFFFF"/>
                </a:solidFill>
                <a:effectLst>
                  <a:glow rad="152400">
                    <a:srgbClr val="000000"/>
                  </a:glow>
                  <a:outerShdw blurRad="44450" dist="88900" dir="2700000" algn="tl" rotWithShape="0">
                    <a:srgbClr val="000000">
                      <a:alpha val="92000"/>
                    </a:srgbClr>
                  </a:outerShdw>
                </a:effectLst>
              </a:defRPr>
            </a:lvl1pPr>
            <a:lvl2pPr marL="742912" indent="-285736">
              <a:spcBef>
                <a:spcPct val="20000"/>
              </a:spcBef>
              <a:buClr>
                <a:schemeClr val="tx2"/>
              </a:buClr>
              <a:buSzPct val="50000"/>
              <a:buFont typeface="Wingdings" charset="0"/>
              <a:buChar char="l"/>
              <a:defRPr sz="2800">
                <a:effectLst>
                  <a:outerShdw blurRad="38100" dist="38100" dir="2700000" algn="tl">
                    <a:srgbClr val="000000"/>
                  </a:outerShdw>
                </a:effectLst>
                <a:latin typeface="+mn-lt"/>
                <a:ea typeface="ＭＳ Ｐゴシック" pitchFamily="-111" charset="-128"/>
              </a:defRPr>
            </a:lvl2pPr>
            <a:lvl3pPr marL="1142942" indent="-228588">
              <a:spcBef>
                <a:spcPct val="20000"/>
              </a:spcBef>
              <a:buClr>
                <a:schemeClr val="accent2"/>
              </a:buClr>
              <a:buChar char="•"/>
              <a:defRPr>
                <a:effectLst>
                  <a:outerShdw blurRad="38100" dist="38100" dir="2700000" algn="tl">
                    <a:srgbClr val="000000"/>
                  </a:outerShdw>
                </a:effectLst>
                <a:latin typeface="+mn-lt"/>
                <a:ea typeface="ＭＳ Ｐゴシック" pitchFamily="-111" charset="-128"/>
              </a:defRPr>
            </a:lvl3pPr>
            <a:lvl4pPr marL="1600118" indent="-228588">
              <a:spcBef>
                <a:spcPct val="20000"/>
              </a:spcBef>
              <a:buClr>
                <a:schemeClr val="folHlink"/>
              </a:buClr>
              <a:buSzPct val="50000"/>
              <a:buFont typeface="Wingdings" charset="0"/>
              <a:buChar char="l"/>
              <a:defRPr sz="2000">
                <a:effectLst>
                  <a:outerShdw blurRad="38100" dist="38100" dir="2700000" algn="tl">
                    <a:srgbClr val="000000"/>
                  </a:outerShdw>
                </a:effectLst>
                <a:latin typeface="+mn-lt"/>
                <a:ea typeface="ＭＳ Ｐゴシック" pitchFamily="-111" charset="-128"/>
              </a:defRPr>
            </a:lvl4pPr>
            <a:lvl5pPr marL="2057295" indent="-228588">
              <a:spcBef>
                <a:spcPct val="20000"/>
              </a:spcBef>
              <a:buClr>
                <a:schemeClr val="hlink"/>
              </a:buClr>
              <a:buChar char="•"/>
              <a:defRPr sz="2000">
                <a:effectLst>
                  <a:outerShdw blurRad="38100" dist="38100" dir="2700000" algn="tl">
                    <a:srgbClr val="000000"/>
                  </a:outerShdw>
                </a:effectLst>
                <a:latin typeface="+mn-lt"/>
                <a:ea typeface="ＭＳ Ｐゴシック" pitchFamily="-111" charset="-128"/>
              </a:defRPr>
            </a:lvl5pPr>
            <a:lvl6pPr marL="251447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6pPr>
            <a:lvl7pPr marL="2971648"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7pPr>
            <a:lvl8pPr marL="3428825"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8pPr>
            <a:lvl9pPr marL="3886001" indent="-228588" fontAlgn="base">
              <a:spcBef>
                <a:spcPct val="20000"/>
              </a:spcBef>
              <a:spcAft>
                <a:spcPct val="0"/>
              </a:spcAft>
              <a:buClr>
                <a:schemeClr val="hlink"/>
              </a:buClr>
              <a:buChar char="•"/>
              <a:defRPr sz="2000">
                <a:effectLst>
                  <a:outerShdw blurRad="38100" dist="38100" dir="2700000" algn="tl">
                    <a:srgbClr val="000000"/>
                  </a:outerShdw>
                </a:effectLst>
                <a:latin typeface="+mn-lt"/>
                <a:ea typeface="ＭＳ Ｐゴシック" pitchFamily="-111" charset="-128"/>
              </a:defRPr>
            </a:lvl9pPr>
          </a:lstStyle>
          <a:p>
            <a:pPr defTabSz="914400" fontAlgn="base">
              <a:spcBef>
                <a:spcPct val="0"/>
              </a:spcBef>
              <a:spcAft>
                <a:spcPct val="0"/>
              </a:spcAft>
              <a:buClr>
                <a:srgbClr val="99FF99"/>
              </a:buClr>
            </a:pPr>
            <a:r>
              <a:rPr lang="ar-JO" sz="2400" dirty="0">
                <a:latin typeface="Arial" charset="0"/>
                <a:ea typeface="ＭＳ Ｐゴシック" charset="0"/>
                <a:cs typeface="ＭＳ Ｐゴシック" charset="0"/>
              </a:rPr>
              <a:t>266ح</a:t>
            </a: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32839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6726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29816" y="1124744"/>
            <a:ext cx="3958208" cy="4104456"/>
          </a:xfrm>
        </p:spPr>
        <p:txBody>
          <a:bodyPr/>
          <a:lstStyle/>
          <a:p>
            <a:pPr eaLnBrk="1" hangingPunct="1">
              <a:lnSpc>
                <a:spcPct val="130000"/>
              </a:lnSpc>
            </a:pPr>
            <a:r>
              <a:rPr lang="ar-JO" sz="4800" dirty="0">
                <a:solidFill>
                  <a:schemeClr val="accent2"/>
                </a:solidFill>
                <a:latin typeface="Arial" panose="020B0604020202020204" pitchFamily="34" charset="0"/>
                <a:ea typeface="ＭＳ Ｐゴシック" charset="0"/>
                <a:cs typeface="Arial" panose="020B0604020202020204" pitchFamily="34" charset="0"/>
              </a:rPr>
              <a:t>المسيح متفوق   في شخصه      (1: 1-4: 13)</a:t>
            </a:r>
            <a:endParaRPr lang="en-US" sz="4800" b="1" dirty="0">
              <a:solidFill>
                <a:schemeClr val="accent2"/>
              </a:solidFill>
              <a:latin typeface="Arial" panose="020B0604020202020204" pitchFamily="34" charset="0"/>
              <a:ea typeface="ＭＳ Ｐゴシック" charset="0"/>
              <a:cs typeface="Arial" panose="020B0604020202020204" pitchFamily="34" charset="0"/>
            </a:endParaRPr>
          </a:p>
        </p:txBody>
      </p:sp>
      <p:pic>
        <p:nvPicPr>
          <p:cNvPr id="3" name="Picture 2" descr="Jesus Close Up.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16016" y="620688"/>
            <a:ext cx="4114800" cy="5486400"/>
          </a:xfrm>
          <a:prstGeom prst="rect">
            <a:avLst/>
          </a:prstGeom>
        </p:spPr>
      </p:pic>
    </p:spTree>
    <p:extLst>
      <p:ext uri="{BB962C8B-B14F-4D97-AF65-F5344CB8AC3E}">
        <p14:creationId xmlns:p14="http://schemas.microsoft.com/office/powerpoint/2010/main" val="7134748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
            <a:ext cx="9130207" cy="6277017"/>
          </a:xfrm>
          <a:prstGeom prst="rect">
            <a:avLst/>
          </a:prstGeom>
        </p:spPr>
      </p:pic>
      <p:sp>
        <p:nvSpPr>
          <p:cNvPr id="900098" name="Rectangle 2"/>
          <p:cNvSpPr>
            <a:spLocks noGrp="1" noChangeArrowheads="1"/>
          </p:cNvSpPr>
          <p:nvPr>
            <p:ph type="ctrTitle"/>
          </p:nvPr>
        </p:nvSpPr>
        <p:spPr>
          <a:xfrm>
            <a:off x="0" y="4724400"/>
            <a:ext cx="9144000" cy="2016125"/>
          </a:xfrm>
          <a:noFill/>
          <a:ln>
            <a:noFill/>
          </a:ln>
          <a:effectLst/>
        </p:spPr>
        <p:txBody>
          <a:bodyPr vert="horz" wrap="square" lIns="91440" tIns="45720" rIns="91440" bIns="45720" numCol="1" anchor="ctr" anchorCtr="0" compatLnSpc="1">
            <a:prstTxWarp prst="textNoShape">
              <a:avLst/>
            </a:prstTxWarp>
          </a:bodyPr>
          <a:lstStyle/>
          <a:p>
            <a:r>
              <a:rPr lang="ar-JO" sz="7200" b="1" dirty="0">
                <a:solidFill>
                  <a:schemeClr val="tx1"/>
                </a:solidFill>
                <a:latin typeface="Arial" panose="020B0604020202020204" pitchFamily="34" charset="0"/>
                <a:ea typeface="ＭＳ Ｐゴシック" charset="0"/>
                <a:cs typeface="Arial" panose="020B0604020202020204" pitchFamily="34" charset="0"/>
              </a:rPr>
              <a:t>الوساطة</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646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6386" name="Picture 2" descr="IS1CR07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المسيح متفوق في شخصه</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6388" name="Rectangle 4"/>
          <p:cNvSpPr>
            <a:spLocks noGrp="1" noChangeArrowheads="1"/>
          </p:cNvSpPr>
          <p:nvPr>
            <p:ph idx="1"/>
          </p:nvPr>
        </p:nvSpPr>
        <p:spPr>
          <a:xfrm>
            <a:off x="304800" y="1600200"/>
            <a:ext cx="7194551" cy="4343400"/>
          </a:xfrm>
        </p:spPr>
        <p:txBody>
          <a:bodyPr/>
          <a:lstStyle/>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الأنبياء</a:t>
            </a:r>
            <a:r>
              <a:rPr lang="ar-JO" sz="3600" b="1" dirty="0">
                <a:latin typeface="Arial" panose="020B0604020202020204" pitchFamily="34" charset="0"/>
                <a:ea typeface="ＭＳ Ｐゴシック" charset="0"/>
                <a:cs typeface="Arial" panose="020B0604020202020204" pitchFamily="34" charset="0"/>
              </a:rPr>
              <a:t> 1: 1-3</a:t>
            </a:r>
          </a:p>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الملائكة</a:t>
            </a:r>
            <a:r>
              <a:rPr lang="ar-JO" sz="3600" b="1" dirty="0">
                <a:latin typeface="Arial" panose="020B0604020202020204" pitchFamily="34" charset="0"/>
                <a:ea typeface="ＭＳ Ｐゴシック" charset="0"/>
                <a:cs typeface="Arial" panose="020B0604020202020204" pitchFamily="34" charset="0"/>
              </a:rPr>
              <a:t> 1: 4-2: 18</a:t>
            </a:r>
          </a:p>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موسى</a:t>
            </a:r>
            <a:r>
              <a:rPr lang="ar-JO" sz="3600" b="1" dirty="0">
                <a:latin typeface="Arial" panose="020B0604020202020204" pitchFamily="34" charset="0"/>
                <a:ea typeface="ＭＳ Ｐゴシック" charset="0"/>
                <a:cs typeface="Arial" panose="020B0604020202020204" pitchFamily="34" charset="0"/>
              </a:rPr>
              <a:t> 3: 1-4: 7</a:t>
            </a:r>
          </a:p>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يشوع</a:t>
            </a:r>
            <a:r>
              <a:rPr lang="ar-JO" sz="3600" b="1" dirty="0">
                <a:latin typeface="Arial" panose="020B0604020202020204" pitchFamily="34" charset="0"/>
                <a:ea typeface="ＭＳ Ｐゴシック" charset="0"/>
                <a:cs typeface="Arial" panose="020B0604020202020204" pitchFamily="34" charset="0"/>
              </a:rPr>
              <a:t> 4: 8-13</a:t>
            </a:r>
            <a:endParaRPr lang="en-US" sz="3600" b="1" dirty="0">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Tahoma" charset="0"/>
                <a:ea typeface="ＭＳ Ｐゴシック" charset="0"/>
              </a:rPr>
              <a:t>258-59</a:t>
            </a:r>
            <a:endParaRPr kumimoji="0" lang="en-US" sz="1800" b="1" i="0" u="none" strike="noStrike" kern="1200" cap="none" spc="0" normalizeH="0" baseline="0" noProof="0" dirty="0">
              <a:ln>
                <a:noFill/>
              </a:ln>
              <a:solidFill>
                <a:srgbClr val="FFFFFF"/>
              </a:solidFill>
              <a:effectLst/>
              <a:uLnTx/>
              <a:uFillTx/>
              <a:latin typeface="Tahoma" charset="0"/>
              <a:ea typeface="ＭＳ Ｐゴシック" charset="0"/>
            </a:endParaRPr>
          </a:p>
        </p:txBody>
      </p:sp>
    </p:spTree>
    <p:extLst>
      <p:ext uri="{BB962C8B-B14F-4D97-AF65-F5344CB8AC3E}">
        <p14:creationId xmlns:p14="http://schemas.microsoft.com/office/powerpoint/2010/main" val="212562480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8">
                                            <p:txEl>
                                              <p:pRg st="2" end="2"/>
                                            </p:txEl>
                                          </p:spTgt>
                                        </p:tgtEl>
                                        <p:attrNameLst>
                                          <p:attrName>style.visibility</p:attrName>
                                        </p:attrNameLst>
                                      </p:cBhvr>
                                      <p:to>
                                        <p:strVal val="visible"/>
                                      </p:to>
                                    </p:set>
                                    <p:anim calcmode="lin" valueType="num">
                                      <p:cBhvr additive="base">
                                        <p:cTn id="24" dur="500" fill="hold"/>
                                        <p:tgtEl>
                                          <p:spTgt spid="16388">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8">
                                            <p:txEl>
                                              <p:pRg st="3" end="3"/>
                                            </p:txEl>
                                          </p:spTgt>
                                        </p:tgtEl>
                                        <p:attrNameLst>
                                          <p:attrName>style.visibility</p:attrName>
                                        </p:attrNameLst>
                                      </p:cBhvr>
                                      <p:to>
                                        <p:strVal val="visible"/>
                                      </p:to>
                                    </p:set>
                                    <p:anim calcmode="lin" valueType="num">
                                      <p:cBhvr additive="base">
                                        <p:cTn id="30" dur="500" fill="hold"/>
                                        <p:tgtEl>
                                          <p:spTgt spid="16388">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77506" name="Picture 2" descr="j022938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52401"/>
            <a:ext cx="88392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806450" y="1341439"/>
            <a:ext cx="6934200" cy="1978025"/>
          </a:xfrm>
        </p:spPr>
        <p:txBody>
          <a:bodyPr/>
          <a:lstStyle/>
          <a:p>
            <a:pPr eaLnBrk="1" hangingPunct="1">
              <a:lnSpc>
                <a:spcPct val="130000"/>
              </a:lnSpc>
            </a:pPr>
            <a:r>
              <a:rPr lang="ar-JO" sz="4800" b="1" dirty="0">
                <a:solidFill>
                  <a:schemeClr val="accent2"/>
                </a:solidFill>
                <a:latin typeface="Arial" panose="020B0604020202020204" pitchFamily="34" charset="0"/>
                <a:ea typeface="ＭＳ Ｐゴシック" charset="0"/>
                <a:cs typeface="Arial" panose="020B0604020202020204" pitchFamily="34" charset="0"/>
              </a:rPr>
              <a:t>المسيح متفوق في</a:t>
            </a:r>
            <a:br>
              <a:rPr lang="ar-JO" sz="4800" b="1" dirty="0">
                <a:solidFill>
                  <a:schemeClr val="accent2"/>
                </a:solidFill>
                <a:latin typeface="Arial" panose="020B0604020202020204" pitchFamily="34" charset="0"/>
                <a:ea typeface="ＭＳ Ｐゴシック" charset="0"/>
                <a:cs typeface="Arial" panose="020B0604020202020204" pitchFamily="34" charset="0"/>
              </a:rPr>
            </a:br>
            <a:r>
              <a:rPr lang="ar-JO" sz="4800" dirty="0">
                <a:solidFill>
                  <a:schemeClr val="accent2"/>
                </a:solidFill>
                <a:latin typeface="Arial" panose="020B0604020202020204" pitchFamily="34" charset="0"/>
                <a:ea typeface="ＭＳ Ｐゴシック" charset="0"/>
                <a:cs typeface="Arial" panose="020B0604020202020204" pitchFamily="34" charset="0"/>
              </a:rPr>
              <a:t>عمله الكهنوتي</a:t>
            </a:r>
            <a:br>
              <a:rPr lang="ar-JO" sz="4800" dirty="0">
                <a:solidFill>
                  <a:schemeClr val="accent2"/>
                </a:solidFill>
                <a:latin typeface="Arial" panose="020B0604020202020204" pitchFamily="34" charset="0"/>
                <a:ea typeface="ＭＳ Ｐゴシック" charset="0"/>
                <a:cs typeface="Arial" panose="020B0604020202020204" pitchFamily="34" charset="0"/>
              </a:rPr>
            </a:br>
            <a:r>
              <a:rPr lang="en-US" sz="4800" b="1" dirty="0">
                <a:solidFill>
                  <a:schemeClr val="accent2"/>
                </a:solidFill>
                <a:latin typeface="Arial" panose="020B0604020202020204" pitchFamily="34" charset="0"/>
                <a:ea typeface="ＭＳ Ｐゴシック" charset="0"/>
                <a:cs typeface="Arial" panose="020B0604020202020204" pitchFamily="34" charset="0"/>
              </a:rPr>
              <a:t>(</a:t>
            </a:r>
            <a:r>
              <a:rPr lang="ar-JO" sz="4800" b="1" dirty="0">
                <a:solidFill>
                  <a:schemeClr val="accent2"/>
                </a:solidFill>
                <a:latin typeface="Arial" panose="020B0604020202020204" pitchFamily="34" charset="0"/>
                <a:ea typeface="ＭＳ Ｐゴシック" charset="0"/>
                <a:cs typeface="Arial" panose="020B0604020202020204" pitchFamily="34" charset="0"/>
              </a:rPr>
              <a:t>4: 14-10: 18</a:t>
            </a:r>
            <a:r>
              <a:rPr lang="en-US" sz="4800" b="1" dirty="0">
                <a:solidFill>
                  <a:schemeClr val="accent2"/>
                </a:solidFill>
                <a:latin typeface="Arial" panose="020B0604020202020204" pitchFamily="34" charset="0"/>
                <a:ea typeface="ＭＳ Ｐゴシック" charset="0"/>
                <a:cs typeface="Arial" panose="020B0604020202020204" pitchFamily="34" charset="0"/>
              </a:rPr>
              <a:t>)</a:t>
            </a:r>
          </a:p>
        </p:txBody>
      </p:sp>
      <p:pic>
        <p:nvPicPr>
          <p:cNvPr id="277508" name="Picture 4" descr="Christ HighPries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49475" y="3692525"/>
            <a:ext cx="4248150" cy="318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7930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1+#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400" y="277814"/>
            <a:ext cx="9083675" cy="1139825"/>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كهنوت المسيح المتفوق</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8435" name="Rectangle 3"/>
          <p:cNvSpPr>
            <a:spLocks noGrp="1" noChangeArrowheads="1"/>
          </p:cNvSpPr>
          <p:nvPr>
            <p:ph idx="1"/>
          </p:nvPr>
        </p:nvSpPr>
        <p:spPr>
          <a:xfrm>
            <a:off x="250825" y="1341438"/>
            <a:ext cx="8686800" cy="3455987"/>
          </a:xfrm>
        </p:spPr>
        <p:txBody>
          <a:bodyPr/>
          <a:lstStyle/>
          <a:p>
            <a:pPr algn="r" rtl="1" eaLnBrk="1" hangingPunct="1">
              <a:lnSpc>
                <a:spcPct val="150000"/>
              </a:lnSpc>
              <a:tabLst>
                <a:tab pos="6278241" algn="l"/>
              </a:tabLst>
            </a:pPr>
            <a:r>
              <a:rPr lang="ar-JO" b="1" dirty="0">
                <a:latin typeface="Arial" panose="020B0604020202020204" pitchFamily="34" charset="0"/>
                <a:ea typeface="ＭＳ Ｐゴシック" charset="0"/>
                <a:cs typeface="Arial" panose="020B0604020202020204" pitchFamily="34" charset="0"/>
              </a:rPr>
              <a:t>متفوق على </a:t>
            </a:r>
            <a:r>
              <a:rPr lang="ar-JO" b="1" dirty="0">
                <a:solidFill>
                  <a:srgbClr val="FFFF00"/>
                </a:solidFill>
                <a:latin typeface="Arial" panose="020B0604020202020204" pitchFamily="34" charset="0"/>
                <a:ea typeface="ＭＳ Ｐゴシック" charset="0"/>
                <a:cs typeface="Arial" panose="020B0604020202020204" pitchFamily="34" charset="0"/>
              </a:rPr>
              <a:t>هارون</a:t>
            </a:r>
            <a:r>
              <a:rPr lang="ar-JO" b="1" dirty="0">
                <a:latin typeface="Arial" panose="020B0604020202020204" pitchFamily="34" charset="0"/>
                <a:ea typeface="ＭＳ Ｐゴシック" charset="0"/>
                <a:cs typeface="Arial" panose="020B0604020202020204" pitchFamily="34" charset="0"/>
              </a:rPr>
              <a:t>          4: 14-6: 20</a:t>
            </a:r>
            <a:endParaRPr lang="en-US" b="1" dirty="0">
              <a:latin typeface="Arial" panose="020B0604020202020204" pitchFamily="34" charset="0"/>
              <a:ea typeface="ＭＳ Ｐゴシック" charset="0"/>
              <a:cs typeface="Arial" panose="020B0604020202020204" pitchFamily="34" charset="0"/>
            </a:endParaRPr>
          </a:p>
        </p:txBody>
      </p:sp>
      <p:pic>
        <p:nvPicPr>
          <p:cNvPr id="279556" name="Picture 1" descr="High-priest-300x17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29164" y="4695128"/>
            <a:ext cx="1640872" cy="2162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Heb 9 SHOWBREAD-TABL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51920" y="4695128"/>
            <a:ext cx="2883830" cy="2162872"/>
          </a:xfrm>
          <a:prstGeom prst="rect">
            <a:avLst/>
          </a:prstGeom>
        </p:spPr>
      </p:pic>
    </p:spTree>
    <p:extLst>
      <p:ext uri="{BB962C8B-B14F-4D97-AF65-F5344CB8AC3E}">
        <p14:creationId xmlns:p14="http://schemas.microsoft.com/office/powerpoint/2010/main" val="402400634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ox(out)">
                                      <p:cBhvr>
                                        <p:cTn id="7" dur="500"/>
                                        <p:tgtEl>
                                          <p:spTgt spid="18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نتبع يسوع ك</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وسيط</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 الله وبيننا؟</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078023"/>
            <a:ext cx="9144000" cy="13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3 أسباب</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965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ar-JO" b="1" kern="1200" dirty="0">
                <a:solidFill>
                  <a:srgbClr val="FFFFFF"/>
                </a:solidFill>
                <a:effectLst>
                  <a:outerShdw blurRad="50800" dist="63500" dir="2700000" algn="tl" rotWithShape="0">
                    <a:srgbClr val="000000"/>
                  </a:outerShdw>
                </a:effectLst>
                <a:cs typeface="Arial"/>
              </a:rPr>
              <a:t>هو </a:t>
            </a:r>
            <a:r>
              <a:rPr lang="ar-JO" b="1" kern="1200" dirty="0">
                <a:solidFill>
                  <a:srgbClr val="FFFF00"/>
                </a:solidFill>
                <a:effectLst>
                  <a:outerShdw blurRad="50800" dist="63500" dir="2700000" algn="tl" rotWithShape="0">
                    <a:srgbClr val="000000"/>
                  </a:outerShdw>
                </a:effectLst>
                <a:cs typeface="Arial"/>
              </a:rPr>
              <a:t>ابن الله </a:t>
            </a:r>
            <a:r>
              <a:rPr lang="ar-JO" b="1" kern="1200" dirty="0">
                <a:solidFill>
                  <a:srgbClr val="FFFFFF"/>
                </a:solidFill>
                <a:effectLst>
                  <a:outerShdw blurRad="50800" dist="63500" dir="2700000" algn="tl" rotWithShape="0">
                    <a:srgbClr val="000000"/>
                  </a:outerShdw>
                </a:effectLst>
                <a:cs typeface="Arial"/>
              </a:rPr>
              <a:t>الذي يساعدنا لنقترب بدلاً من أن نبتعد (4: 14-16)</a:t>
            </a:r>
            <a:endParaRPr lang="en-US" b="1" kern="1200" dirty="0">
              <a:solidFill>
                <a:srgbClr val="FFFFFF"/>
              </a:solidFill>
              <a:effectLst>
                <a:outerShdw blurRad="50800" dist="63500" dir="2700000" algn="tl" rotWithShape="0">
                  <a:srgbClr val="000000"/>
                </a:outerShdw>
              </a:effectLst>
              <a:cs typeface="Arial"/>
            </a:endParaRPr>
          </a:p>
        </p:txBody>
      </p:sp>
      <p:sp>
        <p:nvSpPr>
          <p:cNvPr id="3" name="Rectangle 2"/>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spTree>
    <p:extLst>
      <p:ext uri="{BB962C8B-B14F-4D97-AF65-F5344CB8AC3E}">
        <p14:creationId xmlns:p14="http://schemas.microsoft.com/office/powerpoint/2010/main" val="1943121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26755" y="3684574"/>
            <a:ext cx="8181200" cy="264626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 لنا رئيس كهنة عظيماً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دخل السماوات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هو يسوع ابن الله لهذا لنتمسك بالإيمان الذي نعترف به.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14 المبسطة)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95530" y="592107"/>
            <a:ext cx="8243651" cy="2646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فإذ لنا رئيس كهنة عظيم قد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اجتاز السماوات</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يسوع ابن الله، فلنتمسك بالإقرار.</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14 فاندايك)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1969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descr="Screen Shot 2015-03-01 at 10.50.28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61551" cy="6858000"/>
          </a:xfrm>
          <a:prstGeom prst="rect">
            <a:avLst/>
          </a:prstGeom>
        </p:spPr>
      </p:pic>
      <p:sp>
        <p:nvSpPr>
          <p:cNvPr id="3" name="Title 2">
            <a:extLst>
              <a:ext uri="{FF2B5EF4-FFF2-40B4-BE49-F238E27FC236}">
                <a16:creationId xmlns:a16="http://schemas.microsoft.com/office/drawing/2014/main" id="{22869E05-F092-E3B2-C5DB-67074A2A0C42}"/>
              </a:ext>
            </a:extLst>
          </p:cNvPr>
          <p:cNvSpPr>
            <a:spLocks noGrp="1"/>
          </p:cNvSpPr>
          <p:nvPr>
            <p:ph type="ctrTitle"/>
          </p:nvPr>
        </p:nvSpPr>
        <p:spPr>
          <a:xfrm>
            <a:off x="685800" y="2235355"/>
            <a:ext cx="7772400" cy="2696408"/>
          </a:xfrm>
        </p:spPr>
        <p:txBody>
          <a:bodyPr/>
          <a:lstStyle/>
          <a:p>
            <a:r>
              <a:rPr lang="ar-JO" sz="7200" b="1" dirty="0">
                <a:solidFill>
                  <a:srgbClr val="002060"/>
                </a:solidFill>
                <a:latin typeface="Arial" panose="020B0604020202020204" pitchFamily="34" charset="0"/>
                <a:cs typeface="Arial" panose="020B0604020202020204" pitchFamily="34" charset="0"/>
              </a:rPr>
              <a:t>صعود</a:t>
            </a:r>
            <a:r>
              <a:rPr lang="en-US" b="1" dirty="0">
                <a:solidFill>
                  <a:srgbClr val="002060"/>
                </a:solidFill>
                <a:latin typeface="Arial" panose="020B0604020202020204" pitchFamily="34" charset="0"/>
                <a:cs typeface="Arial" panose="020B0604020202020204" pitchFamily="34" charset="0"/>
              </a:rPr>
              <a:t> </a:t>
            </a:r>
            <a:br>
              <a:rPr lang="en-US" b="1" dirty="0">
                <a:solidFill>
                  <a:srgbClr val="002060"/>
                </a:solidFill>
                <a:latin typeface="Arial" panose="020B0604020202020204" pitchFamily="34" charset="0"/>
                <a:cs typeface="Arial" panose="020B0604020202020204" pitchFamily="34" charset="0"/>
              </a:rPr>
            </a:br>
            <a:r>
              <a:rPr lang="ar-JO" sz="2800" b="1" dirty="0">
                <a:solidFill>
                  <a:srgbClr val="002060"/>
                </a:solidFill>
                <a:latin typeface="Arial" panose="020B0604020202020204" pitchFamily="34" charset="0"/>
                <a:cs typeface="Arial" panose="020B0604020202020204" pitchFamily="34" charset="0"/>
              </a:rPr>
              <a:t>المسيح</a:t>
            </a:r>
            <a:endParaRPr lang="en-US" b="1" dirty="0">
              <a:solidFill>
                <a:srgbClr val="002060"/>
              </a:solidFill>
              <a:latin typeface="Arial" panose="020B0604020202020204" pitchFamily="34" charset="0"/>
              <a:cs typeface="Arial" panose="020B0604020202020204" pitchFamily="34" charset="0"/>
            </a:endParaRPr>
          </a:p>
        </p:txBody>
      </p:sp>
      <p:sp>
        <p:nvSpPr>
          <p:cNvPr id="4" name="Title 2">
            <a:extLst>
              <a:ext uri="{FF2B5EF4-FFF2-40B4-BE49-F238E27FC236}">
                <a16:creationId xmlns:a16="http://schemas.microsoft.com/office/drawing/2014/main" id="{51553EBD-0126-AC33-2E49-392E013B8F54}"/>
              </a:ext>
            </a:extLst>
          </p:cNvPr>
          <p:cNvSpPr txBox="1">
            <a:spLocks/>
          </p:cNvSpPr>
          <p:nvPr/>
        </p:nvSpPr>
        <p:spPr bwMode="auto">
          <a:xfrm>
            <a:off x="715781" y="4933586"/>
            <a:ext cx="7772400" cy="147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a:r>
              <a:rPr lang="ar-JO" b="1" kern="0" dirty="0">
                <a:solidFill>
                  <a:schemeClr val="bg1"/>
                </a:solidFill>
                <a:effectLst>
                  <a:glow rad="228600">
                    <a:schemeClr val="accent4">
                      <a:satMod val="175000"/>
                      <a:alpha val="74431"/>
                    </a:schemeClr>
                  </a:glow>
                </a:effectLst>
                <a:latin typeface="Arial" panose="020B0604020202020204" pitchFamily="34" charset="0"/>
                <a:cs typeface="Arial" panose="020B0604020202020204" pitchFamily="34" charset="0"/>
              </a:rPr>
              <a:t>مرقس 16: 19</a:t>
            </a:r>
            <a:endParaRPr lang="en-US" b="1" kern="0" dirty="0">
              <a:solidFill>
                <a:schemeClr val="bg1"/>
              </a:solidFill>
              <a:effectLst>
                <a:glow rad="228600">
                  <a:schemeClr val="accent4">
                    <a:satMod val="175000"/>
                    <a:alpha val="74431"/>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462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7668" cy="6858000"/>
          </a:xfrm>
          <a:prstGeom prst="rect">
            <a:avLst/>
          </a:prstGeom>
        </p:spPr>
      </p:pic>
      <p:sp>
        <p:nvSpPr>
          <p:cNvPr id="900098" name="Rectangle 2"/>
          <p:cNvSpPr>
            <a:spLocks noGrp="1" noChangeArrowheads="1"/>
          </p:cNvSpPr>
          <p:nvPr>
            <p:ph type="ctrTitle"/>
          </p:nvPr>
        </p:nvSpPr>
        <p:spPr>
          <a:xfrm>
            <a:off x="-6332" y="0"/>
            <a:ext cx="9144000" cy="2430526"/>
          </a:xfrm>
          <a:solidFill>
            <a:schemeClr val="tx1"/>
          </a:solidFill>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يمر رئيس الكهنة عبر الحجاب من القدس إلى قدس الأقداس</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427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2699"/>
            <a:ext cx="9144000" cy="686725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8"/>
            <a:ext cx="9036496" cy="2341196"/>
          </a:xfrm>
          <a:effectLst>
            <a:outerShdw blurRad="63500" dist="35921" dir="2700000" algn="ctr" rotWithShape="0">
              <a:schemeClr val="tx2">
                <a:alpha val="74998"/>
              </a:schemeClr>
            </a:outerShdw>
          </a:effectLst>
        </p:spPr>
        <p:txBody>
          <a:bodyPr anchor="t"/>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ما قبل الحجاب</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435841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2" descr="Screen Shot 2015-03-01 at 10.50.5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81" y="0"/>
            <a:ext cx="9165981" cy="6858000"/>
          </a:xfrm>
          <a:prstGeom prst="rect">
            <a:avLst/>
          </a:prstGeom>
        </p:spPr>
      </p:pic>
      <p:sp>
        <p:nvSpPr>
          <p:cNvPr id="6" name="Left Arrow 5"/>
          <p:cNvSpPr/>
          <p:nvPr/>
        </p:nvSpPr>
        <p:spPr bwMode="auto">
          <a:xfrm rot="5400000">
            <a:off x="3464457" y="4284609"/>
            <a:ext cx="2341058" cy="1616233"/>
          </a:xfrm>
          <a:prstGeom prst="leftArrow">
            <a:avLst/>
          </a:prstGeom>
          <a:solidFill>
            <a:srgbClr val="FFFF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pic>
        <p:nvPicPr>
          <p:cNvPr id="4" name="Picture 3"/>
          <p:cNvPicPr>
            <a:picLocks noChangeAspect="1"/>
          </p:cNvPicPr>
          <p:nvPr/>
        </p:nvPicPr>
        <p:blipFill>
          <a:blip r:embed="rId4"/>
          <a:stretch>
            <a:fillRect/>
          </a:stretch>
        </p:blipFill>
        <p:spPr>
          <a:xfrm rot="10800000">
            <a:off x="-46755" y="516252"/>
            <a:ext cx="9091791" cy="5895458"/>
          </a:xfrm>
          <a:prstGeom prst="rect">
            <a:avLst/>
          </a:prstGeom>
        </p:spPr>
      </p:pic>
      <p:sp>
        <p:nvSpPr>
          <p:cNvPr id="5" name="Left Arrow 4"/>
          <p:cNvSpPr/>
          <p:nvPr/>
        </p:nvSpPr>
        <p:spPr bwMode="auto">
          <a:xfrm>
            <a:off x="1848821" y="3216622"/>
            <a:ext cx="1791670" cy="705573"/>
          </a:xfrm>
          <a:prstGeom prst="leftArrow">
            <a:avLst/>
          </a:prstGeom>
          <a:solidFill>
            <a:srgbClr val="FFFF00"/>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65734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49906" y="0"/>
            <a:ext cx="8050696" cy="6858000"/>
          </a:xfrm>
          <a:prstGeom prst="rect">
            <a:avLst/>
          </a:prstGeom>
        </p:spPr>
      </p:pic>
      <p:sp>
        <p:nvSpPr>
          <p:cNvPr id="900098" name="Rectangle 2"/>
          <p:cNvSpPr>
            <a:spLocks noGrp="1" noChangeArrowheads="1"/>
          </p:cNvSpPr>
          <p:nvPr>
            <p:ph type="ctrTitle"/>
          </p:nvPr>
        </p:nvSpPr>
        <p:spPr>
          <a:xfrm>
            <a:off x="0" y="-2545"/>
            <a:ext cx="9144000" cy="1364324"/>
          </a:xfrm>
          <a:solidFill>
            <a:srgbClr val="FFFFFF"/>
          </a:solidFill>
          <a:effectLst/>
        </p:spPr>
        <p:txBody>
          <a:bodyPr/>
          <a:lstStyle/>
          <a:p>
            <a:pPr>
              <a:defRPr/>
            </a:pPr>
            <a:r>
              <a:rPr lang="ar-JO" sz="7200" b="1" dirty="0">
                <a:solidFill>
                  <a:schemeClr val="tx1"/>
                </a:solidFill>
                <a:effectLst/>
                <a:latin typeface="Arial" panose="020B0604020202020204" pitchFamily="34" charset="0"/>
                <a:ea typeface="ＭＳ Ｐゴシック" charset="0"/>
                <a:cs typeface="Arial" panose="020B0604020202020204" pitchFamily="34" charset="0"/>
              </a:rPr>
              <a:t>الوساطة</a:t>
            </a:r>
            <a:endParaRPr lang="en-US" sz="72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0187179"/>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5847" y="0"/>
            <a:ext cx="71525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35846" y="3944327"/>
            <a:ext cx="7152541" cy="264626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فإذ لنا رئيس كهنة عظيم قد اجتاز السماوات،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يسوع ابن الله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فلنتمسك بالإقرار.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822718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"Scripture"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5240181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Text Box 3"/>
          <p:cNvSpPr txBox="1">
            <a:spLocks noChangeArrowheads="1"/>
          </p:cNvSpPr>
          <p:nvPr/>
        </p:nvSpPr>
        <p:spPr bwMode="auto">
          <a:xfrm>
            <a:off x="0" y="4019869"/>
            <a:ext cx="9144000" cy="2862322"/>
          </a:xfrm>
          <a:prstGeom prst="rect">
            <a:avLst/>
          </a:prstGeom>
          <a:solidFill>
            <a:srgbClr val="0D0D0D"/>
          </a:solidFill>
          <a:ln w="12700">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defRPr/>
            </a:pPr>
            <a:r>
              <a:rPr lang="en-GB" b="1" dirty="0">
                <a:solidFill>
                  <a:schemeClr val="bg1"/>
                </a:solidFill>
                <a:effectLst>
                  <a:outerShdw blurRad="63500" dist="63500" dir="2700000" algn="tl" rotWithShape="0">
                    <a:srgbClr val="000000"/>
                  </a:outerShdw>
                </a:effectLst>
                <a:latin typeface="Arial"/>
                <a:cs typeface="Arial"/>
              </a:rPr>
              <a:t>"For we do not have a high priest who is unable to sympathise with our weaknesses, but we have one who has been tempted in every way, just as we are – yet was without sin. Let us then approach the throne of grace with confidence, so that we many receive mercy and find grace to help us in our time of need."</a:t>
            </a:r>
          </a:p>
          <a:p>
            <a:pPr algn="r" defTabSz="914400" fontAlgn="base">
              <a:spcBef>
                <a:spcPct val="50000"/>
              </a:spcBef>
              <a:spcAft>
                <a:spcPct val="0"/>
              </a:spcAft>
              <a:defRPr/>
            </a:pPr>
            <a:r>
              <a:rPr lang="en-GB" b="1" dirty="0">
                <a:solidFill>
                  <a:schemeClr val="bg1"/>
                </a:solidFill>
                <a:effectLst>
                  <a:outerShdw blurRad="63500" dist="63500" dir="2700000" algn="tl" rotWithShape="0">
                    <a:srgbClr val="000000"/>
                  </a:outerShdw>
                </a:effectLst>
                <a:latin typeface="Arial"/>
                <a:cs typeface="Arial"/>
              </a:rPr>
              <a:t>Hebrews 4:15-16</a:t>
            </a:r>
            <a:endParaRPr lang="en-US" b="1" dirty="0">
              <a:solidFill>
                <a:schemeClr val="bg1"/>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827214" y="-104752"/>
            <a:ext cx="5316785" cy="1951290"/>
          </a:xfrm>
          <a:effectLst>
            <a:outerShdw blurRad="63500" dist="35921" dir="2700000" algn="ctr" rotWithShape="0">
              <a:srgbClr val="000000">
                <a:alpha val="74998"/>
              </a:srgbClr>
            </a:outerShdw>
          </a:effectLst>
        </p:spPr>
        <p:txBody>
          <a:bodyPr/>
          <a:lstStyle/>
          <a:p>
            <a:pPr eaLnBrk="1" hangingPunct="1">
              <a:defRPr/>
            </a:pPr>
            <a:r>
              <a:rPr lang="en-US" sz="3600" b="1" dirty="0">
                <a:effectLst>
                  <a:outerShdw blurRad="63500" dist="63500" dir="2700000" algn="tl" rotWithShape="0">
                    <a:srgbClr val="000000"/>
                  </a:outerShdw>
                </a:effectLst>
                <a:latin typeface="Arial"/>
                <a:ea typeface="+mj-ea"/>
                <a:cs typeface="Arial"/>
              </a:rPr>
              <a:t>Christ understands suffering</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5693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8483" y="-104752"/>
            <a:ext cx="6858000" cy="6858000"/>
          </a:xfrm>
          <a:prstGeom prst="rect">
            <a:avLst/>
          </a:prstGeom>
        </p:spPr>
      </p:pic>
      <p:sp>
        <p:nvSpPr>
          <p:cNvPr id="226307" name="Text Box 3"/>
          <p:cNvSpPr txBox="1">
            <a:spLocks noChangeArrowheads="1"/>
          </p:cNvSpPr>
          <p:nvPr/>
        </p:nvSpPr>
        <p:spPr bwMode="auto">
          <a:xfrm>
            <a:off x="0" y="4019869"/>
            <a:ext cx="9144000" cy="2308324"/>
          </a:xfrm>
          <a:prstGeom prst="rect">
            <a:avLst/>
          </a:prstGeom>
          <a:solidFill>
            <a:srgbClr val="0D0D0D"/>
          </a:solidFill>
          <a:ln w="12700">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rtl="1" fontAlgn="base">
              <a:spcBef>
                <a:spcPct val="50000"/>
              </a:spcBef>
              <a:spcAft>
                <a:spcPct val="0"/>
              </a:spcAft>
              <a:defRPr/>
            </a:pPr>
            <a:r>
              <a:rPr lang="ar-JO" sz="3200" b="1" dirty="0">
                <a:solidFill>
                  <a:schemeClr val="bg1"/>
                </a:solidFill>
                <a:effectLst>
                  <a:outerShdw blurRad="63500" dist="63500" dir="2700000" algn="tl" rotWithShape="0">
                    <a:srgbClr val="000000"/>
                  </a:outerShdw>
                </a:effectLst>
                <a:latin typeface="Arial"/>
                <a:cs typeface="Arial"/>
              </a:rPr>
              <a:t>لأن ليس لنا رئيس كهنة غير قادر أن يرثي لضعفاتنا، بل مجرب في كل شيء مثلنا بلا خطية، فلنتقدم بثقة إلى عرش النعمة لكي ننال رحمة ونجد نعمة عوناً في حينه.</a:t>
            </a:r>
            <a:endParaRPr lang="en-GB" sz="3200" b="1" dirty="0">
              <a:solidFill>
                <a:schemeClr val="bg1"/>
              </a:solidFill>
              <a:effectLst>
                <a:outerShdw blurRad="63500" dist="63500" dir="2700000" algn="tl" rotWithShape="0">
                  <a:srgbClr val="000000"/>
                </a:outerShdw>
              </a:effectLst>
              <a:latin typeface="Arial"/>
              <a:cs typeface="Arial"/>
            </a:endParaRPr>
          </a:p>
          <a:p>
            <a:pPr algn="r" defTabSz="914400" fontAlgn="base">
              <a:spcBef>
                <a:spcPct val="50000"/>
              </a:spcBef>
              <a:spcAft>
                <a:spcPct val="0"/>
              </a:spcAft>
              <a:defRPr/>
            </a:pPr>
            <a:r>
              <a:rPr lang="ar-JO" sz="3200" b="1" dirty="0">
                <a:solidFill>
                  <a:schemeClr val="bg1"/>
                </a:solidFill>
                <a:effectLst>
                  <a:outerShdw blurRad="63500" dist="63500" dir="2700000" algn="tl" rotWithShape="0">
                    <a:srgbClr val="000000"/>
                  </a:outerShdw>
                </a:effectLst>
                <a:latin typeface="Arial"/>
                <a:cs typeface="Arial"/>
              </a:rPr>
              <a:t>عبرانيين 4: 15-16</a:t>
            </a:r>
            <a:endParaRPr lang="en-US" sz="3200" b="1" dirty="0">
              <a:solidFill>
                <a:schemeClr val="bg1"/>
              </a:solidFill>
              <a:effectLst>
                <a:outerShdw blurRad="63500" dist="63500" dir="2700000" algn="tl" rotWithShape="0">
                  <a:srgbClr val="000000"/>
                </a:outerShdw>
              </a:effectLst>
              <a:latin typeface="Arial"/>
              <a:cs typeface="Arial"/>
            </a:endParaRPr>
          </a:p>
        </p:txBody>
      </p:sp>
      <p:sp>
        <p:nvSpPr>
          <p:cNvPr id="226309" name="Rectangle 5"/>
          <p:cNvSpPr>
            <a:spLocks noGrp="1" noChangeArrowheads="1"/>
          </p:cNvSpPr>
          <p:nvPr>
            <p:ph type="title" idx="4294967295"/>
          </p:nvPr>
        </p:nvSpPr>
        <p:spPr>
          <a:xfrm>
            <a:off x="3827214" y="-104752"/>
            <a:ext cx="5316785" cy="1951290"/>
          </a:xfrm>
          <a:effectLst>
            <a:outerShdw blurRad="63500" dist="35921" dir="2700000" algn="ctr" rotWithShape="0">
              <a:srgbClr val="000000">
                <a:alpha val="74998"/>
              </a:srgbClr>
            </a:outerShdw>
          </a:effectLst>
        </p:spPr>
        <p:txBody>
          <a:bodyPr/>
          <a:lstStyle/>
          <a:p>
            <a:pPr eaLnBrk="1" hangingPunct="1">
              <a:defRPr/>
            </a:pPr>
            <a:r>
              <a:rPr lang="ar-JO" sz="3600" b="1" dirty="0">
                <a:effectLst>
                  <a:outerShdw blurRad="63500" dist="63500" dir="2700000" algn="tl" rotWithShape="0">
                    <a:srgbClr val="000000"/>
                  </a:outerShdw>
                </a:effectLst>
                <a:latin typeface="Arial"/>
                <a:ea typeface="+mj-ea"/>
                <a:cs typeface="Arial"/>
              </a:rPr>
              <a:t>يفهم يسوع</a:t>
            </a:r>
            <a:br>
              <a:rPr lang="ar-JO" sz="3600" b="1" dirty="0">
                <a:effectLst>
                  <a:outerShdw blurRad="63500" dist="63500" dir="2700000" algn="tl" rotWithShape="0">
                    <a:srgbClr val="000000"/>
                  </a:outerShdw>
                </a:effectLst>
                <a:latin typeface="Arial"/>
                <a:ea typeface="+mj-ea"/>
                <a:cs typeface="Arial"/>
              </a:rPr>
            </a:br>
            <a:r>
              <a:rPr lang="ar-JO" sz="3600" b="1" dirty="0">
                <a:effectLst>
                  <a:outerShdw blurRad="63500" dist="63500" dir="2700000" algn="tl" rotWithShape="0">
                    <a:srgbClr val="000000"/>
                  </a:outerShdw>
                </a:effectLst>
                <a:latin typeface="Arial"/>
                <a:ea typeface="+mj-ea"/>
                <a:cs typeface="Arial"/>
              </a:rPr>
              <a:t>الألم</a:t>
            </a:r>
            <a:endParaRPr lang="en-US" sz="3600" b="1" dirty="0">
              <a:effectLst>
                <a:outerShdw blurRad="63500" dist="63500" dir="2700000" algn="tl" rotWithShape="0">
                  <a:srgbClr val="000000"/>
                </a:outerShdw>
              </a:effectLst>
              <a:latin typeface="Arial"/>
              <a:ea typeface="+mj-ea"/>
              <a:cs typeface="Arial"/>
            </a:endParaRPr>
          </a:p>
        </p:txBody>
      </p:sp>
    </p:spTree>
    <p:extLst>
      <p:ext uri="{BB962C8B-B14F-4D97-AF65-F5344CB8AC3E}">
        <p14:creationId xmlns:p14="http://schemas.microsoft.com/office/powerpoint/2010/main" val="169104178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ved Through Faith Religious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612"/>
            <a:ext cx="9144000" cy="6574913"/>
          </a:xfrm>
          <a:prstGeom prst="rect">
            <a:avLst/>
          </a:prstGeom>
        </p:spPr>
      </p:pic>
      <p:sp>
        <p:nvSpPr>
          <p:cNvPr id="900098" name="Rectangle 2"/>
          <p:cNvSpPr>
            <a:spLocks noGrp="1" noChangeArrowheads="1"/>
          </p:cNvSpPr>
          <p:nvPr>
            <p:ph type="ctrTitle"/>
          </p:nvPr>
        </p:nvSpPr>
        <p:spPr>
          <a:xfrm>
            <a:off x="0" y="2184094"/>
            <a:ext cx="9144000" cy="2016125"/>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لا يوجد </a:t>
            </a:r>
            <a:b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وسيط أعظم</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763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نتبع يسوع ك</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وسيط</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 الله وبيننا؟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2884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Calibri"/>
                <a:ea typeface="MS PGothic" pitchFamily="34" charset="-128"/>
                <a:cs typeface="Arial"/>
              </a:rPr>
              <a:t>هو </a:t>
            </a:r>
            <a:r>
              <a:rPr kumimoji="0" lang="ar-JO" sz="4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Calibri"/>
                <a:ea typeface="MS PGothic" pitchFamily="34" charset="-128"/>
                <a:cs typeface="Arial"/>
              </a:rPr>
              <a:t>ابن الله </a:t>
            </a:r>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Calibri"/>
                <a:ea typeface="MS PGothic" pitchFamily="34" charset="-128"/>
                <a:cs typeface="Arial"/>
              </a:rPr>
              <a:t>الذي يساعدنا لنقترب بدلاً من أن نبتعد (4: 14-16)</a:t>
            </a:r>
            <a:endParaRPr lang="en-US" b="1" kern="1200" dirty="0">
              <a:solidFill>
                <a:srgbClr val="FFFFFF"/>
              </a:solidFill>
              <a:effectLst>
                <a:outerShdw blurRad="50800" dist="63500" dir="2700000" algn="tl" rotWithShape="0">
                  <a:srgbClr val="000000"/>
                </a:outerShdw>
              </a:effectLst>
              <a:cs typeface="Arial"/>
            </a:endParaRPr>
          </a:p>
        </p:txBody>
      </p:sp>
      <p:sp>
        <p:nvSpPr>
          <p:cNvPr id="3" name="Rectangle 2"/>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spTree>
    <p:extLst>
      <p:ext uri="{BB962C8B-B14F-4D97-AF65-F5344CB8AC3E}">
        <p14:creationId xmlns:p14="http://schemas.microsoft.com/office/powerpoint/2010/main" val="3250527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lang="ar-JO" b="1" kern="1200" dirty="0">
                <a:solidFill>
                  <a:srgbClr val="FFFFFF"/>
                </a:solidFill>
                <a:effectLst>
                  <a:outerShdw blurRad="50800" dist="63500" dir="2700000" algn="tl" rotWithShape="0">
                    <a:srgbClr val="000000"/>
                  </a:outerShdw>
                </a:effectLst>
                <a:cs typeface="Arial"/>
              </a:rPr>
              <a:t>له </a:t>
            </a:r>
            <a:r>
              <a:rPr lang="ar-JO" b="1" kern="1200" dirty="0">
                <a:solidFill>
                  <a:srgbClr val="FFFF00"/>
                </a:solidFill>
                <a:effectLst>
                  <a:outerShdw blurRad="50800" dist="63500" dir="2700000" algn="tl" rotWithShape="0">
                    <a:srgbClr val="000000"/>
                  </a:outerShdw>
                </a:effectLst>
                <a:cs typeface="Arial"/>
              </a:rPr>
              <a:t>كهنوت</a:t>
            </a:r>
            <a:r>
              <a:rPr lang="ar-JO" b="1" kern="1200" dirty="0">
                <a:solidFill>
                  <a:srgbClr val="FFFFFF"/>
                </a:solidFill>
                <a:effectLst>
                  <a:outerShdw blurRad="50800" dist="63500" dir="2700000" algn="tl" rotWithShape="0">
                    <a:srgbClr val="000000"/>
                  </a:outerShdw>
                </a:effectLst>
                <a:cs typeface="Arial"/>
              </a:rPr>
              <a:t> أعلى من هارون وهو أكثر استحقاقاً للتبعية (5: 1-10)</a:t>
            </a:r>
            <a:endParaRPr lang="en-US" b="1" kern="1200" dirty="0">
              <a:solidFill>
                <a:srgbClr val="FFFFFF"/>
              </a:solidFill>
              <a:effectLst>
                <a:outerShdw blurRad="50800" dist="63500" dir="2700000" algn="tl" rotWithShape="0">
                  <a:srgbClr val="000000"/>
                </a:outerShdw>
              </a:effectLst>
              <a:cs typeface="Arial"/>
            </a:endParaRP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3763545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022" y="67147"/>
            <a:ext cx="9036496" cy="64346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خلفية العهد القديم عن رئيس الكهنة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Tree>
    <p:extLst>
      <p:ext uri="{BB962C8B-B14F-4D97-AF65-F5344CB8AC3E}">
        <p14:creationId xmlns:p14="http://schemas.microsoft.com/office/powerpoint/2010/main" val="23960011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1382" y="202290"/>
            <a:ext cx="8533468" cy="642122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66839" y="133127"/>
            <a:ext cx="4058012" cy="6350843"/>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أقدس وظيفة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إسرائيل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445384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130940"/>
            <a:ext cx="9201457" cy="7015128"/>
          </a:xfrm>
          <a:prstGeom prst="rect">
            <a:avLst/>
          </a:prstGeom>
        </p:spPr>
      </p:pic>
      <p:sp>
        <p:nvSpPr>
          <p:cNvPr id="900098" name="Rectangle 2"/>
          <p:cNvSpPr>
            <a:spLocks noGrp="1" noChangeArrowheads="1"/>
          </p:cNvSpPr>
          <p:nvPr>
            <p:ph type="ctrTitle"/>
          </p:nvPr>
        </p:nvSpPr>
        <p:spPr>
          <a:xfrm>
            <a:off x="-1" y="-130939"/>
            <a:ext cx="9144000" cy="1584378"/>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يستطيع رجل خاطئ أن يصل                إلى الله القدوس؟</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60109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العمامة: قدس للرب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165452" y="274975"/>
            <a:ext cx="4815666" cy="4141473"/>
          </a:xfrm>
          <a:prstGeom prst="rect">
            <a:avLst/>
          </a:prstGeom>
        </p:spPr>
      </p:pic>
    </p:spTree>
    <p:extLst>
      <p:ext uri="{BB962C8B-B14F-4D97-AF65-F5344CB8AC3E}">
        <p14:creationId xmlns:p14="http://schemas.microsoft.com/office/powerpoint/2010/main" val="1659772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5674" y="-1"/>
            <a:ext cx="8576080" cy="6837907"/>
          </a:xfrm>
          <a:prstGeom prst="rect">
            <a:avLst/>
          </a:prstGeom>
        </p:spPr>
      </p:pic>
      <p:sp>
        <p:nvSpPr>
          <p:cNvPr id="900098" name="Rectangle 2"/>
          <p:cNvSpPr>
            <a:spLocks noGrp="1" noChangeArrowheads="1"/>
          </p:cNvSpPr>
          <p:nvPr>
            <p:ph type="ctrTitle"/>
          </p:nvPr>
        </p:nvSpPr>
        <p:spPr>
          <a:xfrm>
            <a:off x="0" y="3964946"/>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الصدرة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7240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476" y="71273"/>
            <a:ext cx="9036496" cy="70829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يوم الكفارة (لا 16)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0" y="824924"/>
            <a:ext cx="9189918" cy="6033076"/>
          </a:xfrm>
          <a:prstGeom prst="rect">
            <a:avLst/>
          </a:prstGeom>
        </p:spPr>
      </p:pic>
    </p:spTree>
    <p:extLst>
      <p:ext uri="{BB962C8B-B14F-4D97-AF65-F5344CB8AC3E}">
        <p14:creationId xmlns:p14="http://schemas.microsoft.com/office/powerpoint/2010/main" val="406592860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34" y="-11401"/>
            <a:ext cx="4663557" cy="686940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متطلبات رئيس الكهنة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74081" y="2050840"/>
            <a:ext cx="5073245"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1. رجل</a:t>
            </a:r>
          </a:p>
          <a:p>
            <a:pPr algn="r" rtl="1">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2. مدعو من الله</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780089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8"/>
            <a:ext cx="9036496" cy="234119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لأن كل رئيس كهنة مأخوذ من الناس يقام لأجل الناس فيما لله، لكي يقدم قرابين وذبائح عن الخطايا،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331237"/>
            <a:ext cx="7240972" cy="4460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قادراً أن يترفق بالجهال والضالين، إذ هو أيضاً محاط بالضعف.</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ولهذا الضعف يلتزم أنه كما يقدم عن الخطايا لأجل الشعب هكذا أيضاً لأجل نفسه.</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1-3</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985951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1562282"/>
          </a:xfrm>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مدعو من الله</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52174"/>
            <a:ext cx="9211652" cy="4605826"/>
          </a:xfrm>
          <a:prstGeom prst="rect">
            <a:avLst/>
          </a:prstGeom>
        </p:spPr>
      </p:pic>
    </p:spTree>
    <p:extLst>
      <p:ext uri="{BB962C8B-B14F-4D97-AF65-F5344CB8AC3E}">
        <p14:creationId xmlns:p14="http://schemas.microsoft.com/office/powerpoint/2010/main" val="189192147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85988" y="133127"/>
            <a:ext cx="4058012" cy="6350843"/>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ولا يأخذ أحد هذه الوظيفة بنفسه، بل المدعو من الله، كما هارون أيضاً.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587322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557" y="0"/>
            <a:ext cx="9033967" cy="689902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22278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يسوع: رجل مدعو من الله</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165303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88"/>
            <a:ext cx="9144000" cy="70010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528" y="1167"/>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كذلك المسيح أيضاً لم يمجد نفسه ليصير رئيس كهنة،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 الذي قال 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07504" y="5080611"/>
            <a:ext cx="9036496" cy="17773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أنت ابني </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أنا اليوم ولدتك.</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5</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256959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88037" y="1023099"/>
            <a:ext cx="7660722" cy="5123308"/>
          </a:xfrm>
        </p:spPr>
        <p:txBody>
          <a:bodyPr/>
          <a:lstStyle/>
          <a:p>
            <a:r>
              <a:rPr lang="ar-JO" sz="4800" b="1" dirty="0"/>
              <a:t>كما يقول أيضاً في موضع آخر:     أنت كاهن إلى الأبد </a:t>
            </a:r>
            <a:br>
              <a:rPr lang="ar-JO" sz="4800" b="1" dirty="0"/>
            </a:br>
            <a:r>
              <a:rPr lang="ar-JO" sz="4800" b="1" dirty="0"/>
              <a:t>على رتبة ملكي صادق.</a:t>
            </a:r>
            <a:r>
              <a:rPr lang="en-SG" sz="4800" b="1" dirty="0"/>
              <a:t> </a:t>
            </a:r>
            <a:br>
              <a:rPr lang="en-SG" sz="4800" b="1" dirty="0"/>
            </a:br>
            <a:r>
              <a:rPr lang="en-SG" sz="4800" b="1" dirty="0"/>
              <a:t>(</a:t>
            </a:r>
            <a:r>
              <a:rPr lang="ar-JO" sz="4800" b="1" dirty="0"/>
              <a:t>5: 6</a:t>
            </a:r>
            <a:r>
              <a:rPr lang="en-SG" sz="4800" b="1" dirty="0"/>
              <a:t>)</a:t>
            </a:r>
            <a:endParaRPr lang="en-US" sz="4800" b="1" dirty="0"/>
          </a:p>
        </p:txBody>
      </p:sp>
    </p:spTree>
    <p:extLst>
      <p:ext uri="{BB962C8B-B14F-4D97-AF65-F5344CB8AC3E}">
        <p14:creationId xmlns:p14="http://schemas.microsoft.com/office/powerpoint/2010/main" val="2400163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548251"/>
            <a:ext cx="9144000" cy="6324600"/>
          </a:xfrm>
          <a:prstGeom prst="rect">
            <a:avLst/>
          </a:prstGeom>
          <a:solidFill>
            <a:srgbClr val="FFFFFF"/>
          </a:solidFill>
        </p:spPr>
      </p:pic>
      <p:pic>
        <p:nvPicPr>
          <p:cNvPr id="5" name="Picture 4">
            <a:extLst>
              <a:ext uri="{FF2B5EF4-FFF2-40B4-BE49-F238E27FC236}">
                <a16:creationId xmlns:a16="http://schemas.microsoft.com/office/drawing/2014/main" id="{6C89ACF8-7621-9B45-A54E-2C37526060C7}"/>
              </a:ext>
            </a:extLst>
          </p:cNvPr>
          <p:cNvPicPr>
            <a:picLocks noChangeAspect="1"/>
          </p:cNvPicPr>
          <p:nvPr/>
        </p:nvPicPr>
        <p:blipFill rotWithShape="1">
          <a:blip r:embed="rId4"/>
          <a:srcRect t="59947" r="72459" b="17893"/>
          <a:stretch/>
        </p:blipFill>
        <p:spPr>
          <a:xfrm rot="4499738">
            <a:off x="2319419" y="5783783"/>
            <a:ext cx="1116634" cy="1282899"/>
          </a:xfrm>
          <a:prstGeom prst="rect">
            <a:avLst/>
          </a:prstGeom>
          <a:solidFill>
            <a:srgbClr val="FFFFFF"/>
          </a:solidFill>
          <a:effectLst/>
        </p:spPr>
      </p:pic>
      <p:sp>
        <p:nvSpPr>
          <p:cNvPr id="900098" name="Rectangle 2"/>
          <p:cNvSpPr>
            <a:spLocks noGrp="1" noChangeArrowheads="1"/>
          </p:cNvSpPr>
          <p:nvPr>
            <p:ph type="ctrTitle"/>
          </p:nvPr>
        </p:nvSpPr>
        <p:spPr>
          <a:xfrm>
            <a:off x="0" y="-2546"/>
            <a:ext cx="9144000" cy="2016125"/>
          </a:xfrm>
          <a:solidFill>
            <a:srgbClr val="FFFFFF"/>
          </a:solidFill>
          <a:effectLst/>
        </p:spPr>
        <p:txBody>
          <a:bodyPr/>
          <a:lstStyle/>
          <a:p>
            <a:pPr>
              <a:defRPr/>
            </a:pPr>
            <a:r>
              <a:rPr lang="ar-JO" b="1" dirty="0">
                <a:solidFill>
                  <a:schemeClr val="tx1"/>
                </a:solidFill>
                <a:effectLst/>
                <a:latin typeface="Arial" panose="020B0604020202020204" pitchFamily="34" charset="0"/>
                <a:ea typeface="ＭＳ Ｐゴシック" charset="0"/>
                <a:cs typeface="Arial" panose="020B0604020202020204" pitchFamily="34" charset="0"/>
              </a:rPr>
              <a:t>المسيح هو الوسيط بين البشر الخطاة </a:t>
            </a:r>
            <a:br>
              <a:rPr lang="ar-JO" b="1" dirty="0">
                <a:solidFill>
                  <a:schemeClr val="tx1"/>
                </a:solidFill>
                <a:effectLst/>
                <a:latin typeface="Arial" panose="020B0604020202020204" pitchFamily="34" charset="0"/>
                <a:ea typeface="ＭＳ Ｐゴシック" charset="0"/>
                <a:cs typeface="Arial" panose="020B0604020202020204" pitchFamily="34" charset="0"/>
              </a:rPr>
            </a:br>
            <a:r>
              <a:rPr lang="ar-JO" b="1" dirty="0">
                <a:solidFill>
                  <a:schemeClr val="tx1"/>
                </a:solidFill>
                <a:effectLst/>
                <a:latin typeface="Arial" panose="020B0604020202020204" pitchFamily="34" charset="0"/>
                <a:ea typeface="ＭＳ Ｐゴシック" charset="0"/>
                <a:cs typeface="Arial" panose="020B0604020202020204" pitchFamily="34" charset="0"/>
              </a:rPr>
              <a:t>والله القدوس</a:t>
            </a:r>
            <a:endParaRPr lang="en-US" b="1" dirty="0">
              <a:solidFill>
                <a:schemeClr val="tx1"/>
              </a:solidFill>
              <a:effectLst/>
              <a:latin typeface="Arial" panose="020B0604020202020204" pitchFamily="34" charset="0"/>
              <a:ea typeface="ＭＳ Ｐゴシック" charset="0"/>
              <a:cs typeface="Arial" panose="020B0604020202020204" pitchFamily="34" charset="0"/>
            </a:endParaRPr>
          </a:p>
        </p:txBody>
      </p:sp>
      <p:pic>
        <p:nvPicPr>
          <p:cNvPr id="4" name="Picture 3">
            <a:extLst>
              <a:ext uri="{FF2B5EF4-FFF2-40B4-BE49-F238E27FC236}">
                <a16:creationId xmlns:a16="http://schemas.microsoft.com/office/drawing/2014/main" id="{9382989B-CA6E-A8F5-4E22-0F44A1F55B68}"/>
              </a:ext>
            </a:extLst>
          </p:cNvPr>
          <p:cNvPicPr>
            <a:picLocks noChangeAspect="1"/>
          </p:cNvPicPr>
          <p:nvPr/>
        </p:nvPicPr>
        <p:blipFill rotWithShape="1">
          <a:blip r:embed="rId4"/>
          <a:srcRect t="59947" r="72459" b="17893"/>
          <a:stretch/>
        </p:blipFill>
        <p:spPr>
          <a:xfrm>
            <a:off x="0" y="5441569"/>
            <a:ext cx="3177916" cy="1401580"/>
          </a:xfrm>
          <a:prstGeom prst="rect">
            <a:avLst/>
          </a:prstGeom>
          <a:solidFill>
            <a:srgbClr val="FFFFFF"/>
          </a:solidFill>
        </p:spPr>
      </p:pic>
      <p:sp>
        <p:nvSpPr>
          <p:cNvPr id="3" name="Rectangle 2">
            <a:extLst>
              <a:ext uri="{FF2B5EF4-FFF2-40B4-BE49-F238E27FC236}">
                <a16:creationId xmlns:a16="http://schemas.microsoft.com/office/drawing/2014/main" id="{053A1AD3-A8D2-4D49-F31F-063DE3EA40DD}"/>
              </a:ext>
            </a:extLst>
          </p:cNvPr>
          <p:cNvSpPr txBox="1">
            <a:spLocks noChangeArrowheads="1"/>
          </p:cNvSpPr>
          <p:nvPr/>
        </p:nvSpPr>
        <p:spPr bwMode="auto">
          <a:xfrm>
            <a:off x="0" y="5456420"/>
            <a:ext cx="2113613" cy="1401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latin typeface="Arial" panose="020B0604020202020204" pitchFamily="34" charset="0"/>
                <a:ea typeface="ＭＳ Ｐゴシック" charset="0"/>
                <a:cs typeface="Arial" panose="020B0604020202020204" pitchFamily="34" charset="0"/>
              </a:rPr>
              <a:t>البشر</a:t>
            </a:r>
            <a:br>
              <a:rPr lang="en-US" sz="3200" b="1" kern="0" dirty="0">
                <a:latin typeface="Arial" panose="020B0604020202020204" pitchFamily="34" charset="0"/>
                <a:ea typeface="ＭＳ Ｐゴシック" charset="0"/>
                <a:cs typeface="Arial" panose="020B0604020202020204" pitchFamily="34" charset="0"/>
              </a:rPr>
            </a:br>
            <a:r>
              <a:rPr lang="en-US" sz="3200" b="1" kern="0" dirty="0">
                <a:latin typeface="Arial" panose="020B0604020202020204" pitchFamily="34" charset="0"/>
                <a:ea typeface="ＭＳ Ｐゴシック" charset="0"/>
                <a:cs typeface="Arial" panose="020B0604020202020204" pitchFamily="34" charset="0"/>
              </a:rPr>
              <a:t>(</a:t>
            </a:r>
            <a:r>
              <a:rPr lang="ar-JO" sz="3200" b="1" kern="0" dirty="0">
                <a:latin typeface="Arial" panose="020B0604020202020204" pitchFamily="34" charset="0"/>
                <a:ea typeface="ＭＳ Ｐゴシック" charset="0"/>
                <a:cs typeface="Arial" panose="020B0604020202020204" pitchFamily="34" charset="0"/>
              </a:rPr>
              <a:t>الخطاة</a:t>
            </a:r>
            <a:r>
              <a:rPr lang="en-US" sz="3200" b="1" kern="0" dirty="0">
                <a:latin typeface="Arial" panose="020B0604020202020204" pitchFamily="34" charset="0"/>
                <a:ea typeface="ＭＳ Ｐゴシック" charset="0"/>
                <a:cs typeface="Arial" panose="020B0604020202020204" pitchFamily="34" charset="0"/>
              </a:rPr>
              <a:t>)</a:t>
            </a:r>
          </a:p>
        </p:txBody>
      </p:sp>
      <p:pic>
        <p:nvPicPr>
          <p:cNvPr id="6" name="Picture 5">
            <a:extLst>
              <a:ext uri="{FF2B5EF4-FFF2-40B4-BE49-F238E27FC236}">
                <a16:creationId xmlns:a16="http://schemas.microsoft.com/office/drawing/2014/main" id="{66760ABE-FDD7-E91F-CC77-4238C451F073}"/>
              </a:ext>
            </a:extLst>
          </p:cNvPr>
          <p:cNvPicPr>
            <a:picLocks noChangeAspect="1"/>
          </p:cNvPicPr>
          <p:nvPr/>
        </p:nvPicPr>
        <p:blipFill rotWithShape="1">
          <a:blip r:embed="rId4"/>
          <a:srcRect t="59947" r="72459" b="17893"/>
          <a:stretch/>
        </p:blipFill>
        <p:spPr>
          <a:xfrm rot="2073118">
            <a:off x="6125722" y="6394216"/>
            <a:ext cx="1116634" cy="1282899"/>
          </a:xfrm>
          <a:prstGeom prst="rect">
            <a:avLst/>
          </a:prstGeom>
          <a:solidFill>
            <a:srgbClr val="FFFFFF"/>
          </a:solidFill>
          <a:effectLst/>
        </p:spPr>
      </p:pic>
      <p:pic>
        <p:nvPicPr>
          <p:cNvPr id="7" name="Picture 6">
            <a:extLst>
              <a:ext uri="{FF2B5EF4-FFF2-40B4-BE49-F238E27FC236}">
                <a16:creationId xmlns:a16="http://schemas.microsoft.com/office/drawing/2014/main" id="{DA772C68-00F3-ABCD-44F7-2D0C3CC642C9}"/>
              </a:ext>
            </a:extLst>
          </p:cNvPr>
          <p:cNvPicPr>
            <a:picLocks noChangeAspect="1"/>
          </p:cNvPicPr>
          <p:nvPr/>
        </p:nvPicPr>
        <p:blipFill rotWithShape="1">
          <a:blip r:embed="rId4"/>
          <a:srcRect t="59947" r="72459" b="17893"/>
          <a:stretch/>
        </p:blipFill>
        <p:spPr>
          <a:xfrm>
            <a:off x="6340841" y="5456560"/>
            <a:ext cx="3177916" cy="1401580"/>
          </a:xfrm>
          <a:prstGeom prst="rect">
            <a:avLst/>
          </a:prstGeom>
          <a:solidFill>
            <a:srgbClr val="FFFFFF"/>
          </a:solidFill>
        </p:spPr>
      </p:pic>
      <p:sp>
        <p:nvSpPr>
          <p:cNvPr id="8" name="Rectangle 2">
            <a:extLst>
              <a:ext uri="{FF2B5EF4-FFF2-40B4-BE49-F238E27FC236}">
                <a16:creationId xmlns:a16="http://schemas.microsoft.com/office/drawing/2014/main" id="{E98B70F8-7236-E4E9-8402-67A2F53152AA}"/>
              </a:ext>
            </a:extLst>
          </p:cNvPr>
          <p:cNvSpPr txBox="1">
            <a:spLocks noChangeArrowheads="1"/>
          </p:cNvSpPr>
          <p:nvPr/>
        </p:nvSpPr>
        <p:spPr bwMode="auto">
          <a:xfrm>
            <a:off x="7015395" y="5471411"/>
            <a:ext cx="2113613" cy="14015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latin typeface="Arial" panose="020B0604020202020204" pitchFamily="34" charset="0"/>
                <a:ea typeface="ＭＳ Ｐゴシック" charset="0"/>
                <a:cs typeface="Arial" panose="020B0604020202020204" pitchFamily="34" charset="0"/>
              </a:rPr>
              <a:t>الله</a:t>
            </a:r>
            <a:br>
              <a:rPr lang="en-US" sz="3200" b="1" kern="0" dirty="0">
                <a:latin typeface="Arial" panose="020B0604020202020204" pitchFamily="34" charset="0"/>
                <a:ea typeface="ＭＳ Ｐゴシック" charset="0"/>
                <a:cs typeface="Arial" panose="020B0604020202020204" pitchFamily="34" charset="0"/>
              </a:rPr>
            </a:br>
            <a:r>
              <a:rPr lang="en-US" sz="3200" b="1" kern="0" dirty="0">
                <a:latin typeface="Arial" panose="020B0604020202020204" pitchFamily="34" charset="0"/>
                <a:ea typeface="ＭＳ Ｐゴシック" charset="0"/>
                <a:cs typeface="Arial" panose="020B0604020202020204" pitchFamily="34" charset="0"/>
              </a:rPr>
              <a:t>(</a:t>
            </a:r>
            <a:r>
              <a:rPr lang="ar-JO" sz="3200" b="1" kern="0" dirty="0">
                <a:latin typeface="Arial" panose="020B0604020202020204" pitchFamily="34" charset="0"/>
                <a:ea typeface="ＭＳ Ｐゴシック" charset="0"/>
                <a:cs typeface="Arial" panose="020B0604020202020204" pitchFamily="34" charset="0"/>
              </a:rPr>
              <a:t>القدوس</a:t>
            </a:r>
            <a:r>
              <a:rPr lang="en-US" sz="3200" b="1" kern="0" dirty="0">
                <a:latin typeface="Arial" panose="020B0604020202020204" pitchFamily="34" charset="0"/>
                <a:ea typeface="ＭＳ Ｐゴシック" charset="0"/>
                <a:cs typeface="Arial" panose="020B0604020202020204" pitchFamily="34" charset="0"/>
              </a:rPr>
              <a:t>)</a:t>
            </a:r>
          </a:p>
        </p:txBody>
      </p:sp>
      <p:sp>
        <p:nvSpPr>
          <p:cNvPr id="9" name="Rectangle 2">
            <a:extLst>
              <a:ext uri="{FF2B5EF4-FFF2-40B4-BE49-F238E27FC236}">
                <a16:creationId xmlns:a16="http://schemas.microsoft.com/office/drawing/2014/main" id="{506C86CE-1FA5-E3B8-13C1-C62FC02BF4BF}"/>
              </a:ext>
            </a:extLst>
          </p:cNvPr>
          <p:cNvSpPr txBox="1">
            <a:spLocks noChangeArrowheads="1"/>
          </p:cNvSpPr>
          <p:nvPr/>
        </p:nvSpPr>
        <p:spPr bwMode="auto">
          <a:xfrm>
            <a:off x="3515193" y="4421408"/>
            <a:ext cx="2113613" cy="682052"/>
          </a:xfrm>
          <a:prstGeom prst="rect">
            <a:avLst/>
          </a:prstGeom>
          <a:solidFill>
            <a:srgbClr val="D18718"/>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latin typeface="Arial" panose="020B0604020202020204" pitchFamily="34" charset="0"/>
                <a:ea typeface="ＭＳ Ｐゴシック" charset="0"/>
                <a:cs typeface="Arial" panose="020B0604020202020204" pitchFamily="34" charset="0"/>
              </a:rPr>
              <a:t>المسيح</a:t>
            </a:r>
            <a:endParaRPr lang="en-US" sz="3200" b="1" kern="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005575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ved Through Faith Religious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612"/>
            <a:ext cx="9144000" cy="65749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6741368"/>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الذي في أيام جسده، إذ قدم بصراخ شديد ودموع طلبات وتضرعات للقادر أن يخلصه من الموت، وسمع له من أجل تقواه، مع كونه ابناً تعلم الطاعة مما تألم به. وإذ كمل صار لجميع الذين يطيعونه، سبب خلاص أبدي، مدعواً من الله رئيس كهنة على رتبة ملكي صادق.</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(5: 7-10)</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937421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26630" name="Text Box 6"/>
          <p:cNvSpPr txBox="1">
            <a:spLocks noChangeArrowheads="1"/>
          </p:cNvSpPr>
          <p:nvPr/>
        </p:nvSpPr>
        <p:spPr bwMode="auto">
          <a:xfrm>
            <a:off x="0" y="1895804"/>
            <a:ext cx="9144000" cy="3305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1.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الإنحراف عن الحق (2: 1-4)</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2. التحذير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الإيمان (3: 7-19)</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3.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عدم النضج (5:11-6:12)</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4.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الخطيئة المتعمدة (10: 19-39)</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5. التحذير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من اللامبالاة (12: 14-29)</a:t>
            </a:r>
            <a:endPar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258</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36560714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9600" b="1" dirty="0">
                <a:solidFill>
                  <a:srgbClr val="FFFF00"/>
                </a:solidFill>
                <a:effectLst/>
                <a:latin typeface="Arial" charset="0"/>
                <a:ea typeface="ＭＳ Ｐゴシック" charset="0"/>
                <a:cs typeface="Arial" panose="020B0604020202020204" pitchFamily="34" charset="0"/>
              </a:rPr>
              <a:t>تحذير 1</a:t>
            </a:r>
            <a:endParaRPr lang="en-US" sz="9600" b="1" dirty="0">
              <a:solidFill>
                <a:srgbClr val="FFFF00"/>
              </a:solidFill>
              <a:effectLst/>
              <a:latin typeface="Arial"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يسوع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يجلب</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التأديب</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 1-4)</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5449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Arial" panose="020B0604020202020204" pitchFamily="34"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charset="0"/>
                <a:ea typeface="ＭＳ Ｐゴシック" charset="0"/>
                <a:cs typeface="Arial" panose="020B0604020202020204" pitchFamily="34" charset="0"/>
              </a:rPr>
              <a:t>تحذير 2</a:t>
            </a:r>
            <a:endParaRPr lang="en-US" sz="8800" b="1" dirty="0">
              <a:solidFill>
                <a:srgbClr val="FFFF00"/>
              </a:solidFill>
              <a:effectLst/>
              <a:latin typeface="Arial"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charset="0"/>
                <a:ea typeface="ＭＳ Ｐゴシック" charset="0"/>
                <a:cs typeface="Arial" panose="020B0604020202020204" pitchFamily="34" charset="0"/>
              </a:rPr>
              <a:t>التخلي عن يسوع</a:t>
            </a:r>
          </a:p>
          <a:p>
            <a:pPr>
              <a:defRPr/>
            </a:pPr>
            <a:r>
              <a:rPr lang="ar-JO" sz="6000" b="1" dirty="0">
                <a:solidFill>
                  <a:srgbClr val="800000"/>
                </a:solidFill>
                <a:latin typeface="Arial" charset="0"/>
                <a:ea typeface="ＭＳ Ｐゴシック" charset="0"/>
                <a:cs typeface="Arial" panose="020B0604020202020204" pitchFamily="34" charset="0"/>
              </a:rPr>
              <a:t>يخسرنا حكمنا المستقبلي</a:t>
            </a:r>
          </a:p>
          <a:p>
            <a:pPr>
              <a:defRPr/>
            </a:pPr>
            <a:r>
              <a:rPr lang="en-US" sz="6000" b="1" dirty="0">
                <a:solidFill>
                  <a:srgbClr val="000000"/>
                </a:solidFill>
                <a:latin typeface="Arial" charset="0"/>
                <a:ea typeface="ＭＳ Ｐゴシック" charset="0"/>
                <a:cs typeface="Arial" panose="020B0604020202020204" pitchFamily="34" charset="0"/>
              </a:rPr>
              <a:t>(</a:t>
            </a:r>
            <a:r>
              <a:rPr lang="ar-JO" sz="6000" b="1" dirty="0">
                <a:solidFill>
                  <a:srgbClr val="000000"/>
                </a:solidFill>
                <a:latin typeface="Arial" charset="0"/>
                <a:ea typeface="ＭＳ Ｐゴシック" charset="0"/>
                <a:cs typeface="Arial" panose="020B0604020202020204" pitchFamily="34" charset="0"/>
              </a:rPr>
              <a:t>3: 7-19</a:t>
            </a:r>
            <a:r>
              <a:rPr lang="en-US" sz="6000" b="1" dirty="0">
                <a:solidFill>
                  <a:srgbClr val="000000"/>
                </a:solidFill>
                <a:latin typeface="Arial"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704059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يستطيع رفض المسيح </a:t>
            </a:r>
          </a:p>
          <a:p>
            <a:pPr>
              <a:defRPr/>
            </a:pPr>
            <a:r>
              <a:rPr lang="ar-JO" sz="6000" b="1" dirty="0">
                <a:solidFill>
                  <a:srgbClr val="000000"/>
                </a:solidFill>
                <a:latin typeface="Arial" panose="020B0604020202020204" pitchFamily="34" charset="0"/>
                <a:ea typeface="ＭＳ Ｐゴシック" charset="0"/>
                <a:cs typeface="Arial" panose="020B0604020202020204" pitchFamily="34" charset="0"/>
              </a:rPr>
              <a:t>أن يقودنا إلى </a:t>
            </a:r>
            <a:r>
              <a:rPr lang="ar-JO" sz="6000" b="1" dirty="0">
                <a:solidFill>
                  <a:srgbClr val="C00000"/>
                </a:solidFill>
                <a:latin typeface="Arial" panose="020B0604020202020204" pitchFamily="34" charset="0"/>
                <a:ea typeface="ＭＳ Ｐゴシック" charset="0"/>
                <a:cs typeface="Arial" panose="020B0604020202020204" pitchFamily="34" charset="0"/>
              </a:rPr>
              <a:t>الموت الجسدي     </a:t>
            </a:r>
            <a:r>
              <a:rPr lang="ar-JO" sz="6000" b="1" dirty="0">
                <a:solidFill>
                  <a:srgbClr val="000000"/>
                </a:solidFill>
                <a:latin typeface="Arial" panose="020B0604020202020204" pitchFamily="34" charset="0"/>
                <a:ea typeface="ＭＳ Ｐゴシック" charset="0"/>
                <a:cs typeface="Arial" panose="020B0604020202020204" pitchFamily="34" charset="0"/>
              </a:rPr>
              <a:t>(5: 11-6: 20)</a:t>
            </a:r>
            <a:endParaRPr lang="en-US" sz="60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2144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780789"/>
            <a:ext cx="9179139" cy="5077211"/>
          </a:xfrm>
          <a:prstGeom prst="rect">
            <a:avLst/>
          </a:prstGeom>
        </p:spPr>
      </p:pic>
      <p:sp>
        <p:nvSpPr>
          <p:cNvPr id="900098" name="Rectangle 2"/>
          <p:cNvSpPr>
            <a:spLocks noGrp="1" noChangeArrowheads="1"/>
          </p:cNvSpPr>
          <p:nvPr>
            <p:ph type="ctrTitle"/>
          </p:nvPr>
        </p:nvSpPr>
        <p:spPr>
          <a:xfrm>
            <a:off x="0" y="-39923"/>
            <a:ext cx="9144000" cy="2232247"/>
          </a:xfrm>
          <a:solidFill>
            <a:schemeClr val="tx1"/>
          </a:solid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كان ينبغي لهؤلاء المسيحيين أن يكونوا ناضجين بما فيه الكفاية ليكونوا معلمين، ولكن في لامبالاتهم احتاجوا إلى سماع الأساسيات عن المسيح، بدلاً من التعليم المتقدم في البر (5: 11-14).</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7394371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225"/>
            <a:ext cx="9247304" cy="6489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من جهته الكلام كثير عندنا، وعسر التفسير لننطق به، إذ قد صرتم متباطئي المسامع. لأنكم ­إذ كان ينبغي أن تكونوا معلمين لسبب طول الزمان­.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11-12أ)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509838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6927"/>
            <a:ext cx="4635500" cy="4165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31592" y="1"/>
            <a:ext cx="5191883" cy="68580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تحتاجون أن يعلمكم أحد ما هي أركان بداءة أقوال الله، وصرتم محتاجين إلى اللبن، لا إلى طعام قوي، لأن كل من يتناول اللبن هو عديم الخبرة في كلام البر لأنه طفل.</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12ب-13)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872545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7358" y="0"/>
            <a:ext cx="9181358" cy="6090301"/>
          </a:xfrm>
          <a:prstGeom prst="rect">
            <a:avLst/>
          </a:prstGeom>
        </p:spPr>
      </p:pic>
      <p:sp>
        <p:nvSpPr>
          <p:cNvPr id="900098" name="Rectangle 2"/>
          <p:cNvSpPr>
            <a:spLocks noGrp="1" noChangeArrowheads="1"/>
          </p:cNvSpPr>
          <p:nvPr>
            <p:ph type="ctrTitle"/>
          </p:nvPr>
        </p:nvSpPr>
        <p:spPr>
          <a:xfrm>
            <a:off x="-37358" y="3634235"/>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وأما الطعام القوي فللبالغين، الذين بسبب التمرن قد صارت لهم الحواس مدربة على التمييز بين الخير والشر.</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(5: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679225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095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970305"/>
            <a:ext cx="9144000" cy="922485"/>
          </a:xfrm>
          <a:solidFill>
            <a:srgbClr val="000000"/>
          </a:solid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هل أنت طفل كبير؟</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9966188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كان موسى وسيطاً لليهود ذات مرة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0"/>
            <a:ext cx="9132941" cy="4125045"/>
          </a:xfrm>
          <a:prstGeom prst="rect">
            <a:avLst/>
          </a:prstGeom>
        </p:spPr>
      </p:pic>
    </p:spTree>
    <p:extLst>
      <p:ext uri="{BB962C8B-B14F-4D97-AF65-F5344CB8AC3E}">
        <p14:creationId xmlns:p14="http://schemas.microsoft.com/office/powerpoint/2010/main" val="4259763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982097"/>
            <a:ext cx="9144000" cy="5146110"/>
          </a:xfrm>
          <a:prstGeom prst="rect">
            <a:avLst/>
          </a:prstGeom>
        </p:spPr>
      </p:pic>
      <p:sp>
        <p:nvSpPr>
          <p:cNvPr id="900098" name="Rectangle 2"/>
          <p:cNvSpPr>
            <a:spLocks noGrp="1" noChangeArrowheads="1"/>
          </p:cNvSpPr>
          <p:nvPr>
            <p:ph type="ctrTitle"/>
          </p:nvPr>
        </p:nvSpPr>
        <p:spPr>
          <a:xfrm>
            <a:off x="0" y="-10529"/>
            <a:ext cx="9143999" cy="3709731"/>
          </a:xfrm>
          <a:solidFill>
            <a:srgbClr val="FFFFFF"/>
          </a:solidFill>
          <a:effectLst/>
        </p:spPr>
        <p:txBody>
          <a:bodyPr/>
          <a:lstStyle/>
          <a:p>
            <a:pPr>
              <a:defRPr/>
            </a:pP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لذلك ونحن تاركون كلام بداءة المسيح، لنتقدم إلى الكمال، غير واضعين أيضاً أساس التوبة من الأعمال الميتة، والإيمان بالله (6: 1)</a:t>
            </a:r>
            <a: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63239417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414710"/>
            <a:ext cx="9036496" cy="359927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تعليم المعموديات، ووضع الأيادي، قيامة الأموات، والدينونة الأبدية، وهذا سنفعله إن أذن الله.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2-3)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358218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ar-JO" sz="4000" dirty="0">
                <a:effectLst/>
                <a:latin typeface="Arial" panose="020B0604020202020204" pitchFamily="34" charset="0"/>
                <a:ea typeface="ＭＳ Ｐゴシック" charset="0"/>
                <a:cs typeface="Arial" panose="020B0604020202020204" pitchFamily="34" charset="0"/>
              </a:rPr>
              <a:t>حطام قمران</a:t>
            </a:r>
            <a:endParaRPr lang="en-US" sz="4000" dirty="0">
              <a:effectLst/>
              <a:latin typeface="Arial" panose="020B0604020202020204" pitchFamily="34" charset="0"/>
              <a:ea typeface="ＭＳ Ｐゴシック" charset="0"/>
              <a:cs typeface="Arial" panose="020B0604020202020204" pitchFamily="34" charset="0"/>
            </a:endParaRP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000">
                  <a:solidFill>
                    <a:srgbClr val="E5E5FF"/>
                  </a:solidFill>
                  <a:effectLst>
                    <a:outerShdw blurRad="38100" dist="38100" dir="2700000" algn="tl">
                      <a:srgbClr val="000000"/>
                    </a:outerShdw>
                  </a:effectLst>
                </a:rPr>
                <a:t>De Vaux</a:t>
              </a:r>
            </a:p>
          </p:txBody>
        </p:sp>
      </p:grpSp>
    </p:spTree>
    <p:extLst>
      <p:ext uri="{BB962C8B-B14F-4D97-AF65-F5344CB8AC3E}">
        <p14:creationId xmlns:p14="http://schemas.microsoft.com/office/powerpoint/2010/main" val="199025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خارطة        مجتمع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قمران</a:t>
            </a:r>
            <a:endParaRPr lang="en-US" dirty="0">
              <a:latin typeface="Arial" panose="020B0604020202020204" pitchFamily="34" charset="0"/>
              <a:ea typeface="ＭＳ Ｐゴシック" charset="0"/>
              <a:cs typeface="Arial" panose="020B0604020202020204" pitchFamily="34" charset="0"/>
            </a:endParaRPr>
          </a:p>
        </p:txBody>
      </p:sp>
      <p:pic>
        <p:nvPicPr>
          <p:cNvPr id="102402" name="Picture 4" descr="Qumran BAR (Sep94),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974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3" name="Picture 5" descr="Qumran BAR (Sep94),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581400"/>
            <a:ext cx="288766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4" name="Picture 6" descr="Qumran BAR (Sep94),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0" y="228600"/>
            <a:ext cx="1905000" cy="153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5" name="Picture 7" descr="Qumran BAR (Sep94),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5638800"/>
            <a:ext cx="1676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8442731" y="0"/>
            <a:ext cx="704039"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ar-JO" sz="2400" dirty="0">
                <a:solidFill>
                  <a:srgbClr val="E5E5FF"/>
                </a:solidFill>
                <a:effectLst>
                  <a:outerShdw blurRad="38100" dist="38100" dir="2700000" algn="tl">
                    <a:srgbClr val="000000"/>
                  </a:outerShdw>
                </a:effectLst>
                <a:latin typeface="Arial" charset="0"/>
                <a:cs typeface="Arial" charset="0"/>
              </a:rPr>
              <a:t>179</a:t>
            </a:r>
            <a:endParaRPr lang="en-US" sz="2400" dirty="0">
              <a:solidFill>
                <a:srgbClr val="E5E5FF"/>
              </a:solidFill>
              <a:effectLst>
                <a:outerShdw blurRad="38100" dist="38100" dir="2700000" algn="tl">
                  <a:srgbClr val="000000"/>
                </a:outerShdw>
              </a:effectLst>
              <a:latin typeface="Arial" charset="0"/>
              <a:cs typeface="Arial" charset="0"/>
            </a:endParaRPr>
          </a:p>
        </p:txBody>
      </p:sp>
      <p:pic>
        <p:nvPicPr>
          <p:cNvPr id="102407" name="Picture 10" descr="Qumran BAR (Sep94), 3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914400"/>
            <a:ext cx="2286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8" name="Picture 12"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2400" y="5334000"/>
            <a:ext cx="1524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09" name="Picture 13" descr="Qumran BAR (Sep94),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4267200"/>
            <a:ext cx="152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0" name="Picture 14"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400" y="2667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1" name="Picture 17"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4200" y="40386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2" name="Picture 18"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6600" y="4191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3" name="Picture 19"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43434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4" name="Picture 20"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71600" y="22860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15" name="Picture 21"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0" y="2895600"/>
            <a:ext cx="152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تنظر جميع طقوس العهد القديم بالحقيقة إلى يسوع لتتميمها.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38650513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3261"/>
            <a:ext cx="9144000" cy="3569368"/>
          </a:xfrm>
          <a:prstGeom prst="rect">
            <a:avLst/>
          </a:prstGeom>
        </p:spPr>
      </p:pic>
      <p:sp>
        <p:nvSpPr>
          <p:cNvPr id="900098" name="Rectangle 2"/>
          <p:cNvSpPr>
            <a:spLocks noGrp="1" noChangeArrowheads="1"/>
          </p:cNvSpPr>
          <p:nvPr>
            <p:ph type="ctrTitle"/>
          </p:nvPr>
        </p:nvSpPr>
        <p:spPr>
          <a:xfrm>
            <a:off x="0" y="3622629"/>
            <a:ext cx="9144000" cy="3235371"/>
          </a:xfrm>
          <a:effectLst>
            <a:outerShdw blurRad="63500" dist="35921" dir="2700000" algn="ctr" rotWithShape="0">
              <a:schemeClr val="tx2">
                <a:alpha val="74998"/>
              </a:schemeClr>
            </a:outerShdw>
          </a:effectLst>
        </p:spPr>
        <p:txBody>
          <a:bodyPr/>
          <a:lstStyle/>
          <a:p>
            <a:pPr>
              <a:defRPr/>
            </a:pPr>
            <a:r>
              <a:rPr lang="ar-JO" sz="4000" b="1" dirty="0"/>
              <a:t>إن الإرتداد بالتخلي عن المسيحية من أجل الناموس سيكون قراراً لا رجعة فيه، حيث يكون أن إعادة الغلتزام نحو المسيح مستحيل، والموت الجسدي لا مفر منه (6: 4-8)</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186579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الإستحالة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20000"/>
              </a:spcBef>
              <a:spcAft>
                <a:spcPct val="0"/>
              </a:spcAft>
              <a:buClr>
                <a:srgbClr val="00FFFF"/>
              </a:buClr>
              <a:buSzPct val="70000"/>
            </a:pPr>
            <a:r>
              <a:rPr lang="ar-JO" sz="3200" b="1" dirty="0">
                <a:solidFill>
                  <a:srgbClr val="FFFFFF"/>
                </a:solidFill>
                <a:effectLst>
                  <a:outerShdw blurRad="38100" dist="38100" dir="2700000" algn="tl">
                    <a:srgbClr val="000000"/>
                  </a:outerShdw>
                </a:effectLst>
                <a:cs typeface="Arial" charset="0"/>
              </a:rPr>
              <a:t>لأن الذين استنيروا مرة، وذاقوا الموهبة السماوية وصاروا شركاء الروح القدس، وذاقوا كلمة الله الصالحة وقوات الدهر الآتي وسقطوا، </a:t>
            </a:r>
            <a:r>
              <a:rPr lang="ar-JO" sz="3200" b="1" dirty="0">
                <a:solidFill>
                  <a:srgbClr val="FFFF00"/>
                </a:solidFill>
                <a:effectLst>
                  <a:outerShdw blurRad="38100" dist="38100" dir="2700000" algn="tl">
                    <a:srgbClr val="000000"/>
                  </a:outerShdw>
                </a:effectLst>
                <a:cs typeface="Arial" charset="0"/>
              </a:rPr>
              <a:t>لا يمكن تجديدهم </a:t>
            </a:r>
            <a:r>
              <a:rPr lang="ar-JO" sz="3200" b="1" dirty="0">
                <a:solidFill>
                  <a:srgbClr val="FFFFFF"/>
                </a:solidFill>
                <a:effectLst>
                  <a:outerShdw blurRad="38100" dist="38100" dir="2700000" algn="tl">
                    <a:srgbClr val="000000"/>
                  </a:outerShdw>
                </a:effectLst>
                <a:cs typeface="Arial" charset="0"/>
              </a:rPr>
              <a:t>أيضا للتوبة، إذ هم يصلبون لأنفسهم ابن الله ثانية ويشهرونه.</a:t>
            </a:r>
            <a:endParaRPr lang="en-US" sz="3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11375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187" y="-27402"/>
            <a:ext cx="4595731" cy="694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9544" y="116632"/>
            <a:ext cx="4574456" cy="6639889"/>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سيذهب     بعض المؤمنين   إلى الجحيم؟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9990336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896785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81931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 هي الخطورة في 6: 4-8)</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7563" y="1141712"/>
            <a:ext cx="9036496" cy="571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مؤمن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يفقد</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خلاصه؟</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p>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موقف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افتراضي</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مستحيل ولا يمكن أن يحدث أبداً؟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اعتراف إيمان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غير حقيقي وبالتالي يؤدي إلى الجحيم؟</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marL="457200" indent="-457200" algn="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4. المؤمن غير المؤهل للخدمة المسيحية ولن يعود مرة أخرى إلى الإلتزام المسيحي بسبب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الموت</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لديه أفضل دليل.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894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BONES" pitchFamily="-105" charset="0"/>
              <a:ea typeface="ＭＳ Ｐゴシック" charset="0"/>
              <a:cs typeface="ＭＳ Ｐゴシック"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kern="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3038147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88393" y="7310"/>
            <a:ext cx="5474759" cy="6850690"/>
          </a:xfrm>
          <a:prstGeom prst="rect">
            <a:avLst/>
          </a:prstGeom>
        </p:spPr>
      </p:pic>
      <p:sp>
        <p:nvSpPr>
          <p:cNvPr id="900098" name="Rectangle 2"/>
          <p:cNvSpPr>
            <a:spLocks noGrp="1" noChangeArrowheads="1"/>
          </p:cNvSpPr>
          <p:nvPr>
            <p:ph type="ctrTitle"/>
          </p:nvPr>
        </p:nvSpPr>
        <p:spPr>
          <a:xfrm>
            <a:off x="0" y="5774469"/>
            <a:ext cx="9144000" cy="96605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الكهنة الكاثوليك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7635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charset="0"/>
                <a:ea typeface="ＭＳ Ｐゴシック" charset="0"/>
                <a:cs typeface="Arial" charset="0"/>
              </a:rPr>
              <a:t>تدنيس قيصرية</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ثورة أورشليم</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توقف الذبائح في الهيكل بسبب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روما ترسل فاسباسيان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موت نيرون</a:t>
            </a:r>
            <a:endParaRPr lang="en-US" sz="2800" b="1" dirty="0">
              <a:latin typeface="Arial" charset="0"/>
              <a:ea typeface="ＭＳ Ｐゴシック" charset="0"/>
              <a:cs typeface="Arial" charset="0"/>
            </a:endParaRPr>
          </a:p>
          <a:p>
            <a:pPr algn="r" rtl="1" eaLnBrk="1" hangingPunct="1"/>
            <a:r>
              <a:rPr lang="ar-JO" sz="2800" b="1" dirty="0">
                <a:latin typeface="Arial" charset="0"/>
                <a:ea typeface="ＭＳ Ｐゴシック" charset="0"/>
                <a:cs typeface="Arial" charset="0"/>
              </a:rPr>
              <a:t>حصار أورشليم من قبل تيطس (نيسان – أيلول 70)</a:t>
            </a:r>
            <a:endParaRPr lang="en-US" sz="2800" b="1" dirty="0">
              <a:latin typeface="Arial" charset="0"/>
              <a:ea typeface="ＭＳ Ｐゴシック" charset="0"/>
              <a:cs typeface="Arial"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effectLst>
                  <a:outerShdw blurRad="38100" dist="38100" dir="2700000" algn="tl">
                    <a:srgbClr val="000000"/>
                  </a:outerShdw>
                </a:effectLst>
                <a:cs typeface="Arial" charset="0"/>
              </a:rPr>
              <a:t>257</a:t>
            </a:r>
            <a:endParaRPr lang="en-US" dirty="0">
              <a:solidFill>
                <a:srgbClr val="FFFFFF"/>
              </a:solidFill>
              <a:effectLst>
                <a:outerShdw blurRad="38100" dist="38100" dir="2700000" algn="tl">
                  <a:srgbClr val="000000"/>
                </a:outerShdw>
              </a:effectLst>
              <a:cs typeface="Arial"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charset="0"/>
                <a:ea typeface="ＭＳ Ｐゴシック" charset="0"/>
                <a:cs typeface="Arial" charset="0"/>
              </a:rPr>
              <a:t>حرب اليهود (66-73 م)</a:t>
            </a:r>
            <a:endParaRPr lang="en-US" dirty="0">
              <a:effectLst/>
              <a:latin typeface="Arial" charset="0"/>
              <a:ea typeface="ＭＳ Ｐゴシック" charset="0"/>
              <a:cs typeface="Arial" charset="0"/>
            </a:endParaRPr>
          </a:p>
        </p:txBody>
      </p:sp>
    </p:spTree>
    <p:extLst>
      <p:ext uri="{BB962C8B-B14F-4D97-AF65-F5344CB8AC3E}">
        <p14:creationId xmlns:p14="http://schemas.microsoft.com/office/powerpoint/2010/main" val="42867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914400" y="152400"/>
            <a:ext cx="8001000" cy="990600"/>
          </a:xfrm>
        </p:spPr>
        <p:txBody>
          <a:bodyPr/>
          <a:lstStyle/>
          <a:p>
            <a:pPr eaLnBrk="1" hangingPunct="1"/>
            <a:r>
              <a:rPr lang="ar-JO" sz="4000" dirty="0">
                <a:latin typeface="Arial" charset="0"/>
                <a:ea typeface="ＭＳ Ｐゴシック" charset="0"/>
                <a:cs typeface="Arial" charset="0"/>
              </a:rPr>
              <a:t>سور حصار أورشليم (70 م)</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1400" b="1" dirty="0">
                <a:solidFill>
                  <a:srgbClr val="DDDDDD"/>
                </a:solidFill>
                <a:cs typeface="Arial" charset="0"/>
              </a:rPr>
              <a:t>لين وكاثلين ريتماير، أكلداما: حقل الفخار أم قبر رئيس الكهنة؟ شريط 20 (نوفمبر/ديسمبر 94): 34</a:t>
            </a:r>
            <a:endParaRPr lang="en-US" sz="1400" b="1" dirty="0">
              <a:solidFill>
                <a:srgbClr val="DDDDDD"/>
              </a:solidFill>
              <a:cs typeface="Arial" charset="0"/>
            </a:endParaRPr>
          </a:p>
        </p:txBody>
      </p:sp>
      <p:grpSp>
        <p:nvGrpSpPr>
          <p:cNvPr id="2" name="Group 8"/>
          <p:cNvGrpSpPr>
            <a:grpSpLocks/>
          </p:cNvGrpSpPr>
          <p:nvPr/>
        </p:nvGrpSpPr>
        <p:grpSpPr bwMode="auto">
          <a:xfrm>
            <a:off x="4191000" y="1763713"/>
            <a:ext cx="4913180" cy="4524374"/>
            <a:chOff x="2640" y="1111"/>
            <a:chExt cx="3180" cy="2850"/>
          </a:xfrm>
        </p:grpSpPr>
        <p:sp>
          <p:nvSpPr>
            <p:cNvPr id="382983" name="Text Box 6"/>
            <p:cNvSpPr txBox="1">
              <a:spLocks noChangeArrowheads="1"/>
            </p:cNvSpPr>
            <p:nvPr/>
          </p:nvSpPr>
          <p:spPr bwMode="auto">
            <a:xfrm>
              <a:off x="3504" y="1111"/>
              <a:ext cx="2316" cy="28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0"/>
                </a:spcBef>
                <a:spcAft>
                  <a:spcPct val="0"/>
                </a:spcAft>
              </a:pPr>
              <a:r>
                <a:rPr lang="ar-JO" sz="3600" b="1" dirty="0">
                  <a:solidFill>
                    <a:srgbClr val="FFFFFF"/>
                  </a:solidFill>
                  <a:cs typeface="Arial" charset="0"/>
                </a:rPr>
                <a:t>يشير يوسيفوس إلى أن سور الحصار أحاط بالمدينة بأكملها، بما في ذلك قبر حنان الواقع بين مقابر أكلداما.   وهذا يدعم كونها مكان دفن ثري (وليس حقل الخزاف).</a:t>
              </a:r>
              <a:endParaRPr lang="en-US" sz="3600" b="1" dirty="0">
                <a:solidFill>
                  <a:srgbClr val="FFFFFF"/>
                </a:solidFill>
                <a:cs typeface="Arial"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Arial" charset="0"/>
              </a:endParaRPr>
            </a:p>
          </p:txBody>
        </p:sp>
      </p:grpSp>
    </p:spTree>
    <p:extLst>
      <p:ext uri="{BB962C8B-B14F-4D97-AF65-F5344CB8AC3E}">
        <p14:creationId xmlns:p14="http://schemas.microsoft.com/office/powerpoint/2010/main" val="960654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ساحة </a:t>
            </a:r>
            <a:br>
              <a:rPr lang="ar-JO" dirty="0">
                <a:solidFill>
                  <a:schemeClr val="bg1"/>
                </a:solidFill>
                <a:latin typeface="Arial" panose="020B0604020202020204" pitchFamily="34" charset="0"/>
                <a:ea typeface="ＭＳ Ｐゴシック" charset="0"/>
                <a:cs typeface="Arial" panose="020B0604020202020204" pitchFamily="34" charset="0"/>
              </a:rPr>
            </a:br>
            <a:r>
              <a:rPr lang="ar-JO" dirty="0">
                <a:solidFill>
                  <a:schemeClr val="bg1"/>
                </a:solidFill>
                <a:latin typeface="Arial" panose="020B0604020202020204" pitchFamily="34" charset="0"/>
                <a:ea typeface="ＭＳ Ｐゴシック" charset="0"/>
                <a:cs typeface="Arial" panose="020B0604020202020204" pitchFamily="34" charset="0"/>
              </a:rPr>
              <a:t>الهيكل</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457200" y="5181600"/>
            <a:ext cx="8229600" cy="1143000"/>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latin typeface="Arial" charset="0"/>
                <a:ea typeface="ＭＳ Ｐゴシック" charset="0"/>
                <a:cs typeface="Arial" charset="0"/>
              </a:rPr>
              <a:t>قلعة أنطونيا</a:t>
            </a:r>
            <a:endParaRPr lang="en-US" sz="4000" dirty="0">
              <a:latin typeface="Arial" charset="0"/>
              <a:ea typeface="ＭＳ Ｐゴシック" charset="0"/>
              <a:cs typeface="Arial" charset="0"/>
            </a:endParaRPr>
          </a:p>
        </p:txBody>
      </p:sp>
    </p:spTree>
    <p:extLst>
      <p:ext uri="{BB962C8B-B14F-4D97-AF65-F5344CB8AC3E}">
        <p14:creationId xmlns:p14="http://schemas.microsoft.com/office/powerpoint/2010/main" val="23116992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charset="0"/>
                <a:ea typeface="ＭＳ Ｐゴシック" charset="0"/>
                <a:cs typeface="Arial"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a:t>
            </a:r>
            <a:br>
              <a:rPr lang="ar-JO" dirty="0">
                <a:solidFill>
                  <a:schemeClr val="bg2"/>
                </a:solidFill>
                <a:effectLst>
                  <a:outerShdw blurRad="38100" dist="38100" dir="2700000" algn="tl">
                    <a:srgbClr val="FFFFFF"/>
                  </a:outerShdw>
                </a:effectLst>
                <a:latin typeface="Arial" charset="0"/>
                <a:ea typeface="ＭＳ Ｐゴシック" charset="0"/>
                <a:cs typeface="Arial" charset="0"/>
              </a:rPr>
            </a:br>
            <a:r>
              <a:rPr lang="ar-JO" dirty="0">
                <a:solidFill>
                  <a:schemeClr val="bg2"/>
                </a:solidFill>
                <a:effectLst>
                  <a:outerShdw blurRad="38100" dist="38100" dir="2700000" algn="tl">
                    <a:srgbClr val="FFFFFF"/>
                  </a:outerShdw>
                </a:effectLst>
                <a:latin typeface="Arial" charset="0"/>
                <a:ea typeface="ＭＳ Ｐゴシック" charset="0"/>
                <a:cs typeface="Arial" charset="0"/>
              </a:rPr>
              <a:t>قلعة </a:t>
            </a:r>
            <a:br>
              <a:rPr lang="ar-JO" dirty="0">
                <a:solidFill>
                  <a:schemeClr val="bg2"/>
                </a:solidFill>
                <a:effectLst>
                  <a:outerShdw blurRad="38100" dist="38100" dir="2700000" algn="tl">
                    <a:srgbClr val="FFFFFF"/>
                  </a:outerShdw>
                </a:effectLst>
                <a:latin typeface="Arial" charset="0"/>
                <a:ea typeface="ＭＳ Ｐゴシック" charset="0"/>
                <a:cs typeface="Arial" charset="0"/>
              </a:rPr>
            </a:br>
            <a:r>
              <a:rPr lang="ar-JO" dirty="0">
                <a:solidFill>
                  <a:schemeClr val="bg2"/>
                </a:solidFill>
                <a:effectLst>
                  <a:outerShdw blurRad="38100" dist="38100" dir="2700000" algn="tl">
                    <a:srgbClr val="FFFFFF"/>
                  </a:outerShdw>
                </a:effectLst>
                <a:latin typeface="Arial" charset="0"/>
                <a:ea typeface="ＭＳ Ｐゴシック" charset="0"/>
                <a:cs typeface="Arial" charset="0"/>
              </a:rPr>
              <a:t>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70665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38813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699513"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ماذا حدث للمسيحيين في أورشليم؟</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تم الإعلان لهم أن يجدوا الحماية في طبقة فحل</a:t>
            </a:r>
            <a:endParaRPr lang="en-US" b="1" dirty="0">
              <a:latin typeface="Arial" panose="020B0604020202020204" pitchFamily="34" charset="0"/>
              <a:ea typeface="ＭＳ Ｐゴシック" charset="0"/>
              <a:cs typeface="Arial" panose="020B0604020202020204" pitchFamily="34"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ar-JO" sz="2800" b="1" dirty="0">
                <a:solidFill>
                  <a:srgbClr val="51596D"/>
                </a:solidFill>
                <a:effectLst>
                  <a:glow rad="139700">
                    <a:srgbClr val="FFFFFF">
                      <a:alpha val="91000"/>
                    </a:srgbClr>
                  </a:glow>
                </a:effectLst>
                <a:latin typeface="Arial"/>
                <a:ea typeface="ＭＳ Ｐゴシック" charset="0"/>
                <a:cs typeface="Arial"/>
              </a:rPr>
              <a:t>طبقة فحل</a:t>
            </a:r>
            <a:endParaRPr lang="en-US" sz="2800" b="1" dirty="0">
              <a:solidFill>
                <a:srgbClr val="51596D"/>
              </a:solidFill>
              <a:effectLst>
                <a:glow rad="139700">
                  <a:srgbClr val="FFFFFF">
                    <a:alpha val="91000"/>
                  </a:srgbClr>
                </a:glow>
              </a:effectLst>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algn="ctr" defTabSz="914400" eaLnBrk="0" fontAlgn="base" hangingPunct="0">
              <a:spcBef>
                <a:spcPct val="20000"/>
              </a:spcBef>
              <a:spcAft>
                <a:spcPct val="0"/>
              </a:spcAft>
              <a:buClr>
                <a:srgbClr val="00FFFF"/>
              </a:buClr>
              <a:buSzPct val="70000"/>
              <a:buFont typeface="Wingdings" charset="0"/>
              <a:buNone/>
            </a:pPr>
            <a:r>
              <a:rPr lang="en-US" sz="2800" b="1" dirty="0">
                <a:solidFill>
                  <a:srgbClr val="FF0000"/>
                </a:solidFill>
                <a:effectLst>
                  <a:glow rad="139700">
                    <a:srgbClr val="FFFFFF">
                      <a:alpha val="91000"/>
                    </a:srgbClr>
                  </a:glow>
                </a:effectLst>
                <a:latin typeface="Arial"/>
                <a:ea typeface="ＭＳ Ｐゴシック" charset="0"/>
                <a:cs typeface="Arial"/>
              </a:rPr>
              <a:t>Jerusalem</a:t>
            </a: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395288" y="1052736"/>
            <a:ext cx="8748712"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0" fontAlgn="base" hangingPunct="0">
              <a:spcBef>
                <a:spcPct val="20000"/>
              </a:spcBef>
              <a:spcAft>
                <a:spcPct val="0"/>
              </a:spcAft>
              <a:buClr>
                <a:srgbClr val="00FFFF"/>
              </a:buClr>
              <a:buSzPct val="70000"/>
            </a:pPr>
            <a:r>
              <a:rPr lang="ar-JO" sz="3200" b="1" dirty="0">
                <a:solidFill>
                  <a:srgbClr val="FFFFFF"/>
                </a:solidFill>
                <a:effectLst>
                  <a:outerShdw blurRad="38100" dist="38100" dir="2700000" algn="tl">
                    <a:srgbClr val="000000"/>
                  </a:outerShdw>
                </a:effectLst>
                <a:cs typeface="Arial" charset="0"/>
              </a:rPr>
              <a:t>فإنه إن أخطأنا باختيارنا بعدما أخذنا معرفة الحق، لا تبقى بعد ذبيحة عن الخطايا، بل قبول دينونة مخيف، </a:t>
            </a:r>
            <a:r>
              <a:rPr lang="ar-JO" sz="3200" b="1" u="sng" dirty="0">
                <a:solidFill>
                  <a:srgbClr val="FFFFFF"/>
                </a:solidFill>
                <a:effectLst>
                  <a:outerShdw blurRad="38100" dist="38100" dir="2700000" algn="tl">
                    <a:srgbClr val="000000"/>
                  </a:outerShdw>
                </a:effectLst>
                <a:cs typeface="Arial" charset="0"/>
              </a:rPr>
              <a:t>وغيرة نار عتيدة أن تأكل المضادين</a:t>
            </a:r>
            <a:r>
              <a:rPr lang="ar-JO" sz="3200" b="1" dirty="0">
                <a:solidFill>
                  <a:srgbClr val="FFFFFF"/>
                </a:solidFill>
                <a:effectLst>
                  <a:outerShdw blurRad="38100" dist="38100" dir="2700000" algn="tl">
                    <a:srgbClr val="000000"/>
                  </a:outerShdw>
                </a:effectLst>
                <a:cs typeface="Arial" charset="0"/>
              </a:rPr>
              <a:t> (عب 10: 26-27)</a:t>
            </a:r>
            <a:endParaRPr lang="en-US" sz="3200" b="1" dirty="0">
              <a:solidFill>
                <a:srgbClr val="FFFFFF"/>
              </a:solidFill>
              <a:effectLst>
                <a:outerShdw blurRad="38100" dist="38100" dir="2700000" algn="tl">
                  <a:srgbClr val="000000"/>
                </a:outerShdw>
              </a:effectLst>
              <a:cs typeface="Arial" charset="0"/>
            </a:endParaRPr>
          </a:p>
          <a:p>
            <a:pPr defTabSz="914400" eaLnBrk="0" fontAlgn="base" hangingPunct="0">
              <a:spcBef>
                <a:spcPct val="20000"/>
              </a:spcBef>
              <a:spcAft>
                <a:spcPct val="0"/>
              </a:spcAft>
              <a:buClr>
                <a:srgbClr val="00FFFF"/>
              </a:buClr>
              <a:buSzPct val="70000"/>
            </a:pPr>
            <a:endParaRPr lang="en-US" sz="3200" b="1" dirty="0">
              <a:solidFill>
                <a:srgbClr val="FFFFFF"/>
              </a:solidFill>
              <a:effectLst>
                <a:outerShdw blurRad="38100" dist="38100" dir="2700000" algn="tl">
                  <a:srgbClr val="000000"/>
                </a:outerShdw>
              </a:effectLst>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نار جهنم؟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4000" b="1" dirty="0">
                <a:solidFill>
                  <a:srgbClr val="DDDDDD"/>
                </a:solidFill>
                <a:effectLst>
                  <a:glow rad="355600">
                    <a:srgbClr val="FF0000"/>
                  </a:glow>
                  <a:outerShdw blurRad="38100" dist="38100" dir="2700000" algn="tl">
                    <a:srgbClr val="000000"/>
                  </a:outerShdw>
                </a:effectLst>
                <a:cs typeface="Arial" charset="0"/>
              </a:rPr>
              <a:t>لا، نار أورشليم</a:t>
            </a:r>
            <a:endParaRPr lang="en-US" sz="4000" b="1" dirty="0">
              <a:solidFill>
                <a:srgbClr val="DDDDDD"/>
              </a:solidFill>
              <a:effectLst>
                <a:glow rad="355600">
                  <a:srgbClr val="FF0000"/>
                </a:glow>
                <a:outerShdw blurRad="38100" dist="38100" dir="2700000" algn="tl">
                  <a:srgbClr val="000000"/>
                </a:outerShdw>
              </a:effectLst>
              <a:cs typeface="Arial" charset="0"/>
            </a:endParaRPr>
          </a:p>
        </p:txBody>
      </p:sp>
    </p:spTree>
    <p:extLst>
      <p:ext uri="{BB962C8B-B14F-4D97-AF65-F5344CB8AC3E}">
        <p14:creationId xmlns:p14="http://schemas.microsoft.com/office/powerpoint/2010/main" val="397004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11200" y="0"/>
            <a:ext cx="7700058"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مريم الوسيطة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7635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022648"/>
            <a:ext cx="6048672" cy="2478360"/>
          </a:xfrm>
          <a:prstGeom prst="rect">
            <a:avLst/>
          </a:prstGeom>
          <a:noFill/>
          <a:ln w="9525">
            <a:noFill/>
            <a:miter lim="800000"/>
            <a:headEnd/>
            <a:tailEnd/>
          </a:ln>
          <a:effectLst/>
        </p:spPr>
        <p:txBody>
          <a:bodyPr anchor="ctr"/>
          <a:lstStyle/>
          <a:p>
            <a:pPr algn="ctr" defTabSz="914400" fontAlgn="base">
              <a:spcBef>
                <a:spcPct val="0"/>
              </a:spcBef>
              <a:spcAft>
                <a:spcPct val="0"/>
              </a:spcAft>
            </a:pPr>
            <a:r>
              <a:rPr lang="ar-JO"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فإذ قال جديداً </a:t>
            </a:r>
            <a:r>
              <a:rPr lang="ar-JO" sz="4400" b="1" baseline="30000"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عتق</a:t>
            </a:r>
            <a:r>
              <a:rPr lang="ar-JO"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الأول. </a:t>
            </a:r>
          </a:p>
          <a:p>
            <a:pPr algn="ctr" defTabSz="914400" fontAlgn="base">
              <a:spcBef>
                <a:spcPct val="0"/>
              </a:spcBef>
              <a:spcAft>
                <a:spcPct val="0"/>
              </a:spcAft>
            </a:pPr>
            <a:r>
              <a:rPr lang="ar-JO"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وأما ما عتق وشاخ فهو قريب من </a:t>
            </a:r>
            <a:r>
              <a:rPr lang="ar-JO" sz="4400" b="1" baseline="30000"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الإضمحلال</a:t>
            </a:r>
            <a:r>
              <a:rPr lang="ar-JO"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t>
            </a:r>
            <a:endParaRPr lang="en-US" sz="44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عتيق</a:t>
            </a:r>
            <a:br>
              <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33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كتابة العبرانيين</a:t>
            </a:r>
            <a:br>
              <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67-68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066800"/>
          </a:xfrm>
          <a:prstGeom prst="rect">
            <a:avLst/>
          </a:prstGeom>
          <a:noFill/>
          <a:ln w="9525">
            <a:noFill/>
            <a:miter lim="800000"/>
            <a:headEnd/>
            <a:tailEnd/>
          </a:ln>
          <a:effectLst/>
        </p:spPr>
        <p:txBody>
          <a:bodyPr anchor="ctr"/>
          <a:lstStyle/>
          <a:p>
            <a:pPr algn="ctr" defTabSz="914400" fontAlgn="base">
              <a:lnSpc>
                <a:spcPct val="130000"/>
              </a:lnSpc>
              <a:spcBef>
                <a:spcPct val="0"/>
              </a:spcBef>
              <a:spcAft>
                <a:spcPct val="0"/>
              </a:spcAft>
            </a:pPr>
            <a:r>
              <a:rPr lang="ar-JO" altLang="zh-CN" sz="28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مضمحل</a:t>
            </a:r>
            <a:br>
              <a:rPr lang="en-US"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zh-CN" sz="28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70 م</a:t>
            </a:r>
            <a:endParaRPr lang="en-US" sz="2800" b="1" baseline="3000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4034408"/>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panose="020B0604020202020204" pitchFamily="34" charset="0"/>
                <a:ea typeface="ＭＳ Ｐゴシック" charset="0"/>
                <a:cs typeface="Arial" panose="020B0604020202020204" pitchFamily="34" charset="0"/>
              </a:rPr>
              <a:t>عبرانيين 8: 13</a:t>
            </a:r>
            <a:endParaRPr lang="en-US" dirty="0">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rot="2291666">
            <a:off x="1040778" y="286160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7182969" y="284660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345577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down)">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83976"/>
                                        </p:tgtEl>
                                        <p:attrNameLst>
                                          <p:attrName>style.visibility</p:attrName>
                                        </p:attrNameLst>
                                      </p:cBhvr>
                                      <p:to>
                                        <p:strVal val="visible"/>
                                      </p:to>
                                    </p:set>
                                    <p:animEffect transition="in" filter="wipe(down)">
                                      <p:cBhvr>
                                        <p:cTn id="27" dur="500"/>
                                        <p:tgtEl>
                                          <p:spTgt spid="83976"/>
                                        </p:tgtEl>
                                      </p:cBhvr>
                                    </p:animEffect>
                                  </p:childTnLst>
                                </p:cTn>
                              </p:par>
                            </p:childTnLst>
                          </p:cTn>
                        </p:par>
                        <p:par>
                          <p:cTn id="28" fill="hold">
                            <p:stCondLst>
                              <p:cond delay="1000"/>
                            </p:stCondLst>
                            <p:childTnLst>
                              <p:par>
                                <p:cTn id="29" presetID="1" presetClass="entr" presetSubtype="0" fill="hold" grpId="0" nodeType="afterEffect">
                                  <p:stCondLst>
                                    <p:cond delay="0"/>
                                  </p:stCondLst>
                                  <p:iterate type="wd">
                                    <p:tmAbs val="300"/>
                                  </p:iterate>
                                  <p:childTnLst>
                                    <p:set>
                                      <p:cBhvr>
                                        <p:cTn id="30"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الإستحالة (عب 6: 4-6)</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001000"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20000"/>
              </a:spcBef>
              <a:spcAft>
                <a:spcPct val="0"/>
              </a:spcAft>
              <a:buClr>
                <a:srgbClr val="00FFFF"/>
              </a:buClr>
              <a:buSzPct val="70000"/>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وذاقوا الموهبة السماوية وصاروا شركاء الروح القدس، وذاقوا كلمة الله الصالحة وقوات الدهر الآتي وسقطوا، </a:t>
            </a: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أيضا للتوبة، إذ هم يصلبون لأنفسهم ابن الله ثانية ويشهرونه.</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15521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lgn="r" rtl="1">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ولكننا قد تيقنا من جهتكم أيها الأحباء أموراً أفضل، ومختصة بالخلاص، وإن كنا نتكلم هكذا. لأن الله ليس بظالم حتى ينسى عملكم وتعب المحبة التي أظهرتموها نحو اسمه، إذ قد خدمتم القديسين وتخدمونهم (6: 9-10)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365066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lgn="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ولكننا نشتهي أن كل واحد منكم يظهر هذا الإجتهاد عينه ليقين الرجاء إلى النهاية، لكي لا تكونوا متباطئين بل متمثلين بالذين بالإيمان والأناة يرثون المواعيد.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11-12)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876196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فإنه لما وعد الله إبراهيم، إذ لم يكن له أعظم يقسم به،    أقسم بنفسه قائلاً: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إني لأباركنك بركة وأكثرنك تكثيراً.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وهكذا إذ تأنى نال الموعد.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13-15)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866801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فإن الناس يقسمون بالأعظم، ونهاية كل مشاجرة عندهم لأجل التثبيت هي القسم. فلذلك إذ أراد الله أن يظهر أكثر كثيرا لورثة الموعد عدم تغير قضائه، توسط بقسم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16-17)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04663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حتى بأمرين عديمي التغير، لا يمكن أن الله يكذب فيهما، تكون لنا تعزية قوية، نحن الذين التجأنا لنمسك بالرجاء الموضوع أمامنا (6: 18)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4195675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urch Worship Background JP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64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6534" y="55171"/>
            <a:ext cx="9036496" cy="674136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هو لنا كمرساة للنفس مؤتمنة وثابتة، تدخل إلى ما داخل الحجاب، حيث دخل يسوع كسابق لأجلنا، صائراً على رتبة ملكي صادق، رئيس كهنة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(6: 19-20)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595588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697196"/>
          </a:xfrm>
          <a:prstGeom prst="rect">
            <a:avLst/>
          </a:prstGeom>
        </p:spPr>
      </p:pic>
      <p:sp>
        <p:nvSpPr>
          <p:cNvPr id="900098" name="Rectangle 2"/>
          <p:cNvSpPr>
            <a:spLocks noGrp="1" noChangeArrowheads="1"/>
          </p:cNvSpPr>
          <p:nvPr>
            <p:ph type="ctrTitle"/>
          </p:nvPr>
        </p:nvSpPr>
        <p:spPr>
          <a:xfrm>
            <a:off x="0" y="5437373"/>
            <a:ext cx="9144000" cy="1392288"/>
          </a:xfrm>
          <a:effectLst>
            <a:outerShdw blurRad="63500" dist="35921" dir="2700000" algn="ctr" rotWithShape="0">
              <a:schemeClr val="tx2">
                <a:alpha val="74998"/>
              </a:schemeClr>
            </a:outerShdw>
          </a:effectLst>
        </p:spPr>
        <p:txBody>
          <a:bodyPr/>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نتبع يسوع ك</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وسيط</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بين الله وبيننا؟</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531299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b 5 tabernacle-priest-befor-the-ar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6387"/>
            <a:ext cx="8128000" cy="5701613"/>
          </a:xfrm>
          <a:prstGeom prst="rect">
            <a:avLst/>
          </a:prstGeom>
        </p:spPr>
      </p:pic>
      <p:pic>
        <p:nvPicPr>
          <p:cNvPr id="5" name="Picture 4" descr="Christ HighPri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40840" y="1133470"/>
            <a:ext cx="4903161" cy="3672408"/>
          </a:xfrm>
          <a:prstGeom prst="rect">
            <a:avLst/>
          </a:prstGeom>
        </p:spPr>
      </p:pic>
      <p:pic>
        <p:nvPicPr>
          <p:cNvPr id="6" name="Picture 5" descr="heb 4 jesus_hands.30175555_std.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3213" y="3212976"/>
            <a:ext cx="3117245" cy="3645024"/>
          </a:xfrm>
          <a:prstGeom prst="rect">
            <a:avLst/>
          </a:prstGeom>
        </p:spPr>
      </p:pic>
      <p:sp>
        <p:nvSpPr>
          <p:cNvPr id="2" name="Title 1"/>
          <p:cNvSpPr>
            <a:spLocks noGrp="1"/>
          </p:cNvSpPr>
          <p:nvPr>
            <p:ph type="title"/>
          </p:nvPr>
        </p:nvSpPr>
        <p:spPr>
          <a:xfrm>
            <a:off x="-36512" y="-27383"/>
            <a:ext cx="9227368" cy="1379520"/>
          </a:xfrm>
          <a:solidFill>
            <a:srgbClr val="000000"/>
          </a:solidFill>
        </p:spPr>
        <p:txBody>
          <a:bodyPr/>
          <a:lstStyle/>
          <a:p>
            <a:r>
              <a:rPr lang="ar-JO" dirty="0">
                <a:latin typeface="Arial" panose="020B0604020202020204" pitchFamily="34" charset="0"/>
                <a:cs typeface="Arial" panose="020B0604020202020204" pitchFamily="34" charset="0"/>
              </a:rPr>
              <a:t>يؤدي اتباع </a:t>
            </a:r>
            <a:r>
              <a:rPr lang="ar-JO" dirty="0">
                <a:solidFill>
                  <a:srgbClr val="FFFF00"/>
                </a:solidFill>
                <a:latin typeface="Arial" panose="020B0604020202020204" pitchFamily="34" charset="0"/>
                <a:cs typeface="Arial" panose="020B0604020202020204" pitchFamily="34" charset="0"/>
              </a:rPr>
              <a:t>وسيط</a:t>
            </a:r>
            <a:r>
              <a:rPr lang="ar-JO" dirty="0">
                <a:latin typeface="Arial" panose="020B0604020202020204" pitchFamily="34" charset="0"/>
                <a:cs typeface="Arial" panose="020B0604020202020204" pitchFamily="34" charset="0"/>
              </a:rPr>
              <a:t> أقل من يسوع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إلى الموت</a:t>
            </a:r>
            <a:r>
              <a:rPr lang="en-US" dirty="0">
                <a:latin typeface="Arial" panose="020B0604020202020204" pitchFamily="34" charset="0"/>
                <a:cs typeface="Arial" panose="020B0604020202020204" pitchFamily="34" charset="0"/>
              </a:rPr>
              <a:t> </a:t>
            </a:r>
            <a:endParaRPr lang="en-US"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06910" y="6164116"/>
            <a:ext cx="6272900" cy="693884"/>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3200" dirty="0"/>
              <a:t>Main Idea of 4:14–6:20</a:t>
            </a:r>
          </a:p>
        </p:txBody>
      </p:sp>
    </p:spTree>
    <p:extLst>
      <p:ext uri="{BB962C8B-B14F-4D97-AF65-F5344CB8AC3E}">
        <p14:creationId xmlns:p14="http://schemas.microsoft.com/office/powerpoint/2010/main" val="101511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1199"/>
                                          </p:stCondLst>
                                        </p:cTn>
                                        <p:tgtEl>
                                          <p:spTgt spid="5"/>
                                        </p:tgtEl>
                                        <p:attrNameLst>
                                          <p:attrName>style.visibility</p:attrName>
                                        </p:attrNameLst>
                                      </p:cBhvr>
                                      <p:to>
                                        <p:strVal val="visible"/>
                                      </p:to>
                                    </p:set>
                                  </p:childTnLst>
                                </p:cTn>
                              </p:par>
                            </p:childTnLst>
                          </p:cTn>
                        </p:par>
                        <p:par>
                          <p:cTn id="7" fill="hold">
                            <p:stCondLst>
                              <p:cond delay="1200"/>
                            </p:stCondLst>
                            <p:childTnLst>
                              <p:par>
                                <p:cTn id="8" presetID="1" presetClass="entr" presetSubtype="0" fill="hold" nodeType="afterEffect">
                                  <p:stCondLst>
                                    <p:cond delay="0"/>
                                  </p:stCondLst>
                                  <p:childTnLst>
                                    <p:set>
                                      <p:cBhvr>
                                        <p:cTn id="9" dur="1" fill="hold">
                                          <p:stCondLst>
                                            <p:cond delay="11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83492" y="116632"/>
            <a:ext cx="4160508" cy="3229225"/>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هو وسيطك الشخصي؟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0317" y="3345857"/>
            <a:ext cx="9231919" cy="3512143"/>
          </a:xfrm>
          <a:prstGeom prst="rect">
            <a:avLst/>
          </a:prstGeom>
        </p:spPr>
      </p:pic>
      <p:pic>
        <p:nvPicPr>
          <p:cNvPr id="3" name="Picture 2"/>
          <p:cNvPicPr>
            <a:picLocks noChangeAspect="1"/>
          </p:cNvPicPr>
          <p:nvPr/>
        </p:nvPicPr>
        <p:blipFill>
          <a:blip r:embed="rId4"/>
          <a:stretch>
            <a:fillRect/>
          </a:stretch>
        </p:blipFill>
        <p:spPr>
          <a:xfrm>
            <a:off x="-40317" y="0"/>
            <a:ext cx="5023809" cy="3345857"/>
          </a:xfrm>
          <a:prstGeom prst="rect">
            <a:avLst/>
          </a:prstGeom>
        </p:spPr>
      </p:pic>
    </p:spTree>
    <p:extLst>
      <p:ext uri="{BB962C8B-B14F-4D97-AF65-F5344CB8AC3E}">
        <p14:creationId xmlns:p14="http://schemas.microsoft.com/office/powerpoint/2010/main" val="375216655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0" y="6876010"/>
            <a:ext cx="9144000" cy="821953"/>
          </a:xfrm>
        </p:spPr>
        <p:txBody>
          <a:bodyPr/>
          <a:lstStyle/>
          <a:p>
            <a:r>
              <a:rPr lang="en-US" sz="4400" b="1" dirty="0">
                <a:solidFill>
                  <a:srgbClr val="FFFFFF"/>
                </a:solidFill>
                <a:effectLst>
                  <a:outerShdw blurRad="50800" dist="63500" dir="2700000" algn="tl" rotWithShape="0">
                    <a:srgbClr val="000000"/>
                  </a:outerShdw>
                </a:effectLst>
                <a:latin typeface="Times"/>
                <a:ea typeface="ヒラギノ角ゴ Pro W3"/>
                <a:cs typeface="Times"/>
              </a:rPr>
              <a:t>Series on the Book of Hebrews</a:t>
            </a:r>
            <a:r>
              <a:rPr lang="en-US" b="1" dirty="0"/>
              <a:t> </a:t>
            </a:r>
          </a:p>
        </p:txBody>
      </p:sp>
      <p:sp>
        <p:nvSpPr>
          <p:cNvPr id="5" name="Title 3"/>
          <p:cNvSpPr txBox="1">
            <a:spLocks/>
          </p:cNvSpPr>
          <p:nvPr/>
        </p:nvSpPr>
        <p:spPr bwMode="auto">
          <a:xfrm>
            <a:off x="0" y="4407247"/>
            <a:ext cx="9144000" cy="8219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0" hangingPunct="0"/>
            <a:r>
              <a:rPr lang="ar-JO" sz="5400" spc="-220" dirty="0">
                <a:solidFill>
                  <a:srgbClr val="FFCC66"/>
                </a:solidFill>
                <a:effectLst>
                  <a:outerShdw blurRad="50800" dist="63500" dir="2700000" algn="tl" rotWithShape="0">
                    <a:srgbClr val="000000"/>
                  </a:outerShdw>
                </a:effectLst>
                <a:latin typeface="Times"/>
                <a:ea typeface="ヒラギノ角ゴ Pro W3"/>
                <a:cs typeface="Times"/>
              </a:rPr>
              <a:t>رئيس الكهنة العظيم</a:t>
            </a:r>
            <a:endParaRPr lang="en-US" sz="5400" spc="-220" dirty="0">
              <a:solidFill>
                <a:srgbClr val="FFCC66"/>
              </a:solidFill>
              <a:effectLst>
                <a:outerShdw blurRad="50800" dist="63500" dir="2700000" algn="tl" rotWithShape="0">
                  <a:srgbClr val="000000"/>
                </a:outerShdw>
              </a:effectLst>
              <a:latin typeface="Times"/>
              <a:ea typeface="ヒラギノ角ゴ Pro W3"/>
              <a:cs typeface="Times"/>
            </a:endParaRP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79912" y="1569150"/>
            <a:ext cx="1460500" cy="744796"/>
          </a:xfrm>
          <a:prstGeom prst="rect">
            <a:avLst/>
          </a:prstGeom>
        </p:spPr>
      </p:pic>
      <p:sp>
        <p:nvSpPr>
          <p:cNvPr id="8" name="Title 3"/>
          <p:cNvSpPr txBox="1">
            <a:spLocks/>
          </p:cNvSpPr>
          <p:nvPr/>
        </p:nvSpPr>
        <p:spPr bwMode="auto">
          <a:xfrm>
            <a:off x="0" y="184552"/>
            <a:ext cx="9144000" cy="11967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ar-JO" b="1" dirty="0">
                <a:solidFill>
                  <a:srgbClr val="FFFFFF"/>
                </a:solidFill>
                <a:effectLst>
                  <a:outerShdw blurRad="50800" dist="63500" dir="2700000" algn="tl" rotWithShape="0">
                    <a:srgbClr val="000000"/>
                  </a:outerShdw>
                </a:effectLst>
                <a:latin typeface="Arial"/>
                <a:ea typeface="ヒラギノ角ゴ Pro W3"/>
                <a:cs typeface="Arial"/>
              </a:rPr>
              <a:t>يجب علينا أن نعيد يسوع                        كونه وسيطنا مع الله</a:t>
            </a:r>
            <a:r>
              <a:rPr lang="en-US" b="1" dirty="0">
                <a:solidFill>
                  <a:srgbClr val="FFFFFF"/>
                </a:solidFill>
                <a:effectLst>
                  <a:outerShdw blurRad="50800" dist="63500" dir="2700000" algn="tl" rotWithShape="0">
                    <a:srgbClr val="000000"/>
                  </a:outerShdw>
                </a:effectLst>
                <a:latin typeface="Arial"/>
                <a:ea typeface="ヒラギノ角ゴ Pro W3"/>
                <a:cs typeface="Arial"/>
              </a:rPr>
              <a:t> </a:t>
            </a:r>
            <a:endParaRPr lang="en-US" b="1" dirty="0">
              <a:solidFill>
                <a:srgbClr val="000000"/>
              </a:solidFill>
              <a:latin typeface="Arial"/>
              <a:ea typeface="ヒラギノ角ゴ Pro W3"/>
              <a:cs typeface="Arial"/>
            </a:endParaRPr>
          </a:p>
        </p:txBody>
      </p:sp>
    </p:spTree>
    <p:extLst>
      <p:ext uri="{BB962C8B-B14F-4D97-AF65-F5344CB8AC3E}">
        <p14:creationId xmlns:p14="http://schemas.microsoft.com/office/powerpoint/2010/main" val="14383710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Calibri"/>
                <a:ea typeface="MS PGothic" pitchFamily="34" charset="-128"/>
                <a:cs typeface="Arial"/>
              </a:rPr>
              <a:t>هو </a:t>
            </a:r>
            <a:r>
              <a:rPr kumimoji="0" lang="ar-JO" sz="4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Calibri"/>
                <a:ea typeface="MS PGothic" pitchFamily="34" charset="-128"/>
                <a:cs typeface="Arial"/>
              </a:rPr>
              <a:t>ابن الله </a:t>
            </a:r>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Calibri"/>
                <a:ea typeface="MS PGothic" pitchFamily="34" charset="-128"/>
                <a:cs typeface="Arial"/>
              </a:rPr>
              <a:t>الذي يساعدنا لنقترب بدلاً من أن نبتعد (4: 14-16)</a:t>
            </a:r>
            <a:endParaRPr lang="en-US" b="1" kern="1200" dirty="0">
              <a:solidFill>
                <a:srgbClr val="FFFFFF"/>
              </a:solidFill>
              <a:effectLst>
                <a:outerShdw blurRad="50800" dist="63500" dir="2700000" algn="tl" rotWithShape="0">
                  <a:srgbClr val="000000"/>
                </a:outerShdw>
              </a:effectLst>
              <a:cs typeface="Arial"/>
            </a:endParaRPr>
          </a:p>
        </p:txBody>
      </p:sp>
      <p:sp>
        <p:nvSpPr>
          <p:cNvPr id="3" name="Rectangle 2"/>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يسوع</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39583317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282" y="4380282"/>
            <a:ext cx="9144000" cy="2036231"/>
          </a:xfrm>
          <a:noFill/>
          <a:ln>
            <a:noFill/>
          </a:ln>
        </p:spPr>
        <p:txBody>
          <a:bodyPr vert="horz" wrap="square" lIns="91440" tIns="45720" rIns="91440" bIns="45720" numCol="1" anchor="ctr" anchorCtr="0" compatLnSpc="1">
            <a:prstTxWarp prst="textNoShape">
              <a:avLst/>
            </a:prstTxWarp>
          </a:bodyPr>
          <a:lstStyle/>
          <a:p>
            <a:pPr defTabSz="457200"/>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له </a:t>
            </a:r>
            <a:r>
              <a:rPr kumimoji="0" lang="ar-JO" sz="4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a:cs typeface="Arial"/>
              </a:rPr>
              <a:t>كهنوت</a:t>
            </a:r>
            <a:r>
              <a:rPr kumimoji="0" lang="ar-JO" sz="4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 أعلى من هارون وهو أكثر استحقاقاً للتبعية (5: 1-10)</a:t>
            </a:r>
            <a:endParaRPr lang="en-US" b="1" kern="1200" dirty="0">
              <a:solidFill>
                <a:srgbClr val="FFFFFF"/>
              </a:solidFill>
              <a:effectLst>
                <a:outerShdw blurRad="50800" dist="63500" dir="2700000" algn="tl" rotWithShape="0">
                  <a:srgbClr val="000000"/>
                </a:outerShdw>
              </a:effectLst>
              <a:cs typeface="Arial"/>
            </a:endParaRPr>
          </a:p>
        </p:txBody>
      </p:sp>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96814" y="980511"/>
            <a:ext cx="2365217" cy="1206165"/>
          </a:xfrm>
          <a:prstGeom prst="rect">
            <a:avLst/>
          </a:prstGeom>
        </p:spPr>
      </p:pic>
    </p:spTree>
    <p:extLst>
      <p:ext uri="{BB962C8B-B14F-4D97-AF65-F5344CB8AC3E}">
        <p14:creationId xmlns:p14="http://schemas.microsoft.com/office/powerpoint/2010/main" val="29138001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3</a:t>
            </a:r>
            <a:endParaRPr lang="en-US" sz="8800" b="1" dirty="0">
              <a:solidFill>
                <a:srgbClr val="FFFF00"/>
              </a:solidFill>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يستطيع رفض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 يقودنا إلى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الموت الجسدي     </a:t>
            </a: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11-6: 20)</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3684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933123" y="130424"/>
            <a:ext cx="4952526" cy="6316569"/>
          </a:xfrm>
          <a:prstGeom prst="rect">
            <a:avLst/>
          </a:prstGeom>
        </p:spPr>
      </p:pic>
      <p:sp>
        <p:nvSpPr>
          <p:cNvPr id="900098" name="Rectangle 2"/>
          <p:cNvSpPr>
            <a:spLocks noGrp="1" noChangeArrowheads="1"/>
          </p:cNvSpPr>
          <p:nvPr>
            <p:ph type="ctrTitle"/>
          </p:nvPr>
        </p:nvSpPr>
        <p:spPr>
          <a:xfrm>
            <a:off x="0" y="0"/>
            <a:ext cx="3933123" cy="67405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لا تقنع الله أن يدخلك السماء مبكراً،  يمكنك القيام بذلك عن طريق الثقة في وسيط أقل.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l="12068"/>
          <a:stretch/>
        </p:blipFill>
        <p:spPr>
          <a:xfrm>
            <a:off x="0" y="0"/>
            <a:ext cx="9158301" cy="6894604"/>
          </a:xfrm>
          <a:prstGeom prst="rect">
            <a:avLst/>
          </a:prstGeom>
        </p:spPr>
      </p:pic>
      <p:sp>
        <p:nvSpPr>
          <p:cNvPr id="900098" name="Rectangle 2"/>
          <p:cNvSpPr>
            <a:spLocks noGrp="1" noChangeArrowheads="1"/>
          </p:cNvSpPr>
          <p:nvPr>
            <p:ph type="ctrTitle"/>
          </p:nvPr>
        </p:nvSpPr>
        <p:spPr>
          <a:xfrm>
            <a:off x="14301" y="53381"/>
            <a:ext cx="9144000" cy="868532"/>
          </a:xfrm>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لقد حدث ذلك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32632"/>
            <a:ext cx="9144000" cy="526845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مات حنانيا وسفيرة </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(أع 5: 1-11)</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تجاوزات العشاء الرباني </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كو 11: 30)</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تؤدي بعض الخطايا إلى الموت </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(1يوحنا 5: 16-17)</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والبعض يخلصون كما في النار</a:t>
            </a:r>
          </a:p>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(1كو3: 15).</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76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4514" y="72835"/>
            <a:ext cx="9036496" cy="67405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التزم نحوه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790687"/>
            <a:ext cx="9144000" cy="6067313"/>
          </a:xfrm>
          <a:prstGeom prst="rect">
            <a:avLst/>
          </a:prstGeom>
        </p:spPr>
      </p:pic>
    </p:spTree>
    <p:extLst>
      <p:ext uri="{BB962C8B-B14F-4D97-AF65-F5344CB8AC3E}">
        <p14:creationId xmlns:p14="http://schemas.microsoft.com/office/powerpoint/2010/main" val="328134243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279989143"/>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176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1279</TotalTime>
  <Words>2481</Words>
  <Application>Microsoft Macintosh PowerPoint</Application>
  <PresentationFormat>On-screen Show (4:3)</PresentationFormat>
  <Paragraphs>304</Paragraphs>
  <Slides>98</Slides>
  <Notes>84</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98</vt:i4>
      </vt:variant>
    </vt:vector>
  </HeadingPairs>
  <TitlesOfParts>
    <vt:vector size="127" baseType="lpstr">
      <vt:lpstr>26</vt:lpstr>
      <vt:lpstr>BONES</vt:lpstr>
      <vt:lpstr>ＭＳ Ｐゴシック</vt:lpstr>
      <vt:lpstr>Times</vt:lpstr>
      <vt:lpstr>Arial</vt:lpstr>
      <vt:lpstr>Calibri</vt:lpstr>
      <vt:lpstr>Comic Sans MS</vt:lpstr>
      <vt:lpstr>Garamond</vt:lpstr>
      <vt:lpstr>Monotype Sorts</vt:lpstr>
      <vt:lpstr>Tahoma</vt:lpstr>
      <vt:lpstr>Times New Roman</vt:lpstr>
      <vt:lpstr>Verdana</vt:lpstr>
      <vt:lpstr>Wingdings</vt:lpstr>
      <vt:lpstr>49_Blank Presentation</vt:lpstr>
      <vt:lpstr>3_Ripple</vt:lpstr>
      <vt:lpstr>untitled 1</vt:lpstr>
      <vt:lpstr>Ripple</vt:lpstr>
      <vt:lpstr>Stream</vt:lpstr>
      <vt:lpstr>2_Ripple</vt:lpstr>
      <vt:lpstr>3_Blank Presentation</vt:lpstr>
      <vt:lpstr>4_Ripple</vt:lpstr>
      <vt:lpstr>Blank Presentation</vt:lpstr>
      <vt:lpstr>1_Blank Presentation</vt:lpstr>
      <vt:lpstr>Default Design</vt:lpstr>
      <vt:lpstr>Office Theme</vt:lpstr>
      <vt:lpstr>14 Literary 2 - Dead Sea Scrolls</vt:lpstr>
      <vt:lpstr>4_Stream</vt:lpstr>
      <vt:lpstr>3_Default Design</vt:lpstr>
      <vt:lpstr>51_Blank Presentation</vt:lpstr>
      <vt:lpstr>أفضل         من       هارون</vt:lpstr>
      <vt:lpstr>الوساطة</vt:lpstr>
      <vt:lpstr>الوساطة</vt:lpstr>
      <vt:lpstr>كيف يستطيع رجل خاطئ أن يصل                إلى الله القدوس؟</vt:lpstr>
      <vt:lpstr>المسيح هو الوسيط بين البشر الخطاة  والله القدوس</vt:lpstr>
      <vt:lpstr>كان موسى وسيطاً لليهود ذات مرة</vt:lpstr>
      <vt:lpstr>الكهنة الكاثوليك</vt:lpstr>
      <vt:lpstr>مريم الوسيطة</vt:lpstr>
      <vt:lpstr>هل أنت          هو وسيطك الشخصي؟</vt:lpstr>
      <vt:lpstr>هل تثق بوسيط  ليساعدك أن تتصالح  مع الله؟ </vt:lpstr>
      <vt:lpstr>لماذا نتبع يسوع كوسيط  بين الله وبيننا؟</vt:lpstr>
      <vt:lpstr>العبرانيين</vt:lpstr>
      <vt:lpstr>كيف نعرف   أن القراء  كانوا يهوداً؟</vt:lpstr>
      <vt:lpstr>أعتقد أن القراء عاشوا في إسرائيل</vt:lpstr>
      <vt:lpstr>كان القراء يهوداً مسيحيين</vt:lpstr>
      <vt:lpstr>هل يجب         أن أرجع؟</vt:lpstr>
      <vt:lpstr>Christ is Better</vt:lpstr>
      <vt:lpstr>سفر أفضل</vt:lpstr>
      <vt:lpstr>المسيح متفوق   في شخصه      (1: 1-4: 13)</vt:lpstr>
      <vt:lpstr>المسيح متفوق في شخصه</vt:lpstr>
      <vt:lpstr>المسيح متفوق في عمله الكهنوتي (4: 14-10: 18)</vt:lpstr>
      <vt:lpstr>كهنوت المسيح المتفوق</vt:lpstr>
      <vt:lpstr>لماذا نتبع يسوع كوسيط  بين الله وبيننا؟</vt:lpstr>
      <vt:lpstr>هو ابن الله الذي يساعدنا لنقترب بدلاً من أن نبتعد (4: 14-16)</vt:lpstr>
      <vt:lpstr>إن لنا رئيس كهنة عظيماً دخل السماوات هو يسوع ابن الله لهذا لنتمسك بالإيمان الذي نعترف به. (4: 14 المبسطة)</vt:lpstr>
      <vt:lpstr>صعود  المسيح</vt:lpstr>
      <vt:lpstr>يمر رئيس الكهنة عبر الحجاب من القدس إلى قدس الأقداس</vt:lpstr>
      <vt:lpstr>ما قبل الحجاب</vt:lpstr>
      <vt:lpstr>PowerPoint Presentation</vt:lpstr>
      <vt:lpstr>فإذ لنا رئيس كهنة عظيم قد اجتاز السماوات، يسوع ابن الله، فلنتمسك بالإقرار. (4: 14)</vt:lpstr>
      <vt:lpstr>"Scripture" (5: NLT).</vt:lpstr>
      <vt:lpstr>Christ understands suffering</vt:lpstr>
      <vt:lpstr>يفهم يسوع الألم</vt:lpstr>
      <vt:lpstr>لا يوجد  وسيط أعظم</vt:lpstr>
      <vt:lpstr>لماذا نتبع يسوع كوسيط  بين الله وبيننا؟</vt:lpstr>
      <vt:lpstr>هو ابن الله الذي يساعدنا لنقترب بدلاً من أن نبتعد (4: 14-16)</vt:lpstr>
      <vt:lpstr>له كهنوت أعلى من هارون وهو أكثر استحقاقاً للتبعية (5: 1-10)</vt:lpstr>
      <vt:lpstr>خلفية العهد القديم عن رئيس الكهنة</vt:lpstr>
      <vt:lpstr>أقدس وظيفة  في إسرائيل</vt:lpstr>
      <vt:lpstr>العمامة: قدس للرب</vt:lpstr>
      <vt:lpstr>الصدرة</vt:lpstr>
      <vt:lpstr>يوم الكفارة (لا 16)</vt:lpstr>
      <vt:lpstr>متطلبات رئيس الكهنة</vt:lpstr>
      <vt:lpstr>1 لأن كل رئيس كهنة مأخوذ من الناس يقام لأجل الناس فيما لله، لكي يقدم قرابين وذبائح عن الخطايا،</vt:lpstr>
      <vt:lpstr>مدعو من الله</vt:lpstr>
      <vt:lpstr>ولا يأخذ أحد هذه الوظيفة بنفسه، بل المدعو من الله، كما هارون أيضاً. (5: 4)</vt:lpstr>
      <vt:lpstr>يسوع: رجل مدعو من الله</vt:lpstr>
      <vt:lpstr>كذلك المسيح أيضاً لم يمجد نفسه ليصير رئيس كهنة،  بل الذي قال له:</vt:lpstr>
      <vt:lpstr>كما يقول أيضاً في موضع آخر:     أنت كاهن إلى الأبد  على رتبة ملكي صادق.  (5: 6)</vt:lpstr>
      <vt:lpstr>الذي في أيام جسده، إذ قدم بصراخ شديد ودموع طلبات وتضرعات للقادر أن يخلصه من الموت، وسمع له من أجل تقواه، مع كونه ابناً تعلم الطاعة مما تألم به. وإذ كمل صار لجميع الذين يطيعونه، سبب خلاص أبدي، مدعواً من الله رئيس كهنة على رتبة ملكي صادق. (5: 7-10)</vt:lpstr>
      <vt:lpstr>5 تحذيرات في عبرانيين</vt:lpstr>
      <vt:lpstr>تحذير 1</vt:lpstr>
      <vt:lpstr>تحذير 2</vt:lpstr>
      <vt:lpstr>تحذير 3</vt:lpstr>
      <vt:lpstr>كان ينبغي لهؤلاء المسيحيين أن يكونوا ناضجين بما فيه الكفاية ليكونوا معلمين، ولكن في لامبالاتهم احتاجوا إلى سماع الأساسيات عن المسيح، بدلاً من التعليم المتقدم في البر (5: 11-14). </vt:lpstr>
      <vt:lpstr>الذي من جهته الكلام كثير عندنا، وعسر التفسير لننطق به، إذ قد صرتم متباطئي المسامع. لأنكم ­إذ كان ينبغي أن تكونوا معلمين لسبب طول الزمان­. (5: 11-12أ)</vt:lpstr>
      <vt:lpstr>تحتاجون أن يعلمكم أحد ما هي أركان بداءة أقوال الله، وصرتم محتاجين إلى اللبن، لا إلى طعام قوي، لأن كل من يتناول اللبن هو عديم الخبرة في كلام البر لأنه طفل. (5: 12ب-13)</vt:lpstr>
      <vt:lpstr>وأما الطعام القوي فللبالغين، الذين بسبب التمرن قد صارت لهم الحواس مدربة على التمييز بين الخير والشر. (5: 14)</vt:lpstr>
      <vt:lpstr>هل أنت طفل كبير؟</vt:lpstr>
      <vt:lpstr>لذلك ونحن تاركون كلام بداءة المسيح، لنتقدم إلى الكمال، غير واضعين أيضاً أساس التوبة من الأعمال الميتة، والإيمان بالله (6: 1) </vt:lpstr>
      <vt:lpstr>تعليم المعموديات، ووضع الأيادي، قيامة الأموات، والدينونة الأبدية، وهذا سنفعله إن أذن الله. (6: 2-3)</vt:lpstr>
      <vt:lpstr>حطام قمران</vt:lpstr>
      <vt:lpstr>خارطة        مجتمع  قمران</vt:lpstr>
      <vt:lpstr>تنظر جميع طقوس العهد القديم بالحقيقة إلى يسوع لتتميمها.</vt:lpstr>
      <vt:lpstr>إن الإرتداد بالتخلي عن المسيحية من أجل الناموس سيكون قراراً لا رجعة فيه، حيث يكون أن إعادة الغلتزام نحو المسيح مستحيل، والموت الجسدي لا مفر منه (6: 4-8)</vt:lpstr>
      <vt:lpstr>الإستحالة (عب 6: 4-6)</vt:lpstr>
      <vt:lpstr>هل سيذهب     بعض المؤمنين   إلى الجحيم؟</vt:lpstr>
      <vt:lpstr>ما هي الخطورة في 6: 4-8)</vt:lpstr>
      <vt:lpstr>إسرائيل  (67-68 م)</vt:lpstr>
      <vt:lpstr>حرب اليهود (66-73 م)</vt:lpstr>
      <vt:lpstr>سور حصار أورشليم (70 م)</vt:lpstr>
      <vt:lpstr>ساحة  الهيكل</vt:lpstr>
      <vt:lpstr>الهيكل من الشرق</vt:lpstr>
      <vt:lpstr>قلعة أنطونيا</vt:lpstr>
      <vt:lpstr>Antonia Fortress Leveled</vt:lpstr>
      <vt:lpstr>تسوية  قلعة  أنطونيا</vt:lpstr>
      <vt:lpstr>الهجوم على الهيكل</vt:lpstr>
      <vt:lpstr>ماذا حدث للمسيحيين في أورشليم؟</vt:lpstr>
      <vt:lpstr>النار</vt:lpstr>
      <vt:lpstr>عبرانيين 8: 13</vt:lpstr>
      <vt:lpstr>الإستحالة (عب 6: 4-6)</vt:lpstr>
      <vt:lpstr> ولكننا قد تيقنا من جهتكم أيها الأحباء أموراً أفضل، ومختصة بالخلاص، وإن كنا نتكلم هكذا. لأن الله ليس بظالم حتى ينسى عملكم وتعب المحبة التي أظهرتموها نحو اسمه، إذ قد خدمتم القديسين وتخدمونهم (6: 9-10)</vt:lpstr>
      <vt:lpstr>ولكننا نشتهي أن كل واحد منكم يظهر هذا الإجتهاد عينه ليقين الرجاء إلى النهاية، لكي لا تكونوا متباطئين بل متمثلين بالذين بالإيمان والأناة يرثون المواعيد. (6: 11-12)</vt:lpstr>
      <vt:lpstr>فإنه لما وعد الله إبراهيم، إذ لم يكن له أعظم يقسم به،    أقسم بنفسه قائلاً:  إني لأباركنك بركة وأكثرنك تكثيراً.  وهكذا إذ تأنى نال الموعد. (6: 13-15)</vt:lpstr>
      <vt:lpstr>فإن الناس يقسمون بالأعظم، ونهاية كل مشاجرة عندهم لأجل التثبيت هي القسم. فلذلك إذ أراد الله أن يظهر أكثر كثيرا لورثة الموعد عدم تغير قضائه، توسط بقسم (6: 16-17)</vt:lpstr>
      <vt:lpstr>حتى بأمرين عديمي التغير، لا يمكن أن الله يكذب فيهما، تكون لنا تعزية قوية، نحن الذين التجأنا لنمسك بالرجاء الموضوع أمامنا (6: 18)</vt:lpstr>
      <vt:lpstr>الذي هو لنا كمرساة للنفس مؤتمنة وثابتة، تدخل إلى ما داخل الحجاب، حيث دخل يسوع كسابق لأجلنا، صائراً على رتبة ملكي صادق، رئيس كهنة إلى الأبد. (6: 19-20)</vt:lpstr>
      <vt:lpstr>لماذا نتبع يسوع كوسيط  بين الله وبيننا؟</vt:lpstr>
      <vt:lpstr>يؤدي اتباع وسيط أقل من يسوع  إلى الموت </vt:lpstr>
      <vt:lpstr>Series on the Book of Hebrews </vt:lpstr>
      <vt:lpstr>هو ابن الله الذي يساعدنا لنقترب بدلاً من أن نبتعد (4: 14-16)</vt:lpstr>
      <vt:lpstr>له كهنوت أعلى من هارون وهو أكثر استحقاقاً للتبعية (5: 1-10)</vt:lpstr>
      <vt:lpstr>تحذير 3</vt:lpstr>
      <vt:lpstr>لا تقنع الله أن يدخلك السماء مبكراً،  يمكنك القيام بذلك عن طريق الثقة في وسيط أقل.</vt:lpstr>
      <vt:lpstr>لقد حدث ذلك</vt:lpstr>
      <vt:lpstr>التزم نحوه</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118</cp:revision>
  <dcterms:created xsi:type="dcterms:W3CDTF">2014-08-02T06:39:19Z</dcterms:created>
  <dcterms:modified xsi:type="dcterms:W3CDTF">2024-06-03T07:51:49Z</dcterms:modified>
</cp:coreProperties>
</file>