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7.xml" ContentType="application/vnd.openxmlformats-officedocument.themeOverride+xml"/>
  <Override PartName="/ppt/notesSlides/notesSlide53.xml" ContentType="application/vnd.openxmlformats-officedocument.presentationml.notesSlide+xml"/>
  <Override PartName="/ppt/theme/themeOverride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9.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2" r:id="rId3"/>
    <p:sldMasterId id="2147483730" r:id="rId4"/>
    <p:sldMasterId id="2147483742" r:id="rId5"/>
    <p:sldMasterId id="2147483770" r:id="rId6"/>
    <p:sldMasterId id="2147483782" r:id="rId7"/>
    <p:sldMasterId id="2147483794" r:id="rId8"/>
    <p:sldMasterId id="2147483796" r:id="rId9"/>
    <p:sldMasterId id="2147483808" r:id="rId10"/>
    <p:sldMasterId id="2147483820" r:id="rId11"/>
    <p:sldMasterId id="2147483836" r:id="rId12"/>
    <p:sldMasterId id="2147483851" r:id="rId13"/>
  </p:sldMasterIdLst>
  <p:notesMasterIdLst>
    <p:notesMasterId r:id="rId82"/>
  </p:notesMasterIdLst>
  <p:sldIdLst>
    <p:sldId id="257" r:id="rId14"/>
    <p:sldId id="480" r:id="rId15"/>
    <p:sldId id="528" r:id="rId16"/>
    <p:sldId id="532" r:id="rId17"/>
    <p:sldId id="518" r:id="rId18"/>
    <p:sldId id="529" r:id="rId19"/>
    <p:sldId id="521" r:id="rId20"/>
    <p:sldId id="519" r:id="rId21"/>
    <p:sldId id="530" r:id="rId22"/>
    <p:sldId id="531" r:id="rId23"/>
    <p:sldId id="524" r:id="rId24"/>
    <p:sldId id="526" r:id="rId25"/>
    <p:sldId id="512" r:id="rId26"/>
    <p:sldId id="559" r:id="rId27"/>
    <p:sldId id="539" r:id="rId28"/>
    <p:sldId id="520" r:id="rId29"/>
    <p:sldId id="484" r:id="rId30"/>
    <p:sldId id="482" r:id="rId31"/>
    <p:sldId id="258" r:id="rId32"/>
    <p:sldId id="606" r:id="rId33"/>
    <p:sldId id="600" r:id="rId34"/>
    <p:sldId id="607" r:id="rId35"/>
    <p:sldId id="549" r:id="rId36"/>
    <p:sldId id="550" r:id="rId37"/>
    <p:sldId id="511" r:id="rId38"/>
    <p:sldId id="496" r:id="rId39"/>
    <p:sldId id="558" r:id="rId40"/>
    <p:sldId id="505" r:id="rId41"/>
    <p:sldId id="509" r:id="rId42"/>
    <p:sldId id="497" r:id="rId43"/>
    <p:sldId id="535" r:id="rId44"/>
    <p:sldId id="568" r:id="rId45"/>
    <p:sldId id="540" r:id="rId46"/>
    <p:sldId id="560" r:id="rId47"/>
    <p:sldId id="567" r:id="rId48"/>
    <p:sldId id="561" r:id="rId49"/>
    <p:sldId id="566" r:id="rId50"/>
    <p:sldId id="504" r:id="rId51"/>
    <p:sldId id="562" r:id="rId52"/>
    <p:sldId id="563" r:id="rId53"/>
    <p:sldId id="564" r:id="rId54"/>
    <p:sldId id="510" r:id="rId55"/>
    <p:sldId id="565" r:id="rId56"/>
    <p:sldId id="536" r:id="rId57"/>
    <p:sldId id="608" r:id="rId58"/>
    <p:sldId id="538" r:id="rId59"/>
    <p:sldId id="499" r:id="rId60"/>
    <p:sldId id="500" r:id="rId61"/>
    <p:sldId id="557" r:id="rId62"/>
    <p:sldId id="483" r:id="rId63"/>
    <p:sldId id="609" r:id="rId64"/>
    <p:sldId id="522" r:id="rId65"/>
    <p:sldId id="574" r:id="rId66"/>
    <p:sldId id="569" r:id="rId67"/>
    <p:sldId id="570" r:id="rId68"/>
    <p:sldId id="571" r:id="rId69"/>
    <p:sldId id="507" r:id="rId70"/>
    <p:sldId id="503" r:id="rId71"/>
    <p:sldId id="572" r:id="rId72"/>
    <p:sldId id="573" r:id="rId73"/>
    <p:sldId id="575" r:id="rId74"/>
    <p:sldId id="610" r:id="rId75"/>
    <p:sldId id="502" r:id="rId76"/>
    <p:sldId id="576" r:id="rId77"/>
    <p:sldId id="541" r:id="rId78"/>
    <p:sldId id="577" r:id="rId79"/>
    <p:sldId id="406" r:id="rId80"/>
    <p:sldId id="58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752" autoAdjust="0"/>
    <p:restoredTop sz="94249" autoAdjust="0"/>
  </p:normalViewPr>
  <p:slideViewPr>
    <p:cSldViewPr snapToGrid="0" snapToObjects="1">
      <p:cViewPr>
        <p:scale>
          <a:sx n="87" d="100"/>
          <a:sy n="87" d="100"/>
        </p:scale>
        <p:origin x="3208" y="1080"/>
      </p:cViewPr>
      <p:guideLst>
        <p:guide orient="horz" pos="2160"/>
        <p:guide pos="2880"/>
      </p:guideLst>
    </p:cSldViewPr>
  </p:slideViewPr>
  <p:outlineViewPr>
    <p:cViewPr>
      <p:scale>
        <a:sx n="33" d="100"/>
        <a:sy n="33" d="100"/>
      </p:scale>
      <p:origin x="0" y="12840"/>
    </p:cViewPr>
  </p:outlineViewPr>
  <p:notesTextViewPr>
    <p:cViewPr>
      <p:scale>
        <a:sx n="100" d="100"/>
        <a:sy n="100" d="100"/>
      </p:scale>
      <p:origin x="0" y="0"/>
    </p:cViewPr>
  </p:notesTextViewPr>
  <p:sorterViewPr>
    <p:cViewPr>
      <p:scale>
        <a:sx n="93" d="100"/>
        <a:sy n="93" d="100"/>
      </p:scale>
      <p:origin x="0" y="167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microsoft.com/office/2018/10/relationships/authors" Target="authors.xml"/><Relationship Id="rId61" Type="http://schemas.openxmlformats.org/officeDocument/2006/relationships/slide" Target="slides/slide48.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You may not feel that your angel is very pleased with you, but…</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2008 survey by Baylor University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Institute for Studies of Religion reveals that 55% of all American adults believe a guardian angel protects them</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bring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messages—to Abraham, to Daniel, to Mary, to Joseph, etc.</a:t>
            </a:r>
            <a:r>
              <a:rPr lang="en-SG" dirty="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 you believe in angels?  A Nielsen survey in 2010 showed that nearly 70% of the U.S. population believes in angels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Do</a:t>
            </a:r>
            <a:r>
              <a:rPr lang="en-SG" sz="1200" kern="1200" baseline="0" dirty="0">
                <a:solidFill>
                  <a:schemeClr val="tx1"/>
                </a:solidFill>
                <a:effectLst/>
                <a:latin typeface="+mn-lt"/>
                <a:ea typeface="+mn-ea"/>
                <a:cs typeface="+mn-cs"/>
              </a:rPr>
              <a:t> you respect them?  </a:t>
            </a:r>
            <a:r>
              <a:rPr lang="en-US" sz="1200" kern="1200" dirty="0">
                <a:solidFill>
                  <a:schemeClr val="tx1"/>
                </a:solidFill>
                <a:effectLst/>
                <a:latin typeface="+mn-lt"/>
                <a:ea typeface="+mn-ea"/>
                <a:cs typeface="+mn-cs"/>
              </a:rPr>
              <a:t>Do you give them </a:t>
            </a:r>
            <a:r>
              <a:rPr lang="en-US" sz="1200" i="1" kern="1200" dirty="0">
                <a:solidFill>
                  <a:schemeClr val="tx1"/>
                </a:solidFill>
                <a:effectLst/>
                <a:latin typeface="+mn-lt"/>
                <a:ea typeface="+mn-ea"/>
                <a:cs typeface="+mn-cs"/>
              </a:rPr>
              <a:t>too much</a:t>
            </a:r>
            <a:r>
              <a:rPr lang="en-US" sz="1200" kern="1200" dirty="0">
                <a:solidFill>
                  <a:schemeClr val="tx1"/>
                </a:solidFill>
                <a:effectLst/>
                <a:latin typeface="+mn-lt"/>
                <a:ea typeface="+mn-ea"/>
                <a:cs typeface="+mn-cs"/>
              </a:rPr>
              <a:t> respect?  Like more than Jesus? I hope not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Sometimes we get our theology of angels from movies like the 1946 film,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Wonderful Life!"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theology says, "Every time a bell rings, an angel gets his wings."  Really?!  Do we have chapter and verse for that?</a:t>
            </a:r>
            <a:r>
              <a:rPr lang="en-SG" dirty="0">
                <a:effectLst/>
              </a:rPr>
              <a:t>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One author gives a good summary of the Bible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teaching on angels.</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we give to hold Christ higher than the angelic host?</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Why would this question be relevant to readers of the letter to the Hebrews?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Many scholars think that the readers had a very high view of angels—and that Jesus </a:t>
            </a:r>
            <a:r>
              <a:rPr lang="en-US" sz="1200" kern="1200" dirty="0" err="1">
                <a:solidFill>
                  <a:schemeClr val="tx1"/>
                </a:solidFill>
                <a:effectLst/>
                <a:latin typeface="+mn-lt"/>
                <a:ea typeface="+mn-ea"/>
                <a:cs typeface="+mn-cs"/>
              </a:rPr>
              <a:t>couldn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compare to angels in their eye.</a:t>
            </a:r>
          </a:p>
          <a:p>
            <a:r>
              <a:rPr lang="en-US" sz="1200" kern="1200" dirty="0">
                <a:solidFill>
                  <a:schemeClr val="tx1"/>
                </a:solidFill>
                <a:effectLst/>
                <a:latin typeface="+mn-lt"/>
                <a:ea typeface="+mn-ea"/>
                <a:cs typeface="+mn-cs"/>
              </a:rPr>
              <a:t>The readers of Hebrews probably belonged to a Jewish sect emphasizing angels so much that they thought angels were better than Jesus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Perhaps the readers thought, "Well, OK, Jesus supersedes prophets as they were mere men, but angels are far more powerful than any man!"</a:t>
            </a:r>
            <a:r>
              <a:rPr lang="en-SG" dirty="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893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are cool.  Period.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Arial" panose="020B0604020202020204" pitchFamily="34" charset="0"/>
              </a:rPr>
              <a:t>الكاتب</a:t>
            </a:r>
            <a:r>
              <a:rPr lang="ar-SA" sz="1200" kern="1200" baseline="0" dirty="0">
                <a:solidFill>
                  <a:schemeClr val="tx1"/>
                </a:solidFill>
                <a:effectLst/>
                <a:latin typeface="+mn-lt"/>
                <a:ea typeface="+mn-ea"/>
                <a:cs typeface="Arial" panose="020B0604020202020204" pitchFamily="34" charset="0"/>
              </a:rPr>
              <a:t> او المؤلف قد زارهم مرة ويريد ان يزورهم مرة اخرى ( 13: 19 , 23 )</a:t>
            </a:r>
          </a:p>
          <a:p>
            <a:r>
              <a:rPr lang="ar-SA" sz="1200" kern="1200" baseline="0" dirty="0">
                <a:solidFill>
                  <a:schemeClr val="tx1"/>
                </a:solidFill>
                <a:effectLst/>
                <a:ea typeface="ＭＳ Ｐゴシック" pitchFamily="-111" charset="-128"/>
                <a:cs typeface="Arial" panose="020B0604020202020204" pitchFamily="34" charset="0"/>
              </a:rPr>
              <a:t>القراء اظهر اهتمام وقلق على تيموثاوس ايضا ( 13: 18) </a:t>
            </a:r>
            <a:endParaRPr lang="ar-SA" sz="1200" kern="1200" baseline="0" dirty="0">
              <a:solidFill>
                <a:schemeClr val="tx1"/>
              </a:solidFill>
              <a:effectLst/>
              <a:latin typeface="+mn-lt"/>
              <a:ea typeface="+mn-ea"/>
              <a:cs typeface="Arial" panose="020B0604020202020204" pitchFamily="34" charset="0"/>
            </a:endParaRPr>
          </a:p>
        </p:txBody>
      </p:sp>
    </p:spTree>
    <p:extLst>
      <p:ext uri="{BB962C8B-B14F-4D97-AF65-F5344CB8AC3E}">
        <p14:creationId xmlns:p14="http://schemas.microsoft.com/office/powerpoint/2010/main" val="408491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Arial" panose="020B0604020202020204" pitchFamily="34" charset="0"/>
            </a:endParaRPr>
          </a:p>
          <a:p>
            <a:r>
              <a:rPr lang="ar-SA" sz="1200" kern="1200" dirty="0">
                <a:solidFill>
                  <a:schemeClr val="tx1"/>
                </a:solidFill>
                <a:effectLst/>
                <a:latin typeface="+mn-lt"/>
                <a:ea typeface="+mn-ea"/>
                <a:cs typeface="Arial" panose="020B0604020202020204" pitchFamily="34" charset="0"/>
              </a:rPr>
              <a:t>لديهم</a:t>
            </a:r>
            <a:r>
              <a:rPr lang="ar-SA" sz="1200" kern="1200" baseline="0" dirty="0">
                <a:solidFill>
                  <a:schemeClr val="tx1"/>
                </a:solidFill>
                <a:effectLst/>
                <a:latin typeface="+mn-lt"/>
                <a:ea typeface="+mn-ea"/>
                <a:cs typeface="Arial" panose="020B0604020202020204" pitchFamily="34" charset="0"/>
              </a:rPr>
              <a:t> تاريخ محدد يعرفه المؤلف او الكاتب , بما في ذلك الذين تحولوا او غيروا ( 2: 3) , خدمة للمسيحيين الاخرين (6: 10), الاضطهاد بسبب الانجيل (10: 32-34) , وحالة النضج الروحية الحالية ( 5: 11))</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Arial" panose="020B0604020202020204" pitchFamily="34" charset="0"/>
            </a:endParaRPr>
          </a:p>
          <a:p>
            <a:r>
              <a:rPr lang="ar-SA" sz="1200" kern="1200" dirty="0">
                <a:solidFill>
                  <a:schemeClr val="tx1"/>
                </a:solidFill>
                <a:effectLst/>
                <a:latin typeface="+mn-lt"/>
                <a:ea typeface="+mn-ea"/>
                <a:cs typeface="Arial" panose="020B0604020202020204" pitchFamily="34" charset="0"/>
              </a:rPr>
              <a:t>القراء قد يكونوا قادة لمجموعة</a:t>
            </a:r>
            <a:r>
              <a:rPr lang="ar-SA" sz="1200" kern="1200" baseline="0" dirty="0">
                <a:solidFill>
                  <a:schemeClr val="tx1"/>
                </a:solidFill>
                <a:effectLst/>
                <a:latin typeface="+mn-lt"/>
                <a:ea typeface="+mn-ea"/>
                <a:cs typeface="Arial" panose="020B0604020202020204" pitchFamily="34" charset="0"/>
              </a:rPr>
              <a:t> او مجتمع اكبر بحيث الكاتب يتوقع ان كل الكنيسة يكونوا معلمين (5: 12)</a:t>
            </a:r>
            <a:endParaRPr lang="en-US" dirty="0"/>
          </a:p>
        </p:txBody>
      </p:sp>
    </p:spTree>
    <p:extLst>
      <p:ext uri="{BB962C8B-B14F-4D97-AF65-F5344CB8AC3E}">
        <p14:creationId xmlns:p14="http://schemas.microsoft.com/office/powerpoint/2010/main" val="161408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85762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Zane Hodges believes Barnabas wrote the epistle from Rome and sent it to a Jewish community in Cyrene, Libya (BKC, 2:777-79)</a:t>
            </a:r>
            <a:r>
              <a:rPr lang="en-SG" dirty="0">
                <a:effectLst/>
              </a:rPr>
              <a:t> </a:t>
            </a:r>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However, I think there is good reason for this letter being sent to Israel—and even to a community within Israel—probably to a sectarian group like Qumran</a:t>
            </a:r>
            <a:r>
              <a:rPr lang="en-SG" dirty="0">
                <a:effectLst/>
              </a:rPr>
              <a:t> </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Note that this group taught that angels would rule the world! </a:t>
            </a:r>
            <a:endParaRPr lang="en-US" dirty="0"/>
          </a:p>
          <a:p>
            <a:endParaRPr lang="en-US" dirty="0"/>
          </a:p>
          <a:p>
            <a:r>
              <a:rPr lang="en-US" dirty="0"/>
              <a:t>http://</a:t>
            </a:r>
            <a:r>
              <a:rPr lang="en-US" dirty="0" err="1"/>
              <a:t>www.deliriumsrealm.com</a:t>
            </a:r>
            <a:r>
              <a:rPr lang="en-US" dirty="0"/>
              <a:t>/</a:t>
            </a:r>
            <a:r>
              <a:rPr lang="en-US" dirty="0" err="1"/>
              <a:t>michael-belial</a:t>
            </a:r>
            <a:r>
              <a:rPr lang="en-US" dirty="0"/>
              <a:t>/</a:t>
            </a:r>
          </a:p>
          <a:p>
            <a:endParaRPr lang="en-US" dirty="0"/>
          </a:p>
          <a:p>
            <a:r>
              <a:rPr lang="en-US" dirty="0"/>
              <a:t>NTB, 263 bottom left (cf. NTB, 184b</a:t>
            </a:r>
            <a:r>
              <a:rPr lang="en-US" baseline="0" dirty="0"/>
              <a:t> for 1QM = DSW or Dead Sea War)</a:t>
            </a:r>
            <a:endParaRPr 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26</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Therefore, just as he had noted Christ as superior to the prophets (1:1-3), so now the writer wisely lays out his case for Jesus as greater than angels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Preview</a:t>
            </a:r>
            <a:r>
              <a:rPr lang="en-US" sz="1200" kern="1200" dirty="0">
                <a:solidFill>
                  <a:schemeClr val="tx1"/>
                </a:solidFill>
                <a:effectLst/>
                <a:latin typeface="+mn-lt"/>
                <a:ea typeface="+mn-ea"/>
                <a:cs typeface="+mn-cs"/>
              </a:rPr>
              <a:t>: This text of two chapters has three sections.  We will see two ways that Jesus supersedes angels in our first and third section, and what we should do in the middle.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Hebrews 1:4–2:18 has three reasons to worship Jesus instead of angels.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reason to worship Christ instead of angels is because…</a:t>
            </a:r>
            <a:r>
              <a:rPr lang="en-SG" dirty="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Now we may think </a:t>
            </a:r>
            <a:r>
              <a:rPr lang="en-US" sz="1200" i="1"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are strong but…</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30</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Jesus is higher than angels (1:4)</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is the Son of God (1:5)</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32</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Jesus is the second person of the Trinity</a:t>
            </a:r>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No angel is in the Trinity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eternally </a:t>
            </a:r>
            <a:r>
              <a:rPr lang="en-US" sz="1200" i="1" kern="1200" dirty="0">
                <a:solidFill>
                  <a:schemeClr val="tx1"/>
                </a:solidFill>
                <a:effectLst/>
                <a:latin typeface="+mn-lt"/>
                <a:ea typeface="+mn-ea"/>
                <a:cs typeface="+mn-cs"/>
              </a:rPr>
              <a:t>worship</a:t>
            </a:r>
            <a:r>
              <a:rPr lang="en-US" sz="1200" kern="1200" dirty="0">
                <a:solidFill>
                  <a:schemeClr val="tx1"/>
                </a:solidFill>
                <a:effectLst/>
                <a:latin typeface="+mn-lt"/>
                <a:ea typeface="+mn-ea"/>
                <a:cs typeface="+mn-cs"/>
              </a:rPr>
              <a:t> Christ as God (1:6-7)</a:t>
            </a:r>
            <a:r>
              <a:rPr lang="en-SG" dirty="0">
                <a:effectLst/>
              </a:rPr>
              <a:t> </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If angels worship Jesus, then he must be higher, right?</a:t>
            </a:r>
            <a:r>
              <a:rPr lang="en-SG" dirty="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Revelation 5 shows angels worshipping the Lamb</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344658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are amazingly fast—like winds of fire!</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Yet they still worship Christ</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176929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better witness to Christ’s identity do you need than the Father</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Father calls Jesus "God" in verses 8-9!</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are the most powerful beings under God himself</a:t>
            </a:r>
            <a:r>
              <a:rPr lang="en-SG" dirty="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Father calls Jesus "Lord" and "Creator" in verses 10-11</a:t>
            </a:r>
            <a:r>
              <a:rPr lang="en-SG" dirty="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Father calls Jesus the highest ruler in verse 13</a:t>
            </a:r>
            <a:r>
              <a:rPr lang="en-SG" dirty="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dirty="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Preview</a:t>
            </a:r>
            <a:r>
              <a:rPr lang="en-US" sz="1200" kern="1200" dirty="0">
                <a:solidFill>
                  <a:schemeClr val="tx1"/>
                </a:solidFill>
                <a:effectLst/>
                <a:latin typeface="+mn-lt"/>
                <a:ea typeface="+mn-ea"/>
                <a:cs typeface="+mn-cs"/>
              </a:rPr>
              <a:t>: This text of two chapters has three sections.  We will see two ways that Jesus supersedes angels in our first and third section, and what we should do in the middle.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Hebrews 1:4–2:18 has three reasons to worship Jesus instead of angels.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reason to worship Christ instead of angels is because…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40952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shouldn’t drift away from holding Christ above angels (2:1).</a:t>
            </a:r>
          </a:p>
          <a:p>
            <a:r>
              <a:rPr lang="en-US" sz="1200" kern="1200" dirty="0">
                <a:solidFill>
                  <a:schemeClr val="tx1"/>
                </a:solidFill>
                <a:effectLst/>
                <a:latin typeface="+mn-lt"/>
                <a:ea typeface="+mn-ea"/>
                <a:cs typeface="+mn-cs"/>
              </a:rPr>
              <a:t>God disciplined disobedience to his past teaching through angels (2:2)</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62103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won’t escape God’s discipline for rejecting his salvation now (2:3a)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proclaimed this salvation through Jesus and eyewitnesses, and then confirmed it through miracles (2:3b-4).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011803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point is not to "drift" but to press on</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Preview</a:t>
            </a:r>
            <a:r>
              <a:rPr lang="en-US" sz="1200" kern="1200" dirty="0">
                <a:solidFill>
                  <a:schemeClr val="tx1"/>
                </a:solidFill>
                <a:effectLst/>
                <a:latin typeface="+mn-lt"/>
                <a:ea typeface="+mn-ea"/>
                <a:cs typeface="+mn-cs"/>
              </a:rPr>
              <a:t>: This text of two chapters has three sections.  We will see two ways that Jesus supersedes angels in our first and third section, and what we should do in the middle.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Hebrews 1:4–2:18 has three reasons to worship Jesus instead of angels.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reason to worship Christ instead of angels is because…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931072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never promised angels authority to rule the future world (2:5)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732645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Hebrews 2:5 and the application that follows in verses 8b-9 that the author of Hebrews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283903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future rule of the world will go to a man (2:6-8a)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future rule of the world will go to Jesus via His atoning death as our "brother" (2:8b-13)</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1579980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these verses with me…</a:t>
            </a:r>
          </a:p>
          <a:p>
            <a:r>
              <a:rPr lang="en-US" sz="1200" kern="1200" dirty="0">
                <a:solidFill>
                  <a:schemeClr val="tx1"/>
                </a:solidFill>
                <a:effectLst/>
                <a:latin typeface="+mn-lt"/>
                <a:ea typeface="+mn-ea"/>
                <a:cs typeface="+mn-cs"/>
              </a:rPr>
              <a:t>This future rule of the world will go to Jesus via His atoning death as our "brother" (2:8b-13)</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56</a:t>
            </a:fld>
            <a:endParaRPr lang="en-US"/>
          </a:p>
        </p:txBody>
      </p:sp>
    </p:spTree>
    <p:extLst>
      <p:ext uri="{BB962C8B-B14F-4D97-AF65-F5344CB8AC3E}">
        <p14:creationId xmlns:p14="http://schemas.microsoft.com/office/powerpoint/2010/main" val="2939889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man, Christ defeated Satan’s grip on other men (2:14-15)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59</a:t>
            </a:fld>
            <a:endParaRPr lang="en-US"/>
          </a:p>
        </p:txBody>
      </p:sp>
    </p:spTree>
    <p:extLst>
      <p:ext uri="{BB962C8B-B14F-4D97-AF65-F5344CB8AC3E}">
        <p14:creationId xmlns:p14="http://schemas.microsoft.com/office/powerpoint/2010/main" val="213875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man, Christ paid for man’s (not angel’s) sin as high priest (2:16-17)</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60</a:t>
            </a:fld>
            <a:endParaRPr lang="en-US"/>
          </a:p>
        </p:txBody>
      </p:sp>
    </p:spTree>
    <p:extLst>
      <p:ext uri="{BB962C8B-B14F-4D97-AF65-F5344CB8AC3E}">
        <p14:creationId xmlns:p14="http://schemas.microsoft.com/office/powerpoint/2010/main" val="1759270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rPr>
              <a:t>Preview</a:t>
            </a:r>
            <a:r>
              <a:rPr lang="en-US" sz="1200" kern="1200" dirty="0">
                <a:solidFill>
                  <a:schemeClr val="tx1"/>
                </a:solidFill>
                <a:effectLst/>
                <a:latin typeface="+mn-lt"/>
                <a:ea typeface="+mn-ea"/>
                <a:cs typeface="+mn-cs"/>
              </a:rPr>
              <a:t>: This text of two chapters has three sections.  We will see two ways that Jesus supersedes angels in our first and third section, and what we should do in the middle.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Hebrews 1:4–2:18 has three reasons to worship Jesus instead of angels.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reason to worship Christ instead of angels is because…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88478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is fully God and fully man, and…</a:t>
            </a:r>
            <a:r>
              <a:rPr lang="en-SG" dirty="0">
                <a:effectLst/>
              </a:rPr>
              <a:t> </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As deity, we should worship him instead of angels—and in his humanity, he qualifies to reign over the world—something that no angel will ever do (restated MI).</a:t>
            </a:r>
            <a:r>
              <a:rPr lang="en-SG" dirty="0">
                <a:effectLst/>
              </a:rPr>
              <a:t> </a:t>
            </a:r>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Press on to worship Jesus instead of any other lesser being</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Angels protect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people</a:t>
            </a:r>
            <a:r>
              <a:rPr lang="en-SG" dirty="0">
                <a:effectLst/>
              </a:rPr>
              <a: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Revelation 12 depicts an angel swooping up the baby Jesus from getting killed</a:t>
            </a:r>
            <a:r>
              <a:rPr lang="en-SG" dirty="0">
                <a:effectLst/>
              </a:rPr>
              <a: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taught that angels guard children</a:t>
            </a:r>
            <a:r>
              <a:rPr lang="en-SG" dirty="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95306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20061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50960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439281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1727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7612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80757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96913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31379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6643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3360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mtClean="0"/>
              <a:pPr/>
              <a:t>‹#›</a:t>
            </a:fld>
            <a:endParaRPr lang="en-US" dirty="0"/>
          </a:p>
        </p:txBody>
      </p:sp>
    </p:spTree>
    <p:extLst>
      <p:ext uri="{BB962C8B-B14F-4D97-AF65-F5344CB8AC3E}">
        <p14:creationId xmlns:p14="http://schemas.microsoft.com/office/powerpoint/2010/main" val="4135841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mtClean="0"/>
              <a:pPr/>
              <a:t>‹#›</a:t>
            </a:fld>
            <a:endParaRPr lang="en-US" dirty="0"/>
          </a:p>
        </p:txBody>
      </p:sp>
    </p:spTree>
    <p:extLst>
      <p:ext uri="{BB962C8B-B14F-4D97-AF65-F5344CB8AC3E}">
        <p14:creationId xmlns:p14="http://schemas.microsoft.com/office/powerpoint/2010/main" val="820888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mtClean="0"/>
              <a:pPr/>
              <a:t>‹#›</a:t>
            </a:fld>
            <a:endParaRPr lang="en-US" dirty="0"/>
          </a:p>
        </p:txBody>
      </p:sp>
    </p:spTree>
    <p:extLst>
      <p:ext uri="{BB962C8B-B14F-4D97-AF65-F5344CB8AC3E}">
        <p14:creationId xmlns:p14="http://schemas.microsoft.com/office/powerpoint/2010/main" val="3416102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mtClean="0"/>
              <a:pPr/>
              <a:t>‹#›</a:t>
            </a:fld>
            <a:endParaRPr lang="en-US" dirty="0"/>
          </a:p>
        </p:txBody>
      </p:sp>
    </p:spTree>
    <p:extLst>
      <p:ext uri="{BB962C8B-B14F-4D97-AF65-F5344CB8AC3E}">
        <p14:creationId xmlns:p14="http://schemas.microsoft.com/office/powerpoint/2010/main" val="155575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mtClean="0"/>
              <a:pPr/>
              <a:t>‹#›</a:t>
            </a:fld>
            <a:endParaRPr lang="en-US" dirty="0"/>
          </a:p>
        </p:txBody>
      </p:sp>
    </p:spTree>
    <p:extLst>
      <p:ext uri="{BB962C8B-B14F-4D97-AF65-F5344CB8AC3E}">
        <p14:creationId xmlns:p14="http://schemas.microsoft.com/office/powerpoint/2010/main" val="5327926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13542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942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mtClean="0"/>
              <a:pPr/>
              <a:t>‹#›</a:t>
            </a:fld>
            <a:endParaRPr lang="en-US" dirty="0"/>
          </a:p>
        </p:txBody>
      </p:sp>
    </p:spTree>
    <p:extLst>
      <p:ext uri="{BB962C8B-B14F-4D97-AF65-F5344CB8AC3E}">
        <p14:creationId xmlns:p14="http://schemas.microsoft.com/office/powerpoint/2010/main" val="2691429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mtClean="0"/>
              <a:pPr/>
              <a:t>‹#›</a:t>
            </a:fld>
            <a:endParaRPr lang="en-US" dirty="0"/>
          </a:p>
        </p:txBody>
      </p:sp>
    </p:spTree>
    <p:extLst>
      <p:ext uri="{BB962C8B-B14F-4D97-AF65-F5344CB8AC3E}">
        <p14:creationId xmlns:p14="http://schemas.microsoft.com/office/powerpoint/2010/main" val="100321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mtClean="0"/>
              <a:pPr/>
              <a:t>‹#›</a:t>
            </a:fld>
            <a:endParaRPr lang="en-US" dirty="0"/>
          </a:p>
        </p:txBody>
      </p:sp>
    </p:spTree>
    <p:extLst>
      <p:ext uri="{BB962C8B-B14F-4D97-AF65-F5344CB8AC3E}">
        <p14:creationId xmlns:p14="http://schemas.microsoft.com/office/powerpoint/2010/main" val="2564938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mtClean="0"/>
              <a:pPr/>
              <a:t>‹#›</a:t>
            </a:fld>
            <a:endParaRPr lang="en-US" dirty="0"/>
          </a:p>
        </p:txBody>
      </p:sp>
    </p:spTree>
    <p:extLst>
      <p:ext uri="{BB962C8B-B14F-4D97-AF65-F5344CB8AC3E}">
        <p14:creationId xmlns:p14="http://schemas.microsoft.com/office/powerpoint/2010/main" val="4912325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mtClean="0"/>
              <a:pPr/>
              <a:t>‹#›</a:t>
            </a:fld>
            <a:endParaRPr lang="en-US" dirty="0"/>
          </a:p>
        </p:txBody>
      </p:sp>
    </p:spTree>
    <p:extLst>
      <p:ext uri="{BB962C8B-B14F-4D97-AF65-F5344CB8AC3E}">
        <p14:creationId xmlns:p14="http://schemas.microsoft.com/office/powerpoint/2010/main" val="2600898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mtClean="0"/>
              <a:pPr/>
              <a:t>‹#›</a:t>
            </a:fld>
            <a:endParaRPr lang="en-US" dirty="0"/>
          </a:p>
        </p:txBody>
      </p:sp>
    </p:spTree>
    <p:extLst>
      <p:ext uri="{BB962C8B-B14F-4D97-AF65-F5344CB8AC3E}">
        <p14:creationId xmlns:p14="http://schemas.microsoft.com/office/powerpoint/2010/main" val="39362532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mtClean="0"/>
              <a:pPr/>
              <a:t>‹#›</a:t>
            </a:fld>
            <a:endParaRPr lang="en-US" dirty="0"/>
          </a:p>
        </p:txBody>
      </p:sp>
    </p:spTree>
    <p:extLst>
      <p:ext uri="{BB962C8B-B14F-4D97-AF65-F5344CB8AC3E}">
        <p14:creationId xmlns:p14="http://schemas.microsoft.com/office/powerpoint/2010/main" val="2432070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mtClean="0"/>
              <a:pPr/>
              <a:t>‹#›</a:t>
            </a:fld>
            <a:endParaRPr lang="en-US" dirty="0"/>
          </a:p>
        </p:txBody>
      </p:sp>
    </p:spTree>
    <p:extLst>
      <p:ext uri="{BB962C8B-B14F-4D97-AF65-F5344CB8AC3E}">
        <p14:creationId xmlns:p14="http://schemas.microsoft.com/office/powerpoint/2010/main" val="964541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20355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614941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162884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176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124766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581693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34985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845687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279258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225893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078730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86382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37748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085946646"/>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01401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2490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32946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5252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627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4673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3105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37854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4843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078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62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663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2802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98701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5287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365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885699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64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8062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619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45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9076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6080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0470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871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498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2003591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3005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1417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21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3388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125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8080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155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56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9323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3944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208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714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8441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241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94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537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4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8476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0937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173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5/31/24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54026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29747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1831322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94642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88010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762445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880174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29615242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31295901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80890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5/31/24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360599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3432522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55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570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90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596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134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2695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7122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1356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1002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888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862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2.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BC122-B764-E048-98A4-E5AA0C4939FD}" type="datetimeFigureOut">
              <a:rPr lang="en-US" smtClean="0">
                <a:solidFill>
                  <a:prstClr val="black">
                    <a:tint val="75000"/>
                  </a:prstClr>
                </a:solidFill>
                <a:latin typeface="Arial"/>
              </a:rPr>
              <a:pPr/>
              <a:t>5/31/24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0746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1070838"/>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5828440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4033870563"/>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282600"/>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pPr>
            <a:fld id="{DD067300-9854-134C-A3EA-8A398CD5B684}"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77196"/>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748196800"/>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39B9D5D6-1BF3-DD4B-873D-4EA7FD745283}"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5/31/24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16929612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570202097"/>
      </p:ext>
    </p:extLst>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58889555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1.xml"/><Relationship Id="rId1" Type="http://schemas.openxmlformats.org/officeDocument/2006/relationships/themeOverride" Target="../theme/themeOverride2.xml"/><Relationship Id="rId5" Type="http://schemas.openxmlformats.org/officeDocument/2006/relationships/image" Target="../media/image26.emf"/><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themeOverride" Target="../theme/themeOverride3.xml"/><Relationship Id="rId5" Type="http://schemas.openxmlformats.org/officeDocument/2006/relationships/image" Target="../media/image35.em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0.xml"/><Relationship Id="rId1" Type="http://schemas.openxmlformats.org/officeDocument/2006/relationships/themeOverride" Target="../theme/themeOverride4.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hemeOverride" Target="../theme/themeOverride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hemeOverride" Target="../theme/themeOverride9.xml"/><Relationship Id="rId5" Type="http://schemas.microsoft.com/office/2007/relationships/hdphoto" Target="../media/hdphoto1.wdp"/><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44" y="859000"/>
            <a:ext cx="9085838" cy="429273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 4-2: 18</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0522" y="754413"/>
            <a:ext cx="9098481" cy="1018404"/>
          </a:xfrm>
          <a:solidFill>
            <a:schemeClr val="tx1"/>
          </a:solidFill>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أفضل من</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3" name="Rectangle 2">
            <a:extLst>
              <a:ext uri="{FF2B5EF4-FFF2-40B4-BE49-F238E27FC236}">
                <a16:creationId xmlns:a16="http://schemas.microsoft.com/office/drawing/2014/main" id="{EFA4B1D3-F6DB-D97C-F122-562E667C9524}"/>
              </a:ext>
            </a:extLst>
          </p:cNvPr>
          <p:cNvSpPr txBox="1">
            <a:spLocks noChangeArrowheads="1"/>
          </p:cNvSpPr>
          <p:nvPr/>
        </p:nvSpPr>
        <p:spPr bwMode="auto">
          <a:xfrm>
            <a:off x="-26843" y="4093514"/>
            <a:ext cx="9228040" cy="101840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600" b="1" kern="0" dirty="0">
                <a:effectLst>
                  <a:glow rad="127000">
                    <a:schemeClr val="tx1"/>
                  </a:glow>
                </a:effectLst>
                <a:latin typeface="Arial" panose="020B0604020202020204" pitchFamily="34" charset="0"/>
                <a:ea typeface="ＭＳ Ｐゴシック" charset="0"/>
                <a:cs typeface="Arial" panose="020B0604020202020204" pitchFamily="34" charset="0"/>
              </a:rPr>
              <a:t>الملائكة</a:t>
            </a:r>
            <a:endParaRPr lang="en-US" sz="6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63059" cy="6826685"/>
          </a:xfrm>
          <a:prstGeom prst="rect">
            <a:avLst/>
          </a:prstGeom>
        </p:spPr>
      </p:pic>
      <p:sp>
        <p:nvSpPr>
          <p:cNvPr id="900098" name="Rectangle 2"/>
          <p:cNvSpPr>
            <a:spLocks noGrp="1" noChangeArrowheads="1"/>
          </p:cNvSpPr>
          <p:nvPr>
            <p:ph type="ctrTitle"/>
          </p:nvPr>
        </p:nvSpPr>
        <p:spPr>
          <a:xfrm>
            <a:off x="5963058" y="0"/>
            <a:ext cx="3180941" cy="682668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لدي شعور بأن ملاكي الحارس يبدو هكذا في بعض الأحيان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731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1938" y="0"/>
            <a:ext cx="5448822" cy="68580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31"/>
            <a:ext cx="4600575"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يؤمن 55% من الأمريكيين بالملائكة الحارسة (2008)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487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127" y="-1"/>
            <a:ext cx="8067823" cy="690807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توصيل رسائل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114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16584" y="116632"/>
            <a:ext cx="3627415" cy="245694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تحترمهم؟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516585" cy="6858001"/>
          </a:xfrm>
          <a:prstGeom prst="rect">
            <a:avLst/>
          </a:prstGeom>
        </p:spPr>
      </p:pic>
      <p:sp>
        <p:nvSpPr>
          <p:cNvPr id="5" name="Rectangle 2"/>
          <p:cNvSpPr txBox="1">
            <a:spLocks noChangeArrowheads="1"/>
          </p:cNvSpPr>
          <p:nvPr/>
        </p:nvSpPr>
        <p:spPr bwMode="auto">
          <a:xfrm>
            <a:off x="0" y="116632"/>
            <a:ext cx="5516585" cy="2311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تؤمن       بالملائكة؟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516584" y="2784319"/>
            <a:ext cx="3627415" cy="37500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تقدم لهم  الكثير من  الإحترام؟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1626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9562" y="1202616"/>
            <a:ext cx="7985010" cy="5901964"/>
          </a:xfrm>
          <a:prstGeom prst="rect">
            <a:avLst/>
          </a:prstGeom>
        </p:spPr>
      </p:pic>
      <p:sp>
        <p:nvSpPr>
          <p:cNvPr id="900098" name="Rectangle 2"/>
          <p:cNvSpPr>
            <a:spLocks noGrp="1" noChangeArrowheads="1"/>
          </p:cNvSpPr>
          <p:nvPr>
            <p:ph type="ctrTitle"/>
          </p:nvPr>
        </p:nvSpPr>
        <p:spPr>
          <a:xfrm>
            <a:off x="0" y="5622019"/>
            <a:ext cx="9144000" cy="111850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إنها حياة رائعة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42398"/>
            <a:ext cx="4685279" cy="3558836"/>
          </a:xfrm>
          <a:prstGeom prst="rect">
            <a:avLst/>
          </a:prstGeom>
        </p:spPr>
      </p:pic>
      <p:sp>
        <p:nvSpPr>
          <p:cNvPr id="6" name="Rectangle 2"/>
          <p:cNvSpPr txBox="1">
            <a:spLocks noChangeArrowheads="1"/>
          </p:cNvSpPr>
          <p:nvPr/>
        </p:nvSpPr>
        <p:spPr bwMode="auto">
          <a:xfrm>
            <a:off x="0" y="290290"/>
            <a:ext cx="9144000" cy="1118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كل مرة يتم قرع الجرس، يحصل ملاك على جناحيه.</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78979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1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5997"/>
            <a:ext cx="9144000" cy="641932"/>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صفات الملائكة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6286499"/>
            <a:ext cx="9144000" cy="5506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JO" sz="1400" b="1" dirty="0"/>
              <a:t>روبرت س. جونز، الملائكة: في الكتاب المقدس والأبوكريفا ومخطوطات البحر الميت © 2001، ص. 24</a:t>
            </a:r>
            <a:r>
              <a:rPr lang="en-US" sz="1400" b="1" dirty="0"/>
              <a:t> www.sundayschoolcourses.com/angels/angels.pdf </a:t>
            </a:r>
          </a:p>
        </p:txBody>
      </p:sp>
      <p:graphicFrame>
        <p:nvGraphicFramePr>
          <p:cNvPr id="4" name="Table 3">
            <a:extLst>
              <a:ext uri="{FF2B5EF4-FFF2-40B4-BE49-F238E27FC236}">
                <a16:creationId xmlns:a16="http://schemas.microsoft.com/office/drawing/2014/main" id="{DEC25803-D70C-3A0E-39B6-D835A94BA4DB}"/>
              </a:ext>
            </a:extLst>
          </p:cNvPr>
          <p:cNvGraphicFramePr>
            <a:graphicFrameLocks noGrp="1"/>
          </p:cNvGraphicFramePr>
          <p:nvPr>
            <p:extLst>
              <p:ext uri="{D42A27DB-BD31-4B8C-83A1-F6EECF244321}">
                <p14:modId xmlns:p14="http://schemas.microsoft.com/office/powerpoint/2010/main" val="4248986701"/>
              </p:ext>
            </p:extLst>
          </p:nvPr>
        </p:nvGraphicFramePr>
        <p:xfrm>
          <a:off x="0" y="934013"/>
          <a:ext cx="9144000" cy="5352490"/>
        </p:xfrm>
        <a:graphic>
          <a:graphicData uri="http://schemas.openxmlformats.org/drawingml/2006/table">
            <a:tbl>
              <a:tblPr firstRow="1" bandRow="1">
                <a:tableStyleId>{69C7853C-536D-4A76-A0AE-DD22124D55A5}</a:tableStyleId>
              </a:tblPr>
              <a:tblGrid>
                <a:gridCol w="2687444">
                  <a:extLst>
                    <a:ext uri="{9D8B030D-6E8A-4147-A177-3AD203B41FA5}">
                      <a16:colId xmlns:a16="http://schemas.microsoft.com/office/drawing/2014/main" val="4184361978"/>
                    </a:ext>
                  </a:extLst>
                </a:gridCol>
                <a:gridCol w="6456556">
                  <a:extLst>
                    <a:ext uri="{9D8B030D-6E8A-4147-A177-3AD203B41FA5}">
                      <a16:colId xmlns:a16="http://schemas.microsoft.com/office/drawing/2014/main" val="3447398164"/>
                    </a:ext>
                  </a:extLst>
                </a:gridCol>
              </a:tblGrid>
              <a:tr h="486590">
                <a:tc>
                  <a:txBody>
                    <a:bodyPr/>
                    <a:lstStyle/>
                    <a:p>
                      <a:pPr algn="ctr"/>
                      <a:r>
                        <a:rPr lang="ar-JO" b="1" dirty="0">
                          <a:solidFill>
                            <a:schemeClr val="tx1"/>
                          </a:solidFill>
                          <a:latin typeface="Arial" panose="020B0604020202020204" pitchFamily="34" charset="0"/>
                          <a:cs typeface="Arial" panose="020B0604020202020204" pitchFamily="34" charset="0"/>
                        </a:rPr>
                        <a:t>تك 19: 3</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تستطيع الملائكة على الأرض تناول الطعام</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8286043"/>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تك 28: 12</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صعدت الملائكة السلم بين السماء والأرض</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5952156"/>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مز 103: 20-21</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تنفذ الملائكة أوامر الرب</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3336888"/>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مت 22: 30، مر 12: 25</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الملائكة لا تتزوج</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474134"/>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لوقا 20: 35-36</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الملائكة لا تموت</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3001542"/>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1 بط 1: 12</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لا تعرف الملائكة كل شيء</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313418"/>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2 بط 2: 10-11</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الملائكة أكثر قوة من البشر</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1954526"/>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دا 10: 5-6</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جسمه كالزبرجد</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075977"/>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مت 28: 3</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كانت ثيابه بيضاء كالثلج قرب القبر الفارغ</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446493"/>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أع 1: 10-11</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عند صعود يسوع كان هناك رجال لابسين ثياباً بيض</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5154110"/>
                  </a:ext>
                </a:extLst>
              </a:tr>
              <a:tr h="486590">
                <a:tc>
                  <a:txBody>
                    <a:bodyPr/>
                    <a:lstStyle/>
                    <a:p>
                      <a:pPr algn="ctr"/>
                      <a:r>
                        <a:rPr lang="ar-JO" b="1" dirty="0">
                          <a:solidFill>
                            <a:schemeClr val="tx1"/>
                          </a:solidFill>
                          <a:latin typeface="Arial" panose="020B0604020202020204" pitchFamily="34" charset="0"/>
                          <a:cs typeface="Arial" panose="020B0604020202020204" pitchFamily="34" charset="0"/>
                        </a:rPr>
                        <a:t>عب 13: 2</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b="1" dirty="0">
                          <a:solidFill>
                            <a:schemeClr val="tx1"/>
                          </a:solidFill>
                          <a:latin typeface="Arial" panose="020B0604020202020204" pitchFamily="34" charset="0"/>
                          <a:cs typeface="Arial" panose="020B0604020202020204" pitchFamily="34" charset="0"/>
                        </a:rPr>
                        <a:t>تستطيع الملائكة أن تظهر كالبشر</a:t>
                      </a:r>
                      <a:endParaRPr lang="en-US"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440256"/>
                  </a:ext>
                </a:extLst>
              </a:tr>
            </a:tbl>
          </a:graphicData>
        </a:graphic>
      </p:graphicFrame>
    </p:spTree>
    <p:extLst>
      <p:ext uri="{BB962C8B-B14F-4D97-AF65-F5344CB8AC3E}">
        <p14:creationId xmlns:p14="http://schemas.microsoft.com/office/powerpoint/2010/main" val="362750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1998461" y="2165410"/>
            <a:ext cx="5141874" cy="457511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نعبد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بدلاً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الملائكة؟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672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العبرانيين</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9650450"/>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113"/>
            <a:ext cx="9144000" cy="5554980"/>
          </a:xfrm>
          <a:prstGeom prst="rect">
            <a:avLst/>
          </a:prstGeom>
        </p:spPr>
      </p:pic>
      <p:sp>
        <p:nvSpPr>
          <p:cNvPr id="900098" name="Rectangle 2"/>
          <p:cNvSpPr>
            <a:spLocks noGrp="1" noChangeArrowheads="1"/>
          </p:cNvSpPr>
          <p:nvPr>
            <p:ph type="ctrTitle"/>
          </p:nvPr>
        </p:nvSpPr>
        <p:spPr>
          <a:xfrm>
            <a:off x="0" y="5097301"/>
            <a:ext cx="9144000" cy="1721000"/>
          </a:xfrm>
          <a:solidFill>
            <a:srgbClr val="000000"/>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يوجد لدى القراء نظرة عالية جداً      نحو الملائكة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SA"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العبرانيين</a:t>
            </a:r>
            <a:endParaRPr 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934817" y="3558148"/>
            <a:ext cx="3586815"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الكاتب </a:t>
            </a:r>
            <a:r>
              <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4344" name="Text Box 8"/>
          <p:cNvSpPr txBox="1">
            <a:spLocks noChangeArrowheads="1"/>
          </p:cNvSpPr>
          <p:nvPr/>
        </p:nvSpPr>
        <p:spPr bwMode="auto">
          <a:xfrm>
            <a:off x="1934817" y="5082775"/>
            <a:ext cx="358681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تجاه الم</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وقع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5" name="Text Box 9"/>
          <p:cNvSpPr txBox="1">
            <a:spLocks noChangeArrowheads="1"/>
          </p:cNvSpPr>
          <p:nvPr/>
        </p:nvSpPr>
        <p:spPr bwMode="auto">
          <a:xfrm>
            <a:off x="1934817" y="4066357"/>
            <a:ext cx="3586815"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المستلمين </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 </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القراء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6" name="Text Box 10"/>
          <p:cNvSpPr txBox="1">
            <a:spLocks noChangeArrowheads="1"/>
          </p:cNvSpPr>
          <p:nvPr/>
        </p:nvSpPr>
        <p:spPr bwMode="auto">
          <a:xfrm>
            <a:off x="1934817" y="4574566"/>
            <a:ext cx="3586813"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 </a:t>
            </a:r>
            <a:endParaRPr kumimoji="0" lang="en-US" sz="3200" b="1" i="0"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7" name="Text Box 11"/>
          <p:cNvSpPr txBox="1">
            <a:spLocks noChangeArrowheads="1"/>
          </p:cNvSpPr>
          <p:nvPr/>
        </p:nvSpPr>
        <p:spPr bwMode="auto">
          <a:xfrm>
            <a:off x="1934814" y="5590985"/>
            <a:ext cx="3586816"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معروف </a:t>
            </a:r>
            <a:endParaRPr kumimoji="0" lang="en-US" sz="4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5"/>
          <p:cNvSpPr txBox="1">
            <a:spLocks noChangeArrowheads="1"/>
          </p:cNvSpPr>
          <p:nvPr/>
        </p:nvSpPr>
        <p:spPr bwMode="auto">
          <a:xfrm>
            <a:off x="7956376" y="60325"/>
            <a:ext cx="1495277"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256-257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 y="0"/>
            <a:ext cx="9143997" cy="6568963"/>
          </a:xfrm>
          <a:prstGeom prst="rect">
            <a:avLst/>
          </a:prstGeom>
        </p:spPr>
      </p:pic>
      <p:sp>
        <p:nvSpPr>
          <p:cNvPr id="900098" name="Rectangle 2"/>
          <p:cNvSpPr>
            <a:spLocks noGrp="1" noChangeArrowheads="1"/>
          </p:cNvSpPr>
          <p:nvPr>
            <p:ph type="ctrTitle"/>
          </p:nvPr>
        </p:nvSpPr>
        <p:spPr>
          <a:xfrm>
            <a:off x="3" y="5788918"/>
            <a:ext cx="9144000" cy="1069082"/>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الملائكة لطفاء</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مجتمع يهودي معين محدد </a:t>
            </a:r>
            <a:endParaRPr lang="en-US" sz="36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ولكن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طلب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كثر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ن تفعلوا هذا لكي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رد </a:t>
            </a: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ليكم بأكثر سرعة</a:t>
            </a:r>
            <a:b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br>
            <a:r>
              <a:rPr kumimoji="0" lang="ar-SA"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( 13: 19)</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610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مجتمع يهودي في ظل ظروف مرهقة </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852568"/>
            <a:ext cx="9143999" cy="200543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لأنكم رثيتم لقيودي أيضا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 وقبلتم سلب أموالكم بفرح، عالمين في أنفسكم أن لكم مالا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 أفضل في السماوات وباقيا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العبرانيين</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rPr>
              <a:t> 10: 3</a:t>
            </a:r>
            <a:r>
              <a:rPr kumimoji="0" lang="ar-SA" sz="36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Microsoft Sans Serif" panose="020B0604020202020204" pitchFamily="34" charset="0"/>
                <a:cs typeface="Arial" panose="020B0604020202020204" pitchFamily="34" charset="0"/>
              </a:rPr>
              <a:t>4</a:t>
            </a:r>
            <a:endPar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074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a:t>
            </a:r>
            <a:r>
              <a:rPr lang="ar-SA"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ين عاش هؤلاء اليهود؟ </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سيا الصغر</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ى؟</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قبرص</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القيروان؟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79991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strVal val="1+(6*min(max(#ppt_w*#ppt_h,.3),1)-7.4)/-.7*#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
                                        </p:tgtEl>
                                        <p:attrNameLst>
                                          <p:attrName>ppt_x</p:attrName>
                                        </p:attrNameLst>
                                      </p:cBhvr>
                                      <p:tavLst>
                                        <p:tav tm="0">
                                          <p:val>
                                            <p:fltVal val="0.5"/>
                                          </p:val>
                                        </p:tav>
                                        <p:tav tm="100000">
                                          <p:val>
                                            <p:strVal val="#ppt_x"/>
                                          </p:val>
                                        </p:tav>
                                      </p:tavLst>
                                    </p:anim>
                                    <p:anim calcmode="lin" valueType="num">
                                      <p:cBhvr>
                                        <p:cTn id="41" dur="500" fill="hold"/>
                                        <p:tgtEl>
                                          <p:spTgt spid="15"/>
                                        </p:tgtEl>
                                        <p:attrNameLst>
                                          <p:attrName>ppt_y</p:attrName>
                                        </p:attrNameLst>
                                      </p:cBhvr>
                                      <p:tavLst>
                                        <p:tav tm="0">
                                          <p:val>
                                            <p:strVal val="1+(6*min(max(#ppt_w*#ppt_h,.3),1)-7.4)/-.7*#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3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6*min(max(#ppt_w*#ppt_h,.3),1)-7.4)/-.7*#ppt_w"/>
                                          </p:val>
                                        </p:tav>
                                        <p:tav tm="100000">
                                          <p:val>
                                            <p:strVal val="#ppt_w"/>
                                          </p:val>
                                        </p:tav>
                                      </p:tavLst>
                                    </p:anim>
                                    <p:anim calcmode="lin" valueType="num">
                                      <p:cBhvr>
                                        <p:cTn id="49" dur="500" fill="hold"/>
                                        <p:tgtEl>
                                          <p:spTgt spid="17"/>
                                        </p:tgtEl>
                                        <p:attrNameLst>
                                          <p:attrName>ppt_h</p:attrName>
                                        </p:attrNameLst>
                                      </p:cBhvr>
                                      <p:tavLst>
                                        <p:tav tm="0">
                                          <p:val>
                                            <p:strVal val="(6*min(max(#ppt_w*#ppt_h,.3),1)-7.4)/-.7*#ppt_h"/>
                                          </p:val>
                                        </p:tav>
                                        <p:tav tm="100000">
                                          <p:val>
                                            <p:strVal val="#ppt_h"/>
                                          </p:val>
                                        </p:tav>
                                      </p:tavLst>
                                    </p:anim>
                                    <p:anim calcmode="lin" valueType="num">
                                      <p:cBhvr>
                                        <p:cTn id="50" dur="500" fill="hold"/>
                                        <p:tgtEl>
                                          <p:spTgt spid="17"/>
                                        </p:tgtEl>
                                        <p:attrNameLst>
                                          <p:attrName>ppt_x</p:attrName>
                                        </p:attrNameLst>
                                      </p:cBhvr>
                                      <p:tavLst>
                                        <p:tav tm="0">
                                          <p:val>
                                            <p:fltVal val="0.5"/>
                                          </p:val>
                                        </p:tav>
                                        <p:tav tm="100000">
                                          <p:val>
                                            <p:strVal val="#ppt_x"/>
                                          </p:val>
                                        </p:tav>
                                      </p:tavLst>
                                    </p:anim>
                                    <p:anim calcmode="lin" valueType="num">
                                      <p:cBhvr>
                                        <p:cTn id="51" dur="500" fill="hold"/>
                                        <p:tgtEl>
                                          <p:spTgt spid="17"/>
                                        </p:tgtEl>
                                        <p:attrNameLst>
                                          <p:attrName>ppt_y</p:attrName>
                                        </p:attrNameLst>
                                      </p:cBhvr>
                                      <p:tavLst>
                                        <p:tav tm="0">
                                          <p:val>
                                            <p:strVal val="1+(6*min(max(#ppt_w*#ppt_h,.3),1)-7.4)/-.7*#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3871157" y="44116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4106107" y="4183385"/>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القيروان</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روما</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3" y="4910185"/>
            <a:ext cx="6602767" cy="1947815"/>
          </a:xfrm>
          <a:effectLst/>
        </p:spPr>
        <p:txBody>
          <a:bodyPr/>
          <a:lstStyle/>
          <a:p>
            <a:pPr algn="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يقول زين هودجز أنه كتب إلى ليبيا</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256</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 name="Right Arrow 20"/>
          <p:cNvSpPr/>
          <p:nvPr/>
        </p:nvSpPr>
        <p:spPr bwMode="auto">
          <a:xfrm rot="3140857">
            <a:off x="821173" y="2473753"/>
            <a:ext cx="401928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697649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514"/>
                                        </p:tgtEl>
                                        <p:attrNameLst>
                                          <p:attrName>style.visibility</p:attrName>
                                        </p:attrNameLst>
                                      </p:cBhvr>
                                      <p:to>
                                        <p:strVal val="visible"/>
                                      </p:to>
                                    </p:set>
                                    <p:anim calcmode="lin" valueType="num">
                                      <p:cBhvr>
                                        <p:cTn id="7"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514"/>
                                        </p:tgtEl>
                                        <p:attrNameLst>
                                          <p:attrName>ppt_x</p:attrName>
                                        </p:attrNameLst>
                                      </p:cBhvr>
                                      <p:tavLst>
                                        <p:tav tm="0">
                                          <p:val>
                                            <p:fltVal val="0.5"/>
                                          </p:val>
                                        </p:tav>
                                        <p:tav tm="100000">
                                          <p:val>
                                            <p:strVal val="#ppt_x"/>
                                          </p:val>
                                        </p:tav>
                                      </p:tavLst>
                                    </p:anim>
                                    <p:anim calcmode="lin" valueType="num">
                                      <p:cBhvr>
                                        <p:cTn id="10" dur="500" fill="hold"/>
                                        <p:tgtEl>
                                          <p:spTgt spid="1555514"/>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5555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14" grpId="0" animBg="1"/>
      <p:bldP spid="1555532"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إسرائيل</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روما</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487324" cy="1947815"/>
          </a:xfrm>
          <a:effectLst/>
        </p:spPr>
        <p:txBody>
          <a:bodyPr/>
          <a:lstStyle/>
          <a:p>
            <a:pPr algn="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أنا 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256</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881099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514"/>
                                        </p:tgtEl>
                                        <p:attrNameLst>
                                          <p:attrName>style.visibility</p:attrName>
                                        </p:attrNameLst>
                                      </p:cBhvr>
                                      <p:to>
                                        <p:strVal val="visible"/>
                                      </p:to>
                                    </p:set>
                                    <p:anim calcmode="lin" valueType="num">
                                      <p:cBhvr>
                                        <p:cTn id="7"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514"/>
                                        </p:tgtEl>
                                        <p:attrNameLst>
                                          <p:attrName>ppt_x</p:attrName>
                                        </p:attrNameLst>
                                      </p:cBhvr>
                                      <p:tavLst>
                                        <p:tav tm="0">
                                          <p:val>
                                            <p:fltVal val="0.5"/>
                                          </p:val>
                                        </p:tav>
                                        <p:tav tm="100000">
                                          <p:val>
                                            <p:strVal val="#ppt_x"/>
                                          </p:val>
                                        </p:tav>
                                      </p:tavLst>
                                    </p:anim>
                                    <p:anim calcmode="lin" valueType="num">
                                      <p:cBhvr>
                                        <p:cTn id="10" dur="500" fill="hold"/>
                                        <p:tgtEl>
                                          <p:spTgt spid="1555514"/>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5555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14" grpId="0" animBg="1"/>
      <p:bldP spid="1555532"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4372" y="0"/>
            <a:ext cx="4795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08346" y="6269614"/>
            <a:ext cx="7835653" cy="62033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(مخطوطة الحرب في كهف قمران الأول 17: 5-6)</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11432" y="-31953"/>
            <a:ext cx="5132568" cy="6499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هذا هو اليوم المعين من قبله لهزيمة وإسقاط رئيس مملكة الشر، وسيرسل العون الأبدي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لجماعة مفدييه بقوة الملاك الأميري لمملكة ميخائيل.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بنور أبدي سوف ينير [بني] إسرائيل بالفرح، ويكون السلام والبركة مع شركة الله،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سيقيم مملكة ميخائيل في وسط الآلهة،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ومملكة إسرائيل في وسط كل بشر.</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29004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918" y="3089629"/>
            <a:ext cx="9144000" cy="3768371"/>
          </a:xfrm>
          <a:prstGeom prst="rect">
            <a:avLst/>
          </a:prstGeom>
        </p:spPr>
      </p:pic>
      <p:pic>
        <p:nvPicPr>
          <p:cNvPr id="16386" name="Picture 2"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المسيح متفوق في شخصه</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6388" name="Rectangle 4"/>
          <p:cNvSpPr>
            <a:spLocks noGrp="1" noChangeArrowheads="1"/>
          </p:cNvSpPr>
          <p:nvPr>
            <p:ph idx="1"/>
          </p:nvPr>
        </p:nvSpPr>
        <p:spPr>
          <a:xfrm>
            <a:off x="304800" y="1412776"/>
            <a:ext cx="7964557" cy="1728192"/>
          </a:xfrm>
        </p:spPr>
        <p:txBody>
          <a:bodyPr/>
          <a:lstStyle/>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الأنبياء</a:t>
            </a:r>
            <a:r>
              <a:rPr lang="ar-JO" sz="3600" b="1" dirty="0">
                <a:latin typeface="Arial" panose="020B0604020202020204" pitchFamily="34" charset="0"/>
                <a:ea typeface="ＭＳ Ｐゴシック" charset="0"/>
                <a:cs typeface="Arial" panose="020B0604020202020204" pitchFamily="34" charset="0"/>
              </a:rPr>
              <a:t> 1: 1-3</a:t>
            </a:r>
            <a:endParaRPr lang="en-US" sz="3600" b="1" dirty="0">
              <a:latin typeface="Arial" panose="020B0604020202020204" pitchFamily="34" charset="0"/>
              <a:ea typeface="ＭＳ Ｐゴシック" charset="0"/>
              <a:cs typeface="Arial" panose="020B0604020202020204" pitchFamily="34" charset="0"/>
            </a:endParaRPr>
          </a:p>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الملائكة</a:t>
            </a:r>
            <a:r>
              <a:rPr lang="ar-JO" sz="3600" b="1" dirty="0">
                <a:latin typeface="Arial" panose="020B0604020202020204" pitchFamily="34" charset="0"/>
                <a:ea typeface="ＭＳ Ｐゴシック" charset="0"/>
                <a:cs typeface="Arial" panose="020B0604020202020204" pitchFamily="34" charset="0"/>
              </a:rPr>
              <a:t> 1: 4-2: 18</a:t>
            </a:r>
            <a:endParaRPr lang="en-US" sz="3600" b="1" dirty="0">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26748294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16388">
                                            <p:txEl>
                                              <p:pRg st="0" end="0"/>
                                            </p:txEl>
                                          </p:spTgt>
                                        </p:tgtEl>
                                        <p:attrNameLst>
                                          <p:attrName>style.visibility</p:attrName>
                                        </p:attrNameLst>
                                      </p:cBhvr>
                                      <p:to>
                                        <p:strVal val="visible"/>
                                      </p:to>
                                    </p:set>
                                    <p:anim calcmode="lin" valueType="num">
                                      <p:cBhvr additive="base">
                                        <p:cTn id="11"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388">
                                            <p:txEl>
                                              <p:pRg st="1" end="1"/>
                                            </p:txEl>
                                          </p:spTgt>
                                        </p:tgtEl>
                                        <p:attrNameLst>
                                          <p:attrName>style.visibility</p:attrName>
                                        </p:attrNameLst>
                                      </p:cBhvr>
                                      <p:to>
                                        <p:strVal val="visible"/>
                                      </p:to>
                                    </p:set>
                                    <p:anim calcmode="lin" valueType="num">
                                      <p:cBhvr additive="base">
                                        <p:cTn id="17"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6388">
                                            <p:txEl>
                                              <p:pRg st="1" end="1"/>
                                            </p:txEl>
                                          </p:spTgt>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نعبد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الملائكة؟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أسباب في 1: 4-2: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1</a:t>
            </a:r>
            <a:endParaRPr lang="en-US" sz="8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2</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3</a:t>
            </a:r>
            <a:endParaRPr lang="en-US" sz="8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نحن</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798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يسوع هو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مستحق العبادة (1: 4-14)</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603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751871"/>
          </a:xfrm>
          <a:prstGeom prst="rect">
            <a:avLst/>
          </a:prstGeom>
        </p:spPr>
      </p:pic>
      <p:sp>
        <p:nvSpPr>
          <p:cNvPr id="900098" name="Rectangle 2"/>
          <p:cNvSpPr>
            <a:spLocks noGrp="1" noChangeArrowheads="1"/>
          </p:cNvSpPr>
          <p:nvPr>
            <p:ph type="ctrTitle"/>
          </p:nvPr>
        </p:nvSpPr>
        <p:spPr>
          <a:xfrm>
            <a:off x="0" y="4784034"/>
            <a:ext cx="9144000" cy="182884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يمتلك يسوع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اسماً أفضل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الملائكة حيث أنَّه يدعى ابن الله (1: 4-5)</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60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2666" cy="6132286"/>
          </a:xfrm>
          <a:prstGeom prst="rect">
            <a:avLst/>
          </a:prstGeom>
        </p:spPr>
      </p:pic>
      <p:sp>
        <p:nvSpPr>
          <p:cNvPr id="900098" name="Rectangle 2"/>
          <p:cNvSpPr>
            <a:spLocks noGrp="1" noChangeArrowheads="1"/>
          </p:cNvSpPr>
          <p:nvPr>
            <p:ph type="ctrTitle"/>
          </p:nvPr>
        </p:nvSpPr>
        <p:spPr>
          <a:xfrm>
            <a:off x="0" y="483644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قد نعتقد أننا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أقوياء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6702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07583" y="3094576"/>
            <a:ext cx="4799630" cy="3763424"/>
          </a:xfrm>
          <a:prstGeom prst="rect">
            <a:avLst/>
          </a:prstGeom>
          <a:noFill/>
          <a:ln w="9525">
            <a:noFill/>
            <a:miter lim="800000"/>
            <a:headEnd/>
            <a:tailEnd/>
          </a:ln>
          <a:effectLst/>
        </p:spPr>
        <p:txBody>
          <a:bodyPr lIns="91435" tIns="45718" rIns="91435" bIns="45718" anchor="t"/>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lnSpc>
                <a:spcPct val="110000"/>
              </a:lnSpc>
              <a:spcBef>
                <a:spcPct val="0"/>
              </a:spcBef>
              <a:spcAft>
                <a:spcPct val="0"/>
              </a:spcAft>
            </a:pP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صائراً أعظم من الملائكة بمقدار ما ورث اسماً أفضل منهم.</a:t>
            </a:r>
            <a:endParaRPr lang="en-US" sz="36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8047"/>
            <a:ext cx="4330824" cy="922114"/>
          </a:xfrm>
          <a:noFill/>
          <a:ln w="9525">
            <a:noFill/>
            <a:miter lim="800000"/>
            <a:headEnd/>
            <a:tailEnd/>
          </a:ln>
          <a:effectLst/>
        </p:spPr>
        <p:txBody>
          <a:bodyPr lIns="91435" tIns="45718" rIns="91435" bIns="45718" anchor="ctr"/>
          <a:lstStyle/>
          <a:p>
            <a:pPr eaLnBrk="1" hangingPunct="1">
              <a:lnSpc>
                <a:spcPct val="110000"/>
              </a:lnSpc>
            </a:pPr>
            <a:r>
              <a:rPr lang="ar-JO" sz="3600" kern="1200" dirty="0">
                <a:solidFill>
                  <a:schemeClr val="tx1"/>
                </a:solidFill>
                <a:effectLst>
                  <a:glow rad="127000">
                    <a:schemeClr val="bg2"/>
                  </a:glow>
                </a:effectLst>
                <a:latin typeface="Arial" panose="020B0604020202020204" pitchFamily="34" charset="0"/>
                <a:ea typeface="ＭＳ Ｐゴシック" charset="0"/>
                <a:cs typeface="Arial" panose="020B0604020202020204" pitchFamily="34" charset="0"/>
              </a:rPr>
              <a:t>عبرانيين 1: 4</a:t>
            </a:r>
            <a:endParaRPr lang="en-US" sz="3600" kern="1200" dirty="0">
              <a:solidFill>
                <a:schemeClr val="tx1"/>
              </a:solidFill>
              <a:effectLst>
                <a:glow rad="127000">
                  <a:schemeClr val="bg2"/>
                </a:glow>
              </a:effectLst>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5114534" y="5517232"/>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ar-JO"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البشر</a:t>
            </a:r>
            <a:endParaRPr lang="en-US"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5114534" y="3104964"/>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ar-JO"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الملائكة</a:t>
            </a:r>
            <a:endParaRPr lang="en-US"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5114534" y="692696"/>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ar-JO"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a:t>
            </a:r>
            <a:endParaRPr lang="en-US" sz="5400"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Up Arrow 8"/>
          <p:cNvSpPr/>
          <p:nvPr/>
        </p:nvSpPr>
        <p:spPr bwMode="auto">
          <a:xfrm>
            <a:off x="6660286" y="4448119"/>
            <a:ext cx="937963" cy="648072"/>
          </a:xfrm>
          <a:prstGeom prst="upArrow">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pitchFamily="-111" charset="-128"/>
              <a:cs typeface="Arial" panose="020B0604020202020204" pitchFamily="34" charset="0"/>
            </a:endParaRPr>
          </a:p>
        </p:txBody>
      </p:sp>
      <p:sp>
        <p:nvSpPr>
          <p:cNvPr id="10" name="Up Arrow 9"/>
          <p:cNvSpPr/>
          <p:nvPr/>
        </p:nvSpPr>
        <p:spPr bwMode="auto">
          <a:xfrm>
            <a:off x="6660286" y="2035851"/>
            <a:ext cx="937963" cy="648072"/>
          </a:xfrm>
          <a:prstGeom prst="upArrow">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845776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5"/>
                                        </p:tgtEl>
                                        <p:attrNameLst>
                                          <p:attrName>style.visibility</p:attrName>
                                        </p:attrNameLst>
                                      </p:cBhvr>
                                      <p:to>
                                        <p:strVal val="visible"/>
                                      </p:to>
                                    </p:set>
                                  </p:childTnLst>
                                </p:cTn>
                              </p:par>
                            </p:childTnLst>
                          </p:cTn>
                        </p:par>
                        <p:par>
                          <p:cTn id="7" fill="hold">
                            <p:stCondLst>
                              <p:cond delay="3300"/>
                            </p:stCondLst>
                            <p:childTnLst>
                              <p:par>
                                <p:cTn id="8" presetID="55"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p:bldP spid="7" grpId="0"/>
      <p:bldP spid="8" grpId="0"/>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80354" y="966870"/>
            <a:ext cx="4814521" cy="3504655"/>
          </a:xfrm>
          <a:prstGeom prst="wedgeEllipseCallout">
            <a:avLst>
              <a:gd name="adj1" fmla="val -54439"/>
              <a:gd name="adj2" fmla="val -75537"/>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04147" y="1542289"/>
            <a:ext cx="3853242" cy="2637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أنت ابني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أنا اليوم ولدتك</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Oval Callout 7"/>
          <p:cNvSpPr/>
          <p:nvPr/>
        </p:nvSpPr>
        <p:spPr bwMode="auto">
          <a:xfrm>
            <a:off x="3464641" y="2719197"/>
            <a:ext cx="5679360" cy="3504655"/>
          </a:xfrm>
          <a:prstGeom prst="wedgeEllipseCallout">
            <a:avLst>
              <a:gd name="adj1" fmla="val -50704"/>
              <a:gd name="adj2" fmla="val -127954"/>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13566" y="0"/>
            <a:ext cx="7522996" cy="139852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لمن من الملائكة قال قط:</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292517" y="1912441"/>
            <a:ext cx="3706720" cy="12109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051023" y="3669657"/>
            <a:ext cx="6152510" cy="20111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أنا أكون له أباً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هو يكون لي ابناً</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r>
              <a:rPr lang="ar-JO" sz="3600" b="1" dirty="0">
                <a:solidFill>
                  <a:schemeClr val="bg1"/>
                </a:solidFill>
                <a:effectLst>
                  <a:glow rad="127000">
                    <a:schemeClr val="tx1"/>
                  </a:glow>
                </a:effectLst>
                <a:latin typeface="Arial" charset="0"/>
                <a:ea typeface="ＭＳ Ｐゴシック" charset="0"/>
                <a:cs typeface="ＭＳ Ｐゴシック" charset="0"/>
              </a:rPr>
              <a:t>1: 5</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944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animBg="1"/>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هو</a:t>
            </a:r>
            <a:endParaRPr lang="en-US" sz="4000" b="1" i="1" dirty="0">
              <a:solidFill>
                <a:srgbClr val="FFFFFF"/>
              </a:solidFill>
              <a:latin typeface="Arial"/>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هو</a:t>
            </a:r>
            <a:endParaRPr lang="en-US" sz="4000" b="1" i="1" dirty="0">
              <a:solidFill>
                <a:srgbClr val="FFFFFF"/>
              </a:solidFill>
              <a:latin typeface="Arial"/>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هو</a:t>
            </a:r>
            <a:endParaRPr lang="en-US" sz="4000" b="1" i="1" dirty="0">
              <a:solidFill>
                <a:srgbClr val="FFFFFF"/>
              </a:solidFill>
              <a:latin typeface="Arial"/>
            </a:endParaRP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الإبن</a:t>
            </a:r>
            <a:endParaRPr lang="en-US" sz="4000" b="1" i="1" dirty="0">
              <a:solidFill>
                <a:srgbClr val="FFFFFF"/>
              </a:solidFill>
              <a:latin typeface="Arial"/>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الله</a:t>
              </a:r>
              <a:endParaRPr lang="en-US" sz="4000" b="1" i="1" dirty="0">
                <a:solidFill>
                  <a:srgbClr val="FFFFFF"/>
                </a:solidFill>
                <a:latin typeface="Arial"/>
              </a:endParaRP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ar-JO" sz="4000" b="1" i="1" dirty="0">
                <a:solidFill>
                  <a:srgbClr val="FFFFFF"/>
                </a:solidFill>
                <a:latin typeface="Arial"/>
              </a:rPr>
              <a:t>الآب</a:t>
            </a:r>
            <a:endParaRPr lang="en-US" sz="4000" b="1" i="1" dirty="0">
              <a:solidFill>
                <a:srgbClr val="FFFFFF"/>
              </a:solidFill>
              <a:latin typeface="Arial"/>
            </a:endParaRP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ar-JO" sz="4000" b="1" i="1" dirty="0">
                <a:solidFill>
                  <a:srgbClr val="FFFFFF"/>
                </a:solidFill>
                <a:latin typeface="Arial"/>
              </a:rPr>
              <a:t>الروح</a:t>
            </a:r>
            <a:endParaRPr lang="en-US" sz="4000" b="1" i="1" dirty="0">
              <a:solidFill>
                <a:srgbClr val="FFFFFF"/>
              </a:solidFill>
              <a:latin typeface="Arial"/>
            </a:endParaRP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a:ln w="9525">
                  <a:solidFill>
                    <a:srgbClr val="000000"/>
                  </a:solidFill>
                  <a:round/>
                  <a:headEnd/>
                  <a:tailEnd/>
                </a:ln>
                <a:solidFill>
                  <a:srgbClr val="FFFFFF"/>
                </a:solidFill>
                <a:latin typeface="Arial"/>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dirty="0">
                <a:ln w="9525">
                  <a:solidFill>
                    <a:srgbClr val="000000"/>
                  </a:solidFill>
                  <a:round/>
                  <a:headEnd/>
                  <a:tailEnd/>
                </a:ln>
                <a:solidFill>
                  <a:srgbClr val="FFFFFF"/>
                </a:solidFill>
                <a:latin typeface="Arial"/>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dirty="0">
                <a:ln w="9525">
                  <a:solidFill>
                    <a:srgbClr val="000000"/>
                  </a:solidFill>
                  <a:round/>
                  <a:headEnd/>
                  <a:tailEnd/>
                </a:ln>
                <a:solidFill>
                  <a:srgbClr val="FFFFFF"/>
                </a:solidFill>
                <a:latin typeface="Arial"/>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r" defTabSz="914400" fontAlgn="base">
              <a:spcBef>
                <a:spcPct val="50000"/>
              </a:spcBef>
              <a:spcAft>
                <a:spcPct val="0"/>
              </a:spcAft>
            </a:pPr>
            <a:r>
              <a:rPr lang="ar-JO" sz="1400" b="1" dirty="0">
                <a:solidFill>
                  <a:srgbClr val="FFFFFF"/>
                </a:solidFill>
                <a:latin typeface="Arial"/>
              </a:rPr>
              <a:t>هـ. واين هاوس، مخططات اللاهوت والعقيدة المسيحية، ٤٥</a:t>
            </a:r>
            <a:endParaRPr lang="en-US" sz="1400" b="1" dirty="0">
              <a:solidFill>
                <a:srgbClr val="FFFFFF"/>
              </a:solidFill>
              <a:latin typeface="Arial"/>
            </a:endParaRPr>
          </a:p>
        </p:txBody>
      </p:sp>
      <p:sp>
        <p:nvSpPr>
          <p:cNvPr id="2" name="Title 1"/>
          <p:cNvSpPr>
            <a:spLocks noGrp="1"/>
          </p:cNvSpPr>
          <p:nvPr>
            <p:ph type="title" idx="4294967295"/>
          </p:nvPr>
        </p:nvSpPr>
        <p:spPr>
          <a:xfrm>
            <a:off x="76200" y="65134"/>
            <a:ext cx="8991600" cy="1143000"/>
          </a:xfrm>
        </p:spPr>
        <p:txBody>
          <a:bodyPr/>
          <a:lstStyle/>
          <a:p>
            <a:r>
              <a:rPr lang="ar-JO" dirty="0">
                <a:effectLst>
                  <a:glow rad="101600">
                    <a:schemeClr val="tx1"/>
                  </a:glow>
                </a:effectLst>
              </a:rPr>
              <a:t>الثالوث</a:t>
            </a:r>
            <a:endParaRPr lang="en-US" dirty="0">
              <a:effectLst>
                <a:glow rad="101600">
                  <a:schemeClr val="tx1"/>
                </a:glow>
              </a:effectLst>
            </a:endParaRPr>
          </a:p>
        </p:txBody>
      </p:sp>
    </p:spTree>
    <p:extLst>
      <p:ext uri="{BB962C8B-B14F-4D97-AF65-F5344CB8AC3E}">
        <p14:creationId xmlns:p14="http://schemas.microsoft.com/office/powerpoint/2010/main" val="50268412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 y="0"/>
            <a:ext cx="9143954" cy="6592496"/>
          </a:xfrm>
          <a:prstGeom prst="rect">
            <a:avLst/>
          </a:prstGeom>
        </p:spPr>
      </p:pic>
      <p:sp>
        <p:nvSpPr>
          <p:cNvPr id="900098" name="Rectangle 2"/>
          <p:cNvSpPr>
            <a:spLocks noGrp="1" noChangeArrowheads="1"/>
          </p:cNvSpPr>
          <p:nvPr>
            <p:ph type="ctrTitle"/>
          </p:nvPr>
        </p:nvSpPr>
        <p:spPr>
          <a:xfrm>
            <a:off x="0" y="5823082"/>
            <a:ext cx="9144000" cy="99897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تعبد الملائكة يسوع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9430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113566" y="2165334"/>
            <a:ext cx="6577817" cy="458033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812847" y="3510625"/>
            <a:ext cx="4816099" cy="20707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لتسجد له </a:t>
            </a:r>
          </a:p>
          <a:p>
            <a:pPr>
              <a:defRPr/>
            </a:pP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كل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ملائكة</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الله</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متى أدخل البكر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إلى العالم يقول: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8"/>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r>
              <a:rPr lang="ar-JO" sz="3600" b="1" dirty="0">
                <a:solidFill>
                  <a:schemeClr val="bg1"/>
                </a:solidFill>
                <a:effectLst>
                  <a:glow rad="127000">
                    <a:schemeClr val="tx1"/>
                  </a:glow>
                </a:effectLst>
                <a:latin typeface="Arial" charset="0"/>
                <a:ea typeface="ＭＳ Ｐゴシック" charset="0"/>
                <a:cs typeface="ＭＳ Ｐゴシック" charset="0"/>
              </a:rPr>
              <a:t>1: 6</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1089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descr="rev 4 lamb worshipp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25" y="-121977"/>
            <a:ext cx="9250315" cy="5724917"/>
          </a:xfrm>
          <a:prstGeom prst="rect">
            <a:avLst/>
          </a:prstGeom>
        </p:spPr>
      </p:pic>
      <p:sp>
        <p:nvSpPr>
          <p:cNvPr id="2" name="Title 1"/>
          <p:cNvSpPr>
            <a:spLocks noGrp="1"/>
          </p:cNvSpPr>
          <p:nvPr>
            <p:ph type="title"/>
          </p:nvPr>
        </p:nvSpPr>
        <p:spPr>
          <a:xfrm>
            <a:off x="29882" y="5659693"/>
            <a:ext cx="9144000" cy="1198307"/>
          </a:xfrm>
          <a:solidFill>
            <a:schemeClr val="tx1"/>
          </a:solidFill>
        </p:spPr>
        <p:txBody>
          <a:bodyPr anchor="b"/>
          <a:lstStyle/>
          <a:p>
            <a:pPr>
              <a:defRPr/>
            </a:pPr>
            <a:r>
              <a:rPr lang="ar-JO" sz="4000" dirty="0">
                <a:effectLst/>
                <a:latin typeface="Arial" charset="0"/>
              </a:rPr>
              <a:t>أنت مستحق أن تأخذ السفر وتفك ختومه ... </a:t>
            </a:r>
            <a:br>
              <a:rPr lang="ar-JO" sz="4000" dirty="0">
                <a:effectLst/>
                <a:latin typeface="Arial" charset="0"/>
              </a:rPr>
            </a:br>
            <a:r>
              <a:rPr lang="ar-JO" sz="4000" dirty="0">
                <a:effectLst/>
                <a:latin typeface="Arial" charset="0"/>
              </a:rPr>
              <a:t>(5: 9)</a:t>
            </a:r>
            <a:endParaRPr lang="en-US" sz="4000" dirty="0">
              <a:effectLst/>
              <a:latin typeface="Arial" charset="0"/>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369</a:t>
            </a:r>
            <a:endParaRPr lang="en-US" b="1" dirty="0">
              <a:solidFill>
                <a:srgbClr val="000000"/>
              </a:solidFill>
              <a:latin typeface="Arial"/>
              <a:cs typeface="Arial"/>
            </a:endParaRPr>
          </a:p>
        </p:txBody>
      </p:sp>
    </p:spTree>
    <p:extLst>
      <p:ext uri="{BB962C8B-B14F-4D97-AF65-F5344CB8AC3E}">
        <p14:creationId xmlns:p14="http://schemas.microsoft.com/office/powerpoint/2010/main" val="1327274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113566" y="2165334"/>
            <a:ext cx="6577817" cy="458033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41210" y="3378143"/>
            <a:ext cx="5634665" cy="2203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الصانع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ملائكته</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رياحاً </a:t>
            </a:r>
          </a:p>
          <a:p>
            <a:pPr>
              <a:defRPr/>
            </a:pP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خدامه</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لهيب نار.</a:t>
            </a: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وعن الملائكة يقول: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48619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297873"/>
            <a:ext cx="11100457" cy="71835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ar-JO" sz="4400" b="1" dirty="0">
                <a:solidFill>
                  <a:schemeClr val="bg1"/>
                </a:solidFill>
                <a:effectLst>
                  <a:glow rad="177800">
                    <a:schemeClr val="tx1"/>
                  </a:glow>
                </a:effectLst>
                <a:latin typeface="Arial"/>
                <a:cs typeface="Arial"/>
              </a:rPr>
              <a:t>أربعة كائنات حية</a:t>
            </a:r>
            <a:br>
              <a:rPr lang="en-US" sz="4400" b="1" dirty="0">
                <a:solidFill>
                  <a:schemeClr val="bg1"/>
                </a:solidFill>
                <a:effectLst>
                  <a:glow rad="177800">
                    <a:schemeClr val="tx1"/>
                  </a:glow>
                </a:effectLst>
                <a:latin typeface="Arial"/>
                <a:cs typeface="Arial"/>
              </a:rPr>
            </a:br>
            <a:r>
              <a:rPr lang="en-US" sz="4400" b="1" dirty="0">
                <a:solidFill>
                  <a:schemeClr val="bg1"/>
                </a:solidFill>
                <a:effectLst>
                  <a:glow rad="177800">
                    <a:schemeClr val="tx1"/>
                  </a:glow>
                </a:effectLst>
                <a:latin typeface="Arial"/>
                <a:cs typeface="Arial"/>
              </a:rPr>
              <a:t>(</a:t>
            </a:r>
            <a:r>
              <a:rPr lang="ar-JO" sz="4400" b="1" dirty="0">
                <a:solidFill>
                  <a:schemeClr val="bg1"/>
                </a:solidFill>
                <a:effectLst>
                  <a:glow rad="177800">
                    <a:schemeClr val="tx1"/>
                  </a:glow>
                </a:effectLst>
                <a:latin typeface="Arial"/>
                <a:cs typeface="Arial"/>
              </a:rPr>
              <a:t>رؤيا 4</a:t>
            </a:r>
            <a:r>
              <a:rPr lang="en-US" sz="4400" b="1" dirty="0">
                <a:solidFill>
                  <a:schemeClr val="bg1"/>
                </a:solidFill>
                <a:effectLst>
                  <a:glow rad="177800">
                    <a:schemeClr val="tx1"/>
                  </a:glow>
                </a:effectLst>
                <a:latin typeface="Arial"/>
                <a:cs typeface="Arial"/>
              </a:rPr>
              <a:t>)</a:t>
            </a:r>
          </a:p>
        </p:txBody>
      </p:sp>
    </p:spTree>
    <p:extLst>
      <p:ext uri="{BB962C8B-B14F-4D97-AF65-F5344CB8AC3E}">
        <p14:creationId xmlns:p14="http://schemas.microsoft.com/office/powerpoint/2010/main" val="274731640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يدعو الآب 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4926330"/>
          </a:xfrm>
          <a:prstGeom prst="rect">
            <a:avLst/>
          </a:prstGeom>
        </p:spPr>
      </p:pic>
    </p:spTree>
    <p:extLst>
      <p:ext uri="{BB962C8B-B14F-4D97-AF65-F5344CB8AC3E}">
        <p14:creationId xmlns:p14="http://schemas.microsoft.com/office/powerpoint/2010/main" val="404860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915478"/>
            <a:ext cx="8976005" cy="38178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كرسيك يا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إلى دهر الدهور، قضيب استقامة قضيب ملكك،</a:t>
            </a:r>
          </a:p>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أحببت البر وأبغضت الإثم، من أجل ذلك مسحك الله إلهك بزيت الإبتهاج أكثر من شركائك.</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وأما عن الإبن: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r>
              <a:rPr lang="ar-JO" sz="3600" b="1" dirty="0">
                <a:solidFill>
                  <a:schemeClr val="bg1"/>
                </a:solidFill>
                <a:effectLst>
                  <a:glow rad="127000">
                    <a:schemeClr val="tx1"/>
                  </a:glow>
                </a:effectLst>
                <a:latin typeface="Arial" charset="0"/>
                <a:ea typeface="ＭＳ Ｐゴシック" charset="0"/>
                <a:cs typeface="ＭＳ Ｐゴシック" charset="0"/>
              </a:rPr>
              <a:t>1: 8-9</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86450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قوي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9873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3313043"/>
            <a:ext cx="8976005" cy="3011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وأنت يا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رب</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في البدء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أسست الأرض، والسماوات هي عمل </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يديك. هي تبيد ولكن أنت تبقى، وكلها كثوب تبلى.</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259999"/>
            <a:ext cx="6863471" cy="144139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وقال أيضاً للإبن: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r>
              <a:rPr lang="ar-JO" sz="3600" b="1" dirty="0">
                <a:solidFill>
                  <a:schemeClr val="bg1"/>
                </a:solidFill>
                <a:effectLst>
                  <a:glow rad="127000">
                    <a:schemeClr val="tx1"/>
                  </a:glow>
                </a:effectLst>
                <a:latin typeface="Arial" charset="0"/>
                <a:ea typeface="ＭＳ Ｐゴシック" charset="0"/>
                <a:cs typeface="ＭＳ Ｐゴシック" charset="0"/>
              </a:rPr>
              <a:t>1: 10-11</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4849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3087757"/>
            <a:ext cx="8976005" cy="3237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وأنت يا رب في البدء أسست الأرض والسماوات وكرداء تطويها فتتغير. ولكن أنت أنت،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وسنوك لن تفنى</a:t>
            </a:r>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أيضاً للإبن:</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ar-JO" sz="36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(1: 10أ، 12)</a:t>
            </a:r>
            <a:endParaRPr lang="en-US" sz="36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069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122333" cy="4724400"/>
          </a:xfrm>
          <a:prstGeom prst="rect">
            <a:avLst/>
          </a:prstGeom>
        </p:spPr>
      </p:pic>
      <p:sp>
        <p:nvSpPr>
          <p:cNvPr id="900098" name="Rectangle 2"/>
          <p:cNvSpPr>
            <a:spLocks noGrp="1" noChangeArrowheads="1"/>
          </p:cNvSpPr>
          <p:nvPr>
            <p:ph type="ctrTitle"/>
          </p:nvPr>
        </p:nvSpPr>
        <p:spPr>
          <a:xfrm>
            <a:off x="0" y="3565494"/>
            <a:ext cx="9144000" cy="306361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المسيح هو المنتصر النهائي بينما الملائكة يخدمون فقط أولئك الذين سيشاركون في هذا الإنتصار           (1: 13-14)</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603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اجلس عن يميني </a:t>
            </a:r>
          </a:p>
          <a:p>
            <a:r>
              <a:rPr lang="ar-JO"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حتى أضع أعداءك موطئاً لقدميك</a:t>
            </a:r>
            <a:br>
              <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ثم لمن من الملائكة قال قط:</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a:t>
            </a:r>
            <a:r>
              <a:rPr lang="ar-JO" sz="3600" b="1" dirty="0">
                <a:solidFill>
                  <a:schemeClr val="bg1"/>
                </a:solidFill>
                <a:effectLst>
                  <a:glow rad="127000">
                    <a:schemeClr val="tx1"/>
                  </a:glow>
                </a:effectLst>
                <a:latin typeface="Arial" charset="0"/>
                <a:ea typeface="ＭＳ Ｐゴシック" charset="0"/>
                <a:cs typeface="ＭＳ Ｐゴシック" charset="0"/>
              </a:rPr>
              <a:t>1: 13</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6586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أليس جميعهم أرواحاً خادمة مرسلة للخدمة لأجل العتيدين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 يرثوا الخلاص</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14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0569392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نعبد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الملائكة؟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أسباب في 1: 4-2: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6999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9600" b="1" dirty="0">
                <a:solidFill>
                  <a:srgbClr val="FFFF00"/>
                </a:solidFill>
                <a:effectLst/>
                <a:latin typeface="Arial" panose="020B0604020202020204" pitchFamily="34" charset="0"/>
                <a:ea typeface="ＭＳ Ｐゴシック" charset="0"/>
                <a:cs typeface="Arial" panose="020B0604020202020204" pitchFamily="34" charset="0"/>
              </a:rPr>
              <a:t>تحذير</a:t>
            </a:r>
            <a:endParaRPr lang="en-US" sz="96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chemeClr val="tx1"/>
                </a:solidFill>
                <a:latin typeface="Arial" panose="020B0604020202020204" pitchFamily="34" charset="0"/>
                <a:ea typeface="ＭＳ Ｐゴシック" charset="0"/>
                <a:cs typeface="Arial" panose="020B0604020202020204" pitchFamily="34" charset="0"/>
              </a:rPr>
              <a:t>2. التخلي عن يسوع يجلب </a:t>
            </a:r>
            <a:r>
              <a:rPr lang="ar-JO" sz="6000" b="1" dirty="0">
                <a:solidFill>
                  <a:srgbClr val="C00000"/>
                </a:solidFill>
                <a:latin typeface="Arial" panose="020B0604020202020204" pitchFamily="34" charset="0"/>
                <a:ea typeface="ＭＳ Ｐゴシック" charset="0"/>
                <a:cs typeface="Arial" panose="020B0604020202020204" pitchFamily="34" charset="0"/>
              </a:rPr>
              <a:t>التأديب</a:t>
            </a:r>
            <a:r>
              <a:rPr lang="ar-JO" sz="6000" b="1" dirty="0">
                <a:solidFill>
                  <a:schemeClr val="tx1"/>
                </a:solidFill>
                <a:latin typeface="Arial" panose="020B0604020202020204" pitchFamily="34" charset="0"/>
                <a:ea typeface="ＭＳ Ｐゴシック" charset="0"/>
                <a:cs typeface="Arial" panose="020B0604020202020204" pitchFamily="34" charset="0"/>
              </a:rPr>
              <a:t> (2: 1-4)</a:t>
            </a:r>
            <a:endParaRPr lang="en-US" sz="60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4564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0" y="762000"/>
            <a:ext cx="5029200" cy="609600"/>
          </a:xfrm>
          <a:effectLst/>
        </p:spPr>
        <p:txBody>
          <a:bodyPr/>
          <a:lstStyle/>
          <a:p>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عبرانيين 2: 1-2</a:t>
            </a:r>
            <a:endParaRPr lang="en-US"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14400" y="1752600"/>
            <a:ext cx="7924800" cy="4724400"/>
          </a:xfrm>
          <a:effectLst/>
        </p:spPr>
        <p:txBody>
          <a:bodyPr/>
          <a:lstStyle/>
          <a:p>
            <a:pPr marL="114300" lvl="1" indent="0" algn="r" rtl="1">
              <a:buNone/>
            </a:pPr>
            <a:r>
              <a:rPr lang="ar-JO" sz="32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لذلك يجب أن نتنبه أكثر إلى ما سمعنا </a:t>
            </a:r>
            <a:r>
              <a:rPr lang="ar-JO" sz="32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لئلا نفوته</a:t>
            </a:r>
            <a:endParaRPr lang="en-US" sz="32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marL="114300" lvl="1" indent="0">
              <a:buNone/>
            </a:pPr>
            <a:endParaRPr lang="en-US" sz="32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marL="114300" lvl="1" indent="0" algn="r" rtl="1">
              <a:buNone/>
            </a:pPr>
            <a:r>
              <a:rPr lang="ar-JO" sz="3200"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لأنه إن كانت الكلمة التي تكلم بها ملائكة قد صارت ثابتة، وكل تعد ومعصية نال مجازاة عادلة، فكيف ننجو نحن إن أهملنا خلاصا هذا مقداره؟</a:t>
            </a:r>
            <a:endParaRPr lang="en-US" sz="3200"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3547332628"/>
      </p:ext>
    </p:extLst>
  </p:cSld>
  <p:clrMapOvr>
    <a:overrideClrMapping bg1="dk2" tx1="lt1" bg2="dk1"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0" y="762000"/>
            <a:ext cx="5029200" cy="609600"/>
          </a:xfrm>
          <a:noFill/>
          <a:ln w="9525">
            <a:noFill/>
            <a:miter lim="800000"/>
            <a:headEnd/>
            <a:tailEnd/>
          </a:ln>
          <a:effectLst/>
        </p:spPr>
        <p:txBody>
          <a:bodyPr vert="horz" wrap="square" lIns="91435" tIns="45718" rIns="91435" bIns="45718" numCol="1" anchor="ctr" anchorCtr="1" compatLnSpc="1">
            <a:prstTxWarp prst="textNoShape">
              <a:avLst/>
            </a:prstTxWarp>
          </a:bodyPr>
          <a:lstStyle/>
          <a:p>
            <a:r>
              <a:rPr lang="ar-JO" sz="4000"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عبرانيين 2: 3-4</a:t>
            </a:r>
            <a:endParaRPr lang="en-US" sz="4000"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5122" name="Rectangle 2"/>
          <p:cNvSpPr>
            <a:spLocks noGrp="1" noChangeArrowheads="1"/>
          </p:cNvSpPr>
          <p:nvPr>
            <p:ph idx="1"/>
          </p:nvPr>
        </p:nvSpPr>
        <p:spPr>
          <a:xfrm>
            <a:off x="762000" y="1676400"/>
            <a:ext cx="8077200" cy="4876800"/>
          </a:xfrm>
          <a:noFill/>
          <a:ln w="9525">
            <a:noFill/>
            <a:miter lim="800000"/>
            <a:headEnd/>
            <a:tailEnd/>
          </a:ln>
          <a:effectLst/>
        </p:spPr>
        <p:txBody>
          <a:bodyPr vert="horz" wrap="square" lIns="91435" tIns="45718" rIns="91435" bIns="45718" numCol="1" anchor="t" anchorCtr="0" compatLnSpc="1">
            <a:prstTxWarp prst="textNoShape">
              <a:avLst/>
            </a:prstTxWarp>
          </a:bodyPr>
          <a:lstStyle/>
          <a:p>
            <a:pPr marL="114300" lvl="1" indent="0" algn="r" rtl="1">
              <a:buNone/>
            </a:pPr>
            <a:r>
              <a:rPr lang="ar-JO" sz="3200" b="1" dirty="0">
                <a:solidFill>
                  <a:srgbClr val="FFFFFF"/>
                </a:solidFill>
                <a:effectLst>
                  <a:outerShdw blurRad="50800" dist="63500" dir="2700000" algn="tl" rotWithShape="0">
                    <a:srgbClr val="000000"/>
                  </a:outerShdw>
                </a:effectLst>
              </a:rPr>
              <a:t>هذا الخلاص قد ابتدأ الرب بالتكلم به، ثم تثبت لنا من الذين سمعوا</a:t>
            </a:r>
          </a:p>
          <a:p>
            <a:pPr marL="114300" lvl="1" indent="0" algn="r" rtl="1">
              <a:buNone/>
            </a:pPr>
            <a:endParaRPr lang="ar-JO" sz="3200" b="1" dirty="0">
              <a:solidFill>
                <a:srgbClr val="FFFFFF"/>
              </a:solidFill>
              <a:effectLst>
                <a:outerShdw blurRad="50800" dist="63500" dir="2700000" algn="tl" rotWithShape="0">
                  <a:srgbClr val="000000"/>
                </a:outerShdw>
              </a:effectLst>
            </a:endParaRPr>
          </a:p>
          <a:p>
            <a:pPr marL="114300" lvl="1" indent="0" algn="r" rtl="1">
              <a:buNone/>
            </a:pPr>
            <a:r>
              <a:rPr lang="ar-JO" sz="3200" b="1" dirty="0">
                <a:solidFill>
                  <a:srgbClr val="FFFFFF"/>
                </a:solidFill>
                <a:effectLst>
                  <a:outerShdw blurRad="50800" dist="63500" dir="2700000" algn="tl" rotWithShape="0">
                    <a:srgbClr val="000000"/>
                  </a:outerShdw>
                </a:effectLst>
              </a:rPr>
              <a:t>شاهداً الله معهم بآيات وعجائب وقوات متنوعة ومواهب الروح القدس، حسب إرادته.</a:t>
            </a:r>
            <a:endParaRPr lang="en-US" sz="3200" b="1"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2846038693"/>
      </p:ext>
    </p:extLst>
  </p:cSld>
  <p:clrMapOvr>
    <a:overrideClrMapping bg1="dk2" tx1="lt1" bg2="dk1"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يجب         أن أرجع؟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لذلك يجب أن نتنبه أكثر إلى ما سمعنا لئلا نفوته</a:t>
            </a:r>
          </a:p>
          <a:p>
            <a:pPr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(2: 1)</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84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864112" y="-168169"/>
            <a:ext cx="3279888" cy="410836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الملاك     العظيم في      دانيال 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253598" y="3940198"/>
            <a:ext cx="3890401" cy="2917801"/>
          </a:xfrm>
          <a:prstGeom prst="rect">
            <a:avLst/>
          </a:prstGeom>
        </p:spPr>
      </p:pic>
    </p:spTree>
    <p:extLst>
      <p:ext uri="{BB962C8B-B14F-4D97-AF65-F5344CB8AC3E}">
        <p14:creationId xmlns:p14="http://schemas.microsoft.com/office/powerpoint/2010/main" val="3801954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90520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نعبد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الملائكة؟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أسباب في 1: 4-2: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5004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يسوع هو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إنسان</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يستحق أن يملك (2: 5-18)</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18014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6"/>
            <a:ext cx="8839307" cy="1411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فإنه لملائكة لم يخضع العالم العتيد الذي نتكلم عنه.</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a:t>
            </a:r>
            <a:r>
              <a:rPr lang="ar-JO" sz="4000" kern="1200" dirty="0">
                <a:solidFill>
                  <a:srgbClr val="FFFFFF"/>
                </a:solidFill>
                <a:ea typeface="+mj-ea"/>
                <a:cs typeface="+mj-cs"/>
              </a:rPr>
              <a:t>2: 5</a:t>
            </a:r>
            <a:r>
              <a:rPr lang="en-US" sz="4000" kern="1200" dirty="0">
                <a:solidFill>
                  <a:srgbClr val="FFFFFF"/>
                </a:solidFill>
                <a:ea typeface="+mj-ea"/>
                <a:cs typeface="+mj-cs"/>
              </a:rPr>
              <a:t>)</a:t>
            </a:r>
          </a:p>
        </p:txBody>
      </p:sp>
    </p:spTree>
    <p:extLst>
      <p:ext uri="{BB962C8B-B14F-4D97-AF65-F5344CB8AC3E}">
        <p14:creationId xmlns:p14="http://schemas.microsoft.com/office/powerpoint/2010/main" val="1420197531"/>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 y="117846"/>
            <a:ext cx="4446692" cy="6554946"/>
          </a:xfrm>
          <a:prstGeom prst="rect">
            <a:avLst/>
          </a:prstGeom>
        </p:spPr>
        <p:txBody>
          <a:bodyPr vert="horz" lIns="91440" tIns="45720" rIns="91440" bIns="45720" rtlCol="0" anchor="ctr">
            <a:normAutofit/>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algn="r" rtl="1"/>
            <a:r>
              <a:rPr lang="ar-JO" sz="3200" dirty="0"/>
              <a:t>6 لكن شهد واحد في موضع قائلاً: ما هو </a:t>
            </a:r>
            <a:r>
              <a:rPr lang="ar-JO" sz="3200" dirty="0">
                <a:solidFill>
                  <a:srgbClr val="FFFF00"/>
                </a:solidFill>
              </a:rPr>
              <a:t>الإنسان</a:t>
            </a:r>
            <a:r>
              <a:rPr lang="ar-JO" sz="3200" dirty="0"/>
              <a:t> حتى تذكره؟ أو </a:t>
            </a:r>
            <a:r>
              <a:rPr lang="ar-JO" sz="3200" dirty="0">
                <a:solidFill>
                  <a:srgbClr val="FFFF00"/>
                </a:solidFill>
              </a:rPr>
              <a:t>ابن الإنسان </a:t>
            </a:r>
            <a:r>
              <a:rPr lang="ar-JO" sz="3200" dirty="0"/>
              <a:t>حتى تفتقده؟</a:t>
            </a:r>
          </a:p>
          <a:p>
            <a:pPr algn="r" rtl="1"/>
            <a:endParaRPr lang="ar-JO" sz="3200" dirty="0"/>
          </a:p>
          <a:p>
            <a:pPr algn="r" rtl="1"/>
            <a:endParaRPr lang="ar-JO" sz="3200" dirty="0"/>
          </a:p>
          <a:p>
            <a:pPr algn="r" rtl="1"/>
            <a:r>
              <a:rPr lang="ar-JO" sz="3200" dirty="0"/>
              <a:t>7 وضعت</a:t>
            </a:r>
            <a:r>
              <a:rPr lang="ar-JO" sz="3200" dirty="0">
                <a:solidFill>
                  <a:srgbClr val="FFFF00"/>
                </a:solidFill>
              </a:rPr>
              <a:t>ه</a:t>
            </a:r>
            <a:r>
              <a:rPr lang="ar-JO" sz="3200" dirty="0"/>
              <a:t> قليلاً عن الملائكة، بمجد وكرامة كللته، وأقمته على أعمال يديك.</a:t>
            </a:r>
          </a:p>
          <a:p>
            <a:pPr algn="r" rtl="1"/>
            <a:endParaRPr lang="ar-JO" sz="3200" dirty="0"/>
          </a:p>
          <a:p>
            <a:pPr algn="r" rtl="1"/>
            <a:r>
              <a:rPr lang="ar-JO" sz="3200" dirty="0"/>
              <a:t>8 أخضعت كل شيء تحت قدمي</a:t>
            </a:r>
            <a:r>
              <a:rPr lang="ar-JO" sz="3200" dirty="0">
                <a:solidFill>
                  <a:srgbClr val="FFFF00"/>
                </a:solidFill>
              </a:rPr>
              <a:t>ه</a:t>
            </a:r>
            <a:r>
              <a:rPr lang="ar-JO" sz="3200" dirty="0"/>
              <a:t>.</a:t>
            </a:r>
          </a:p>
          <a:p>
            <a:pPr algn="r" rtl="1"/>
            <a:r>
              <a:rPr lang="ar-JO" sz="3200" dirty="0"/>
              <a:t>(2: 6-8أ فاندايك)</a:t>
            </a:r>
            <a:endParaRPr lang="en-US" sz="3200" dirty="0"/>
          </a:p>
        </p:txBody>
      </p:sp>
      <p:sp>
        <p:nvSpPr>
          <p:cNvPr id="4" name="Title 1"/>
          <p:cNvSpPr txBox="1">
            <a:spLocks/>
          </p:cNvSpPr>
          <p:nvPr/>
        </p:nvSpPr>
        <p:spPr>
          <a:xfrm>
            <a:off x="4697308" y="117846"/>
            <a:ext cx="4346042"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6 لأنه مكتوب في موضع من الكتاب: ما هي أهمية </a:t>
            </a:r>
            <a:r>
              <a:rPr lang="ar-JO"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الإنسان</a:t>
            </a: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حتى تفكر به؟ وما أهمية </a:t>
            </a:r>
            <a:r>
              <a:rPr lang="ar-JO"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ابن الإنسان </a:t>
            </a: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حتى تهتم به؟</a:t>
            </a:r>
          </a:p>
          <a:p>
            <a:pPr algn="r"/>
            <a:endPar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endParaRPr>
          </a:p>
          <a:p>
            <a:pPr algn="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7 جعلت</a:t>
            </a:r>
            <a:r>
              <a:rPr lang="ar-JO"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ه</a:t>
            </a: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لوقت قليل أدنى من الملائكة، توجته بالمجد والكرامة</a:t>
            </a:r>
          </a:p>
          <a:p>
            <a:pPr algn="r"/>
            <a:endPar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endParaRPr>
          </a:p>
          <a:p>
            <a:pPr algn="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8 أخضعت كل شيء تحت قدمي</a:t>
            </a:r>
            <a:r>
              <a:rPr lang="ar-JO" sz="32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ه</a:t>
            </a:r>
          </a:p>
          <a:p>
            <a:pPr algn="r"/>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(2: 6-8أ المبسطة)</a:t>
            </a:r>
            <a:endPar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endParaRP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499660082"/>
      </p:ext>
    </p:extLst>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لأنه إذ أخضع الكل له لم يترك شيئاً غير خاضع له، على أننا الآن لسنا نرى الكل بعد مخضعاً له.</a:t>
            </a:r>
          </a:p>
          <a:p>
            <a:pPr algn="r" rtl="1"/>
            <a:endPar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9 ولكن الذي وضع قليلاً عن الملائكة، يسوع، نراه مكللاً بالمجد والكرامة، من أجل ألم الموت، لكي يذوق بنعمة الله الموت لأجل كل واحد.</a:t>
            </a:r>
          </a:p>
          <a:p>
            <a:pPr algn="r" rtl="1"/>
            <a:endPar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10 لأنه لاق بذاك الذي من أجله الكل وبه الكل، وهو آت بأبناء كثيرين إلى المجد، أن يكمل رئيس خلاصهم بالآلام.</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763656" y="6244824"/>
            <a:ext cx="8229600" cy="543595"/>
          </a:xfrm>
        </p:spPr>
        <p:txBody>
          <a:bodyPr>
            <a:normAutofit fontScale="90000"/>
          </a:bodyPr>
          <a:lstStyle/>
          <a:p>
            <a:pPr algn="r"/>
            <a:r>
              <a:rPr lang="en-US" sz="4000" b="1" dirty="0">
                <a:solidFill>
                  <a:srgbClr val="FFFFFF"/>
                </a:solidFill>
              </a:rPr>
              <a:t>(</a:t>
            </a:r>
            <a:r>
              <a:rPr lang="ar-JO" sz="4000" b="1" dirty="0">
                <a:solidFill>
                  <a:srgbClr val="FFFFFF"/>
                </a:solidFill>
              </a:rPr>
              <a:t>2: 8ب-10</a:t>
            </a:r>
            <a:r>
              <a:rPr lang="en-US" sz="4000" b="1" dirty="0">
                <a:solidFill>
                  <a:srgbClr val="FFFFFF"/>
                </a:solidFill>
              </a:rPr>
              <a:t>)</a:t>
            </a:r>
          </a:p>
        </p:txBody>
      </p:sp>
    </p:spTree>
    <p:extLst>
      <p:ext uri="{BB962C8B-B14F-4D97-AF65-F5344CB8AC3E}">
        <p14:creationId xmlns:p14="http://schemas.microsoft.com/office/powerpoint/2010/main" val="2717775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الجميع:</a:t>
            </a:r>
          </a:p>
          <a:p>
            <a:pPr algn="l"/>
            <a:endPar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أن المقدس والمقدسين جميعهم من واحد، فلهذا السبب لا يستحي أن يدعوهم إخوة.</a:t>
            </a:r>
          </a:p>
          <a:p>
            <a:pPr algn="r" rtl="1"/>
            <a:endPar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12 قائلاً: أخبر باسمك إخوتي، وفي وسط الكنيسة أسبحك.</a:t>
            </a:r>
          </a:p>
          <a:p>
            <a:pPr algn="r" rtl="1"/>
            <a:endPar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وأيضاً: أنا أكون متوكلاً عليه، وأيضاً: «ها أنا والأولاد الذين أعطانيهم الله.</a:t>
            </a:r>
            <a:endParaRPr lang="en-US" sz="32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457200" y="13712"/>
            <a:ext cx="8686800" cy="664695"/>
          </a:xfrm>
        </p:spPr>
        <p:txBody>
          <a:bodyPr>
            <a:normAutofit/>
          </a:bodyPr>
          <a:lstStyle/>
          <a:p>
            <a:pPr algn="r"/>
            <a:r>
              <a:rPr lang="ar-JO" sz="3600" b="1" dirty="0">
                <a:solidFill>
                  <a:srgbClr val="FFFFFF"/>
                </a:solidFill>
              </a:rPr>
              <a:t>2: 11-12</a:t>
            </a:r>
            <a:endParaRPr lang="en-US" sz="3600" b="1" dirty="0">
              <a:solidFill>
                <a:srgbClr val="FFFFFF"/>
              </a:solidFill>
            </a:endParaRPr>
          </a:p>
        </p:txBody>
      </p:sp>
    </p:spTree>
    <p:extLst>
      <p:ext uri="{BB962C8B-B14F-4D97-AF65-F5344CB8AC3E}">
        <p14:creationId xmlns:p14="http://schemas.microsoft.com/office/powerpoint/2010/main" val="1724523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178" y="0"/>
            <a:ext cx="9313178" cy="6450238"/>
          </a:xfrm>
          <a:prstGeom prst="rect">
            <a:avLst/>
          </a:prstGeom>
        </p:spPr>
      </p:pic>
      <p:sp>
        <p:nvSpPr>
          <p:cNvPr id="900098" name="Rectangle 2"/>
          <p:cNvSpPr>
            <a:spLocks noGrp="1" noChangeArrowheads="1"/>
          </p:cNvSpPr>
          <p:nvPr>
            <p:ph type="ctrTitle"/>
          </p:nvPr>
        </p:nvSpPr>
        <p:spPr>
          <a:xfrm>
            <a:off x="0" y="4181574"/>
            <a:ext cx="9143999" cy="2676426"/>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من النتائج الرائعة الأخرى لإنسانية المسيح أنه يستحق العبادة أكثر من أي ملاك (2: 14-18)</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603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كإنسان هزم المسيح قبضة الشيطان على البشر الآخرين (2: 14-15)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8603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14 فإذ قد تشارك الأولاد في اللحم والدم اشترك هو أيضاً كذلك فيهما، لكي يبيد بالموت ذاك الذي له سلطان الموت، أي إبليس</a:t>
            </a:r>
          </a:p>
          <a:p>
            <a:pPr algn="r" rtl="1"/>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15 ويعتق أولئك الذين­ خوفاً من الموت­ كانوا جميعاً كل حياتهم تحت العبودية.</a:t>
            </a:r>
          </a:p>
          <a:p>
            <a:pPr algn="r" rtl="1"/>
            <a:endPar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4662244" y="6053479"/>
            <a:ext cx="4412171" cy="770800"/>
          </a:xfrm>
        </p:spPr>
        <p:txBody>
          <a:bodyPr>
            <a:normAutofit/>
          </a:bodyPr>
          <a:lstStyle/>
          <a:p>
            <a:pPr algn="r"/>
            <a:r>
              <a:rPr lang="en-US" sz="3600" b="1" dirty="0">
                <a:solidFill>
                  <a:srgbClr val="FFFFFF"/>
                </a:solidFill>
              </a:rPr>
              <a:t>(</a:t>
            </a:r>
            <a:r>
              <a:rPr lang="ar-JO" sz="3600" b="1" dirty="0">
                <a:solidFill>
                  <a:srgbClr val="FFFFFF"/>
                </a:solidFill>
              </a:rPr>
              <a:t>2: 14-15</a:t>
            </a:r>
            <a:r>
              <a:rPr lang="en-US" sz="3600" b="1" dirty="0">
                <a:solidFill>
                  <a:srgbClr val="FFFFFF"/>
                </a:solidFill>
              </a:rPr>
              <a:t>)</a:t>
            </a:r>
          </a:p>
        </p:txBody>
      </p:sp>
    </p:spTree>
    <p:extLst>
      <p:ext uri="{BB962C8B-B14F-4D97-AF65-F5344CB8AC3E}">
        <p14:creationId xmlns:p14="http://schemas.microsoft.com/office/powerpoint/2010/main" val="399581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9224" cy="6858000"/>
          </a:xfrm>
          <a:prstGeom prst="rect">
            <a:avLst/>
          </a:prstGeom>
        </p:spPr>
      </p:pic>
      <p:sp>
        <p:nvSpPr>
          <p:cNvPr id="900098" name="Rectangle 2"/>
          <p:cNvSpPr>
            <a:spLocks noGrp="1" noChangeArrowheads="1"/>
          </p:cNvSpPr>
          <p:nvPr>
            <p:ph type="ctrTitle"/>
          </p:nvPr>
        </p:nvSpPr>
        <p:spPr>
          <a:xfrm>
            <a:off x="5864112" y="-168169"/>
            <a:ext cx="3279888" cy="410836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الملاك     العظيم في    رؤيا 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0187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16 لأنه حقاً ليس يمسك الملائكة، بل يمسك نسل إبراهيم.</a:t>
            </a:r>
          </a:p>
          <a:p>
            <a:pPr algn="r" rtl="1"/>
            <a:endPar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r" rtl="1"/>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17 من ثم كان ينبغي أن يشبه إخوته في كل شيء، لكي يكون رحيماً، ورئيس كهنة أميناً فيما لله حتى يكفر خطايا الشعب.</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4771516" y="6205743"/>
            <a:ext cx="4355088" cy="634861"/>
          </a:xfrm>
        </p:spPr>
        <p:txBody>
          <a:bodyPr>
            <a:normAutofit fontScale="90000"/>
          </a:bodyPr>
          <a:lstStyle/>
          <a:p>
            <a:pPr algn="r"/>
            <a:r>
              <a:rPr lang="en-US" sz="3600" b="1" dirty="0">
                <a:solidFill>
                  <a:srgbClr val="FFFFFF"/>
                </a:solidFill>
              </a:rPr>
              <a:t>(</a:t>
            </a:r>
            <a:r>
              <a:rPr lang="ar-JO" sz="3600" b="1" dirty="0">
                <a:solidFill>
                  <a:srgbClr val="FFFFFF"/>
                </a:solidFill>
              </a:rPr>
              <a:t>2: 16-17</a:t>
            </a:r>
            <a:r>
              <a:rPr lang="en-US" sz="3600" b="1" dirty="0">
                <a:solidFill>
                  <a:srgbClr val="FFFFFF"/>
                </a:solidFill>
              </a:rPr>
              <a:t>)</a:t>
            </a:r>
          </a:p>
        </p:txBody>
      </p:sp>
    </p:spTree>
    <p:extLst>
      <p:ext uri="{BB962C8B-B14F-4D97-AF65-F5344CB8AC3E}">
        <p14:creationId xmlns:p14="http://schemas.microsoft.com/office/powerpoint/2010/main" val="1980038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3686" cy="6858000"/>
          </a:xfrm>
          <a:prstGeom prst="rect">
            <a:avLst/>
          </a:prstGeom>
        </p:spPr>
      </p:pic>
      <p:sp>
        <p:nvSpPr>
          <p:cNvPr id="900098" name="Rectangle 2"/>
          <p:cNvSpPr>
            <a:spLocks noGrp="1" noChangeArrowheads="1"/>
          </p:cNvSpPr>
          <p:nvPr>
            <p:ph type="ctrTitle"/>
          </p:nvPr>
        </p:nvSpPr>
        <p:spPr>
          <a:xfrm>
            <a:off x="1" y="0"/>
            <a:ext cx="3349972" cy="5035403"/>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فيما هو قد تألم مجربا يقدر أن يعين المجربين.</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18 فاندايك)</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677855" y="3882887"/>
            <a:ext cx="3349972" cy="22413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rPr>
              <a:t>فبما أنه جُرِّب وتألم يقدر أيضاً ان يعين الذين يتعرضون للتجربة.</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endParaRPr>
          </a:p>
        </p:txBody>
      </p:sp>
      <p:sp>
        <p:nvSpPr>
          <p:cNvPr id="6" name="Title 1"/>
          <p:cNvSpPr txBox="1">
            <a:spLocks/>
          </p:cNvSpPr>
          <p:nvPr/>
        </p:nvSpPr>
        <p:spPr>
          <a:xfrm>
            <a:off x="4672739" y="6163410"/>
            <a:ext cx="4355088" cy="63486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3600" b="1" baseline="3000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baseline="0" dirty="0"/>
              <a:t>(</a:t>
            </a:r>
            <a:r>
              <a:rPr lang="ar-JO" baseline="0" dirty="0"/>
              <a:t>2: 18 المبسطة</a:t>
            </a:r>
            <a:r>
              <a:rPr lang="en-US" baseline="0" dirty="0"/>
              <a:t>)</a:t>
            </a:r>
          </a:p>
        </p:txBody>
      </p:sp>
    </p:spTree>
    <p:extLst>
      <p:ext uri="{BB962C8B-B14F-4D97-AF65-F5344CB8AC3E}">
        <p14:creationId xmlns:p14="http://schemas.microsoft.com/office/powerpoint/2010/main" val="2366709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نعبد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بدلاً من الملائكة؟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أسباب في 1: 4-2: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a:t>
            </a:r>
            <a:endParaRPr kumimoji="0" lang="en-US"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6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2960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2496" y="-1084255"/>
            <a:ext cx="4445001" cy="8308730"/>
          </a:xfrm>
          <a:prstGeom prst="rect">
            <a:avLst/>
          </a:prstGeom>
        </p:spPr>
      </p:pic>
      <p:sp>
        <p:nvSpPr>
          <p:cNvPr id="900098" name="Rectangle 2"/>
          <p:cNvSpPr>
            <a:spLocks noGrp="1" noChangeArrowheads="1"/>
          </p:cNvSpPr>
          <p:nvPr>
            <p:ph type="ctrTitle"/>
          </p:nvPr>
        </p:nvSpPr>
        <p:spPr>
          <a:xfrm>
            <a:off x="4572000" y="891474"/>
            <a:ext cx="4783667" cy="3367969"/>
          </a:xfrm>
          <a:effectLst>
            <a:outerShdw blurRad="63500" dist="35921" dir="2700000" algn="ctr" rotWithShape="0">
              <a:schemeClr val="tx2">
                <a:alpha val="74998"/>
              </a:schemeClr>
            </a:outerShdw>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إله كامل ــــــ</a:t>
            </a:r>
            <a:br>
              <a:rPr lang="ar-JO" sz="5400" b="1" dirty="0">
                <a:solidFill>
                  <a:schemeClr val="tx1"/>
                </a:solidFill>
                <a:effectLst/>
                <a:latin typeface="Arial" panose="020B0604020202020204" pitchFamily="34" charset="0"/>
                <a:ea typeface="ＭＳ Ｐゴシック" charset="0"/>
                <a:cs typeface="Arial" panose="020B0604020202020204" pitchFamily="34" charset="0"/>
              </a:rPr>
            </a:br>
            <a:r>
              <a:rPr lang="ar-JO" sz="5400" b="1" dirty="0">
                <a:solidFill>
                  <a:schemeClr val="tx1"/>
                </a:solidFill>
                <a:effectLst/>
                <a:latin typeface="Arial" panose="020B0604020202020204" pitchFamily="34" charset="0"/>
                <a:ea typeface="ＭＳ Ｐゴシック" charset="0"/>
                <a:cs typeface="Arial" panose="020B0604020202020204" pitchFamily="34" charset="0"/>
              </a:rPr>
              <a:t>إنسان كامل</a:t>
            </a:r>
            <a:r>
              <a:rPr lang="en-US" sz="5400" b="1" dirty="0">
                <a:solidFill>
                  <a:schemeClr val="tx1"/>
                </a:solidFill>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48603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789" y="-116008"/>
            <a:ext cx="9086520" cy="6049026"/>
          </a:xfrm>
          <a:prstGeom prst="rect">
            <a:avLst/>
          </a:prstGeom>
        </p:spPr>
      </p:pic>
      <p:sp>
        <p:nvSpPr>
          <p:cNvPr id="900098" name="Rectangle 2"/>
          <p:cNvSpPr>
            <a:spLocks noGrp="1" noChangeArrowheads="1"/>
          </p:cNvSpPr>
          <p:nvPr>
            <p:ph type="ctrTitle"/>
          </p:nvPr>
        </p:nvSpPr>
        <p:spPr>
          <a:xfrm>
            <a:off x="0" y="5823553"/>
            <a:ext cx="9144000" cy="91697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415966"/>
            <a:ext cx="4843444" cy="51307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يسوع هو الله مستحق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العبادة</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وإنسان</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مستحق</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أن يحكم</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1965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53070"/>
          </a:xfrm>
          <a:prstGeom prst="rect">
            <a:avLst/>
          </a:prstGeom>
        </p:spPr>
      </p:pic>
      <p:sp>
        <p:nvSpPr>
          <p:cNvPr id="900098" name="Rectangle 2"/>
          <p:cNvSpPr>
            <a:spLocks noGrp="1" noChangeArrowheads="1"/>
          </p:cNvSpPr>
          <p:nvPr>
            <p:ph type="ctrTitle"/>
          </p:nvPr>
        </p:nvSpPr>
        <p:spPr>
          <a:xfrm>
            <a:off x="0" y="5799667"/>
            <a:ext cx="9144000" cy="1058333"/>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هو يدعوك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4564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980728"/>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اعبد يسوع بدلاً من أي كائن آخر أقل منه</a:t>
            </a:r>
            <a:endParaRPr lang="en-US"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0962" name="Rectangle 2"/>
          <p:cNvSpPr>
            <a:spLocks noGrp="1" noChangeArrowheads="1"/>
          </p:cNvSpPr>
          <p:nvPr>
            <p:ph type="ctrTitle" sz="quarter"/>
          </p:nvPr>
        </p:nvSpPr>
        <p:spPr>
          <a:xfrm>
            <a:off x="0" y="4303263"/>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387187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96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37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96" y="0"/>
            <a:ext cx="7750915" cy="690909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الملائكة تحمي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88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9174"/>
          </a:xfrm>
          <a:prstGeom prst="rect">
            <a:avLst/>
          </a:prstGeom>
        </p:spPr>
      </p:pic>
      <p:sp>
        <p:nvSpPr>
          <p:cNvPr id="900098" name="Rectangle 2"/>
          <p:cNvSpPr>
            <a:spLocks noGrp="1" noChangeArrowheads="1"/>
          </p:cNvSpPr>
          <p:nvPr>
            <p:ph type="ctrTitle"/>
          </p:nvPr>
        </p:nvSpPr>
        <p:spPr>
          <a:xfrm>
            <a:off x="0" y="3984536"/>
            <a:ext cx="4619896" cy="275598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أخذ يسوع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إلى الأعلى</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رؤ 12</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8672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320192" cy="6822557"/>
          </a:xfrm>
          <a:prstGeom prst="rect">
            <a:avLst/>
          </a:prstGeom>
        </p:spPr>
      </p:pic>
      <p:sp>
        <p:nvSpPr>
          <p:cNvPr id="900098" name="Rectangle 2"/>
          <p:cNvSpPr>
            <a:spLocks noGrp="1" noChangeArrowheads="1"/>
          </p:cNvSpPr>
          <p:nvPr>
            <p:ph type="ctrTitle"/>
          </p:nvPr>
        </p:nvSpPr>
        <p:spPr>
          <a:xfrm>
            <a:off x="0" y="5714088"/>
            <a:ext cx="9144000" cy="102643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الملاك الحارس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319994"/>
      </p:ext>
    </p:extLst>
  </p:cSld>
  <p:clrMapOvr>
    <a:masterClrMapping/>
  </p:clrMapOvr>
</p:sld>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1748</TotalTime>
  <Words>3170</Words>
  <Application>Microsoft Macintosh PowerPoint</Application>
  <PresentationFormat>On-screen Show (4:3)</PresentationFormat>
  <Paragraphs>396</Paragraphs>
  <Slides>68</Slides>
  <Notes>67</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68</vt:i4>
      </vt:variant>
    </vt:vector>
  </HeadingPairs>
  <TitlesOfParts>
    <vt:vector size="94" baseType="lpstr">
      <vt:lpstr>26</vt:lpstr>
      <vt:lpstr>BONES</vt:lpstr>
      <vt:lpstr>ＭＳ Ｐゴシック</vt:lpstr>
      <vt:lpstr>Times</vt:lpstr>
      <vt:lpstr>Arial</vt:lpstr>
      <vt:lpstr>Book Antiqua</vt:lpstr>
      <vt:lpstr>Calibri</vt:lpstr>
      <vt:lpstr>Comic Sans MS</vt:lpstr>
      <vt:lpstr>Garamond</vt:lpstr>
      <vt:lpstr>Monotype Sorts</vt:lpstr>
      <vt:lpstr>Tahoma</vt:lpstr>
      <vt:lpstr>Times New Roman</vt:lpstr>
      <vt:lpstr>Wingdings</vt:lpstr>
      <vt:lpstr>49_Blank Presentation</vt:lpstr>
      <vt:lpstr>3_Ripple</vt:lpstr>
      <vt:lpstr>Ripple</vt:lpstr>
      <vt:lpstr>1_Stream</vt:lpstr>
      <vt:lpstr>untitled 1</vt:lpstr>
      <vt:lpstr>1_Custom Design</vt:lpstr>
      <vt:lpstr>Hardcover</vt:lpstr>
      <vt:lpstr>7_Default Design</vt:lpstr>
      <vt:lpstr>Default Design</vt:lpstr>
      <vt:lpstr>Office Theme</vt:lpstr>
      <vt:lpstr>2_Ripple</vt:lpstr>
      <vt:lpstr>50_Blank Presentation</vt:lpstr>
      <vt:lpstr>1_untitled 1</vt:lpstr>
      <vt:lpstr>أفضل من</vt:lpstr>
      <vt:lpstr>الملائكة لطفاء</vt:lpstr>
      <vt:lpstr>قد نعتقد أننا أقوياء ...</vt:lpstr>
      <vt:lpstr>قوي</vt:lpstr>
      <vt:lpstr>الملاك     العظيم في      دانيال 10</vt:lpstr>
      <vt:lpstr>الملاك     العظيم في    رؤيا 10</vt:lpstr>
      <vt:lpstr>الملائكة تحمي</vt:lpstr>
      <vt:lpstr>أخذ يسوع إلى الأعلى (رؤ 12)</vt:lpstr>
      <vt:lpstr>الملاك الحارس</vt:lpstr>
      <vt:lpstr>لدي شعور بأن ملاكي الحارس يبدو هكذا في بعض الأحيان</vt:lpstr>
      <vt:lpstr>يؤمن 55% من الأمريكيين بالملائكة الحارسة (2008)</vt:lpstr>
      <vt:lpstr>توصيل رسائل الله</vt:lpstr>
      <vt:lpstr>هل تحترمهم؟</vt:lpstr>
      <vt:lpstr>إنها حياة رائعة</vt:lpstr>
      <vt:lpstr>صفات الملائكة</vt:lpstr>
      <vt:lpstr>لماذا نعبد  يسوع بدلاً  من الملائكة؟</vt:lpstr>
      <vt:lpstr>خلفية  العبرانيين</vt:lpstr>
      <vt:lpstr>يوجد لدى القراء نظرة عالية جداً      نحو الملائكة</vt:lpstr>
      <vt:lpstr>العبرانيين</vt:lpstr>
      <vt:lpstr>مجتمع يهودي معين محدد </vt:lpstr>
      <vt:lpstr>مجتمع يهودي في ظل ظروف مرهقة </vt:lpstr>
      <vt:lpstr>أين عاش هؤلاء اليهود؟ </vt:lpstr>
      <vt:lpstr>يقول زين هودجز أنه كتب إلى ليبيا</vt:lpstr>
      <vt:lpstr>أنا أعتقد أن القراء عاشوا في إسرائيل</vt:lpstr>
      <vt:lpstr>(مخطوطة الحرب في كهف قمران الأول 17: 5-6) </vt:lpstr>
      <vt:lpstr>المسيح متفوق في شخصه</vt:lpstr>
      <vt:lpstr>لماذا نعبد يسوع بدلاً من الملائكة؟ (3 أسباب في 1: 4-2: 18)</vt:lpstr>
      <vt:lpstr>1. يسوع هو الله مستحق العبادة (1: 4-14)</vt:lpstr>
      <vt:lpstr>يمتلك يسوع اسماً أفضل من الملائكة حيث أنَّه يدعى ابن الله (1: 4-5)</vt:lpstr>
      <vt:lpstr>عبرانيين 1: 4</vt:lpstr>
      <vt:lpstr>لأنه لمن من الملائكة قال قط:</vt:lpstr>
      <vt:lpstr>الثالوث</vt:lpstr>
      <vt:lpstr>تعبد الملائكة يسوع</vt:lpstr>
      <vt:lpstr>وأيضاً متى أدخل البكر  إلى العالم يقول:</vt:lpstr>
      <vt:lpstr>أنت مستحق أن تأخذ السفر وتفك ختومه ...  (5: 9)</vt:lpstr>
      <vt:lpstr>وعن الملائكة يقول:</vt:lpstr>
      <vt:lpstr>أربعة كائنات حية (رؤيا 4)</vt:lpstr>
      <vt:lpstr>يدعو الآب يسوع الله</vt:lpstr>
      <vt:lpstr>وأما عن الإبن:</vt:lpstr>
      <vt:lpstr>وقال أيضاً للإبن:</vt:lpstr>
      <vt:lpstr>وقال أيضاً للإبن:</vt:lpstr>
      <vt:lpstr>المسيح هو المنتصر النهائي بينما الملائكة يخدمون فقط أولئك الذين سيشاركون في هذا الإنتصار           (1: 13-14)</vt:lpstr>
      <vt:lpstr>ثم لمن من الملائكة قال قط:</vt:lpstr>
      <vt:lpstr>أليس جميعهم أرواحاً خادمة مرسلة للخدمة لأجل العتيدين  أن يرثوا الخلاص (1: 14)</vt:lpstr>
      <vt:lpstr>لماذا نعبد يسوع بدلاً من الملائكة؟ (3 أسباب في 1: 4-2: 18)</vt:lpstr>
      <vt:lpstr>تحذير</vt:lpstr>
      <vt:lpstr>عبرانيين 2: 1-2</vt:lpstr>
      <vt:lpstr>عبرانيين 2: 3-4</vt:lpstr>
      <vt:lpstr>هل يجب         أن أرجع؟</vt:lpstr>
      <vt:lpstr>ثابر</vt:lpstr>
      <vt:lpstr>لماذا نعبد يسوع بدلاً من الملائكة؟ (3 أسباب في 1: 4-2: 18)</vt:lpstr>
      <vt:lpstr>3. يسوع هو إنسان يستحق أن يملك (2: 5-18) </vt:lpstr>
      <vt:lpstr>(2: 5)</vt:lpstr>
      <vt:lpstr>(2:6-8 NLT)</vt:lpstr>
      <vt:lpstr>(2: 8ب-10)</vt:lpstr>
      <vt:lpstr>2: 11-12</vt:lpstr>
      <vt:lpstr>من النتائج الرائعة الأخرى لإنسانية المسيح أنه يستحق العبادة أكثر من أي ملاك (2: 14-18)</vt:lpstr>
      <vt:lpstr>كإنسان هزم المسيح قبضة الشيطان على البشر الآخرين (2: 14-15)</vt:lpstr>
      <vt:lpstr>(2: 14-15)</vt:lpstr>
      <vt:lpstr>(2: 16-17)</vt:lpstr>
      <vt:lpstr>لأنه فيما هو قد تألم مجربا يقدر أن يعين المجربين. (2: 18 فاندايك)</vt:lpstr>
      <vt:lpstr>لماذا نعبد يسوع بدلاً من الملائكة؟ (3 أسباب في 1: 4-2: 18)</vt:lpstr>
      <vt:lpstr>إله كامل ــــــ إنسان كامل </vt:lpstr>
      <vt:lpstr>الفكرة الرئيسية</vt:lpstr>
      <vt:lpstr>هو يدعوك</vt:lpstr>
      <vt:lpstr>ثابر</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128</cp:revision>
  <dcterms:created xsi:type="dcterms:W3CDTF">2014-08-02T06:39:19Z</dcterms:created>
  <dcterms:modified xsi:type="dcterms:W3CDTF">2024-05-31T19:28:54Z</dcterms:modified>
</cp:coreProperties>
</file>