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0.xml" ContentType="application/vnd.openxmlformats-officedocument.themeOverride+xml"/>
  <Override PartName="/ppt/notesSlides/notesSlide16.xml" ContentType="application/vnd.openxmlformats-officedocument.presentationml.notesSlide+xml"/>
  <Override PartName="/ppt/theme/themeOverride11.xml" ContentType="application/vnd.openxmlformats-officedocument.themeOverride+xml"/>
  <Override PartName="/ppt/notesSlides/notesSlide17.xml" ContentType="application/vnd.openxmlformats-officedocument.presentationml.notesSlide+xml"/>
  <Override PartName="/ppt/theme/themeOverride12.xml" ContentType="application/vnd.openxmlformats-officedocument.themeOverride+xml"/>
  <Override PartName="/ppt/notesSlides/notesSlide18.xml" ContentType="application/vnd.openxmlformats-officedocument.presentationml.notesSlide+xml"/>
  <Override PartName="/ppt/theme/themeOverride1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5.xml" ContentType="application/vnd.openxmlformats-officedocument.themeOverride+xml"/>
  <Override PartName="/ppt/notesSlides/notesSlide32.xml" ContentType="application/vnd.openxmlformats-officedocument.presentationml.notesSlide+xml"/>
  <Override PartName="/ppt/theme/themeOverride16.xml" ContentType="application/vnd.openxmlformats-officedocument.themeOverride+xml"/>
  <Override PartName="/ppt/notesSlides/notesSlide33.xml" ContentType="application/vnd.openxmlformats-officedocument.presentationml.notesSlide+xml"/>
  <Override PartName="/ppt/theme/themeOverride17.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8.xml" ContentType="application/vnd.openxmlformats-officedocument.themeOverride+xml"/>
  <Override PartName="/ppt/notesSlides/notesSlide40.xml" ContentType="application/vnd.openxmlformats-officedocument.presentationml.notesSlide+xml"/>
  <Override PartName="/ppt/theme/themeOverride19.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0.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0" r:id="rId3"/>
    <p:sldMasterId id="2147483705" r:id="rId4"/>
    <p:sldMasterId id="2147483717" r:id="rId5"/>
    <p:sldMasterId id="2147483791" r:id="rId6"/>
    <p:sldMasterId id="2147483803" r:id="rId7"/>
    <p:sldMasterId id="2147483829" r:id="rId8"/>
    <p:sldMasterId id="2147483845" r:id="rId9"/>
    <p:sldMasterId id="2147483861" r:id="rId10"/>
    <p:sldMasterId id="2147483863" r:id="rId11"/>
    <p:sldMasterId id="2147483878" r:id="rId12"/>
    <p:sldMasterId id="2147483890" r:id="rId13"/>
    <p:sldMasterId id="2147483904" r:id="rId14"/>
    <p:sldMasterId id="2147483906" r:id="rId15"/>
    <p:sldMasterId id="2147483918" r:id="rId16"/>
    <p:sldMasterId id="2147483930" r:id="rId17"/>
    <p:sldMasterId id="2147483944" r:id="rId18"/>
    <p:sldMasterId id="2147483958" r:id="rId19"/>
    <p:sldMasterId id="2147483970" r:id="rId20"/>
  </p:sldMasterIdLst>
  <p:notesMasterIdLst>
    <p:notesMasterId r:id="rId74"/>
  </p:notesMasterIdLst>
  <p:sldIdLst>
    <p:sldId id="257" r:id="rId21"/>
    <p:sldId id="554" r:id="rId22"/>
    <p:sldId id="583" r:id="rId23"/>
    <p:sldId id="584" r:id="rId24"/>
    <p:sldId id="585" r:id="rId25"/>
    <p:sldId id="593" r:id="rId26"/>
    <p:sldId id="491" r:id="rId27"/>
    <p:sldId id="594" r:id="rId28"/>
    <p:sldId id="589" r:id="rId29"/>
    <p:sldId id="586" r:id="rId30"/>
    <p:sldId id="2463" r:id="rId31"/>
    <p:sldId id="588" r:id="rId32"/>
    <p:sldId id="483" r:id="rId33"/>
    <p:sldId id="590" r:id="rId34"/>
    <p:sldId id="592" r:id="rId35"/>
    <p:sldId id="598" r:id="rId36"/>
    <p:sldId id="577" r:id="rId37"/>
    <p:sldId id="501" r:id="rId38"/>
    <p:sldId id="4748" r:id="rId39"/>
    <p:sldId id="531" r:id="rId40"/>
    <p:sldId id="4737" r:id="rId41"/>
    <p:sldId id="386" r:id="rId42"/>
    <p:sldId id="606" r:id="rId43"/>
    <p:sldId id="600" r:id="rId44"/>
    <p:sldId id="578" r:id="rId45"/>
    <p:sldId id="4750" r:id="rId46"/>
    <p:sldId id="258" r:id="rId47"/>
    <p:sldId id="604" r:id="rId48"/>
    <p:sldId id="4753" r:id="rId49"/>
    <p:sldId id="2481" r:id="rId50"/>
    <p:sldId id="4754" r:id="rId51"/>
    <p:sldId id="399" r:id="rId52"/>
    <p:sldId id="5534" r:id="rId53"/>
    <p:sldId id="259" r:id="rId54"/>
    <p:sldId id="4755" r:id="rId55"/>
    <p:sldId id="260" r:id="rId56"/>
    <p:sldId id="446" r:id="rId57"/>
    <p:sldId id="541" r:id="rId58"/>
    <p:sldId id="332" r:id="rId59"/>
    <p:sldId id="443" r:id="rId60"/>
    <p:sldId id="528" r:id="rId61"/>
    <p:sldId id="587" r:id="rId62"/>
    <p:sldId id="543" r:id="rId63"/>
    <p:sldId id="415" r:id="rId64"/>
    <p:sldId id="5533" r:id="rId65"/>
    <p:sldId id="536" r:id="rId66"/>
    <p:sldId id="527" r:id="rId67"/>
    <p:sldId id="5535" r:id="rId68"/>
    <p:sldId id="547" r:id="rId69"/>
    <p:sldId id="548" r:id="rId70"/>
    <p:sldId id="538" r:id="rId71"/>
    <p:sldId id="406" r:id="rId72"/>
    <p:sldId id="4046"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9855" autoAdjust="0"/>
  </p:normalViewPr>
  <p:slideViewPr>
    <p:cSldViewPr snapToGrid="0" snapToObjects="1">
      <p:cViewPr>
        <p:scale>
          <a:sx n="86" d="100"/>
          <a:sy n="86" d="100"/>
        </p:scale>
        <p:origin x="2944" y="10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23811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FCD55F-6981-5049-A777-D1FA3BF49FBF}"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9" name="Rectangle 2"/>
          <p:cNvSpPr>
            <a:spLocks noGrp="1" noRot="1" noChangeAspect="1" noChangeArrowheads="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ar-SA" dirty="0">
                <a:ea typeface="ＭＳ Ｐゴシック" charset="0"/>
                <a:cs typeface="ＭＳ Ｐゴシック" charset="0"/>
              </a:rPr>
              <a:t>كسل &amp;وارهاق</a:t>
            </a:r>
            <a:r>
              <a:rPr lang="ar-SA" baseline="0" dirty="0">
                <a:ea typeface="ＭＳ Ｐゴシック" charset="0"/>
                <a:cs typeface="ＭＳ Ｐゴシック" charset="0"/>
              </a:rPr>
              <a:t> او تعب – تحتاج الى راحة اكثر </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الناموسية – ان يكون عندك ارشادات</a:t>
            </a:r>
            <a:r>
              <a:rPr lang="ar-SA" baseline="0" dirty="0">
                <a:ea typeface="ＭＳ Ｐゴシック" charset="0"/>
                <a:cs typeface="ＭＳ Ｐゴシック" charset="0"/>
              </a:rPr>
              <a:t> واضحة بخصوص الطعام والسلوك </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الشهوة – غير مضطر للسيطرة على نفسي </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الانانية – استطيع ان انفق المال على نفسي </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العائلة – ارضي اهلي اذا نكرت المسيح </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ملاحظات اللقاء ( 3/4/18 12: 06)</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الاضطهاد – اختار الحياة  او انكر المسيح </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الاحفاد – يصبحون اهم من المسيح </a:t>
            </a:r>
            <a:endParaRPr lang="en-US" dirty="0">
              <a:ea typeface="ＭＳ Ｐゴシック" charset="0"/>
              <a:cs typeface="ＭＳ Ｐゴシック" charset="0"/>
            </a:endParaRPr>
          </a:p>
          <a:p>
            <a:pPr eaLnBrk="1" hangingPunct="1"/>
            <a:r>
              <a:rPr lang="ar-SA" dirty="0">
                <a:ea typeface="ＭＳ Ｐゴシック" charset="0"/>
                <a:cs typeface="ＭＳ Ｐゴシック" charset="0"/>
              </a:rPr>
              <a:t>الامان – توفير الزائد على حد من الاموال خوفا من المستقبل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1945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65249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What makes you think that you will press on in the Christian race?  Will you cross the finish line</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07833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064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88546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letter has many allusions to and quotes from the Old Testament that would have needed explanation if it was sent to Gentiles.  This finds support in that "To the Hebrews" is the oldest and most reliable title</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7318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7036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ar-SA" sz="1050" dirty="0"/>
              <a:t>اية ملاحظة عامة تستطيع ان تقوم للعهد الجديد</a:t>
            </a:r>
            <a:r>
              <a:rPr lang="ar-SA" sz="1050" baseline="0" dirty="0"/>
              <a:t> من خلال هذا الرسم البياني </a:t>
            </a:r>
            <a:endParaRPr lang="en-US" sz="1050" dirty="0"/>
          </a:p>
          <a:p>
            <a:pPr eaLnBrk="1" hangingPunct="1">
              <a:defRPr/>
            </a:pPr>
            <a:r>
              <a:rPr lang="ar-SA" sz="1050" dirty="0"/>
              <a:t>الاناجيل واعمال الرسل هم الاساسات الرئيسية والثانوية للعهد الجدبد </a:t>
            </a:r>
            <a:endParaRPr lang="en-US" sz="1050" dirty="0"/>
          </a:p>
          <a:p>
            <a:pPr eaLnBrk="1" hangingPunct="1">
              <a:defRPr/>
            </a:pPr>
            <a:r>
              <a:rPr lang="ar-SA" sz="1050" dirty="0"/>
              <a:t>للاساس التاريخي هناك اثنين من الاعمدة</a:t>
            </a:r>
            <a:r>
              <a:rPr lang="ar-SA" sz="1050" baseline="0" dirty="0"/>
              <a:t> لتسع كتب </a:t>
            </a:r>
            <a:endParaRPr lang="en-US" sz="1050" dirty="0"/>
          </a:p>
          <a:p>
            <a:pPr eaLnBrk="1" hangingPunct="1">
              <a:defRPr/>
            </a:pPr>
            <a:r>
              <a:rPr lang="ar-SA" sz="1050" dirty="0"/>
              <a:t>رسائل بولس للكنائس في العمود الشمالي</a:t>
            </a:r>
            <a:r>
              <a:rPr lang="ar-SA" sz="1050" baseline="0" dirty="0"/>
              <a:t> يتلائم مع اعمال الرسل </a:t>
            </a:r>
            <a:endParaRPr lang="ar-SA" sz="1050" dirty="0"/>
          </a:p>
          <a:p>
            <a:pPr eaLnBrk="1" hangingPunct="1">
              <a:defRPr/>
            </a:pPr>
            <a:r>
              <a:rPr lang="ar-SA" sz="1050" dirty="0"/>
              <a:t>بولس لم يكتب اي رسالة موحاة للكنائس بعد اعمال الرسل </a:t>
            </a:r>
            <a:endParaRPr lang="en-US" sz="1050" dirty="0"/>
          </a:p>
          <a:p>
            <a:pPr eaLnBrk="1" hangingPunct="1">
              <a:defRPr/>
            </a:pPr>
            <a:r>
              <a:rPr lang="ar-SA" sz="1050" dirty="0"/>
              <a:t>رسائل بولس تم تسميتهم حسب اسم المستلمين</a:t>
            </a:r>
            <a:r>
              <a:rPr lang="ar-SA" sz="1050" baseline="0" dirty="0"/>
              <a:t> ولكن بشكل عام حسب اسم الكاتب ما عدا ( العبرانيين )</a:t>
            </a:r>
            <a:endParaRPr lang="en-US" sz="1050" dirty="0"/>
          </a:p>
          <a:p>
            <a:pPr eaLnBrk="1" hangingPunct="1">
              <a:defRPr/>
            </a:pPr>
            <a:r>
              <a:rPr lang="ar-SA" sz="1050" dirty="0"/>
              <a:t>الاربع اناجيل تم تسميتهم بحسب الكاتب </a:t>
            </a:r>
            <a:endParaRPr lang="en-US" sz="1050" dirty="0"/>
          </a:p>
          <a:p>
            <a:pPr eaLnBrk="1" hangingPunct="1">
              <a:defRPr/>
            </a:pPr>
            <a:r>
              <a:rPr lang="ar-SA" sz="1050" dirty="0"/>
              <a:t>كل كتاب ينتهي ب ان اس هي رسائل بولسية </a:t>
            </a:r>
            <a:endParaRPr lang="en-US" sz="1050" dirty="0"/>
          </a:p>
          <a:p>
            <a:pPr eaLnBrk="1" hangingPunct="1">
              <a:defRPr/>
            </a:pPr>
            <a:r>
              <a:rPr lang="ar-SA" sz="1050" dirty="0"/>
              <a:t>كل الرسائل الرعوية</a:t>
            </a:r>
            <a:r>
              <a:rPr lang="ar-SA" sz="1050" baseline="0" dirty="0"/>
              <a:t> تبدأ مع  حرف التي </a:t>
            </a:r>
            <a:endParaRPr lang="en-US" sz="1050" dirty="0"/>
          </a:p>
          <a:p>
            <a:pPr eaLnBrk="1" hangingPunct="1">
              <a:defRPr/>
            </a:pPr>
            <a:r>
              <a:rPr lang="en-US" sz="1050" dirty="0"/>
              <a:t>______</a:t>
            </a:r>
          </a:p>
          <a:p>
            <a:pPr eaLnBrk="1" hangingPunct="1">
              <a:defRPr/>
            </a:pPr>
            <a:r>
              <a:rPr lang="ar-SA" sz="1050" dirty="0"/>
              <a:t>الرسائل العامة جاءت بعد اعمال الرسل ماعد ( يعقوب ) </a:t>
            </a:r>
            <a:endParaRPr lang="en-US" sz="1050" dirty="0"/>
          </a:p>
          <a:p>
            <a:pPr eaLnBrk="1" hangingPunct="1">
              <a:defRPr/>
            </a:pPr>
            <a:r>
              <a:rPr lang="ar-SA" sz="1050" dirty="0"/>
              <a:t>كل من الاعمدة الاثنين</a:t>
            </a:r>
            <a:r>
              <a:rPr lang="ar-SA" sz="1050" baseline="0" dirty="0"/>
              <a:t> يبدا بكتاب تأسيسي: </a:t>
            </a:r>
            <a:r>
              <a:rPr lang="ar-SA" sz="1050" baseline="0" dirty="0" err="1"/>
              <a:t>روميةو</a:t>
            </a:r>
            <a:r>
              <a:rPr lang="ar-SA" sz="1050" baseline="0" dirty="0"/>
              <a:t> العبرانيين ويعتبروا الاطول </a:t>
            </a:r>
            <a:endParaRPr lang="en-US" sz="1050" dirty="0"/>
          </a:p>
          <a:p>
            <a:pPr eaLnBrk="1" hangingPunct="1">
              <a:defRPr/>
            </a:pPr>
            <a:r>
              <a:rPr lang="ar-SA" sz="1050" dirty="0"/>
              <a:t>وينتهي الامر مع العامودين في كتب تتعامل</a:t>
            </a:r>
            <a:r>
              <a:rPr lang="ar-SA" sz="1050" baseline="0" dirty="0"/>
              <a:t> مع علم الايام الاخيرة: 2 تسالونيكي وسفر رؤيا </a:t>
            </a:r>
            <a:endParaRPr lang="en-US" sz="1050" dirty="0"/>
          </a:p>
          <a:p>
            <a:pPr eaLnBrk="1" hangingPunct="1">
              <a:defRPr/>
            </a:pPr>
            <a:r>
              <a:rPr lang="en-US" sz="1050" dirty="0"/>
              <a:t>Instruction to the leaders comprise only 4 books (i.e., the NT addresses the average Christian). </a:t>
            </a:r>
            <a:endParaRPr lang="ar-SA" sz="1050" dirty="0"/>
          </a:p>
          <a:p>
            <a:pPr eaLnBrk="1" hangingPunct="1">
              <a:defRPr/>
            </a:pPr>
            <a:r>
              <a:rPr lang="ar-SA" sz="1050" baseline="0" dirty="0"/>
              <a:t>تعليمات او ارشادات للقادة تشمل اربع كتب فقط ( العهد الجديد رسالته للمسيحي العاديين ) </a:t>
            </a:r>
            <a:endParaRPr lang="en-US" sz="1050" dirty="0"/>
          </a:p>
          <a:p>
            <a:pPr eaLnBrk="1" hangingPunct="1">
              <a:defRPr/>
            </a:pPr>
            <a:r>
              <a:rPr lang="en-US" sz="1050" dirty="0"/>
              <a:t>Only 4 NT books are written to an individual (i.e., the NT is corporate, not individualistic).</a:t>
            </a:r>
            <a:endParaRPr lang="ar-SA" sz="1050" dirty="0"/>
          </a:p>
          <a:p>
            <a:pPr eaLnBrk="1" hangingPunct="1">
              <a:defRPr/>
            </a:pPr>
            <a:r>
              <a:rPr lang="ar-SA" sz="1050" dirty="0"/>
              <a:t>فقط اربع كتب كتبت</a:t>
            </a:r>
            <a:r>
              <a:rPr lang="ar-SA" sz="1050" baseline="0" dirty="0"/>
              <a:t> لافراد ( العهد الجديد هو شركة وليس فردية )</a:t>
            </a:r>
            <a:endParaRPr lang="en-US" sz="1050" dirty="0"/>
          </a:p>
          <a:p>
            <a:pPr eaLnBrk="1" hangingPunct="1">
              <a:defRPr/>
            </a:pPr>
            <a:r>
              <a:rPr lang="en-US" sz="1050" dirty="0"/>
              <a:t>Each 1st of multiple letters (1-2 Cor., 1-2 Thess., etc.) is longer &amp; more theologically significant.</a:t>
            </a:r>
            <a:endParaRPr lang="ar-SA" sz="1050" dirty="0"/>
          </a:p>
          <a:p>
            <a:pPr eaLnBrk="1" hangingPunct="1">
              <a:defRPr/>
            </a:pPr>
            <a:r>
              <a:rPr lang="ar-SA" sz="1050" dirty="0"/>
              <a:t>كل رسالة من رسائل</a:t>
            </a:r>
            <a:r>
              <a:rPr lang="ar-SA" sz="1050" baseline="0" dirty="0"/>
              <a:t> متعددة ( 1-2 كورنتو.ر, 1-2 تسالو., الخ ) اطول واكثر اهمية من الناحية اللاهوتية </a:t>
            </a:r>
            <a:endParaRPr lang="en-US" sz="1050" dirty="0"/>
          </a:p>
          <a:p>
            <a:pPr eaLnBrk="1" hangingPunct="1">
              <a:defRPr/>
            </a:pPr>
            <a:r>
              <a:rPr lang="en-US" sz="1050" dirty="0"/>
              <a:t>The “building” is chronologically clockwise.</a:t>
            </a:r>
            <a:endParaRPr lang="ar-SA" sz="1050" dirty="0"/>
          </a:p>
          <a:p>
            <a:pPr eaLnBrk="1" hangingPunct="1">
              <a:defRPr/>
            </a:pPr>
            <a:r>
              <a:rPr lang="ar-SA" sz="1050" dirty="0"/>
              <a:t>البناء او « المبنى « موضوع</a:t>
            </a:r>
            <a:r>
              <a:rPr lang="ar-SA" sz="1050" baseline="0" dirty="0"/>
              <a:t> ترتيبا زمنيا في اتجاه عقارب الساعة </a:t>
            </a:r>
            <a:endParaRPr lang="en-US" sz="1050" dirty="0"/>
          </a:p>
          <a:p>
            <a:pPr eaLnBrk="1" hangingPunct="1">
              <a:defRPr/>
            </a:pPr>
            <a:r>
              <a:rPr lang="en-US" sz="1050" dirty="0"/>
              <a:t>________</a:t>
            </a:r>
          </a:p>
          <a:p>
            <a:pPr eaLnBrk="1" hangingPunct="1">
              <a:defRPr/>
            </a:pPr>
            <a:r>
              <a:rPr lang="ar-SA" sz="1050" dirty="0"/>
              <a:t>ثلاث اقسام لديهم 9 كتب « 9 تاريخيا / ورعاية + 9 رسائل بولسية + 9 رسائل عامة </a:t>
            </a:r>
            <a:endParaRPr lang="en-US" sz="1050" dirty="0"/>
          </a:p>
          <a:p>
            <a:pPr eaLnBrk="1" hangingPunct="1">
              <a:defRPr/>
            </a:pPr>
            <a:r>
              <a:rPr lang="ar-SA" sz="1050" dirty="0"/>
              <a:t>جماهير العامود</a:t>
            </a:r>
            <a:r>
              <a:rPr lang="ar-SA" sz="1050" baseline="0" dirty="0"/>
              <a:t> البولسي اكثر  قراء يهود من الامم في عامود العامة </a:t>
            </a:r>
            <a:endParaRPr lang="en-US" sz="1050" dirty="0"/>
          </a:p>
          <a:p>
            <a:pPr eaLnBrk="1" hangingPunct="1">
              <a:defRPr/>
            </a:pPr>
            <a:r>
              <a:rPr lang="ar-SA" sz="1050" dirty="0"/>
              <a:t>رسائل بولس موجهة الى المسيحيين الاوائل في</a:t>
            </a:r>
            <a:r>
              <a:rPr lang="ar-SA" sz="1050" baseline="0" dirty="0"/>
              <a:t> وقت ما زال شهود العيان للمسيح ما زالوا احياء في تلك الفترة ولكن الرسائل العامة وجهت على الاغلب للجيل الثاني من المؤمنين </a:t>
            </a:r>
            <a:endParaRPr lang="en-US" sz="1050" dirty="0"/>
          </a:p>
          <a:p>
            <a:pPr eaLnBrk="1" hangingPunct="1">
              <a:defRPr/>
            </a:pPr>
            <a:r>
              <a:rPr lang="ar-SA" sz="1050" dirty="0"/>
              <a:t>اساس العهد الجديد مبني على كتب تتحدث عن حياة المسيح وتركيز</a:t>
            </a:r>
            <a:r>
              <a:rPr lang="ar-SA" sz="1050" baseline="0" dirty="0"/>
              <a:t> عهد الجديد هو عن يسوع .</a:t>
            </a:r>
            <a:endParaRPr lang="en-US" sz="1050" dirty="0"/>
          </a:p>
          <a:p>
            <a:pPr eaLnBrk="1" hangingPunct="1">
              <a:defRPr/>
            </a:pPr>
            <a:endParaRPr lang="en-US" sz="1050" dirty="0"/>
          </a:p>
          <a:p>
            <a:pPr eaLnBrk="1" hangingPunct="1">
              <a:defRPr/>
            </a:pPr>
            <a:r>
              <a:rPr lang="ar-SA" sz="1050" dirty="0"/>
              <a:t>ملاحظات اللقاء ( 20/1/2018</a:t>
            </a:r>
            <a:r>
              <a:rPr lang="ar-SA" sz="1050" baseline="0" dirty="0"/>
              <a:t> 15: 07)</a:t>
            </a:r>
            <a:endParaRPr lang="en-US" sz="1050" dirty="0"/>
          </a:p>
          <a:p>
            <a:pPr eaLnBrk="1" hangingPunct="1">
              <a:defRPr/>
            </a:pPr>
            <a:r>
              <a:rPr lang="en-US" sz="1050" dirty="0"/>
              <a:t>Acts bridge</a:t>
            </a:r>
            <a:r>
              <a:rPr lang="ar-SA" sz="1050" dirty="0"/>
              <a:t> اعمال</a:t>
            </a:r>
            <a:r>
              <a:rPr lang="ar-SA" sz="1050" baseline="0" dirty="0"/>
              <a:t> الرسل هي جسر </a:t>
            </a:r>
            <a:endParaRPr lang="en-US" sz="1050" dirty="0"/>
          </a:p>
        </p:txBody>
      </p:sp>
    </p:spTree>
    <p:extLst>
      <p:ext uri="{BB962C8B-B14F-4D97-AF65-F5344CB8AC3E}">
        <p14:creationId xmlns:p14="http://schemas.microsoft.com/office/powerpoint/2010/main" val="3042627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Arial" panose="020B0604020202020204" pitchFamily="34" charset="0"/>
              </a:rPr>
              <a:t>الكاتب</a:t>
            </a:r>
            <a:r>
              <a:rPr lang="ar-SA" sz="1200" kern="1200" baseline="0" dirty="0">
                <a:solidFill>
                  <a:schemeClr val="tx1"/>
                </a:solidFill>
                <a:effectLst/>
                <a:latin typeface="+mn-lt"/>
                <a:ea typeface="+mn-ea"/>
                <a:cs typeface="Arial" panose="020B0604020202020204" pitchFamily="34" charset="0"/>
              </a:rPr>
              <a:t> او المؤلف قد زارهم مرة ويريد ان يزورهم مرة اخرى ( 13: 19 , 23 )</a:t>
            </a:r>
          </a:p>
          <a:p>
            <a:r>
              <a:rPr lang="ar-SA" sz="1200" kern="1200" baseline="0" dirty="0">
                <a:solidFill>
                  <a:schemeClr val="tx1"/>
                </a:solidFill>
                <a:effectLst/>
                <a:ea typeface="ＭＳ Ｐゴシック" pitchFamily="-111" charset="-128"/>
                <a:cs typeface="Arial" panose="020B0604020202020204" pitchFamily="34" charset="0"/>
              </a:rPr>
              <a:t>القراء اظهر اهتمام وقلق على تيموثاوس ايضا ( 13: 18) </a:t>
            </a:r>
            <a:endParaRPr lang="ar-SA" sz="1200" kern="1200" baseline="0" dirty="0">
              <a:solidFill>
                <a:schemeClr val="tx1"/>
              </a:solidFill>
              <a:effectLst/>
              <a:latin typeface="+mn-lt"/>
              <a:ea typeface="+mn-ea"/>
              <a:cs typeface="Arial" panose="020B0604020202020204" pitchFamily="34" charset="0"/>
            </a:endParaRPr>
          </a:p>
        </p:txBody>
      </p:sp>
    </p:spTree>
    <p:extLst>
      <p:ext uri="{BB962C8B-B14F-4D97-AF65-F5344CB8AC3E}">
        <p14:creationId xmlns:p14="http://schemas.microsoft.com/office/powerpoint/2010/main" val="4084917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Arial" panose="020B0604020202020204" pitchFamily="34" charset="0"/>
            </a:endParaRPr>
          </a:p>
          <a:p>
            <a:r>
              <a:rPr lang="ar-SA" sz="1200" kern="1200" dirty="0">
                <a:solidFill>
                  <a:schemeClr val="tx1"/>
                </a:solidFill>
                <a:effectLst/>
                <a:latin typeface="+mn-lt"/>
                <a:ea typeface="+mn-ea"/>
                <a:cs typeface="Arial" panose="020B0604020202020204" pitchFamily="34" charset="0"/>
              </a:rPr>
              <a:t>لديهم</a:t>
            </a:r>
            <a:r>
              <a:rPr lang="ar-SA" sz="1200" kern="1200" baseline="0" dirty="0">
                <a:solidFill>
                  <a:schemeClr val="tx1"/>
                </a:solidFill>
                <a:effectLst/>
                <a:latin typeface="+mn-lt"/>
                <a:ea typeface="+mn-ea"/>
                <a:cs typeface="Arial" panose="020B0604020202020204" pitchFamily="34" charset="0"/>
              </a:rPr>
              <a:t> تاريخ محدد يعرفه المؤلف او الكاتب , بما في ذلك الذين تحولوا او غيروا ( 2: 3) , خدمة للمسيحيين الاخرين (6: 10), الاضطهاد بسبب الانجيل (10: 32-34) , وحالة النضج الروحية الحالية ( 5: 11))</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Arial" panose="020B0604020202020204" pitchFamily="34" charset="0"/>
            </a:endParaRPr>
          </a:p>
          <a:p>
            <a:r>
              <a:rPr lang="ar-SA" sz="1200" kern="1200" dirty="0">
                <a:solidFill>
                  <a:schemeClr val="tx1"/>
                </a:solidFill>
                <a:effectLst/>
                <a:latin typeface="+mn-lt"/>
                <a:ea typeface="+mn-ea"/>
                <a:cs typeface="Arial" panose="020B0604020202020204" pitchFamily="34" charset="0"/>
              </a:rPr>
              <a:t>القراء قد يكونوا قادة لمجموعة</a:t>
            </a:r>
            <a:r>
              <a:rPr lang="ar-SA" sz="1200" kern="1200" baseline="0" dirty="0">
                <a:solidFill>
                  <a:schemeClr val="tx1"/>
                </a:solidFill>
                <a:effectLst/>
                <a:latin typeface="+mn-lt"/>
                <a:ea typeface="+mn-ea"/>
                <a:cs typeface="Arial" panose="020B0604020202020204" pitchFamily="34" charset="0"/>
              </a:rPr>
              <a:t> او مجتمع اكبر بحيث الكاتب يتوقع ان كل الكنيسة يكونوا معلمين (5: 12)</a:t>
            </a:r>
            <a:endParaRPr lang="en-US" dirty="0"/>
          </a:p>
        </p:txBody>
      </p:sp>
    </p:spTree>
    <p:extLst>
      <p:ext uri="{BB962C8B-B14F-4D97-AF65-F5344CB8AC3E}">
        <p14:creationId xmlns:p14="http://schemas.microsoft.com/office/powerpoint/2010/main" val="161408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85762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2749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893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pitchFamily="-111" charset="-128"/>
                <a:cs typeface="ＭＳ Ｐゴシック" pitchFamily="-111" charset="-128"/>
              </a:rPr>
              <a:t>No penalties are listed here, as in other warning passages (cf. 6:4-7; 10:26-31), but the penalties can’t include hell as the writer was among those who could "drift away" (2:1)</a:t>
            </a:r>
            <a:r>
              <a:rPr lang="en-SG" sz="1200" b="0" kern="1200" dirty="0">
                <a:solidFill>
                  <a:schemeClr val="tx1"/>
                </a:solidFill>
                <a:effectLst/>
                <a:ea typeface="ＭＳ Ｐゴシック" pitchFamily="-111" charset="-128"/>
                <a:cs typeface="ＭＳ Ｐゴシック" pitchFamily="-111" charset="-128"/>
              </a:rPr>
              <a:t>.</a:t>
            </a:r>
          </a:p>
          <a:p>
            <a:endParaRPr lang="en-SG" sz="1200" b="0" kern="1200" dirty="0">
              <a:solidFill>
                <a:schemeClr val="tx1"/>
              </a:solidFill>
              <a:effectLst/>
              <a:ea typeface="ＭＳ Ｐゴシック" pitchFamily="-111" charset="-128"/>
              <a:cs typeface="ＭＳ Ｐゴシック" pitchFamily="-111" charset="-128"/>
            </a:endParaRPr>
          </a:p>
          <a:p>
            <a:r>
              <a:rPr lang="en-US" b="0" dirty="0">
                <a:cs typeface="ＭＳ Ｐゴシック" charset="0"/>
              </a:rPr>
              <a:t>The author wrote to these Jewish believers to convince them not to return to Judaism. Doing so would indicate that they hadn't listened to (=obeyed) the truth.</a:t>
            </a:r>
          </a:p>
          <a:p>
            <a:r>
              <a:rPr lang="en-US" b="0" dirty="0">
                <a:cs typeface="ＭＳ Ｐゴシック" charset="0"/>
              </a:rPr>
              <a:t>_________</a:t>
            </a:r>
          </a:p>
          <a:p>
            <a:r>
              <a:rPr lang="en-US" b="0" dirty="0">
                <a:cs typeface="ＭＳ Ｐゴシック" charset="0"/>
              </a:rPr>
              <a:t>NS-19-Hebrews-106, 147</a:t>
            </a:r>
          </a:p>
          <a:p>
            <a:endParaRPr lang="en-US" b="0" dirty="0">
              <a:cs typeface="ＭＳ Ｐゴシック" charset="0"/>
            </a:endParaRPr>
          </a:p>
        </p:txBody>
      </p:sp>
    </p:spTree>
    <p:extLst>
      <p:ext uri="{BB962C8B-B14F-4D97-AF65-F5344CB8AC3E}">
        <p14:creationId xmlns:p14="http://schemas.microsoft.com/office/powerpoint/2010/main" val="3531923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ar-SA" dirty="0">
                <a:effectLst/>
              </a:rPr>
              <a:t>لماذا</a:t>
            </a:r>
            <a:r>
              <a:rPr lang="ar-SA" baseline="0" dirty="0">
                <a:effectLst/>
              </a:rPr>
              <a:t> عليك ان لا تترك ايمانك في المسيح – مهما كان الامر صعبا عندما نخدمه؟ </a:t>
            </a:r>
            <a:endParaRPr lang="en-US" dirty="0"/>
          </a:p>
        </p:txBody>
      </p:sp>
    </p:spTree>
    <p:extLst>
      <p:ext uri="{BB962C8B-B14F-4D97-AF65-F5344CB8AC3E}">
        <p14:creationId xmlns:p14="http://schemas.microsoft.com/office/powerpoint/2010/main" val="2248542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2647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9544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84659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BA5955-5D6A-7748-B467-A813D6E1932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supremacy of Jesus over the OT in his person and mediatorial work as our sacrifice moves us to press on for him.</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431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436DC5-2851-2B4A-A153-504DAE15977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451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81211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CDCEA1-2163-0349-BC05-982EB9126F4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34624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xfrm>
            <a:off x="1143000" y="685800"/>
            <a:ext cx="4572000" cy="3429000"/>
          </a:xfrm>
          <a:ln/>
        </p:spPr>
      </p:sp>
      <p:sp>
        <p:nvSpPr>
          <p:cNvPr id="395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ea typeface="ＭＳ Ｐゴシック" charset="0"/>
                <a:cs typeface="ＭＳ Ｐゴシック" charset="0"/>
              </a:rPr>
              <a:t>Long ago God spoke many times and in many ways to our ancestors through the prophets. </a:t>
            </a:r>
            <a:r>
              <a:rPr lang="en-US" baseline="30000" dirty="0">
                <a:ea typeface="ＭＳ Ｐゴシック" charset="0"/>
                <a:cs typeface="ＭＳ Ｐゴシック" charset="0"/>
              </a:rPr>
              <a:t>2 </a:t>
            </a:r>
            <a:r>
              <a:rPr lang="en-US" dirty="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aseline="30000" dirty="0">
                <a:ea typeface="ＭＳ Ｐゴシック" charset="0"/>
                <a:cs typeface="ＭＳ Ｐゴシック" charset="0"/>
              </a:rPr>
              <a:t>3 </a:t>
            </a:r>
            <a:r>
              <a:rPr lang="en-US" dirty="0">
                <a:ea typeface="ＭＳ Ｐゴシック" charset="0"/>
                <a:cs typeface="ＭＳ Ｐゴシック" charset="0"/>
              </a:rPr>
              <a:t>The Son radiates God</a:t>
            </a:r>
            <a:r>
              <a:rPr lang="fr-FR" altLang="ja-JP" dirty="0">
                <a:ea typeface="ＭＳ Ｐゴシック" charset="0"/>
                <a:cs typeface="ＭＳ Ｐゴシック" charset="0"/>
              </a:rPr>
              <a:t>'</a:t>
            </a:r>
            <a:r>
              <a:rPr lang="en-US" dirty="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dirty="0">
                <a:ea typeface="ＭＳ Ｐゴシック" charset="0"/>
                <a:cs typeface="ＭＳ Ｐゴシック" charset="0"/>
              </a:rPr>
              <a:t>4 </a:t>
            </a:r>
            <a:r>
              <a:rPr lang="en-US" dirty="0">
                <a:ea typeface="ＭＳ Ｐゴシック" charset="0"/>
                <a:cs typeface="ＭＳ Ｐゴシック" charset="0"/>
              </a:rPr>
              <a:t>This shows that the Son is far greater than the angels, just as the name God gave him is greater than their names.</a:t>
            </a:r>
          </a:p>
        </p:txBody>
      </p:sp>
      <p:sp>
        <p:nvSpPr>
          <p:cNvPr id="395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263713-6D65-5745-973A-D5DCD55B581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77202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Imagine being Elijah standing up to the entire northern nation of Israel!  He told king Ahab the truth that there would be no rain for 3.5 years!</a:t>
            </a:r>
          </a:p>
          <a:p>
            <a:r>
              <a:rPr lang="en-US" dirty="0">
                <a:cs typeface="ＭＳ Ｐゴシック" charset="0"/>
              </a:rPr>
              <a:t>Jeremiah stood up to Judah</a:t>
            </a:r>
            <a:r>
              <a:rPr lang="fr-FR" dirty="0">
                <a:cs typeface="ＭＳ Ｐゴシック" charset="0"/>
              </a:rPr>
              <a:t>'</a:t>
            </a:r>
            <a:r>
              <a:rPr lang="en-US" dirty="0">
                <a:cs typeface="ＭＳ Ｐゴシック" charset="0"/>
              </a:rPr>
              <a:t>s last kings and preached the truth of Jerusalem</a:t>
            </a:r>
            <a:r>
              <a:rPr lang="fr-FR" dirty="0">
                <a:cs typeface="ＭＳ Ｐゴシック" charset="0"/>
              </a:rPr>
              <a:t>'</a:t>
            </a:r>
            <a:r>
              <a:rPr lang="en-US" dirty="0">
                <a:cs typeface="ＭＳ Ｐゴシック" charset="0"/>
              </a:rPr>
              <a:t>s fall, even though it </a:t>
            </a:r>
            <a:r>
              <a:rPr lang="en-US" dirty="0" err="1">
                <a:cs typeface="ＭＳ Ｐゴシック" charset="0"/>
              </a:rPr>
              <a:t>wasn</a:t>
            </a:r>
            <a:r>
              <a:rPr lang="fr-FR" dirty="0">
                <a:cs typeface="ＭＳ Ｐゴシック" charset="0"/>
              </a:rPr>
              <a:t>'</a:t>
            </a:r>
            <a:r>
              <a:rPr lang="en-US" dirty="0">
                <a:cs typeface="ＭＳ Ｐゴシック" charset="0"/>
              </a:rPr>
              <a:t>t popular.</a:t>
            </a:r>
          </a:p>
          <a:p>
            <a:r>
              <a:rPr lang="en-US" dirty="0">
                <a:cs typeface="ＭＳ Ｐゴシック" charset="0"/>
              </a:rPr>
              <a:t>Jonah preached the unpopular truth that God would even spare wicked Nineveh.</a:t>
            </a:r>
          </a:p>
          <a:p>
            <a:r>
              <a:rPr lang="en-US" dirty="0">
                <a:cs typeface="ＭＳ Ｐゴシック" charset="0"/>
              </a:rPr>
              <a:t>However, they still only spoke part of God</a:t>
            </a:r>
            <a:r>
              <a:rPr lang="fr-FR" dirty="0">
                <a:cs typeface="ＭＳ Ｐゴシック" charset="0"/>
              </a:rPr>
              <a:t>'</a:t>
            </a:r>
            <a:r>
              <a:rPr lang="en-US" dirty="0">
                <a:cs typeface="ＭＳ Ｐゴシック" charset="0"/>
              </a:rPr>
              <a:t>s truth.</a:t>
            </a:r>
          </a:p>
          <a:p>
            <a:r>
              <a:rPr lang="en-US" dirty="0">
                <a:cs typeface="ＭＳ Ｐゴシック" charset="0"/>
              </a:rPr>
              <a:t>Each was God</a:t>
            </a:r>
            <a:r>
              <a:rPr lang="fr-FR" dirty="0">
                <a:cs typeface="ＭＳ Ｐゴシック" charset="0"/>
              </a:rPr>
              <a:t>'</a:t>
            </a:r>
            <a:r>
              <a:rPr lang="en-US" dirty="0">
                <a:cs typeface="ＭＳ Ｐゴシック" charset="0"/>
              </a:rPr>
              <a:t>s voice box only in his own time period.</a:t>
            </a:r>
          </a:p>
          <a:p>
            <a:r>
              <a:rPr lang="en-US" sz="1200" kern="1200" dirty="0">
                <a:solidFill>
                  <a:schemeClr val="tx1"/>
                </a:solidFill>
                <a:effectLst/>
                <a:latin typeface="+mn-lt"/>
                <a:ea typeface="+mn-ea"/>
                <a:cs typeface="+mn-cs"/>
              </a:rPr>
              <a:t>Each gave only part of what God said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9C9C3D-4784-6440-BB2D-F16E441FDA6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61344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66A304-B424-1349-B8EC-BB80B567AC5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7581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1671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40081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43</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Truth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found anywhere better than Jesus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think science has the final answers—but it is constantly being revised every day!</a:t>
            </a:r>
          </a:p>
          <a:p>
            <a:r>
              <a:rPr lang="en-US" dirty="0"/>
              <a:t>Others are addicted to the latest interesting teaching that tickles the ear—these YouTube clips or TED talks might be interesting, but they don</a:t>
            </a:r>
            <a:r>
              <a:rPr lang="fr-FR" dirty="0"/>
              <a:t>'</a:t>
            </a:r>
            <a:r>
              <a:rPr lang="en-US" dirty="0"/>
              <a:t>t provide ultimate truth.</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ar-SA" sz="1200" kern="1200" dirty="0">
                <a:solidFill>
                  <a:schemeClr val="tx1"/>
                </a:solidFill>
                <a:effectLst/>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ea typeface="ＭＳ Ｐゴシック" pitchFamily="-111" charset="-128"/>
              <a:cs typeface="ＭＳ Ｐゴシック" charset="0"/>
            </a:endParaRPr>
          </a:p>
          <a:p>
            <a:pPr eaLnBrk="1" hangingPunct="1"/>
            <a:r>
              <a:rPr lang="en-US" sz="1200" kern="1200" dirty="0">
                <a:solidFill>
                  <a:schemeClr val="tx1"/>
                </a:solidFill>
                <a:effectLst/>
                <a:ea typeface="ＭＳ Ｐゴシック" charset="0"/>
                <a:cs typeface="ＭＳ Ｐゴシック" charset="0"/>
              </a:rPr>
              <a:t>___________</a:t>
            </a:r>
          </a:p>
          <a:p>
            <a:pPr eaLnBrk="1" hangingPunct="1"/>
            <a:r>
              <a:rPr lang="en-US" sz="1200" kern="1200" dirty="0">
                <a:solidFill>
                  <a:schemeClr val="tx1"/>
                </a:solidFill>
                <a:effectLst/>
                <a:ea typeface="ＭＳ Ｐゴシック" charset="0"/>
                <a:cs typeface="ＭＳ Ｐゴシック" charset="0"/>
              </a:rPr>
              <a:t>NS-19-Hebrews-16, 109, 360, 533</a:t>
            </a:r>
            <a:endParaRPr lang="en-US" sz="1200" kern="1200" dirty="0">
              <a:solidFill>
                <a:schemeClr val="tx1"/>
              </a:solidFill>
              <a:effectLst/>
              <a:ea typeface="ＭＳ Ｐゴシック" pitchFamily="-111" charset="-128"/>
              <a:cs typeface="ＭＳ Ｐゴシック" charset="0"/>
            </a:endParaRPr>
          </a:p>
        </p:txBody>
      </p:sp>
    </p:spTree>
    <p:extLst>
      <p:ext uri="{BB962C8B-B14F-4D97-AF65-F5344CB8AC3E}">
        <p14:creationId xmlns:p14="http://schemas.microsoft.com/office/powerpoint/2010/main" val="1242143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20312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49</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Jesus best reveals God, so he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greater than any limited spokesman for God</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50</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Truth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found anywhere better than Jesus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29503" indent="-280578" eaLnBrk="0" hangingPunct="0">
              <a:defRPr>
                <a:solidFill>
                  <a:schemeClr val="tx1"/>
                </a:solidFill>
                <a:latin typeface="Arial" charset="0"/>
                <a:ea typeface="ＭＳ Ｐゴシック" charset="0"/>
              </a:defRPr>
            </a:lvl2pPr>
            <a:lvl3pPr marL="1122312" indent="-224462" eaLnBrk="0" hangingPunct="0">
              <a:defRPr>
                <a:solidFill>
                  <a:schemeClr val="tx1"/>
                </a:solidFill>
                <a:latin typeface="Arial" charset="0"/>
                <a:ea typeface="ＭＳ Ｐゴシック" charset="0"/>
              </a:defRPr>
            </a:lvl3pPr>
            <a:lvl4pPr marL="1571236" indent="-224462" eaLnBrk="0" hangingPunct="0">
              <a:defRPr>
                <a:solidFill>
                  <a:schemeClr val="tx1"/>
                </a:solidFill>
                <a:latin typeface="Arial" charset="0"/>
                <a:ea typeface="ＭＳ Ｐゴシック" charset="0"/>
              </a:defRPr>
            </a:lvl4pPr>
            <a:lvl5pPr marL="2020161" indent="-224462" eaLnBrk="0" hangingPunct="0">
              <a:defRPr>
                <a:solidFill>
                  <a:schemeClr val="tx1"/>
                </a:solidFill>
                <a:latin typeface="Arial" charset="0"/>
                <a:ea typeface="ＭＳ Ｐゴシック" charset="0"/>
              </a:defRPr>
            </a:lvl5pPr>
            <a:lvl6pPr marL="2469086" indent="-224462" eaLnBrk="0" fontAlgn="base" hangingPunct="0">
              <a:spcBef>
                <a:spcPct val="0"/>
              </a:spcBef>
              <a:spcAft>
                <a:spcPct val="0"/>
              </a:spcAft>
              <a:defRPr>
                <a:solidFill>
                  <a:schemeClr val="tx1"/>
                </a:solidFill>
                <a:latin typeface="Arial" charset="0"/>
                <a:ea typeface="ＭＳ Ｐゴシック" charset="0"/>
              </a:defRPr>
            </a:lvl6pPr>
            <a:lvl7pPr marL="2918010" indent="-224462" eaLnBrk="0" fontAlgn="base" hangingPunct="0">
              <a:spcBef>
                <a:spcPct val="0"/>
              </a:spcBef>
              <a:spcAft>
                <a:spcPct val="0"/>
              </a:spcAft>
              <a:defRPr>
                <a:solidFill>
                  <a:schemeClr val="tx1"/>
                </a:solidFill>
                <a:latin typeface="Arial" charset="0"/>
                <a:ea typeface="ＭＳ Ｐゴシック" charset="0"/>
              </a:defRPr>
            </a:lvl7pPr>
            <a:lvl8pPr marL="3366935" indent="-224462" eaLnBrk="0" fontAlgn="base" hangingPunct="0">
              <a:spcBef>
                <a:spcPct val="0"/>
              </a:spcBef>
              <a:spcAft>
                <a:spcPct val="0"/>
              </a:spcAft>
              <a:defRPr>
                <a:solidFill>
                  <a:schemeClr val="tx1"/>
                </a:solidFill>
                <a:latin typeface="Arial" charset="0"/>
                <a:ea typeface="ＭＳ Ｐゴシック" charset="0"/>
              </a:defRPr>
            </a:lvl8pPr>
            <a:lvl9pPr marL="3815860" indent="-224462"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DD52EA-EC85-964A-BC64-579CC54797A2}" type="slidenum">
              <a:rPr lang="en-US">
                <a:solidFill>
                  <a:prstClr val="black"/>
                </a:solidFill>
              </a:rPr>
              <a:pPr eaLnBrk="1" hangingPunct="1"/>
              <a:t>51</a:t>
            </a:fld>
            <a:endParaRPr lang="en-US">
              <a:solidFill>
                <a:prstClr val="black"/>
              </a:solidFill>
            </a:endParaRPr>
          </a:p>
        </p:txBody>
      </p:sp>
      <p:sp>
        <p:nvSpPr>
          <p:cNvPr id="16389"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29503" indent="-280578" eaLnBrk="0" hangingPunct="0">
              <a:defRPr>
                <a:solidFill>
                  <a:schemeClr val="tx1"/>
                </a:solidFill>
                <a:latin typeface="Arial" charset="0"/>
                <a:ea typeface="ＭＳ Ｐゴシック" charset="0"/>
              </a:defRPr>
            </a:lvl2pPr>
            <a:lvl3pPr marL="1122312" indent="-224462" eaLnBrk="0" hangingPunct="0">
              <a:defRPr>
                <a:solidFill>
                  <a:schemeClr val="tx1"/>
                </a:solidFill>
                <a:latin typeface="Arial" charset="0"/>
                <a:ea typeface="ＭＳ Ｐゴシック" charset="0"/>
              </a:defRPr>
            </a:lvl3pPr>
            <a:lvl4pPr marL="1571236" indent="-224462" eaLnBrk="0" hangingPunct="0">
              <a:defRPr>
                <a:solidFill>
                  <a:schemeClr val="tx1"/>
                </a:solidFill>
                <a:latin typeface="Arial" charset="0"/>
                <a:ea typeface="ＭＳ Ｐゴシック" charset="0"/>
              </a:defRPr>
            </a:lvl4pPr>
            <a:lvl5pPr marL="2020161" indent="-224462" eaLnBrk="0" hangingPunct="0">
              <a:defRPr>
                <a:solidFill>
                  <a:schemeClr val="tx1"/>
                </a:solidFill>
                <a:latin typeface="Arial" charset="0"/>
                <a:ea typeface="ＭＳ Ｐゴシック" charset="0"/>
              </a:defRPr>
            </a:lvl5pPr>
            <a:lvl6pPr marL="2469086" indent="-224462" eaLnBrk="0" fontAlgn="base" hangingPunct="0">
              <a:spcBef>
                <a:spcPct val="0"/>
              </a:spcBef>
              <a:spcAft>
                <a:spcPct val="0"/>
              </a:spcAft>
              <a:defRPr>
                <a:solidFill>
                  <a:schemeClr val="tx1"/>
                </a:solidFill>
                <a:latin typeface="Arial" charset="0"/>
                <a:ea typeface="ＭＳ Ｐゴシック" charset="0"/>
              </a:defRPr>
            </a:lvl6pPr>
            <a:lvl7pPr marL="2918010" indent="-224462" eaLnBrk="0" fontAlgn="base" hangingPunct="0">
              <a:spcBef>
                <a:spcPct val="0"/>
              </a:spcBef>
              <a:spcAft>
                <a:spcPct val="0"/>
              </a:spcAft>
              <a:defRPr>
                <a:solidFill>
                  <a:schemeClr val="tx1"/>
                </a:solidFill>
                <a:latin typeface="Arial" charset="0"/>
                <a:ea typeface="ＭＳ Ｐゴシック" charset="0"/>
              </a:defRPr>
            </a:lvl7pPr>
            <a:lvl8pPr marL="3366935" indent="-224462" eaLnBrk="0" fontAlgn="base" hangingPunct="0">
              <a:spcBef>
                <a:spcPct val="0"/>
              </a:spcBef>
              <a:spcAft>
                <a:spcPct val="0"/>
              </a:spcAft>
              <a:defRPr>
                <a:solidFill>
                  <a:schemeClr val="tx1"/>
                </a:solidFill>
                <a:latin typeface="Arial" charset="0"/>
                <a:ea typeface="ＭＳ Ｐゴシック" charset="0"/>
              </a:defRPr>
            </a:lvl8pPr>
            <a:lvl9pPr marL="3815860" indent="-224462"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prstClr val="black"/>
                </a:solidFill>
              </a:rPr>
              <a:t>4.1.12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62242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3</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2302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63A91E-A183-D84C-8174-BA442BE53749}" type="slidenum">
              <a:rPr lang="en-US">
                <a:solidFill>
                  <a:prstClr val="black"/>
                </a:solidFill>
              </a:rPr>
              <a:pPr>
                <a:defRPr/>
              </a:pPr>
              <a:t>7</a:t>
            </a:fld>
            <a:endParaRPr lang="en-US">
              <a:solidFill>
                <a:prstClr val="black"/>
              </a:solidFill>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In the USA, about 2 or every 3 teenagers quits the race and stops attending church in their 20s.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as high as 88% who quit</a:t>
            </a:r>
            <a:r>
              <a:rPr lang="en-SG" sz="1200" kern="1200" dirty="0">
                <a:solidFill>
                  <a:schemeClr val="tx1"/>
                </a:solidFill>
                <a:effectLst/>
                <a:latin typeface="+mn-lt"/>
                <a:ea typeface="+mn-ea"/>
                <a:cs typeface="+mn-cs"/>
              </a:rPr>
              <a:t>!</a:t>
            </a:r>
            <a:endParaRPr lang="en-US" dirty="0">
              <a:cs typeface="+mn-cs"/>
            </a:endParaRPr>
          </a:p>
          <a:p>
            <a:pPr eaLnBrk="1" hangingPunct="1">
              <a:defRPr/>
            </a:pPr>
            <a:endParaRPr lang="en-US" dirty="0">
              <a:cs typeface="+mn-cs"/>
            </a:endParaRPr>
          </a:p>
          <a:p>
            <a:pPr eaLnBrk="1" hangingPunct="1">
              <a:defRPr/>
            </a:pPr>
            <a:r>
              <a:rPr lang="en-US" dirty="0">
                <a:cs typeface="+mn-cs"/>
              </a:rPr>
              <a:t>__________</a:t>
            </a:r>
          </a:p>
          <a:p>
            <a:pPr eaLnBrk="1" hangingPunct="1">
              <a:defRPr/>
            </a:pPr>
            <a:endParaRPr lang="en-US" dirty="0">
              <a:cs typeface="+mn-cs"/>
            </a:endParaRPr>
          </a:p>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(Keith Hinton, </a:t>
            </a:r>
            <a:r>
              <a:rPr lang="en-US" sz="1200" i="1" kern="1200" dirty="0">
                <a:solidFill>
                  <a:schemeClr val="tx1"/>
                </a:solidFill>
                <a:effectLst/>
                <a:latin typeface="+mn-lt"/>
                <a:ea typeface="+mn-ea"/>
                <a:cs typeface="+mn-cs"/>
              </a:rPr>
              <a:t>Growing Churches, Singapore-Style</a:t>
            </a:r>
            <a:r>
              <a:rPr lang="en-US"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Arial" panose="020B0604020202020204" pitchFamily="34" charset="0"/>
            </a:endParaRPr>
          </a:p>
          <a:p>
            <a:r>
              <a:rPr lang="ar-SA" sz="1200" kern="1200" dirty="0">
                <a:solidFill>
                  <a:schemeClr val="tx1"/>
                </a:solidFill>
                <a:effectLst/>
                <a:latin typeface="+mn-lt"/>
                <a:ea typeface="+mn-ea"/>
                <a:cs typeface="Arial" panose="020B0604020202020204" pitchFamily="34" charset="0"/>
              </a:rPr>
              <a:t>يظهر اخر عدد من المؤمنين الجدد في سنغافورة</a:t>
            </a:r>
            <a:r>
              <a:rPr lang="ar-SA" sz="1200" kern="1200" baseline="0" dirty="0">
                <a:solidFill>
                  <a:schemeClr val="tx1"/>
                </a:solidFill>
                <a:effectLst/>
                <a:latin typeface="+mn-lt"/>
                <a:ea typeface="+mn-ea"/>
                <a:cs typeface="Arial" panose="020B0604020202020204" pitchFamily="34" charset="0"/>
              </a:rPr>
              <a:t> في الثمانيات ان ثلث البوذيين الذين اصبحوا مسيحيين قد عادوا الى البوذية </a:t>
            </a:r>
            <a:endParaRPr lang="en-US" dirty="0">
              <a:cs typeface="ＭＳ Ｐゴシック" charset="0"/>
            </a:endParaRPr>
          </a:p>
        </p:txBody>
      </p:sp>
    </p:spTree>
    <p:extLst>
      <p:ext uri="{BB962C8B-B14F-4D97-AF65-F5344CB8AC3E}">
        <p14:creationId xmlns:p14="http://schemas.microsoft.com/office/powerpoint/2010/main" val="421135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8527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A06D5BF7-B2CD-2745-9211-C6B18DEB32C6}" type="slidenum">
              <a:rPr lang="en-US" smtClean="0"/>
              <a:pPr/>
              <a:t>‹#›</a:t>
            </a:fld>
            <a:endParaRPr lang="en-US" dirty="0"/>
          </a:p>
        </p:txBody>
      </p:sp>
    </p:spTree>
    <p:extLst>
      <p:ext uri="{BB962C8B-B14F-4D97-AF65-F5344CB8AC3E}">
        <p14:creationId xmlns:p14="http://schemas.microsoft.com/office/powerpoint/2010/main" val="21012573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81159E9B-65F6-EE44-8197-22BC723FD7D6}" type="slidenum">
              <a:rPr lang="en-US" smtClean="0"/>
              <a:pPr/>
              <a:t>‹#›</a:t>
            </a:fld>
            <a:endParaRPr lang="en-US" dirty="0"/>
          </a:p>
        </p:txBody>
      </p:sp>
    </p:spTree>
    <p:extLst>
      <p:ext uri="{BB962C8B-B14F-4D97-AF65-F5344CB8AC3E}">
        <p14:creationId xmlns:p14="http://schemas.microsoft.com/office/powerpoint/2010/main" val="20148850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12A509C-1FD8-C340-945D-F484F85253F5}" type="slidenum">
              <a:rPr lang="en-US" smtClean="0"/>
              <a:pPr/>
              <a:t>‹#›</a:t>
            </a:fld>
            <a:endParaRPr lang="en-US" dirty="0"/>
          </a:p>
        </p:txBody>
      </p:sp>
    </p:spTree>
    <p:extLst>
      <p:ext uri="{BB962C8B-B14F-4D97-AF65-F5344CB8AC3E}">
        <p14:creationId xmlns:p14="http://schemas.microsoft.com/office/powerpoint/2010/main" val="1875736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71FB22D-81DE-E649-9472-2B7AD2F9DA94}" type="slidenum">
              <a:rPr lang="en-US" smtClean="0"/>
              <a:pPr/>
              <a:t>‹#›</a:t>
            </a:fld>
            <a:endParaRPr lang="en-US" dirty="0"/>
          </a:p>
        </p:txBody>
      </p:sp>
    </p:spTree>
    <p:extLst>
      <p:ext uri="{BB962C8B-B14F-4D97-AF65-F5344CB8AC3E}">
        <p14:creationId xmlns:p14="http://schemas.microsoft.com/office/powerpoint/2010/main" val="818902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C6E5ACD-BD47-764C-A0D8-55D787A46B16}" type="slidenum">
              <a:rPr lang="en-US" smtClean="0"/>
              <a:pPr/>
              <a:t>‹#›</a:t>
            </a:fld>
            <a:endParaRPr lang="en-US" dirty="0"/>
          </a:p>
        </p:txBody>
      </p:sp>
    </p:spTree>
    <p:extLst>
      <p:ext uri="{BB962C8B-B14F-4D97-AF65-F5344CB8AC3E}">
        <p14:creationId xmlns:p14="http://schemas.microsoft.com/office/powerpoint/2010/main" val="2282863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6231421-1840-7C4F-8D0F-0BC65352F783}"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3828932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20852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76723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315831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2403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286800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584692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998614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831049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987673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700974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254009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5272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2543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401695286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38201" y="1981200"/>
            <a:ext cx="6553200" cy="990600"/>
          </a:xfrm>
        </p:spPr>
        <p:txBody>
          <a:bodyPr/>
          <a:lstStyle>
            <a:lvl1pPr>
              <a:defRPr sz="4000" b="1" i="0">
                <a:latin typeface="Arial" panose="020B0604020202020204" pitchFamily="34" charset="0"/>
              </a:defRPr>
            </a:lvl1pPr>
          </a:lstStyle>
          <a:p>
            <a:r>
              <a:rPr lang="en-US" dirty="0"/>
              <a:t>Click to edit Master title style</a:t>
            </a:r>
          </a:p>
        </p:txBody>
      </p:sp>
      <p:sp>
        <p:nvSpPr>
          <p:cNvPr id="9219" name="Rectangle 3"/>
          <p:cNvSpPr>
            <a:spLocks noGrp="1" noChangeArrowheads="1"/>
          </p:cNvSpPr>
          <p:nvPr>
            <p:ph type="subTitle" idx="1"/>
          </p:nvPr>
        </p:nvSpPr>
        <p:spPr>
          <a:xfrm>
            <a:off x="838201" y="3048001"/>
            <a:ext cx="6553200" cy="1219200"/>
          </a:xfrm>
        </p:spPr>
        <p:txBody>
          <a:bodyPr anchor="ctr"/>
          <a:lstStyle>
            <a:lvl1pPr marL="0" indent="0">
              <a:buFont typeface="Wingdings" pitchFamily="-111"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505200" y="6248400"/>
            <a:ext cx="28956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7086600" y="6248400"/>
            <a:ext cx="1905000" cy="457200"/>
          </a:xfrm>
        </p:spPr>
        <p:txBody>
          <a:bodyPr/>
          <a:lstStyle>
            <a:lvl1pPr>
              <a:defRPr b="1" i="0">
                <a:latin typeface="Arial" panose="020B0604020202020204" pitchFamily="34" charset="0"/>
              </a:defRPr>
            </a:lvl1pPr>
          </a:lstStyle>
          <a:p>
            <a:fld id="{1B6D0CD2-3832-EF49-A4F2-B86BA47A1DF7}" type="slidenum">
              <a:rPr lang="en-US" smtClean="0"/>
              <a:pPr/>
              <a:t>‹#›</a:t>
            </a:fld>
            <a:endParaRPr lang="en-US" dirty="0"/>
          </a:p>
        </p:txBody>
      </p:sp>
    </p:spTree>
    <p:extLst>
      <p:ext uri="{BB962C8B-B14F-4D97-AF65-F5344CB8AC3E}">
        <p14:creationId xmlns:p14="http://schemas.microsoft.com/office/powerpoint/2010/main" val="6800305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120B2E8-1777-C648-97E4-FD537C08B28C}" type="slidenum">
              <a:rPr lang="en-US" smtClean="0"/>
              <a:pPr/>
              <a:t>‹#›</a:t>
            </a:fld>
            <a:endParaRPr lang="en-US" dirty="0"/>
          </a:p>
        </p:txBody>
      </p:sp>
    </p:spTree>
    <p:extLst>
      <p:ext uri="{BB962C8B-B14F-4D97-AF65-F5344CB8AC3E}">
        <p14:creationId xmlns:p14="http://schemas.microsoft.com/office/powerpoint/2010/main" val="35648174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D601B3D-825C-514A-98C8-340CD6E26F58}" type="slidenum">
              <a:rPr lang="en-US" smtClean="0"/>
              <a:pPr/>
              <a:t>‹#›</a:t>
            </a:fld>
            <a:endParaRPr lang="en-US" dirty="0"/>
          </a:p>
        </p:txBody>
      </p:sp>
    </p:spTree>
    <p:extLst>
      <p:ext uri="{BB962C8B-B14F-4D97-AF65-F5344CB8AC3E}">
        <p14:creationId xmlns:p14="http://schemas.microsoft.com/office/powerpoint/2010/main" val="15604392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1" y="1371600"/>
            <a:ext cx="36957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371600"/>
            <a:ext cx="36957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77B6BBC-55CE-E147-A1E8-279DC2F2BF58}" type="slidenum">
              <a:rPr lang="en-US" smtClean="0"/>
              <a:pPr/>
              <a:t>‹#›</a:t>
            </a:fld>
            <a:endParaRPr lang="en-US" dirty="0"/>
          </a:p>
        </p:txBody>
      </p:sp>
    </p:spTree>
    <p:extLst>
      <p:ext uri="{BB962C8B-B14F-4D97-AF65-F5344CB8AC3E}">
        <p14:creationId xmlns:p14="http://schemas.microsoft.com/office/powerpoint/2010/main" val="4042824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E62BCE-2559-D945-8894-DD8B3BA1E4AE}" type="slidenum">
              <a:rPr lang="en-US" smtClean="0"/>
              <a:pPr/>
              <a:t>‹#›</a:t>
            </a:fld>
            <a:endParaRPr lang="en-US" dirty="0"/>
          </a:p>
        </p:txBody>
      </p:sp>
    </p:spTree>
    <p:extLst>
      <p:ext uri="{BB962C8B-B14F-4D97-AF65-F5344CB8AC3E}">
        <p14:creationId xmlns:p14="http://schemas.microsoft.com/office/powerpoint/2010/main" val="40064918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65AD0BA-8DD8-654D-BF3A-6F4CAFBA2C48}" type="slidenum">
              <a:rPr lang="en-US" smtClean="0"/>
              <a:pPr/>
              <a:t>‹#›</a:t>
            </a:fld>
            <a:endParaRPr lang="en-US" dirty="0"/>
          </a:p>
        </p:txBody>
      </p:sp>
    </p:spTree>
    <p:extLst>
      <p:ext uri="{BB962C8B-B14F-4D97-AF65-F5344CB8AC3E}">
        <p14:creationId xmlns:p14="http://schemas.microsoft.com/office/powerpoint/2010/main" val="35800710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2F6CB5A-9C8D-414A-BE11-D081EC60FB9E}" type="slidenum">
              <a:rPr lang="en-US" smtClean="0"/>
              <a:pPr/>
              <a:t>‹#›</a:t>
            </a:fld>
            <a:endParaRPr lang="en-US" dirty="0"/>
          </a:p>
        </p:txBody>
      </p:sp>
    </p:spTree>
    <p:extLst>
      <p:ext uri="{BB962C8B-B14F-4D97-AF65-F5344CB8AC3E}">
        <p14:creationId xmlns:p14="http://schemas.microsoft.com/office/powerpoint/2010/main" val="767584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455CE1D-1E17-F440-BC2F-19FD53A1854F}" type="slidenum">
              <a:rPr lang="en-US" smtClean="0"/>
              <a:pPr/>
              <a:t>‹#›</a:t>
            </a:fld>
            <a:endParaRPr lang="en-US" dirty="0"/>
          </a:p>
        </p:txBody>
      </p:sp>
    </p:spTree>
    <p:extLst>
      <p:ext uri="{BB962C8B-B14F-4D97-AF65-F5344CB8AC3E}">
        <p14:creationId xmlns:p14="http://schemas.microsoft.com/office/powerpoint/2010/main" val="38222568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44ADED-4201-6B43-9F77-DC078912BEC2}" type="slidenum">
              <a:rPr lang="en-US" smtClean="0"/>
              <a:pPr/>
              <a:t>‹#›</a:t>
            </a:fld>
            <a:endParaRPr lang="en-US" dirty="0"/>
          </a:p>
        </p:txBody>
      </p:sp>
    </p:spTree>
    <p:extLst>
      <p:ext uri="{BB962C8B-B14F-4D97-AF65-F5344CB8AC3E}">
        <p14:creationId xmlns:p14="http://schemas.microsoft.com/office/powerpoint/2010/main" val="1940144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31C1498-B2FC-574A-A819-61B9D18DB7D7}" type="slidenum">
              <a:rPr lang="en-US" smtClean="0"/>
              <a:pPr/>
              <a:t>‹#›</a:t>
            </a:fld>
            <a:endParaRPr lang="en-US" dirty="0"/>
          </a:p>
        </p:txBody>
      </p:sp>
    </p:spTree>
    <p:extLst>
      <p:ext uri="{BB962C8B-B14F-4D97-AF65-F5344CB8AC3E}">
        <p14:creationId xmlns:p14="http://schemas.microsoft.com/office/powerpoint/2010/main" val="375940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D206AB4-89B5-BB4A-80C5-78CC5A626845}" type="slidenum">
              <a:rPr lang="en-US" smtClean="0"/>
              <a:pPr/>
              <a:t>‹#›</a:t>
            </a:fld>
            <a:endParaRPr lang="en-US" dirty="0"/>
          </a:p>
        </p:txBody>
      </p:sp>
    </p:spTree>
    <p:extLst>
      <p:ext uri="{BB962C8B-B14F-4D97-AF65-F5344CB8AC3E}">
        <p14:creationId xmlns:p14="http://schemas.microsoft.com/office/powerpoint/2010/main" val="29840735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081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14428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994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7685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793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777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5007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8940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363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637446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686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4601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0211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130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9385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73492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4607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499476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030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2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4679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23251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4850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09440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32738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4753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0560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2AE58C-07BB-4F46-94FB-C2529707EE8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45396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A8B3BC4-6EB6-1346-9634-15F36F10C26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009967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B6B875-7A5B-D54E-9EA0-D2AD49F4567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29380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BFB4AAB-5C73-BC4D-952E-8F2251CDA6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4319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300810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BD46A70-F3AC-8D40-A107-0062B80A0CE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3558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88CFE7D-D536-3D48-9063-6311B52A336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98268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F7FFEC-9E4F-594F-8901-96147C6CF60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30535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4351ED-5D7A-BB43-B3F0-2D7994E676E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876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689BE6C-2E82-AA45-A91F-C3B3CE573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38044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A8A43D7-A26D-DA40-B8C0-76ED9C937CF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29331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AABBA4-9487-D444-BE9D-E99DD34E903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93825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612977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56700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87519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402124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10621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011842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811599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594239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6167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417761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95598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511575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962001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9783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80186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8A1543-462F-2D45-8E56-754230938964}" type="slidenum">
              <a:rPr lang="en-US" smtClean="0"/>
              <a:pPr>
                <a:defRPr/>
              </a:pPr>
              <a:t>‹#›</a:t>
            </a:fld>
            <a:endParaRPr lang="en-US" dirty="0"/>
          </a:p>
        </p:txBody>
      </p:sp>
    </p:spTree>
    <p:extLst>
      <p:ext uri="{BB962C8B-B14F-4D97-AF65-F5344CB8AC3E}">
        <p14:creationId xmlns:p14="http://schemas.microsoft.com/office/powerpoint/2010/main" val="23993826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4EB6F9D-B02C-6C4C-AF45-6FA8ADE81A52}" type="slidenum">
              <a:rPr lang="en-US" smtClean="0"/>
              <a:pPr>
                <a:defRPr/>
              </a:pPr>
              <a:t>‹#›</a:t>
            </a:fld>
            <a:endParaRPr lang="en-US" dirty="0"/>
          </a:p>
        </p:txBody>
      </p:sp>
    </p:spTree>
    <p:extLst>
      <p:ext uri="{BB962C8B-B14F-4D97-AF65-F5344CB8AC3E}">
        <p14:creationId xmlns:p14="http://schemas.microsoft.com/office/powerpoint/2010/main" val="33355475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131736-1D08-124E-AC5F-A3386CA8A75D}" type="slidenum">
              <a:rPr lang="en-US" smtClean="0"/>
              <a:pPr>
                <a:defRPr/>
              </a:pPr>
              <a:t>‹#›</a:t>
            </a:fld>
            <a:endParaRPr lang="en-US" dirty="0"/>
          </a:p>
        </p:txBody>
      </p:sp>
    </p:spTree>
    <p:extLst>
      <p:ext uri="{BB962C8B-B14F-4D97-AF65-F5344CB8AC3E}">
        <p14:creationId xmlns:p14="http://schemas.microsoft.com/office/powerpoint/2010/main" val="34171622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2B0F525-9CAA-DF4B-97C2-B85A65F69FC3}" type="slidenum">
              <a:rPr lang="en-US" smtClean="0"/>
              <a:pPr>
                <a:defRPr/>
              </a:pPr>
              <a:t>‹#›</a:t>
            </a:fld>
            <a:endParaRPr lang="en-US" dirty="0"/>
          </a:p>
        </p:txBody>
      </p:sp>
    </p:spTree>
    <p:extLst>
      <p:ext uri="{BB962C8B-B14F-4D97-AF65-F5344CB8AC3E}">
        <p14:creationId xmlns:p14="http://schemas.microsoft.com/office/powerpoint/2010/main" val="15664396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5D4A66B-F017-F245-8B0B-C75BBE933BA0}" type="slidenum">
              <a:rPr lang="en-US" smtClean="0"/>
              <a:pPr>
                <a:defRPr/>
              </a:pPr>
              <a:t>‹#›</a:t>
            </a:fld>
            <a:endParaRPr lang="en-US" dirty="0"/>
          </a:p>
        </p:txBody>
      </p:sp>
    </p:spTree>
    <p:extLst>
      <p:ext uri="{BB962C8B-B14F-4D97-AF65-F5344CB8AC3E}">
        <p14:creationId xmlns:p14="http://schemas.microsoft.com/office/powerpoint/2010/main" val="369189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2B31B50-1E73-D547-B79C-BAC104936FA0}" type="slidenum">
              <a:rPr lang="en-US" smtClean="0"/>
              <a:pPr>
                <a:defRPr/>
              </a:pPr>
              <a:t>‹#›</a:t>
            </a:fld>
            <a:endParaRPr lang="en-US" dirty="0"/>
          </a:p>
        </p:txBody>
      </p:sp>
    </p:spTree>
    <p:extLst>
      <p:ext uri="{BB962C8B-B14F-4D97-AF65-F5344CB8AC3E}">
        <p14:creationId xmlns:p14="http://schemas.microsoft.com/office/powerpoint/2010/main" val="40656879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E084925-E6AA-0D4C-BBE8-C9BF295EABA7}" type="slidenum">
              <a:rPr lang="en-US" smtClean="0"/>
              <a:pPr>
                <a:defRPr/>
              </a:pPr>
              <a:t>‹#›</a:t>
            </a:fld>
            <a:endParaRPr lang="en-US" dirty="0"/>
          </a:p>
        </p:txBody>
      </p:sp>
    </p:spTree>
    <p:extLst>
      <p:ext uri="{BB962C8B-B14F-4D97-AF65-F5344CB8AC3E}">
        <p14:creationId xmlns:p14="http://schemas.microsoft.com/office/powerpoint/2010/main" val="36523765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6BB2EB5-B953-C34A-A53B-599B42D56D14}" type="slidenum">
              <a:rPr lang="en-US" smtClean="0"/>
              <a:pPr>
                <a:defRPr/>
              </a:pPr>
              <a:t>‹#›</a:t>
            </a:fld>
            <a:endParaRPr lang="en-US" dirty="0"/>
          </a:p>
        </p:txBody>
      </p:sp>
    </p:spTree>
    <p:extLst>
      <p:ext uri="{BB962C8B-B14F-4D97-AF65-F5344CB8AC3E}">
        <p14:creationId xmlns:p14="http://schemas.microsoft.com/office/powerpoint/2010/main" val="40845900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8FE7BE6-B580-FD4D-BA71-933263BDE347}" type="slidenum">
              <a:rPr lang="en-US" smtClean="0"/>
              <a:pPr>
                <a:defRPr/>
              </a:pPr>
              <a:t>‹#›</a:t>
            </a:fld>
            <a:endParaRPr lang="en-US" dirty="0"/>
          </a:p>
        </p:txBody>
      </p:sp>
    </p:spTree>
    <p:extLst>
      <p:ext uri="{BB962C8B-B14F-4D97-AF65-F5344CB8AC3E}">
        <p14:creationId xmlns:p14="http://schemas.microsoft.com/office/powerpoint/2010/main" val="38254828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29F6CD-48F7-A040-874F-8293F0E356E2}" type="slidenum">
              <a:rPr lang="en-US" smtClean="0"/>
              <a:pPr>
                <a:defRPr/>
              </a:pPr>
              <a:t>‹#›</a:t>
            </a:fld>
            <a:endParaRPr lang="en-US" dirty="0"/>
          </a:p>
        </p:txBody>
      </p:sp>
    </p:spTree>
    <p:extLst>
      <p:ext uri="{BB962C8B-B14F-4D97-AF65-F5344CB8AC3E}">
        <p14:creationId xmlns:p14="http://schemas.microsoft.com/office/powerpoint/2010/main" val="1971302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456812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91CCE70-982D-284C-B4BC-0675C04C1998}" type="slidenum">
              <a:rPr lang="en-US" smtClean="0"/>
              <a:pPr>
                <a:defRPr/>
              </a:pPr>
              <a:t>‹#›</a:t>
            </a:fld>
            <a:endParaRPr lang="en-US" dirty="0"/>
          </a:p>
        </p:txBody>
      </p:sp>
    </p:spTree>
    <p:extLst>
      <p:ext uri="{BB962C8B-B14F-4D97-AF65-F5344CB8AC3E}">
        <p14:creationId xmlns:p14="http://schemas.microsoft.com/office/powerpoint/2010/main" val="1759106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B005D6C-6428-6B4F-A1FA-6EDAE95945A4}" type="slidenum">
              <a:rPr lang="en-US" smtClean="0"/>
              <a:pPr>
                <a:defRPr/>
              </a:pPr>
              <a:t>‹#›</a:t>
            </a:fld>
            <a:endParaRPr lang="en-US" dirty="0"/>
          </a:p>
        </p:txBody>
      </p:sp>
    </p:spTree>
    <p:extLst>
      <p:ext uri="{BB962C8B-B14F-4D97-AF65-F5344CB8AC3E}">
        <p14:creationId xmlns:p14="http://schemas.microsoft.com/office/powerpoint/2010/main" val="7120545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EC7390D-2922-BA49-BC2E-DA2FB5DAEF7A}" type="slidenum">
              <a:rPr lang="en-US" smtClean="0"/>
              <a:pPr>
                <a:defRPr/>
              </a:pPr>
              <a:t>‹#›</a:t>
            </a:fld>
            <a:endParaRPr lang="en-US" dirty="0"/>
          </a:p>
        </p:txBody>
      </p:sp>
    </p:spTree>
    <p:extLst>
      <p:ext uri="{BB962C8B-B14F-4D97-AF65-F5344CB8AC3E}">
        <p14:creationId xmlns:p14="http://schemas.microsoft.com/office/powerpoint/2010/main" val="40297122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1"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1"/>
            <a:ext cx="2133600" cy="476250"/>
          </a:xfrm>
        </p:spPr>
        <p:txBody>
          <a:bodyPr/>
          <a:lstStyle>
            <a:lvl1pPr>
              <a:defRPr b="1" i="0">
                <a:latin typeface="Arial" panose="020B0604020202020204" pitchFamily="34" charset="0"/>
              </a:defRPr>
            </a:lvl1pPr>
          </a:lstStyle>
          <a:p>
            <a:fld id="{6B1C85BF-027D-5045-BEDE-0EBEEBEED5B6}" type="slidenum">
              <a:rPr lang="en-US" smtClean="0"/>
              <a:pPr/>
              <a:t>‹#›</a:t>
            </a:fld>
            <a:endParaRPr lang="en-US" dirty="0"/>
          </a:p>
        </p:txBody>
      </p:sp>
    </p:spTree>
    <p:extLst>
      <p:ext uri="{BB962C8B-B14F-4D97-AF65-F5344CB8AC3E}">
        <p14:creationId xmlns:p14="http://schemas.microsoft.com/office/powerpoint/2010/main" val="16427601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ECE66041-9AA4-BA41-B7E7-824B272EAF5C}" type="slidenum">
              <a:rPr lang="en-US" smtClean="0"/>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89552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1D670501-DAB3-5A48-A1F9-7A39635A85F5}" type="slidenum">
              <a:rPr lang="en-US" smtClean="0"/>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085283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80C1C17-FB83-7147-BEA1-BD038C64D18D}" type="slidenum">
              <a:rPr lang="en-US" smtClean="0"/>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999058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6DC8995D-1A8D-9D43-BA95-5B98A181712C}" type="slidenum">
              <a:rPr lang="en-US" smtClean="0"/>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376184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CA533FF8-3C68-E241-A411-7891AADC4FEE}" type="slidenum">
              <a:rPr lang="en-US" smtClean="0"/>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924081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BCDD4845-E520-4547-8F64-457591A3491F}" type="slidenum">
              <a:rPr lang="en-US" smtClean="0"/>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9310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250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DD9D967D-5811-EB4F-9CF8-6584A0E5E991}" type="slidenum">
              <a:rPr lang="en-US" smtClean="0"/>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135338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E71990B0-53CD-2948-97ED-8A4BC59E242B}" type="slidenum">
              <a:rPr lang="en-US" smtClean="0"/>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165756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024C85F4-0677-E548-B679-326B6ACCCEBC}" type="slidenum">
              <a:rPr lang="en-US" smtClean="0"/>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254276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974CFC62-4119-934E-96F7-86291AACD5E1}" type="slidenum">
              <a:rPr lang="en-US" smtClean="0"/>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166085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7119217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0032650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446320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586249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7166919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687295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14678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6592052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0618915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9252623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0220432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9089541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823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543174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55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2155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30889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49091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98885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72586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5/30/24</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660265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0200EF-F8CC-0D40-8695-0BBD70A8A73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63203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94F161-091F-3146-A5A7-2759A307C37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96866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FDD173-E5D4-E642-B699-2ADA19F90CE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36245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9D2AA9-F714-BD44-A270-7C698872134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50580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C663E-47F6-DB43-94C4-A21E94C9D26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23318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968E34-FFDF-A440-A4C5-A85E296582E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8039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26370-2875-7D41-B393-9E5AEBED29D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18751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A9AF83-9006-B449-B694-4D407D09087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68964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757817-B0F5-5448-AD35-B4299726844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2368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75AD3-3542-A34A-BEC4-F78EA087F6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4269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4CC88-2675-434D-86D5-B524F9748E8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07292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45029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50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65828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414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473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3832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70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673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5974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914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92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E626C6-23DE-D546-BB33-D6B9F9138D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058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BE7EF-77D1-074E-A42E-A177D9A91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458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48359F-52A7-3E41-95E1-516BB3806E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800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24EA89C-8971-004E-8593-3A3C0D367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491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3F55534-8260-794E-A17C-9A6CCF2C33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793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642134F-9D61-AF42-BC89-310C74FA16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8627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B1EE57F-D60E-1F49-A2E4-BB51708E4D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58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0AB7AA-7B5C-ED4F-9A79-0364E9A2ED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555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C5800C8-0F9F-954F-8379-40B3F1A52D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4018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F9B82-6C95-FE41-A9C1-A060D332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03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6F2213-788B-6A48-9B53-559F2AA50C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5308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191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5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8140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05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463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93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542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009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550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9987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048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fld id="{A396028A-E68B-AC46-88B8-7F3DC9E0918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52522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688B77C-3DE9-514B-9B83-6A79626DE5A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98913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C0081B6-69C5-6B4C-BCA1-445CC8BCD3B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4803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E6267522-C44E-E94B-8317-505AFBC9150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0692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FC40E04-9084-2A4C-A231-F24D797B277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8491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38098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773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08471418-BC75-694D-9919-DEBC4E53F4E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05095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7D2F988E-9414-5A4D-926D-7C61A7DCDFF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986138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fld id="{1E6C7165-6B16-AC43-935E-83670B065C3B}" type="slidenum">
              <a:rPr lang="en-US" smtClean="0"/>
              <a:pPr/>
              <a:t>‹#›</a:t>
            </a:fld>
            <a:endParaRPr lang="en-US" dirty="0"/>
          </a:p>
        </p:txBody>
      </p:sp>
    </p:spTree>
    <p:extLst>
      <p:ext uri="{BB962C8B-B14F-4D97-AF65-F5344CB8AC3E}">
        <p14:creationId xmlns:p14="http://schemas.microsoft.com/office/powerpoint/2010/main" val="12096296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A06D5BF7-B2CD-2745-9211-C6B18DEB32C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08312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81159E9B-65F6-EE44-8197-22BC723FD7D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6231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12A509C-1FD8-C340-945D-F484F85253F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38180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71FB22D-81DE-E649-9472-2B7AD2F9DA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22812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C6E5ACD-BD47-764C-A0D8-55D787A46B1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1153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fld id="{A396028A-E68B-AC46-88B8-7F3DC9E0918E}" type="slidenum">
              <a:rPr lang="en-US" smtClean="0"/>
              <a:pPr/>
              <a:t>‹#›</a:t>
            </a:fld>
            <a:endParaRPr lang="en-US" dirty="0"/>
          </a:p>
        </p:txBody>
      </p:sp>
    </p:spTree>
    <p:extLst>
      <p:ext uri="{BB962C8B-B14F-4D97-AF65-F5344CB8AC3E}">
        <p14:creationId xmlns:p14="http://schemas.microsoft.com/office/powerpoint/2010/main" val="2862839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688B77C-3DE9-514B-9B83-6A79626DE5A7}" type="slidenum">
              <a:rPr lang="en-US" smtClean="0"/>
              <a:pPr/>
              <a:t>‹#›</a:t>
            </a:fld>
            <a:endParaRPr lang="en-US" dirty="0"/>
          </a:p>
        </p:txBody>
      </p:sp>
    </p:spTree>
    <p:extLst>
      <p:ext uri="{BB962C8B-B14F-4D97-AF65-F5344CB8AC3E}">
        <p14:creationId xmlns:p14="http://schemas.microsoft.com/office/powerpoint/2010/main" val="36410225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C0081B6-69C5-6B4C-BCA1-445CC8BCD3B8}" type="slidenum">
              <a:rPr lang="en-US" smtClean="0"/>
              <a:pPr/>
              <a:t>‹#›</a:t>
            </a:fld>
            <a:endParaRPr lang="en-US" dirty="0"/>
          </a:p>
        </p:txBody>
      </p:sp>
    </p:spTree>
    <p:extLst>
      <p:ext uri="{BB962C8B-B14F-4D97-AF65-F5344CB8AC3E}">
        <p14:creationId xmlns:p14="http://schemas.microsoft.com/office/powerpoint/2010/main" val="25385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E6267522-C44E-E94B-8317-505AFBC9150C}" type="slidenum">
              <a:rPr lang="en-US" smtClean="0"/>
              <a:pPr/>
              <a:t>‹#›</a:t>
            </a:fld>
            <a:endParaRPr lang="en-US" dirty="0"/>
          </a:p>
        </p:txBody>
      </p:sp>
    </p:spTree>
    <p:extLst>
      <p:ext uri="{BB962C8B-B14F-4D97-AF65-F5344CB8AC3E}">
        <p14:creationId xmlns:p14="http://schemas.microsoft.com/office/powerpoint/2010/main" val="19250507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FC40E04-9084-2A4C-A231-F24D797B2771}" type="slidenum">
              <a:rPr lang="en-US" smtClean="0"/>
              <a:pPr/>
              <a:t>‹#›</a:t>
            </a:fld>
            <a:endParaRPr lang="en-US" dirty="0"/>
          </a:p>
        </p:txBody>
      </p:sp>
    </p:spTree>
    <p:extLst>
      <p:ext uri="{BB962C8B-B14F-4D97-AF65-F5344CB8AC3E}">
        <p14:creationId xmlns:p14="http://schemas.microsoft.com/office/powerpoint/2010/main" val="4100097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79529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8486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08471418-BC75-694D-9919-DEBC4E53F4E6}" type="slidenum">
              <a:rPr lang="en-US" smtClean="0"/>
              <a:pPr/>
              <a:t>‹#›</a:t>
            </a:fld>
            <a:endParaRPr lang="en-US" dirty="0"/>
          </a:p>
        </p:txBody>
      </p:sp>
    </p:spTree>
    <p:extLst>
      <p:ext uri="{BB962C8B-B14F-4D97-AF65-F5344CB8AC3E}">
        <p14:creationId xmlns:p14="http://schemas.microsoft.com/office/powerpoint/2010/main" val="39254371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7D2F988E-9414-5A4D-926D-7C61A7DCDFF1}" type="slidenum">
              <a:rPr lang="en-US" smtClean="0"/>
              <a:pPr/>
              <a:t>‹#›</a:t>
            </a:fld>
            <a:endParaRPr lang="en-US" dirty="0"/>
          </a:p>
        </p:txBody>
      </p:sp>
    </p:spTree>
    <p:extLst>
      <p:ext uri="{BB962C8B-B14F-4D97-AF65-F5344CB8AC3E}">
        <p14:creationId xmlns:p14="http://schemas.microsoft.com/office/powerpoint/2010/main" val="2159485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fld id="{1E6C7165-6B16-AC43-935E-83670B065C3B}" type="slidenum">
              <a:rPr lang="en-US" smtClean="0"/>
              <a:pPr/>
              <a:t>‹#›</a:t>
            </a:fld>
            <a:endParaRPr lang="en-US" dirty="0"/>
          </a:p>
        </p:txBody>
      </p:sp>
    </p:spTree>
    <p:extLst>
      <p:ext uri="{BB962C8B-B14F-4D97-AF65-F5344CB8AC3E}">
        <p14:creationId xmlns:p14="http://schemas.microsoft.com/office/powerpoint/2010/main" val="326324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1.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7.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6.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5.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6.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8.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defTabSz="45720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defTabSz="45720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defTabSz="457200">
              <a:defRPr/>
            </a:pPr>
            <a:fld id="{99E5EBB5-CC89-CB4E-8A18-ECC5C36B2FFE}" type="slidenum">
              <a:rPr lang="en-US" smtClean="0"/>
              <a:pPr defTabSz="457200">
                <a:defRPr/>
              </a:pPr>
              <a:t>‹#›</a:t>
            </a:fld>
            <a:endParaRPr lang="en-US" dirty="0"/>
          </a:p>
        </p:txBody>
      </p:sp>
    </p:spTree>
    <p:extLst>
      <p:ext uri="{BB962C8B-B14F-4D97-AF65-F5344CB8AC3E}">
        <p14:creationId xmlns:p14="http://schemas.microsoft.com/office/powerpoint/2010/main" val="2310127283"/>
      </p:ext>
    </p:extLst>
  </p:cSld>
  <p:clrMap bg1="lt1" tx1="dk1" bg2="lt2" tx2="dk2" accent1="accent1" accent2="accent2" accent3="accent3" accent4="accent4" accent5="accent5" accent6="accent6" hlink="hlink" folHlink="folHlink"/>
  <p:sldLayoutIdLst>
    <p:sldLayoutId id="2147483862"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93981668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300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8197"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8198" name="Rectangle 6"/>
          <p:cNvSpPr>
            <a:spLocks noGrp="1" noChangeArrowheads="1"/>
          </p:cNvSpPr>
          <p:nvPr>
            <p:ph type="sldNum" sz="quarter" idx="4"/>
          </p:nvPr>
        </p:nvSpPr>
        <p:spPr bwMode="auto">
          <a:xfrm>
            <a:off x="6477001"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b="1" i="0">
                <a:latin typeface="Arial" panose="020B0604020202020204" pitchFamily="34" charset="0"/>
              </a:defRPr>
            </a:lvl1pPr>
          </a:lstStyle>
          <a:p>
            <a:fld id="{4FBB96F5-118D-714A-A26C-C436BD735C63}" type="slidenum">
              <a:rPr lang="en-US" smtClean="0"/>
              <a:pPr/>
              <a:t>‹#›</a:t>
            </a:fld>
            <a:endParaRPr lang="en-US" dirty="0"/>
          </a:p>
        </p:txBody>
      </p:sp>
    </p:spTree>
    <p:extLst>
      <p:ext uri="{BB962C8B-B14F-4D97-AF65-F5344CB8AC3E}">
        <p14:creationId xmlns:p14="http://schemas.microsoft.com/office/powerpoint/2010/main" val="3724209746"/>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rtl="0" eaLnBrk="0" fontAlgn="base" hangingPunct="0">
        <a:lnSpc>
          <a:spcPct val="90000"/>
        </a:lnSpc>
        <a:spcBef>
          <a:spcPct val="0"/>
        </a:spcBef>
        <a:spcAft>
          <a:spcPct val="0"/>
        </a:spcAft>
        <a:defRPr sz="42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b="1" i="0">
          <a:solidFill>
            <a:schemeClr val="tx1"/>
          </a:solidFill>
          <a:latin typeface="Arial" panose="020B0604020202020204" pitchFamily="34" charset="0"/>
          <a:ea typeface="ＭＳ Ｐゴシック" charset="-128"/>
          <a:cs typeface="ＭＳ Ｐゴシック" charset="-128"/>
        </a:defRPr>
      </a:lvl1pPr>
      <a:lvl2pPr marL="742912" indent="-285736" algn="l" rtl="0" eaLnBrk="0" fontAlgn="base" hangingPunct="0">
        <a:lnSpc>
          <a:spcPct val="90000"/>
        </a:lnSpc>
        <a:spcBef>
          <a:spcPct val="20000"/>
        </a:spcBef>
        <a:spcAft>
          <a:spcPct val="0"/>
        </a:spcAft>
        <a:buSzPct val="80000"/>
        <a:buFont typeface="Wingdings" charset="0"/>
        <a:buChar char="n"/>
        <a:defRPr sz="2800" b="1" i="0">
          <a:solidFill>
            <a:schemeClr val="tx1"/>
          </a:solidFill>
          <a:latin typeface="Arial" panose="020B0604020202020204" pitchFamily="34" charset="0"/>
          <a:ea typeface="ＭＳ Ｐゴシック" pitchFamily="-111" charset="-128"/>
        </a:defRPr>
      </a:lvl2pPr>
      <a:lvl3pPr marL="1142942" indent="-228588" algn="l" rtl="0" eaLnBrk="0" fontAlgn="base" hangingPunct="0">
        <a:lnSpc>
          <a:spcPct val="90000"/>
        </a:lnSpc>
        <a:spcBef>
          <a:spcPct val="20000"/>
        </a:spcBef>
        <a:spcAft>
          <a:spcPct val="0"/>
        </a:spcAft>
        <a:buSzPct val="80000"/>
        <a:buFont typeface="Wingdings" charset="0"/>
        <a:buChar char="l"/>
        <a:defRPr sz="2400" b="1" i="0">
          <a:solidFill>
            <a:schemeClr val="tx1"/>
          </a:solidFill>
          <a:latin typeface="Arial" panose="020B0604020202020204" pitchFamily="34" charset="0"/>
          <a:ea typeface="ＭＳ Ｐゴシック" pitchFamily="-111" charset="-128"/>
        </a:defRPr>
      </a:lvl3pPr>
      <a:lvl4pPr marL="1600118" indent="-228588" algn="l" rtl="0" eaLnBrk="0" fontAlgn="base" hangingPunct="0">
        <a:lnSpc>
          <a:spcPct val="90000"/>
        </a:lnSpc>
        <a:spcBef>
          <a:spcPct val="20000"/>
        </a:spcBef>
        <a:spcAft>
          <a:spcPct val="0"/>
        </a:spcAft>
        <a:buSzPct val="80000"/>
        <a:buFont typeface="Wingdings" charset="0"/>
        <a:buChar char="n"/>
        <a:defRPr sz="2000" b="1" i="0">
          <a:solidFill>
            <a:schemeClr val="tx1"/>
          </a:solidFill>
          <a:latin typeface="Arial" panose="020B0604020202020204" pitchFamily="34" charset="0"/>
          <a:ea typeface="ＭＳ Ｐゴシック" pitchFamily="-111" charset="-128"/>
        </a:defRPr>
      </a:lvl4pPr>
      <a:lvl5pPr marL="2057295" indent="-228588" algn="l" rtl="0" eaLnBrk="0" fontAlgn="base" hangingPunct="0">
        <a:lnSpc>
          <a:spcPct val="90000"/>
        </a:lnSpc>
        <a:spcBef>
          <a:spcPct val="20000"/>
        </a:spcBef>
        <a:spcAft>
          <a:spcPct val="0"/>
        </a:spcAft>
        <a:buSzPct val="80000"/>
        <a:buFont typeface="Wingdings" charset="0"/>
        <a:buChar char="l"/>
        <a:defRPr sz="2000" b="1" i="0">
          <a:solidFill>
            <a:schemeClr val="tx1"/>
          </a:solidFill>
          <a:latin typeface="Arial" panose="020B0604020202020204" pitchFamily="34" charset="0"/>
          <a:ea typeface="ＭＳ Ｐゴシック" pitchFamily="-111" charset="-128"/>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3117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dirty="0"/>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CB39461-21D7-4343-A12B-705CA23C8FA3}" type="slidenum">
              <a:rPr lang="en-US" smtClean="0"/>
              <a:pPr>
                <a:defRPr/>
              </a:pPr>
              <a:t>‹#›</a:t>
            </a:fld>
            <a:endParaRPr lang="en-US" dirty="0"/>
          </a:p>
        </p:txBody>
      </p:sp>
    </p:spTree>
    <p:extLst>
      <p:ext uri="{BB962C8B-B14F-4D97-AF65-F5344CB8AC3E}">
        <p14:creationId xmlns:p14="http://schemas.microsoft.com/office/powerpoint/2010/main" val="1481164766"/>
      </p:ext>
    </p:extLst>
  </p:cSld>
  <p:clrMap bg1="lt1" tx1="dk1" bg2="lt2" tx2="dk2" accent1="accent1" accent2="accent2" accent3="accent3" accent4="accent4" accent5="accent5" accent6="accent6" hlink="hlink" folHlink="folHlink"/>
  <p:sldLayoutIdLst>
    <p:sldLayoutId id="2147483905" r:id="rId1"/>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4038590271"/>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eaLnBrk="1" hangingPunct="1">
              <a:defRPr/>
            </a:pPr>
            <a:endParaRPr lang="en-US" dirty="0">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eaLnBrk="1" hangingPunct="1">
              <a:defRPr/>
            </a:pPr>
            <a:endParaRPr lang="en-US" dirty="0">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1" hangingPunct="1"/>
            <a:fld id="{39B9D5D6-1BF3-DD4B-873D-4EA7FD745283}" type="slidenum">
              <a:rPr lang="en-US" smtClean="0">
                <a:solidFill>
                  <a:srgbClr val="000000"/>
                </a:solidFill>
              </a:rPr>
              <a:pPr eaLnBrk="1" hangingPunct="1"/>
              <a:t>‹#›</a:t>
            </a:fld>
            <a:endParaRPr lang="en-US" dirty="0">
              <a:solidFill>
                <a:srgbClr val="000000"/>
              </a:solidFill>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714828"/>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2930088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27"/>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45491F41-B2F5-CD49-BA61-C8939334FB68}" type="slidenum">
              <a:rPr lang="en-US" smtClean="0"/>
              <a:pPr>
                <a:defRPr/>
              </a:pPr>
              <a:t>‹#›</a:t>
            </a:fld>
            <a:endParaRPr lang="en-US" dirty="0"/>
          </a:p>
        </p:txBody>
      </p:sp>
    </p:spTree>
    <p:extLst>
      <p:ext uri="{BB962C8B-B14F-4D97-AF65-F5344CB8AC3E}">
        <p14:creationId xmlns:p14="http://schemas.microsoft.com/office/powerpoint/2010/main" val="237464171"/>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4998"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09996"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4972"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1998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1244" indent="-341244"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39354" indent="-284372"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37471" indent="-227503"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592476" indent="-227503"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47459" indent="-227503"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b="1" i="0">
                <a:solidFill>
                  <a:srgbClr val="FFFFFF"/>
                </a:solidFill>
                <a:latin typeface="Arial" panose="020B0604020202020204" pitchFamily="34" charset="0"/>
              </a:defRPr>
            </a:lvl1pPr>
          </a:lstStyle>
          <a:p>
            <a:fld id="{DD067300-9854-134C-A3EA-8A398CD5B684}" type="slidenum">
              <a:rPr lang="en-US" smtClean="0"/>
              <a:pPr/>
              <a:t>‹#›</a:t>
            </a:fld>
            <a:endParaRPr lang="en-US" dirty="0"/>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4439124"/>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12" indent="-285736"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2942" indent="-228588"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118" indent="-228588"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295" indent="-228588"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25669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527543697"/>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fontAlgn="base">
              <a:spcBef>
                <a:spcPct val="0"/>
              </a:spcBef>
              <a:spcAft>
                <a:spcPct val="0"/>
              </a:spcAft>
              <a:defRPr/>
            </a:pPr>
            <a:fld id="{99E5EBB5-CC89-CB4E-8A18-ECC5C36B2FF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09541"/>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689581DA-2783-024D-83B7-2BAF61A41B58}"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7124877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71780"/>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C90FE233-5FD3-9745-B761-4401730C3064}"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pic>
        <p:nvPicPr>
          <p:cNvPr id="2055" name="Picture 1033" descr="beyond resurrection_std_c_n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2595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39B9D5D6-1BF3-DD4B-873D-4EA7FD745283}"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0674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574847"/>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499421"/>
      </p:ext>
    </p:extLst>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hemeOverride" Target="../theme/themeOverride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5.xml"/><Relationship Id="rId1" Type="http://schemas.openxmlformats.org/officeDocument/2006/relationships/themeOverride" Target="../theme/themeOverride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hemeOverride" Target="../theme/themeOverride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5.xml"/><Relationship Id="rId1" Type="http://schemas.openxmlformats.org/officeDocument/2006/relationships/themeOverride" Target="../theme/themeOverride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5.xml"/><Relationship Id="rId1" Type="http://schemas.openxmlformats.org/officeDocument/2006/relationships/themeOverride" Target="../theme/themeOverride10.xml"/><Relationship Id="rId5" Type="http://schemas.microsoft.com/office/2007/relationships/hdphoto" Target="../media/hdphoto1.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hemeOverride" Target="../theme/themeOverride1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hemeOverride" Target="../theme/themeOverride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5.xml"/><Relationship Id="rId1" Type="http://schemas.openxmlformats.org/officeDocument/2006/relationships/themeOverride" Target="../theme/themeOverride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hemeOverride" Target="../theme/themeOverride1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4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5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5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0.xml"/><Relationship Id="rId1" Type="http://schemas.openxmlformats.org/officeDocument/2006/relationships/themeOverride" Target="../theme/themeOverride14.xml"/><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0.xml"/><Relationship Id="rId1" Type="http://schemas.openxmlformats.org/officeDocument/2006/relationships/themeOverride" Target="../theme/themeOverride2.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6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1.xml"/><Relationship Id="rId1" Type="http://schemas.openxmlformats.org/officeDocument/2006/relationships/themeOverride" Target="../theme/themeOverride15.xml"/><Relationship Id="rId5" Type="http://schemas.openxmlformats.org/officeDocument/2006/relationships/image" Target="../media/image51.emf"/><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6.xml"/><Relationship Id="rId1" Type="http://schemas.openxmlformats.org/officeDocument/2006/relationships/themeOverride" Target="../theme/themeOverride16.xml"/><Relationship Id="rId5" Type="http://schemas.openxmlformats.org/officeDocument/2006/relationships/image" Target="../media/image53.jpeg"/><Relationship Id="rId4" Type="http://schemas.openxmlformats.org/officeDocument/2006/relationships/image" Target="../media/image52.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1.xml"/><Relationship Id="rId1" Type="http://schemas.openxmlformats.org/officeDocument/2006/relationships/themeOverride" Target="../theme/themeOverride17.xml"/><Relationship Id="rId5" Type="http://schemas.openxmlformats.org/officeDocument/2006/relationships/image" Target="../media/image54.jpeg"/><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8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7.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5.xml"/><Relationship Id="rId1" Type="http://schemas.openxmlformats.org/officeDocument/2006/relationships/themeOverride" Target="../theme/themeOverride3.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0.xml"/><Relationship Id="rId1" Type="http://schemas.openxmlformats.org/officeDocument/2006/relationships/themeOverride" Target="../theme/themeOverride18.xml"/><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hemeOverride" Target="../theme/themeOverride19.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3.xml"/><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0.xml"/><Relationship Id="rId1" Type="http://schemas.openxmlformats.org/officeDocument/2006/relationships/themeOverride" Target="../theme/themeOverride20.xml"/><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0.xml"/><Relationship Id="rId1" Type="http://schemas.openxmlformats.org/officeDocument/2006/relationships/themeOverride" Target="../theme/themeOverride4.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14.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20" y="0"/>
            <a:ext cx="5486400" cy="6858000"/>
          </a:xfrm>
          <a:prstGeom prst="rect">
            <a:avLst/>
          </a:prstGeom>
        </p:spPr>
      </p:pic>
      <p:sp>
        <p:nvSpPr>
          <p:cNvPr id="8" name="Rectangle 2"/>
          <p:cNvSpPr txBox="1">
            <a:spLocks noChangeArrowheads="1"/>
          </p:cNvSpPr>
          <p:nvPr/>
        </p:nvSpPr>
        <p:spPr bwMode="auto">
          <a:xfrm>
            <a:off x="5484952" y="3924204"/>
            <a:ext cx="3609836"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 1-3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507320" y="1412875"/>
            <a:ext cx="3636680"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أفضل من</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الأنبياء</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إلى متى ستركض مع المسيح؟ </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descr="Logo_-_The_Runner's_D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23566078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99592" y="404664"/>
            <a:ext cx="6480720" cy="1292225"/>
          </a:xfrm>
          <a:effectLst>
            <a:outerShdw blurRad="63500" dist="35921" dir="2700000" algn="ctr" rotWithShape="0">
              <a:srgbClr val="001D30">
                <a:alpha val="74998"/>
              </a:srgbClr>
            </a:outerShdw>
          </a:effectLst>
        </p:spPr>
        <p:txBody>
          <a:bodyPr/>
          <a:lstStyle/>
          <a:p>
            <a:pPr algn="ctr"/>
            <a:r>
              <a:rPr lang="ar-SA" dirty="0">
                <a:solidFill>
                  <a:schemeClr val="tx1"/>
                </a:solidFill>
                <a:ea typeface="ＭＳ Ｐゴシック" charset="0"/>
                <a:cs typeface="Arial" panose="020B0604020202020204" pitchFamily="34" charset="0"/>
              </a:rPr>
              <a:t>ماذا عنك؟ </a:t>
            </a:r>
            <a:endParaRPr lang="en-US" dirty="0">
              <a:solidFill>
                <a:schemeClr val="tx1"/>
              </a:solidFill>
              <a:ea typeface="ＭＳ Ｐゴシック" charset="0"/>
              <a:cs typeface="Arial" panose="020B0604020202020204" pitchFamily="34" charset="0"/>
            </a:endParaRPr>
          </a:p>
        </p:txBody>
      </p:sp>
      <p:sp>
        <p:nvSpPr>
          <p:cNvPr id="10243" name="Rectangle 3"/>
          <p:cNvSpPr>
            <a:spLocks noGrp="1" noChangeArrowheads="1"/>
          </p:cNvSpPr>
          <p:nvPr>
            <p:ph type="subTitle" idx="1"/>
          </p:nvPr>
        </p:nvSpPr>
        <p:spPr>
          <a:xfrm>
            <a:off x="899592" y="2059359"/>
            <a:ext cx="3672408" cy="3960440"/>
          </a:xfrm>
          <a:effectLst>
            <a:outerShdw blurRad="63500" dist="35921" dir="2700000" algn="ctr" rotWithShape="0">
              <a:srgbClr val="001D30">
                <a:alpha val="74998"/>
              </a:srgbClr>
            </a:outerShdw>
          </a:effectLst>
        </p:spPr>
        <p:txBody>
          <a:bodyPr/>
          <a:lstStyle/>
          <a:p>
            <a:pPr marL="612000" indent="-612000" algn="r" rtl="1">
              <a:defRPr/>
            </a:pPr>
            <a:r>
              <a:rPr lang="ar-JO" sz="4000" dirty="0">
                <a:solidFill>
                  <a:srgbClr val="FFFF00"/>
                </a:solidFill>
                <a:cs typeface="Arial" panose="020B0604020202020204" pitchFamily="34" charset="0"/>
              </a:rPr>
              <a:t>1. م</a:t>
            </a:r>
            <a:r>
              <a:rPr lang="ar-SA" sz="4000" dirty="0">
                <a:solidFill>
                  <a:srgbClr val="FFFF00"/>
                </a:solidFill>
                <a:cs typeface="Arial" panose="020B0604020202020204" pitchFamily="34" charset="0"/>
              </a:rPr>
              <a:t>اذا كانت ديان</a:t>
            </a:r>
            <a:r>
              <a:rPr lang="ar-JO" sz="4000" dirty="0">
                <a:solidFill>
                  <a:srgbClr val="FFFF00"/>
                </a:solidFill>
                <a:cs typeface="Arial" panose="020B0604020202020204" pitchFamily="34" charset="0"/>
              </a:rPr>
              <a:t>تك</a:t>
            </a:r>
            <a:r>
              <a:rPr lang="ar-SA" sz="4000" dirty="0">
                <a:solidFill>
                  <a:srgbClr val="FFFF00"/>
                </a:solidFill>
                <a:cs typeface="Arial" panose="020B0604020202020204" pitchFamily="34" charset="0"/>
              </a:rPr>
              <a:t> السابقة؟ </a:t>
            </a:r>
            <a:endParaRPr lang="en-US" sz="4000" dirty="0">
              <a:cs typeface="Arial" panose="020B0604020202020204" pitchFamily="34" charset="0"/>
            </a:endParaRPr>
          </a:p>
          <a:p>
            <a:pPr marL="609569" indent="-609569" algn="r">
              <a:buFont typeface="Times" charset="0"/>
              <a:buAutoNum type="arabicPeriod"/>
              <a:defRPr/>
            </a:pPr>
            <a:endParaRPr lang="en-US" sz="2000" dirty="0">
              <a:solidFill>
                <a:srgbClr val="FFFF00"/>
              </a:solidFill>
              <a:cs typeface="Arial" panose="020B0604020202020204" pitchFamily="34" charset="0"/>
            </a:endParaRPr>
          </a:p>
          <a:p>
            <a:pPr marL="612000" indent="-612000" algn="l" rtl="1">
              <a:defRPr/>
            </a:pPr>
            <a:r>
              <a:rPr lang="ar-JO" sz="4000" dirty="0">
                <a:solidFill>
                  <a:srgbClr val="FFFF00"/>
                </a:solidFill>
                <a:cs typeface="Arial" panose="020B0604020202020204" pitchFamily="34" charset="0"/>
              </a:rPr>
              <a:t>2. م</a:t>
            </a:r>
            <a:r>
              <a:rPr lang="ar-SA" sz="4000" dirty="0">
                <a:solidFill>
                  <a:srgbClr val="FFFF00"/>
                </a:solidFill>
                <a:cs typeface="Arial" panose="020B0604020202020204" pitchFamily="34" charset="0"/>
              </a:rPr>
              <a:t>ا</a:t>
            </a:r>
            <a:r>
              <a:rPr lang="ar-JO" sz="4000" dirty="0">
                <a:solidFill>
                  <a:srgbClr val="FFFF00"/>
                </a:solidFill>
                <a:cs typeface="Arial" panose="020B0604020202020204" pitchFamily="34" charset="0"/>
              </a:rPr>
              <a:t> الذي</a:t>
            </a:r>
            <a:r>
              <a:rPr lang="ar-SA" sz="4000" dirty="0">
                <a:solidFill>
                  <a:srgbClr val="FFFF00"/>
                </a:solidFill>
                <a:cs typeface="Arial" panose="020B0604020202020204" pitchFamily="34" charset="0"/>
              </a:rPr>
              <a:t> </a:t>
            </a:r>
            <a:r>
              <a:rPr lang="ar-JO" sz="4000" dirty="0">
                <a:solidFill>
                  <a:srgbClr val="FFFF00"/>
                </a:solidFill>
                <a:cs typeface="Arial" panose="020B0604020202020204" pitchFamily="34" charset="0"/>
              </a:rPr>
              <a:t>أ</a:t>
            </a:r>
            <a:r>
              <a:rPr lang="ar-SA" sz="4000" dirty="0">
                <a:solidFill>
                  <a:srgbClr val="FFFF00"/>
                </a:solidFill>
                <a:cs typeface="Arial" panose="020B0604020202020204" pitchFamily="34" charset="0"/>
              </a:rPr>
              <a:t>غراك </a:t>
            </a:r>
            <a:r>
              <a:rPr lang="ar-JO" sz="4000" dirty="0">
                <a:solidFill>
                  <a:srgbClr val="FFFF00"/>
                </a:solidFill>
                <a:cs typeface="Arial" panose="020B0604020202020204" pitchFamily="34" charset="0"/>
              </a:rPr>
              <a:t>أ</a:t>
            </a:r>
            <a:r>
              <a:rPr lang="ar-SA" sz="4000" dirty="0">
                <a:solidFill>
                  <a:srgbClr val="FFFF00"/>
                </a:solidFill>
                <a:cs typeface="Arial" panose="020B0604020202020204" pitchFamily="34" charset="0"/>
              </a:rPr>
              <a:t>ن ترجع الى الوراء؟ </a:t>
            </a:r>
            <a:endParaRPr lang="en-US" sz="4000" dirty="0">
              <a:cs typeface="Arial" panose="020B0604020202020204" pitchFamily="34" charset="0"/>
            </a:endParaRPr>
          </a:p>
        </p:txBody>
      </p:sp>
      <p:sp>
        <p:nvSpPr>
          <p:cNvPr id="10244" name="Text Box 4"/>
          <p:cNvSpPr txBox="1">
            <a:spLocks noChangeArrowheads="1"/>
          </p:cNvSpPr>
          <p:nvPr/>
        </p:nvSpPr>
        <p:spPr bwMode="auto">
          <a:xfrm>
            <a:off x="8218723" y="73970"/>
            <a:ext cx="904405" cy="461661"/>
          </a:xfrm>
          <a:prstGeom prst="rect">
            <a:avLst/>
          </a:prstGeom>
          <a:noFill/>
          <a:ln w="9525">
            <a:noFill/>
            <a:miter lim="800000"/>
            <a:headEnd/>
            <a:tailEnd/>
          </a:ln>
          <a:effectLst>
            <a:outerShdw blurRad="63500" dist="35921" dir="2700000" algn="ctr" rotWithShape="0">
              <a:schemeClr val="bg2"/>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572000" y="1555303"/>
            <a:ext cx="2952328" cy="4680520"/>
          </a:xfrm>
          <a:prstGeom prst="rect">
            <a:avLst/>
          </a:prstGeom>
          <a:noFill/>
          <a:ln>
            <a:noFill/>
          </a:ln>
          <a:effectLst>
            <a:outerShdw blurRad="63500" dist="35921" dir="2700000" algn="ctr" rotWithShape="0">
              <a:srgbClr val="001D3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l" rtl="0" eaLnBrk="0" fontAlgn="base" hangingPunct="0">
              <a:lnSpc>
                <a:spcPct val="90000"/>
              </a:lnSpc>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a:lstStyle>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لحاد</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عبادة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سلاف</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البوذية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المفكرين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حرار</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الهندوسية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سلام؟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الطاوية؟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المسيحية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4950" marR="0" lvl="0" indent="-234950" algn="r" defTabSz="914400" rtl="1"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المسيحية التقليدية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BE318D28-A586-A542-9F73-279097E1A7D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03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ar-SA" sz="4800" dirty="0">
                <a:solidFill>
                  <a:srgbClr val="FFFFFF"/>
                </a:solidFill>
                <a:effectLst>
                  <a:outerShdw blurRad="38100" dist="38100" dir="2700000" algn="tl">
                    <a:srgbClr val="000000">
                      <a:alpha val="43137"/>
                    </a:srgbClr>
                  </a:outerShdw>
                </a:effectLst>
                <a:ea typeface="ＭＳ Ｐゴシック" charset="0"/>
                <a:cs typeface="Arial" panose="020B0604020202020204" pitchFamily="34" charset="0"/>
              </a:rPr>
              <a:t>اعتادوا </a:t>
            </a:r>
            <a:r>
              <a:rPr lang="ar-JO" sz="4800" dirty="0">
                <a:solidFill>
                  <a:srgbClr val="FFFFFF"/>
                </a:solidFill>
                <a:effectLst>
                  <a:outerShdw blurRad="38100" dist="38100" dir="2700000" algn="tl">
                    <a:srgbClr val="000000">
                      <a:alpha val="43137"/>
                    </a:srgbClr>
                  </a:outerShdw>
                </a:effectLst>
                <a:ea typeface="ＭＳ Ｐゴシック" charset="0"/>
                <a:cs typeface="Arial" panose="020B0604020202020204" pitchFamily="34" charset="0"/>
              </a:rPr>
              <a:t>أ</a:t>
            </a:r>
            <a:r>
              <a:rPr lang="ar-SA" sz="4800" dirty="0">
                <a:solidFill>
                  <a:srgbClr val="FFFFFF"/>
                </a:solidFill>
                <a:effectLst>
                  <a:outerShdw blurRad="38100" dist="38100" dir="2700000" algn="tl">
                    <a:srgbClr val="000000">
                      <a:alpha val="43137"/>
                    </a:srgbClr>
                  </a:outerShdw>
                </a:effectLst>
                <a:ea typeface="ＭＳ Ｐゴシック" charset="0"/>
                <a:cs typeface="Arial" panose="020B0604020202020204" pitchFamily="34" charset="0"/>
              </a:rPr>
              <a:t>ن يكونوا هنا </a:t>
            </a:r>
            <a:endParaRPr lang="en-US" sz="4800" dirty="0">
              <a:solidFill>
                <a:srgbClr val="FFFFFF"/>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34673" y="1916832"/>
            <a:ext cx="9144000" cy="4826000"/>
          </a:xfrm>
          <a:prstGeom prst="rect">
            <a:avLst/>
          </a:prstGeom>
        </p:spPr>
      </p:pic>
      <p:pic>
        <p:nvPicPr>
          <p:cNvPr id="7" name="Picture 6"/>
          <p:cNvPicPr>
            <a:picLocks noChangeAspect="1"/>
          </p:cNvPicPr>
          <p:nvPr/>
        </p:nvPicPr>
        <p:blipFill>
          <a:blip r:embed="rId5"/>
          <a:stretch>
            <a:fillRect/>
          </a:stretch>
        </p:blipFill>
        <p:spPr>
          <a:xfrm>
            <a:off x="6477112" y="1628800"/>
            <a:ext cx="2613634" cy="1829544"/>
          </a:xfrm>
          <a:prstGeom prst="rect">
            <a:avLst/>
          </a:prstGeom>
        </p:spPr>
      </p:pic>
      <p:sp>
        <p:nvSpPr>
          <p:cNvPr id="2" name="Rectangle 2">
            <a:extLst>
              <a:ext uri="{FF2B5EF4-FFF2-40B4-BE49-F238E27FC236}">
                <a16:creationId xmlns:a16="http://schemas.microsoft.com/office/drawing/2014/main" id="{AB6301FE-9EBC-4475-876D-9FFD34665642}"/>
              </a:ext>
            </a:extLst>
          </p:cNvPr>
          <p:cNvSpPr txBox="1">
            <a:spLocks noChangeArrowheads="1"/>
          </p:cNvSpPr>
          <p:nvPr/>
        </p:nvSpPr>
        <p:spPr bwMode="auto">
          <a:xfrm>
            <a:off x="375028" y="2485194"/>
            <a:ext cx="4753564" cy="3827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685800" indent="-685800" algn="r" rtl="1">
              <a:buFont typeface="Arial"/>
              <a:buChar char="•"/>
              <a:defRPr/>
            </a:pPr>
            <a:r>
              <a:rPr lang="ar-JO" sz="5400" dirty="0">
                <a:effectLst>
                  <a:glow rad="304800">
                    <a:schemeClr val="tx1"/>
                  </a:glow>
                </a:effectLst>
                <a:latin typeface="Arial" panose="020B0604020202020204" pitchFamily="34" charset="0"/>
                <a:ea typeface="ＭＳ Ｐゴシック" charset="0"/>
                <a:cs typeface="Arial" panose="020B0604020202020204" pitchFamily="34" charset="0"/>
              </a:rPr>
              <a:t>الوقت</a:t>
            </a:r>
            <a:endParaRPr lang="en-US" sz="5400" dirty="0">
              <a:effectLst>
                <a:glow rad="3048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sz="5400" dirty="0">
                <a:effectLst>
                  <a:glow rad="304800">
                    <a:schemeClr val="tx1"/>
                  </a:glow>
                </a:effectLst>
                <a:latin typeface="Arial" panose="020B0604020202020204" pitchFamily="34" charset="0"/>
                <a:ea typeface="ＭＳ Ｐゴシック" charset="0"/>
                <a:cs typeface="Arial" panose="020B0604020202020204" pitchFamily="34" charset="0"/>
              </a:rPr>
              <a:t>المال</a:t>
            </a:r>
            <a:endParaRPr lang="en-US" sz="5400" dirty="0">
              <a:effectLst>
                <a:glow rad="304800">
                  <a:schemeClr val="tx1"/>
                </a:glow>
              </a:effectLst>
              <a:latin typeface="Arial" panose="020B0604020202020204" pitchFamily="34" charset="0"/>
              <a:ea typeface="ＭＳ Ｐゴシック" charset="0"/>
              <a:cs typeface="Arial" panose="020B0604020202020204" pitchFamily="34" charset="0"/>
            </a:endParaRPr>
          </a:p>
          <a:p>
            <a:pPr marL="685800" indent="-685800" algn="r" rtl="1">
              <a:buFont typeface="Arial"/>
              <a:buChar char="•"/>
              <a:defRPr/>
            </a:pPr>
            <a:r>
              <a:rPr lang="ar-JO" sz="5400" dirty="0">
                <a:effectLst>
                  <a:glow rad="304800">
                    <a:schemeClr val="tx1"/>
                  </a:glow>
                </a:effectLst>
                <a:latin typeface="Arial" panose="020B0604020202020204" pitchFamily="34" charset="0"/>
                <a:ea typeface="ＭＳ Ｐゴシック" charset="0"/>
                <a:cs typeface="Arial" panose="020B0604020202020204" pitchFamily="34" charset="0"/>
              </a:rPr>
              <a:t>العائلة</a:t>
            </a:r>
            <a:endParaRPr lang="en-US" sz="5400" dirty="0">
              <a:effectLst>
                <a:glow rad="304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11607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43000"/>
            <a:ext cx="9144000" cy="5715000"/>
          </a:xfrm>
          <a:prstGeom prst="rect">
            <a:avLst/>
          </a:prstGeom>
        </p:spPr>
      </p:pic>
      <p:sp>
        <p:nvSpPr>
          <p:cNvPr id="40962" name="Rectangle 2"/>
          <p:cNvSpPr>
            <a:spLocks noGrp="1" noChangeArrowheads="1"/>
          </p:cNvSpPr>
          <p:nvPr>
            <p:ph type="ctrTitle"/>
          </p:nvPr>
        </p:nvSpPr>
        <p:spPr>
          <a:xfrm>
            <a:off x="0" y="0"/>
            <a:ext cx="9144000" cy="1790628"/>
          </a:xfrm>
          <a:solidFill>
            <a:schemeClr val="tx1"/>
          </a:solidFill>
          <a:effectLst/>
        </p:spPr>
        <p:txBody>
          <a:bodyPr anchor="ctr"/>
          <a:lstStyle/>
          <a:p>
            <a:pPr eaLnBrk="1" hangingPunct="1"/>
            <a:r>
              <a:rPr lang="ar-JO" sz="4800" dirty="0">
                <a:solidFill>
                  <a:srgbClr val="FFFFFF"/>
                </a:solidFill>
                <a:effectLst>
                  <a:glow rad="330200">
                    <a:schemeClr val="tx1"/>
                  </a:glow>
                </a:effectLst>
                <a:latin typeface="Arial" panose="020B0604020202020204" pitchFamily="34" charset="0"/>
                <a:ea typeface="ＭＳ Ｐゴシック" charset="0"/>
                <a:cs typeface="Arial" panose="020B0604020202020204" pitchFamily="34" charset="0"/>
              </a:rPr>
              <a:t>هل ستجتاز خط النهاية </a:t>
            </a:r>
            <a:br>
              <a:rPr lang="ar-JO" sz="4800" dirty="0">
                <a:solidFill>
                  <a:srgbClr val="FFFFFF"/>
                </a:solidFill>
                <a:effectLst>
                  <a:glow rad="330200">
                    <a:schemeClr val="tx1"/>
                  </a:glow>
                </a:effectLst>
                <a:latin typeface="Arial" panose="020B0604020202020204" pitchFamily="34" charset="0"/>
                <a:ea typeface="ＭＳ Ｐゴシック" charset="0"/>
                <a:cs typeface="Arial" panose="020B0604020202020204" pitchFamily="34" charset="0"/>
              </a:rPr>
            </a:br>
            <a:r>
              <a:rPr lang="ar-JO" sz="4800" dirty="0">
                <a:solidFill>
                  <a:srgbClr val="FFFFFF"/>
                </a:solidFill>
                <a:effectLst>
                  <a:glow rad="330200">
                    <a:schemeClr val="tx1"/>
                  </a:glow>
                </a:effectLst>
                <a:latin typeface="Arial" panose="020B0604020202020204" pitchFamily="34" charset="0"/>
                <a:ea typeface="ＭＳ Ｐゴシック" charset="0"/>
                <a:cs typeface="Arial" panose="020B0604020202020204" pitchFamily="34" charset="0"/>
              </a:rPr>
              <a:t>في سباقك المسيحي؟</a:t>
            </a:r>
            <a:endParaRPr lang="en-US" sz="4800" b="1" dirty="0">
              <a:solidFill>
                <a:srgbClr val="FFFFFF"/>
              </a:solidFill>
              <a:effectLst>
                <a:glow rad="3302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71396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85799" y="-23161"/>
            <a:ext cx="8689933" cy="6881161"/>
          </a:xfrm>
          <a:prstGeom prst="rect">
            <a:avLst/>
          </a:prstGeom>
        </p:spPr>
      </p:pic>
      <p:sp>
        <p:nvSpPr>
          <p:cNvPr id="40962" name="Rectangle 2"/>
          <p:cNvSpPr>
            <a:spLocks noGrp="1" noChangeArrowheads="1"/>
          </p:cNvSpPr>
          <p:nvPr>
            <p:ph type="ctrTitle"/>
          </p:nvPr>
        </p:nvSpPr>
        <p:spPr>
          <a:xfrm>
            <a:off x="-30765" y="0"/>
            <a:ext cx="9206498" cy="1196752"/>
          </a:xfrm>
          <a:solidFill>
            <a:schemeClr val="tx1"/>
          </a:solidFill>
          <a:effectLst/>
        </p:spPr>
        <p:txBody>
          <a:bodyPr anchor="ctr"/>
          <a:lstStyle/>
          <a:p>
            <a:pPr algn="ctr"/>
            <a:r>
              <a:rPr lang="ar-SA" sz="4800" dirty="0">
                <a:solidFill>
                  <a:schemeClr val="bg1">
                    <a:lumMod val="95000"/>
                  </a:schemeClr>
                </a:solidFill>
                <a:effectLst>
                  <a:glow rad="139700">
                    <a:schemeClr val="accent4">
                      <a:satMod val="175000"/>
                      <a:alpha val="79000"/>
                    </a:schemeClr>
                  </a:glow>
                </a:effectLst>
                <a:cs typeface="Arial" panose="020B0604020202020204" pitchFamily="34" charset="0"/>
              </a:rPr>
              <a:t>ا</a:t>
            </a:r>
            <a:r>
              <a:rPr lang="ar-SA" sz="4800" dirty="0">
                <a:solidFill>
                  <a:schemeClr val="bg1">
                    <a:lumMod val="95000"/>
                  </a:schemeClr>
                </a:solidFill>
                <a:effectLst>
                  <a:glow rad="139700">
                    <a:schemeClr val="accent4">
                      <a:satMod val="175000"/>
                      <a:alpha val="79000"/>
                    </a:schemeClr>
                  </a:glow>
                </a:effectLst>
                <a:ea typeface="Microsoft Sans Serif" panose="020B0604020202020204" pitchFamily="34" charset="0"/>
                <a:cs typeface="Arial" panose="020B0604020202020204" pitchFamily="34" charset="0"/>
              </a:rPr>
              <a:t>ستمر في ا</a:t>
            </a:r>
            <a:r>
              <a:rPr lang="ar-SA" sz="4800" dirty="0">
                <a:solidFill>
                  <a:schemeClr val="bg1">
                    <a:lumMod val="95000"/>
                  </a:schemeClr>
                </a:solidFill>
                <a:effectLst>
                  <a:glow rad="139700">
                    <a:schemeClr val="accent4">
                      <a:satMod val="175000"/>
                      <a:alpha val="79000"/>
                    </a:schemeClr>
                  </a:glow>
                </a:effectLst>
                <a:cs typeface="Arial" panose="020B0604020202020204" pitchFamily="34" charset="0"/>
              </a:rPr>
              <a:t>لركض </a:t>
            </a:r>
            <a:endParaRPr lang="en-US" sz="4800" dirty="0">
              <a:solidFill>
                <a:schemeClr val="bg1">
                  <a:lumMod val="95000"/>
                </a:schemeClr>
              </a:solidFill>
              <a:effectLst>
                <a:glow rad="139700">
                  <a:schemeClr val="accent4">
                    <a:satMod val="175000"/>
                    <a:alpha val="79000"/>
                  </a:schemeClr>
                </a:glow>
              </a:effectLst>
              <a:cs typeface="Arial" panose="020B0604020202020204" pitchFamily="34" charset="0"/>
            </a:endParaRPr>
          </a:p>
        </p:txBody>
      </p:sp>
    </p:spTree>
    <p:extLst>
      <p:ext uri="{BB962C8B-B14F-4D97-AF65-F5344CB8AC3E}">
        <p14:creationId xmlns:p14="http://schemas.microsoft.com/office/powerpoint/2010/main" val="71099713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 y="0"/>
            <a:ext cx="9144460" cy="685800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ar-SA" sz="4800" dirty="0">
                <a:solidFill>
                  <a:srgbClr val="FFFFFF"/>
                </a:solidFill>
                <a:effectLst>
                  <a:glow rad="330200">
                    <a:schemeClr val="tx1"/>
                  </a:glow>
                </a:effectLst>
                <a:ea typeface="ＭＳ Ｐゴシック" charset="0"/>
                <a:cs typeface="Arial" panose="020B0604020202020204" pitchFamily="34" charset="0"/>
              </a:rPr>
              <a:t>لماذا يجب عل</a:t>
            </a:r>
            <a:r>
              <a:rPr lang="ar-JO" sz="4800" dirty="0">
                <a:solidFill>
                  <a:srgbClr val="FFFFFF"/>
                </a:solidFill>
                <a:effectLst>
                  <a:glow rad="330200">
                    <a:schemeClr val="tx1"/>
                  </a:glow>
                </a:effectLst>
                <a:ea typeface="ＭＳ Ｐゴシック" charset="0"/>
                <a:cs typeface="Arial" panose="020B0604020202020204" pitchFamily="34" charset="0"/>
              </a:rPr>
              <a:t>يَّ</a:t>
            </a:r>
            <a:r>
              <a:rPr lang="ar-SA" sz="4800" dirty="0">
                <a:solidFill>
                  <a:srgbClr val="FFFFFF"/>
                </a:solidFill>
                <a:effectLst>
                  <a:glow rad="330200">
                    <a:schemeClr val="tx1"/>
                  </a:glow>
                </a:effectLst>
                <a:ea typeface="ＭＳ Ｐゴシック" charset="0"/>
                <a:cs typeface="Arial" panose="020B0604020202020204" pitchFamily="34" charset="0"/>
              </a:rPr>
              <a:t> </a:t>
            </a:r>
            <a:r>
              <a:rPr lang="ar-JO" sz="4800" dirty="0">
                <a:solidFill>
                  <a:srgbClr val="FFFFFF"/>
                </a:solidFill>
                <a:effectLst>
                  <a:glow rad="330200">
                    <a:schemeClr val="tx1"/>
                  </a:glow>
                </a:effectLst>
                <a:ea typeface="ＭＳ Ｐゴシック" charset="0"/>
                <a:cs typeface="Arial" panose="020B0604020202020204" pitchFamily="34" charset="0"/>
              </a:rPr>
              <a:t>أ</a:t>
            </a:r>
            <a:r>
              <a:rPr lang="ar-SA" sz="4800" dirty="0">
                <a:solidFill>
                  <a:srgbClr val="FFFFFF"/>
                </a:solidFill>
                <a:effectLst>
                  <a:glow rad="330200">
                    <a:schemeClr val="tx1"/>
                  </a:glow>
                </a:effectLst>
                <a:ea typeface="ＭＳ Ｐゴシック" charset="0"/>
                <a:cs typeface="Arial" panose="020B0604020202020204" pitchFamily="34" charset="0"/>
              </a:rPr>
              <a:t>ن </a:t>
            </a:r>
            <a:r>
              <a:rPr lang="ar-JO" sz="4800" dirty="0">
                <a:solidFill>
                  <a:srgbClr val="FFFFFF"/>
                </a:solidFill>
                <a:effectLst>
                  <a:glow rad="330200">
                    <a:schemeClr val="tx1"/>
                  </a:glow>
                </a:effectLst>
                <a:ea typeface="ＭＳ Ｐゴシック" charset="0"/>
                <a:cs typeface="Arial" panose="020B0604020202020204" pitchFamily="34" charset="0"/>
              </a:rPr>
              <a:t>أ</a:t>
            </a:r>
            <a:r>
              <a:rPr lang="ar-SA" sz="4800" dirty="0">
                <a:solidFill>
                  <a:srgbClr val="FFFFFF"/>
                </a:solidFill>
                <a:effectLst>
                  <a:glow rad="330200">
                    <a:schemeClr val="tx1"/>
                  </a:glow>
                </a:effectLst>
                <a:ea typeface="ＭＳ Ｐゴシック" charset="0"/>
                <a:cs typeface="Arial" panose="020B0604020202020204" pitchFamily="34" charset="0"/>
              </a:rPr>
              <a:t>ستمر في الركض؟ </a:t>
            </a:r>
            <a:endParaRPr lang="en-US" sz="4800" dirty="0">
              <a:solidFill>
                <a:srgbClr val="FFFFFF"/>
              </a:solidFill>
              <a:effectLst>
                <a:glow rad="3302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02587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371" y="0"/>
            <a:ext cx="8937309" cy="6702982"/>
          </a:xfrm>
          <a:prstGeom prst="rect">
            <a:avLst/>
          </a:prstGeom>
        </p:spPr>
      </p:pic>
      <p:sp>
        <p:nvSpPr>
          <p:cNvPr id="5" name="TextBox 4"/>
          <p:cNvSpPr txBox="1"/>
          <p:nvPr/>
        </p:nvSpPr>
        <p:spPr>
          <a:xfrm>
            <a:off x="4427984" y="1268760"/>
            <a:ext cx="795898" cy="110799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
        <p:nvSpPr>
          <p:cNvPr id="3" name="Title 2"/>
          <p:cNvSpPr>
            <a:spLocks noGrp="1"/>
          </p:cNvSpPr>
          <p:nvPr>
            <p:ph type="title"/>
          </p:nvPr>
        </p:nvSpPr>
        <p:spPr>
          <a:xfrm>
            <a:off x="760040" y="2708920"/>
            <a:ext cx="7772400" cy="2079104"/>
          </a:xfrm>
        </p:spPr>
        <p:txBody>
          <a:bodyPr/>
          <a:lstStyle/>
          <a:p>
            <a:r>
              <a:rPr lang="ar-SA" sz="11500" dirty="0">
                <a:solidFill>
                  <a:srgbClr val="000000"/>
                </a:solidFill>
              </a:rPr>
              <a:t>العبرانيين</a:t>
            </a:r>
            <a:endParaRPr lang="en-US" sz="11500" dirty="0"/>
          </a:p>
        </p:txBody>
      </p:sp>
    </p:spTree>
    <p:extLst>
      <p:ext uri="{BB962C8B-B14F-4D97-AF65-F5344CB8AC3E}">
        <p14:creationId xmlns:p14="http://schemas.microsoft.com/office/powerpoint/2010/main" val="1591956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SA"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تقدم </a:t>
            </a:r>
            <a:r>
              <a:rPr lang="ar-JO"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إ</a:t>
            </a:r>
            <a:r>
              <a:rPr lang="ar-SA"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لى ال</a:t>
            </a:r>
            <a:r>
              <a:rPr lang="ar-JO"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أ</a:t>
            </a:r>
            <a:r>
              <a:rPr lang="ar-SA"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مام </a:t>
            </a:r>
            <a:endParaRPr lang="en-US"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دراسة رسالة </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عبرانيين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9117" r="5882"/>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AU"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الرسالة</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0425538"/>
      </p:ext>
    </p:extLst>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ar-JO"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كيف نعرف أن القراء كانوا يهوداً؟</a:t>
            </a:r>
            <a:endParaRPr lang="en-US"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2247924392"/>
      </p:ext>
    </p:extLst>
  </p:cSld>
  <p:clrMapOvr>
    <a:overrideClrMapping bg1="dk2" tx1="lt1" bg2="dk1" tx2="lt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يحب </a:t>
            </a:r>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أ</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ن يركض</a:t>
            </a:r>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 البعض</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9391"/>
            <a:ext cx="9144000" cy="6957391"/>
          </a:xfrm>
          <a:prstGeom prst="rect">
            <a:avLst/>
          </a:prstGeom>
        </p:spPr>
      </p:pic>
      <p:sp>
        <p:nvSpPr>
          <p:cNvPr id="40962" name="Rectangle 2"/>
          <p:cNvSpPr>
            <a:spLocks noGrp="1" noChangeArrowheads="1"/>
          </p:cNvSpPr>
          <p:nvPr>
            <p:ph type="ctrTitle" sz="quarter"/>
          </p:nvPr>
        </p:nvSpPr>
        <p:spPr>
          <a:xfrm>
            <a:off x="239600" y="1"/>
            <a:ext cx="3833711" cy="6858000"/>
          </a:xfrm>
          <a:noFill/>
          <a:ln w="9525">
            <a:noFill/>
            <a:miter lim="800000"/>
            <a:headEnd/>
            <a:tailEnd/>
          </a:ln>
          <a:effectLst/>
        </p:spPr>
        <p:txBody>
          <a:bodyPr vert="horz" wrap="square" lIns="91435" tIns="45718" rIns="91435" bIns="45718" numCol="1" anchor="ctr" anchorCtr="1" compatLnSpc="1">
            <a:prstTxWarp prst="textNoShape">
              <a:avLst/>
            </a:prstTxWarp>
          </a:bodyPr>
          <a:lstStyle/>
          <a:p>
            <a:pPr defTabSz="457200" eaLnBrk="1" hangingPunct="1"/>
            <a:r>
              <a:rPr lang="ar-JO" sz="6000" kern="1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كيف نعرف أن القراء كانوا يهوداً؟</a:t>
            </a:r>
            <a:endParaRPr lang="en-US" sz="6000" kern="1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73311" y="-99391"/>
            <a:ext cx="4938167" cy="68580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857250" indent="-857250" algn="r" rtl="1" eaLnBrk="1" hangingPunct="1">
              <a:buFont typeface="Arial"/>
              <a:buChar char="•"/>
            </a:pPr>
            <a:r>
              <a:rPr lang="ar-JO" sz="60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اقتباسات كثيرة من العهد القديم</a:t>
            </a:r>
            <a:endParaRPr lang="en-AU" sz="60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a:p>
            <a:pPr algn="l" eaLnBrk="1" hangingPunct="1"/>
            <a:endParaRPr lang="en-AU" sz="60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a:p>
            <a:pPr marL="857250" indent="-857250" algn="r" rtl="1" eaLnBrk="1" hangingPunct="1">
              <a:buFont typeface="Arial"/>
              <a:buChar char="•"/>
            </a:pPr>
            <a:r>
              <a:rPr lang="ar-JO" sz="60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إلى العبرانيين</a:t>
            </a:r>
            <a:endParaRPr lang="en-US" sz="60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68316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ar-JO" sz="9600" dirty="0">
                <a:solidFill>
                  <a:srgbClr val="B10000"/>
                </a:solidFill>
                <a:effectLst/>
                <a:ea typeface="ＭＳ Ｐゴシック" charset="0"/>
                <a:cs typeface="Arial" panose="020B0604020202020204" pitchFamily="34" charset="0"/>
              </a:rPr>
              <a:t>العبرانيين</a:t>
            </a:r>
            <a:endParaRPr lang="en-US" sz="8800" dirty="0">
              <a:solidFill>
                <a:srgbClr val="B10000"/>
              </a:solidFill>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rot="21424823">
            <a:off x="463326" y="854037"/>
            <a:ext cx="5940791"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الرسالة إلى</a:t>
            </a:r>
            <a:endParaRPr kumimoji="0" lang="en-US"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5352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dirty="0">
                <a:solidFill>
                  <a:schemeClr val="bg1"/>
                </a:solidFill>
                <a:effectLst>
                  <a:outerShdw blurRad="38100" dist="38100" dir="2700000" algn="tl">
                    <a:srgbClr val="000000"/>
                  </a:outerShdw>
                </a:effectLst>
                <a:ea typeface="SimSun" charset="0"/>
                <a:cs typeface="Arial" panose="020B0604020202020204" pitchFamily="34" charset="0"/>
              </a:rPr>
              <a:t>بناء العهد الجديد</a:t>
            </a:r>
            <a:endParaRPr lang="en-US" sz="32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73017133"/>
              </p:ext>
            </p:extLst>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b="1" i="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رسائل</a:t>
                      </a:r>
                      <a:r>
                        <a:rPr lang="ar-JO" sz="1800" b="1" i="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بولس للرعاة</a:t>
                      </a:r>
                      <a:endParaRPr lang="en-US" sz="1800" b="1" i="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ar-JO" sz="1800" b="1" i="0"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تيموثاوس</a:t>
                      </a:r>
                      <a:endParaRPr lang="en-US"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ar-JO" sz="1800" b="1" i="0"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تيموثاوس</a:t>
                      </a:r>
                      <a:endParaRPr lang="en-US"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تيطس</a:t>
                      </a:r>
                      <a:endParaRPr lang="en-US"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فليمون</a:t>
                      </a:r>
                      <a:endParaRPr lang="en-US"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i="0" dirty="0">
                          <a:latin typeface="Arial" panose="020B0604020202020204" pitchFamily="34" charset="0"/>
                          <a:cs typeface="Arial" panose="020B0604020202020204" pitchFamily="34" charset="0"/>
                        </a:rPr>
                        <a:t>رسائل بولس للكنائس</a:t>
                      </a:r>
                      <a:endParaRPr lang="en-US" sz="1800" b="1" i="0" dirty="0">
                        <a:latin typeface="Arial" panose="020B0604020202020204" pitchFamily="34" charset="0"/>
                        <a:cs typeface="Arial" panose="020B0604020202020204" pitchFamily="34" charset="0"/>
                      </a:endParaRPr>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ar-JO" sz="1800" b="1" i="0"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تسالونيكي</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رؤيا</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i="0" dirty="0">
                          <a:latin typeface="Arial" panose="020B0604020202020204" pitchFamily="34" charset="0"/>
                          <a:cs typeface="Arial" panose="020B0604020202020204" pitchFamily="34" charset="0"/>
                        </a:rPr>
                        <a:t>الرسائل العامة</a:t>
                      </a:r>
                      <a:endParaRPr lang="en-US" sz="1800" b="1" i="0" dirty="0">
                        <a:latin typeface="Arial" panose="020B0604020202020204" pitchFamily="34" charset="0"/>
                        <a:cs typeface="Arial" panose="020B0604020202020204" pitchFamily="34" charset="0"/>
                      </a:endParaRP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ar-JO" sz="1800" b="1" i="0"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تسالونيكي</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يهوذا</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كولوسي</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3 يوحنا</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فيلبي</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2 يوحنا</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1 يوحنا</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غلاطية</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2 بطرس</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كورنثوس</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1 بطرس</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ar-JO" sz="1800" b="1" i="0"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كورنثوس</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يعقوب</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رومية</a:t>
                      </a:r>
                      <a:endParaRPr lang="en-US" sz="1800" b="1" i="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cs typeface="Arial" panose="020B0604020202020204" pitchFamily="34" charset="0"/>
                        </a:rPr>
                        <a:t>عبرانيين</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b="1" i="0" dirty="0">
                        <a:latin typeface="Arial" panose="020B0604020202020204" pitchFamily="34" charset="0"/>
                        <a:cs typeface="Arial" panose="020B060402020202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i="0" dirty="0">
                          <a:latin typeface="Arial" panose="020B0604020202020204" pitchFamily="34" charset="0"/>
                          <a:cs typeface="Arial" panose="020B0604020202020204" pitchFamily="34" charset="0"/>
                        </a:rPr>
                        <a:t>أعمال</a:t>
                      </a: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b="1" i="0" dirty="0">
                        <a:latin typeface="Arial" panose="020B0604020202020204" pitchFamily="34" charset="0"/>
                        <a:cs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متى</a:t>
                      </a:r>
                      <a:endParaRPr lang="en-US"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مرقس</a:t>
                      </a:r>
                      <a:endParaRPr lang="en-US"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لوقا</a:t>
                      </a:r>
                      <a:endParaRPr lang="en-US"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يوحنا</a:t>
                      </a:r>
                      <a:endParaRPr lang="en-US" sz="1800" b="1" i="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b="1" i="0" dirty="0">
                        <a:latin typeface="Arial" panose="020B0604020202020204" pitchFamily="34" charset="0"/>
                        <a:cs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الأسفار التاريخية</a:t>
                      </a:r>
                      <a:endParaRPr lang="en-US" sz="18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Adapted from Walk Thru the Bible</a:t>
            </a:r>
          </a:p>
        </p:txBody>
      </p:sp>
      <p:sp>
        <p:nvSpPr>
          <p:cNvPr id="11" name="Rounded Rectangular Callout 10">
            <a:extLst>
              <a:ext uri="{FF2B5EF4-FFF2-40B4-BE49-F238E27FC236}">
                <a16:creationId xmlns:a16="http://schemas.microsoft.com/office/drawing/2014/main" id="{A1D02ED8-F3A7-2D47-BAC1-C7F667647C63}"/>
              </a:ext>
            </a:extLst>
          </p:cNvPr>
          <p:cNvSpPr/>
          <p:nvPr/>
        </p:nvSpPr>
        <p:spPr>
          <a:xfrm>
            <a:off x="4572099" y="2852936"/>
            <a:ext cx="2016125" cy="2808288"/>
          </a:xfrm>
          <a:prstGeom prst="wedgeRoundRectCallout">
            <a:avLst>
              <a:gd name="adj1" fmla="val 73324"/>
              <a:gd name="adj2" fmla="val 48853"/>
              <a:gd name="adj3" fmla="val 16667"/>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وضعت رسالة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العبرانيين</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ساس </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للرسائل العامة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2" name="Rounded Rectangular Callout 11">
            <a:extLst>
              <a:ext uri="{FF2B5EF4-FFF2-40B4-BE49-F238E27FC236}">
                <a16:creationId xmlns:a16="http://schemas.microsoft.com/office/drawing/2014/main" id="{86FE50B1-74EA-B149-AF87-76CD46F3D5D5}"/>
              </a:ext>
            </a:extLst>
          </p:cNvPr>
          <p:cNvSpPr/>
          <p:nvPr/>
        </p:nvSpPr>
        <p:spPr>
          <a:xfrm>
            <a:off x="2555776" y="2852936"/>
            <a:ext cx="2016125" cy="2808288"/>
          </a:xfrm>
          <a:prstGeom prst="wedgeRoundRectCallout">
            <a:avLst>
              <a:gd name="adj1" fmla="val -76893"/>
              <a:gd name="adj2" fmla="val 43055"/>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وضع</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 رسالة</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128"/>
                <a:cs typeface="Arial" panose="020B0604020202020204" pitchFamily="34" charset="0"/>
              </a:rPr>
              <a:t>رومية</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ساس </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لرسائل بولس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02610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مجتمع يهودي معين محدد </a:t>
            </a:r>
            <a:endParaRPr lang="en-US" sz="36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ولكن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طلب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كثر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ن تفعلوا هذا لكي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رد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ليكم بأكثر سرعة</a:t>
            </a:r>
            <a:br>
              <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b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( 13: 19)</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610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مجتمع يهودي في ظل ظروف مرهقة </a:t>
            </a:r>
            <a:endParaRPr lang="en-US" sz="36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852568"/>
            <a:ext cx="9143999" cy="200543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lvl="0" eaLnBrk="1" hangingPunct="1">
              <a:defRPr/>
            </a:pPr>
            <a:r>
              <a:rPr lang="ar-SA"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لأنكم رثيتم لقيودي أيضا</a:t>
            </a:r>
            <a:r>
              <a:rPr lang="ar-JO"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a:t>
            </a:r>
            <a:r>
              <a:rPr lang="ar-SA"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 وقبلتم سلب أموالكم بفرح، عالمين في أنفسكم أن لكم مالا</a:t>
            </a:r>
            <a:r>
              <a:rPr lang="ar-JO"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a:t>
            </a:r>
            <a:r>
              <a:rPr lang="ar-SA"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 أفضل في السماوات وباقيا</a:t>
            </a:r>
            <a:r>
              <a:rPr lang="ar-JO"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a:t>
            </a:r>
            <a:r>
              <a:rPr lang="ar-SA"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a:t>
            </a:r>
            <a:r>
              <a:rPr lang="en-US" sz="3600" dirty="0">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 </a:t>
            </a:r>
          </a:p>
          <a:p>
            <a:pPr lvl="0" eaLnBrk="1" hangingPunct="1">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العبرانيين</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 10: 3</a:t>
            </a:r>
            <a:r>
              <a:rPr kumimoji="0" lang="ar-SA" sz="36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Microsoft Sans Serif" panose="020B0604020202020204" pitchFamily="34" charset="0"/>
                <a:cs typeface="Arial" panose="020B0604020202020204" pitchFamily="34" charset="0"/>
              </a:rPr>
              <a:t>4</a:t>
            </a:r>
            <a:endPar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570727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سرائيل</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a:t>
            </a:r>
            <a:r>
              <a:rPr lang="ar-SA"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ين عاش هؤلاء اليهود؟ </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838311" y="17671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سيا الصغر</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ى؟</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Oval 58"/>
          <p:cNvSpPr>
            <a:spLocks noChangeArrowheads="1"/>
          </p:cNvSpPr>
          <p:nvPr/>
        </p:nvSpPr>
        <p:spPr bwMode="auto">
          <a:xfrm>
            <a:off x="7216261" y="317332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6"/>
          <p:cNvSpPr txBox="1">
            <a:spLocks noChangeArrowheads="1"/>
          </p:cNvSpPr>
          <p:nvPr/>
        </p:nvSpPr>
        <p:spPr bwMode="auto">
          <a:xfrm>
            <a:off x="6557683" y="271165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قبرص</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Oval 58"/>
          <p:cNvSpPr>
            <a:spLocks noChangeArrowheads="1"/>
          </p:cNvSpPr>
          <p:nvPr/>
        </p:nvSpPr>
        <p:spPr bwMode="auto">
          <a:xfrm>
            <a:off x="3712313" y="451802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6"/>
          <p:cNvSpPr txBox="1">
            <a:spLocks noChangeArrowheads="1"/>
          </p:cNvSpPr>
          <p:nvPr/>
        </p:nvSpPr>
        <p:spPr bwMode="auto">
          <a:xfrm>
            <a:off x="3053735" y="405636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القيروان؟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79991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strVal val="1+(6*min(max(#ppt_w*#ppt_h,.3),1)-7.4)/-.7*#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
                                        </p:tgtEl>
                                        <p:attrNameLst>
                                          <p:attrName>ppt_x</p:attrName>
                                        </p:attrNameLst>
                                      </p:cBhvr>
                                      <p:tavLst>
                                        <p:tav tm="0">
                                          <p:val>
                                            <p:fltVal val="0.5"/>
                                          </p:val>
                                        </p:tav>
                                        <p:tav tm="100000">
                                          <p:val>
                                            <p:strVal val="#ppt_x"/>
                                          </p:val>
                                        </p:tav>
                                      </p:tavLst>
                                    </p:anim>
                                    <p:anim calcmode="lin" valueType="num">
                                      <p:cBhvr>
                                        <p:cTn id="41" dur="500" fill="hold"/>
                                        <p:tgtEl>
                                          <p:spTgt spid="15"/>
                                        </p:tgtEl>
                                        <p:attrNameLst>
                                          <p:attrName>ppt_y</p:attrName>
                                        </p:attrNameLst>
                                      </p:cBhvr>
                                      <p:tavLst>
                                        <p:tav tm="0">
                                          <p:val>
                                            <p:strVal val="1+(6*min(max(#ppt_w*#ppt_h,.3),1)-7.4)/-.7*#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strVal val="(6*min(max(#ppt_w*#ppt_h,.3),1)-7.4)/-.7*#ppt_w"/>
                                          </p:val>
                                        </p:tav>
                                        <p:tav tm="100000">
                                          <p:val>
                                            <p:strVal val="#ppt_w"/>
                                          </p:val>
                                        </p:tav>
                                      </p:tavLst>
                                    </p:anim>
                                    <p:anim calcmode="lin" valueType="num">
                                      <p:cBhvr>
                                        <p:cTn id="49" dur="500" fill="hold"/>
                                        <p:tgtEl>
                                          <p:spTgt spid="17"/>
                                        </p:tgtEl>
                                        <p:attrNameLst>
                                          <p:attrName>ppt_h</p:attrName>
                                        </p:attrNameLst>
                                      </p:cBhvr>
                                      <p:tavLst>
                                        <p:tav tm="0">
                                          <p:val>
                                            <p:strVal val="(6*min(max(#ppt_w*#ppt_h,.3),1)-7.4)/-.7*#ppt_h"/>
                                          </p:val>
                                        </p:tav>
                                        <p:tav tm="100000">
                                          <p:val>
                                            <p:strVal val="#ppt_h"/>
                                          </p:val>
                                        </p:tav>
                                      </p:tavLst>
                                    </p:anim>
                                    <p:anim calcmode="lin" valueType="num">
                                      <p:cBhvr>
                                        <p:cTn id="50" dur="500" fill="hold"/>
                                        <p:tgtEl>
                                          <p:spTgt spid="17"/>
                                        </p:tgtEl>
                                        <p:attrNameLst>
                                          <p:attrName>ppt_x</p:attrName>
                                        </p:attrNameLst>
                                      </p:cBhvr>
                                      <p:tavLst>
                                        <p:tav tm="0">
                                          <p:val>
                                            <p:fltVal val="0.5"/>
                                          </p:val>
                                        </p:tav>
                                        <p:tav tm="100000">
                                          <p:val>
                                            <p:strVal val="#ppt_x"/>
                                          </p:val>
                                        </p:tav>
                                      </p:tavLst>
                                    </p:anim>
                                    <p:anim calcmode="lin" valueType="num">
                                      <p:cBhvr>
                                        <p:cTn id="51" dur="500" fill="hold"/>
                                        <p:tgtEl>
                                          <p:spTgt spid="17"/>
                                        </p:tgtEl>
                                        <p:attrNameLst>
                                          <p:attrName>ppt_y</p:attrName>
                                        </p:attrNameLst>
                                      </p:cBhvr>
                                      <p:tavLst>
                                        <p:tav tm="0">
                                          <p:val>
                                            <p:strVal val="1+(6*min(max(#ppt_w*#ppt_h,.3),1)-7.4)/-.7*#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3" grpId="0" animBg="1"/>
      <p:bldP spid="14" grpId="0"/>
      <p:bldP spid="15" grpId="0" animBg="1"/>
      <p:bldP spid="16" grpId="0"/>
      <p:bldP spid="17" grpId="0" animBg="1"/>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إسرائيل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ct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أعتقد أن القراء               عاشوا في إسرائيل</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91485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SA" sz="9600" dirty="0">
                <a:solidFill>
                  <a:schemeClr val="tx1"/>
                </a:solidFill>
                <a:effectLst>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العبرانيين</a:t>
            </a:r>
            <a:endParaRPr lang="en-US" sz="9600" dirty="0">
              <a:solidFill>
                <a:schemeClr val="tx1"/>
              </a:solidFill>
              <a:effectLst>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1934817" y="3558148"/>
            <a:ext cx="3586815"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الكاتب </a:t>
            </a:r>
            <a:r>
              <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4344" name="Text Box 8"/>
          <p:cNvSpPr txBox="1">
            <a:spLocks noChangeArrowheads="1"/>
          </p:cNvSpPr>
          <p:nvPr/>
        </p:nvSpPr>
        <p:spPr bwMode="auto">
          <a:xfrm>
            <a:off x="1934817" y="5082775"/>
            <a:ext cx="358681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تجاه الم</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وقع </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5" name="Text Box 9"/>
          <p:cNvSpPr txBox="1">
            <a:spLocks noChangeArrowheads="1"/>
          </p:cNvSpPr>
          <p:nvPr/>
        </p:nvSpPr>
        <p:spPr bwMode="auto">
          <a:xfrm>
            <a:off x="1934817" y="4066357"/>
            <a:ext cx="3586815"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المستلمين </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 </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القراء </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6" name="Text Box 10"/>
          <p:cNvSpPr txBox="1">
            <a:spLocks noChangeArrowheads="1"/>
          </p:cNvSpPr>
          <p:nvPr/>
        </p:nvSpPr>
        <p:spPr bwMode="auto">
          <a:xfrm>
            <a:off x="1934817" y="4574566"/>
            <a:ext cx="3586813"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 </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7" name="Text Box 11"/>
          <p:cNvSpPr txBox="1">
            <a:spLocks noChangeArrowheads="1"/>
          </p:cNvSpPr>
          <p:nvPr/>
        </p:nvSpPr>
        <p:spPr bwMode="auto">
          <a:xfrm>
            <a:off x="1934814" y="5590985"/>
            <a:ext cx="3586816"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معروف </a:t>
            </a:r>
            <a:endParaRPr kumimoji="0" lang="en-US" sz="4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5"/>
          <p:cNvSpPr txBox="1">
            <a:spLocks noChangeArrowheads="1"/>
          </p:cNvSpPr>
          <p:nvPr/>
        </p:nvSpPr>
        <p:spPr bwMode="auto">
          <a:xfrm>
            <a:off x="7956376" y="60325"/>
            <a:ext cx="1495277"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256-257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a:lstStyle/>
          <a:p>
            <a:r>
              <a:rPr lang="ar-SA" dirty="0">
                <a:solidFill>
                  <a:srgbClr val="FFFFFF"/>
                </a:solidFill>
                <a:ea typeface="ＭＳ Ｐゴシック" charset="0"/>
                <a:cs typeface="Arial" panose="020B0604020202020204" pitchFamily="34" charset="0"/>
              </a:rPr>
              <a:t>مراجعة الخلفيات ....</a:t>
            </a:r>
            <a:endParaRPr lang="en-US" dirty="0">
              <a:solidFill>
                <a:srgbClr val="FFFFFF"/>
              </a:solidFill>
              <a:ea typeface="ＭＳ Ｐゴシック" charset="0"/>
              <a:cs typeface="Arial" panose="020B0604020202020204" pitchFamily="34" charset="0"/>
            </a:endParaRPr>
          </a:p>
        </p:txBody>
      </p:sp>
      <p:sp>
        <p:nvSpPr>
          <p:cNvPr id="4" name="Content Placeholder 3"/>
          <p:cNvSpPr>
            <a:spLocks noGrp="1"/>
          </p:cNvSpPr>
          <p:nvPr>
            <p:ph idx="1"/>
          </p:nvPr>
        </p:nvSpPr>
        <p:spPr>
          <a:xfrm>
            <a:off x="1709530" y="838200"/>
            <a:ext cx="7434470" cy="4724400"/>
          </a:xfrm>
        </p:spPr>
        <p:txBody>
          <a:bodyPr/>
          <a:lstStyle/>
          <a:p>
            <a:pPr algn="r" rtl="1"/>
            <a:r>
              <a:rPr lang="ar-SA" dirty="0">
                <a:solidFill>
                  <a:srgbClr val="FFFFFF"/>
                </a:solidFill>
                <a:ea typeface="ＭＳ Ｐゴシック" charset="0"/>
                <a:cs typeface="Arial" panose="020B0604020202020204" pitchFamily="34" charset="0"/>
              </a:rPr>
              <a:t>المستلمين </a:t>
            </a:r>
            <a:endParaRPr lang="en-US" dirty="0">
              <a:solidFill>
                <a:srgbClr val="FFFFFF"/>
              </a:solidFill>
              <a:ea typeface="ＭＳ Ｐゴシック" charset="0"/>
              <a:cs typeface="Arial" panose="020B0604020202020204" pitchFamily="34" charset="0"/>
            </a:endParaRPr>
          </a:p>
          <a:p>
            <a:pPr lvl="1" algn="r" rtl="1"/>
            <a:r>
              <a:rPr lang="ar-JO" dirty="0">
                <a:solidFill>
                  <a:srgbClr val="FFFFFF"/>
                </a:solidFill>
                <a:ea typeface="ＭＳ Ｐゴシック" charset="0"/>
                <a:cs typeface="Arial" panose="020B0604020202020204" pitchFamily="34" charset="0"/>
              </a:rPr>
              <a:t>يرى </a:t>
            </a:r>
            <a:r>
              <a:rPr lang="ar-SA" dirty="0">
                <a:solidFill>
                  <a:srgbClr val="FFFFFF"/>
                </a:solidFill>
                <a:ea typeface="ＭＳ Ｐゴシック" charset="0"/>
                <a:cs typeface="Arial" panose="020B0604020202020204" pitchFamily="34" charset="0"/>
              </a:rPr>
              <a:t>المعظم </a:t>
            </a:r>
            <a:r>
              <a:rPr lang="ar-JO" dirty="0">
                <a:solidFill>
                  <a:srgbClr val="FFFFFF"/>
                </a:solidFill>
                <a:ea typeface="ＭＳ Ｐゴシック" charset="0"/>
                <a:cs typeface="Arial" panose="020B0604020202020204" pitchFamily="34" charset="0"/>
              </a:rPr>
              <a:t>أ</a:t>
            </a:r>
            <a:r>
              <a:rPr lang="ar-SA" dirty="0">
                <a:solidFill>
                  <a:srgbClr val="FFFFFF"/>
                </a:solidFill>
                <a:ea typeface="ＭＳ Ｐゴシック" charset="0"/>
                <a:cs typeface="Arial" panose="020B0604020202020204" pitchFamily="34" charset="0"/>
              </a:rPr>
              <a:t>ن الرسالة مكتوبة ليهود</a:t>
            </a:r>
            <a:r>
              <a:rPr lang="ar-JO" dirty="0">
                <a:solidFill>
                  <a:srgbClr val="FFFFFF"/>
                </a:solidFill>
                <a:ea typeface="ＭＳ Ｐゴシック" charset="0"/>
                <a:cs typeface="Arial" panose="020B0604020202020204" pitchFamily="34" charset="0"/>
              </a:rPr>
              <a:t>.</a:t>
            </a:r>
            <a:r>
              <a:rPr lang="ar-SA" dirty="0">
                <a:solidFill>
                  <a:srgbClr val="FFFFFF"/>
                </a:solidFill>
                <a:ea typeface="ＭＳ Ｐゴシック" charset="0"/>
                <a:cs typeface="Arial" panose="020B0604020202020204" pitchFamily="34" charset="0"/>
              </a:rPr>
              <a:t> </a:t>
            </a:r>
            <a:endParaRPr lang="en-US" dirty="0">
              <a:solidFill>
                <a:srgbClr val="FFFFFF"/>
              </a:solidFill>
              <a:ea typeface="ＭＳ Ｐゴシック" charset="0"/>
              <a:cs typeface="Arial" panose="020B0604020202020204" pitchFamily="34" charset="0"/>
            </a:endParaRPr>
          </a:p>
          <a:p>
            <a:pPr lvl="1" algn="r" rtl="1"/>
            <a:r>
              <a:rPr lang="ar-SA" dirty="0">
                <a:solidFill>
                  <a:srgbClr val="FFFFFF"/>
                </a:solidFill>
                <a:ea typeface="ＭＳ Ｐゴシック" charset="0"/>
                <a:cs typeface="Arial" panose="020B0604020202020204" pitchFamily="34" charset="0"/>
              </a:rPr>
              <a:t>لا </a:t>
            </a:r>
            <a:r>
              <a:rPr lang="ar-JO" dirty="0">
                <a:solidFill>
                  <a:srgbClr val="FFFFFF"/>
                </a:solidFill>
                <a:ea typeface="ＭＳ Ｐゴシック" charset="0"/>
                <a:cs typeface="Arial" panose="020B0604020202020204" pitchFamily="34" charset="0"/>
              </a:rPr>
              <a:t>أ</a:t>
            </a:r>
            <a:r>
              <a:rPr lang="ar-SA" dirty="0">
                <a:solidFill>
                  <a:srgbClr val="FFFFFF"/>
                </a:solidFill>
                <a:ea typeface="ＭＳ Ｐゴシック" charset="0"/>
                <a:cs typeface="Arial" panose="020B0604020202020204" pitchFamily="34" charset="0"/>
              </a:rPr>
              <a:t>حد يعرف </a:t>
            </a:r>
            <a:r>
              <a:rPr lang="ar-JO" dirty="0">
                <a:solidFill>
                  <a:srgbClr val="FFFFFF"/>
                </a:solidFill>
                <a:ea typeface="ＭＳ Ｐゴシック" charset="0"/>
                <a:cs typeface="Arial" panose="020B0604020202020204" pitchFamily="34" charset="0"/>
              </a:rPr>
              <a:t>أ</a:t>
            </a:r>
            <a:r>
              <a:rPr lang="ar-SA" dirty="0">
                <a:solidFill>
                  <a:srgbClr val="FFFFFF"/>
                </a:solidFill>
                <a:ea typeface="ＭＳ Ｐゴシック" charset="0"/>
                <a:cs typeface="Arial" panose="020B0604020202020204" pitchFamily="34" charset="0"/>
              </a:rPr>
              <a:t>ين كانوا يعيشو</a:t>
            </a:r>
            <a:r>
              <a:rPr lang="ar-JO" dirty="0">
                <a:solidFill>
                  <a:srgbClr val="FFFFFF"/>
                </a:solidFill>
                <a:ea typeface="ＭＳ Ｐゴシック" charset="0"/>
                <a:cs typeface="Arial" panose="020B0604020202020204" pitchFamily="34" charset="0"/>
              </a:rPr>
              <a:t>ن</a:t>
            </a:r>
            <a:r>
              <a:rPr lang="ar-SA" dirty="0">
                <a:solidFill>
                  <a:srgbClr val="FFFFFF"/>
                </a:solidFill>
                <a:ea typeface="ＭＳ Ｐゴシック" charset="0"/>
                <a:cs typeface="Arial" panose="020B0604020202020204" pitchFamily="34" charset="0"/>
              </a:rPr>
              <a:t> عندما تم كتابة هذه الرسالة</a:t>
            </a:r>
            <a:r>
              <a:rPr lang="ar-JO" dirty="0">
                <a:solidFill>
                  <a:srgbClr val="FFFFFF"/>
                </a:solidFill>
                <a:ea typeface="ＭＳ Ｐゴシック" charset="0"/>
                <a:cs typeface="Arial" panose="020B0604020202020204" pitchFamily="34" charset="0"/>
              </a:rPr>
              <a:t>.</a:t>
            </a:r>
            <a:r>
              <a:rPr lang="ar-SA" dirty="0">
                <a:solidFill>
                  <a:srgbClr val="FFFFFF"/>
                </a:solidFill>
                <a:ea typeface="ＭＳ Ｐゴシック" charset="0"/>
                <a:cs typeface="Arial" panose="020B0604020202020204" pitchFamily="34" charset="0"/>
              </a:rPr>
              <a:t> </a:t>
            </a:r>
            <a:endParaRPr lang="en-US" dirty="0">
              <a:solidFill>
                <a:srgbClr val="FFFFFF"/>
              </a:solidFill>
              <a:ea typeface="ＭＳ Ｐゴシック" charset="0"/>
              <a:cs typeface="Arial" panose="020B0604020202020204" pitchFamily="34" charset="0"/>
            </a:endParaRPr>
          </a:p>
          <a:p>
            <a:pPr lvl="1" algn="r" rtl="1"/>
            <a:r>
              <a:rPr lang="ar-JO" dirty="0">
                <a:solidFill>
                  <a:srgbClr val="FFFFFF"/>
                </a:solidFill>
                <a:ea typeface="ＭＳ Ｐゴシック" charset="0"/>
                <a:cs typeface="Arial" panose="020B0604020202020204" pitchFamily="34" charset="0"/>
              </a:rPr>
              <a:t>يرى </a:t>
            </a:r>
            <a:r>
              <a:rPr lang="ar-SA" dirty="0">
                <a:solidFill>
                  <a:srgbClr val="FFFFFF"/>
                </a:solidFill>
                <a:ea typeface="ＭＳ Ｐゴシック" charset="0"/>
                <a:cs typeface="Arial" panose="020B0604020202020204" pitchFamily="34" charset="0"/>
              </a:rPr>
              <a:t>الكثيرون </a:t>
            </a:r>
            <a:r>
              <a:rPr lang="ar-JO" dirty="0">
                <a:solidFill>
                  <a:srgbClr val="FFFFFF"/>
                </a:solidFill>
                <a:ea typeface="ＭＳ Ｐゴシック" charset="0"/>
                <a:cs typeface="Arial" panose="020B0604020202020204" pitchFamily="34" charset="0"/>
              </a:rPr>
              <a:t>أن</a:t>
            </a:r>
            <a:r>
              <a:rPr lang="ar-SA" dirty="0">
                <a:solidFill>
                  <a:srgbClr val="FFFFFF"/>
                </a:solidFill>
                <a:ea typeface="ＭＳ Ｐゴシック" charset="0"/>
                <a:cs typeface="Arial" panose="020B0604020202020204" pitchFamily="34" charset="0"/>
              </a:rPr>
              <a:t> مستلمي </a:t>
            </a:r>
            <a:r>
              <a:rPr lang="ar-JO" dirty="0">
                <a:solidFill>
                  <a:srgbClr val="FFFFFF"/>
                </a:solidFill>
                <a:ea typeface="ＭＳ Ｐゴシック" charset="0"/>
                <a:cs typeface="Arial" panose="020B0604020202020204" pitchFamily="34" charset="0"/>
              </a:rPr>
              <a:t>ال</a:t>
            </a:r>
            <a:r>
              <a:rPr lang="ar-SA" dirty="0">
                <a:solidFill>
                  <a:srgbClr val="FFFFFF"/>
                </a:solidFill>
                <a:ea typeface="ＭＳ Ｐゴシック" charset="0"/>
                <a:cs typeface="Arial" panose="020B0604020202020204" pitchFamily="34" charset="0"/>
              </a:rPr>
              <a:t>رسالة  في </a:t>
            </a:r>
            <a:r>
              <a:rPr lang="ar-JO" dirty="0">
                <a:solidFill>
                  <a:srgbClr val="FFFFFF"/>
                </a:solidFill>
                <a:ea typeface="ＭＳ Ｐゴシック" charset="0"/>
                <a:cs typeface="Arial" panose="020B0604020202020204" pitchFamily="34" charset="0"/>
              </a:rPr>
              <a:t>إ</a:t>
            </a:r>
            <a:r>
              <a:rPr lang="ar-SA" dirty="0">
                <a:solidFill>
                  <a:srgbClr val="FFFFFF"/>
                </a:solidFill>
                <a:ea typeface="ＭＳ Ｐゴシック" charset="0"/>
                <a:cs typeface="Arial" panose="020B0604020202020204" pitchFamily="34" charset="0"/>
              </a:rPr>
              <a:t>سرائيل والكاتب في </a:t>
            </a:r>
            <a:r>
              <a:rPr lang="ar-JO" dirty="0">
                <a:solidFill>
                  <a:srgbClr val="FFFFFF"/>
                </a:solidFill>
                <a:ea typeface="ＭＳ Ｐゴシック" charset="0"/>
                <a:cs typeface="Arial" panose="020B0604020202020204" pitchFamily="34" charset="0"/>
              </a:rPr>
              <a:t>إ</a:t>
            </a:r>
            <a:r>
              <a:rPr lang="ar-SA" dirty="0">
                <a:solidFill>
                  <a:srgbClr val="FFFFFF"/>
                </a:solidFill>
                <a:ea typeface="ＭＳ Ｐゴシック" charset="0"/>
                <a:cs typeface="Arial" panose="020B0604020202020204" pitchFamily="34" charset="0"/>
              </a:rPr>
              <a:t>يطاليا (13: 24)</a:t>
            </a:r>
            <a:r>
              <a:rPr lang="ar-JO" dirty="0">
                <a:solidFill>
                  <a:srgbClr val="FFFFFF"/>
                </a:solidFill>
                <a:ea typeface="ＭＳ Ｐゴシック" charset="0"/>
                <a:cs typeface="Arial" panose="020B0604020202020204" pitchFamily="34" charset="0"/>
              </a:rPr>
              <a:t>.</a:t>
            </a:r>
            <a:endParaRPr lang="en-US" dirty="0">
              <a:solidFill>
                <a:srgbClr val="FFFFFF"/>
              </a:solidFill>
              <a:ea typeface="ＭＳ Ｐゴシック" charset="0"/>
              <a:cs typeface="Arial" panose="020B0604020202020204" pitchFamily="34" charset="0"/>
            </a:endParaRPr>
          </a:p>
          <a:p>
            <a:pPr lvl="1" algn="r" rtl="1"/>
            <a:r>
              <a:rPr lang="ar-JO" dirty="0">
                <a:solidFill>
                  <a:srgbClr val="FFFFFF"/>
                </a:solidFill>
                <a:ea typeface="ＭＳ Ｐゴシック" charset="0"/>
                <a:cs typeface="Arial" panose="020B0604020202020204" pitchFamily="34" charset="0"/>
              </a:rPr>
              <a:t>يعرف</a:t>
            </a:r>
            <a:r>
              <a:rPr lang="ar-SA" dirty="0">
                <a:solidFill>
                  <a:srgbClr val="FFFFFF"/>
                </a:solidFill>
                <a:ea typeface="ＭＳ Ｐゴシック" charset="0"/>
                <a:cs typeface="Arial" panose="020B0604020202020204" pitchFamily="34" charset="0"/>
              </a:rPr>
              <a:t> الكاتب المستلمين شخصيا</a:t>
            </a:r>
            <a:r>
              <a:rPr lang="ar-JO" dirty="0">
                <a:solidFill>
                  <a:srgbClr val="FFFFFF"/>
                </a:solidFill>
                <a:ea typeface="ＭＳ Ｐゴシック" charset="0"/>
                <a:cs typeface="Arial" panose="020B0604020202020204" pitchFamily="34" charset="0"/>
              </a:rPr>
              <a:t>ً</a:t>
            </a:r>
            <a:r>
              <a:rPr lang="ar-SA" dirty="0">
                <a:solidFill>
                  <a:srgbClr val="FFFFFF"/>
                </a:solidFill>
                <a:ea typeface="ＭＳ Ｐゴシック" charset="0"/>
                <a:cs typeface="Arial" panose="020B0604020202020204" pitchFamily="34" charset="0"/>
              </a:rPr>
              <a:t> ( 10: 34, 13</a:t>
            </a:r>
            <a:r>
              <a:rPr lang="ar-JO" dirty="0">
                <a:solidFill>
                  <a:srgbClr val="FFFFFF"/>
                </a:solidFill>
                <a:ea typeface="ＭＳ Ｐゴシック" charset="0"/>
                <a:cs typeface="Arial" panose="020B0604020202020204" pitchFamily="34" charset="0"/>
              </a:rPr>
              <a:t> </a:t>
            </a:r>
            <a:r>
              <a:rPr lang="ar-SA" dirty="0">
                <a:solidFill>
                  <a:srgbClr val="FFFFFF"/>
                </a:solidFill>
                <a:ea typeface="ＭＳ Ｐゴシック" charset="0"/>
                <a:cs typeface="Arial" panose="020B0604020202020204" pitchFamily="34" charset="0"/>
              </a:rPr>
              <a:t>:19)</a:t>
            </a:r>
            <a:r>
              <a:rPr lang="ar-JO" dirty="0">
                <a:solidFill>
                  <a:srgbClr val="FFFFFF"/>
                </a:solidFill>
                <a:ea typeface="ＭＳ Ｐゴシック" charset="0"/>
                <a:cs typeface="Arial" panose="020B0604020202020204" pitchFamily="34" charset="0"/>
              </a:rPr>
              <a:t>.</a:t>
            </a:r>
            <a:endParaRPr lang="en-US" dirty="0">
              <a:solidFill>
                <a:srgbClr val="FFFFFF"/>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084720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80">
                                          <p:stCondLst>
                                            <p:cond delay="0"/>
                                          </p:stCondLst>
                                        </p:cTn>
                                        <p:tgtEl>
                                          <p:spTgt spid="4">
                                            <p:txEl>
                                              <p:pRg st="1" end="1"/>
                                            </p:txEl>
                                          </p:spTgt>
                                        </p:tgtEl>
                                      </p:cBhvr>
                                    </p:animEffect>
                                    <p:anim calcmode="lin" valueType="num">
                                      <p:cBhvr>
                                        <p:cTn id="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 end="1"/>
                                            </p:txEl>
                                          </p:spTgt>
                                        </p:tgtEl>
                                      </p:cBhvr>
                                      <p:to x="100000" y="60000"/>
                                    </p:animScale>
                                    <p:animScale>
                                      <p:cBhvr>
                                        <p:cTn id="14" dur="166" decel="50000">
                                          <p:stCondLst>
                                            <p:cond delay="676"/>
                                          </p:stCondLst>
                                        </p:cTn>
                                        <p:tgtEl>
                                          <p:spTgt spid="4">
                                            <p:txEl>
                                              <p:pRg st="1" end="1"/>
                                            </p:txEl>
                                          </p:spTgt>
                                        </p:tgtEl>
                                      </p:cBhvr>
                                      <p:to x="100000" y="100000"/>
                                    </p:animScale>
                                    <p:animScale>
                                      <p:cBhvr>
                                        <p:cTn id="15" dur="26">
                                          <p:stCondLst>
                                            <p:cond delay="1312"/>
                                          </p:stCondLst>
                                        </p:cTn>
                                        <p:tgtEl>
                                          <p:spTgt spid="4">
                                            <p:txEl>
                                              <p:pRg st="1" end="1"/>
                                            </p:txEl>
                                          </p:spTgt>
                                        </p:tgtEl>
                                      </p:cBhvr>
                                      <p:to x="100000" y="80000"/>
                                    </p:animScale>
                                    <p:animScale>
                                      <p:cBhvr>
                                        <p:cTn id="16" dur="166" decel="50000">
                                          <p:stCondLst>
                                            <p:cond delay="1338"/>
                                          </p:stCondLst>
                                        </p:cTn>
                                        <p:tgtEl>
                                          <p:spTgt spid="4">
                                            <p:txEl>
                                              <p:pRg st="1" end="1"/>
                                            </p:txEl>
                                          </p:spTgt>
                                        </p:tgtEl>
                                      </p:cBhvr>
                                      <p:to x="100000" y="100000"/>
                                    </p:animScale>
                                    <p:animScale>
                                      <p:cBhvr>
                                        <p:cTn id="17" dur="26">
                                          <p:stCondLst>
                                            <p:cond delay="1642"/>
                                          </p:stCondLst>
                                        </p:cTn>
                                        <p:tgtEl>
                                          <p:spTgt spid="4">
                                            <p:txEl>
                                              <p:pRg st="1" end="1"/>
                                            </p:txEl>
                                          </p:spTgt>
                                        </p:tgtEl>
                                      </p:cBhvr>
                                      <p:to x="100000" y="90000"/>
                                    </p:animScale>
                                    <p:animScale>
                                      <p:cBhvr>
                                        <p:cTn id="18" dur="166" decel="50000">
                                          <p:stCondLst>
                                            <p:cond delay="1668"/>
                                          </p:stCondLst>
                                        </p:cTn>
                                        <p:tgtEl>
                                          <p:spTgt spid="4">
                                            <p:txEl>
                                              <p:pRg st="1" end="1"/>
                                            </p:txEl>
                                          </p:spTgt>
                                        </p:tgtEl>
                                      </p:cBhvr>
                                      <p:to x="100000" y="100000"/>
                                    </p:animScale>
                                    <p:animScale>
                                      <p:cBhvr>
                                        <p:cTn id="19" dur="26">
                                          <p:stCondLst>
                                            <p:cond delay="1808"/>
                                          </p:stCondLst>
                                        </p:cTn>
                                        <p:tgtEl>
                                          <p:spTgt spid="4">
                                            <p:txEl>
                                              <p:pRg st="1" end="1"/>
                                            </p:txEl>
                                          </p:spTgt>
                                        </p:tgtEl>
                                      </p:cBhvr>
                                      <p:to x="100000" y="95000"/>
                                    </p:animScale>
                                    <p:animScale>
                                      <p:cBhvr>
                                        <p:cTn id="20" dur="166" decel="50000">
                                          <p:stCondLst>
                                            <p:cond delay="1834"/>
                                          </p:stCondLst>
                                        </p:cTn>
                                        <p:tgtEl>
                                          <p:spTgt spid="4">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from="(-#ppt_w/2)" to="(#ppt_x)" calcmode="lin" valueType="num">
                                      <p:cBhvr>
                                        <p:cTn id="25" dur="600" fill="hold">
                                          <p:stCondLst>
                                            <p:cond delay="0"/>
                                          </p:stCondLst>
                                        </p:cTn>
                                        <p:tgtEl>
                                          <p:spTgt spid="4">
                                            <p:txEl>
                                              <p:pRg st="2" end="2"/>
                                            </p:txEl>
                                          </p:spTgt>
                                        </p:tgtEl>
                                        <p:attrNameLst>
                                          <p:attrName>ppt_x</p:attrName>
                                        </p:attrNameLst>
                                      </p:cBhvr>
                                    </p:anim>
                                    <p:anim from="0" to="-1.0" calcmode="lin" valueType="num">
                                      <p:cBhvr>
                                        <p:cTn id="26" dur="200" decel="50000" autoRev="1" fill="hold">
                                          <p:stCondLst>
                                            <p:cond delay="600"/>
                                          </p:stCondLst>
                                        </p:cTn>
                                        <p:tgtEl>
                                          <p:spTgt spid="4">
                                            <p:txEl>
                                              <p:pRg st="2" end="2"/>
                                            </p:txEl>
                                          </p:spTgt>
                                        </p:tgtEl>
                                        <p:attrNameLst>
                                          <p:attrName>xshear</p:attrName>
                                        </p:attrNameLst>
                                      </p:cBhvr>
                                    </p:anim>
                                    <p:animScale>
                                      <p:cBhvr>
                                        <p:cTn id="27" dur="200" decel="100000" autoRev="1" fill="hold">
                                          <p:stCondLst>
                                            <p:cond delay="600"/>
                                          </p:stCondLst>
                                        </p:cTn>
                                        <p:tgtEl>
                                          <p:spTgt spid="4">
                                            <p:txEl>
                                              <p:pRg st="2" end="2"/>
                                            </p:txEl>
                                          </p:spTgt>
                                        </p:tgtEl>
                                      </p:cBhvr>
                                      <p:from x="100000" y="100000"/>
                                      <p:to x="80000" y="100000"/>
                                    </p:animScale>
                                    <p:anim by="(#ppt_h/3+#ppt_w*0.1)" calcmode="lin" valueType="num">
                                      <p:cBhvr additive="sum">
                                        <p:cTn id="28" dur="200" decel="100000" autoRev="1" fill="hold">
                                          <p:stCondLst>
                                            <p:cond delay="600"/>
                                          </p:stCondLst>
                                        </p:cTn>
                                        <p:tgtEl>
                                          <p:spTgt spid="4">
                                            <p:txEl>
                                              <p:pRg st="2" end="2"/>
                                            </p:txEl>
                                          </p:spTgt>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800" decel="100000"/>
                                        <p:tgtEl>
                                          <p:spTgt spid="4">
                                            <p:txEl>
                                              <p:pRg st="3" end="3"/>
                                            </p:txEl>
                                          </p:spTgt>
                                        </p:tgtEl>
                                      </p:cBhvr>
                                    </p:animEffect>
                                    <p:anim calcmode="lin" valueType="num">
                                      <p:cBhvr>
                                        <p:cTn id="34" dur="800" decel="100000" fill="hold"/>
                                        <p:tgtEl>
                                          <p:spTgt spid="4">
                                            <p:txEl>
                                              <p:pRg st="3" end="3"/>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4">
                                            <p:txEl>
                                              <p:pRg st="3" end="3"/>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4">
                                            <p:txEl>
                                              <p:pRg st="3" end="3"/>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4">
                                            <p:txEl>
                                              <p:pRg st="3" end="3"/>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4">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p:cTn id="4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0" y="29852"/>
            <a:ext cx="4572000" cy="6858000"/>
          </a:xfrm>
          <a:prstGeom prst="rect">
            <a:avLst/>
          </a:prstGeom>
        </p:spPr>
      </p:pic>
      <p:sp>
        <p:nvSpPr>
          <p:cNvPr id="3" name="Right Arrow Callout 2"/>
          <p:cNvSpPr/>
          <p:nvPr/>
        </p:nvSpPr>
        <p:spPr bwMode="auto">
          <a:xfrm rot="10800000" flipH="1">
            <a:off x="1659680" y="982221"/>
            <a:ext cx="6697014" cy="3200400"/>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835696" y="1290975"/>
            <a:ext cx="4073318" cy="25828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يجب علي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أرجع؟</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(2: 1)</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ي</a:t>
            </a:r>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نسحب البعض</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 </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485800" y="404664"/>
            <a:ext cx="8172399" cy="1080120"/>
          </a:xfrm>
          <a:effectLst/>
        </p:spPr>
        <p:txBody>
          <a:bodyPr/>
          <a:lstStyle/>
          <a:p>
            <a:pPr>
              <a:defRPr/>
            </a:pPr>
            <a:r>
              <a:rPr lang="ar-SA" dirty="0">
                <a:solidFill>
                  <a:schemeClr val="tx2"/>
                </a:solidFill>
                <a:effectLst>
                  <a:glow rad="127000">
                    <a:schemeClr val="bg1"/>
                  </a:glow>
                </a:effectLst>
                <a:ea typeface="ＭＳ Ｐゴシック" charset="0"/>
              </a:rPr>
              <a:t>لماذا </a:t>
            </a:r>
            <a:r>
              <a:rPr lang="ar-JO" dirty="0">
                <a:solidFill>
                  <a:schemeClr val="tx2"/>
                </a:solidFill>
                <a:effectLst>
                  <a:glow rad="127000">
                    <a:schemeClr val="bg1"/>
                  </a:glow>
                </a:effectLst>
                <a:ea typeface="ＭＳ Ｐゴシック" charset="0"/>
              </a:rPr>
              <a:t>يجب </a:t>
            </a:r>
            <a:r>
              <a:rPr lang="ar-SA" dirty="0">
                <a:solidFill>
                  <a:schemeClr val="tx2"/>
                </a:solidFill>
                <a:effectLst>
                  <a:glow rad="127000">
                    <a:schemeClr val="bg1"/>
                  </a:glow>
                </a:effectLst>
                <a:ea typeface="ＭＳ Ｐゴシック" charset="0"/>
              </a:rPr>
              <a:t>عليك </a:t>
            </a:r>
            <a:r>
              <a:rPr lang="ar-JO" dirty="0">
                <a:solidFill>
                  <a:schemeClr val="tx2"/>
                </a:solidFill>
                <a:effectLst>
                  <a:glow rad="127000">
                    <a:schemeClr val="bg1"/>
                  </a:glow>
                </a:effectLst>
                <a:ea typeface="ＭＳ Ｐゴシック" charset="0"/>
              </a:rPr>
              <a:t>أ</a:t>
            </a:r>
            <a:r>
              <a:rPr lang="ar-SA" dirty="0">
                <a:solidFill>
                  <a:schemeClr val="tx2"/>
                </a:solidFill>
                <a:effectLst>
                  <a:glow rad="127000">
                    <a:schemeClr val="bg1"/>
                  </a:glow>
                </a:effectLst>
                <a:ea typeface="ＭＳ Ｐゴシック" charset="0"/>
              </a:rPr>
              <a:t>ن لا تكون مساوم</a:t>
            </a:r>
            <a:r>
              <a:rPr lang="ar-JO" dirty="0">
                <a:solidFill>
                  <a:schemeClr val="tx2"/>
                </a:solidFill>
                <a:effectLst>
                  <a:glow rad="127000">
                    <a:schemeClr val="bg1"/>
                  </a:glow>
                </a:effectLst>
                <a:ea typeface="ＭＳ Ｐゴシック" charset="0"/>
              </a:rPr>
              <a:t>اً</a:t>
            </a:r>
            <a:r>
              <a:rPr lang="ar-SA" dirty="0">
                <a:solidFill>
                  <a:schemeClr val="tx2"/>
                </a:solidFill>
                <a:effectLst>
                  <a:glow rad="127000">
                    <a:schemeClr val="bg1"/>
                  </a:glow>
                </a:effectLst>
                <a:ea typeface="ＭＳ Ｐゴシック" charset="0"/>
              </a:rPr>
              <a:t> في </a:t>
            </a:r>
            <a:r>
              <a:rPr lang="ar-JO" dirty="0">
                <a:solidFill>
                  <a:schemeClr val="tx2"/>
                </a:solidFill>
                <a:effectLst>
                  <a:glow rad="127000">
                    <a:schemeClr val="bg1"/>
                  </a:glow>
                </a:effectLst>
                <a:ea typeface="ＭＳ Ｐゴシック" charset="0"/>
              </a:rPr>
              <a:t>إ</a:t>
            </a:r>
            <a:r>
              <a:rPr lang="ar-SA" dirty="0">
                <a:solidFill>
                  <a:schemeClr val="tx2"/>
                </a:solidFill>
                <a:effectLst>
                  <a:glow rad="127000">
                    <a:schemeClr val="bg1"/>
                  </a:glow>
                </a:effectLst>
                <a:ea typeface="ＭＳ Ｐゴシック" charset="0"/>
              </a:rPr>
              <a:t>يمانك بالمسيح؟ </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2839611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ar-JO" sz="2400" dirty="0">
                <a:solidFill>
                  <a:schemeClr val="tx1"/>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سمو المسيح في سفر العبرانيين</a:t>
            </a:r>
            <a:endParaRPr lang="en-US" sz="2400" dirty="0">
              <a:solidFill>
                <a:schemeClr val="tx1"/>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274793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ar-SA" altLang="zh-CN" sz="6600" dirty="0">
                <a:solidFill>
                  <a:schemeClr val="tx1"/>
                </a:solidFill>
                <a:effectLst>
                  <a:glow rad="152400">
                    <a:srgbClr val="000000"/>
                  </a:glow>
                  <a:outerShdw blurRad="44450" dist="88900" dir="2700000" algn="tl" rotWithShape="0">
                    <a:srgbClr val="000000">
                      <a:alpha val="92000"/>
                    </a:srgbClr>
                  </a:outerShdw>
                </a:effectLst>
                <a:ea typeface="Kaiti SC" panose="02010600040101010101" pitchFamily="2" charset="-122"/>
                <a:cs typeface="Arial" panose="020B0604020202020204" pitchFamily="34" charset="0"/>
              </a:rPr>
              <a:t>المسيح السامي العالي </a:t>
            </a:r>
            <a:endParaRPr lang="en-US" sz="6600" dirty="0">
              <a:solidFill>
                <a:schemeClr val="tx1"/>
              </a:solidFill>
              <a:effectLst>
                <a:glow rad="152400">
                  <a:srgbClr val="000000"/>
                </a:glow>
                <a:outerShdw blurRad="44450" dist="88900" dir="2700000" algn="tl" rotWithShape="0">
                  <a:srgbClr val="000000">
                    <a:alpha val="92000"/>
                  </a:srgbClr>
                </a:outerShdw>
              </a:effectLst>
              <a:ea typeface="Kaiti SC" panose="02010600040101010101" pitchFamily="2" charset="-122"/>
              <a:cs typeface="Arial" panose="020B0604020202020204" pitchFamily="34" charset="0"/>
            </a:endParaRPr>
          </a:p>
        </p:txBody>
      </p:sp>
    </p:spTree>
    <p:extLst>
      <p:ext uri="{BB962C8B-B14F-4D97-AF65-F5344CB8AC3E}">
        <p14:creationId xmlns:p14="http://schemas.microsoft.com/office/powerpoint/2010/main" val="2167244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ar-SA" sz="2800" dirty="0">
                <a:solidFill>
                  <a:srgbClr val="FFFFFF"/>
                </a:solidFill>
                <a:effectLst>
                  <a:glow rad="139700">
                    <a:schemeClr val="tx1"/>
                  </a:glow>
                </a:effectLst>
              </a:rPr>
              <a:t>مخطط ا</a:t>
            </a:r>
            <a:r>
              <a:rPr lang="ar-JO" sz="2800" dirty="0">
                <a:solidFill>
                  <a:srgbClr val="FFFFFF"/>
                </a:solidFill>
                <a:effectLst>
                  <a:glow rad="139700">
                    <a:schemeClr val="tx1"/>
                  </a:glow>
                </a:effectLst>
              </a:rPr>
              <a:t>لسفر</a:t>
            </a:r>
            <a:r>
              <a:rPr lang="ar-SA" sz="2800" dirty="0">
                <a:solidFill>
                  <a:srgbClr val="FFFFFF"/>
                </a:solidFill>
                <a:effectLst>
                  <a:glow rad="139700">
                    <a:schemeClr val="tx1"/>
                  </a:glow>
                </a:effectLst>
              </a:rPr>
              <a:t> </a:t>
            </a:r>
            <a:endParaRPr lang="en-US" sz="2800" dirty="0">
              <a:solidFill>
                <a:srgbClr val="FFFFFF"/>
              </a:solidFill>
              <a:effectLst>
                <a:glow rad="139700">
                  <a:schemeClr val="tx1"/>
                </a:glow>
              </a:effectLst>
            </a:endParaRPr>
          </a:p>
        </p:txBody>
      </p:sp>
      <p:graphicFrame>
        <p:nvGraphicFramePr>
          <p:cNvPr id="25" name="Table 24"/>
          <p:cNvGraphicFramePr>
            <a:graphicFrameLocks noGrp="1"/>
          </p:cNvGraphicFramePr>
          <p:nvPr>
            <p:extLst>
              <p:ext uri="{D42A27DB-BD31-4B8C-83A1-F6EECF244321}">
                <p14:modId xmlns:p14="http://schemas.microsoft.com/office/powerpoint/2010/main" val="2114318861"/>
              </p:ext>
            </p:extLst>
          </p:nvPr>
        </p:nvGraphicFramePr>
        <p:xfrm>
          <a:off x="0" y="836614"/>
          <a:ext cx="9144000" cy="4921254"/>
        </p:xfrm>
        <a:graphic>
          <a:graphicData uri="http://schemas.openxmlformats.org/drawingml/2006/table">
            <a:tbl>
              <a:tblPr/>
              <a:tblGrid>
                <a:gridCol w="680936">
                  <a:extLst>
                    <a:ext uri="{9D8B030D-6E8A-4147-A177-3AD203B41FA5}">
                      <a16:colId xmlns:a16="http://schemas.microsoft.com/office/drawing/2014/main" val="20000"/>
                    </a:ext>
                  </a:extLst>
                </a:gridCol>
                <a:gridCol w="661481">
                  <a:extLst>
                    <a:ext uri="{9D8B030D-6E8A-4147-A177-3AD203B41FA5}">
                      <a16:colId xmlns:a16="http://schemas.microsoft.com/office/drawing/2014/main" val="20001"/>
                    </a:ext>
                  </a:extLst>
                </a:gridCol>
                <a:gridCol w="661481">
                  <a:extLst>
                    <a:ext uri="{9D8B030D-6E8A-4147-A177-3AD203B41FA5}">
                      <a16:colId xmlns:a16="http://schemas.microsoft.com/office/drawing/2014/main" val="20002"/>
                    </a:ext>
                  </a:extLst>
                </a:gridCol>
                <a:gridCol w="593387">
                  <a:extLst>
                    <a:ext uri="{9D8B030D-6E8A-4147-A177-3AD203B41FA5}">
                      <a16:colId xmlns:a16="http://schemas.microsoft.com/office/drawing/2014/main" val="20003"/>
                    </a:ext>
                  </a:extLst>
                </a:gridCol>
                <a:gridCol w="606290">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سمو المسيح على اليهودية كرئيس كهنة </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سمو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سمو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الصبر والتحمل من خلال ال</a:t>
                      </a: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a:t>
                      </a: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يمان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1-4: 13</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 – 10: 18</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 – 13: 25</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a:t>
                      </a: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أن</a:t>
                      </a: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بياء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الملائكة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موسى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هارون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ملكيصادق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العهد القديم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خيمة ال</a:t>
                      </a: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a:t>
                      </a: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جتماع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الذبائح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الخطئية المتعمدة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النماذج</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التحمل كأبناء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a:t>
                      </a: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لأ</a:t>
                      </a: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خلاقيات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تجاهل الله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حض , نصح , تحذير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4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2: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3: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 20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11-10: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19-39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 1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4-13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14-17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18-29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سلطان وعظمة المسيح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خدمة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تجلي وظهور المسيحية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علم اللاهوت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الممارسة </a:t>
                      </a: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و السلوك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كاتب , مستلمين , </a:t>
                      </a: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صل ووجهة</a:t>
                      </a: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 غير معروفين</a:t>
                      </a: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67-68 بعد الميلاد</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5392" y="0"/>
            <a:ext cx="617467" cy="40010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896B90B3-3C90-0844-8F77-3172767AA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04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24248" y="3049965"/>
            <a:ext cx="5080000" cy="3810000"/>
          </a:xfrm>
          <a:prstGeom prst="rect">
            <a:avLst/>
          </a:prstGeom>
        </p:spPr>
      </p:pic>
      <p:sp>
        <p:nvSpPr>
          <p:cNvPr id="15362" name="Rectangle 2"/>
          <p:cNvSpPr>
            <a:spLocks noGrp="1" noChangeArrowheads="1"/>
          </p:cNvSpPr>
          <p:nvPr>
            <p:ph type="title"/>
          </p:nvPr>
        </p:nvSpPr>
        <p:spPr>
          <a:solidFill>
            <a:srgbClr val="000000"/>
          </a:solidFill>
          <a:effectLst>
            <a:outerShdw blurRad="63500" dist="38099" dir="2700000" algn="ctr" rotWithShape="0">
              <a:srgbClr val="001D30">
                <a:alpha val="74998"/>
              </a:srgbClr>
            </a:outerShdw>
          </a:effectLst>
        </p:spPr>
        <p:txBody>
          <a:bodyPr/>
          <a:lstStyle/>
          <a:p>
            <a:pPr eaLnBrk="1" hangingPunct="1"/>
            <a:r>
              <a:rPr lang="ar-JO" sz="4800" dirty="0">
                <a:solidFill>
                  <a:schemeClr val="tx1"/>
                </a:solidFill>
                <a:effectLst/>
                <a:ea typeface="ＭＳ Ｐゴシック" charset="0"/>
                <a:cs typeface="Arial" panose="020B0604020202020204" pitchFamily="34" charset="0"/>
              </a:rPr>
              <a:t>ا</a:t>
            </a:r>
            <a:r>
              <a:rPr lang="ar-SA" sz="4800" dirty="0">
                <a:solidFill>
                  <a:schemeClr val="tx1"/>
                </a:solidFill>
                <a:effectLst/>
                <a:ea typeface="ＭＳ Ｐゴシック" charset="0"/>
                <a:cs typeface="Arial" panose="020B0604020202020204" pitchFamily="34" charset="0"/>
              </a:rPr>
              <a:t>ل</a:t>
            </a:r>
            <a:r>
              <a:rPr lang="ar-JO" sz="4800" dirty="0">
                <a:solidFill>
                  <a:schemeClr val="tx1"/>
                </a:solidFill>
                <a:effectLst/>
                <a:ea typeface="ＭＳ Ｐゴシック" charset="0"/>
                <a:cs typeface="Arial" panose="020B0604020202020204" pitchFamily="34" charset="0"/>
              </a:rPr>
              <a:t>أ</a:t>
            </a:r>
            <a:r>
              <a:rPr lang="ar-SA" sz="4800" dirty="0">
                <a:solidFill>
                  <a:schemeClr val="tx1"/>
                </a:solidFill>
                <a:effectLst/>
                <a:ea typeface="ＭＳ Ｐゴシック" charset="0"/>
                <a:cs typeface="Arial" panose="020B0604020202020204" pitchFamily="34" charset="0"/>
              </a:rPr>
              <a:t>شياء ال</a:t>
            </a:r>
            <a:r>
              <a:rPr lang="ar-JO" sz="4800" dirty="0">
                <a:solidFill>
                  <a:schemeClr val="tx1"/>
                </a:solidFill>
                <a:effectLst/>
                <a:ea typeface="ＭＳ Ｐゴシック" charset="0"/>
                <a:cs typeface="Arial" panose="020B0604020202020204" pitchFamily="34" charset="0"/>
              </a:rPr>
              <a:t>أ</a:t>
            </a:r>
            <a:r>
              <a:rPr lang="ar-SA" sz="4800" dirty="0">
                <a:solidFill>
                  <a:schemeClr val="tx1"/>
                </a:solidFill>
                <a:effectLst/>
                <a:ea typeface="ＭＳ Ｐゴシック" charset="0"/>
                <a:cs typeface="Arial" panose="020B0604020202020204" pitchFamily="34" charset="0"/>
              </a:rPr>
              <a:t>فضل </a:t>
            </a:r>
            <a:endParaRPr lang="en-US" sz="4800" dirty="0">
              <a:solidFill>
                <a:schemeClr val="tx1"/>
              </a:solidFill>
              <a:effectLst/>
              <a:ea typeface="ＭＳ Ｐゴシック" charset="0"/>
              <a:cs typeface="Arial" panose="020B0604020202020204" pitchFamily="34" charset="0"/>
            </a:endParaRPr>
          </a:p>
        </p:txBody>
      </p:sp>
      <p:sp>
        <p:nvSpPr>
          <p:cNvPr id="15363" name="Rectangle 3"/>
          <p:cNvSpPr>
            <a:spLocks noGrp="1" noChangeArrowheads="1"/>
          </p:cNvSpPr>
          <p:nvPr>
            <p:ph idx="1"/>
          </p:nvPr>
        </p:nvSpPr>
        <p:spPr>
          <a:xfrm>
            <a:off x="304800" y="1600200"/>
            <a:ext cx="7507288" cy="2692400"/>
          </a:xfrm>
        </p:spPr>
        <p:txBody>
          <a:bodyPr/>
          <a:lstStyle/>
          <a:p>
            <a:pPr algn="r" rtl="1" eaLnBrk="1" hangingPunct="1">
              <a:lnSpc>
                <a:spcPct val="110000"/>
              </a:lnSpc>
              <a:tabLst>
                <a:tab pos="4840041" algn="l"/>
              </a:tabLst>
            </a:pPr>
            <a:r>
              <a:rPr lang="ar-SA" sz="3600" dirty="0">
                <a:ea typeface="ＭＳ Ｐゴシック" charset="0"/>
                <a:cs typeface="Arial" panose="020B0604020202020204" pitchFamily="34" charset="0"/>
              </a:rPr>
              <a:t>شخص متفوق </a:t>
            </a:r>
            <a:r>
              <a:rPr lang="ar-JO" sz="3600" dirty="0">
                <a:ea typeface="ＭＳ Ｐゴシック" charset="0"/>
                <a:cs typeface="Arial" panose="020B0604020202020204" pitchFamily="34" charset="0"/>
              </a:rPr>
              <a:t>أ</a:t>
            </a:r>
            <a:r>
              <a:rPr lang="ar-SA" sz="3600" dirty="0">
                <a:ea typeface="ＭＳ Ｐゴシック" charset="0"/>
                <a:cs typeface="Arial" panose="020B0604020202020204" pitchFamily="34" charset="0"/>
              </a:rPr>
              <a:t>و سامي </a:t>
            </a:r>
            <a:r>
              <a:rPr lang="en-US" sz="3600" dirty="0">
                <a:solidFill>
                  <a:srgbClr val="FFFF00"/>
                </a:solidFill>
                <a:ea typeface="ＭＳ Ｐゴシック" charset="0"/>
                <a:cs typeface="Arial" panose="020B0604020202020204" pitchFamily="34" charset="0"/>
              </a:rPr>
              <a:t>	</a:t>
            </a:r>
            <a:r>
              <a:rPr lang="ar-JO" dirty="0">
                <a:ea typeface="ＭＳ Ｐゴシック" charset="0"/>
                <a:cs typeface="Arial" panose="020B0604020202020204" pitchFamily="34" charset="0"/>
              </a:rPr>
              <a:t>1: 1-4: 13</a:t>
            </a:r>
            <a:endParaRPr lang="en-US" dirty="0">
              <a:ea typeface="ＭＳ Ｐゴシック" charset="0"/>
              <a:cs typeface="Arial" panose="020B0604020202020204" pitchFamily="34" charset="0"/>
            </a:endParaRPr>
          </a:p>
          <a:p>
            <a:pPr algn="r" rtl="1" eaLnBrk="1" hangingPunct="1">
              <a:lnSpc>
                <a:spcPct val="110000"/>
              </a:lnSpc>
              <a:tabLst>
                <a:tab pos="4840041" algn="l"/>
              </a:tabLst>
            </a:pPr>
            <a:r>
              <a:rPr lang="ar-SA" sz="3600" dirty="0">
                <a:ea typeface="ＭＳ Ｐゴシック" charset="0"/>
                <a:cs typeface="Arial" panose="020B0604020202020204" pitchFamily="34" charset="0"/>
              </a:rPr>
              <a:t>عمل متفوق </a:t>
            </a:r>
            <a:r>
              <a:rPr lang="ar-JO" sz="3600" dirty="0">
                <a:ea typeface="ＭＳ Ｐゴシック" charset="0"/>
                <a:cs typeface="Arial" panose="020B0604020202020204" pitchFamily="34" charset="0"/>
              </a:rPr>
              <a:t>أ</a:t>
            </a:r>
            <a:r>
              <a:rPr lang="ar-SA" sz="3600" dirty="0">
                <a:ea typeface="ＭＳ Ｐゴシック" charset="0"/>
                <a:cs typeface="Arial" panose="020B0604020202020204" pitchFamily="34" charset="0"/>
              </a:rPr>
              <a:t>و سامي </a:t>
            </a:r>
            <a:r>
              <a:rPr lang="en-US" sz="3600" dirty="0">
                <a:solidFill>
                  <a:srgbClr val="FFFF00"/>
                </a:solidFill>
                <a:ea typeface="ＭＳ Ｐゴシック" charset="0"/>
                <a:cs typeface="Arial" panose="020B0604020202020204" pitchFamily="34" charset="0"/>
              </a:rPr>
              <a:t>	</a:t>
            </a:r>
            <a:r>
              <a:rPr lang="ar-JO" dirty="0">
                <a:ea typeface="ＭＳ Ｐゴシック" charset="0"/>
                <a:cs typeface="Arial" panose="020B0604020202020204" pitchFamily="34" charset="0"/>
              </a:rPr>
              <a:t>4: 14-10: 18</a:t>
            </a:r>
            <a:endParaRPr lang="en-US" dirty="0">
              <a:ea typeface="ＭＳ Ｐゴシック" charset="0"/>
              <a:cs typeface="Arial" panose="020B0604020202020204" pitchFamily="34" charset="0"/>
            </a:endParaRPr>
          </a:p>
          <a:p>
            <a:pPr algn="r" rtl="1" eaLnBrk="1" hangingPunct="1">
              <a:lnSpc>
                <a:spcPct val="110000"/>
              </a:lnSpc>
              <a:tabLst>
                <a:tab pos="4840041" algn="l"/>
              </a:tabLst>
            </a:pPr>
            <a:r>
              <a:rPr lang="ar-SA" sz="3600" dirty="0">
                <a:ea typeface="ＭＳ Ｐゴシック" charset="0"/>
                <a:cs typeface="Arial" panose="020B0604020202020204" pitchFamily="34" charset="0"/>
              </a:rPr>
              <a:t>احتم</a:t>
            </a:r>
            <a:r>
              <a:rPr lang="ar-JO" sz="3600" dirty="0">
                <a:ea typeface="ＭＳ Ｐゴシック" charset="0"/>
                <a:cs typeface="Arial" panose="020B0604020202020204" pitchFamily="34" charset="0"/>
              </a:rPr>
              <a:t>ا</a:t>
            </a:r>
            <a:r>
              <a:rPr lang="ar-SA" sz="3600" dirty="0">
                <a:ea typeface="ＭＳ Ｐゴシック" charset="0"/>
                <a:cs typeface="Arial" panose="020B0604020202020204" pitchFamily="34" charset="0"/>
              </a:rPr>
              <a:t>ل من خلال الإيمان </a:t>
            </a:r>
            <a:r>
              <a:rPr lang="en-US" sz="3600" dirty="0">
                <a:ea typeface="ＭＳ Ｐゴシック" charset="0"/>
                <a:cs typeface="Arial" panose="020B0604020202020204" pitchFamily="34" charset="0"/>
              </a:rPr>
              <a:t>	</a:t>
            </a:r>
            <a:r>
              <a:rPr lang="ar-JO" dirty="0">
                <a:ea typeface="ＭＳ Ｐゴシック" charset="0"/>
                <a:cs typeface="Arial" panose="020B0604020202020204" pitchFamily="34" charset="0"/>
              </a:rPr>
              <a:t>10: 19-13: 25</a:t>
            </a:r>
            <a:endParaRPr lang="en-US" dirty="0">
              <a:ea typeface="ＭＳ Ｐゴシック" charset="0"/>
              <a:cs typeface="Arial" panose="020B0604020202020204" pitchFamily="34" charset="0"/>
            </a:endParaRPr>
          </a:p>
        </p:txBody>
      </p:sp>
      <p:pic>
        <p:nvPicPr>
          <p:cNvPr id="15364" name="Picture 4"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2088" y="1052513"/>
            <a:ext cx="98425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8305801" y="76200"/>
            <a:ext cx="707235"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266ح</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ox(out)">
                                      <p:cBhvr>
                                        <p:cTn id="7" dur="500"/>
                                        <p:tgtEl>
                                          <p:spTgt spid="15363">
                                            <p:txEl>
                                              <p:pRg st="0" end="0"/>
                                            </p:txEl>
                                          </p:spTgt>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5364"/>
                                        </p:tgtEl>
                                        <p:attrNameLst>
                                          <p:attrName>style.visibility</p:attrName>
                                        </p:attrNameLst>
                                      </p:cBhvr>
                                      <p:to>
                                        <p:strVal val="visible"/>
                                      </p:to>
                                    </p:set>
                                    <p:anim calcmode="lin" valueType="num">
                                      <p:cBhvr>
                                        <p:cTn id="10" dur="1000" fill="hold"/>
                                        <p:tgtEl>
                                          <p:spTgt spid="15364"/>
                                        </p:tgtEl>
                                        <p:attrNameLst>
                                          <p:attrName>ppt_w</p:attrName>
                                        </p:attrNameLst>
                                      </p:cBhvr>
                                      <p:tavLst>
                                        <p:tav tm="0">
                                          <p:val>
                                            <p:fltVal val="0"/>
                                          </p:val>
                                        </p:tav>
                                        <p:tav tm="100000">
                                          <p:val>
                                            <p:strVal val="#ppt_w"/>
                                          </p:val>
                                        </p:tav>
                                      </p:tavLst>
                                    </p:anim>
                                    <p:anim calcmode="lin" valueType="num">
                                      <p:cBhvr>
                                        <p:cTn id="11" dur="1000" fill="hold"/>
                                        <p:tgtEl>
                                          <p:spTgt spid="15364"/>
                                        </p:tgtEl>
                                        <p:attrNameLst>
                                          <p:attrName>ppt_h</p:attrName>
                                        </p:attrNameLst>
                                      </p:cBhvr>
                                      <p:tavLst>
                                        <p:tav tm="0">
                                          <p:val>
                                            <p:fltVal val="0"/>
                                          </p:val>
                                        </p:tav>
                                        <p:tav tm="100000">
                                          <p:val>
                                            <p:strVal val="#ppt_h"/>
                                          </p:val>
                                        </p:tav>
                                      </p:tavLst>
                                    </p:anim>
                                    <p:anim calcmode="lin" valueType="num">
                                      <p:cBhvr>
                                        <p:cTn id="12" dur="1000" fill="hold"/>
                                        <p:tgtEl>
                                          <p:spTgt spid="15364"/>
                                        </p:tgtEl>
                                        <p:attrNameLst>
                                          <p:attrName>style.rotation</p:attrName>
                                        </p:attrNameLst>
                                      </p:cBhvr>
                                      <p:tavLst>
                                        <p:tav tm="0">
                                          <p:val>
                                            <p:fltVal val="90"/>
                                          </p:val>
                                        </p:tav>
                                        <p:tav tm="100000">
                                          <p:val>
                                            <p:fltVal val="0"/>
                                          </p:val>
                                        </p:tav>
                                      </p:tavLst>
                                    </p:anim>
                                    <p:animEffect transition="in" filter="fade">
                                      <p:cBhvr>
                                        <p:cTn id="13" dur="1000"/>
                                        <p:tgtEl>
                                          <p:spTgt spid="153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Effect transition="in" filter="box(out)">
                                      <p:cBhvr>
                                        <p:cTn id="18" dur="500"/>
                                        <p:tgtEl>
                                          <p:spTgt spid="1536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box(out)">
                                      <p:cBhvr>
                                        <p:cTn id="23" dur="500"/>
                                        <p:tgtEl>
                                          <p:spTgt spid="15363">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br>
              <a:rPr lang="en-US" sz="4800" dirty="0">
                <a:solidFill>
                  <a:schemeClr val="accent2"/>
                </a:solidFill>
                <a:ea typeface="ＭＳ Ｐゴシック" charset="0"/>
                <a:cs typeface="Arial" panose="020B0604020202020204" pitchFamily="34" charset="0"/>
              </a:rPr>
            </a:br>
            <a:r>
              <a:rPr lang="ar-JO" sz="4800" dirty="0">
                <a:solidFill>
                  <a:schemeClr val="accent2"/>
                </a:solidFill>
                <a:ea typeface="ＭＳ Ｐゴシック" charset="0"/>
                <a:cs typeface="Arial" panose="020B0604020202020204" pitchFamily="34" charset="0"/>
              </a:rPr>
              <a:t>المسيح متفوق </a:t>
            </a:r>
            <a:br>
              <a:rPr lang="ar-JO" sz="4800" dirty="0">
                <a:solidFill>
                  <a:schemeClr val="accent2"/>
                </a:solidFill>
                <a:ea typeface="ＭＳ Ｐゴシック" charset="0"/>
                <a:cs typeface="Arial" panose="020B0604020202020204" pitchFamily="34" charset="0"/>
              </a:rPr>
            </a:br>
            <a:r>
              <a:rPr lang="ar-JO" sz="4800" dirty="0">
                <a:solidFill>
                  <a:schemeClr val="accent2"/>
                </a:solidFill>
                <a:ea typeface="ＭＳ Ｐゴシック" charset="0"/>
                <a:cs typeface="Arial" panose="020B0604020202020204" pitchFamily="34" charset="0"/>
              </a:rPr>
              <a:t>في شخصه </a:t>
            </a:r>
            <a:br>
              <a:rPr lang="ar-JO" sz="4800" dirty="0">
                <a:solidFill>
                  <a:schemeClr val="accent2"/>
                </a:solidFill>
                <a:ea typeface="ＭＳ Ｐゴシック" charset="0"/>
                <a:cs typeface="Arial" panose="020B0604020202020204" pitchFamily="34" charset="0"/>
              </a:rPr>
            </a:br>
            <a:r>
              <a:rPr lang="ar-JO" sz="4800" dirty="0">
                <a:solidFill>
                  <a:schemeClr val="accent2"/>
                </a:solidFill>
                <a:ea typeface="ＭＳ Ｐゴシック" charset="0"/>
                <a:cs typeface="Arial" panose="020B0604020202020204" pitchFamily="34" charset="0"/>
              </a:rPr>
              <a:t>(1: 1-4: 13)</a:t>
            </a:r>
            <a:endParaRPr lang="en-US" sz="4800" dirty="0">
              <a:solidFill>
                <a:schemeClr val="accent2"/>
              </a:solidFill>
              <a:ea typeface="ＭＳ Ｐゴシック" charset="0"/>
              <a:cs typeface="Arial" panose="020B0604020202020204" pitchFamily="34"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21432209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SA" dirty="0">
                <a:solidFill>
                  <a:srgbClr val="FFFFFF"/>
                </a:solidFill>
                <a:effectLst/>
                <a:ea typeface="Microsoft Sans Serif" panose="020B0604020202020204" pitchFamily="34" charset="0"/>
                <a:cs typeface="Arial" panose="020B0604020202020204" pitchFamily="34" charset="0"/>
              </a:rPr>
              <a:t>المسيح متفوق وسامي في شخصه </a:t>
            </a:r>
            <a:endParaRPr lang="en-US" dirty="0">
              <a:solidFill>
                <a:schemeClr val="bg1"/>
              </a:solidFill>
              <a:effectLst/>
              <a:ea typeface="Microsoft Sans Serif" panose="020B0604020202020204" pitchFamily="34" charset="0"/>
              <a:cs typeface="Arial" panose="020B0604020202020204" pitchFamily="34" charset="0"/>
            </a:endParaRPr>
          </a:p>
        </p:txBody>
      </p:sp>
      <p:sp>
        <p:nvSpPr>
          <p:cNvPr id="16388" name="Rectangle 4"/>
          <p:cNvSpPr>
            <a:spLocks noGrp="1" noChangeArrowheads="1"/>
          </p:cNvSpPr>
          <p:nvPr>
            <p:ph idx="1"/>
          </p:nvPr>
        </p:nvSpPr>
        <p:spPr>
          <a:xfrm>
            <a:off x="304800" y="1600200"/>
            <a:ext cx="8229600" cy="4343400"/>
          </a:xfrm>
        </p:spPr>
        <p:txBody>
          <a:bodyPr/>
          <a:lstStyle/>
          <a:p>
            <a:pPr algn="r" rtl="1" eaLnBrk="1" hangingPunct="1">
              <a:lnSpc>
                <a:spcPct val="130000"/>
              </a:lnSpc>
            </a:pPr>
            <a:r>
              <a:rPr lang="ar-SA" sz="3600" dirty="0">
                <a:ea typeface="ＭＳ Ｐゴシック" charset="0"/>
                <a:cs typeface="Arial" panose="020B0604020202020204" pitchFamily="34" charset="0"/>
              </a:rPr>
              <a:t>أسمى و</a:t>
            </a:r>
            <a:r>
              <a:rPr lang="ar-JO" sz="3600" dirty="0">
                <a:ea typeface="ＭＳ Ｐゴシック" charset="0"/>
                <a:cs typeface="Arial" panose="020B0604020202020204" pitchFamily="34" charset="0"/>
              </a:rPr>
              <a:t>أ</a:t>
            </a:r>
            <a:r>
              <a:rPr lang="ar-SA" sz="3600" dirty="0">
                <a:ea typeface="ＭＳ Ｐゴシック" charset="0"/>
                <a:cs typeface="Arial" panose="020B0604020202020204" pitchFamily="34" charset="0"/>
              </a:rPr>
              <a:t>على من </a:t>
            </a:r>
            <a:r>
              <a:rPr lang="ar-JO" sz="3600" dirty="0">
                <a:ea typeface="ＭＳ Ｐゴシック" charset="0"/>
                <a:cs typeface="Arial" panose="020B0604020202020204" pitchFamily="34" charset="0"/>
              </a:rPr>
              <a:t>ا</a:t>
            </a:r>
            <a:r>
              <a:rPr lang="ar-SA" sz="3600" dirty="0">
                <a:ea typeface="ＭＳ Ｐゴシック" charset="0"/>
                <a:cs typeface="Arial" panose="020B0604020202020204" pitchFamily="34" charset="0"/>
              </a:rPr>
              <a:t>ل</a:t>
            </a:r>
            <a:r>
              <a:rPr lang="ar-JO" sz="3600" dirty="0">
                <a:ea typeface="ＭＳ Ｐゴシック" charset="0"/>
                <a:cs typeface="Arial" panose="020B0604020202020204" pitchFamily="34" charset="0"/>
              </a:rPr>
              <a:t>أ</a:t>
            </a:r>
            <a:r>
              <a:rPr lang="ar-SA" sz="3600" dirty="0">
                <a:ea typeface="ＭＳ Ｐゴシック" charset="0"/>
                <a:cs typeface="Arial" panose="020B0604020202020204" pitchFamily="34" charset="0"/>
              </a:rPr>
              <a:t>نبياء  </a:t>
            </a:r>
            <a:r>
              <a:rPr lang="ar-JO" sz="3600" dirty="0">
                <a:ea typeface="ＭＳ Ｐゴシック" charset="0"/>
                <a:cs typeface="Arial" panose="020B0604020202020204" pitchFamily="34" charset="0"/>
              </a:rPr>
              <a:t>1: 1-3</a:t>
            </a:r>
            <a:endParaRPr lang="en-US" sz="3600" dirty="0">
              <a:ea typeface="ＭＳ Ｐゴシック" charset="0"/>
              <a:cs typeface="Arial" panose="020B0604020202020204" pitchFamily="34" charset="0"/>
            </a:endParaRPr>
          </a:p>
          <a:p>
            <a:pPr eaLnBrk="1" hangingPunct="1">
              <a:lnSpc>
                <a:spcPct val="130000"/>
              </a:lnSpc>
            </a:pPr>
            <a:endParaRPr lang="en-US" sz="3600" dirty="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258-59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heb 1 jesus-coming.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4136" y="2441400"/>
            <a:ext cx="5852160" cy="4443984"/>
          </a:xfrm>
          <a:prstGeom prst="rect">
            <a:avLst/>
          </a:prstGeom>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88"/>
            <a:ext cx="8388350" cy="6194425"/>
          </a:xfrm>
        </p:spPr>
      </p:pic>
      <p:sp>
        <p:nvSpPr>
          <p:cNvPr id="2" name="Title 1"/>
          <p:cNvSpPr>
            <a:spLocks noGrp="1"/>
          </p:cNvSpPr>
          <p:nvPr>
            <p:ph type="title"/>
          </p:nvPr>
        </p:nvSpPr>
        <p:spPr>
          <a:xfrm>
            <a:off x="5508104" y="1"/>
            <a:ext cx="3647009" cy="1196751"/>
          </a:xfrm>
          <a:solidFill>
            <a:schemeClr val="tx1"/>
          </a:solidFill>
        </p:spPr>
        <p:txBody>
          <a:bodyPr/>
          <a:lstStyle/>
          <a:p>
            <a:pPr>
              <a:defRPr/>
            </a:pPr>
            <a:r>
              <a:rPr lang="ar-SA" dirty="0"/>
              <a:t>عبرانيين ١: ١</a:t>
            </a:r>
          </a:p>
        </p:txBody>
      </p:sp>
      <p:sp>
        <p:nvSpPr>
          <p:cNvPr id="6" name="Title 1"/>
          <p:cNvSpPr txBox="1">
            <a:spLocks/>
          </p:cNvSpPr>
          <p:nvPr/>
        </p:nvSpPr>
        <p:spPr bwMode="auto">
          <a:xfrm>
            <a:off x="107950" y="115890"/>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lIns="90993" tIns="45499" rIns="90993" bIns="45499"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a:t>
            </a:r>
            <a:r>
              <a:rPr kumimoji="0" lang="ar-SA"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الله بعد ما كلم الآباء بالأنبياء قديما</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بأنواع وطرق كثيرة،</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إرميا، موسى، داود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360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Rot="1" noChangeArrowheads="1"/>
          </p:cNvSpPr>
          <p:nvPr/>
        </p:nvSpPr>
        <p:spPr bwMode="auto">
          <a:xfrm>
            <a:off x="1714500" y="2209800"/>
            <a:ext cx="5867400" cy="4953000"/>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lnSpc>
                <a:spcPct val="110000"/>
              </a:lnSpc>
              <a:spcBef>
                <a:spcPct val="0"/>
              </a:spcBef>
              <a:spcAft>
                <a:spcPct val="0"/>
              </a:spcAft>
              <a:defRPr/>
            </a:pPr>
            <a:r>
              <a:rPr lang="ar-SA"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الله بعد ما كلم الآباء بالأنبياء قديما</a:t>
            </a:r>
            <a:r>
              <a:rPr lang="ar-JO"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SA"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بأنواع وطرق كثيرة،</a:t>
            </a:r>
            <a:r>
              <a:rPr lang="ar-JO" altLang="zh-CN" sz="6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كلمنا في هذه الأيام الأخيرة في ابنه، الذي جعله وارثا</a:t>
            </a:r>
            <a:r>
              <a:rPr lang="ar-JO"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SA"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لكل شيء، الذي به أيضا</a:t>
            </a:r>
            <a:r>
              <a:rPr lang="ar-JO"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SA" altLang="zh-CN" sz="6000" b="1" baseline="30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عمل العالمين،</a:t>
            </a:r>
            <a:endParaRPr kumimoji="0" lang="ar-SA" altLang="zh-CN" sz="6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br>
              <a:rPr kumimoji="0" lang="en-US"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endPar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r>
              <a:rPr lang="ar-SA" sz="3200" dirty="0">
                <a:solidFill>
                  <a:srgbClr val="FFFFFF"/>
                </a:solidFill>
                <a:ea typeface="ＭＳ Ｐゴシック" charset="0"/>
              </a:rPr>
              <a:t>العبرانيي</a:t>
            </a:r>
            <a:r>
              <a:rPr lang="ar-JO" sz="3200" dirty="0">
                <a:solidFill>
                  <a:srgbClr val="FFFFFF"/>
                </a:solidFill>
                <a:ea typeface="ＭＳ Ｐゴシック" charset="0"/>
              </a:rPr>
              <a:t>ن 1: 1-2</a:t>
            </a:r>
            <a:endParaRPr lang="en-US"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42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الحياة المسيحية هي سباق </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rtl="1" fontAlgn="base">
              <a:lnSpc>
                <a:spcPct val="110000"/>
              </a:lnSpc>
              <a:spcBef>
                <a:spcPct val="0"/>
              </a:spcBef>
              <a:spcAft>
                <a:spcPct val="0"/>
              </a:spcAft>
              <a:defRPr/>
            </a:pPr>
            <a:r>
              <a:rPr lang="ar-SA" altLang="zh-CN" sz="6000" b="1" baseline="30000" dirty="0">
                <a:solidFill>
                  <a:srgbClr val="FFFFFF"/>
                </a:solidFill>
                <a:effectLst>
                  <a:glow rad="127000">
                    <a:srgbClr val="000000"/>
                  </a:glow>
                </a:effectLst>
                <a:latin typeface="Arial" panose="020B0604020202020204" pitchFamily="34" charset="0"/>
                <a:cs typeface="Arial" panose="020B0604020202020204" pitchFamily="34" charset="0"/>
              </a:rPr>
              <a:t>الذي</a:t>
            </a:r>
            <a:r>
              <a:rPr lang="en-US" altLang="zh-CN" sz="6000" b="1" baseline="3000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altLang="zh-CN" sz="6000" b="1" baseline="30000" dirty="0">
                <a:solidFill>
                  <a:srgbClr val="FFFFFF"/>
                </a:solidFill>
                <a:effectLst>
                  <a:glow rad="127000">
                    <a:srgbClr val="000000"/>
                  </a:glow>
                </a:effectLst>
                <a:latin typeface="Arial" panose="020B0604020202020204" pitchFamily="34" charset="0"/>
                <a:cs typeface="Arial" panose="020B0604020202020204" pitchFamily="34" charset="0"/>
              </a:rPr>
              <a:t>وهو بهاء مجده، ورسم جوهره، وحامل كل الأشياء بكلمة قدرته، بعد ما صنع بنفسه تطهيرا</a:t>
            </a:r>
            <a:r>
              <a:rPr lang="ar-JO" altLang="zh-CN" sz="6000" b="1" baseline="3000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altLang="zh-CN" sz="6000" b="1" baseline="30000" dirty="0">
                <a:solidFill>
                  <a:srgbClr val="FFFFFF"/>
                </a:solidFill>
                <a:effectLst>
                  <a:glow rad="127000">
                    <a:srgbClr val="000000"/>
                  </a:glow>
                </a:effectLst>
                <a:latin typeface="Arial" panose="020B0604020202020204" pitchFamily="34" charset="0"/>
                <a:cs typeface="Arial" panose="020B0604020202020204" pitchFamily="34" charset="0"/>
              </a:rPr>
              <a:t> لخطايانا، جلس في يمين العظمة في الأعالي</a:t>
            </a:r>
            <a:r>
              <a:rPr lang="ar-JO" altLang="zh-CN" sz="6000" b="1" baseline="30000" dirty="0">
                <a:solidFill>
                  <a:srgbClr val="FFFFFF"/>
                </a:solidFill>
                <a:effectLst>
                  <a:glow rad="127000">
                    <a:srgbClr val="000000"/>
                  </a:glow>
                </a:effectLst>
                <a:latin typeface="Arial" panose="020B0604020202020204" pitchFamily="34" charset="0"/>
                <a:cs typeface="Arial" panose="020B0604020202020204" pitchFamily="34" charset="0"/>
              </a:rPr>
              <a:t>.</a:t>
            </a:r>
            <a:endParaRPr kumimoji="0" lang="ar-SA" altLang="zh-CN" sz="6000" b="1" i="0"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ar-SA" sz="5400" kern="1200" baseline="30000" dirty="0">
                <a:solidFill>
                  <a:schemeClr val="tx1"/>
                </a:solidFill>
                <a:effectLst>
                  <a:glow rad="127000">
                    <a:schemeClr val="bg2"/>
                  </a:glow>
                </a:effectLst>
                <a:ea typeface="ＭＳ Ｐゴシック" charset="0"/>
              </a:rPr>
              <a:t>العبرانيي</a:t>
            </a:r>
            <a:r>
              <a:rPr lang="ar-JO" sz="5400" kern="1200" baseline="30000" dirty="0">
                <a:solidFill>
                  <a:schemeClr val="tx1"/>
                </a:solidFill>
                <a:effectLst>
                  <a:glow rad="127000">
                    <a:schemeClr val="bg2"/>
                  </a:glow>
                </a:effectLst>
                <a:ea typeface="ＭＳ Ｐゴシック" charset="0"/>
              </a:rPr>
              <a:t>ن 1: 3</a:t>
            </a:r>
            <a:endParaRPr lang="en-US" sz="5400" kern="1200" baseline="30000" dirty="0">
              <a:solidFill>
                <a:schemeClr val="tx1"/>
              </a:solidFill>
              <a:effectLst>
                <a:glow rad="127000">
                  <a:schemeClr val="bg2"/>
                </a:glow>
              </a:effectLst>
              <a:ea typeface="ＭＳ Ｐゴシック" charset="0"/>
            </a:endParaRPr>
          </a:p>
        </p:txBody>
      </p:sp>
    </p:spTree>
    <p:extLst>
      <p:ext uri="{BB962C8B-B14F-4D97-AF65-F5344CB8AC3E}">
        <p14:creationId xmlns:p14="http://schemas.microsoft.com/office/powerpoint/2010/main" val="27727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الإستمرار في الركض؟</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2725319"/>
          </a:xfrm>
          <a:prstGeom prst="rect">
            <a:avLst/>
          </a:prstGeom>
        </p:spPr>
      </p:pic>
    </p:spTree>
    <p:extLst>
      <p:ext uri="{BB962C8B-B14F-4D97-AF65-F5344CB8AC3E}">
        <p14:creationId xmlns:p14="http://schemas.microsoft.com/office/powerpoint/2010/main" val="2679720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sz="quarter"/>
          </p:nvPr>
        </p:nvSpPr>
        <p:spPr>
          <a:xfrm>
            <a:off x="-33718" y="30349"/>
            <a:ext cx="9177717" cy="1022388"/>
          </a:xfrm>
          <a:effectLst/>
        </p:spPr>
        <p:txBody>
          <a:bodyPr/>
          <a:lstStyle/>
          <a:p>
            <a:pPr eaLnBrk="1" hangingPunct="1"/>
            <a:r>
              <a:rPr lang="ar-SA" sz="6600"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 الفكرة الرئيسية </a:t>
            </a:r>
            <a:r>
              <a:rPr lang="ar-JO" sz="6600"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لـِ 1: 1-3</a:t>
            </a:r>
            <a:endParaRPr lang="en-US" sz="6600"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endParaRPr>
          </a:p>
        </p:txBody>
      </p:sp>
      <p:pic>
        <p:nvPicPr>
          <p:cNvPr id="2" name="Picture 1" descr="c3704-jesuspray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55776" y="1556792"/>
            <a:ext cx="4064000" cy="3733800"/>
          </a:xfrm>
          <a:prstGeom prst="rect">
            <a:avLst/>
          </a:prstGeom>
        </p:spPr>
      </p:pic>
      <p:sp>
        <p:nvSpPr>
          <p:cNvPr id="5" name="Rectangle 3"/>
          <p:cNvSpPr txBox="1">
            <a:spLocks noChangeArrowheads="1"/>
          </p:cNvSpPr>
          <p:nvPr/>
        </p:nvSpPr>
        <p:spPr bwMode="auto">
          <a:xfrm>
            <a:off x="0" y="5002560"/>
            <a:ext cx="9177717" cy="1349375"/>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uLnTx/>
                <a:uFillTx/>
                <a:latin typeface="Arial" panose="020B0604020202020204" pitchFamily="34" charset="0"/>
                <a:ea typeface="ＭＳ Ｐゴシック" charset="0"/>
                <a:cs typeface="Arial" panose="020B0604020202020204" pitchFamily="34" charset="0"/>
              </a:rPr>
              <a:t>يسوع هو الحق المطلق </a:t>
            </a:r>
            <a:endParaRPr kumimoji="0" lang="en-US" sz="5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6371586"/>
      </p:ext>
    </p:extLst>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948453"/>
            <a:ext cx="9144000" cy="5920740"/>
          </a:xfrm>
          <a:prstGeom prst="rect">
            <a:avLst/>
          </a:prstGeom>
        </p:spPr>
      </p:pic>
      <p:sp>
        <p:nvSpPr>
          <p:cNvPr id="14339" name="Rectangle 3"/>
          <p:cNvSpPr>
            <a:spLocks noGrp="1" noChangeArrowheads="1"/>
          </p:cNvSpPr>
          <p:nvPr>
            <p:ph type="ctrTitle"/>
          </p:nvPr>
        </p:nvSpPr>
        <p:spPr>
          <a:xfrm>
            <a:off x="-33719" y="30348"/>
            <a:ext cx="9270483" cy="2091299"/>
          </a:xfrm>
          <a:noFill/>
          <a:ln w="9525">
            <a:noFill/>
            <a:miter lim="800000"/>
            <a:headEnd/>
            <a:tailEnd/>
          </a:ln>
          <a:effectLst/>
        </p:spPr>
        <p:txBody>
          <a:bodyPr vert="horz" wrap="square" lIns="91435" tIns="45718" rIns="91435" bIns="45718" numCol="1" anchor="t" anchorCtr="1" compatLnSpc="1">
            <a:prstTxWarp prst="textNoShape">
              <a:avLst/>
            </a:prstTxWarp>
          </a:bodyPr>
          <a:lstStyle/>
          <a:p>
            <a:pPr marL="1076325" indent="-1076325" algn="r" eaLnBrk="1" hangingPunct="1"/>
            <a:r>
              <a:rPr lang="ar-JO" sz="5400"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2. المسيح هو </a:t>
            </a:r>
            <a:r>
              <a:rPr lang="ar-JO" sz="5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إعلان</a:t>
            </a:r>
            <a:r>
              <a:rPr lang="ar-JO" sz="5400"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الله الأخير لك أيضاً.</a:t>
            </a:r>
            <a:endParaRPr lang="en-US" sz="5400"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22791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128591"/>
            <a:ext cx="9036496" cy="1729409"/>
          </a:xfrm>
          <a:effectLst>
            <a:outerShdw blurRad="63500" dist="35921" dir="2700000" algn="ctr" rotWithShape="0">
              <a:schemeClr val="tx2">
                <a:alpha val="74998"/>
              </a:schemeClr>
            </a:outerShdw>
          </a:effectLst>
        </p:spPr>
        <p:txBody>
          <a:bodyPr anchor="t"/>
          <a:lstStyle/>
          <a:p>
            <a:pPr algn="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نحن نبحث عن الحق في كل الأماكن الخاطئة.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01712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dirty="0">
                <a:effectLst>
                  <a:glow rad="152400">
                    <a:srgbClr val="000000"/>
                  </a:glow>
                  <a:outerShdw blurRad="44450" dist="88900" dir="2700000" algn="tl" rotWithShape="0">
                    <a:srgbClr val="000000">
                      <a:alpha val="92000"/>
                    </a:srgbClr>
                  </a:outerShdw>
                </a:effectLst>
                <a:ea typeface="ＭＳ Ｐゴシック" charset="0"/>
              </a:rPr>
              <a:t> </a:t>
            </a:r>
            <a:r>
              <a:rPr lang="ar-JO" dirty="0">
                <a:effectLst>
                  <a:glow rad="152400">
                    <a:srgbClr val="000000"/>
                  </a:glow>
                  <a:outerShdw blurRad="44450" dist="88900" dir="2700000" algn="tl" rotWithShape="0">
                    <a:srgbClr val="000000">
                      <a:alpha val="92000"/>
                    </a:srgbClr>
                  </a:outerShdw>
                </a:effectLst>
                <a:ea typeface="ＭＳ Ｐゴシック" charset="0"/>
              </a:rPr>
              <a:t>1. ي</a:t>
            </a:r>
            <a:r>
              <a:rPr lang="ar-SA" dirty="0">
                <a:effectLst>
                  <a:glow rad="152400">
                    <a:srgbClr val="000000"/>
                  </a:glow>
                  <a:outerShdw blurRad="44450" dist="88900" dir="2700000" algn="tl" rotWithShape="0">
                    <a:srgbClr val="000000">
                      <a:alpha val="92000"/>
                    </a:srgbClr>
                  </a:outerShdw>
                </a:effectLst>
                <a:ea typeface="ＭＳ Ｐゴシック" charset="0"/>
              </a:rPr>
              <a:t>سوع </a:t>
            </a:r>
            <a:r>
              <a:rPr lang="ar-JO" dirty="0">
                <a:effectLst>
                  <a:glow rad="152400">
                    <a:srgbClr val="000000"/>
                  </a:glow>
                  <a:outerShdw blurRad="44450" dist="88900" dir="2700000" algn="tl" rotWithShape="0">
                    <a:srgbClr val="000000">
                      <a:alpha val="92000"/>
                    </a:srgbClr>
                  </a:outerShdw>
                </a:effectLst>
                <a:ea typeface="ＭＳ Ｐゴシック" charset="0"/>
              </a:rPr>
              <a:t>أ</a:t>
            </a:r>
            <a:r>
              <a:rPr lang="ar-SA" dirty="0">
                <a:effectLst>
                  <a:glow rad="152400">
                    <a:srgbClr val="000000"/>
                  </a:glow>
                  <a:outerShdw blurRad="44450" dist="88900" dir="2700000" algn="tl" rotWithShape="0">
                    <a:srgbClr val="000000">
                      <a:alpha val="92000"/>
                    </a:srgbClr>
                  </a:outerShdw>
                </a:effectLst>
                <a:ea typeface="ＭＳ Ｐゴシック" charset="0"/>
              </a:rPr>
              <a:t>فضل من </a:t>
            </a:r>
            <a:r>
              <a:rPr lang="ar-JO" dirty="0">
                <a:effectLst>
                  <a:glow rad="152400">
                    <a:srgbClr val="000000"/>
                  </a:glow>
                  <a:outerShdw blurRad="44450" dist="88900" dir="2700000" algn="tl" rotWithShape="0">
                    <a:srgbClr val="000000">
                      <a:alpha val="92000"/>
                    </a:srgbClr>
                  </a:outerShdw>
                </a:effectLst>
                <a:ea typeface="ＭＳ Ｐゴシック" charset="0"/>
              </a:rPr>
              <a:t>أ</a:t>
            </a:r>
            <a:r>
              <a:rPr lang="ar-SA" dirty="0">
                <a:effectLst>
                  <a:glow rad="152400">
                    <a:srgbClr val="000000"/>
                  </a:glow>
                  <a:outerShdw blurRad="44450" dist="88900" dir="2700000" algn="tl" rotWithShape="0">
                    <a:srgbClr val="000000">
                      <a:alpha val="92000"/>
                    </a:srgbClr>
                  </a:outerShdw>
                </a:effectLst>
                <a:ea typeface="ＭＳ Ｐゴシック" charset="0"/>
              </a:rPr>
              <a:t>ي </a:t>
            </a:r>
            <a:r>
              <a:rPr lang="ar-JO" dirty="0">
                <a:effectLst>
                  <a:glow rad="152400">
                    <a:srgbClr val="000000"/>
                  </a:glow>
                  <a:outerShdw blurRad="44450" dist="88900" dir="2700000" algn="tl" rotWithShape="0">
                    <a:srgbClr val="000000">
                      <a:alpha val="92000"/>
                    </a:srgbClr>
                  </a:outerShdw>
                </a:effectLst>
                <a:ea typeface="ＭＳ Ｐゴシック" charset="0"/>
              </a:rPr>
              <a:t>شخص</a:t>
            </a:r>
            <a:r>
              <a:rPr lang="ar-SA" dirty="0">
                <a:effectLst>
                  <a:glow rad="152400">
                    <a:srgbClr val="000000"/>
                  </a:glow>
                  <a:outerShdw blurRad="44450" dist="88900" dir="2700000" algn="tl" rotWithShape="0">
                    <a:srgbClr val="000000">
                      <a:alpha val="92000"/>
                    </a:srgbClr>
                  </a:outerShdw>
                </a:effectLst>
                <a:ea typeface="ＭＳ Ｐゴシック" charset="0"/>
              </a:rPr>
              <a:t> </a:t>
            </a:r>
            <a:r>
              <a:rPr lang="ar-JO" dirty="0">
                <a:effectLst>
                  <a:glow rad="152400">
                    <a:srgbClr val="000000"/>
                  </a:glow>
                  <a:outerShdw blurRad="44450" dist="88900" dir="2700000" algn="tl" rotWithShape="0">
                    <a:srgbClr val="000000">
                      <a:alpha val="92000"/>
                    </a:srgbClr>
                  </a:outerShdw>
                </a:effectLst>
                <a:ea typeface="ＭＳ Ｐゴシック" charset="0"/>
              </a:rPr>
              <a:t>أ</a:t>
            </a:r>
            <a:r>
              <a:rPr lang="ar-SA" dirty="0">
                <a:effectLst>
                  <a:glow rad="152400">
                    <a:srgbClr val="000000"/>
                  </a:glow>
                  <a:outerShdw blurRad="44450" dist="88900" dir="2700000" algn="tl" rotWithShape="0">
                    <a:srgbClr val="000000">
                      <a:alpha val="92000"/>
                    </a:srgbClr>
                  </a:outerShdw>
                </a:effectLst>
                <a:ea typeface="ＭＳ Ｐゴシック" charset="0"/>
              </a:rPr>
              <a:t>و </a:t>
            </a:r>
            <a:r>
              <a:rPr lang="ar-JO" dirty="0">
                <a:effectLst>
                  <a:glow rad="152400">
                    <a:srgbClr val="000000"/>
                  </a:glow>
                  <a:outerShdw blurRad="44450" dist="88900" dir="2700000" algn="tl" rotWithShape="0">
                    <a:srgbClr val="000000">
                      <a:alpha val="92000"/>
                    </a:srgbClr>
                  </a:outerShdw>
                </a:effectLst>
                <a:ea typeface="ＭＳ Ｐゴシック" charset="0"/>
              </a:rPr>
              <a:t>أ</a:t>
            </a:r>
            <a:r>
              <a:rPr lang="ar-SA" dirty="0">
                <a:effectLst>
                  <a:glow rad="152400">
                    <a:srgbClr val="000000"/>
                  </a:glow>
                  <a:outerShdw blurRad="44450" dist="88900" dir="2700000" algn="tl" rotWithShape="0">
                    <a:srgbClr val="000000">
                      <a:alpha val="92000"/>
                    </a:srgbClr>
                  </a:outerShdw>
                </a:effectLst>
                <a:ea typeface="ＭＳ Ｐゴシック" charset="0"/>
              </a:rPr>
              <a:t>ي شيء </a:t>
            </a:r>
            <a:br>
              <a:rPr lang="ar-SA" dirty="0">
                <a:effectLst>
                  <a:glow rad="152400">
                    <a:srgbClr val="000000"/>
                  </a:glow>
                  <a:outerShdw blurRad="44450" dist="88900" dir="2700000" algn="tl" rotWithShape="0">
                    <a:srgbClr val="000000">
                      <a:alpha val="92000"/>
                    </a:srgbClr>
                  </a:outerShdw>
                </a:effectLst>
                <a:ea typeface="ＭＳ Ｐゴシック" charset="0"/>
              </a:rPr>
            </a:br>
            <a:r>
              <a:rPr lang="ar-JO" dirty="0">
                <a:effectLst>
                  <a:glow rad="152400">
                    <a:srgbClr val="000000"/>
                  </a:glow>
                  <a:outerShdw blurRad="44450" dist="88900" dir="2700000" algn="tl" rotWithShape="0">
                    <a:srgbClr val="000000">
                      <a:alpha val="92000"/>
                    </a:srgbClr>
                  </a:outerShdw>
                </a:effectLst>
                <a:ea typeface="ＭＳ Ｐゴシック" charset="0"/>
              </a:rPr>
              <a:t>(1: 1-10: 18)</a:t>
            </a:r>
            <a:endParaRPr lang="en-US" dirty="0">
              <a:effectLst>
                <a:glow rad="152400">
                  <a:srgbClr val="000000"/>
                </a:glow>
                <a:outerShdw blurRad="44450" dist="88900" dir="2700000" algn="tl" rotWithShape="0">
                  <a:srgbClr val="000000">
                    <a:alpha val="92000"/>
                  </a:srgbClr>
                </a:outerShdw>
              </a:effectLst>
              <a:ea typeface="ＭＳ Ｐゴシック" charset="0"/>
            </a:endParaRP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3"/>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solidFill>
              <a:schemeClr val="tx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a:t>
              </a:r>
              <a:r>
                <a:rPr kumimoji="0" lang="ar-JO"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إ</a:t>
              </a: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699792" y="1628800"/>
            <a:ext cx="6468188" cy="4531559"/>
            <a:chOff x="2699792" y="1899577"/>
            <a:chExt cx="6468188"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3"/>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تواصل </a:t>
              </a: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معنا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699792" y="4453769"/>
              <a:ext cx="2304256" cy="845326"/>
            </a:xfrm>
            <a:prstGeom prst="rect">
              <a:avLst/>
            </a:prstGeom>
            <a:solidFill>
              <a:schemeClr val="tx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المسيح هو الجسر نحو و</a:t>
              </a:r>
              <a:r>
                <a:rPr kumimoji="0" lang="ar-JO"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إلى</a:t>
              </a: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a:t>
              </a:r>
              <a:r>
                <a:rPr kumimoji="0" lang="ar-JO"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إ</a:t>
              </a: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480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0"/>
            <a:ext cx="6858000" cy="6858000"/>
          </a:xfrm>
          <a:prstGeom prst="rect">
            <a:avLst/>
          </a:prstGeom>
        </p:spPr>
      </p:pic>
      <p:sp>
        <p:nvSpPr>
          <p:cNvPr id="900098" name="Rectangle 2"/>
          <p:cNvSpPr>
            <a:spLocks noGrp="1" noChangeArrowheads="1"/>
          </p:cNvSpPr>
          <p:nvPr>
            <p:ph type="ctrTitle"/>
          </p:nvPr>
        </p:nvSpPr>
        <p:spPr>
          <a:xfrm>
            <a:off x="0" y="313766"/>
            <a:ext cx="4034118" cy="64267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أنا هو الطريق والحق والحياة</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82556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92146"/>
            <a:ext cx="9144000" cy="170609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إذاَ لماذا يجب أن نستمر في الركض خلف يسوع؟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0"/>
            <a:ext cx="9146479" cy="5122028"/>
          </a:xfrm>
          <a:prstGeom prst="rect">
            <a:avLst/>
          </a:prstGeom>
        </p:spPr>
      </p:pic>
    </p:spTree>
    <p:extLst>
      <p:ext uri="{BB962C8B-B14F-4D97-AF65-F5344CB8AC3E}">
        <p14:creationId xmlns:p14="http://schemas.microsoft.com/office/powerpoint/2010/main" val="1788659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sz="quarter"/>
          </p:nvPr>
        </p:nvSpPr>
        <p:spPr>
          <a:xfrm>
            <a:off x="-33718" y="30349"/>
            <a:ext cx="9177717" cy="1022388"/>
          </a:xfrm>
          <a:effectLst/>
        </p:spPr>
        <p:txBody>
          <a:bodyPr/>
          <a:lstStyle/>
          <a:p>
            <a:pPr eaLnBrk="1" hangingPunct="1"/>
            <a:r>
              <a:rPr lang="ar-SA" sz="6600"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 الفكرة الرئيسية </a:t>
            </a:r>
            <a:r>
              <a:rPr lang="ar-JO" sz="6600"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لـِ 1: 1-3</a:t>
            </a:r>
            <a:endParaRPr lang="en-US" sz="6600" dirty="0">
              <a:solidFill>
                <a:schemeClr val="tx1"/>
              </a:solidFill>
              <a:effectLst>
                <a:glow rad="152400">
                  <a:srgbClr val="000000"/>
                </a:glow>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endParaRPr>
          </a:p>
        </p:txBody>
      </p:sp>
      <p:pic>
        <p:nvPicPr>
          <p:cNvPr id="2" name="Picture 1" descr="c3704-jesuspray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55776" y="1556792"/>
            <a:ext cx="4064000" cy="3733800"/>
          </a:xfrm>
          <a:prstGeom prst="rect">
            <a:avLst/>
          </a:prstGeom>
        </p:spPr>
      </p:pic>
      <p:sp>
        <p:nvSpPr>
          <p:cNvPr id="5" name="Rectangle 3"/>
          <p:cNvSpPr txBox="1">
            <a:spLocks noChangeArrowheads="1"/>
          </p:cNvSpPr>
          <p:nvPr/>
        </p:nvSpPr>
        <p:spPr bwMode="auto">
          <a:xfrm>
            <a:off x="0" y="5002560"/>
            <a:ext cx="9177717" cy="1349375"/>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uLnTx/>
                <a:uFillTx/>
                <a:latin typeface="Arial" panose="020B0604020202020204" pitchFamily="34" charset="0"/>
                <a:ea typeface="ＭＳ Ｐゴシック" charset="0"/>
                <a:cs typeface="Arial" panose="020B0604020202020204" pitchFamily="34" charset="0"/>
              </a:rPr>
              <a:t>يسوع هو الحق المطلق </a:t>
            </a:r>
            <a:endParaRPr kumimoji="0" lang="en-US" sz="5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reflection stA="50000" endPos="75000" dir="5400000" sy="-100000" algn="bl" rotWithShape="0"/>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3974821"/>
      </p:ext>
    </p:extLst>
  </p:cSld>
  <p:clrMapOvr>
    <a:overrideClrMapping bg1="dk2" tx1="lt1" bg2="dk1"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2478157" y="30348"/>
            <a:ext cx="6712580" cy="2091299"/>
          </a:xfrm>
          <a:effectLst/>
        </p:spPr>
        <p:txBody>
          <a:bodyPr anchor="t"/>
          <a:lstStyle/>
          <a:p>
            <a:pPr marL="720000" indent="-720000" algn="r" rtl="1" eaLnBrk="1" hangingPunct="1"/>
            <a:r>
              <a:rPr lang="ar-JO"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 المسيح أفضل من أي </a:t>
            </a:r>
            <a:r>
              <a:rPr lang="ar-JO"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نبي</a:t>
            </a:r>
            <a:r>
              <a:rPr lang="ar-JO"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a:t>
            </a:r>
            <a:br>
              <a:rPr lang="ar-JO"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ar-JO"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 1-3)</a:t>
            </a:r>
            <a:endParaRPr lang="en-US"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601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يركض </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البعض جيدا</a:t>
            </a:r>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 ولكن .....</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8453"/>
            <a:ext cx="9144000" cy="5920740"/>
          </a:xfrm>
          <a:prstGeom prst="rect">
            <a:avLst/>
          </a:prstGeom>
        </p:spPr>
      </p:pic>
      <p:sp>
        <p:nvSpPr>
          <p:cNvPr id="14339" name="Rectangle 3"/>
          <p:cNvSpPr>
            <a:spLocks noGrp="1" noChangeArrowheads="1"/>
          </p:cNvSpPr>
          <p:nvPr>
            <p:ph type="ctrTitle"/>
          </p:nvPr>
        </p:nvSpPr>
        <p:spPr>
          <a:xfrm>
            <a:off x="-33718" y="30348"/>
            <a:ext cx="9224455" cy="2091299"/>
          </a:xfrm>
          <a:noFill/>
          <a:ln w="9525">
            <a:noFill/>
            <a:miter lim="800000"/>
            <a:headEnd/>
            <a:tailEnd/>
          </a:ln>
          <a:effectLst/>
        </p:spPr>
        <p:txBody>
          <a:bodyPr vert="horz" wrap="square" lIns="91435" tIns="45718" rIns="91435" bIns="45718" numCol="1" anchor="t" anchorCtr="1" compatLnSpc="1">
            <a:prstTxWarp prst="textNoShape">
              <a:avLst/>
            </a:prstTxWarp>
          </a:bodyPr>
          <a:lstStyle/>
          <a:p>
            <a:pPr marL="1076325" indent="-1076325" algn="l" eaLnBrk="1" hangingPunct="1"/>
            <a:r>
              <a:rPr kumimoji="0" lang="ar-JO" sz="54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2. المسيح هو </a:t>
            </a:r>
            <a:r>
              <a:rPr kumimoji="0" lang="ar-JO" sz="5400" b="1" i="0" u="none" strike="noStrike" kern="0" cap="none" spc="0" normalizeH="0" baseline="0" noProof="0" dirty="0">
                <a:ln>
                  <a:noFill/>
                </a:ln>
                <a:solidFill>
                  <a:srgbClr val="FFFF00"/>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إعلان</a:t>
            </a:r>
            <a:r>
              <a:rPr kumimoji="0" lang="ar-JO" sz="54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 الله الأخير لك أيضاً.</a:t>
            </a:r>
            <a:endParaRPr lang="en-US" sz="5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4688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117" y="274638"/>
            <a:ext cx="7022353" cy="1143000"/>
          </a:xfrm>
        </p:spPr>
        <p:txBody>
          <a:bodyPr/>
          <a:lstStyle/>
          <a:p>
            <a:r>
              <a:rPr lang="ar-JO" b="1" dirty="0">
                <a:solidFill>
                  <a:srgbClr val="FFFFFF"/>
                </a:solidFill>
                <a:latin typeface="Arial"/>
                <a:ea typeface="ＭＳ Ｐゴシック" charset="0"/>
                <a:cs typeface="Arial"/>
              </a:rPr>
              <a:t>هل تثق بالمسيح لأجل الحق؟</a:t>
            </a:r>
            <a:endParaRPr lang="en-US" b="1" dirty="0">
              <a:solidFill>
                <a:srgbClr val="FFFFFF"/>
              </a:solidFill>
              <a:latin typeface="Arial"/>
              <a:ea typeface="ＭＳ Ｐゴシック" charset="0"/>
              <a:cs typeface="Arial"/>
            </a:endParaRPr>
          </a:p>
        </p:txBody>
      </p:sp>
      <p:sp>
        <p:nvSpPr>
          <p:cNvPr id="3" name="Content Placeholder 2"/>
          <p:cNvSpPr>
            <a:spLocks noGrp="1"/>
          </p:cNvSpPr>
          <p:nvPr>
            <p:ph idx="1"/>
          </p:nvPr>
        </p:nvSpPr>
        <p:spPr>
          <a:xfrm>
            <a:off x="1015997" y="1600200"/>
            <a:ext cx="8077200" cy="4525963"/>
          </a:xfrm>
        </p:spPr>
        <p:txBody>
          <a:bodyPr/>
          <a:lstStyle/>
          <a:p>
            <a:pPr algn="r" rtl="1"/>
            <a:r>
              <a:rPr lang="ar-JO" b="1" dirty="0">
                <a:solidFill>
                  <a:srgbClr val="FFFFFF"/>
                </a:solidFill>
                <a:latin typeface="Arial"/>
                <a:ea typeface="ＭＳ Ｐゴシック" charset="0"/>
                <a:cs typeface="Arial"/>
              </a:rPr>
              <a:t>لننمو من خلال سفر العبرانيين</a:t>
            </a:r>
            <a:endParaRPr lang="en-US" b="1" dirty="0">
              <a:solidFill>
                <a:srgbClr val="FFFFFF"/>
              </a:solidFill>
              <a:latin typeface="Arial"/>
              <a:ea typeface="ＭＳ Ｐゴシック" charset="0"/>
              <a:cs typeface="Arial"/>
            </a:endParaRPr>
          </a:p>
          <a:p>
            <a:pPr algn="r" rtl="1"/>
            <a:r>
              <a:rPr lang="ar-JO" b="1" dirty="0">
                <a:solidFill>
                  <a:srgbClr val="FFFFFF"/>
                </a:solidFill>
                <a:latin typeface="Arial"/>
                <a:ea typeface="ＭＳ Ｐゴシック" charset="0"/>
                <a:cs typeface="Arial"/>
              </a:rPr>
              <a:t>ثق بالمسيح اليوم باعتباره حق الله</a:t>
            </a:r>
            <a:endParaRPr lang="en-US" sz="3000" b="1" dirty="0">
              <a:solidFill>
                <a:srgbClr val="FFFFFF"/>
              </a:solidFill>
              <a:latin typeface="Arial"/>
              <a:ea typeface="ＭＳ Ｐゴシック" charset="0"/>
              <a:cs typeface="Arial"/>
            </a:endParaRPr>
          </a:p>
          <a:p>
            <a:pPr lvl="1" algn="r" rtl="1"/>
            <a:r>
              <a:rPr lang="ar-JO" sz="3000" b="1" dirty="0">
                <a:solidFill>
                  <a:srgbClr val="FFFFFF"/>
                </a:solidFill>
                <a:latin typeface="Arial"/>
                <a:ea typeface="ＭＳ Ｐゴシック" charset="0"/>
                <a:cs typeface="Arial"/>
              </a:rPr>
              <a:t>اسمع: رومية 10: 17</a:t>
            </a:r>
            <a:endParaRPr lang="en-US" sz="3000" b="1" dirty="0">
              <a:solidFill>
                <a:srgbClr val="FFFFFF"/>
              </a:solidFill>
              <a:latin typeface="Arial"/>
              <a:ea typeface="ＭＳ Ｐゴシック" charset="0"/>
              <a:cs typeface="Arial"/>
            </a:endParaRPr>
          </a:p>
          <a:p>
            <a:pPr lvl="1" algn="r" rtl="1"/>
            <a:r>
              <a:rPr lang="ar-JO" sz="3000" b="1" dirty="0">
                <a:solidFill>
                  <a:srgbClr val="FFFFFF"/>
                </a:solidFill>
                <a:latin typeface="Arial"/>
                <a:ea typeface="ＭＳ Ｐゴシック" charset="0"/>
                <a:cs typeface="Arial"/>
              </a:rPr>
              <a:t>آمن: مرقس 16: 16</a:t>
            </a:r>
            <a:endParaRPr lang="en-US" sz="3000" b="1" dirty="0">
              <a:solidFill>
                <a:srgbClr val="FFFFFF"/>
              </a:solidFill>
              <a:latin typeface="Arial"/>
              <a:ea typeface="ＭＳ Ｐゴシック" charset="0"/>
              <a:cs typeface="Arial"/>
            </a:endParaRPr>
          </a:p>
          <a:p>
            <a:pPr lvl="1" algn="r" rtl="1"/>
            <a:r>
              <a:rPr lang="ar-JO" sz="3000" b="1" dirty="0">
                <a:solidFill>
                  <a:srgbClr val="FFFFFF"/>
                </a:solidFill>
                <a:latin typeface="Arial"/>
                <a:ea typeface="ＭＳ Ｐゴシック" charset="0"/>
                <a:cs typeface="Arial"/>
              </a:rPr>
              <a:t>تُب: أعمال 2: 38</a:t>
            </a:r>
            <a:endParaRPr lang="en-US" sz="3000" b="1" dirty="0">
              <a:solidFill>
                <a:srgbClr val="FFFFFF"/>
              </a:solidFill>
              <a:latin typeface="Arial"/>
              <a:ea typeface="ＭＳ Ｐゴシック" charset="0"/>
              <a:cs typeface="Arial"/>
            </a:endParaRPr>
          </a:p>
          <a:p>
            <a:pPr lvl="1" algn="r" rtl="1"/>
            <a:r>
              <a:rPr lang="ar-JO" sz="3000" b="1" dirty="0">
                <a:solidFill>
                  <a:srgbClr val="FFFFFF"/>
                </a:solidFill>
                <a:latin typeface="Arial"/>
                <a:ea typeface="ＭＳ Ｐゴシック" charset="0"/>
                <a:cs typeface="Arial"/>
              </a:rPr>
              <a:t>اعترف: رومية 10: 10</a:t>
            </a:r>
            <a:endParaRPr lang="en-US" sz="3000" b="1" dirty="0">
              <a:solidFill>
                <a:srgbClr val="FFFFFF"/>
              </a:solidFill>
              <a:latin typeface="Arial"/>
              <a:ea typeface="ＭＳ Ｐゴシック" charset="0"/>
              <a:cs typeface="Arial"/>
            </a:endParaRPr>
          </a:p>
          <a:p>
            <a:pPr lvl="1" algn="r" rtl="1"/>
            <a:r>
              <a:rPr lang="ar-JO" sz="3000" b="1" dirty="0">
                <a:solidFill>
                  <a:srgbClr val="FFFFFF"/>
                </a:solidFill>
                <a:latin typeface="Arial"/>
                <a:ea typeface="ＭＳ Ｐゴシック" charset="0"/>
                <a:cs typeface="Arial"/>
              </a:rPr>
              <a:t>اعتمد: رومية 6: 3-4</a:t>
            </a:r>
            <a:endParaRPr lang="en-US" sz="30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6678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anim calcmode="lin" valueType="num">
                                      <p:cBhvr>
                                        <p:cTn id="18"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dissolve">
                                      <p:cBhvr>
                                        <p:cTn id="29" dur="500"/>
                                        <p:tgtEl>
                                          <p:spTgt spid="3">
                                            <p:txEl>
                                              <p:pRg st="3" end="3"/>
                                            </p:txEl>
                                          </p:spTgt>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childTnLst>
                          </p:cTn>
                        </p:par>
                        <p:par>
                          <p:cTn id="34" fill="hold">
                            <p:stCondLst>
                              <p:cond delay="1500"/>
                            </p:stCondLst>
                            <p:childTnLst>
                              <p:par>
                                <p:cTn id="35" presetID="9"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ssolve">
                                      <p:cBhvr>
                                        <p:cTn id="37" dur="500"/>
                                        <p:tgtEl>
                                          <p:spTgt spid="3">
                                            <p:txEl>
                                              <p:pRg st="5" end="5"/>
                                            </p:txEl>
                                          </p:spTgt>
                                        </p:tgtEl>
                                      </p:cBhvr>
                                    </p:animEffect>
                                  </p:childTnLst>
                                </p:cTn>
                              </p:par>
                            </p:childTnLst>
                          </p:cTn>
                        </p:par>
                        <p:par>
                          <p:cTn id="38" fill="hold">
                            <p:stCondLst>
                              <p:cond delay="2000"/>
                            </p:stCondLst>
                            <p:childTnLst>
                              <p:par>
                                <p:cTn id="39" presetID="9"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dissolv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يترك </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البعض السباق المسيحي </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27330"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24468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defTabSz="914400" rtl="1" fontAlgn="base">
              <a:lnSpc>
                <a:spcPct val="90000"/>
              </a:lnSpc>
              <a:spcBef>
                <a:spcPct val="50000"/>
              </a:spcBef>
              <a:spcAft>
                <a:spcPct val="0"/>
              </a:spcAft>
              <a:defRPr/>
            </a:pPr>
            <a:r>
              <a:rPr lang="ar-JO" sz="3400" b="1" dirty="0">
                <a:solidFill>
                  <a:srgbClr val="FFFFFF"/>
                </a:solidFill>
                <a:latin typeface="Arial" charset="0"/>
                <a:ea typeface="ＭＳ Ｐゴシック" charset="0"/>
                <a:cs typeface="Arial" charset="0"/>
              </a:rPr>
              <a:t>كشف بحث العائلة الأمريكية خلال الأزمات، الذي أجراه المجلس المعمداني الجنوبي عن الحياة الأسرية، بعض الحقائق المثيرة للقلق. </a:t>
            </a:r>
            <a:r>
              <a:rPr lang="ar-JO" sz="3400" b="1" dirty="0">
                <a:solidFill>
                  <a:srgbClr val="FFFF00"/>
                </a:solidFill>
                <a:latin typeface="Arial" charset="0"/>
                <a:ea typeface="ＭＳ Ｐゴシック" charset="0"/>
                <a:cs typeface="Arial" charset="0"/>
              </a:rPr>
              <a:t>فمن بين الأطفال الذين نشأوا في بيوت إنجيلية، يغادر 88% منهم الكنيسة في سن 18 عاماً ولا يعودون أبداً.</a:t>
            </a:r>
            <a:endParaRPr lang="en-US" sz="3400" b="1" dirty="0">
              <a:solidFill>
                <a:srgbClr val="FFFF00"/>
              </a:solidFill>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algn="r" rtl="1" fontAlgn="base">
              <a:lnSpc>
                <a:spcPct val="90000"/>
              </a:lnSpc>
              <a:spcBef>
                <a:spcPct val="0"/>
              </a:spcBef>
              <a:spcAft>
                <a:spcPct val="0"/>
              </a:spcAft>
              <a:defRPr/>
            </a:pPr>
            <a:r>
              <a:rPr lang="ar-JO" sz="2400" b="1" dirty="0">
                <a:solidFill>
                  <a:srgbClr val="FFFFFF"/>
                </a:solidFill>
                <a:cs typeface="Arial" charset="0"/>
              </a:rPr>
              <a:t>خلاصة القس الأسبوعية، التركيز على الأسرة، 26 تموز 2002، مقتبسة في غاري فوستر، الرسالة التربوية</a:t>
            </a:r>
            <a:r>
              <a:rPr lang="en-US" sz="2400" b="1" dirty="0">
                <a:solidFill>
                  <a:srgbClr val="FFFFFF"/>
                </a:solidFill>
                <a:cs typeface="Arial" charset="0"/>
              </a:rPr>
              <a:t>، </a:t>
            </a:r>
            <a:r>
              <a:rPr lang="ar-JO" sz="2400" b="1" dirty="0">
                <a:solidFill>
                  <a:srgbClr val="FFFFFF"/>
                </a:solidFill>
                <a:cs typeface="Arial" charset="0"/>
              </a:rPr>
              <a:t>10</a:t>
            </a:r>
            <a:r>
              <a:rPr lang="en-US" sz="2400" b="1" dirty="0">
                <a:solidFill>
                  <a:srgbClr val="FFFFFF"/>
                </a:solidFill>
                <a:cs typeface="Arial" charset="0"/>
              </a:rPr>
              <a:t> </a:t>
            </a:r>
            <a:r>
              <a:rPr lang="ar-JO" sz="2400" b="1" dirty="0">
                <a:solidFill>
                  <a:srgbClr val="FFFFFF"/>
                </a:solidFill>
                <a:cs typeface="Arial" charset="0"/>
              </a:rPr>
              <a:t>آب 2002، ص 1.</a:t>
            </a:r>
            <a:endParaRPr lang="en-US" sz="2400" b="1" dirty="0">
              <a:solidFill>
                <a:srgbClr val="FFFFFF"/>
              </a:solidFill>
              <a:cs typeface="Arial" charset="0"/>
            </a:endParaRPr>
          </a:p>
        </p:txBody>
      </p:sp>
    </p:spTree>
    <p:extLst>
      <p:ext uri="{BB962C8B-B14F-4D97-AF65-F5344CB8AC3E}">
        <p14:creationId xmlns:p14="http://schemas.microsoft.com/office/powerpoint/2010/main" val="5954930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781" y="1000951"/>
            <a:ext cx="9276693" cy="5857049"/>
          </a:xfrm>
          <a:prstGeom prst="rect">
            <a:avLst/>
          </a:prstGeom>
        </p:spPr>
      </p:pic>
      <p:sp>
        <p:nvSpPr>
          <p:cNvPr id="900098" name="Rectangle 2"/>
          <p:cNvSpPr>
            <a:spLocks noGrp="1" noChangeArrowheads="1"/>
          </p:cNvSpPr>
          <p:nvPr>
            <p:ph type="ctrTitle"/>
          </p:nvPr>
        </p:nvSpPr>
        <p:spPr>
          <a:xfrm>
            <a:off x="37912" y="62463"/>
            <a:ext cx="9144000" cy="967393"/>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عودة </a:t>
            </a:r>
            <a:r>
              <a:rPr lang="ar-JO" sz="5400" dirty="0">
                <a:effectLst>
                  <a:glow rad="127000">
                    <a:schemeClr val="tx1"/>
                  </a:glow>
                </a:effectLst>
                <a:ea typeface="ＭＳ Ｐゴシック" charset="0"/>
              </a:rPr>
              <a:t>ال</a:t>
            </a:r>
            <a:r>
              <a:rPr lang="ar-SA" sz="5400" dirty="0">
                <a:effectLst>
                  <a:glow rad="127000">
                    <a:schemeClr val="tx1"/>
                  </a:glow>
                </a:effectLst>
                <a:ea typeface="ＭＳ Ｐゴシック" charset="0"/>
              </a:rPr>
              <a:t>سنغافور</a:t>
            </a:r>
            <a:r>
              <a:rPr lang="ar-JO" sz="5400" dirty="0">
                <a:effectLst>
                  <a:glow rad="127000">
                    <a:schemeClr val="tx1"/>
                  </a:glow>
                </a:effectLst>
                <a:ea typeface="ＭＳ Ｐゴシック" charset="0"/>
              </a:rPr>
              <a:t>يين</a:t>
            </a:r>
            <a:r>
              <a:rPr lang="ar-SA" sz="5400" dirty="0">
                <a:effectLst>
                  <a:glow rad="127000">
                    <a:schemeClr val="tx1"/>
                  </a:glow>
                </a:effectLst>
                <a:ea typeface="ＭＳ Ｐゴシック" charset="0"/>
              </a:rPr>
              <a:t> </a:t>
            </a:r>
            <a:endParaRPr lang="en-US" sz="5400" dirty="0">
              <a:effectLst>
                <a:glow rad="127000">
                  <a:schemeClr val="tx1"/>
                </a:glow>
              </a:effectLst>
              <a:ea typeface="ＭＳ Ｐゴシック" charset="0"/>
            </a:endParaRPr>
          </a:p>
        </p:txBody>
      </p:sp>
      <p:sp>
        <p:nvSpPr>
          <p:cNvPr id="3" name="Left Arrow 2"/>
          <p:cNvSpPr/>
          <p:nvPr/>
        </p:nvSpPr>
        <p:spPr bwMode="auto">
          <a:xfrm>
            <a:off x="3989456" y="1533651"/>
            <a:ext cx="2288247" cy="921412"/>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Left Arrow 4"/>
          <p:cNvSpPr/>
          <p:nvPr/>
        </p:nvSpPr>
        <p:spPr bwMode="auto">
          <a:xfrm>
            <a:off x="3989456" y="2863615"/>
            <a:ext cx="2288247" cy="921412"/>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Left Arrow 5"/>
          <p:cNvSpPr/>
          <p:nvPr/>
        </p:nvSpPr>
        <p:spPr bwMode="auto">
          <a:xfrm>
            <a:off x="3989456" y="4193579"/>
            <a:ext cx="2288247" cy="921412"/>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Left Arrow 6"/>
          <p:cNvSpPr/>
          <p:nvPr/>
        </p:nvSpPr>
        <p:spPr bwMode="auto">
          <a:xfrm rot="10800000">
            <a:off x="3989456" y="4397855"/>
            <a:ext cx="2288247" cy="921412"/>
          </a:xfrm>
          <a:prstGeom prst="lef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18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اعتادوا </a:t>
            </a:r>
            <a:r>
              <a:rPr lang="ar-JO"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أ</a:t>
            </a:r>
            <a:r>
              <a:rPr lang="ar-SA"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ن يكونوا هنا </a:t>
            </a:r>
            <a:endParaRPr lang="en-US" sz="48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sp>
        <p:nvSpPr>
          <p:cNvPr id="4" name="Rectangle 2"/>
          <p:cNvSpPr txBox="1">
            <a:spLocks noChangeArrowheads="1"/>
          </p:cNvSpPr>
          <p:nvPr/>
        </p:nvSpPr>
        <p:spPr bwMode="auto">
          <a:xfrm>
            <a:off x="179513" y="1849213"/>
            <a:ext cx="4824536" cy="40324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طلاق </a:t>
            </a:r>
            <a:endPar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الش</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كوك ال</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جامع</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ية </a:t>
            </a:r>
            <a:endPar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العيش معا</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العيش منفصلين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148064" y="1772816"/>
            <a:ext cx="3275856" cy="4185242"/>
          </a:xfrm>
          <a:prstGeom prst="rect">
            <a:avLst/>
          </a:prstGeom>
        </p:spPr>
      </p:pic>
    </p:spTree>
    <p:extLst>
      <p:ext uri="{BB962C8B-B14F-4D97-AF65-F5344CB8AC3E}">
        <p14:creationId xmlns:p14="http://schemas.microsoft.com/office/powerpoint/2010/main" val="3268451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8.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541</TotalTime>
  <Words>2622</Words>
  <Application>Microsoft Macintosh PowerPoint</Application>
  <PresentationFormat>On-screen Show (4:3)</PresentationFormat>
  <Paragraphs>375</Paragraphs>
  <Slides>53</Slides>
  <Notes>50</Notes>
  <HiddenSlides>0</HiddenSlides>
  <MMClips>0</MMClips>
  <ScaleCrop>false</ScaleCrop>
  <HeadingPairs>
    <vt:vector size="6" baseType="variant">
      <vt:variant>
        <vt:lpstr>Fonts Used</vt:lpstr>
      </vt:variant>
      <vt:variant>
        <vt:i4>15</vt:i4>
      </vt:variant>
      <vt:variant>
        <vt:lpstr>Theme</vt:lpstr>
      </vt:variant>
      <vt:variant>
        <vt:i4>20</vt:i4>
      </vt:variant>
      <vt:variant>
        <vt:lpstr>Slide Titles</vt:lpstr>
      </vt:variant>
      <vt:variant>
        <vt:i4>53</vt:i4>
      </vt:variant>
    </vt:vector>
  </HeadingPairs>
  <TitlesOfParts>
    <vt:vector size="88" baseType="lpstr">
      <vt:lpstr>26</vt:lpstr>
      <vt:lpstr>BONES</vt:lpstr>
      <vt:lpstr>Kaiti SC</vt:lpstr>
      <vt:lpstr>ＭＳ Ｐゴシック</vt:lpstr>
      <vt:lpstr>SimSun</vt:lpstr>
      <vt:lpstr>Times</vt:lpstr>
      <vt:lpstr>Arial</vt:lpstr>
      <vt:lpstr>Calibri</vt:lpstr>
      <vt:lpstr>Candara</vt:lpstr>
      <vt:lpstr>Comic Sans MS</vt:lpstr>
      <vt:lpstr>Garamond</vt:lpstr>
      <vt:lpstr>Microsoft Sans Serif</vt:lpstr>
      <vt:lpstr>Monotype Sorts</vt:lpstr>
      <vt:lpstr>Times New Roman</vt:lpstr>
      <vt:lpstr>Wingdings</vt:lpstr>
      <vt:lpstr>49_Blank Presentation</vt:lpstr>
      <vt:lpstr>3_Ripple</vt:lpstr>
      <vt:lpstr>1_White on Black Background</vt:lpstr>
      <vt:lpstr>5_Default Design</vt:lpstr>
      <vt:lpstr>66_Office Theme</vt:lpstr>
      <vt:lpstr>Custom Design</vt:lpstr>
      <vt:lpstr>1_Custom Design</vt:lpstr>
      <vt:lpstr>4_Ripple</vt:lpstr>
      <vt:lpstr>Ripple</vt:lpstr>
      <vt:lpstr>2_White on Black Background</vt:lpstr>
      <vt:lpstr>50_Blank Presentation</vt:lpstr>
      <vt:lpstr>1_Circuit</vt:lpstr>
      <vt:lpstr>17_Blank Presentation</vt:lpstr>
      <vt:lpstr>21_Default Design</vt:lpstr>
      <vt:lpstr>1_untitled 1</vt:lpstr>
      <vt:lpstr>2_Custom Design</vt:lpstr>
      <vt:lpstr>51_Blank Presentation</vt:lpstr>
      <vt:lpstr>19_Default Design</vt:lpstr>
      <vt:lpstr>2_Stream</vt:lpstr>
      <vt:lpstr>Orbit</vt:lpstr>
      <vt:lpstr>أفضل من الأنبياء</vt:lpstr>
      <vt:lpstr>يحب أن يركض البعض.</vt:lpstr>
      <vt:lpstr>ينسحب البعض </vt:lpstr>
      <vt:lpstr>الحياة المسيحية هي سباق </vt:lpstr>
      <vt:lpstr>يركض البعض جيداً ولكن .....</vt:lpstr>
      <vt:lpstr>يترك البعض السباق المسيحي </vt:lpstr>
      <vt:lpstr>Foster Letter 2002</vt:lpstr>
      <vt:lpstr>عودة السنغافوريين </vt:lpstr>
      <vt:lpstr>اعتادوا أن يكونوا هنا </vt:lpstr>
      <vt:lpstr>إلى متى ستركض مع المسيح؟ </vt:lpstr>
      <vt:lpstr>ماذا عنك؟ </vt:lpstr>
      <vt:lpstr>اعتادوا أن يكونوا هنا </vt:lpstr>
      <vt:lpstr>هل ستجتاز خط النهاية  في سباقك المسيحي؟</vt:lpstr>
      <vt:lpstr>استمر في الركض </vt:lpstr>
      <vt:lpstr>لماذا يجب عليَّ أن أستمر في الركض؟ </vt:lpstr>
      <vt:lpstr>العبرانيين</vt:lpstr>
      <vt:lpstr>تقدم إلى الأمام </vt:lpstr>
      <vt:lpstr>خلفية  الرسالة</vt:lpstr>
      <vt:lpstr>كيف نعرف أن القراء كانوا يهوداً؟</vt:lpstr>
      <vt:lpstr>كيف نعرف أن القراء كانوا يهوداً؟</vt:lpstr>
      <vt:lpstr>العبرانيين</vt:lpstr>
      <vt:lpstr>بناء العهد الجديد</vt:lpstr>
      <vt:lpstr>مجتمع يهودي معين محدد </vt:lpstr>
      <vt:lpstr>مجتمع يهودي في ظل ظروف مرهقة </vt:lpstr>
      <vt:lpstr>أين عاش هؤلاء اليهود؟ </vt:lpstr>
      <vt:lpstr>أعتقد أن القراء               عاشوا في إسرائيل</vt:lpstr>
      <vt:lpstr>العبرانيين</vt:lpstr>
      <vt:lpstr>مراجعة الخلفيات ....</vt:lpstr>
      <vt:lpstr>هل يجب علي  أن أرجع؟</vt:lpstr>
      <vt:lpstr>لماذا يجب عليك أن لا تكون مساوماً في إيمانك بالمسيح؟ </vt:lpstr>
      <vt:lpstr>سمو المسيح في سفر العبرانيين</vt:lpstr>
      <vt:lpstr>المسيح السامي العالي </vt:lpstr>
      <vt:lpstr>مخطط السفر </vt:lpstr>
      <vt:lpstr>الأشياء الأفضل </vt:lpstr>
      <vt:lpstr> المسيح متفوق  في شخصه  (1: 1-4: 13)</vt:lpstr>
      <vt:lpstr>المسيح متفوق وسامي في شخصه </vt:lpstr>
      <vt:lpstr>عبرانيين ١: ١</vt:lpstr>
      <vt:lpstr>إرميا، موسى، داود</vt:lpstr>
      <vt:lpstr>العبرانيين 1: 1-2</vt:lpstr>
      <vt:lpstr>العبرانيين 1: 3</vt:lpstr>
      <vt:lpstr>لماذا الإستمرار في الركض؟</vt:lpstr>
      <vt:lpstr> الفكرة الرئيسية لـِ 1: 1-3</vt:lpstr>
      <vt:lpstr>2. المسيح هو إعلان الله الأخير لك أيضاً.</vt:lpstr>
      <vt:lpstr>نحن نبحث عن الحق في كل الأماكن الخاطئة.</vt:lpstr>
      <vt:lpstr> 1. يسوع أفضل من أي شخص أو أي شيء  (1: 1-10: 18)</vt:lpstr>
      <vt:lpstr>أنا هو الطريق والحق والحياة  يسوع—</vt:lpstr>
      <vt:lpstr>إذاَ لماذا يجب أن نستمر في الركض خلف يسوع؟</vt:lpstr>
      <vt:lpstr> الفكرة الرئيسية لـِ 1: 1-3</vt:lpstr>
      <vt:lpstr>1. المسيح أفضل من أي نبي            (1: 1-3)</vt:lpstr>
      <vt:lpstr>2. المسيح هو إعلان الله الأخير لك أيضاً.</vt:lpstr>
      <vt:lpstr>هل تثق بالمسيح لأجل الحق؟</vt:lpstr>
      <vt:lpstr>Black</vt:lpstr>
      <vt:lpstr>الرابط للعرض التقديمي (وعْظُ العهد الجديد)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114</cp:revision>
  <dcterms:created xsi:type="dcterms:W3CDTF">2014-08-02T06:39:19Z</dcterms:created>
  <dcterms:modified xsi:type="dcterms:W3CDTF">2024-05-30T16:39:17Z</dcterms:modified>
</cp:coreProperties>
</file>